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258" r:id="rId4"/>
    <p:sldId id="268" r:id="rId5"/>
    <p:sldId id="279" r:id="rId6"/>
    <p:sldId id="259" r:id="rId7"/>
    <p:sldId id="260" r:id="rId8"/>
    <p:sldId id="261" r:id="rId9"/>
    <p:sldId id="263" r:id="rId10"/>
    <p:sldId id="264" r:id="rId11"/>
    <p:sldId id="262" r:id="rId12"/>
    <p:sldId id="273" r:id="rId13"/>
    <p:sldId id="274" r:id="rId14"/>
    <p:sldId id="277" r:id="rId15"/>
    <p:sldId id="275" r:id="rId16"/>
    <p:sldId id="265" r:id="rId17"/>
    <p:sldId id="266" r:id="rId18"/>
    <p:sldId id="270" r:id="rId19"/>
    <p:sldId id="276" r:id="rId20"/>
    <p:sldId id="272" r:id="rId21"/>
    <p:sldId id="271" r:id="rId22"/>
    <p:sldId id="278" r:id="rId23"/>
    <p:sldId id="267" r:id="rId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0099CC"/>
    <a:srgbClr val="660066"/>
    <a:srgbClr val="660033"/>
    <a:srgbClr val="01515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p:scale>
          <a:sx n="100" d="100"/>
          <a:sy n="100" d="100"/>
        </p:scale>
        <p:origin x="-869" y="30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EE52F7-B519-4355-962F-5C2F7FF1A4F5}" type="datetimeFigureOut">
              <a:rPr lang="ru-RU" smtClean="0"/>
              <a:t>30.01.2024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D77363-BDD5-45A3-B0AF-8E5A59711C8B}" type="slidenum">
              <a:rPr lang="ru-RU" smtClean="0"/>
              <a:t>‹#›</a:t>
            </a:fld>
            <a:endParaRPr lang="ru-RU"/>
          </a:p>
        </p:txBody>
      </p:sp>
    </p:spTree>
    <p:extLst>
      <p:ext uri="{BB962C8B-B14F-4D97-AF65-F5344CB8AC3E}">
        <p14:creationId xmlns:p14="http://schemas.microsoft.com/office/powerpoint/2010/main" val="3868531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858ADB3-009A-4BE0-9066-05125E026E80}" type="slidenum">
              <a:rPr lang="es-ES"/>
              <a:pPr>
                <a:defRPr/>
              </a:pPr>
              <a:t>‹#›</a:t>
            </a:fld>
            <a:endParaRPr lang="es-ES" dirty="0"/>
          </a:p>
        </p:txBody>
      </p:sp>
    </p:spTree>
    <p:extLst>
      <p:ext uri="{BB962C8B-B14F-4D97-AF65-F5344CB8AC3E}">
        <p14:creationId xmlns:p14="http://schemas.microsoft.com/office/powerpoint/2010/main" val="65536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EFFF272-0411-4462-A2FE-20B680FBDA91}" type="slidenum">
              <a:rPr lang="es-ES"/>
              <a:pPr>
                <a:defRPr/>
              </a:pPr>
              <a:t>‹#›</a:t>
            </a:fld>
            <a:endParaRPr lang="es-ES" dirty="0"/>
          </a:p>
        </p:txBody>
      </p:sp>
    </p:spTree>
    <p:extLst>
      <p:ext uri="{BB962C8B-B14F-4D97-AF65-F5344CB8AC3E}">
        <p14:creationId xmlns:p14="http://schemas.microsoft.com/office/powerpoint/2010/main" val="2762937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C1731DE-C9F2-4631-B01A-54A556BDA664}" type="slidenum">
              <a:rPr lang="es-ES"/>
              <a:pPr>
                <a:defRPr/>
              </a:pPr>
              <a:t>‹#›</a:t>
            </a:fld>
            <a:endParaRPr lang="es-ES" dirty="0"/>
          </a:p>
        </p:txBody>
      </p:sp>
    </p:spTree>
    <p:extLst>
      <p:ext uri="{BB962C8B-B14F-4D97-AF65-F5344CB8AC3E}">
        <p14:creationId xmlns:p14="http://schemas.microsoft.com/office/powerpoint/2010/main" val="349228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A5DF843-F184-464A-8A77-9353E7F35322}" type="slidenum">
              <a:rPr lang="es-ES"/>
              <a:pPr>
                <a:defRPr/>
              </a:pPr>
              <a:t>‹#›</a:t>
            </a:fld>
            <a:endParaRPr lang="es-ES" dirty="0"/>
          </a:p>
        </p:txBody>
      </p:sp>
    </p:spTree>
    <p:extLst>
      <p:ext uri="{BB962C8B-B14F-4D97-AF65-F5344CB8AC3E}">
        <p14:creationId xmlns:p14="http://schemas.microsoft.com/office/powerpoint/2010/main" val="55242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53834E4-1515-41F0-8EB8-4374A7E18A55}" type="slidenum">
              <a:rPr lang="es-ES"/>
              <a:pPr>
                <a:defRPr/>
              </a:pPr>
              <a:t>‹#›</a:t>
            </a:fld>
            <a:endParaRPr lang="es-ES" dirty="0"/>
          </a:p>
        </p:txBody>
      </p:sp>
    </p:spTree>
    <p:extLst>
      <p:ext uri="{BB962C8B-B14F-4D97-AF65-F5344CB8AC3E}">
        <p14:creationId xmlns:p14="http://schemas.microsoft.com/office/powerpoint/2010/main" val="339693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6F9FD49-07B9-430A-B1C1-8D462C0AA3F3}" type="slidenum">
              <a:rPr lang="es-ES"/>
              <a:pPr>
                <a:defRPr/>
              </a:pPr>
              <a:t>‹#›</a:t>
            </a:fld>
            <a:endParaRPr lang="es-ES" dirty="0"/>
          </a:p>
        </p:txBody>
      </p:sp>
    </p:spTree>
    <p:extLst>
      <p:ext uri="{BB962C8B-B14F-4D97-AF65-F5344CB8AC3E}">
        <p14:creationId xmlns:p14="http://schemas.microsoft.com/office/powerpoint/2010/main" val="212127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F74850D-AC10-44F7-8E3E-F83FA63FBD2C}" type="slidenum">
              <a:rPr lang="es-ES"/>
              <a:pPr>
                <a:defRPr/>
              </a:pPr>
              <a:t>‹#›</a:t>
            </a:fld>
            <a:endParaRPr lang="es-ES" dirty="0"/>
          </a:p>
        </p:txBody>
      </p:sp>
    </p:spTree>
    <p:extLst>
      <p:ext uri="{BB962C8B-B14F-4D97-AF65-F5344CB8AC3E}">
        <p14:creationId xmlns:p14="http://schemas.microsoft.com/office/powerpoint/2010/main" val="191591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C25294F-E11F-4A0A-A8B6-82DCF7AAE172}" type="slidenum">
              <a:rPr lang="es-ES"/>
              <a:pPr>
                <a:defRPr/>
              </a:pPr>
              <a:t>‹#›</a:t>
            </a:fld>
            <a:endParaRPr lang="es-ES" dirty="0"/>
          </a:p>
        </p:txBody>
      </p:sp>
    </p:spTree>
    <p:extLst>
      <p:ext uri="{BB962C8B-B14F-4D97-AF65-F5344CB8AC3E}">
        <p14:creationId xmlns:p14="http://schemas.microsoft.com/office/powerpoint/2010/main" val="330878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60AC728-5BEB-4D0A-AE8F-AF41E03A13A9}" type="slidenum">
              <a:rPr lang="es-ES"/>
              <a:pPr>
                <a:defRPr/>
              </a:pPr>
              <a:t>‹#›</a:t>
            </a:fld>
            <a:endParaRPr lang="es-ES" dirty="0"/>
          </a:p>
        </p:txBody>
      </p:sp>
    </p:spTree>
    <p:extLst>
      <p:ext uri="{BB962C8B-B14F-4D97-AF65-F5344CB8AC3E}">
        <p14:creationId xmlns:p14="http://schemas.microsoft.com/office/powerpoint/2010/main" val="1046148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0A5D051-46B6-4F1B-A5C5-590D591B8B6C}" type="slidenum">
              <a:rPr lang="es-ES"/>
              <a:pPr>
                <a:defRPr/>
              </a:pPr>
              <a:t>‹#›</a:t>
            </a:fld>
            <a:endParaRPr lang="es-ES" dirty="0"/>
          </a:p>
        </p:txBody>
      </p:sp>
    </p:spTree>
    <p:extLst>
      <p:ext uri="{BB962C8B-B14F-4D97-AF65-F5344CB8AC3E}">
        <p14:creationId xmlns:p14="http://schemas.microsoft.com/office/powerpoint/2010/main" val="3022155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3AED338-148F-44CB-AF5C-FB3201CCFB62}" type="slidenum">
              <a:rPr lang="es-ES"/>
              <a:pPr>
                <a:defRPr/>
              </a:pPr>
              <a:t>‹#›</a:t>
            </a:fld>
            <a:endParaRPr lang="es-ES" dirty="0"/>
          </a:p>
        </p:txBody>
      </p:sp>
    </p:spTree>
    <p:extLst>
      <p:ext uri="{BB962C8B-B14F-4D97-AF65-F5344CB8AC3E}">
        <p14:creationId xmlns:p14="http://schemas.microsoft.com/office/powerpoint/2010/main" val="405958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ru-RU"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ru-RU" smtClean="0"/>
              <a:t>Haga clic para modificar el estilo de texto del patrón</a:t>
            </a:r>
          </a:p>
          <a:p>
            <a:pPr lvl="1"/>
            <a:r>
              <a:rPr lang="es-ES" altLang="ru-RU" smtClean="0"/>
              <a:t>Segundo nivel</a:t>
            </a:r>
          </a:p>
          <a:p>
            <a:pPr lvl="2"/>
            <a:r>
              <a:rPr lang="es-ES" altLang="ru-RU" smtClean="0"/>
              <a:t>Tercer nivel</a:t>
            </a:r>
          </a:p>
          <a:p>
            <a:pPr lvl="3"/>
            <a:r>
              <a:rPr lang="es-ES" altLang="ru-RU" smtClean="0"/>
              <a:t>Cuarto nivel</a:t>
            </a:r>
          </a:p>
          <a:p>
            <a:pPr lvl="4"/>
            <a:r>
              <a:rPr lang="es-ES" altLang="ru-RU"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A9DCAF99-0F62-483A-85E8-F13DF6C9369D}" type="slidenum">
              <a:rPr lang="es-ES"/>
              <a:pPr>
                <a:defRPr/>
              </a:pPr>
              <a:t>‹#›</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ctrTitle"/>
          </p:nvPr>
        </p:nvSpPr>
        <p:spPr>
          <a:xfrm>
            <a:off x="4644008" y="3933056"/>
            <a:ext cx="4104456" cy="2448272"/>
          </a:xfrm>
        </p:spPr>
        <p:txBody>
          <a:bodyPr>
            <a:noAutofit/>
          </a:bodyPr>
          <a:lstStyle/>
          <a:p>
            <a:r>
              <a:rPr lang="en-US" sz="3300" b="1" dirty="0">
                <a:latin typeface="Times New Roman" panose="02020603050405020304" pitchFamily="18" charset="0"/>
                <a:cs typeface="Times New Roman" panose="02020603050405020304" pitchFamily="18" charset="0"/>
              </a:rPr>
              <a:t>Experimental setup for elemental analysis using prompt gamma rays at research reactor IBR-2</a:t>
            </a:r>
            <a:endParaRPr lang="ru-RU" sz="3300"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rot="451760">
            <a:off x="1344316" y="3132944"/>
            <a:ext cx="2808312" cy="1077218"/>
          </a:xfrm>
          <a:prstGeom prst="rect">
            <a:avLst/>
          </a:prstGeom>
        </p:spPr>
        <p:txBody>
          <a:bodyPr wrap="square">
            <a:spAutoFit/>
          </a:bodyPr>
          <a:lstStyle/>
          <a:p>
            <a:pPr algn="ctr"/>
            <a:r>
              <a:rPr lang="en-US" sz="1600" i="1" dirty="0" smtClean="0">
                <a:latin typeface="Times New Roman" panose="02020603050405020304" pitchFamily="18" charset="0"/>
                <a:cs typeface="Times New Roman" panose="02020603050405020304" pitchFamily="18" charset="0"/>
              </a:rPr>
              <a:t>58</a:t>
            </a:r>
            <a:r>
              <a:rPr lang="en-US" sz="1600" i="1" baseline="30000" dirty="0" smtClean="0">
                <a:latin typeface="Times New Roman" panose="02020603050405020304" pitchFamily="18" charset="0"/>
                <a:cs typeface="Times New Roman" panose="02020603050405020304" pitchFamily="18" charset="0"/>
              </a:rPr>
              <a:t>th</a:t>
            </a:r>
            <a:r>
              <a:rPr lang="en-US" sz="1600" i="1" dirty="0" smtClean="0">
                <a:latin typeface="Times New Roman" panose="02020603050405020304" pitchFamily="18" charset="0"/>
                <a:cs typeface="Times New Roman" panose="02020603050405020304" pitchFamily="18" charset="0"/>
              </a:rPr>
              <a:t> Meeting </a:t>
            </a:r>
            <a:r>
              <a:rPr lang="en-US" sz="1600" i="1" dirty="0">
                <a:latin typeface="Times New Roman" panose="02020603050405020304" pitchFamily="18" charset="0"/>
                <a:cs typeface="Times New Roman" panose="02020603050405020304" pitchFamily="18" charset="0"/>
              </a:rPr>
              <a:t>of the </a:t>
            </a:r>
            <a:r>
              <a:rPr lang="en-US" sz="1600" i="1" dirty="0" err="1">
                <a:latin typeface="Times New Roman" panose="02020603050405020304" pitchFamily="18" charset="0"/>
                <a:cs typeface="Times New Roman" panose="02020603050405020304" pitchFamily="18" charset="0"/>
              </a:rPr>
              <a:t>Programme</a:t>
            </a:r>
            <a:r>
              <a:rPr lang="en-US" sz="1600" i="1" dirty="0">
                <a:latin typeface="Times New Roman" panose="02020603050405020304" pitchFamily="18" charset="0"/>
                <a:cs typeface="Times New Roman" panose="02020603050405020304" pitchFamily="18" charset="0"/>
              </a:rPr>
              <a:t> Advisory Committee for Nuclear Physics, January 29-30, 2024, FLNP JINR, </a:t>
            </a:r>
            <a:r>
              <a:rPr lang="en-US" sz="1600" i="1" dirty="0" err="1">
                <a:latin typeface="Times New Roman" panose="02020603050405020304" pitchFamily="18" charset="0"/>
                <a:cs typeface="Times New Roman" panose="02020603050405020304" pitchFamily="18" charset="0"/>
              </a:rPr>
              <a:t>Dubna</a:t>
            </a:r>
            <a:endParaRPr lang="ru-RU" sz="1600" i="1" dirty="0">
              <a:latin typeface="Times New Roman" panose="02020603050405020304" pitchFamily="18" charset="0"/>
              <a:cs typeface="Times New Roman" panose="02020603050405020304" pitchFamily="18" charset="0"/>
            </a:endParaRPr>
          </a:p>
        </p:txBody>
      </p:sp>
      <p:sp>
        <p:nvSpPr>
          <p:cNvPr id="9" name="TextBox 8"/>
          <p:cNvSpPr txBox="1"/>
          <p:nvPr/>
        </p:nvSpPr>
        <p:spPr>
          <a:xfrm rot="20422952">
            <a:off x="556846" y="1679119"/>
            <a:ext cx="2191626" cy="784830"/>
          </a:xfrm>
          <a:prstGeom prst="rect">
            <a:avLst/>
          </a:prstGeom>
          <a:noFill/>
        </p:spPr>
        <p:txBody>
          <a:bodyPr wrap="none" rtlCol="0">
            <a:spAutoFit/>
          </a:bodyPr>
          <a:lstStyle/>
          <a:p>
            <a:pPr algn="ctr">
              <a:lnSpc>
                <a:spcPct val="150000"/>
              </a:lnSpc>
            </a:pPr>
            <a:r>
              <a:rPr lang="en-US" dirty="0" err="1" smtClean="0">
                <a:latin typeface="Times New Roman" panose="02020603050405020304" pitchFamily="18" charset="0"/>
                <a:cs typeface="Times New Roman" panose="02020603050405020304" pitchFamily="18" charset="0"/>
              </a:rPr>
              <a:t>Constantin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Hramco</a:t>
            </a:r>
            <a:endParaRPr lang="en-US" dirty="0" smtClean="0">
              <a:latin typeface="Times New Roman" panose="02020603050405020304" pitchFamily="18" charset="0"/>
              <a:cs typeface="Times New Roman" panose="02020603050405020304" pitchFamily="18" charset="0"/>
            </a:endParaRPr>
          </a:p>
          <a:p>
            <a:pPr algn="ctr"/>
            <a:r>
              <a:rPr lang="en-US" sz="1600" i="1" dirty="0" smtClean="0">
                <a:latin typeface="Times New Roman" panose="02020603050405020304" pitchFamily="18" charset="0"/>
                <a:cs typeface="Times New Roman" panose="02020603050405020304" pitchFamily="18" charset="0"/>
              </a:rPr>
              <a:t>costea.edinets@mail.ru</a:t>
            </a:r>
            <a:r>
              <a:rPr lang="en-US"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1026" name="Picture 2" descr="C:\Users\Constantin\Desktop\322-3225616_particle-physics-and-rel-flnp-jinr-clipa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45681">
            <a:off x="71494" y="4849986"/>
            <a:ext cx="1530455" cy="6717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10</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Used formula and materials for NAA flux calculations</a:t>
            </a:r>
            <a:endParaRPr lang="ru-RU"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Прямоугольник 5"/>
              <p:cNvSpPr/>
              <p:nvPr/>
            </p:nvSpPr>
            <p:spPr>
              <a:xfrm>
                <a:off x="251520" y="1484784"/>
                <a:ext cx="8640960" cy="8499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b="1" i="1" smtClean="0">
                              <a:latin typeface="Cambria Math"/>
                            </a:rPr>
                          </m:ctrlPr>
                        </m:sSubPr>
                        <m:e>
                          <m:r>
                            <a:rPr lang="ru-RU" sz="2000" b="1" i="1">
                              <a:latin typeface="Cambria Math"/>
                            </a:rPr>
                            <m:t>Ф</m:t>
                          </m:r>
                        </m:e>
                        <m:sub>
                          <m:r>
                            <a:rPr lang="en-US" sz="2000" b="1" i="1">
                              <a:latin typeface="Cambria Math"/>
                            </a:rPr>
                            <m:t>𝒏</m:t>
                          </m:r>
                        </m:sub>
                      </m:sSub>
                      <m:r>
                        <a:rPr lang="ru-RU" sz="2000" b="1" i="1">
                          <a:latin typeface="Cambria Math"/>
                        </a:rPr>
                        <m:t>=</m:t>
                      </m:r>
                      <m:f>
                        <m:fPr>
                          <m:ctrlPr>
                            <a:rPr lang="ru-RU" sz="2000" b="1" i="1">
                              <a:latin typeface="Cambria Math"/>
                            </a:rPr>
                          </m:ctrlPr>
                        </m:fPr>
                        <m:num>
                          <m:sSub>
                            <m:sSubPr>
                              <m:ctrlPr>
                                <a:rPr lang="ru-RU" sz="2000" b="1" i="1">
                                  <a:latin typeface="Cambria Math"/>
                                </a:rPr>
                              </m:ctrlPr>
                            </m:sSubPr>
                            <m:e>
                              <m:r>
                                <a:rPr lang="en-US" sz="2000" b="1" i="1">
                                  <a:latin typeface="Cambria Math"/>
                                </a:rPr>
                                <m:t>𝑺</m:t>
                              </m:r>
                            </m:e>
                            <m:sub>
                              <m:r>
                                <a:rPr lang="en-US" sz="2000" b="1" i="1">
                                  <a:latin typeface="Cambria Math"/>
                                </a:rPr>
                                <m:t>𝜸</m:t>
                              </m:r>
                            </m:sub>
                          </m:sSub>
                          <m:r>
                            <a:rPr lang="ru-RU" sz="2000" b="1" i="1">
                              <a:latin typeface="Cambria Math"/>
                            </a:rPr>
                            <m:t>(</m:t>
                          </m:r>
                          <m:sSub>
                            <m:sSubPr>
                              <m:ctrlPr>
                                <a:rPr lang="ru-RU" sz="2000" b="1" i="1">
                                  <a:latin typeface="Cambria Math"/>
                                </a:rPr>
                              </m:ctrlPr>
                            </m:sSubPr>
                            <m:e>
                              <m:r>
                                <a:rPr lang="en-US" sz="2000" b="1" i="1">
                                  <a:latin typeface="Cambria Math"/>
                                </a:rPr>
                                <m:t>𝑬</m:t>
                              </m:r>
                            </m:e>
                            <m:sub>
                              <m:r>
                                <a:rPr lang="en-US" sz="2000" b="1" i="1">
                                  <a:latin typeface="Cambria Math"/>
                                </a:rPr>
                                <m:t>𝜸</m:t>
                              </m:r>
                            </m:sub>
                          </m:sSub>
                          <m:r>
                            <a:rPr lang="ru-RU" sz="2000" b="1" i="1">
                              <a:latin typeface="Cambria Math"/>
                            </a:rPr>
                            <m:t>)∙</m:t>
                          </m:r>
                          <m:r>
                            <a:rPr lang="en-US" sz="2000" b="1" i="1">
                              <a:latin typeface="Cambria Math"/>
                            </a:rPr>
                            <m:t>𝑴</m:t>
                          </m:r>
                          <m:sSup>
                            <m:sSupPr>
                              <m:ctrlPr>
                                <a:rPr lang="ru-RU" sz="2000" b="1" i="1">
                                  <a:latin typeface="Cambria Math"/>
                                </a:rPr>
                              </m:ctrlPr>
                            </m:sSupPr>
                            <m:e>
                              <m:r>
                                <a:rPr lang="ru-RU" sz="2000" b="1" i="1">
                                  <a:latin typeface="Cambria Math"/>
                                </a:rPr>
                                <m:t>∙</m:t>
                              </m:r>
                              <m:r>
                                <a:rPr lang="en-US" sz="2000" b="1" i="1">
                                  <a:latin typeface="Cambria Math"/>
                                </a:rPr>
                                <m:t>𝝀</m:t>
                              </m:r>
                              <m:r>
                                <a:rPr lang="ru-RU" sz="2000" b="1" i="1">
                                  <a:latin typeface="Cambria Math"/>
                                </a:rPr>
                                <m:t>∙</m:t>
                              </m:r>
                              <m:r>
                                <a:rPr lang="en-US" sz="2000" b="1" i="1">
                                  <a:latin typeface="Cambria Math"/>
                                </a:rPr>
                                <m:t>𝒆</m:t>
                              </m:r>
                            </m:e>
                            <m:sup>
                              <m:r>
                                <a:rPr lang="en-US" sz="2000" b="1" i="1">
                                  <a:latin typeface="Cambria Math"/>
                                </a:rPr>
                                <m:t>𝝀</m:t>
                              </m:r>
                              <m:r>
                                <a:rPr lang="ru-RU" sz="2000" b="1" i="1">
                                  <a:latin typeface="Cambria Math"/>
                                </a:rPr>
                                <m:t>∙</m:t>
                              </m:r>
                              <m:sSub>
                                <m:sSubPr>
                                  <m:ctrlPr>
                                    <a:rPr lang="ru-RU" sz="2000" b="1" i="1">
                                      <a:latin typeface="Cambria Math"/>
                                    </a:rPr>
                                  </m:ctrlPr>
                                </m:sSubPr>
                                <m:e>
                                  <m:r>
                                    <a:rPr lang="en-US" sz="2000" b="1" i="1">
                                      <a:latin typeface="Cambria Math"/>
                                    </a:rPr>
                                    <m:t>𝒕</m:t>
                                  </m:r>
                                </m:e>
                                <m:sub>
                                  <m:r>
                                    <a:rPr lang="en-US" sz="2000" b="1" i="1">
                                      <a:latin typeface="Cambria Math"/>
                                    </a:rPr>
                                    <m:t>𝒅𝒆𝒄𝒂𝒚</m:t>
                                  </m:r>
                                </m:sub>
                              </m:sSub>
                            </m:sup>
                          </m:sSup>
                        </m:num>
                        <m:den>
                          <m:sSub>
                            <m:sSubPr>
                              <m:ctrlPr>
                                <a:rPr lang="ru-RU" sz="2000" b="1" i="1">
                                  <a:latin typeface="Cambria Math"/>
                                </a:rPr>
                              </m:ctrlPr>
                            </m:sSubPr>
                            <m:e>
                              <m:r>
                                <a:rPr lang="en-US" sz="2000" b="1" i="1">
                                  <a:latin typeface="Cambria Math"/>
                                </a:rPr>
                                <m:t>𝑵</m:t>
                              </m:r>
                            </m:e>
                            <m:sub>
                              <m:r>
                                <a:rPr lang="en-US" sz="2000" b="1" i="1">
                                  <a:latin typeface="Cambria Math"/>
                                </a:rPr>
                                <m:t>𝑨</m:t>
                              </m:r>
                            </m:sub>
                          </m:sSub>
                          <m:r>
                            <a:rPr lang="ru-RU" sz="2000" b="1" i="1">
                              <a:latin typeface="Cambria Math"/>
                            </a:rPr>
                            <m:t>∙</m:t>
                          </m:r>
                          <m:sSub>
                            <m:sSubPr>
                              <m:ctrlPr>
                                <a:rPr lang="ru-RU" sz="2000" b="1" i="1">
                                  <a:latin typeface="Cambria Math"/>
                                </a:rPr>
                              </m:ctrlPr>
                            </m:sSubPr>
                            <m:e>
                              <m:r>
                                <a:rPr lang="en-US" sz="2000" b="1" i="1">
                                  <a:latin typeface="Cambria Math"/>
                                </a:rPr>
                                <m:t>𝑰</m:t>
                              </m:r>
                            </m:e>
                            <m:sub>
                              <m:r>
                                <a:rPr lang="el-GR" sz="2000" b="1" i="1" smtClean="0">
                                  <a:latin typeface="Cambria Math"/>
                                </a:rPr>
                                <m:t>𝜸</m:t>
                              </m:r>
                            </m:sub>
                          </m:sSub>
                          <m:r>
                            <a:rPr lang="ru-RU" sz="2000" b="1" i="1">
                              <a:latin typeface="Cambria Math"/>
                            </a:rPr>
                            <m:t>(</m:t>
                          </m:r>
                          <m:sSub>
                            <m:sSubPr>
                              <m:ctrlPr>
                                <a:rPr lang="ru-RU" sz="2000" b="1" i="1">
                                  <a:latin typeface="Cambria Math"/>
                                </a:rPr>
                              </m:ctrlPr>
                            </m:sSubPr>
                            <m:e>
                              <m:r>
                                <a:rPr lang="en-US" sz="2000" b="1" i="1">
                                  <a:latin typeface="Cambria Math"/>
                                </a:rPr>
                                <m:t>𝑬</m:t>
                              </m:r>
                            </m:e>
                            <m:sub>
                              <m:r>
                                <a:rPr lang="en-US" sz="2000" b="1" i="1">
                                  <a:latin typeface="Cambria Math"/>
                                </a:rPr>
                                <m:t>𝜸</m:t>
                              </m:r>
                            </m:sub>
                          </m:sSub>
                          <m:r>
                            <a:rPr lang="ru-RU" sz="2000" b="1" i="1">
                              <a:latin typeface="Cambria Math"/>
                            </a:rPr>
                            <m:t>)∙</m:t>
                          </m:r>
                          <m:r>
                            <a:rPr lang="en-US" sz="2000" b="1" i="1">
                              <a:latin typeface="Cambria Math"/>
                            </a:rPr>
                            <m:t>𝜺</m:t>
                          </m:r>
                          <m:r>
                            <a:rPr lang="ru-RU" sz="2000" b="1" i="1">
                              <a:latin typeface="Cambria Math"/>
                            </a:rPr>
                            <m:t>(</m:t>
                          </m:r>
                          <m:sSub>
                            <m:sSubPr>
                              <m:ctrlPr>
                                <a:rPr lang="ru-RU" sz="2000" b="1" i="1">
                                  <a:latin typeface="Cambria Math"/>
                                </a:rPr>
                              </m:ctrlPr>
                            </m:sSubPr>
                            <m:e>
                              <m:r>
                                <a:rPr lang="en-US" sz="2000" b="1" i="1">
                                  <a:latin typeface="Cambria Math"/>
                                </a:rPr>
                                <m:t>𝑬</m:t>
                              </m:r>
                            </m:e>
                            <m:sub>
                              <m:r>
                                <a:rPr lang="en-US" sz="2000" b="1" i="1">
                                  <a:latin typeface="Cambria Math"/>
                                </a:rPr>
                                <m:t>𝜸</m:t>
                              </m:r>
                            </m:sub>
                          </m:sSub>
                          <m:r>
                            <a:rPr lang="ru-RU" sz="2000" b="1" i="1">
                              <a:latin typeface="Cambria Math"/>
                            </a:rPr>
                            <m:t>)∙</m:t>
                          </m:r>
                          <m:r>
                            <a:rPr lang="en-US" sz="2000" b="1" i="1">
                              <a:latin typeface="Cambria Math"/>
                            </a:rPr>
                            <m:t>𝒎</m:t>
                          </m:r>
                          <m:r>
                            <a:rPr lang="ru-RU" sz="2000" b="1" i="1">
                              <a:latin typeface="Cambria Math"/>
                            </a:rPr>
                            <m:t>∙</m:t>
                          </m:r>
                          <m:r>
                            <a:rPr lang="en-US" sz="2000" b="1" i="1">
                              <a:latin typeface="Cambria Math"/>
                            </a:rPr>
                            <m:t>𝒇</m:t>
                          </m:r>
                          <m:r>
                            <a:rPr lang="ru-RU" sz="2000" b="1" i="1">
                              <a:latin typeface="Cambria Math"/>
                            </a:rPr>
                            <m:t>∙</m:t>
                          </m:r>
                          <m:sSub>
                            <m:sSubPr>
                              <m:ctrlPr>
                                <a:rPr lang="ru-RU" sz="2000" b="1" i="1">
                                  <a:latin typeface="Cambria Math"/>
                                </a:rPr>
                              </m:ctrlPr>
                            </m:sSubPr>
                            <m:e>
                              <m:r>
                                <a:rPr lang="en-US" sz="2000" b="1" i="1">
                                  <a:latin typeface="Cambria Math"/>
                                </a:rPr>
                                <m:t>𝝈</m:t>
                              </m:r>
                            </m:e>
                            <m:sub>
                              <m:r>
                                <a:rPr lang="en-US" sz="2000" b="1" i="1">
                                  <a:latin typeface="Cambria Math"/>
                                </a:rPr>
                                <m:t>𝒏</m:t>
                              </m:r>
                              <m:r>
                                <a:rPr lang="en-US" sz="2000" b="1" i="1">
                                  <a:latin typeface="Cambria Math"/>
                                </a:rPr>
                                <m:t>𝜸</m:t>
                              </m:r>
                            </m:sub>
                          </m:sSub>
                          <m:r>
                            <a:rPr lang="ru-RU" sz="2000" b="1" i="1">
                              <a:latin typeface="Cambria Math"/>
                            </a:rPr>
                            <m:t>∙(</m:t>
                          </m:r>
                          <m:r>
                            <a:rPr lang="ru-RU" sz="2000" b="1" i="1">
                              <a:latin typeface="Cambria Math"/>
                            </a:rPr>
                            <m:t>𝟏</m:t>
                          </m:r>
                          <m:r>
                            <a:rPr lang="ru-RU" sz="2000" b="1" i="1">
                              <a:latin typeface="Cambria Math"/>
                            </a:rPr>
                            <m:t>−</m:t>
                          </m:r>
                          <m:sSup>
                            <m:sSupPr>
                              <m:ctrlPr>
                                <a:rPr lang="ru-RU" sz="2000" b="1" i="1">
                                  <a:latin typeface="Cambria Math"/>
                                </a:rPr>
                              </m:ctrlPr>
                            </m:sSupPr>
                            <m:e>
                              <m:r>
                                <a:rPr lang="en-US" sz="2000" b="1" i="1">
                                  <a:latin typeface="Cambria Math"/>
                                </a:rPr>
                                <m:t>𝒆</m:t>
                              </m:r>
                            </m:e>
                            <m:sup>
                              <m:r>
                                <a:rPr lang="ru-RU" sz="2000" b="1" i="1">
                                  <a:latin typeface="Cambria Math"/>
                                </a:rPr>
                                <m:t>−</m:t>
                              </m:r>
                              <m:r>
                                <a:rPr lang="en-US" sz="2000" b="1" i="1">
                                  <a:latin typeface="Cambria Math"/>
                                </a:rPr>
                                <m:t>𝝀</m:t>
                              </m:r>
                              <m:sSub>
                                <m:sSubPr>
                                  <m:ctrlPr>
                                    <a:rPr lang="ru-RU" sz="2000" b="1" i="1">
                                      <a:latin typeface="Cambria Math"/>
                                    </a:rPr>
                                  </m:ctrlPr>
                                </m:sSubPr>
                                <m:e>
                                  <m:r>
                                    <a:rPr lang="ru-RU" sz="2000" b="1" i="1">
                                      <a:latin typeface="Cambria Math"/>
                                    </a:rPr>
                                    <m:t>∙</m:t>
                                  </m:r>
                                  <m:r>
                                    <a:rPr lang="en-US" sz="2000" b="1" i="1">
                                      <a:latin typeface="Cambria Math"/>
                                    </a:rPr>
                                    <m:t>𝒕</m:t>
                                  </m:r>
                                </m:e>
                                <m:sub>
                                  <m:r>
                                    <a:rPr lang="en-US" sz="2000" b="1" i="1">
                                      <a:latin typeface="Cambria Math"/>
                                    </a:rPr>
                                    <m:t>𝒊𝒓𝒓</m:t>
                                  </m:r>
                                </m:sub>
                              </m:sSub>
                            </m:sup>
                          </m:sSup>
                          <m:r>
                            <a:rPr lang="ru-RU" sz="2000" b="1" i="1">
                              <a:latin typeface="Cambria Math"/>
                            </a:rPr>
                            <m:t>)∙(</m:t>
                          </m:r>
                          <m:r>
                            <a:rPr lang="ru-RU" sz="2000" b="1" i="1">
                              <a:latin typeface="Cambria Math"/>
                            </a:rPr>
                            <m:t>𝟏</m:t>
                          </m:r>
                          <m:r>
                            <a:rPr lang="ru-RU" sz="2000" b="1" i="1">
                              <a:latin typeface="Cambria Math"/>
                            </a:rPr>
                            <m:t>−</m:t>
                          </m:r>
                          <m:sSup>
                            <m:sSupPr>
                              <m:ctrlPr>
                                <a:rPr lang="ru-RU" sz="2000" b="1" i="1">
                                  <a:latin typeface="Cambria Math"/>
                                </a:rPr>
                              </m:ctrlPr>
                            </m:sSupPr>
                            <m:e>
                              <m:r>
                                <a:rPr lang="en-US" sz="2000" b="1" i="1">
                                  <a:latin typeface="Cambria Math"/>
                                </a:rPr>
                                <m:t>𝒆</m:t>
                              </m:r>
                            </m:e>
                            <m:sup>
                              <m:r>
                                <a:rPr lang="ru-RU" sz="2000" b="1" i="1">
                                  <a:latin typeface="Cambria Math"/>
                                </a:rPr>
                                <m:t>−</m:t>
                              </m:r>
                              <m:r>
                                <a:rPr lang="en-US" sz="2000" b="1" i="1">
                                  <a:latin typeface="Cambria Math"/>
                                </a:rPr>
                                <m:t>𝝀</m:t>
                              </m:r>
                              <m:r>
                                <a:rPr lang="ru-RU" sz="2000" b="1" i="1">
                                  <a:latin typeface="Cambria Math"/>
                                </a:rPr>
                                <m:t>∙</m:t>
                              </m:r>
                              <m:sSub>
                                <m:sSubPr>
                                  <m:ctrlPr>
                                    <a:rPr lang="ru-RU" sz="2000" b="1" i="1">
                                      <a:latin typeface="Cambria Math"/>
                                    </a:rPr>
                                  </m:ctrlPr>
                                </m:sSubPr>
                                <m:e>
                                  <m:r>
                                    <a:rPr lang="en-US" sz="2000" b="1" i="1">
                                      <a:latin typeface="Cambria Math"/>
                                    </a:rPr>
                                    <m:t>𝒕</m:t>
                                  </m:r>
                                </m:e>
                                <m:sub>
                                  <m:r>
                                    <a:rPr lang="en-US" sz="2000" b="1" i="1">
                                      <a:latin typeface="Cambria Math"/>
                                    </a:rPr>
                                    <m:t>𝒎𝒆𝒂𝒔</m:t>
                                  </m:r>
                                </m:sub>
                              </m:sSub>
                            </m:sup>
                          </m:sSup>
                          <m:r>
                            <a:rPr lang="ru-RU" sz="2000" b="1" i="1">
                              <a:latin typeface="Cambria Math"/>
                            </a:rPr>
                            <m:t>)</m:t>
                          </m:r>
                        </m:den>
                      </m:f>
                    </m:oMath>
                  </m:oMathPara>
                </a14:m>
                <a:endParaRPr lang="ru-RU" sz="2000" b="1" i="1" dirty="0">
                  <a:latin typeface="Times New Roman" panose="02020603050405020304" pitchFamily="18" charset="0"/>
                  <a:cs typeface="Times New Roman" panose="02020603050405020304" pitchFamily="18" charset="0"/>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251520" y="1484784"/>
                <a:ext cx="8640960" cy="849976"/>
              </a:xfrm>
              <a:prstGeom prst="rect">
                <a:avLst/>
              </a:prstGeom>
              <a:blipFill rotWithShape="1">
                <a:blip r:embed="rId2"/>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7" name="Прямоугольник 6"/>
              <p:cNvSpPr/>
              <p:nvPr/>
            </p:nvSpPr>
            <p:spPr>
              <a:xfrm>
                <a:off x="251520" y="2432333"/>
                <a:ext cx="8640960" cy="2038058"/>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	where</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r>
                      <a:rPr lang="ru-RU" b="1" i="1">
                        <a:latin typeface="Cambria Math"/>
                      </a:rPr>
                      <m:t>𝝀</m:t>
                    </m:r>
                    <m:r>
                      <a:rPr lang="ru-RU" b="1" i="1">
                        <a:latin typeface="Cambria Math"/>
                      </a:rPr>
                      <m:t>=</m:t>
                    </m:r>
                    <m:f>
                      <m:fPr>
                        <m:ctrlPr>
                          <a:rPr lang="ru-RU" b="1" i="1">
                            <a:latin typeface="Cambria Math"/>
                          </a:rPr>
                        </m:ctrlPr>
                      </m:fPr>
                      <m:num>
                        <m:r>
                          <a:rPr lang="ru-RU" b="1" i="1">
                            <a:latin typeface="Cambria Math"/>
                          </a:rPr>
                          <m:t>𝒍𝒏</m:t>
                        </m:r>
                        <m:r>
                          <a:rPr lang="ru-RU" b="1" i="1">
                            <a:latin typeface="Cambria Math"/>
                          </a:rPr>
                          <m:t>𝟐</m:t>
                        </m:r>
                      </m:num>
                      <m:den>
                        <m:sSub>
                          <m:sSubPr>
                            <m:ctrlPr>
                              <a:rPr lang="ru-RU" b="1" i="1">
                                <a:latin typeface="Cambria Math"/>
                              </a:rPr>
                            </m:ctrlPr>
                          </m:sSubPr>
                          <m:e>
                            <m:r>
                              <a:rPr lang="ru-RU" b="1" i="1">
                                <a:latin typeface="Cambria Math"/>
                              </a:rPr>
                              <m:t>𝑻</m:t>
                            </m:r>
                          </m:e>
                          <m:sub>
                            <m:r>
                              <a:rPr lang="ru-RU" b="1" i="1">
                                <a:latin typeface="Cambria Math"/>
                              </a:rPr>
                              <m:t>𝟏</m:t>
                            </m:r>
                            <m:r>
                              <a:rPr lang="ru-RU" b="1" i="1">
                                <a:latin typeface="Cambria Math"/>
                              </a:rPr>
                              <m:t>/</m:t>
                            </m:r>
                            <m:r>
                              <a:rPr lang="ru-RU" b="1" i="1">
                                <a:latin typeface="Cambria Math"/>
                              </a:rPr>
                              <m:t>𝟐</m:t>
                            </m:r>
                          </m:sub>
                        </m:sSub>
                      </m:den>
                    </m:f>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radiation decay constant</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b="1" i="1">
                            <a:latin typeface="Cambria Math"/>
                          </a:rPr>
                        </m:ctrlPr>
                      </m:sSubPr>
                      <m:e>
                        <m:r>
                          <a:rPr lang="ru-RU" b="1" i="1">
                            <a:latin typeface="Cambria Math"/>
                          </a:rPr>
                          <m:t>𝑺</m:t>
                        </m:r>
                      </m:e>
                      <m:sub>
                        <m:r>
                          <a:rPr lang="ru-RU" b="1" i="1">
                            <a:latin typeface="Cambria Math"/>
                          </a:rPr>
                          <m:t>𝜸</m:t>
                        </m:r>
                      </m:sub>
                    </m:sSub>
                    <m:r>
                      <a:rPr lang="ru-RU" b="1" i="1">
                        <a:latin typeface="Cambria Math"/>
                      </a:rPr>
                      <m:t>(</m:t>
                    </m:r>
                    <m:sSub>
                      <m:sSubPr>
                        <m:ctrlPr>
                          <a:rPr lang="ru-RU" b="1" i="1">
                            <a:latin typeface="Cambria Math"/>
                          </a:rPr>
                        </m:ctrlPr>
                      </m:sSubPr>
                      <m:e>
                        <m:r>
                          <a:rPr lang="ru-RU" b="1" i="1">
                            <a:latin typeface="Cambria Math"/>
                          </a:rPr>
                          <m:t>𝑬</m:t>
                        </m:r>
                      </m:e>
                      <m:sub>
                        <m:r>
                          <a:rPr lang="ru-RU" b="1" i="1">
                            <a:latin typeface="Cambria Math"/>
                          </a:rPr>
                          <m:t>𝜸</m:t>
                        </m:r>
                      </m:sub>
                    </m:sSub>
                    <m:r>
                      <a:rPr lang="ru-RU" b="1" i="1">
                        <a:latin typeface="Cambria Math"/>
                      </a:rPr>
                      <m:t>)</m:t>
                    </m:r>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area under </a:t>
                </a:r>
                <a:r>
                  <a:rPr lang="en-US" dirty="0" smtClean="0">
                    <a:latin typeface="Times New Roman" panose="02020603050405020304" pitchFamily="18" charset="0"/>
                    <a:cs typeface="Times New Roman" panose="02020603050405020304" pitchFamily="18" charset="0"/>
                  </a:rPr>
                  <a:t>the peak with energy</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i="1">
                            <a:latin typeface="Cambria Math"/>
                          </a:rPr>
                        </m:ctrlPr>
                      </m:sSubPr>
                      <m:e>
                        <m:r>
                          <a:rPr lang="ru-RU" i="1">
                            <a:latin typeface="Cambria Math"/>
                          </a:rPr>
                          <m:t>𝐸</m:t>
                        </m:r>
                      </m:e>
                      <m:sub>
                        <m:r>
                          <a:rPr lang="ru-RU" i="1">
                            <a:latin typeface="Cambria Math"/>
                          </a:rPr>
                          <m:t>𝛾</m:t>
                        </m:r>
                      </m:sub>
                    </m:sSub>
                  </m:oMath>
                </a14:m>
                <a:r>
                  <a:rPr lang="ru-RU"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М </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atomic mass</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b="1" i="1">
                            <a:latin typeface="Cambria Math"/>
                          </a:rPr>
                        </m:ctrlPr>
                      </m:sSubPr>
                      <m:e>
                        <m:r>
                          <a:rPr lang="ru-RU" b="1" i="1">
                            <a:latin typeface="Cambria Math"/>
                          </a:rPr>
                          <m:t>𝝈</m:t>
                        </m:r>
                      </m:e>
                      <m:sub>
                        <m:r>
                          <a:rPr lang="ru-RU" b="1" i="1">
                            <a:latin typeface="Cambria Math"/>
                          </a:rPr>
                          <m:t>𝒏</m:t>
                        </m:r>
                        <m:r>
                          <a:rPr lang="ru-RU" b="1" i="1">
                            <a:latin typeface="Cambria Math"/>
                          </a:rPr>
                          <m:t>𝜸</m:t>
                        </m:r>
                      </m:sub>
                    </m:sSub>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neutron capture cross section</a:t>
                </a:r>
                <a:r>
                  <a:rPr lang="ru-RU"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isotope content in the nature</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b="1" i="1">
                            <a:latin typeface="Cambria Math"/>
                          </a:rPr>
                        </m:ctrlPr>
                      </m:sSubPr>
                      <m:e>
                        <m:r>
                          <a:rPr lang="ru-RU" b="1" i="1">
                            <a:latin typeface="Cambria Math"/>
                          </a:rPr>
                          <m:t>𝑵</m:t>
                        </m:r>
                      </m:e>
                      <m:sub>
                        <m:r>
                          <a:rPr lang="ru-RU" b="1" i="1">
                            <a:latin typeface="Cambria Math"/>
                          </a:rPr>
                          <m:t>𝑨</m:t>
                        </m:r>
                      </m:sub>
                    </m:sSub>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Avogadro’s number</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b="1" i="1">
                            <a:latin typeface="Cambria Math"/>
                          </a:rPr>
                        </m:ctrlPr>
                      </m:sSubPr>
                      <m:e>
                        <m:r>
                          <a:rPr lang="ru-RU" b="1" i="1">
                            <a:latin typeface="Cambria Math"/>
                          </a:rPr>
                          <m:t>𝒕</m:t>
                        </m:r>
                      </m:e>
                      <m:sub>
                        <m:r>
                          <a:rPr lang="ru-RU" b="1" i="1">
                            <a:latin typeface="Cambria Math"/>
                          </a:rPr>
                          <m:t>𝒊𝒓𝒓</m:t>
                        </m:r>
                      </m:sub>
                    </m:sSub>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irradiation time</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b="1" i="1">
                            <a:latin typeface="Cambria Math"/>
                          </a:rPr>
                        </m:ctrlPr>
                      </m:sSubPr>
                      <m:e>
                        <m:r>
                          <a:rPr lang="ru-RU" b="1" i="1">
                            <a:latin typeface="Cambria Math"/>
                          </a:rPr>
                          <m:t>𝒕</m:t>
                        </m:r>
                      </m:e>
                      <m:sub>
                        <m:r>
                          <a:rPr lang="ru-RU" b="1" i="1">
                            <a:latin typeface="Cambria Math"/>
                          </a:rPr>
                          <m:t>𝒅𝒆𝒄𝒂𝒚</m:t>
                        </m:r>
                      </m:sub>
                    </m:sSub>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decay time after irradiation end</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b="1" i="1">
                            <a:latin typeface="Cambria Math"/>
                          </a:rPr>
                        </m:ctrlPr>
                      </m:sSubPr>
                      <m:e>
                        <m:r>
                          <a:rPr lang="ru-RU" b="1" i="1">
                            <a:latin typeface="Cambria Math"/>
                          </a:rPr>
                          <m:t>𝒕</m:t>
                        </m:r>
                      </m:e>
                      <m:sub>
                        <m:r>
                          <a:rPr lang="ru-RU" b="1" i="1">
                            <a:latin typeface="Cambria Math"/>
                          </a:rPr>
                          <m:t>𝒎𝒆𝒂𝒔</m:t>
                        </m:r>
                      </m:sub>
                    </m:sSub>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time of measurement</a:t>
                </a:r>
                <a:r>
                  <a:rPr lang="ru-RU"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sample mass</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b="1" i="1">
                            <a:latin typeface="Cambria Math"/>
                          </a:rPr>
                        </m:ctrlPr>
                      </m:sSubPr>
                      <m:e>
                        <m:r>
                          <a:rPr lang="ru-RU" b="1" i="1">
                            <a:latin typeface="Cambria Math"/>
                          </a:rPr>
                          <m:t>𝑰</m:t>
                        </m:r>
                      </m:e>
                      <m:sub>
                        <m:r>
                          <m:rPr>
                            <m:sty m:val="p"/>
                          </m:rPr>
                          <a:rPr lang="el-GR" b="1" i="1" smtClean="0">
                            <a:latin typeface="Cambria Math"/>
                          </a:rPr>
                          <m:t>γ</m:t>
                        </m:r>
                      </m:sub>
                    </m:sSub>
                    <m:sSub>
                      <m:sSubPr>
                        <m:ctrlPr>
                          <a:rPr lang="ru-RU" b="1" i="1">
                            <a:latin typeface="Cambria Math"/>
                          </a:rPr>
                        </m:ctrlPr>
                      </m:sSubPr>
                      <m:e>
                        <m:r>
                          <a:rPr lang="en-US" b="1" i="1" smtClean="0">
                            <a:latin typeface="Cambria Math"/>
                          </a:rPr>
                          <m:t>(</m:t>
                        </m:r>
                        <m:r>
                          <a:rPr lang="ru-RU" b="1" i="1">
                            <a:latin typeface="Cambria Math"/>
                          </a:rPr>
                          <m:t>𝑬</m:t>
                        </m:r>
                      </m:e>
                      <m:sub>
                        <m:r>
                          <a:rPr lang="ru-RU" b="1" i="1">
                            <a:latin typeface="Cambria Math"/>
                          </a:rPr>
                          <m:t>𝜸</m:t>
                        </m:r>
                      </m:sub>
                    </m:sSub>
                    <m:r>
                      <a:rPr lang="en-US" b="1" i="1" smtClean="0">
                        <a:latin typeface="Cambria Math"/>
                      </a:rPr>
                      <m:t>)</m:t>
                    </m:r>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intensity of gamma line with energy</a:t>
                </a:r>
                <a:r>
                  <a:rPr lang="ru-RU"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i="1">
                            <a:latin typeface="Cambria Math"/>
                          </a:rPr>
                        </m:ctrlPr>
                      </m:sSubPr>
                      <m:e>
                        <m:r>
                          <a:rPr lang="ru-RU" i="1">
                            <a:latin typeface="Cambria Math"/>
                          </a:rPr>
                          <m:t>𝐸</m:t>
                        </m:r>
                      </m:e>
                      <m:sub>
                        <m:r>
                          <a:rPr lang="ru-RU" i="1">
                            <a:latin typeface="Cambria Math"/>
                          </a:rPr>
                          <m:t>𝛾</m:t>
                        </m:r>
                      </m:sub>
                    </m:sSub>
                  </m:oMath>
                </a14:m>
                <a:r>
                  <a:rPr lang="ru-RU" dirty="0">
                    <a:latin typeface="Times New Roman" panose="02020603050405020304" pitchFamily="18" charset="0"/>
                    <a:cs typeface="Times New Roman" panose="02020603050405020304" pitchFamily="18" charset="0"/>
                  </a:rPr>
                  <a:t>, </a:t>
                </a:r>
                <a14:m>
                  <m:oMath xmlns:m="http://schemas.openxmlformats.org/officeDocument/2006/math">
                    <m:r>
                      <a:rPr lang="ru-RU" b="1" i="1">
                        <a:latin typeface="Cambria Math"/>
                      </a:rPr>
                      <m:t>𝜺</m:t>
                    </m:r>
                    <m:r>
                      <a:rPr lang="ru-RU" b="1" i="1">
                        <a:latin typeface="Cambria Math"/>
                      </a:rPr>
                      <m:t>(</m:t>
                    </m:r>
                    <m:sSub>
                      <m:sSubPr>
                        <m:ctrlPr>
                          <a:rPr lang="ru-RU" b="1" i="1">
                            <a:latin typeface="Cambria Math"/>
                          </a:rPr>
                        </m:ctrlPr>
                      </m:sSubPr>
                      <m:e>
                        <m:r>
                          <a:rPr lang="ru-RU" b="1" i="1">
                            <a:latin typeface="Cambria Math"/>
                          </a:rPr>
                          <m:t>𝑬</m:t>
                        </m:r>
                      </m:e>
                      <m:sub>
                        <m:r>
                          <a:rPr lang="ru-RU" b="1" i="1">
                            <a:latin typeface="Cambria Math"/>
                          </a:rPr>
                          <m:t>𝜸</m:t>
                        </m:r>
                      </m:sub>
                    </m:sSub>
                    <m:r>
                      <a:rPr lang="ru-RU" b="1" i="1">
                        <a:latin typeface="Cambria Math"/>
                      </a:rPr>
                      <m:t>)</m:t>
                    </m:r>
                  </m:oMath>
                </a14:m>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detector’s registration efficiency for interesting gamma line</a:t>
                </a:r>
                <a:endParaRPr lang="ru-RU" dirty="0">
                  <a:latin typeface="Times New Roman" panose="02020603050405020304" pitchFamily="18" charset="0"/>
                  <a:cs typeface="Times New Roman" panose="02020603050405020304" pitchFamily="18" charset="0"/>
                </a:endParaRPr>
              </a:p>
            </p:txBody>
          </p:sp>
        </mc:Choice>
        <mc:Fallback>
          <p:sp>
            <p:nvSpPr>
              <p:cNvPr id="7" name="Прямоугольник 6"/>
              <p:cNvSpPr>
                <a:spLocks noRot="1" noChangeAspect="1" noMove="1" noResize="1" noEditPoints="1" noAdjustHandles="1" noChangeArrowheads="1" noChangeShapeType="1" noTextEdit="1"/>
              </p:cNvSpPr>
              <p:nvPr/>
            </p:nvSpPr>
            <p:spPr>
              <a:xfrm>
                <a:off x="251520" y="2432333"/>
                <a:ext cx="8640960" cy="2038058"/>
              </a:xfrm>
              <a:prstGeom prst="rect">
                <a:avLst/>
              </a:prstGeom>
              <a:blipFill rotWithShape="1">
                <a:blip r:embed="rId3"/>
                <a:stretch>
                  <a:fillRect l="-564" r="-564" b="-3892"/>
                </a:stretch>
              </a:blipFill>
            </p:spPr>
            <p:txBody>
              <a:bodyPr/>
              <a:lstStyle/>
              <a:p>
                <a:r>
                  <a:rPr lang="ru-RU">
                    <a:noFill/>
                  </a:rPr>
                  <a:t> </a:t>
                </a:r>
              </a:p>
            </p:txBody>
          </p:sp>
        </mc:Fallback>
      </mc:AlternateContent>
      <p:sp>
        <p:nvSpPr>
          <p:cNvPr id="8" name="Прямоугольник 7"/>
          <p:cNvSpPr/>
          <p:nvPr/>
        </p:nvSpPr>
        <p:spPr>
          <a:xfrm>
            <a:off x="251520" y="4543960"/>
            <a:ext cx="8640960" cy="1477328"/>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9</a:t>
            </a:r>
            <a:r>
              <a:rPr lang="en-US" dirty="0" smtClean="0">
                <a:latin typeface="Times New Roman" panose="02020603050405020304" pitchFamily="18" charset="0"/>
                <a:cs typeface="Times New Roman" panose="02020603050405020304" pitchFamily="18" charset="0"/>
              </a:rPr>
              <a:t> copper indicators with mass</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~0,122 </a:t>
            </a:r>
            <a:r>
              <a:rPr lang="en-US" dirty="0" smtClean="0">
                <a:latin typeface="Times New Roman" panose="02020603050405020304" pitchFamily="18" charset="0"/>
                <a:cs typeface="Times New Roman" panose="02020603050405020304" pitchFamily="18" charset="0"/>
              </a:rPr>
              <a:t>g</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each was used to determine the flux distribution in the sample’s position. The dimension of each indicator is</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13х10 </a:t>
            </a:r>
            <a:r>
              <a:rPr lang="en-US" dirty="0" smtClean="0">
                <a:latin typeface="Times New Roman" panose="02020603050405020304" pitchFamily="18" charset="0"/>
                <a:cs typeface="Times New Roman" panose="02020603050405020304" pitchFamily="18" charset="0"/>
              </a:rPr>
              <a:t>mm</a:t>
            </a:r>
            <a:r>
              <a:rPr lang="ru-RU" baseline="30000" dirty="0" smtClean="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the thickness</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~100 </a:t>
            </a:r>
            <a:r>
              <a:rPr lang="ru-RU" dirty="0" smtClean="0">
                <a:latin typeface="Times New Roman" panose="02020603050405020304" pitchFamily="18" charset="0"/>
                <a:cs typeface="Times New Roman" panose="02020603050405020304" pitchFamily="18" charset="0"/>
              </a:rPr>
              <a:t>µ</a:t>
            </a:r>
            <a:r>
              <a:rPr lang="en-US" dirty="0" smtClean="0">
                <a:latin typeface="Times New Roman" panose="02020603050405020304" pitchFamily="18" charset="0"/>
                <a:cs typeface="Times New Roman" panose="02020603050405020304" pitchFamily="18" charset="0"/>
              </a:rPr>
              <a:t>m</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Time of irradiations of the indicators was </a:t>
            </a:r>
            <a:r>
              <a:rPr lang="ru-RU" dirty="0" smtClean="0">
                <a:latin typeface="Times New Roman" panose="02020603050405020304" pitchFamily="18" charset="0"/>
                <a:cs typeface="Times New Roman" panose="02020603050405020304" pitchFamily="18" charset="0"/>
              </a:rPr>
              <a:t>4,5 </a:t>
            </a:r>
            <a:r>
              <a:rPr lang="en-US" dirty="0" smtClean="0">
                <a:latin typeface="Times New Roman" panose="02020603050405020304" pitchFamily="18" charset="0"/>
                <a:cs typeface="Times New Roman" panose="02020603050405020304" pitchFamily="18" charset="0"/>
              </a:rPr>
              <a:t>h</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induced gamma activity was measured during 20 minutes for each monitor. Maximum detected flux value is </a:t>
            </a:r>
            <a:r>
              <a:rPr lang="ru-RU" dirty="0" smtClean="0">
                <a:latin typeface="Times New Roman" panose="02020603050405020304" pitchFamily="18" charset="0"/>
                <a:cs typeface="Times New Roman" panose="02020603050405020304" pitchFamily="18" charset="0"/>
              </a:rPr>
              <a:t>4·10</a:t>
            </a:r>
            <a:r>
              <a:rPr lang="ru-RU" baseline="30000" dirty="0" smtClean="0">
                <a:latin typeface="Times New Roman" panose="02020603050405020304" pitchFamily="18" charset="0"/>
                <a:cs typeface="Times New Roman" panose="02020603050405020304" pitchFamily="18" charset="0"/>
              </a:rPr>
              <a:t>5</a:t>
            </a:r>
            <a:r>
              <a:rPr lang="ru-R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cm</a:t>
            </a:r>
            <a:r>
              <a:rPr lang="ru-RU"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s</a:t>
            </a:r>
            <a:r>
              <a:rPr lang="ru-RU" dirty="0">
                <a:latin typeface="Times New Roman" panose="02020603050405020304" pitchFamily="18" charset="0"/>
                <a:cs typeface="Times New Roman" panose="02020603050405020304" pitchFamily="18" charset="0"/>
              </a:rPr>
              <a:t>.</a:t>
            </a:r>
          </a:p>
        </p:txBody>
      </p:sp>
      <p:sp>
        <p:nvSpPr>
          <p:cNvPr id="9" name="Прямоугольник 8"/>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469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03107" y="6380187"/>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11</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Types of gamma backgrounds</a:t>
            </a:r>
            <a:endParaRPr lang="ru-RU" sz="3200"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51520" y="1988840"/>
            <a:ext cx="8640960" cy="3246530"/>
          </a:xfrm>
          <a:prstGeom prst="rect">
            <a:avLst/>
          </a:prstGeom>
        </p:spPr>
        <p:txBody>
          <a:bodyPr wrap="square">
            <a:spAutoFit/>
          </a:bodyPr>
          <a:lstStyle/>
          <a:p>
            <a:pPr algn="ctr">
              <a:lnSpc>
                <a:spcPct val="150000"/>
              </a:lnSpc>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Natural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radioactive isotopes </a:t>
            </a:r>
            <a:r>
              <a:rPr lang="en-US" sz="2800" dirty="0" smtClean="0">
                <a:latin typeface="Times New Roman" pitchFamily="18" charset="0"/>
                <a:cs typeface="Times New Roman" pitchFamily="18" charset="0"/>
              </a:rPr>
              <a:t>emissions coming from building materials components (</a:t>
            </a:r>
            <a:r>
              <a:rPr lang="en-US" sz="2800" baseline="30000" dirty="0" smtClean="0">
                <a:latin typeface="Times New Roman" pitchFamily="18" charset="0"/>
                <a:cs typeface="Times New Roman" pitchFamily="18" charset="0"/>
              </a:rPr>
              <a:t>40</a:t>
            </a:r>
            <a:r>
              <a:rPr lang="en-US" sz="2800" dirty="0" smtClean="0">
                <a:latin typeface="Times New Roman" pitchFamily="18" charset="0"/>
                <a:cs typeface="Times New Roman" pitchFamily="18" charset="0"/>
              </a:rPr>
              <a:t>K and decay products from uranium and thorium)</a:t>
            </a:r>
          </a:p>
          <a:p>
            <a:pPr algn="ctr">
              <a:lnSpc>
                <a:spcPct val="150000"/>
              </a:lnSpc>
            </a:pPr>
            <a:r>
              <a:rPr lang="ru-R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Induced </a:t>
            </a:r>
            <a:r>
              <a:rPr lang="ru-R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the gamma emissions coming from neutron-nuclei interaction in the environment</a:t>
            </a:r>
            <a:endParaRPr lang="ru-RU" sz="28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222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70662"/>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12</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Background suppression</a:t>
            </a:r>
            <a:endParaRPr lang="ru-RU" sz="3200" b="1" dirty="0">
              <a:latin typeface="Times New Roman" panose="02020603050405020304" pitchFamily="18" charset="0"/>
              <a:cs typeface="Times New Roman" panose="02020603050405020304" pitchFamily="18" charset="0"/>
            </a:endParaRPr>
          </a:p>
        </p:txBody>
      </p:sp>
      <p:pic>
        <p:nvPicPr>
          <p:cNvPr id="6" name="Рисунок 5" descr="C:\Users\Constantin\Desktop\K-40_comparis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68760"/>
            <a:ext cx="5616624" cy="4032448"/>
          </a:xfrm>
          <a:prstGeom prst="rect">
            <a:avLst/>
          </a:prstGeom>
          <a:noFill/>
          <a:ln>
            <a:solidFill>
              <a:schemeClr val="tx1"/>
            </a:solidFill>
          </a:ln>
        </p:spPr>
      </p:pic>
      <p:sp>
        <p:nvSpPr>
          <p:cNvPr id="7" name="Прямоугольник 6"/>
          <p:cNvSpPr/>
          <p:nvPr/>
        </p:nvSpPr>
        <p:spPr>
          <a:xfrm>
            <a:off x="251520" y="5651956"/>
            <a:ext cx="8640960" cy="369332"/>
          </a:xfrm>
          <a:prstGeom prst="rect">
            <a:avLst/>
          </a:prstGeom>
        </p:spPr>
        <p:txBody>
          <a:bodyPr wrap="square">
            <a:spAutoFit/>
          </a:bodyPr>
          <a:lstStyle/>
          <a:p>
            <a:pPr algn="ctr"/>
            <a:r>
              <a:rPr lang="en-US" dirty="0" smtClean="0">
                <a:latin typeface="Times New Roman" panose="02020603050405020304" pitchFamily="18" charset="0"/>
                <a:cs typeface="Times New Roman" panose="02020603050405020304" pitchFamily="18" charset="0"/>
              </a:rPr>
              <a:t>	Natural background suppression more than 140 times</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273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03107"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13</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Background suppression</a:t>
            </a:r>
            <a:endParaRPr lang="ru-RU" sz="3200" b="1" dirty="0">
              <a:latin typeface="Times New Roman" panose="02020603050405020304" pitchFamily="18" charset="0"/>
              <a:cs typeface="Times New Roman" panose="02020603050405020304" pitchFamily="18" charset="0"/>
            </a:endParaRPr>
          </a:p>
        </p:txBody>
      </p:sp>
      <p:pic>
        <p:nvPicPr>
          <p:cNvPr id="6" name="Рисунок 5" descr="C:\Users\Constantin\Desktop\PGAA_11b_paper\1H regio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68760"/>
            <a:ext cx="4309814" cy="3384376"/>
          </a:xfrm>
          <a:prstGeom prst="rect">
            <a:avLst/>
          </a:prstGeom>
          <a:noFill/>
          <a:ln>
            <a:solidFill>
              <a:schemeClr val="tx1"/>
            </a:solidFill>
          </a:ln>
        </p:spPr>
      </p:pic>
      <p:pic>
        <p:nvPicPr>
          <p:cNvPr id="7" name="Рисунок 6" descr="C:\Users\Constantin\Desktop\1H_region_nToF.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268760"/>
            <a:ext cx="4309814" cy="3384376"/>
          </a:xfrm>
          <a:prstGeom prst="rect">
            <a:avLst/>
          </a:prstGeom>
          <a:noFill/>
          <a:ln>
            <a:solidFill>
              <a:schemeClr val="tx1"/>
            </a:solidFill>
          </a:ln>
        </p:spPr>
      </p:pic>
      <p:sp>
        <p:nvSpPr>
          <p:cNvPr id="8" name="Поле 6"/>
          <p:cNvSpPr txBox="1">
            <a:spLocks noChangeArrowheads="1"/>
          </p:cNvSpPr>
          <p:nvPr/>
        </p:nvSpPr>
        <p:spPr bwMode="auto">
          <a:xfrm>
            <a:off x="7380312" y="1988840"/>
            <a:ext cx="116649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1000" baseline="30000">
                <a:effectLst/>
                <a:latin typeface="Times New Roman"/>
                <a:ea typeface="Calibri"/>
                <a:cs typeface="Times New Roman"/>
              </a:rPr>
              <a:t>113</a:t>
            </a:r>
            <a:r>
              <a:rPr lang="en-US" sz="1000">
                <a:effectLst/>
                <a:latin typeface="Times New Roman"/>
                <a:ea typeface="Calibri"/>
                <a:cs typeface="Times New Roman"/>
              </a:rPr>
              <a:t>Cd - 2456,0 keV</a:t>
            </a:r>
            <a:endParaRPr lang="ru-RU" sz="1100">
              <a:effectLst/>
              <a:latin typeface="Calibri"/>
              <a:ea typeface="Calibri"/>
              <a:cs typeface="Times New Roman"/>
            </a:endParaRPr>
          </a:p>
        </p:txBody>
      </p:sp>
      <p:sp>
        <p:nvSpPr>
          <p:cNvPr id="9" name="Прямоугольник 8"/>
          <p:cNvSpPr/>
          <p:nvPr/>
        </p:nvSpPr>
        <p:spPr>
          <a:xfrm>
            <a:off x="251520" y="5003884"/>
            <a:ext cx="8640960" cy="923330"/>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	Induced background suppression almost 60 times in comparison with the green spectra on the left picture and more than 800 times in comparison with the initial level of induced gamma background. </a:t>
            </a:r>
            <a:endParaRPr lang="ru-RU" dirty="0">
              <a:latin typeface="Times New Roman" panose="02020603050405020304" pitchFamily="18" charset="0"/>
              <a:cs typeface="Times New Roman" panose="02020603050405020304" pitchFamily="18" charset="0"/>
            </a:endParaRPr>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Объект 10"/>
          <p:cNvGraphicFramePr>
            <a:graphicFrameLocks noChangeAspect="1"/>
          </p:cNvGraphicFramePr>
          <p:nvPr>
            <p:extLst>
              <p:ext uri="{D42A27DB-BD31-4B8C-83A1-F6EECF244321}">
                <p14:modId xmlns:p14="http://schemas.microsoft.com/office/powerpoint/2010/main" val="100453401"/>
              </p:ext>
            </p:extLst>
          </p:nvPr>
        </p:nvGraphicFramePr>
        <p:xfrm>
          <a:off x="-8168" y="0"/>
          <a:ext cx="9152168" cy="6381328"/>
        </p:xfrm>
        <a:graphic>
          <a:graphicData uri="http://schemas.openxmlformats.org/presentationml/2006/ole">
            <mc:AlternateContent xmlns:mc="http://schemas.openxmlformats.org/markup-compatibility/2006">
              <mc:Choice xmlns:v="urn:schemas-microsoft-com:vml" Requires="v">
                <p:oleObj spid="_x0000_s3125" name="Graph" r:id="rId5" imgW="4129200" imgH="2877120" progId="Origin50.Graph">
                  <p:embed/>
                </p:oleObj>
              </mc:Choice>
              <mc:Fallback>
                <p:oleObj name="Graph" r:id="rId5" imgW="4129200" imgH="2877120" progId="Origin50.Graph">
                  <p:embed/>
                  <p:pic>
                    <p:nvPicPr>
                      <p:cNvPr id="0" name="Object 1"/>
                      <p:cNvPicPr>
                        <a:picLocks noChangeAspect="1" noChangeArrowheads="1"/>
                      </p:cNvPicPr>
                      <p:nvPr/>
                    </p:nvPicPr>
                    <p:blipFill>
                      <a:blip r:embed="rId6"/>
                      <a:srcRect/>
                      <a:stretch>
                        <a:fillRect/>
                      </a:stretch>
                    </p:blipFill>
                    <p:spPr bwMode="auto">
                      <a:xfrm>
                        <a:off x="-8168" y="0"/>
                        <a:ext cx="9152168" cy="6381328"/>
                      </a:xfrm>
                      <a:prstGeom prst="rect">
                        <a:avLst/>
                      </a:prstGeom>
                      <a:solidFill>
                        <a:schemeClr val="bg1"/>
                      </a:solidFill>
                    </p:spPr>
                  </p:pic>
                </p:oleObj>
              </mc:Fallback>
            </mc:AlternateContent>
          </a:graphicData>
        </a:graphic>
      </p:graphicFrame>
      <p:sp>
        <p:nvSpPr>
          <p:cNvPr id="12" name="Прямоугольник 11"/>
          <p:cNvSpPr/>
          <p:nvPr/>
        </p:nvSpPr>
        <p:spPr>
          <a:xfrm>
            <a:off x="2987824" y="2637782"/>
            <a:ext cx="4572000" cy="646331"/>
          </a:xfrm>
          <a:prstGeom prst="rect">
            <a:avLst/>
          </a:prstGeom>
        </p:spPr>
        <p:txBody>
          <a:bodyPr>
            <a:spAutoFit/>
          </a:bodyPr>
          <a:lstStyle/>
          <a:p>
            <a:pPr algn="ctr"/>
            <a:r>
              <a:rPr lang="en-US" dirty="0">
                <a:latin typeface="Times New Roman" panose="02020603050405020304" pitchFamily="18" charset="0"/>
                <a:cs typeface="Times New Roman" panose="02020603050405020304" pitchFamily="18" charset="0"/>
              </a:rPr>
              <a:t>The reactor IBR-2 is working in pulse mode with a frequency 5Hz</a:t>
            </a:r>
            <a:endParaRPr lang="ru-RU"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723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11"/>
                                        </p:tgtEl>
                                        <p:attrNameLst>
                                          <p:attrName>ppt_w</p:attrName>
                                        </p:attrNameLst>
                                      </p:cBhvr>
                                      <p:tavLst>
                                        <p:tav tm="0">
                                          <p:val>
                                            <p:strVal val="ppt_w"/>
                                          </p:val>
                                        </p:tav>
                                        <p:tav tm="100000">
                                          <p:val>
                                            <p:fltVal val="0"/>
                                          </p:val>
                                        </p:tav>
                                      </p:tavLst>
                                    </p:anim>
                                    <p:anim calcmode="lin" valueType="num">
                                      <p:cBhvr>
                                        <p:cTn id="15" dur="1000"/>
                                        <p:tgtEl>
                                          <p:spTgt spid="11"/>
                                        </p:tgtEl>
                                        <p:attrNameLst>
                                          <p:attrName>ppt_h</p:attrName>
                                        </p:attrNameLst>
                                      </p:cBhvr>
                                      <p:tavLst>
                                        <p:tav tm="0">
                                          <p:val>
                                            <p:strVal val="ppt_h"/>
                                          </p:val>
                                        </p:tav>
                                        <p:tav tm="100000">
                                          <p:val>
                                            <p:fltVal val="0"/>
                                          </p:val>
                                        </p:tav>
                                      </p:tavLst>
                                    </p:anim>
                                    <p:anim calcmode="lin" valueType="num">
                                      <p:cBhvr>
                                        <p:cTn id="16" dur="1000"/>
                                        <p:tgtEl>
                                          <p:spTgt spid="11"/>
                                        </p:tgtEl>
                                        <p:attrNameLst>
                                          <p:attrName>style.rotation</p:attrName>
                                        </p:attrNameLst>
                                      </p:cBhvr>
                                      <p:tavLst>
                                        <p:tav tm="0">
                                          <p:val>
                                            <p:fltVal val="0"/>
                                          </p:val>
                                        </p:tav>
                                        <p:tav tm="100000">
                                          <p:val>
                                            <p:fltVal val="90"/>
                                          </p:val>
                                        </p:tav>
                                      </p:tavLst>
                                    </p:anim>
                                    <p:animEffect transition="out" filter="fade">
                                      <p:cBhvr>
                                        <p:cTn id="17" dur="1000"/>
                                        <p:tgtEl>
                                          <p:spTgt spid="11"/>
                                        </p:tgtEl>
                                      </p:cBhvr>
                                    </p:animEffect>
                                    <p:set>
                                      <p:cBhvr>
                                        <p:cTn id="18" dur="1" fill="hold">
                                          <p:stCondLst>
                                            <p:cond delay="999"/>
                                          </p:stCondLst>
                                        </p:cTn>
                                        <p:tgtEl>
                                          <p:spTgt spid="11"/>
                                        </p:tgtEl>
                                        <p:attrNameLst>
                                          <p:attrName>style.visibility</p:attrName>
                                        </p:attrNameLst>
                                      </p:cBhvr>
                                      <p:to>
                                        <p:strVal val="hidden"/>
                                      </p:to>
                                    </p:set>
                                  </p:childTnLst>
                                </p:cTn>
                              </p:par>
                              <p:par>
                                <p:cTn id="19" presetID="31" presetClass="exit" presetSubtype="0" fill="hold" grpId="1" nodeType="withEffect">
                                  <p:stCondLst>
                                    <p:cond delay="0"/>
                                  </p:stCondLst>
                                  <p:childTnLst>
                                    <p:anim calcmode="lin" valueType="num">
                                      <p:cBhvr>
                                        <p:cTn id="20" dur="1000"/>
                                        <p:tgtEl>
                                          <p:spTgt spid="12"/>
                                        </p:tgtEl>
                                        <p:attrNameLst>
                                          <p:attrName>ppt_w</p:attrName>
                                        </p:attrNameLst>
                                      </p:cBhvr>
                                      <p:tavLst>
                                        <p:tav tm="0">
                                          <p:val>
                                            <p:strVal val="ppt_w"/>
                                          </p:val>
                                        </p:tav>
                                        <p:tav tm="100000">
                                          <p:val>
                                            <p:fltVal val="0"/>
                                          </p:val>
                                        </p:tav>
                                      </p:tavLst>
                                    </p:anim>
                                    <p:anim calcmode="lin" valueType="num">
                                      <p:cBhvr>
                                        <p:cTn id="21" dur="1000"/>
                                        <p:tgtEl>
                                          <p:spTgt spid="12"/>
                                        </p:tgtEl>
                                        <p:attrNameLst>
                                          <p:attrName>ppt_h</p:attrName>
                                        </p:attrNameLst>
                                      </p:cBhvr>
                                      <p:tavLst>
                                        <p:tav tm="0">
                                          <p:val>
                                            <p:strVal val="ppt_h"/>
                                          </p:val>
                                        </p:tav>
                                        <p:tav tm="100000">
                                          <p:val>
                                            <p:fltVal val="0"/>
                                          </p:val>
                                        </p:tav>
                                      </p:tavLst>
                                    </p:anim>
                                    <p:anim calcmode="lin" valueType="num">
                                      <p:cBhvr>
                                        <p:cTn id="22" dur="1000"/>
                                        <p:tgtEl>
                                          <p:spTgt spid="12"/>
                                        </p:tgtEl>
                                        <p:attrNameLst>
                                          <p:attrName>style.rotation</p:attrName>
                                        </p:attrNameLst>
                                      </p:cBhvr>
                                      <p:tavLst>
                                        <p:tav tm="0">
                                          <p:val>
                                            <p:fltVal val="0"/>
                                          </p:val>
                                        </p:tav>
                                        <p:tav tm="100000">
                                          <p:val>
                                            <p:fltVal val="90"/>
                                          </p:val>
                                        </p:tav>
                                      </p:tavLst>
                                    </p:anim>
                                    <p:animEffect transition="out" filter="fade">
                                      <p:cBhvr>
                                        <p:cTn id="23" dur="1000"/>
                                        <p:tgtEl>
                                          <p:spTgt spid="12"/>
                                        </p:tgtEl>
                                      </p:cBhvr>
                                    </p:animEffect>
                                    <p:set>
                                      <p:cBhvr>
                                        <p:cTn id="24" dur="1" fill="hold">
                                          <p:stCondLst>
                                            <p:cond delay="999"/>
                                          </p:stCondLst>
                                        </p:cTn>
                                        <p:tgtEl>
                                          <p:spTgt spid="12"/>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03107" y="6380187"/>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14</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Modeling of the primary collimation setup</a:t>
            </a:r>
            <a:endParaRPr lang="ru-RU" sz="32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1520" y="1124744"/>
            <a:ext cx="8640960" cy="1338828"/>
          </a:xfrm>
          <a:prstGeom prst="rect">
            <a:avLst/>
          </a:prstGeom>
        </p:spPr>
        <p:txBody>
          <a:bodyPr wrap="square">
            <a:sp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The calculations of the interaction of fast neutrons with collimation setup of borated polyethylene was done by using MCNP program and Monte Carlo method. Calculation contains the </a:t>
            </a:r>
            <a:r>
              <a:rPr lang="en-US" dirty="0" err="1" smtClean="0">
                <a:latin typeface="Times New Roman" panose="02020603050405020304" pitchFamily="18" charset="0"/>
                <a:cs typeface="Times New Roman" panose="02020603050405020304" pitchFamily="18" charset="0"/>
              </a:rPr>
              <a:t>monoenergetic</a:t>
            </a:r>
            <a:r>
              <a:rPr lang="en-US" dirty="0" smtClean="0">
                <a:latin typeface="Times New Roman" panose="02020603050405020304" pitchFamily="18" charset="0"/>
                <a:cs typeface="Times New Roman" panose="02020603050405020304" pitchFamily="18" charset="0"/>
              </a:rPr>
              <a:t> spectra of neutrons with the energies 1, 2, and 3 MeV.</a:t>
            </a:r>
            <a:endParaRPr lang="en-US" b="1" i="1" baseline="-25000" dirty="0" smtClean="0">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536115175"/>
              </p:ext>
            </p:extLst>
          </p:nvPr>
        </p:nvGraphicFramePr>
        <p:xfrm>
          <a:off x="251521" y="2492896"/>
          <a:ext cx="8640958" cy="1973539"/>
        </p:xfrm>
        <a:graphic>
          <a:graphicData uri="http://schemas.openxmlformats.org/drawingml/2006/table">
            <a:tbl>
              <a:tblPr firstRow="1" firstCol="1" bandRow="1">
                <a:tableStyleId>{F5AB1C69-6EDB-4FF4-983F-18BD219EF322}</a:tableStyleId>
              </a:tblPr>
              <a:tblGrid>
                <a:gridCol w="1019964"/>
                <a:gridCol w="1657907"/>
                <a:gridCol w="1970388"/>
                <a:gridCol w="2236505"/>
                <a:gridCol w="1756194"/>
              </a:tblGrid>
              <a:tr h="465728">
                <a:tc>
                  <a:txBody>
                    <a:bodyPr/>
                    <a:lstStyle/>
                    <a:p>
                      <a:pPr algn="ctr">
                        <a:lnSpc>
                          <a:spcPct val="150000"/>
                        </a:lnSpc>
                        <a:spcAft>
                          <a:spcPts val="0"/>
                        </a:spcAft>
                      </a:pPr>
                      <a:r>
                        <a:rPr lang="ru-RU" sz="1800" dirty="0" smtClean="0">
                          <a:solidFill>
                            <a:schemeClr val="tx1"/>
                          </a:solidFill>
                          <a:effectLst/>
                          <a:latin typeface="Times New Roman" panose="02020603050405020304" pitchFamily="18" charset="0"/>
                          <a:cs typeface="Times New Roman" panose="02020603050405020304" pitchFamily="18" charset="0"/>
                        </a:rPr>
                        <a:t>E</a:t>
                      </a:r>
                      <a:r>
                        <a:rPr lang="en-US" sz="1800" baseline="-25000" dirty="0" smtClean="0">
                          <a:solidFill>
                            <a:schemeClr val="tx1"/>
                          </a:solidFill>
                          <a:effectLst/>
                          <a:latin typeface="Times New Roman" panose="02020603050405020304" pitchFamily="18" charset="0"/>
                          <a:cs typeface="Times New Roman" panose="02020603050405020304" pitchFamily="18" charset="0"/>
                        </a:rPr>
                        <a:t>n</a:t>
                      </a:r>
                      <a:r>
                        <a:rPr lang="ru-RU" sz="1800" dirty="0" smtClean="0">
                          <a:solidFill>
                            <a:schemeClr val="tx1"/>
                          </a:solidFill>
                          <a:effectLst/>
                          <a:latin typeface="Times New Roman" panose="02020603050405020304" pitchFamily="18" charset="0"/>
                          <a:cs typeface="Times New Roman" panose="02020603050405020304" pitchFamily="18" charset="0"/>
                        </a:rPr>
                        <a:t>, </a:t>
                      </a:r>
                      <a:r>
                        <a:rPr lang="ru-RU" sz="1800" dirty="0" err="1" smtClean="0">
                          <a:solidFill>
                            <a:schemeClr val="tx1"/>
                          </a:solidFill>
                          <a:effectLst/>
                          <a:latin typeface="Times New Roman" panose="02020603050405020304" pitchFamily="18" charset="0"/>
                          <a:cs typeface="Times New Roman" panose="02020603050405020304" pitchFamily="18" charset="0"/>
                        </a:rPr>
                        <a:t>MeV</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P_ref (%)</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P_abs (%)</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P_sides</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P_trs</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0282">
                <a:tc>
                  <a:txBody>
                    <a:bodyPr/>
                    <a:lstStyle/>
                    <a:p>
                      <a:pPr algn="ctr">
                        <a:lnSpc>
                          <a:spcPct val="150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1</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24.23</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~75.76</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4.77E-06</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b="1">
                          <a:solidFill>
                            <a:schemeClr val="tx1"/>
                          </a:solidFill>
                          <a:effectLst/>
                          <a:latin typeface="Times New Roman" panose="02020603050405020304" pitchFamily="18" charset="0"/>
                          <a:cs typeface="Times New Roman" panose="02020603050405020304" pitchFamily="18" charset="0"/>
                        </a:rPr>
                        <a:t>3.40E-06</a:t>
                      </a:r>
                      <a:endParaRPr lang="ru-RU" sz="18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3017">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2</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20.20</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~79.78</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1.34E-04</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b="1">
                          <a:solidFill>
                            <a:schemeClr val="tx1"/>
                          </a:solidFill>
                          <a:effectLst/>
                          <a:latin typeface="Times New Roman" panose="02020603050405020304" pitchFamily="18" charset="0"/>
                          <a:cs typeface="Times New Roman" panose="02020603050405020304" pitchFamily="18" charset="0"/>
                        </a:rPr>
                        <a:t>7.08E-06</a:t>
                      </a:r>
                      <a:endParaRPr lang="ru-RU" sz="18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512">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3</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17.53</a:t>
                      </a:r>
                      <a:endParaRPr lang="ru-RU" sz="18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~82.40</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5.96E-04</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ru-RU" sz="1800" b="1" dirty="0" smtClean="0">
                          <a:solidFill>
                            <a:schemeClr val="tx1"/>
                          </a:solidFill>
                          <a:effectLst/>
                          <a:latin typeface="Times New Roman" panose="02020603050405020304" pitchFamily="18" charset="0"/>
                          <a:cs typeface="Times New Roman" panose="02020603050405020304" pitchFamily="18" charset="0"/>
                        </a:rPr>
                        <a:t>3.13E-05</a:t>
                      </a:r>
                      <a:endParaRPr lang="ru-RU" sz="18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Прямоугольник 7"/>
          <p:cNvSpPr/>
          <p:nvPr/>
        </p:nvSpPr>
        <p:spPr>
          <a:xfrm>
            <a:off x="251520" y="4615968"/>
            <a:ext cx="8640960" cy="1200329"/>
          </a:xfrm>
          <a:prstGeom prst="rect">
            <a:avLst/>
          </a:prstGeom>
        </p:spPr>
        <p:txBody>
          <a:bodyPr wrap="square">
            <a:spAutoFit/>
          </a:bodyPr>
          <a:lstStyle/>
          <a:p>
            <a:pPr algn="ctr"/>
            <a:r>
              <a:rPr lang="en-US" dirty="0" smtClean="0">
                <a:latin typeface="Times New Roman" panose="02020603050405020304" pitchFamily="18" charset="0"/>
                <a:cs typeface="Times New Roman" panose="02020603050405020304" pitchFamily="18" charset="0"/>
              </a:rPr>
              <a:t>Where </a:t>
            </a:r>
            <a:r>
              <a:rPr lang="ru-RU" b="1" dirty="0" err="1" smtClean="0">
                <a:latin typeface="Times New Roman" panose="02020603050405020304" pitchFamily="18" charset="0"/>
                <a:cs typeface="Times New Roman" panose="02020603050405020304" pitchFamily="18" charset="0"/>
              </a:rPr>
              <a:t>E</a:t>
            </a:r>
            <a:r>
              <a:rPr lang="ru-RU" b="1" baseline="-25000" dirty="0" err="1" smtClean="0">
                <a:latin typeface="Times New Roman" panose="02020603050405020304" pitchFamily="18" charset="0"/>
                <a:cs typeface="Times New Roman" panose="02020603050405020304" pitchFamily="18" charset="0"/>
              </a:rPr>
              <a:t>n</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neutrons energy,</a:t>
            </a:r>
            <a:r>
              <a:rPr lang="ru-RU"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P</a:t>
            </a:r>
            <a:r>
              <a:rPr lang="ru-RU" b="1" baseline="-25000" dirty="0" err="1">
                <a:latin typeface="Times New Roman" panose="02020603050405020304" pitchFamily="18" charset="0"/>
                <a:cs typeface="Times New Roman" panose="02020603050405020304" pitchFamily="18" charset="0"/>
              </a:rPr>
              <a:t>ref</a:t>
            </a:r>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the probability of reflection from the incident side of the</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BPE </a:t>
            </a:r>
            <a:r>
              <a:rPr lang="en-US" dirty="0" smtClean="0">
                <a:latin typeface="Times New Roman" panose="02020603050405020304" pitchFamily="18" charset="0"/>
                <a:cs typeface="Times New Roman" panose="02020603050405020304" pitchFamily="18" charset="0"/>
              </a:rPr>
              <a:t>setup,</a:t>
            </a:r>
            <a:r>
              <a:rPr lang="ru-RU"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P</a:t>
            </a:r>
            <a:r>
              <a:rPr lang="ru-RU" b="1" baseline="-25000" dirty="0" err="1">
                <a:latin typeface="Times New Roman" panose="02020603050405020304" pitchFamily="18" charset="0"/>
                <a:cs typeface="Times New Roman" panose="02020603050405020304" pitchFamily="18" charset="0"/>
              </a:rPr>
              <a:t>trs</a:t>
            </a:r>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the probability of the neutron transition</a:t>
            </a:r>
            <a:r>
              <a:rPr lang="ru-RU"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P</a:t>
            </a:r>
            <a:r>
              <a:rPr lang="ru-RU" b="1" baseline="-25000" dirty="0" err="1">
                <a:latin typeface="Times New Roman" panose="02020603050405020304" pitchFamily="18" charset="0"/>
                <a:cs typeface="Times New Roman" panose="02020603050405020304" pitchFamily="18" charset="0"/>
              </a:rPr>
              <a:t>sides</a:t>
            </a:r>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the probability of the scattering and escape from sides of the setup,</a:t>
            </a:r>
            <a:r>
              <a:rPr lang="ru-RU"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P</a:t>
            </a:r>
            <a:r>
              <a:rPr lang="ru-RU" b="1" baseline="-25000" dirty="0" err="1">
                <a:latin typeface="Times New Roman" panose="02020603050405020304" pitchFamily="18" charset="0"/>
                <a:cs typeface="Times New Roman" panose="02020603050405020304" pitchFamily="18" charset="0"/>
              </a:rPr>
              <a:t>abs</a:t>
            </a:r>
            <a:r>
              <a:rPr lang="ru-RU"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the probability of the absorption inside the setup of the neutrons with energy </a:t>
            </a:r>
            <a:r>
              <a:rPr lang="ru-RU" dirty="0" err="1" smtClean="0">
                <a:latin typeface="Times New Roman" panose="02020603050405020304" pitchFamily="18" charset="0"/>
                <a:cs typeface="Times New Roman" panose="02020603050405020304" pitchFamily="18" charset="0"/>
              </a:rPr>
              <a:t>E</a:t>
            </a:r>
            <a:r>
              <a:rPr lang="ru-RU" baseline="-25000" dirty="0" err="1" smtClean="0">
                <a:latin typeface="Times New Roman" panose="02020603050405020304" pitchFamily="18" charset="0"/>
                <a:cs typeface="Times New Roman" panose="02020603050405020304" pitchFamily="18" charset="0"/>
              </a:rPr>
              <a:t>n</a:t>
            </a:r>
            <a:r>
              <a:rPr lang="ru-RU" dirty="0">
                <a:latin typeface="Times New Roman" panose="02020603050405020304" pitchFamily="18" charset="0"/>
                <a:cs typeface="Times New Roman" panose="02020603050405020304" pitchFamily="18" charset="0"/>
              </a:rPr>
              <a:t>.</a:t>
            </a:r>
          </a:p>
        </p:txBody>
      </p:sp>
      <p:sp>
        <p:nvSpPr>
          <p:cNvPr id="9" name="Прямоугольник 8"/>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529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99237"/>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15</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Setup’s sensitivity to </a:t>
            </a:r>
            <a:r>
              <a:rPr lang="en-US" sz="3200" b="1" baseline="30000" dirty="0" smtClean="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H detection</a:t>
            </a:r>
            <a:endParaRPr lang="ru-RU" sz="32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787170" y="3244334"/>
            <a:ext cx="184731" cy="369332"/>
          </a:xfrm>
          <a:prstGeom prst="rect">
            <a:avLst/>
          </a:prstGeom>
        </p:spPr>
        <p:txBody>
          <a:bodyPr wrap="none">
            <a:spAutoFit/>
          </a:bodyPr>
          <a:lstStyle/>
          <a:p>
            <a:endParaRPr lang="ru-R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251520" y="1556792"/>
                <a:ext cx="8640960" cy="4741041"/>
              </a:xfrm>
              <a:prstGeom prst="rect">
                <a:avLst/>
              </a:prstGeom>
            </p:spPr>
            <p:txBody>
              <a:bodyPr wrap="square">
                <a:sp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	For hydrogen content detection we use the following reaction of neutron radiation capture by protons</a:t>
                </a:r>
                <a:r>
                  <a:rPr lang="ru-RU"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ctr">
                  <a:lnSpc>
                    <a:spcPct val="150000"/>
                  </a:lnSpc>
                </a:pPr>
                <a:r>
                  <a:rPr lang="en-US" b="1" i="1" dirty="0">
                    <a:latin typeface="Times New Roman" panose="02020603050405020304" pitchFamily="18" charset="0"/>
                    <a:cs typeface="Times New Roman" panose="02020603050405020304" pitchFamily="18" charset="0"/>
                  </a:rPr>
                  <a:t>n</a:t>
                </a:r>
                <a:r>
                  <a:rPr lang="ru-RU" b="1" i="1" dirty="0">
                    <a:latin typeface="Times New Roman" panose="02020603050405020304" pitchFamily="18" charset="0"/>
                    <a:cs typeface="Times New Roman" panose="02020603050405020304" pitchFamily="18" charset="0"/>
                  </a:rPr>
                  <a:t> + </a:t>
                </a:r>
                <a:r>
                  <a:rPr lang="en-US" b="1" i="1" dirty="0">
                    <a:latin typeface="Times New Roman" panose="02020603050405020304" pitchFamily="18" charset="0"/>
                    <a:cs typeface="Times New Roman" panose="02020603050405020304" pitchFamily="18" charset="0"/>
                  </a:rPr>
                  <a:t>p</a:t>
                </a:r>
                <a:r>
                  <a:rPr lang="ru-RU" b="1" i="1" dirty="0">
                    <a:latin typeface="Times New Roman" panose="02020603050405020304" pitchFamily="18" charset="0"/>
                    <a:cs typeface="Times New Roman" panose="02020603050405020304" pitchFamily="18" charset="0"/>
                  </a:rPr>
                  <a:t> → </a:t>
                </a:r>
                <a:r>
                  <a:rPr lang="en-US" b="1" i="1" dirty="0">
                    <a:latin typeface="Times New Roman" panose="02020603050405020304" pitchFamily="18" charset="0"/>
                    <a:cs typeface="Times New Roman" panose="02020603050405020304" pitchFamily="18" charset="0"/>
                  </a:rPr>
                  <a:t>d</a:t>
                </a:r>
                <a:r>
                  <a:rPr lang="ru-RU" b="1" i="1" dirty="0">
                    <a:latin typeface="Times New Roman" panose="02020603050405020304" pitchFamily="18" charset="0"/>
                    <a:cs typeface="Times New Roman" panose="02020603050405020304" pitchFamily="18" charset="0"/>
                  </a:rPr>
                  <a:t> + γ</a:t>
                </a:r>
              </a:p>
              <a:p>
                <a:pPr algn="just">
                  <a:lnSpc>
                    <a:spcPct val="150000"/>
                  </a:lnSpc>
                </a:pPr>
                <a:r>
                  <a:rPr lang="en-US" dirty="0" smtClean="0">
                    <a:latin typeface="Times New Roman" panose="02020603050405020304" pitchFamily="18" charset="0"/>
                    <a:cs typeface="Times New Roman" panose="02020603050405020304" pitchFamily="18" charset="0"/>
                  </a:rPr>
                  <a:t>	In the reaction, we have gamma emissions with the energy</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a:t>
                </a:r>
                <a:r>
                  <a:rPr lang="ru-RU" baseline="-25000" dirty="0" err="1">
                    <a:latin typeface="Times New Roman" panose="02020603050405020304" pitchFamily="18" charset="0"/>
                    <a:cs typeface="Times New Roman" panose="02020603050405020304" pitchFamily="18" charset="0"/>
                  </a:rPr>
                  <a:t>γ</a:t>
                </a:r>
                <a:r>
                  <a:rPr lang="ru-RU" dirty="0">
                    <a:latin typeface="Times New Roman" panose="02020603050405020304" pitchFamily="18" charset="0"/>
                    <a:cs typeface="Times New Roman" panose="02020603050405020304" pitchFamily="18" charset="0"/>
                  </a:rPr>
                  <a:t> = </a:t>
                </a:r>
                <a:r>
                  <a:rPr lang="ru-RU" dirty="0" smtClean="0">
                    <a:latin typeface="Times New Roman" panose="02020603050405020304" pitchFamily="18" charset="0"/>
                    <a:cs typeface="Times New Roman" panose="02020603050405020304" pitchFamily="18" charset="0"/>
                  </a:rPr>
                  <a:t>2223</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25 </a:t>
                </a:r>
                <a:r>
                  <a:rPr lang="en-US" dirty="0" err="1" smtClean="0">
                    <a:latin typeface="Times New Roman" panose="02020603050405020304" pitchFamily="18" charset="0"/>
                    <a:cs typeface="Times New Roman" panose="02020603050405020304" pitchFamily="18" charset="0"/>
                  </a:rPr>
                  <a:t>keV</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capture cross-section for thermal neutrons is </a:t>
                </a:r>
                <a:r>
                  <a:rPr lang="ru-RU" dirty="0" smtClean="0">
                    <a:latin typeface="Times New Roman" panose="02020603050405020304" pitchFamily="18" charset="0"/>
                    <a:cs typeface="Times New Roman" panose="02020603050405020304" pitchFamily="18" charset="0"/>
                  </a:rPr>
                  <a:t>334 </a:t>
                </a:r>
                <a:r>
                  <a:rPr lang="ru-R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0.</a:t>
                </a:r>
                <a:r>
                  <a:rPr lang="ru-RU" dirty="0" smtClean="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mbarn</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The detector’s peak count is in direct ratio with the quantity of the element’s atoms that we are looking for. The peak count, corresponding to the seeking line, is equal:</a:t>
                </a:r>
              </a:p>
              <a:p>
                <a:pPr algn="ctr">
                  <a:lnSpc>
                    <a:spcPct val="150000"/>
                  </a:lnSpc>
                </a:pPr>
                <a14:m>
                  <m:oMathPara xmlns:m="http://schemas.openxmlformats.org/officeDocument/2006/math">
                    <m:oMathParaPr>
                      <m:jc m:val="centerGroup"/>
                    </m:oMathParaPr>
                    <m:oMath xmlns:m="http://schemas.openxmlformats.org/officeDocument/2006/math">
                      <m:sSub>
                        <m:sSubPr>
                          <m:ctrlPr>
                            <a:rPr lang="ru-RU" b="1" i="1">
                              <a:latin typeface="Cambria Math"/>
                            </a:rPr>
                          </m:ctrlPr>
                        </m:sSubPr>
                        <m:e>
                          <m:r>
                            <a:rPr lang="en-US" b="1" i="1">
                              <a:latin typeface="Cambria Math"/>
                            </a:rPr>
                            <m:t>𝑺</m:t>
                          </m:r>
                        </m:e>
                        <m:sub>
                          <m:r>
                            <a:rPr lang="en-US" b="1" i="1">
                              <a:latin typeface="Cambria Math"/>
                            </a:rPr>
                            <m:t>𝜸</m:t>
                          </m:r>
                        </m:sub>
                      </m:sSub>
                      <m:d>
                        <m:dPr>
                          <m:ctrlPr>
                            <a:rPr lang="ru-RU" b="1" i="1">
                              <a:latin typeface="Cambria Math"/>
                            </a:rPr>
                          </m:ctrlPr>
                        </m:dPr>
                        <m:e>
                          <m:sSub>
                            <m:sSubPr>
                              <m:ctrlPr>
                                <a:rPr lang="ru-RU" b="1" i="1">
                                  <a:latin typeface="Cambria Math"/>
                                </a:rPr>
                              </m:ctrlPr>
                            </m:sSubPr>
                            <m:e>
                              <m:r>
                                <a:rPr lang="en-US" b="1" i="1">
                                  <a:latin typeface="Cambria Math"/>
                                </a:rPr>
                                <m:t>𝑬</m:t>
                              </m:r>
                            </m:e>
                            <m:sub>
                              <m:r>
                                <a:rPr lang="en-US" b="1" i="1">
                                  <a:latin typeface="Cambria Math"/>
                                </a:rPr>
                                <m:t>𝜸</m:t>
                              </m:r>
                            </m:sub>
                          </m:sSub>
                        </m:e>
                      </m:d>
                      <m:r>
                        <a:rPr lang="ru-RU" b="1" i="1">
                          <a:latin typeface="Cambria Math"/>
                        </a:rPr>
                        <m:t>=</m:t>
                      </m:r>
                      <m:sSub>
                        <m:sSubPr>
                          <m:ctrlPr>
                            <a:rPr lang="ru-RU" b="1" i="1">
                              <a:latin typeface="Cambria Math"/>
                            </a:rPr>
                          </m:ctrlPr>
                        </m:sSubPr>
                        <m:e>
                          <m:r>
                            <a:rPr lang="ru-RU" b="1" i="1">
                              <a:latin typeface="Cambria Math"/>
                            </a:rPr>
                            <m:t>Ф</m:t>
                          </m:r>
                        </m:e>
                        <m:sub>
                          <m:r>
                            <a:rPr lang="en-US" b="1" i="1">
                              <a:latin typeface="Cambria Math"/>
                            </a:rPr>
                            <m:t>𝒏</m:t>
                          </m:r>
                        </m:sub>
                      </m:sSub>
                      <m:r>
                        <a:rPr lang="ru-RU" b="1" i="1">
                          <a:latin typeface="Cambria Math"/>
                        </a:rPr>
                        <m:t>∙</m:t>
                      </m:r>
                      <m:sSub>
                        <m:sSubPr>
                          <m:ctrlPr>
                            <a:rPr lang="ru-RU" b="1" i="1">
                              <a:latin typeface="Cambria Math"/>
                            </a:rPr>
                          </m:ctrlPr>
                        </m:sSubPr>
                        <m:e>
                          <m:r>
                            <a:rPr lang="en-US" b="1" i="1">
                              <a:latin typeface="Cambria Math"/>
                            </a:rPr>
                            <m:t>𝑵</m:t>
                          </m:r>
                        </m:e>
                        <m:sub>
                          <m:r>
                            <a:rPr lang="en-US" b="1" i="1">
                              <a:latin typeface="Cambria Math"/>
                            </a:rPr>
                            <m:t>𝒕</m:t>
                          </m:r>
                        </m:sub>
                      </m:sSub>
                      <m:r>
                        <a:rPr lang="ru-RU" b="1" i="1">
                          <a:latin typeface="Cambria Math"/>
                        </a:rPr>
                        <m:t>∙</m:t>
                      </m:r>
                      <m:sSub>
                        <m:sSubPr>
                          <m:ctrlPr>
                            <a:rPr lang="ru-RU" b="1" i="1">
                              <a:latin typeface="Cambria Math"/>
                            </a:rPr>
                          </m:ctrlPr>
                        </m:sSubPr>
                        <m:e>
                          <m:r>
                            <a:rPr lang="en-US" b="1" i="1">
                              <a:latin typeface="Cambria Math"/>
                            </a:rPr>
                            <m:t>𝝈</m:t>
                          </m:r>
                        </m:e>
                        <m:sub>
                          <m:r>
                            <a:rPr lang="en-US" b="1" i="1">
                              <a:latin typeface="Cambria Math"/>
                            </a:rPr>
                            <m:t>𝒏</m:t>
                          </m:r>
                          <m:r>
                            <a:rPr lang="en-US" b="1" i="1">
                              <a:latin typeface="Cambria Math"/>
                            </a:rPr>
                            <m:t>𝜸</m:t>
                          </m:r>
                        </m:sub>
                      </m:sSub>
                      <m:r>
                        <a:rPr lang="ru-RU" b="1" i="1">
                          <a:latin typeface="Cambria Math"/>
                        </a:rPr>
                        <m:t>∙</m:t>
                      </m:r>
                      <m:sSub>
                        <m:sSubPr>
                          <m:ctrlPr>
                            <a:rPr lang="ru-RU" b="1" i="1">
                              <a:latin typeface="Cambria Math"/>
                            </a:rPr>
                          </m:ctrlPr>
                        </m:sSubPr>
                        <m:e>
                          <m:r>
                            <a:rPr lang="en-US" b="1" i="1">
                              <a:latin typeface="Cambria Math"/>
                            </a:rPr>
                            <m:t>𝑰</m:t>
                          </m:r>
                        </m:e>
                        <m:sub>
                          <m:r>
                            <a:rPr lang="en-US" b="1" i="1">
                              <a:latin typeface="Cambria Math"/>
                            </a:rPr>
                            <m:t>𝜸</m:t>
                          </m:r>
                        </m:sub>
                      </m:sSub>
                      <m:r>
                        <a:rPr lang="ru-RU" b="1" i="1">
                          <a:latin typeface="Cambria Math"/>
                        </a:rPr>
                        <m:t>(</m:t>
                      </m:r>
                      <m:sSub>
                        <m:sSubPr>
                          <m:ctrlPr>
                            <a:rPr lang="ru-RU" b="1" i="1">
                              <a:latin typeface="Cambria Math"/>
                            </a:rPr>
                          </m:ctrlPr>
                        </m:sSubPr>
                        <m:e>
                          <m:r>
                            <a:rPr lang="en-US" b="1" i="1">
                              <a:latin typeface="Cambria Math"/>
                            </a:rPr>
                            <m:t>𝑬</m:t>
                          </m:r>
                        </m:e>
                        <m:sub>
                          <m:r>
                            <a:rPr lang="en-US" b="1" i="1">
                              <a:latin typeface="Cambria Math"/>
                            </a:rPr>
                            <m:t>𝜸</m:t>
                          </m:r>
                        </m:sub>
                      </m:sSub>
                      <m:r>
                        <a:rPr lang="ru-RU" b="1" i="1">
                          <a:latin typeface="Cambria Math"/>
                        </a:rPr>
                        <m:t>)∙</m:t>
                      </m:r>
                      <m:r>
                        <a:rPr lang="en-US" b="1" i="1">
                          <a:latin typeface="Cambria Math"/>
                        </a:rPr>
                        <m:t>𝜺</m:t>
                      </m:r>
                      <m:r>
                        <a:rPr lang="ru-RU" b="1" i="1">
                          <a:latin typeface="Cambria Math"/>
                        </a:rPr>
                        <m:t>(</m:t>
                      </m:r>
                      <m:sSub>
                        <m:sSubPr>
                          <m:ctrlPr>
                            <a:rPr lang="ru-RU" b="1" i="1">
                              <a:latin typeface="Cambria Math"/>
                            </a:rPr>
                          </m:ctrlPr>
                        </m:sSubPr>
                        <m:e>
                          <m:r>
                            <a:rPr lang="en-US" b="1" i="1">
                              <a:latin typeface="Cambria Math"/>
                            </a:rPr>
                            <m:t>𝑬</m:t>
                          </m:r>
                        </m:e>
                        <m:sub>
                          <m:r>
                            <a:rPr lang="en-US" b="1" i="1">
                              <a:latin typeface="Cambria Math"/>
                            </a:rPr>
                            <m:t>𝜸</m:t>
                          </m:r>
                        </m:sub>
                      </m:sSub>
                      <m:r>
                        <a:rPr lang="ru-RU" b="1" i="1">
                          <a:latin typeface="Cambria Math"/>
                        </a:rPr>
                        <m:t>)∙</m:t>
                      </m:r>
                      <m:sSub>
                        <m:sSubPr>
                          <m:ctrlPr>
                            <a:rPr lang="ru-RU" b="1" i="1">
                              <a:latin typeface="Cambria Math"/>
                            </a:rPr>
                          </m:ctrlPr>
                        </m:sSubPr>
                        <m:e>
                          <m:r>
                            <a:rPr lang="en-US" b="1" i="1">
                              <a:latin typeface="Cambria Math"/>
                            </a:rPr>
                            <m:t>𝒕</m:t>
                          </m:r>
                        </m:e>
                        <m:sub>
                          <m:r>
                            <a:rPr lang="en-US" b="1" i="1">
                              <a:latin typeface="Cambria Math"/>
                            </a:rPr>
                            <m:t>𝒎𝒆𝒂𝒔</m:t>
                          </m:r>
                        </m:sub>
                      </m:sSub>
                    </m:oMath>
                  </m:oMathPara>
                </a14:m>
                <a:endParaRPr lang="en-US" b="1" dirty="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	The number of seeking atoms </a:t>
                </a:r>
                <a:r>
                  <a:rPr lang="en-US" b="1" i="1" dirty="0" err="1" smtClean="0">
                    <a:latin typeface="Times New Roman" panose="02020603050405020304" pitchFamily="18" charset="0"/>
                    <a:cs typeface="Times New Roman" panose="02020603050405020304" pitchFamily="18" charset="0"/>
                  </a:rPr>
                  <a:t>N</a:t>
                </a:r>
                <a:r>
                  <a:rPr lang="en-US" b="1" i="1" baseline="-25000" dirty="0" err="1"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 is bounded with its mass </a:t>
                </a:r>
                <a:r>
                  <a:rPr lang="en-US" b="1" i="1" dirty="0" smtClean="0">
                    <a:latin typeface="Times New Roman" panose="02020603050405020304" pitchFamily="18" charset="0"/>
                    <a:cs typeface="Times New Roman" panose="02020603050405020304" pitchFamily="18" charset="0"/>
                  </a:rPr>
                  <a:t>m</a:t>
                </a:r>
                <a:r>
                  <a:rPr lang="en-US" b="1" i="1" baseline="-25000" dirty="0" smtClean="0">
                    <a:latin typeface="Times New Roman" panose="02020603050405020304" pitchFamily="18" charset="0"/>
                    <a:cs typeface="Times New Roman" panose="02020603050405020304" pitchFamily="18" charset="0"/>
                  </a:rPr>
                  <a:t>x</a:t>
                </a:r>
                <a:r>
                  <a:rPr lang="en-US" baseline="-25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by the expression:</a:t>
                </a:r>
              </a:p>
              <a:p>
                <a:pPr algn="ctr">
                  <a:lnSpc>
                    <a:spcPct val="150000"/>
                  </a:lnSpc>
                </a:pPr>
                <a14:m>
                  <m:oMathPara xmlns:m="http://schemas.openxmlformats.org/officeDocument/2006/math">
                    <m:oMathParaPr>
                      <m:jc m:val="centerGroup"/>
                    </m:oMathParaPr>
                    <m:oMath xmlns:m="http://schemas.openxmlformats.org/officeDocument/2006/math">
                      <m:f>
                        <m:fPr>
                          <m:ctrlPr>
                            <a:rPr lang="ru-RU" b="1" i="1">
                              <a:latin typeface="Cambria Math"/>
                            </a:rPr>
                          </m:ctrlPr>
                        </m:fPr>
                        <m:num>
                          <m:sSub>
                            <m:sSubPr>
                              <m:ctrlPr>
                                <a:rPr lang="ru-RU" b="1" i="1">
                                  <a:latin typeface="Cambria Math"/>
                                </a:rPr>
                              </m:ctrlPr>
                            </m:sSubPr>
                            <m:e>
                              <m:r>
                                <a:rPr lang="en-US" b="1" i="1">
                                  <a:latin typeface="Cambria Math"/>
                                </a:rPr>
                                <m:t>𝑵</m:t>
                              </m:r>
                            </m:e>
                            <m:sub>
                              <m:r>
                                <a:rPr lang="en-US" b="1" i="1">
                                  <a:latin typeface="Cambria Math"/>
                                </a:rPr>
                                <m:t>𝒕</m:t>
                              </m:r>
                            </m:sub>
                          </m:sSub>
                        </m:num>
                        <m:den>
                          <m:sSub>
                            <m:sSubPr>
                              <m:ctrlPr>
                                <a:rPr lang="ru-RU" b="1" i="1">
                                  <a:latin typeface="Cambria Math"/>
                                </a:rPr>
                              </m:ctrlPr>
                            </m:sSubPr>
                            <m:e>
                              <m:r>
                                <a:rPr lang="en-US" b="1" i="1">
                                  <a:latin typeface="Cambria Math"/>
                                </a:rPr>
                                <m:t>𝑵</m:t>
                              </m:r>
                            </m:e>
                            <m:sub>
                              <m:r>
                                <a:rPr lang="en-US" b="1" i="1">
                                  <a:latin typeface="Cambria Math"/>
                                </a:rPr>
                                <m:t>𝑨</m:t>
                              </m:r>
                            </m:sub>
                          </m:sSub>
                        </m:den>
                      </m:f>
                      <m:r>
                        <a:rPr lang="ru-RU" b="1" i="1">
                          <a:latin typeface="Cambria Math"/>
                        </a:rPr>
                        <m:t>=</m:t>
                      </m:r>
                      <m:f>
                        <m:fPr>
                          <m:ctrlPr>
                            <a:rPr lang="ru-RU" b="1" i="1">
                              <a:latin typeface="Cambria Math"/>
                            </a:rPr>
                          </m:ctrlPr>
                        </m:fPr>
                        <m:num>
                          <m:sSub>
                            <m:sSubPr>
                              <m:ctrlPr>
                                <a:rPr lang="ru-RU" b="1" i="1">
                                  <a:latin typeface="Cambria Math"/>
                                </a:rPr>
                              </m:ctrlPr>
                            </m:sSubPr>
                            <m:e>
                              <m:r>
                                <a:rPr lang="en-US" b="1" i="1">
                                  <a:latin typeface="Cambria Math"/>
                                </a:rPr>
                                <m:t>𝒎</m:t>
                              </m:r>
                            </m:e>
                            <m:sub>
                              <m:r>
                                <a:rPr lang="en-US" b="1" i="1">
                                  <a:latin typeface="Cambria Math"/>
                                </a:rPr>
                                <m:t>𝒙</m:t>
                              </m:r>
                            </m:sub>
                          </m:sSub>
                        </m:num>
                        <m:den>
                          <m:r>
                            <a:rPr lang="en-US" b="1" i="1">
                              <a:latin typeface="Cambria Math"/>
                            </a:rPr>
                            <m:t>𝑴</m:t>
                          </m:r>
                        </m:den>
                      </m:f>
                    </m:oMath>
                  </m:oMathPara>
                </a14:m>
                <a:endParaRPr lang="en-US" b="1" i="1" baseline="-25000" dirty="0" smtClean="0">
                  <a:latin typeface="Times New Roman" panose="02020603050405020304" pitchFamily="18" charset="0"/>
                  <a:cs typeface="Times New Roman" panose="02020603050405020304" pitchFamily="18" charset="0"/>
                </a:endParaRP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51520" y="1556792"/>
                <a:ext cx="8640960" cy="4741041"/>
              </a:xfrm>
              <a:prstGeom prst="rect">
                <a:avLst/>
              </a:prstGeom>
              <a:blipFill rotWithShape="1">
                <a:blip r:embed="rId2"/>
                <a:stretch>
                  <a:fillRect l="-564" r="-564"/>
                </a:stretch>
              </a:blipFill>
            </p:spPr>
            <p:txBody>
              <a:bodyPr/>
              <a:lstStyle/>
              <a:p>
                <a:r>
                  <a:rPr lang="ru-RU">
                    <a:noFill/>
                  </a:rPr>
                  <a:t> </a:t>
                </a:r>
              </a:p>
            </p:txBody>
          </p:sp>
        </mc:Fallback>
      </mc:AlternateContent>
      <p:sp>
        <p:nvSpPr>
          <p:cNvPr id="8" name="Прямоугольник 7"/>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594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16</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Setup’s sensitivity to </a:t>
            </a:r>
            <a:r>
              <a:rPr lang="en-US" sz="3200" b="1" baseline="30000" dirty="0" smtClean="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H detection</a:t>
            </a:r>
            <a:endParaRPr lang="ru-RU"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Прямоугольник 5"/>
              <p:cNvSpPr/>
              <p:nvPr/>
            </p:nvSpPr>
            <p:spPr>
              <a:xfrm>
                <a:off x="251520" y="1628800"/>
                <a:ext cx="8640960" cy="4145815"/>
              </a:xfrm>
              <a:prstGeom prst="rect">
                <a:avLst/>
              </a:prstGeom>
            </p:spPr>
            <p:txBody>
              <a:bodyPr wrap="square">
                <a:spAutoFit/>
              </a:bodyPr>
              <a:lstStyle/>
              <a:p>
                <a:r>
                  <a:rPr lang="en-US" dirty="0" smtClean="0">
                    <a:latin typeface="Cambria Math"/>
                  </a:rPr>
                  <a:t>	The mass </a:t>
                </a:r>
                <a:r>
                  <a:rPr lang="en-US" b="1" i="1" dirty="0" smtClean="0">
                    <a:latin typeface="Cambria Math"/>
                  </a:rPr>
                  <a:t>m</a:t>
                </a:r>
                <a:r>
                  <a:rPr lang="en-US" b="1" i="1" baseline="-25000" dirty="0" smtClean="0">
                    <a:latin typeface="Cambria Math"/>
                  </a:rPr>
                  <a:t>x</a:t>
                </a:r>
                <a:r>
                  <a:rPr lang="en-US" dirty="0" smtClean="0">
                    <a:latin typeface="Cambria Math"/>
                  </a:rPr>
                  <a:t> of the seeking element can be calculated by the following formula respectively:</a:t>
                </a:r>
              </a:p>
              <a:p>
                <a:pPr algn="ctr"/>
                <a14:m>
                  <m:oMathPara xmlns:m="http://schemas.openxmlformats.org/officeDocument/2006/math">
                    <m:oMathParaPr>
                      <m:jc m:val="centerGroup"/>
                    </m:oMathParaPr>
                    <m:oMath xmlns:m="http://schemas.openxmlformats.org/officeDocument/2006/math">
                      <m:sSub>
                        <m:sSubPr>
                          <m:ctrlPr>
                            <a:rPr lang="ru-RU" b="1" i="1">
                              <a:latin typeface="Cambria Math"/>
                            </a:rPr>
                          </m:ctrlPr>
                        </m:sSubPr>
                        <m:e>
                          <m:r>
                            <a:rPr lang="en-US" b="1" i="1">
                              <a:latin typeface="Cambria Math"/>
                            </a:rPr>
                            <m:t>𝒎</m:t>
                          </m:r>
                        </m:e>
                        <m:sub>
                          <m:r>
                            <a:rPr lang="en-US" b="1" i="1">
                              <a:latin typeface="Cambria Math"/>
                            </a:rPr>
                            <m:t>𝒙</m:t>
                          </m:r>
                        </m:sub>
                      </m:sSub>
                      <m:r>
                        <a:rPr lang="ru-RU" b="1" i="1">
                          <a:latin typeface="Cambria Math"/>
                        </a:rPr>
                        <m:t>=</m:t>
                      </m:r>
                      <m:f>
                        <m:fPr>
                          <m:ctrlPr>
                            <a:rPr lang="ru-RU" b="1" i="1">
                              <a:latin typeface="Cambria Math"/>
                            </a:rPr>
                          </m:ctrlPr>
                        </m:fPr>
                        <m:num>
                          <m:r>
                            <a:rPr lang="en-US" b="1" i="1">
                              <a:latin typeface="Cambria Math"/>
                            </a:rPr>
                            <m:t>𝑴</m:t>
                          </m:r>
                        </m:num>
                        <m:den>
                          <m:sSub>
                            <m:sSubPr>
                              <m:ctrlPr>
                                <a:rPr lang="ru-RU" b="1" i="1">
                                  <a:latin typeface="Cambria Math"/>
                                </a:rPr>
                              </m:ctrlPr>
                            </m:sSubPr>
                            <m:e>
                              <m:r>
                                <a:rPr lang="en-US" b="1" i="1">
                                  <a:latin typeface="Cambria Math"/>
                                </a:rPr>
                                <m:t>𝑵</m:t>
                              </m:r>
                            </m:e>
                            <m:sub>
                              <m:r>
                                <a:rPr lang="en-US" b="1" i="1">
                                  <a:latin typeface="Cambria Math"/>
                                </a:rPr>
                                <m:t>𝑨</m:t>
                              </m:r>
                            </m:sub>
                          </m:sSub>
                        </m:den>
                      </m:f>
                      <m:r>
                        <a:rPr lang="ru-RU" b="1" i="1">
                          <a:latin typeface="Cambria Math"/>
                        </a:rPr>
                        <m:t>∙</m:t>
                      </m:r>
                      <m:f>
                        <m:fPr>
                          <m:ctrlPr>
                            <a:rPr lang="ru-RU" b="1" i="1">
                              <a:latin typeface="Cambria Math"/>
                            </a:rPr>
                          </m:ctrlPr>
                        </m:fPr>
                        <m:num>
                          <m:sSub>
                            <m:sSubPr>
                              <m:ctrlPr>
                                <a:rPr lang="ru-RU" b="1" i="1">
                                  <a:latin typeface="Cambria Math"/>
                                </a:rPr>
                              </m:ctrlPr>
                            </m:sSubPr>
                            <m:e>
                              <m:r>
                                <a:rPr lang="en-US" b="1" i="1">
                                  <a:latin typeface="Cambria Math"/>
                                </a:rPr>
                                <m:t>𝑺</m:t>
                              </m:r>
                            </m:e>
                            <m:sub>
                              <m:r>
                                <a:rPr lang="en-US" b="1" i="1">
                                  <a:latin typeface="Cambria Math"/>
                                </a:rPr>
                                <m:t>𝜸</m:t>
                              </m:r>
                            </m:sub>
                          </m:sSub>
                          <m:r>
                            <a:rPr lang="ru-RU" b="1" i="1">
                              <a:latin typeface="Cambria Math"/>
                            </a:rPr>
                            <m:t>(</m:t>
                          </m:r>
                          <m:sSub>
                            <m:sSubPr>
                              <m:ctrlPr>
                                <a:rPr lang="ru-RU" b="1" i="1">
                                  <a:latin typeface="Cambria Math"/>
                                </a:rPr>
                              </m:ctrlPr>
                            </m:sSubPr>
                            <m:e>
                              <m:r>
                                <a:rPr lang="en-US" b="1" i="1">
                                  <a:latin typeface="Cambria Math"/>
                                </a:rPr>
                                <m:t>𝑬</m:t>
                              </m:r>
                            </m:e>
                            <m:sub>
                              <m:r>
                                <a:rPr lang="en-US" b="1" i="1">
                                  <a:latin typeface="Cambria Math"/>
                                </a:rPr>
                                <m:t>𝜸</m:t>
                              </m:r>
                            </m:sub>
                          </m:sSub>
                          <m:r>
                            <a:rPr lang="ru-RU" b="1" i="1">
                              <a:latin typeface="Cambria Math"/>
                            </a:rPr>
                            <m:t>)</m:t>
                          </m:r>
                        </m:num>
                        <m:den>
                          <m:r>
                            <a:rPr lang="en-US" b="1" i="1">
                              <a:latin typeface="Cambria Math"/>
                            </a:rPr>
                            <m:t>𝜺</m:t>
                          </m:r>
                          <m:r>
                            <a:rPr lang="ru-RU" b="1" i="1">
                              <a:latin typeface="Cambria Math"/>
                            </a:rPr>
                            <m:t>(</m:t>
                          </m:r>
                          <m:sSub>
                            <m:sSubPr>
                              <m:ctrlPr>
                                <a:rPr lang="ru-RU" b="1" i="1">
                                  <a:latin typeface="Cambria Math"/>
                                </a:rPr>
                              </m:ctrlPr>
                            </m:sSubPr>
                            <m:e>
                              <m:r>
                                <a:rPr lang="en-US" b="1" i="1">
                                  <a:latin typeface="Cambria Math"/>
                                </a:rPr>
                                <m:t>𝑬</m:t>
                              </m:r>
                            </m:e>
                            <m:sub>
                              <m:r>
                                <a:rPr lang="en-US" b="1" i="1">
                                  <a:latin typeface="Cambria Math"/>
                                </a:rPr>
                                <m:t>𝜸</m:t>
                              </m:r>
                            </m:sub>
                          </m:sSub>
                          <m:r>
                            <a:rPr lang="ru-RU" b="1" i="1">
                              <a:latin typeface="Cambria Math"/>
                            </a:rPr>
                            <m:t>)∙</m:t>
                          </m:r>
                          <m:sSub>
                            <m:sSubPr>
                              <m:ctrlPr>
                                <a:rPr lang="ru-RU" b="1" i="1">
                                  <a:latin typeface="Cambria Math"/>
                                </a:rPr>
                              </m:ctrlPr>
                            </m:sSubPr>
                            <m:e>
                              <m:r>
                                <a:rPr lang="en-US" b="1" i="1">
                                  <a:latin typeface="Cambria Math"/>
                                </a:rPr>
                                <m:t>𝒕</m:t>
                              </m:r>
                            </m:e>
                            <m:sub>
                              <m:r>
                                <a:rPr lang="en-US" b="1" i="1">
                                  <a:latin typeface="Cambria Math"/>
                                </a:rPr>
                                <m:t>𝒎𝒆𝒂𝒔</m:t>
                              </m:r>
                            </m:sub>
                          </m:sSub>
                          <m:r>
                            <a:rPr lang="ru-RU" b="1" i="1">
                              <a:latin typeface="Cambria Math"/>
                            </a:rPr>
                            <m:t>∙</m:t>
                          </m:r>
                          <m:sSub>
                            <m:sSubPr>
                              <m:ctrlPr>
                                <a:rPr lang="ru-RU" b="1" i="1">
                                  <a:latin typeface="Cambria Math"/>
                                </a:rPr>
                              </m:ctrlPr>
                            </m:sSubPr>
                            <m:e>
                              <m:r>
                                <a:rPr lang="en-US" b="1" i="1">
                                  <a:latin typeface="Cambria Math"/>
                                </a:rPr>
                                <m:t>𝝈</m:t>
                              </m:r>
                            </m:e>
                            <m:sub>
                              <m:r>
                                <a:rPr lang="en-US" b="1" i="1">
                                  <a:latin typeface="Cambria Math"/>
                                </a:rPr>
                                <m:t>𝒏</m:t>
                              </m:r>
                              <m:r>
                                <a:rPr lang="en-US" b="1" i="1">
                                  <a:latin typeface="Cambria Math"/>
                                </a:rPr>
                                <m:t>𝜸</m:t>
                              </m:r>
                            </m:sub>
                          </m:sSub>
                          <m:r>
                            <a:rPr lang="ru-RU" b="1" i="1">
                              <a:latin typeface="Cambria Math"/>
                            </a:rPr>
                            <m:t>∙</m:t>
                          </m:r>
                          <m:sSub>
                            <m:sSubPr>
                              <m:ctrlPr>
                                <a:rPr lang="ru-RU" b="1" i="1">
                                  <a:latin typeface="Cambria Math"/>
                                </a:rPr>
                              </m:ctrlPr>
                            </m:sSubPr>
                            <m:e>
                              <m:r>
                                <a:rPr lang="en-US" b="1" i="1">
                                  <a:latin typeface="Cambria Math"/>
                                </a:rPr>
                                <m:t>𝑰</m:t>
                              </m:r>
                            </m:e>
                            <m:sub>
                              <m:r>
                                <a:rPr lang="en-US" b="1" i="1">
                                  <a:latin typeface="Cambria Math"/>
                                </a:rPr>
                                <m:t>𝜸</m:t>
                              </m:r>
                            </m:sub>
                          </m:sSub>
                          <m:r>
                            <a:rPr lang="ru-RU" b="1" i="1">
                              <a:latin typeface="Cambria Math"/>
                            </a:rPr>
                            <m:t>(</m:t>
                          </m:r>
                          <m:sSub>
                            <m:sSubPr>
                              <m:ctrlPr>
                                <a:rPr lang="ru-RU" b="1" i="1">
                                  <a:latin typeface="Cambria Math"/>
                                </a:rPr>
                              </m:ctrlPr>
                            </m:sSubPr>
                            <m:e>
                              <m:r>
                                <a:rPr lang="en-US" b="1" i="1">
                                  <a:latin typeface="Cambria Math"/>
                                </a:rPr>
                                <m:t>𝑬</m:t>
                              </m:r>
                            </m:e>
                            <m:sub>
                              <m:r>
                                <a:rPr lang="en-US" b="1" i="1">
                                  <a:latin typeface="Cambria Math"/>
                                </a:rPr>
                                <m:t>𝜸</m:t>
                              </m:r>
                            </m:sub>
                          </m:sSub>
                          <m:r>
                            <a:rPr lang="ru-RU" b="1" i="1">
                              <a:latin typeface="Cambria Math"/>
                            </a:rPr>
                            <m:t>)∙</m:t>
                          </m:r>
                          <m:r>
                            <a:rPr lang="en-US" b="1" i="1">
                              <a:latin typeface="Cambria Math"/>
                            </a:rPr>
                            <m:t>𝒇</m:t>
                          </m:r>
                          <m:r>
                            <a:rPr lang="ru-RU" b="1" i="1">
                              <a:latin typeface="Cambria Math"/>
                            </a:rPr>
                            <m:t>∙</m:t>
                          </m:r>
                          <m:sSub>
                            <m:sSubPr>
                              <m:ctrlPr>
                                <a:rPr lang="ru-RU" b="1" i="1">
                                  <a:latin typeface="Cambria Math"/>
                                </a:rPr>
                              </m:ctrlPr>
                            </m:sSubPr>
                            <m:e>
                              <m:r>
                                <a:rPr lang="ru-RU" b="1" i="1">
                                  <a:latin typeface="Cambria Math"/>
                                </a:rPr>
                                <m:t>Ф</m:t>
                              </m:r>
                            </m:e>
                            <m:sub>
                              <m:r>
                                <a:rPr lang="en-US" b="1" i="1">
                                  <a:latin typeface="Cambria Math"/>
                                </a:rPr>
                                <m:t>𝒏</m:t>
                              </m:r>
                            </m:sub>
                          </m:sSub>
                        </m:den>
                      </m:f>
                    </m:oMath>
                  </m:oMathPara>
                </a14:m>
                <a:endParaRPr lang="en-US" b="1" dirty="0" smtClean="0">
                  <a:latin typeface="Cambria Math"/>
                </a:endParaRPr>
              </a:p>
              <a:p>
                <a:endParaRPr lang="en-US" dirty="0" smtClean="0">
                  <a:latin typeface="Cambria Math"/>
                </a:endParaRPr>
              </a:p>
              <a:p>
                <a:r>
                  <a:rPr lang="en-US" dirty="0">
                    <a:latin typeface="Cambria Math"/>
                  </a:rPr>
                  <a:t>	</a:t>
                </a:r>
                <a:endParaRPr lang="en-US" dirty="0" smtClean="0">
                  <a:latin typeface="Cambria Math"/>
                </a:endParaRPr>
              </a:p>
              <a:p>
                <a:pPr algn="ctr"/>
                <a:r>
                  <a:rPr lang="en-US" dirty="0" smtClean="0">
                    <a:latin typeface="Cambria Math"/>
                  </a:rPr>
                  <a:t>To determine the minimal detectable mass, we used the following logic: </a:t>
                </a:r>
              </a:p>
              <a:p>
                <a:pPr algn="ctr"/>
                <a:endParaRPr lang="en-US"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ru-RU" b="1" i="1">
                              <a:latin typeface="Cambria Math"/>
                            </a:rPr>
                          </m:ctrlPr>
                        </m:sSubPr>
                        <m:e>
                          <m:r>
                            <a:rPr lang="en-US" b="1" i="1">
                              <a:latin typeface="Cambria Math"/>
                            </a:rPr>
                            <m:t>𝑺</m:t>
                          </m:r>
                        </m:e>
                        <m:sub>
                          <m:r>
                            <a:rPr lang="ru-RU" b="1" i="1">
                              <a:latin typeface="Cambria Math"/>
                            </a:rPr>
                            <m:t>𝜸</m:t>
                          </m:r>
                        </m:sub>
                      </m:sSub>
                      <m:d>
                        <m:dPr>
                          <m:ctrlPr>
                            <a:rPr lang="ru-RU" b="1" i="1">
                              <a:latin typeface="Cambria Math"/>
                            </a:rPr>
                          </m:ctrlPr>
                        </m:dPr>
                        <m:e>
                          <m:sSub>
                            <m:sSubPr>
                              <m:ctrlPr>
                                <a:rPr lang="ru-RU" b="1" i="1">
                                  <a:latin typeface="Cambria Math"/>
                                </a:rPr>
                              </m:ctrlPr>
                            </m:sSubPr>
                            <m:e>
                              <m:r>
                                <a:rPr lang="ru-RU" b="1" i="1">
                                  <a:latin typeface="Cambria Math"/>
                                </a:rPr>
                                <m:t>𝑬</m:t>
                              </m:r>
                            </m:e>
                            <m:sub>
                              <m:r>
                                <a:rPr lang="ru-RU" b="1" i="1">
                                  <a:latin typeface="Cambria Math"/>
                                </a:rPr>
                                <m:t>𝜸</m:t>
                              </m:r>
                            </m:sub>
                          </m:sSub>
                        </m:e>
                      </m:d>
                      <m:r>
                        <a:rPr lang="ru-RU" b="1" i="1">
                          <a:latin typeface="Cambria Math"/>
                        </a:rPr>
                        <m:t>−</m:t>
                      </m:r>
                      <m:sSub>
                        <m:sSubPr>
                          <m:ctrlPr>
                            <a:rPr lang="ru-RU" b="1" i="1">
                              <a:latin typeface="Cambria Math"/>
                            </a:rPr>
                          </m:ctrlPr>
                        </m:sSubPr>
                        <m:e>
                          <m:r>
                            <a:rPr lang="ru-RU" b="1" i="1">
                              <a:latin typeface="Cambria Math"/>
                            </a:rPr>
                            <m:t>𝑺</m:t>
                          </m:r>
                        </m:e>
                        <m:sub>
                          <m:r>
                            <a:rPr lang="ru-RU" b="1" i="1">
                              <a:latin typeface="Cambria Math"/>
                            </a:rPr>
                            <m:t>𝒃𝒄𝒌𝒈𝒓</m:t>
                          </m:r>
                        </m:sub>
                      </m:sSub>
                      <m:d>
                        <m:dPr>
                          <m:ctrlPr>
                            <a:rPr lang="ru-RU" b="1" i="1">
                              <a:latin typeface="Cambria Math"/>
                            </a:rPr>
                          </m:ctrlPr>
                        </m:dPr>
                        <m:e>
                          <m:sSub>
                            <m:sSubPr>
                              <m:ctrlPr>
                                <a:rPr lang="ru-RU" b="1" i="1">
                                  <a:latin typeface="Cambria Math"/>
                                </a:rPr>
                              </m:ctrlPr>
                            </m:sSubPr>
                            <m:e>
                              <m:r>
                                <a:rPr lang="ru-RU" b="1" i="1">
                                  <a:latin typeface="Cambria Math"/>
                                </a:rPr>
                                <m:t>𝑬</m:t>
                              </m:r>
                            </m:e>
                            <m:sub>
                              <m:r>
                                <a:rPr lang="ru-RU" b="1" i="1">
                                  <a:latin typeface="Cambria Math"/>
                                </a:rPr>
                                <m:t>𝜸</m:t>
                              </m:r>
                            </m:sub>
                          </m:sSub>
                        </m:e>
                      </m:d>
                      <m:r>
                        <a:rPr lang="ru-RU" b="1" i="1">
                          <a:latin typeface="Cambria Math"/>
                        </a:rPr>
                        <m:t>&gt;</m:t>
                      </m:r>
                      <m:sSub>
                        <m:sSubPr>
                          <m:ctrlPr>
                            <a:rPr lang="ru-RU" b="1" i="1">
                              <a:latin typeface="Cambria Math"/>
                            </a:rPr>
                          </m:ctrlPr>
                        </m:sSubPr>
                        <m:e>
                          <m:r>
                            <a:rPr lang="ru-RU" b="1" i="1">
                              <a:latin typeface="Cambria Math"/>
                            </a:rPr>
                            <m:t>𝟑</m:t>
                          </m:r>
                          <m:r>
                            <a:rPr lang="ru-RU" b="1" i="1">
                              <a:latin typeface="Cambria Math"/>
                            </a:rPr>
                            <m:t>𝝈</m:t>
                          </m:r>
                        </m:e>
                        <m:sub>
                          <m:sSub>
                            <m:sSubPr>
                              <m:ctrlPr>
                                <a:rPr lang="ru-RU" b="1" i="1">
                                  <a:latin typeface="Cambria Math"/>
                                </a:rPr>
                              </m:ctrlPr>
                            </m:sSubPr>
                            <m:e>
                              <m:r>
                                <a:rPr lang="ru-RU" b="1" i="1">
                                  <a:latin typeface="Cambria Math"/>
                                </a:rPr>
                                <m:t>𝑺</m:t>
                              </m:r>
                            </m:e>
                            <m:sub>
                              <m:r>
                                <a:rPr lang="ru-RU" b="1" i="1">
                                  <a:latin typeface="Cambria Math"/>
                                </a:rPr>
                                <m:t>𝒃𝒄𝒌𝒈𝒓</m:t>
                              </m:r>
                              <m:d>
                                <m:dPr>
                                  <m:ctrlPr>
                                    <a:rPr lang="ru-RU" b="1" i="1">
                                      <a:latin typeface="Cambria Math"/>
                                    </a:rPr>
                                  </m:ctrlPr>
                                </m:dPr>
                                <m:e>
                                  <m:sSub>
                                    <m:sSubPr>
                                      <m:ctrlPr>
                                        <a:rPr lang="ru-RU" b="1" i="1">
                                          <a:latin typeface="Cambria Math"/>
                                        </a:rPr>
                                      </m:ctrlPr>
                                    </m:sSubPr>
                                    <m:e>
                                      <m:r>
                                        <a:rPr lang="ru-RU" b="1" i="1">
                                          <a:latin typeface="Cambria Math"/>
                                        </a:rPr>
                                        <m:t>𝑬</m:t>
                                      </m:r>
                                    </m:e>
                                    <m:sub>
                                      <m:r>
                                        <a:rPr lang="ru-RU" b="1" i="1">
                                          <a:latin typeface="Cambria Math"/>
                                        </a:rPr>
                                        <m:t>𝜸</m:t>
                                      </m:r>
                                    </m:sub>
                                  </m:sSub>
                                </m:e>
                              </m:d>
                            </m:sub>
                          </m:sSub>
                        </m:sub>
                      </m:sSub>
                      <m:r>
                        <a:rPr lang="ru-RU" b="1" i="1">
                          <a:latin typeface="Cambria Math"/>
                        </a:rPr>
                        <m:t>=</m:t>
                      </m:r>
                      <m:r>
                        <a:rPr lang="ru-RU" b="1" i="1">
                          <a:latin typeface="Cambria Math"/>
                        </a:rPr>
                        <m:t>𝟑</m:t>
                      </m:r>
                      <m:rad>
                        <m:radPr>
                          <m:degHide m:val="on"/>
                          <m:ctrlPr>
                            <a:rPr lang="ru-RU" b="1" i="1">
                              <a:latin typeface="Cambria Math"/>
                            </a:rPr>
                          </m:ctrlPr>
                        </m:radPr>
                        <m:deg/>
                        <m:e>
                          <m:sSub>
                            <m:sSubPr>
                              <m:ctrlPr>
                                <a:rPr lang="ru-RU" b="1" i="1">
                                  <a:latin typeface="Cambria Math"/>
                                </a:rPr>
                              </m:ctrlPr>
                            </m:sSubPr>
                            <m:e>
                              <m:r>
                                <a:rPr lang="ru-RU" b="1" i="1">
                                  <a:latin typeface="Cambria Math"/>
                                </a:rPr>
                                <m:t>𝑺</m:t>
                              </m:r>
                            </m:e>
                            <m:sub>
                              <m:r>
                                <a:rPr lang="ru-RU" b="1" i="1">
                                  <a:latin typeface="Cambria Math"/>
                                </a:rPr>
                                <m:t>𝒃𝒄𝒌𝒈𝒓</m:t>
                              </m:r>
                            </m:sub>
                          </m:sSub>
                          <m:r>
                            <a:rPr lang="ru-RU" b="1" i="1">
                              <a:latin typeface="Cambria Math"/>
                            </a:rPr>
                            <m:t>(</m:t>
                          </m:r>
                          <m:sSub>
                            <m:sSubPr>
                              <m:ctrlPr>
                                <a:rPr lang="ru-RU" b="1" i="1">
                                  <a:latin typeface="Cambria Math"/>
                                </a:rPr>
                              </m:ctrlPr>
                            </m:sSubPr>
                            <m:e>
                              <m:r>
                                <a:rPr lang="ru-RU" b="1" i="1">
                                  <a:latin typeface="Cambria Math"/>
                                </a:rPr>
                                <m:t>𝑬</m:t>
                              </m:r>
                            </m:e>
                            <m:sub>
                              <m:r>
                                <a:rPr lang="ru-RU" b="1" i="1">
                                  <a:latin typeface="Cambria Math"/>
                                </a:rPr>
                                <m:t>𝜸</m:t>
                              </m:r>
                            </m:sub>
                          </m:sSub>
                          <m:r>
                            <a:rPr lang="ru-RU" b="1" i="1">
                              <a:latin typeface="Cambria Math"/>
                            </a:rPr>
                            <m:t>)</m:t>
                          </m:r>
                        </m:e>
                      </m:rad>
                    </m:oMath>
                  </m:oMathPara>
                </a14:m>
                <a:endParaRPr lang="en-US" b="1" dirty="0" smtClean="0"/>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where</a:t>
                </a:r>
                <a:r>
                  <a:rPr lang="ru-RU" dirty="0" smtClean="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a:t>
                </a:r>
                <a:r>
                  <a:rPr lang="en-US" b="1" i="1" baseline="-25000" dirty="0" err="1">
                    <a:latin typeface="Times New Roman" panose="02020603050405020304" pitchFamily="18" charset="0"/>
                    <a:cs typeface="Times New Roman" panose="02020603050405020304" pitchFamily="18" charset="0"/>
                  </a:rPr>
                  <a:t>bckgr</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background </a:t>
                </a:r>
                <a:r>
                  <a:rPr lang="en-US" dirty="0" smtClean="0">
                    <a:latin typeface="Times New Roman" panose="02020603050405020304" pitchFamily="18" charset="0"/>
                    <a:cs typeface="Times New Roman" panose="02020603050405020304" pitchFamily="18" charset="0"/>
                  </a:rPr>
                  <a:t>area under </a:t>
                </a:r>
                <a:r>
                  <a:rPr lang="en-US" dirty="0">
                    <a:latin typeface="Times New Roman" panose="02020603050405020304" pitchFamily="18" charset="0"/>
                    <a:cs typeface="Times New Roman" panose="02020603050405020304" pitchFamily="18" charset="0"/>
                  </a:rPr>
                  <a:t>the peak wit energy</a:t>
                </a:r>
                <a:r>
                  <a:rPr lang="ru-RU"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i="1">
                            <a:latin typeface="Cambria Math"/>
                          </a:rPr>
                        </m:ctrlPr>
                      </m:sSubPr>
                      <m:e>
                        <m:r>
                          <a:rPr lang="ru-RU" i="1">
                            <a:latin typeface="Cambria Math"/>
                          </a:rPr>
                          <m:t>𝐸</m:t>
                        </m:r>
                      </m:e>
                      <m:sub>
                        <m:r>
                          <a:rPr lang="ru-RU" i="1">
                            <a:latin typeface="Cambria Math"/>
                          </a:rPr>
                          <m:t>𝛾</m:t>
                        </m:r>
                      </m:sub>
                    </m:sSub>
                  </m:oMath>
                </a14:m>
                <a:r>
                  <a:rPr lang="ru-RU"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b="1" i="1">
                            <a:latin typeface="Cambria Math"/>
                          </a:rPr>
                        </m:ctrlPr>
                      </m:sSubPr>
                      <m:e>
                        <m:r>
                          <a:rPr lang="ru-RU" b="1" i="1">
                            <a:latin typeface="Cambria Math"/>
                          </a:rPr>
                          <m:t>𝝈</m:t>
                        </m:r>
                      </m:e>
                      <m:sub>
                        <m:sSub>
                          <m:sSubPr>
                            <m:ctrlPr>
                              <a:rPr lang="ru-RU" b="1" i="1">
                                <a:latin typeface="Cambria Math"/>
                              </a:rPr>
                            </m:ctrlPr>
                          </m:sSubPr>
                          <m:e>
                            <m:r>
                              <a:rPr lang="ru-RU" b="1" i="1">
                                <a:latin typeface="Cambria Math"/>
                              </a:rPr>
                              <m:t>𝑺</m:t>
                            </m:r>
                          </m:e>
                          <m:sub>
                            <m:r>
                              <a:rPr lang="ru-RU" b="1" i="1">
                                <a:latin typeface="Cambria Math"/>
                              </a:rPr>
                              <m:t>𝒃𝒄𝒌𝒈𝒓</m:t>
                            </m:r>
                            <m:d>
                              <m:dPr>
                                <m:ctrlPr>
                                  <a:rPr lang="ru-RU" b="1" i="1">
                                    <a:latin typeface="Cambria Math"/>
                                  </a:rPr>
                                </m:ctrlPr>
                              </m:dPr>
                              <m:e>
                                <m:sSub>
                                  <m:sSubPr>
                                    <m:ctrlPr>
                                      <a:rPr lang="ru-RU" b="1" i="1">
                                        <a:latin typeface="Cambria Math"/>
                                      </a:rPr>
                                    </m:ctrlPr>
                                  </m:sSubPr>
                                  <m:e>
                                    <m:r>
                                      <a:rPr lang="ru-RU" b="1" i="1">
                                        <a:latin typeface="Cambria Math"/>
                                      </a:rPr>
                                      <m:t>𝑬</m:t>
                                    </m:r>
                                  </m:e>
                                  <m:sub>
                                    <m:r>
                                      <a:rPr lang="ru-RU" b="1" i="1">
                                        <a:latin typeface="Cambria Math"/>
                                      </a:rPr>
                                      <m:t>𝜸</m:t>
                                    </m:r>
                                  </m:sub>
                                </m:sSub>
                              </m:e>
                            </m:d>
                          </m:sub>
                        </m:sSub>
                      </m:sub>
                    </m:sSub>
                  </m:oMath>
                </a14:m>
                <a:r>
                  <a:rPr lang="ru-RU"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standard deviation</a:t>
                </a:r>
                <a:endParaRPr lang="ru-RU" dirty="0">
                  <a:latin typeface="Times New Roman" panose="02020603050405020304" pitchFamily="18" charset="0"/>
                  <a:cs typeface="Times New Roman" panose="02020603050405020304" pitchFamily="18" charset="0"/>
                </a:endParaRPr>
              </a:p>
              <a:p>
                <a:endParaRPr lang="ru-RU" b="1" dirty="0"/>
              </a:p>
            </p:txBody>
          </p:sp>
        </mc:Choice>
        <mc:Fallback>
          <p:sp>
            <p:nvSpPr>
              <p:cNvPr id="6" name="Прямоугольник 5"/>
              <p:cNvSpPr>
                <a:spLocks noRot="1" noChangeAspect="1" noMove="1" noResize="1" noEditPoints="1" noAdjustHandles="1" noChangeArrowheads="1" noChangeShapeType="1" noTextEdit="1"/>
              </p:cNvSpPr>
              <p:nvPr/>
            </p:nvSpPr>
            <p:spPr>
              <a:xfrm>
                <a:off x="251520" y="1628800"/>
                <a:ext cx="8640960" cy="4145815"/>
              </a:xfrm>
              <a:prstGeom prst="rect">
                <a:avLst/>
              </a:prstGeom>
              <a:blipFill rotWithShape="1">
                <a:blip r:embed="rId2"/>
                <a:stretch>
                  <a:fillRect l="-564" t="-882"/>
                </a:stretch>
              </a:blipFill>
            </p:spPr>
            <p:txBody>
              <a:bodyPr/>
              <a:lstStyle/>
              <a:p>
                <a:r>
                  <a:rPr lang="ru-RU">
                    <a:noFill/>
                  </a:rPr>
                  <a:t> </a:t>
                </a:r>
              </a:p>
            </p:txBody>
          </p:sp>
        </mc:Fallback>
      </mc:AlternateContent>
      <p:sp>
        <p:nvSpPr>
          <p:cNvPr id="7" name="Прямоугольник 6"/>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042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onstantin\Desktop\Grap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048363"/>
            <a:ext cx="7344815" cy="5620121"/>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7010400" y="6370662"/>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17</a:t>
            </a:fld>
            <a:endParaRPr lang="es-ES" sz="2400" dirty="0">
              <a:latin typeface="Times New Roman" panose="02020603050405020304" pitchFamily="18" charset="0"/>
              <a:cs typeface="Times New Roman" panose="02020603050405020304" pitchFamily="18" charset="0"/>
            </a:endParaRPr>
          </a:p>
        </p:txBody>
      </p:sp>
      <p:sp>
        <p:nvSpPr>
          <p:cNvPr id="6"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Setup’s sensitivity to </a:t>
            </a:r>
            <a:r>
              <a:rPr lang="en-US" sz="3200" b="1" baseline="30000" dirty="0" smtClean="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H detection</a:t>
            </a:r>
            <a:endParaRPr lang="ru-RU" sz="3200" b="1" dirty="0">
              <a:latin typeface="Times New Roman" panose="02020603050405020304" pitchFamily="18" charset="0"/>
              <a:cs typeface="Times New Roman" panose="02020603050405020304" pitchFamily="18" charset="0"/>
            </a:endParaRPr>
          </a:p>
        </p:txBody>
      </p:sp>
      <p:pic>
        <p:nvPicPr>
          <p:cNvPr id="1026" name="Picture 2" descr="C:\Users\Constantin\Desktop\Graph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048364"/>
            <a:ext cx="7344816" cy="5620123"/>
          </a:xfrm>
          <a:prstGeom prst="rect">
            <a:avLst/>
          </a:prstGeom>
          <a:noFill/>
        </p:spPr>
      </p:pic>
      <p:cxnSp>
        <p:nvCxnSpPr>
          <p:cNvPr id="3" name="Прямая со стрелкой 2"/>
          <p:cNvCxnSpPr/>
          <p:nvPr/>
        </p:nvCxnSpPr>
        <p:spPr>
          <a:xfrm flipH="1">
            <a:off x="5428456" y="4077072"/>
            <a:ext cx="909836" cy="14153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H="1">
            <a:off x="6185892" y="4077072"/>
            <a:ext cx="152400" cy="144016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Правая фигурная скобка 13"/>
          <p:cNvSpPr/>
          <p:nvPr/>
        </p:nvSpPr>
        <p:spPr>
          <a:xfrm rot="5400000">
            <a:off x="5597066" y="5356262"/>
            <a:ext cx="360040" cy="970012"/>
          </a:xfrm>
          <a:prstGeom prst="rightBrace">
            <a:avLst>
              <a:gd name="adj1" fmla="val 53307"/>
              <a:gd name="adj2" fmla="val 50000"/>
            </a:avLst>
          </a:prstGeom>
          <a:solidFill>
            <a:schemeClr val="bg1"/>
          </a:solid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Овал 16"/>
          <p:cNvSpPr/>
          <p:nvPr/>
        </p:nvSpPr>
        <p:spPr>
          <a:xfrm>
            <a:off x="3347864" y="3356992"/>
            <a:ext cx="360040" cy="23762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297990" y="1055638"/>
            <a:ext cx="2490034"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Package – 20 µm PTFE bag</a:t>
            </a:r>
          </a:p>
          <a:p>
            <a:r>
              <a:rPr lang="en-US" sz="1600" dirty="0" smtClean="0">
                <a:latin typeface="Times New Roman" panose="02020603050405020304" pitchFamily="18" charset="0"/>
                <a:cs typeface="Times New Roman" panose="02020603050405020304" pitchFamily="18" charset="0"/>
              </a:rPr>
              <a:t>m(sample) = 0.2 g</a:t>
            </a:r>
          </a:p>
          <a:p>
            <a:r>
              <a:rPr lang="en-US" sz="1600" dirty="0" err="1" smtClean="0">
                <a:latin typeface="Times New Roman" panose="02020603050405020304" pitchFamily="18" charset="0"/>
                <a:cs typeface="Times New Roman" panose="02020603050405020304" pitchFamily="18" charset="0"/>
              </a:rPr>
              <a:t>t</a:t>
            </a:r>
            <a:r>
              <a:rPr lang="en-US" sz="1600" baseline="-25000" dirty="0" err="1" smtClean="0">
                <a:latin typeface="Times New Roman" panose="02020603050405020304" pitchFamily="18" charset="0"/>
                <a:cs typeface="Times New Roman" panose="02020603050405020304" pitchFamily="18" charset="0"/>
              </a:rPr>
              <a:t>meas</a:t>
            </a:r>
            <a:r>
              <a:rPr lang="en-US" sz="1600" dirty="0" smtClean="0">
                <a:latin typeface="Times New Roman" panose="02020603050405020304" pitchFamily="18" charset="0"/>
                <a:cs typeface="Times New Roman" panose="02020603050405020304" pitchFamily="18" charset="0"/>
              </a:rPr>
              <a:t> = 43 h</a:t>
            </a:r>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m(H) =  1.5 E-3 g</a:t>
            </a:r>
            <a:endParaRPr lang="ru-RU" sz="16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8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18</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Setup’s sensitivity to </a:t>
            </a:r>
            <a:r>
              <a:rPr lang="en-US" sz="3200" b="1" baseline="30000" dirty="0" smtClean="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H detection</a:t>
            </a:r>
            <a:endParaRPr lang="ru-RU"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Прямоугольник 5"/>
              <p:cNvSpPr/>
              <p:nvPr/>
            </p:nvSpPr>
            <p:spPr>
              <a:xfrm>
                <a:off x="251520" y="1581043"/>
                <a:ext cx="8640960" cy="83984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a:latin typeface="Cambria Math"/>
                            </a:rPr>
                          </m:ctrlPr>
                        </m:sSubPr>
                        <m:e>
                          <m:r>
                            <a:rPr lang="en-US" sz="2000" i="1">
                              <a:latin typeface="Cambria Math"/>
                            </a:rPr>
                            <m:t>𝑚</m:t>
                          </m:r>
                        </m:e>
                        <m:sub>
                          <m:r>
                            <a:rPr lang="en-US" sz="2000" i="1">
                              <a:latin typeface="Cambria Math"/>
                            </a:rPr>
                            <m:t>𝑥</m:t>
                          </m:r>
                          <m:r>
                            <a:rPr lang="ru-RU" sz="2000" i="1">
                              <a:latin typeface="Cambria Math"/>
                            </a:rPr>
                            <m:t>(</m:t>
                          </m:r>
                          <m:r>
                            <a:rPr lang="en-US" sz="2000" i="1">
                              <a:latin typeface="Cambria Math"/>
                            </a:rPr>
                            <m:t>𝑚𝑖𝑛</m:t>
                          </m:r>
                          <m:r>
                            <a:rPr lang="ru-RU" sz="2000" i="1">
                              <a:latin typeface="Cambria Math"/>
                            </a:rPr>
                            <m:t>)</m:t>
                          </m:r>
                        </m:sub>
                      </m:sSub>
                      <m:r>
                        <a:rPr lang="ru-RU" sz="2000" i="1">
                          <a:latin typeface="Cambria Math"/>
                        </a:rPr>
                        <m:t>=</m:t>
                      </m:r>
                      <m:f>
                        <m:fPr>
                          <m:ctrlPr>
                            <a:rPr lang="ru-RU" sz="2000" i="1">
                              <a:latin typeface="Cambria Math"/>
                            </a:rPr>
                          </m:ctrlPr>
                        </m:fPr>
                        <m:num>
                          <m:r>
                            <a:rPr lang="en-US" sz="2000" i="1">
                              <a:latin typeface="Cambria Math"/>
                            </a:rPr>
                            <m:t>𝑀</m:t>
                          </m:r>
                        </m:num>
                        <m:den>
                          <m:sSub>
                            <m:sSubPr>
                              <m:ctrlPr>
                                <a:rPr lang="ru-RU" sz="2000" i="1">
                                  <a:latin typeface="Cambria Math"/>
                                </a:rPr>
                              </m:ctrlPr>
                            </m:sSubPr>
                            <m:e>
                              <m:r>
                                <a:rPr lang="en-US" sz="2000" i="1">
                                  <a:latin typeface="Cambria Math"/>
                                </a:rPr>
                                <m:t>𝑁</m:t>
                              </m:r>
                            </m:e>
                            <m:sub>
                              <m:r>
                                <a:rPr lang="en-US" sz="2000" i="1">
                                  <a:latin typeface="Cambria Math"/>
                                </a:rPr>
                                <m:t>𝐴</m:t>
                              </m:r>
                            </m:sub>
                          </m:sSub>
                        </m:den>
                      </m:f>
                      <m:r>
                        <a:rPr lang="ru-RU" sz="2000" i="1">
                          <a:latin typeface="Cambria Math"/>
                        </a:rPr>
                        <m:t>∙</m:t>
                      </m:r>
                      <m:f>
                        <m:fPr>
                          <m:ctrlPr>
                            <a:rPr lang="ru-RU" sz="2000" i="1">
                              <a:latin typeface="Cambria Math"/>
                            </a:rPr>
                          </m:ctrlPr>
                        </m:fPr>
                        <m:num>
                          <m:r>
                            <a:rPr lang="ru-RU" sz="2000" i="1">
                              <a:latin typeface="Cambria Math"/>
                            </a:rPr>
                            <m:t>3</m:t>
                          </m:r>
                          <m:rad>
                            <m:radPr>
                              <m:degHide m:val="on"/>
                              <m:ctrlPr>
                                <a:rPr lang="ru-RU" sz="2000" i="1">
                                  <a:latin typeface="Cambria Math"/>
                                </a:rPr>
                              </m:ctrlPr>
                            </m:radPr>
                            <m:deg/>
                            <m:e>
                              <m:sSub>
                                <m:sSubPr>
                                  <m:ctrlPr>
                                    <a:rPr lang="ru-RU" sz="2000" i="1">
                                      <a:latin typeface="Cambria Math"/>
                                    </a:rPr>
                                  </m:ctrlPr>
                                </m:sSubPr>
                                <m:e>
                                  <m:r>
                                    <a:rPr lang="en-US" sz="2000" i="1">
                                      <a:latin typeface="Cambria Math"/>
                                    </a:rPr>
                                    <m:t>𝑆</m:t>
                                  </m:r>
                                </m:e>
                                <m:sub>
                                  <m:r>
                                    <a:rPr lang="en-US" sz="2000" i="1">
                                      <a:latin typeface="Cambria Math"/>
                                    </a:rPr>
                                    <m:t>𝑏𝑐𝑘𝑔𝑟</m:t>
                                  </m:r>
                                </m:sub>
                              </m:sSub>
                              <m:r>
                                <a:rPr lang="ru-RU" sz="2000" i="1">
                                  <a:latin typeface="Cambria Math"/>
                                </a:rPr>
                                <m:t>(</m:t>
                              </m:r>
                              <m:sSub>
                                <m:sSubPr>
                                  <m:ctrlPr>
                                    <a:rPr lang="ru-RU" sz="2000" i="1">
                                      <a:latin typeface="Cambria Math"/>
                                    </a:rPr>
                                  </m:ctrlPr>
                                </m:sSubPr>
                                <m:e>
                                  <m:r>
                                    <a:rPr lang="en-US" sz="2000" i="1">
                                      <a:latin typeface="Cambria Math"/>
                                    </a:rPr>
                                    <m:t>𝐸</m:t>
                                  </m:r>
                                </m:e>
                                <m:sub>
                                  <m:r>
                                    <a:rPr lang="en-US" sz="2000" i="1">
                                      <a:latin typeface="Cambria Math"/>
                                    </a:rPr>
                                    <m:t>𝛾</m:t>
                                  </m:r>
                                </m:sub>
                              </m:sSub>
                              <m:r>
                                <a:rPr lang="ru-RU" sz="2000" i="1">
                                  <a:latin typeface="Cambria Math"/>
                                </a:rPr>
                                <m:t>)</m:t>
                              </m:r>
                            </m:e>
                          </m:rad>
                        </m:num>
                        <m:den>
                          <m:r>
                            <a:rPr lang="en-US" sz="2000" i="1">
                              <a:latin typeface="Cambria Math"/>
                            </a:rPr>
                            <m:t>𝜀</m:t>
                          </m:r>
                          <m:r>
                            <a:rPr lang="ru-RU" sz="2000" i="1">
                              <a:latin typeface="Cambria Math"/>
                            </a:rPr>
                            <m:t>(</m:t>
                          </m:r>
                          <m:sSub>
                            <m:sSubPr>
                              <m:ctrlPr>
                                <a:rPr lang="ru-RU" sz="2000" i="1">
                                  <a:latin typeface="Cambria Math"/>
                                </a:rPr>
                              </m:ctrlPr>
                            </m:sSubPr>
                            <m:e>
                              <m:r>
                                <a:rPr lang="en-US" sz="2000" i="1">
                                  <a:latin typeface="Cambria Math"/>
                                </a:rPr>
                                <m:t>𝐸</m:t>
                              </m:r>
                            </m:e>
                            <m:sub>
                              <m:r>
                                <a:rPr lang="en-US" sz="2000" i="1">
                                  <a:latin typeface="Cambria Math"/>
                                </a:rPr>
                                <m:t>𝛾</m:t>
                              </m:r>
                            </m:sub>
                          </m:sSub>
                          <m:r>
                            <a:rPr lang="ru-RU" sz="2000" i="1">
                              <a:latin typeface="Cambria Math"/>
                            </a:rPr>
                            <m:t>)∙</m:t>
                          </m:r>
                          <m:sSub>
                            <m:sSubPr>
                              <m:ctrlPr>
                                <a:rPr lang="ru-RU" sz="2000" i="1">
                                  <a:latin typeface="Cambria Math"/>
                                </a:rPr>
                              </m:ctrlPr>
                            </m:sSubPr>
                            <m:e>
                              <m:r>
                                <a:rPr lang="en-US" sz="2000" i="1">
                                  <a:latin typeface="Cambria Math"/>
                                </a:rPr>
                                <m:t>𝑡</m:t>
                              </m:r>
                            </m:e>
                            <m:sub>
                              <m:r>
                                <a:rPr lang="en-US" sz="2000" i="1">
                                  <a:latin typeface="Cambria Math"/>
                                </a:rPr>
                                <m:t>𝑚𝑒𝑎𝑠</m:t>
                              </m:r>
                            </m:sub>
                          </m:sSub>
                          <m:r>
                            <a:rPr lang="ru-RU" sz="2000" i="1">
                              <a:latin typeface="Cambria Math"/>
                            </a:rPr>
                            <m:t>∙</m:t>
                          </m:r>
                          <m:sSub>
                            <m:sSubPr>
                              <m:ctrlPr>
                                <a:rPr lang="ru-RU" sz="2000" i="1">
                                  <a:latin typeface="Cambria Math"/>
                                </a:rPr>
                              </m:ctrlPr>
                            </m:sSubPr>
                            <m:e>
                              <m:r>
                                <a:rPr lang="en-US" sz="2000" i="1">
                                  <a:latin typeface="Cambria Math"/>
                                </a:rPr>
                                <m:t>𝜎</m:t>
                              </m:r>
                            </m:e>
                            <m:sub>
                              <m:r>
                                <a:rPr lang="en-US" sz="2000" i="1">
                                  <a:latin typeface="Cambria Math"/>
                                </a:rPr>
                                <m:t>𝑛</m:t>
                              </m:r>
                              <m:r>
                                <a:rPr lang="en-US" sz="2000" i="1">
                                  <a:latin typeface="Cambria Math"/>
                                </a:rPr>
                                <m:t>𝛾</m:t>
                              </m:r>
                            </m:sub>
                          </m:sSub>
                          <m:r>
                            <a:rPr lang="ru-RU" sz="2000" i="1">
                              <a:latin typeface="Cambria Math"/>
                            </a:rPr>
                            <m:t>∙</m:t>
                          </m:r>
                          <m:sSub>
                            <m:sSubPr>
                              <m:ctrlPr>
                                <a:rPr lang="ru-RU" sz="2000" i="1">
                                  <a:latin typeface="Cambria Math"/>
                                </a:rPr>
                              </m:ctrlPr>
                            </m:sSubPr>
                            <m:e>
                              <m:r>
                                <a:rPr lang="en-US" sz="2000" i="1">
                                  <a:latin typeface="Cambria Math"/>
                                </a:rPr>
                                <m:t>𝐼</m:t>
                              </m:r>
                            </m:e>
                            <m:sub>
                              <m:r>
                                <m:rPr>
                                  <m:sty m:val="p"/>
                                </m:rPr>
                                <a:rPr lang="el-GR" sz="2000" i="1" smtClean="0">
                                  <a:latin typeface="Cambria Math"/>
                                </a:rPr>
                                <m:t>γ</m:t>
                              </m:r>
                            </m:sub>
                          </m:sSub>
                          <m:r>
                            <a:rPr lang="ru-RU" sz="2000" i="1">
                              <a:latin typeface="Cambria Math"/>
                            </a:rPr>
                            <m:t>(</m:t>
                          </m:r>
                          <m:sSub>
                            <m:sSubPr>
                              <m:ctrlPr>
                                <a:rPr lang="ru-RU" sz="2000" i="1">
                                  <a:latin typeface="Cambria Math"/>
                                </a:rPr>
                              </m:ctrlPr>
                            </m:sSubPr>
                            <m:e>
                              <m:r>
                                <a:rPr lang="en-US" sz="2000" i="1">
                                  <a:latin typeface="Cambria Math"/>
                                </a:rPr>
                                <m:t>𝐸</m:t>
                              </m:r>
                            </m:e>
                            <m:sub>
                              <m:r>
                                <a:rPr lang="en-US" sz="2000" i="1">
                                  <a:latin typeface="Cambria Math"/>
                                </a:rPr>
                                <m:t>𝛾</m:t>
                              </m:r>
                            </m:sub>
                          </m:sSub>
                          <m:r>
                            <a:rPr lang="ru-RU" sz="2000" i="1">
                              <a:latin typeface="Cambria Math"/>
                            </a:rPr>
                            <m:t>)∙</m:t>
                          </m:r>
                          <m:r>
                            <a:rPr lang="en-US" sz="2000" i="1">
                              <a:latin typeface="Cambria Math"/>
                            </a:rPr>
                            <m:t>𝑓</m:t>
                          </m:r>
                          <m:r>
                            <a:rPr lang="ru-RU" sz="2000" i="1">
                              <a:latin typeface="Cambria Math"/>
                            </a:rPr>
                            <m:t>∙</m:t>
                          </m:r>
                          <m:sSub>
                            <m:sSubPr>
                              <m:ctrlPr>
                                <a:rPr lang="ru-RU" sz="2000" i="1">
                                  <a:latin typeface="Cambria Math"/>
                                </a:rPr>
                              </m:ctrlPr>
                            </m:sSubPr>
                            <m:e>
                              <m:r>
                                <a:rPr lang="ru-RU" sz="2000" i="1">
                                  <a:latin typeface="Cambria Math"/>
                                </a:rPr>
                                <m:t>Ф</m:t>
                              </m:r>
                            </m:e>
                            <m:sub>
                              <m:r>
                                <a:rPr lang="en-US" sz="2000" i="1">
                                  <a:latin typeface="Cambria Math"/>
                                </a:rPr>
                                <m:t>𝑛</m:t>
                              </m:r>
                            </m:sub>
                          </m:sSub>
                        </m:den>
                      </m:f>
                    </m:oMath>
                  </m:oMathPara>
                </a14:m>
                <a:endParaRPr lang="ru-RU" sz="2000" dirty="0">
                  <a:latin typeface="Times New Roman" panose="02020603050405020304" pitchFamily="18" charset="0"/>
                  <a:cs typeface="Times New Roman" panose="02020603050405020304" pitchFamily="18" charset="0"/>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251520" y="1581043"/>
                <a:ext cx="8640960" cy="839845"/>
              </a:xfrm>
              <a:prstGeom prst="rect">
                <a:avLst/>
              </a:prstGeom>
              <a:blipFill rotWithShape="1">
                <a:blip r:embed="rId2"/>
                <a:stretch>
                  <a:fillRect/>
                </a:stretch>
              </a:blipFill>
            </p:spPr>
            <p:txBody>
              <a:bodyPr/>
              <a:lstStyle/>
              <a:p>
                <a:r>
                  <a:rPr lang="ru-RU">
                    <a:noFill/>
                  </a:rPr>
                  <a:t> </a:t>
                </a:r>
              </a:p>
            </p:txBody>
          </p:sp>
        </mc:Fallback>
      </mc:AlternateContent>
      <p:graphicFrame>
        <p:nvGraphicFramePr>
          <p:cNvPr id="8" name="Таблица 7"/>
          <p:cNvGraphicFramePr>
            <a:graphicFrameLocks noGrp="1"/>
          </p:cNvGraphicFramePr>
          <p:nvPr>
            <p:extLst>
              <p:ext uri="{D42A27DB-BD31-4B8C-83A1-F6EECF244321}">
                <p14:modId xmlns:p14="http://schemas.microsoft.com/office/powerpoint/2010/main" val="3242131443"/>
              </p:ext>
            </p:extLst>
          </p:nvPr>
        </p:nvGraphicFramePr>
        <p:xfrm>
          <a:off x="251524" y="2924944"/>
          <a:ext cx="8640957" cy="1279008"/>
        </p:xfrm>
        <a:graphic>
          <a:graphicData uri="http://schemas.openxmlformats.org/drawingml/2006/table">
            <a:tbl>
              <a:tblPr firstRow="1" firstCol="1" bandRow="1">
                <a:tableStyleId>{5C22544A-7EE6-4342-B048-85BDC9FD1C3A}</a:tableStyleId>
              </a:tblPr>
              <a:tblGrid>
                <a:gridCol w="864092"/>
                <a:gridCol w="1008112"/>
                <a:gridCol w="864096"/>
                <a:gridCol w="1080120"/>
                <a:gridCol w="1080120"/>
                <a:gridCol w="1008112"/>
                <a:gridCol w="815089"/>
                <a:gridCol w="913103"/>
                <a:gridCol w="1008113"/>
              </a:tblGrid>
              <a:tr h="648072">
                <a:tc>
                  <a:txBody>
                    <a:bodyPr/>
                    <a:lstStyle/>
                    <a:p>
                      <a:pPr algn="ctr">
                        <a:lnSpc>
                          <a:spcPct val="115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M, </a:t>
                      </a:r>
                      <a:r>
                        <a:rPr lang="en-US" sz="1800" dirty="0" err="1" smtClean="0">
                          <a:solidFill>
                            <a:schemeClr val="tx1"/>
                          </a:solidFill>
                          <a:effectLst/>
                          <a:latin typeface="Times New Roman" panose="02020603050405020304" pitchFamily="18" charset="0"/>
                          <a:cs typeface="Times New Roman" panose="02020603050405020304" pitchFamily="18" charset="0"/>
                        </a:rPr>
                        <a:t>g,mol</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S</a:t>
                      </a:r>
                      <a:r>
                        <a:rPr lang="en-US" sz="1800" baseline="-25000" dirty="0" err="1">
                          <a:solidFill>
                            <a:schemeClr val="tx1"/>
                          </a:solidFill>
                          <a:effectLst/>
                          <a:latin typeface="Times New Roman" panose="02020603050405020304" pitchFamily="18" charset="0"/>
                          <a:cs typeface="Times New Roman" panose="02020603050405020304" pitchFamily="18" charset="0"/>
                        </a:rPr>
                        <a:t>bkgr</a:t>
                      </a:r>
                      <a:r>
                        <a:rPr lang="en-US" sz="1800" dirty="0">
                          <a:solidFill>
                            <a:schemeClr val="tx1"/>
                          </a:solidFill>
                          <a:effectLst/>
                          <a:latin typeface="Times New Roman" panose="02020603050405020304" pitchFamily="18" charset="0"/>
                          <a:cs typeface="Times New Roman" panose="02020603050405020304" pitchFamily="18" charset="0"/>
                        </a:rPr>
                        <a:t>(</a:t>
                      </a:r>
                      <a:r>
                        <a:rPr lang="en-US" sz="1800" dirty="0" err="1">
                          <a:solidFill>
                            <a:schemeClr val="tx1"/>
                          </a:solidFill>
                          <a:effectLst/>
                          <a:latin typeface="Times New Roman" panose="02020603050405020304" pitchFamily="18" charset="0"/>
                          <a:cs typeface="Times New Roman" panose="02020603050405020304" pitchFamily="18" charset="0"/>
                        </a:rPr>
                        <a:t>E</a:t>
                      </a:r>
                      <a:r>
                        <a:rPr lang="en-US" sz="1800" baseline="-25000" dirty="0" err="1">
                          <a:solidFill>
                            <a:schemeClr val="tx1"/>
                          </a:solidFill>
                          <a:effectLst/>
                          <a:latin typeface="Times New Roman" panose="02020603050405020304" pitchFamily="18" charset="0"/>
                          <a:cs typeface="Times New Roman" panose="02020603050405020304" pitchFamily="18" charset="0"/>
                        </a:rPr>
                        <a:t>γ</a:t>
                      </a:r>
                      <a:r>
                        <a:rPr lang="en-US" sz="1800" dirty="0">
                          <a:solidFill>
                            <a:schemeClr val="tx1"/>
                          </a:solidFill>
                          <a:effectLst/>
                          <a:latin typeface="Times New Roman" panose="02020603050405020304" pitchFamily="18" charset="0"/>
                          <a:cs typeface="Times New Roman" panose="02020603050405020304" pitchFamily="18" charset="0"/>
                        </a:rPr>
                        <a:t>)</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N</a:t>
                      </a:r>
                      <a:r>
                        <a:rPr lang="en-US" sz="1800" baseline="-25000" dirty="0" smtClean="0">
                          <a:solidFill>
                            <a:schemeClr val="tx1"/>
                          </a:solidFill>
                          <a:effectLst/>
                          <a:latin typeface="Times New Roman" panose="02020603050405020304" pitchFamily="18" charset="0"/>
                          <a:cs typeface="Times New Roman" panose="02020603050405020304" pitchFamily="18" charset="0"/>
                        </a:rPr>
                        <a:t>A</a:t>
                      </a:r>
                      <a:r>
                        <a:rPr lang="en-US" sz="1800" baseline="0" dirty="0" smtClean="0">
                          <a:solidFill>
                            <a:schemeClr val="tx1"/>
                          </a:solidFill>
                          <a:effectLst/>
                          <a:latin typeface="Times New Roman" panose="02020603050405020304" pitchFamily="18" charset="0"/>
                          <a:cs typeface="Times New Roman" panose="02020603050405020304" pitchFamily="18" charset="0"/>
                        </a:rPr>
                        <a:t>, 1/</a:t>
                      </a:r>
                      <a:r>
                        <a:rPr lang="en-US" sz="1800" baseline="0" dirty="0" err="1" smtClean="0">
                          <a:solidFill>
                            <a:schemeClr val="tx1"/>
                          </a:solidFill>
                          <a:effectLst/>
                          <a:latin typeface="Times New Roman" panose="02020603050405020304" pitchFamily="18" charset="0"/>
                          <a:cs typeface="Times New Roman" panose="02020603050405020304" pitchFamily="18" charset="0"/>
                        </a:rPr>
                        <a:t>mol</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ε</a:t>
                      </a:r>
                      <a:r>
                        <a:rPr lang="en-US" sz="1800" dirty="0">
                          <a:solidFill>
                            <a:schemeClr val="tx1"/>
                          </a:solidFill>
                          <a:effectLst/>
                          <a:latin typeface="Times New Roman" panose="02020603050405020304" pitchFamily="18" charset="0"/>
                          <a:cs typeface="Times New Roman" panose="02020603050405020304" pitchFamily="18" charset="0"/>
                        </a:rPr>
                        <a:t>(</a:t>
                      </a:r>
                      <a:r>
                        <a:rPr lang="en-US" sz="1800" dirty="0" err="1">
                          <a:solidFill>
                            <a:schemeClr val="tx1"/>
                          </a:solidFill>
                          <a:effectLst/>
                          <a:latin typeface="Times New Roman" panose="02020603050405020304" pitchFamily="18" charset="0"/>
                          <a:cs typeface="Times New Roman" panose="02020603050405020304" pitchFamily="18" charset="0"/>
                        </a:rPr>
                        <a:t>E</a:t>
                      </a:r>
                      <a:r>
                        <a:rPr lang="en-US" sz="1800" baseline="-25000" dirty="0" err="1">
                          <a:solidFill>
                            <a:schemeClr val="tx1"/>
                          </a:solidFill>
                          <a:effectLst/>
                          <a:latin typeface="Times New Roman" panose="02020603050405020304" pitchFamily="18" charset="0"/>
                          <a:cs typeface="Times New Roman" panose="02020603050405020304" pitchFamily="18" charset="0"/>
                        </a:rPr>
                        <a:t>γ</a:t>
                      </a:r>
                      <a:r>
                        <a:rPr lang="en-US" sz="1800" dirty="0">
                          <a:solidFill>
                            <a:schemeClr val="tx1"/>
                          </a:solidFill>
                          <a:effectLst/>
                          <a:latin typeface="Times New Roman" panose="02020603050405020304" pitchFamily="18" charset="0"/>
                          <a:cs typeface="Times New Roman" panose="02020603050405020304" pitchFamily="18" charset="0"/>
                        </a:rPr>
                        <a:t>)</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800" dirty="0" err="1" smtClean="0">
                          <a:solidFill>
                            <a:schemeClr val="tx1"/>
                          </a:solidFill>
                          <a:effectLst/>
                          <a:latin typeface="Times New Roman" panose="02020603050405020304" pitchFamily="18" charset="0"/>
                          <a:cs typeface="Times New Roman" panose="02020603050405020304" pitchFamily="18" charset="0"/>
                        </a:rPr>
                        <a:t>t</a:t>
                      </a:r>
                      <a:r>
                        <a:rPr lang="en-US" sz="1800" baseline="-25000" dirty="0" err="1" smtClean="0">
                          <a:solidFill>
                            <a:schemeClr val="tx1"/>
                          </a:solidFill>
                          <a:effectLst/>
                          <a:latin typeface="Times New Roman" panose="02020603050405020304" pitchFamily="18" charset="0"/>
                          <a:cs typeface="Times New Roman" panose="02020603050405020304" pitchFamily="18" charset="0"/>
                        </a:rPr>
                        <a:t>meas</a:t>
                      </a:r>
                      <a:r>
                        <a:rPr lang="en-US" sz="1800" baseline="0" dirty="0" smtClean="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US" sz="1800" baseline="0" dirty="0" smtClean="0">
                          <a:solidFill>
                            <a:schemeClr val="tx1"/>
                          </a:solidFill>
                          <a:effectLst/>
                          <a:latin typeface="Times New Roman" panose="02020603050405020304" pitchFamily="18" charset="0"/>
                          <a:cs typeface="Times New Roman" panose="02020603050405020304" pitchFamily="18" charset="0"/>
                        </a:rPr>
                        <a:t>sec</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800" dirty="0" smtClean="0">
                          <a:solidFill>
                            <a:schemeClr val="tx1"/>
                          </a:solidFill>
                          <a:effectLst/>
                          <a:latin typeface="Times New Roman" panose="02020603050405020304" pitchFamily="18" charset="0"/>
                          <a:cs typeface="Times New Roman" panose="02020603050405020304" pitchFamily="18" charset="0"/>
                        </a:rPr>
                        <a:t>σ</a:t>
                      </a:r>
                      <a:r>
                        <a:rPr lang="en-US" sz="1800" baseline="-25000" dirty="0" err="1" smtClean="0">
                          <a:solidFill>
                            <a:schemeClr val="tx1"/>
                          </a:solidFill>
                          <a:effectLst/>
                          <a:latin typeface="Times New Roman" panose="02020603050405020304" pitchFamily="18" charset="0"/>
                          <a:cs typeface="Times New Roman" panose="02020603050405020304" pitchFamily="18" charset="0"/>
                        </a:rPr>
                        <a:t>nγ</a:t>
                      </a:r>
                      <a:r>
                        <a:rPr lang="en-US" sz="1800" baseline="0" dirty="0" smtClean="0">
                          <a:solidFill>
                            <a:schemeClr val="tx1"/>
                          </a:solidFill>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US" sz="1800" baseline="0" dirty="0" smtClean="0">
                          <a:solidFill>
                            <a:schemeClr val="tx1"/>
                          </a:solidFill>
                          <a:effectLst/>
                          <a:latin typeface="Times New Roman" panose="02020603050405020304" pitchFamily="18" charset="0"/>
                          <a:cs typeface="Times New Roman" panose="02020603050405020304" pitchFamily="18" charset="0"/>
                        </a:rPr>
                        <a:t>barn</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I</a:t>
                      </a:r>
                      <a:r>
                        <a:rPr lang="en-US" sz="1800" baseline="-25000">
                          <a:solidFill>
                            <a:schemeClr val="tx1"/>
                          </a:solidFill>
                          <a:effectLst/>
                          <a:latin typeface="Times New Roman" panose="02020603050405020304" pitchFamily="18" charset="0"/>
                          <a:cs typeface="Times New Roman" panose="02020603050405020304" pitchFamily="18" charset="0"/>
                        </a:rPr>
                        <a:t>γ</a:t>
                      </a:r>
                      <a:r>
                        <a:rPr lang="en-US" sz="1800">
                          <a:solidFill>
                            <a:schemeClr val="tx1"/>
                          </a:solidFill>
                          <a:effectLst/>
                          <a:latin typeface="Times New Roman" panose="02020603050405020304" pitchFamily="18" charset="0"/>
                          <a:cs typeface="Times New Roman" panose="02020603050405020304" pitchFamily="18" charset="0"/>
                        </a:rPr>
                        <a:t>(E</a:t>
                      </a:r>
                      <a:r>
                        <a:rPr lang="en-US" sz="1800" baseline="-25000">
                          <a:solidFill>
                            <a:schemeClr val="tx1"/>
                          </a:solidFill>
                          <a:effectLst/>
                          <a:latin typeface="Times New Roman" panose="02020603050405020304" pitchFamily="18" charset="0"/>
                          <a:cs typeface="Times New Roman" panose="02020603050405020304" pitchFamily="18" charset="0"/>
                        </a:rPr>
                        <a:t>γ</a:t>
                      </a:r>
                      <a:r>
                        <a:rPr lang="en-US" sz="1800">
                          <a:solidFill>
                            <a:schemeClr val="tx1"/>
                          </a:solidFill>
                          <a:effectLst/>
                          <a:latin typeface="Times New Roman" panose="02020603050405020304" pitchFamily="18" charset="0"/>
                          <a:cs typeface="Times New Roman" panose="02020603050405020304" pitchFamily="18" charset="0"/>
                        </a:rPr>
                        <a:t>)</a:t>
                      </a:r>
                      <a:endParaRPr lang="ru-RU" sz="160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Ф</a:t>
                      </a:r>
                      <a:r>
                        <a:rPr lang="en-US" sz="1800" baseline="-25000" dirty="0" smtClean="0">
                          <a:solidFill>
                            <a:schemeClr val="tx1"/>
                          </a:solidFill>
                          <a:effectLst/>
                          <a:latin typeface="Times New Roman" panose="02020603050405020304" pitchFamily="18" charset="0"/>
                          <a:cs typeface="Times New Roman" panose="02020603050405020304" pitchFamily="18" charset="0"/>
                        </a:rPr>
                        <a:t>n</a:t>
                      </a:r>
                      <a:r>
                        <a:rPr lang="en-US" sz="1800" baseline="0" dirty="0" smtClean="0">
                          <a:solidFill>
                            <a:schemeClr val="tx1"/>
                          </a:solidFill>
                          <a:effectLst/>
                          <a:latin typeface="Times New Roman" panose="02020603050405020304" pitchFamily="18" charset="0"/>
                          <a:cs typeface="Times New Roman" panose="02020603050405020304" pitchFamily="18" charset="0"/>
                        </a:rPr>
                        <a:t>, n/cm</a:t>
                      </a:r>
                      <a:r>
                        <a:rPr lang="en-US" sz="1800" baseline="30000" dirty="0" smtClean="0">
                          <a:solidFill>
                            <a:schemeClr val="tx1"/>
                          </a:solidFill>
                          <a:effectLst/>
                          <a:latin typeface="Times New Roman" panose="02020603050405020304" pitchFamily="18" charset="0"/>
                          <a:cs typeface="Times New Roman" panose="02020603050405020304" pitchFamily="18" charset="0"/>
                        </a:rPr>
                        <a:t>2</a:t>
                      </a:r>
                      <a:r>
                        <a:rPr lang="en-US" sz="1800" baseline="0" dirty="0" smtClean="0">
                          <a:solidFill>
                            <a:schemeClr val="tx1"/>
                          </a:solidFill>
                          <a:effectLst/>
                          <a:latin typeface="Times New Roman" panose="02020603050405020304" pitchFamily="18" charset="0"/>
                          <a:cs typeface="Times New Roman" panose="02020603050405020304" pitchFamily="18" charset="0"/>
                        </a:rPr>
                        <a:t>s</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57927">
                <a:tc>
                  <a:txBody>
                    <a:bodyPr/>
                    <a:lstStyle/>
                    <a:p>
                      <a:pPr algn="ctr">
                        <a:lnSpc>
                          <a:spcPct val="115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1</a:t>
                      </a: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 </a:t>
                      </a:r>
                      <a:r>
                        <a:rPr lang="en-US" sz="1800" dirty="0" smtClean="0">
                          <a:solidFill>
                            <a:schemeClr val="tx1"/>
                          </a:solidFill>
                          <a:effectLst/>
                          <a:latin typeface="Times New Roman" panose="02020603050405020304" pitchFamily="18" charset="0"/>
                          <a:cs typeface="Times New Roman" panose="02020603050405020304" pitchFamily="18" charset="0"/>
                        </a:rPr>
                        <a:t>4773</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 </a:t>
                      </a:r>
                      <a:r>
                        <a:rPr lang="en-US" sz="1800" dirty="0" smtClean="0">
                          <a:solidFill>
                            <a:schemeClr val="tx1"/>
                          </a:solidFill>
                          <a:effectLst/>
                          <a:latin typeface="Times New Roman" panose="02020603050405020304" pitchFamily="18" charset="0"/>
                          <a:cs typeface="Times New Roman" panose="02020603050405020304" pitchFamily="18" charset="0"/>
                        </a:rPr>
                        <a:t>0,6022</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1.32E-3</a:t>
                      </a: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 </a:t>
                      </a:r>
                      <a:r>
                        <a:rPr lang="en-US" sz="1800" dirty="0" smtClean="0">
                          <a:solidFill>
                            <a:schemeClr val="tx1"/>
                          </a:solidFill>
                          <a:effectLst/>
                          <a:latin typeface="Times New Roman" panose="02020603050405020304" pitchFamily="18" charset="0"/>
                          <a:cs typeface="Times New Roman" panose="02020603050405020304" pitchFamily="18" charset="0"/>
                        </a:rPr>
                        <a:t>154625.4</a:t>
                      </a:r>
                    </a:p>
                    <a:p>
                      <a:pPr algn="ctr">
                        <a:lnSpc>
                          <a:spcPct val="115000"/>
                        </a:lnSpc>
                        <a:spcAft>
                          <a:spcPts val="0"/>
                        </a:spcAft>
                      </a:pPr>
                      <a:r>
                        <a:rPr lang="en-US" sz="1800" dirty="0" smtClean="0">
                          <a:solidFill>
                            <a:schemeClr val="tx1"/>
                          </a:solidFill>
                          <a:effectLst/>
                          <a:latin typeface="Times New Roman" panose="02020603050405020304" pitchFamily="18" charset="0"/>
                          <a:ea typeface="Calibri"/>
                          <a:cs typeface="Times New Roman" panose="02020603050405020304" pitchFamily="18" charset="0"/>
                        </a:rPr>
                        <a:t>(43h)</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 </a:t>
                      </a:r>
                      <a:r>
                        <a:rPr lang="ru-RU" sz="1800" dirty="0" smtClean="0">
                          <a:solidFill>
                            <a:schemeClr val="tx1"/>
                          </a:solidFill>
                          <a:effectLst/>
                          <a:latin typeface="Times New Roman" panose="02020603050405020304" pitchFamily="18" charset="0"/>
                          <a:cs typeface="Times New Roman" panose="02020603050405020304" pitchFamily="18" charset="0"/>
                        </a:rPr>
                        <a:t>0</a:t>
                      </a:r>
                      <a:r>
                        <a:rPr lang="en-US" sz="1800" dirty="0" smtClean="0">
                          <a:solidFill>
                            <a:schemeClr val="tx1"/>
                          </a:solidFill>
                          <a:effectLst/>
                          <a:latin typeface="Times New Roman" panose="02020603050405020304" pitchFamily="18" charset="0"/>
                          <a:cs typeface="Times New Roman" panose="02020603050405020304" pitchFamily="18" charset="0"/>
                        </a:rPr>
                        <a:t>.</a:t>
                      </a:r>
                      <a:r>
                        <a:rPr lang="ru-RU" sz="1800" dirty="0" smtClean="0">
                          <a:solidFill>
                            <a:schemeClr val="tx1"/>
                          </a:solidFill>
                          <a:effectLst/>
                          <a:latin typeface="Times New Roman" panose="02020603050405020304" pitchFamily="18" charset="0"/>
                          <a:cs typeface="Times New Roman" panose="02020603050405020304" pitchFamily="18" charset="0"/>
                        </a:rPr>
                        <a:t>32</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 </a:t>
                      </a:r>
                      <a:r>
                        <a:rPr lang="en-US" sz="1800" dirty="0" smtClean="0">
                          <a:solidFill>
                            <a:schemeClr val="tx1"/>
                          </a:solidFill>
                          <a:effectLst/>
                          <a:latin typeface="Times New Roman" panose="02020603050405020304" pitchFamily="18" charset="0"/>
                          <a:cs typeface="Times New Roman" panose="02020603050405020304" pitchFamily="18" charset="0"/>
                        </a:rPr>
                        <a:t>1</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1</a:t>
                      </a: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US" sz="1800" dirty="0" smtClean="0">
                          <a:solidFill>
                            <a:schemeClr val="tx1"/>
                          </a:solidFill>
                          <a:effectLst/>
                          <a:latin typeface="Times New Roman" panose="02020603050405020304" pitchFamily="18" charset="0"/>
                          <a:cs typeface="Times New Roman" panose="02020603050405020304" pitchFamily="18" charset="0"/>
                        </a:rPr>
                        <a:t>1.45E+6</a:t>
                      </a:r>
                      <a:r>
                        <a:rPr lang="ru-RU" sz="1800" dirty="0">
                          <a:solidFill>
                            <a:schemeClr val="tx1"/>
                          </a:solidFill>
                          <a:effectLst/>
                          <a:latin typeface="Times New Roman" panose="02020603050405020304" pitchFamily="18" charset="0"/>
                          <a:cs typeface="Times New Roman" panose="02020603050405020304" pitchFamily="18" charset="0"/>
                        </a:rPr>
                        <a:t> </a:t>
                      </a:r>
                      <a:endParaRPr lang="ru-RU" sz="16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0" name="TextBox 9"/>
          <p:cNvSpPr txBox="1"/>
          <p:nvPr/>
        </p:nvSpPr>
        <p:spPr>
          <a:xfrm>
            <a:off x="2972844" y="4860449"/>
            <a:ext cx="3278462"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m</a:t>
            </a:r>
            <a:r>
              <a:rPr lang="en-US" sz="3200" b="1" baseline="-25000" dirty="0" smtClean="0">
                <a:latin typeface="Times New Roman" panose="02020603050405020304" pitchFamily="18" charset="0"/>
                <a:cs typeface="Times New Roman" panose="02020603050405020304" pitchFamily="18" charset="0"/>
              </a:rPr>
              <a:t>x(min)</a:t>
            </a:r>
            <a:r>
              <a:rPr lang="en-US" sz="3200" b="1" dirty="0" smtClean="0">
                <a:latin typeface="Times New Roman" panose="02020603050405020304" pitchFamily="18" charset="0"/>
                <a:cs typeface="Times New Roman" panose="02020603050405020304" pitchFamily="18" charset="0"/>
              </a:rPr>
              <a:t> = 3.6 E-6 g</a:t>
            </a:r>
            <a:endParaRPr lang="ru-RU" sz="3200" b="1" baseline="-250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01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51520" y="1198493"/>
            <a:ext cx="8640959" cy="646331"/>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	“Matrix- and background-free detection limits for </a:t>
            </a:r>
            <a:r>
              <a:rPr lang="en-US" dirty="0">
                <a:latin typeface="Times New Roman" panose="02020603050405020304" pitchFamily="18" charset="0"/>
                <a:cs typeface="Times New Roman" panose="02020603050405020304" pitchFamily="18" charset="0"/>
              </a:rPr>
              <a:t>PGAA </a:t>
            </a:r>
            <a:r>
              <a:rPr lang="en-US" dirty="0" smtClean="0">
                <a:latin typeface="Times New Roman" panose="02020603050405020304" pitchFamily="18" charset="0"/>
                <a:cs typeface="Times New Roman" panose="02020603050405020304" pitchFamily="18" charset="0"/>
              </a:rPr>
              <a:t>at NIST cold </a:t>
            </a:r>
            <a:r>
              <a:rPr lang="en-US" dirty="0">
                <a:latin typeface="Times New Roman" panose="02020603050405020304" pitchFamily="18" charset="0"/>
                <a:cs typeface="Times New Roman" panose="02020603050405020304" pitchFamily="18" charset="0"/>
              </a:rPr>
              <a:t>neutron beam</a:t>
            </a:r>
            <a:r>
              <a:rPr lang="en-US" dirty="0" smtClean="0">
                <a:latin typeface="Times New Roman" panose="02020603050405020304" pitchFamily="18" charset="0"/>
                <a:cs typeface="Times New Roman" panose="02020603050405020304" pitchFamily="18" charset="0"/>
              </a:rPr>
              <a:t>, assuming a 24-hour </a:t>
            </a:r>
            <a:r>
              <a:rPr lang="en-US" dirty="0">
                <a:latin typeface="Times New Roman" panose="02020603050405020304" pitchFamily="18" charset="0"/>
                <a:cs typeface="Times New Roman" panose="02020603050405020304" pitchFamily="18" charset="0"/>
              </a:rPr>
              <a:t>measurement </a:t>
            </a:r>
            <a:r>
              <a:rPr lang="en-US" dirty="0" smtClean="0">
                <a:latin typeface="Times New Roman" panose="02020603050405020304" pitchFamily="18" charset="0"/>
                <a:cs typeface="Times New Roman" panose="02020603050405020304" pitchFamily="18" charset="0"/>
              </a:rPr>
              <a:t>and u </a:t>
            </a:r>
            <a:r>
              <a:rPr lang="en-US" dirty="0">
                <a:latin typeface="Times New Roman" panose="02020603050405020304" pitchFamily="18" charset="0"/>
                <a:cs typeface="Times New Roman" panose="02020603050405020304" pitchFamily="18" charset="0"/>
              </a:rPr>
              <a:t>= 10% precision </a:t>
            </a:r>
            <a:r>
              <a:rPr lang="en-US" dirty="0" smtClean="0">
                <a:latin typeface="Times New Roman" panose="02020603050405020304" pitchFamily="18" charset="0"/>
                <a:cs typeface="Times New Roman" panose="02020603050405020304" pitchFamily="18" charset="0"/>
              </a:rPr>
              <a:t>from counting </a:t>
            </a:r>
            <a:r>
              <a:rPr lang="en-US" dirty="0">
                <a:latin typeface="Times New Roman" panose="02020603050405020304" pitchFamily="18" charset="0"/>
                <a:cs typeface="Times New Roman" panose="02020603050405020304" pitchFamily="18" charset="0"/>
              </a:rPr>
              <a:t>statistics</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7010400" y="6380187"/>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19</a:t>
            </a:fld>
            <a:endParaRPr lang="es-ES" sz="2400" dirty="0">
              <a:latin typeface="Times New Roman" panose="02020603050405020304" pitchFamily="18" charset="0"/>
              <a:cs typeface="Times New Roman" panose="02020603050405020304" pitchFamily="18" charset="0"/>
            </a:endParaRPr>
          </a:p>
        </p:txBody>
      </p:sp>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1787" y="2204864"/>
            <a:ext cx="5940425" cy="2842895"/>
          </a:xfrm>
          <a:prstGeom prst="rect">
            <a:avLst/>
          </a:prstGeom>
          <a:noFill/>
          <a:ln>
            <a:noFill/>
          </a:ln>
        </p:spPr>
      </p:pic>
      <p:sp>
        <p:nvSpPr>
          <p:cNvPr id="6"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Comparison of the results</a:t>
            </a:r>
            <a:endParaRPr lang="ru-RU" sz="32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51520" y="5229200"/>
            <a:ext cx="8640960" cy="923330"/>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	Lindstrom</a:t>
            </a:r>
            <a:r>
              <a:rPr lang="en-US" dirty="0">
                <a:latin typeface="Times New Roman" panose="02020603050405020304" pitchFamily="18" charset="0"/>
                <a:cs typeface="Times New Roman" panose="02020603050405020304" pitchFamily="18" charset="0"/>
              </a:rPr>
              <a:t>, R.M., </a:t>
            </a:r>
            <a:r>
              <a:rPr lang="en-US" dirty="0" err="1">
                <a:latin typeface="Times New Roman" panose="02020603050405020304" pitchFamily="18" charset="0"/>
                <a:cs typeface="Times New Roman" panose="02020603050405020304" pitchFamily="18" charset="0"/>
              </a:rPr>
              <a:t>Révay</a:t>
            </a:r>
            <a:r>
              <a:rPr lang="en-US" dirty="0">
                <a:latin typeface="Times New Roman" panose="02020603050405020304" pitchFamily="18" charset="0"/>
                <a:cs typeface="Times New Roman" panose="02020603050405020304" pitchFamily="18" charset="0"/>
              </a:rPr>
              <a:t>, Z. Prompt gamma neutron activation analysis (PGAA): recent developments and applications // J. </a:t>
            </a:r>
            <a:r>
              <a:rPr lang="en-US" dirty="0" err="1">
                <a:latin typeface="Times New Roman" panose="02020603050405020304" pitchFamily="18" charset="0"/>
                <a:cs typeface="Times New Roman" panose="02020603050405020304" pitchFamily="18" charset="0"/>
              </a:rPr>
              <a:t>Radioanal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Nucl</a:t>
            </a:r>
            <a:r>
              <a:rPr lang="en-US" dirty="0">
                <a:latin typeface="Times New Roman" panose="02020603050405020304" pitchFamily="18" charset="0"/>
                <a:cs typeface="Times New Roman" panose="02020603050405020304" pitchFamily="18" charset="0"/>
              </a:rPr>
              <a:t>. Chem., 314, 843–858 (2017). https://doi.org/10.1007/s10967-017-5483-8</a:t>
            </a:r>
            <a:endParaRPr lang="ru-RU"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675204"/>
            <a:ext cx="7429500" cy="587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251520" y="28873"/>
            <a:ext cx="8863879" cy="646331"/>
          </a:xfrm>
          <a:prstGeom prst="rect">
            <a:avLst/>
          </a:prstGeom>
          <a:solidFill>
            <a:schemeClr val="bg1"/>
          </a:solidFill>
        </p:spPr>
        <p:txBody>
          <a:bodyPr wrap="square">
            <a:spAutoFit/>
          </a:bodyPr>
          <a:lstStyle/>
          <a:p>
            <a:pPr algn="ctr"/>
            <a:r>
              <a:rPr lang="en-US" dirty="0">
                <a:latin typeface="Times New Roman" panose="02020603050405020304" pitchFamily="18" charset="0"/>
                <a:cs typeface="Times New Roman" panose="02020603050405020304" pitchFamily="18" charset="0"/>
              </a:rPr>
              <a:t>https://www.nist.gov/laboratories/tools-instruments/prompt-gamma-ray-activation-analysis-pgaa</a:t>
            </a:r>
            <a:endParaRPr lang="ru-RU" dirty="0">
              <a:latin typeface="Times New Roman" panose="02020603050405020304" pitchFamily="18" charset="0"/>
              <a:cs typeface="Times New Roman" panose="02020603050405020304" pitchFamily="18" charset="0"/>
            </a:endParaRPr>
          </a:p>
        </p:txBody>
      </p:sp>
      <p:cxnSp>
        <p:nvCxnSpPr>
          <p:cNvPr id="11" name="Прямая соединительная линия 10"/>
          <p:cNvCxnSpPr/>
          <p:nvPr/>
        </p:nvCxnSpPr>
        <p:spPr>
          <a:xfrm>
            <a:off x="1115616" y="2204864"/>
            <a:ext cx="338437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245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nodeType="clickEffect">
                                  <p:stCondLst>
                                    <p:cond delay="0"/>
                                  </p:stCondLst>
                                  <p:childTnLst>
                                    <p:animEffect transition="out" filter="circle(out)">
                                      <p:cBhvr>
                                        <p:cTn id="21" dur="2000"/>
                                        <p:tgtEl>
                                          <p:spTgt spid="4098"/>
                                        </p:tgtEl>
                                      </p:cBhvr>
                                    </p:animEffect>
                                    <p:set>
                                      <p:cBhvr>
                                        <p:cTn id="22" dur="1" fill="hold">
                                          <p:stCondLst>
                                            <p:cond delay="1999"/>
                                          </p:stCondLst>
                                        </p:cTn>
                                        <p:tgtEl>
                                          <p:spTgt spid="4098"/>
                                        </p:tgtEl>
                                        <p:attrNameLst>
                                          <p:attrName>style.visibility</p:attrName>
                                        </p:attrNameLst>
                                      </p:cBhvr>
                                      <p:to>
                                        <p:strVal val="hidden"/>
                                      </p:to>
                                    </p:set>
                                  </p:childTnLst>
                                </p:cTn>
                              </p:par>
                              <p:par>
                                <p:cTn id="23" presetID="6" presetClass="exit" presetSubtype="32" fill="hold" grpId="1" nodeType="withEffect">
                                  <p:stCondLst>
                                    <p:cond delay="0"/>
                                  </p:stCondLst>
                                  <p:childTnLst>
                                    <p:animEffect transition="out" filter="circle(out)">
                                      <p:cBhvr>
                                        <p:cTn id="24" dur="2000"/>
                                        <p:tgtEl>
                                          <p:spTgt spid="9"/>
                                        </p:tgtEl>
                                      </p:cBhvr>
                                    </p:animEffect>
                                    <p:set>
                                      <p:cBhvr>
                                        <p:cTn id="25" dur="1" fill="hold">
                                          <p:stCondLst>
                                            <p:cond delay="1999"/>
                                          </p:stCondLst>
                                        </p:cTn>
                                        <p:tgtEl>
                                          <p:spTgt spid="9"/>
                                        </p:tgtEl>
                                        <p:attrNameLst>
                                          <p:attrName>style.visibility</p:attrName>
                                        </p:attrNameLst>
                                      </p:cBhvr>
                                      <p:to>
                                        <p:strVal val="hidden"/>
                                      </p:to>
                                    </p:set>
                                  </p:childTnLst>
                                </p:cTn>
                              </p:par>
                              <p:par>
                                <p:cTn id="26" presetID="6" presetClass="exit" presetSubtype="32" fill="hold" nodeType="withEffect">
                                  <p:stCondLst>
                                    <p:cond delay="0"/>
                                  </p:stCondLst>
                                  <p:childTnLst>
                                    <p:animEffect transition="out" filter="circle(out)">
                                      <p:cBhvr>
                                        <p:cTn id="27" dur="2000"/>
                                        <p:tgtEl>
                                          <p:spTgt spid="11"/>
                                        </p:tgtEl>
                                      </p:cBhvr>
                                    </p:animEffect>
                                    <p:set>
                                      <p:cBhvr>
                                        <p:cTn id="28"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Full list of authors</a:t>
            </a:r>
            <a:endParaRPr lang="ru-RU" sz="3200" b="1" dirty="0">
              <a:latin typeface="Times New Roman" panose="02020603050405020304" pitchFamily="18" charset="0"/>
              <a:cs typeface="Times New Roman" panose="02020603050405020304" pitchFamily="18" charset="0"/>
            </a:endParaRPr>
          </a:p>
        </p:txBody>
      </p:sp>
      <p:sp>
        <p:nvSpPr>
          <p:cNvPr id="5" name="Объект 2"/>
          <p:cNvSpPr>
            <a:spLocks noGrp="1"/>
          </p:cNvSpPr>
          <p:nvPr>
            <p:ph idx="1"/>
          </p:nvPr>
        </p:nvSpPr>
        <p:spPr>
          <a:xfrm>
            <a:off x="251520" y="1179767"/>
            <a:ext cx="8640960" cy="1612776"/>
          </a:xfrm>
        </p:spPr>
        <p:txBody>
          <a:bodyPr>
            <a:normAutofit fontScale="92500"/>
          </a:bodyPr>
          <a:lstStyle/>
          <a:p>
            <a:pPr marL="0" indent="0" algn="ctr">
              <a:buNone/>
            </a:pPr>
            <a:r>
              <a:rPr lang="en-US" dirty="0">
                <a:latin typeface="Times New Roman" panose="02020603050405020304" pitchFamily="18" charset="0"/>
                <a:cs typeface="Times New Roman" panose="02020603050405020304" pitchFamily="18" charset="0"/>
              </a:rPr>
              <a:t>C. </a:t>
            </a:r>
            <a:r>
              <a:rPr lang="en-US" dirty="0" smtClean="0">
                <a:latin typeface="Times New Roman" panose="02020603050405020304" pitchFamily="18" charset="0"/>
                <a:cs typeface="Times New Roman" panose="02020603050405020304" pitchFamily="18" charset="0"/>
              </a:rPr>
              <a:t>Hramco</a:t>
            </a:r>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 </a:t>
            </a:r>
            <a:r>
              <a:rPr lang="en-US" dirty="0" smtClean="0">
                <a:latin typeface="Times New Roman" panose="02020603050405020304" pitchFamily="18" charset="0"/>
                <a:cs typeface="Times New Roman" panose="02020603050405020304" pitchFamily="18" charset="0"/>
              </a:rPr>
              <a:t>Turlybekuly</a:t>
            </a:r>
            <a:r>
              <a:rPr lang="en-US" baseline="30000" dirty="0" smtClean="0">
                <a:latin typeface="Times New Roman" panose="02020603050405020304" pitchFamily="18" charset="0"/>
                <a:cs typeface="Times New Roman" panose="02020603050405020304" pitchFamily="18" charset="0"/>
              </a:rPr>
              <a:t>1,3,4</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E.V. </a:t>
            </a:r>
            <a:r>
              <a:rPr lang="en-US" dirty="0" smtClean="0">
                <a:latin typeface="Times New Roman" panose="02020603050405020304" pitchFamily="18" charset="0"/>
                <a:cs typeface="Times New Roman" panose="02020603050405020304" pitchFamily="18" charset="0"/>
              </a:rPr>
              <a:t>Lychagin</a:t>
            </a:r>
            <a:r>
              <a:rPr lang="en-US" baseline="30000" dirty="0" smtClean="0">
                <a:latin typeface="Times New Roman" panose="02020603050405020304" pitchFamily="18" charset="0"/>
                <a:cs typeface="Times New Roman" panose="02020603050405020304" pitchFamily="18" charset="0"/>
              </a:rPr>
              <a:t>1,</a:t>
            </a:r>
            <a:r>
              <a:rPr lang="ru-RU" baseline="30000" dirty="0" smtClean="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S.B. </a:t>
            </a:r>
            <a:r>
              <a:rPr lang="en-US" dirty="0" smtClean="0">
                <a:latin typeface="Times New Roman" panose="02020603050405020304" pitchFamily="18" charset="0"/>
                <a:cs typeface="Times New Roman" panose="02020603050405020304" pitchFamily="18" charset="0"/>
              </a:rPr>
              <a:t>Borzakov</a:t>
            </a:r>
            <a:r>
              <a:rPr lang="en-US" baseline="30000" dirty="0" smtClean="0">
                <a:latin typeface="Times New Roman" panose="02020603050405020304" pitchFamily="18" charset="0"/>
                <a:cs typeface="Times New Roman" panose="02020603050405020304" pitchFamily="18" charset="0"/>
              </a:rPr>
              <a:t>1,</a:t>
            </a:r>
            <a:r>
              <a:rPr lang="ru-RU" baseline="30000" dirty="0" smtClean="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N.A. </a:t>
            </a:r>
            <a:r>
              <a:rPr lang="en-US" dirty="0" smtClean="0">
                <a:latin typeface="Times New Roman" panose="02020603050405020304" pitchFamily="18" charset="0"/>
                <a:cs typeface="Times New Roman" panose="02020603050405020304" pitchFamily="18" charset="0"/>
              </a:rPr>
              <a:t>Gundorin</a:t>
            </a:r>
            <a:r>
              <a:rPr lang="en-US" baseline="30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A.Yu</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Muzychka</a:t>
            </a:r>
            <a:r>
              <a:rPr lang="en-US" baseline="30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G.V. </a:t>
            </a:r>
            <a:r>
              <a:rPr lang="en-US" dirty="0" smtClean="0">
                <a:latin typeface="Times New Roman" panose="02020603050405020304" pitchFamily="18" charset="0"/>
                <a:cs typeface="Times New Roman" panose="02020603050405020304" pitchFamily="18" charset="0"/>
              </a:rPr>
              <a:t>Nehaev</a:t>
            </a:r>
            <a:r>
              <a:rPr lang="en-US" baseline="30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A.V. </a:t>
            </a:r>
            <a:r>
              <a:rPr lang="en-US" dirty="0" smtClean="0">
                <a:latin typeface="Times New Roman" panose="02020603050405020304" pitchFamily="18" charset="0"/>
                <a:cs typeface="Times New Roman" panose="02020603050405020304" pitchFamily="18" charset="0"/>
              </a:rPr>
              <a:t>Strelkov</a:t>
            </a:r>
            <a:r>
              <a:rPr lang="en-US" baseline="30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 </a:t>
            </a:r>
            <a:r>
              <a:rPr lang="en-US" dirty="0" smtClean="0">
                <a:latin typeface="Times New Roman" panose="02020603050405020304" pitchFamily="18" charset="0"/>
                <a:cs typeface="Times New Roman" panose="02020603050405020304" pitchFamily="18" charset="0"/>
              </a:rPr>
              <a:t>Teymurov</a:t>
            </a:r>
            <a:r>
              <a:rPr lang="en-US" baseline="30000" dirty="0" smtClean="0">
                <a:latin typeface="Times New Roman" panose="02020603050405020304" pitchFamily="18" charset="0"/>
                <a:cs typeface="Times New Roman" panose="02020603050405020304" pitchFamily="18" charset="0"/>
              </a:rPr>
              <a:t>1,6,7</a:t>
            </a:r>
            <a:endParaRPr lang="ru-RU" baseline="30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95536" y="2769890"/>
            <a:ext cx="8352928" cy="3539430"/>
          </a:xfrm>
          <a:prstGeom prst="rect">
            <a:avLst/>
          </a:prstGeom>
        </p:spPr>
        <p:txBody>
          <a:bodyPr wrap="square">
            <a:spAutoFit/>
          </a:bodyPr>
          <a:lstStyle/>
          <a:p>
            <a:pPr algn="just"/>
            <a:r>
              <a:rPr lang="en-US" sz="1600" i="1" dirty="0" smtClean="0">
                <a:latin typeface="Times New Roman" panose="02020603050405020304" pitchFamily="18" charset="0"/>
                <a:cs typeface="Times New Roman" panose="02020603050405020304" pitchFamily="18" charset="0"/>
              </a:rPr>
              <a:t>	1.</a:t>
            </a:r>
            <a:r>
              <a:rPr lang="ru-RU" sz="1600" i="1"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Frank </a:t>
            </a:r>
            <a:r>
              <a:rPr lang="en-US" sz="1600" i="1" dirty="0">
                <a:latin typeface="Times New Roman" panose="02020603050405020304" pitchFamily="18" charset="0"/>
                <a:cs typeface="Times New Roman" panose="02020603050405020304" pitchFamily="18" charset="0"/>
              </a:rPr>
              <a:t>Laboratory of Neutron Physics, Joint Institute for Nuclear Research, Joliot Currie 6, 141980 </a:t>
            </a:r>
            <a:r>
              <a:rPr lang="en-US" sz="1600" i="1" dirty="0" err="1">
                <a:latin typeface="Times New Roman" panose="02020603050405020304" pitchFamily="18" charset="0"/>
                <a:cs typeface="Times New Roman" panose="02020603050405020304" pitchFamily="18" charset="0"/>
              </a:rPr>
              <a:t>Dubna</a:t>
            </a:r>
            <a:r>
              <a:rPr lang="en-US" sz="1600" i="1" dirty="0">
                <a:latin typeface="Times New Roman" panose="02020603050405020304" pitchFamily="18" charset="0"/>
                <a:cs typeface="Times New Roman" panose="02020603050405020304" pitchFamily="18" charset="0"/>
              </a:rPr>
              <a:t>, Moscow region, </a:t>
            </a:r>
            <a:r>
              <a:rPr lang="en-US" sz="1600" i="1" dirty="0" smtClean="0">
                <a:latin typeface="Times New Roman" panose="02020603050405020304" pitchFamily="18" charset="0"/>
                <a:cs typeface="Times New Roman" panose="02020603050405020304" pitchFamily="18" charset="0"/>
              </a:rPr>
              <a:t>Russia</a:t>
            </a:r>
            <a:endParaRPr lang="en-US" sz="1600" i="1" dirty="0">
              <a:latin typeface="Times New Roman" panose="02020603050405020304" pitchFamily="18" charset="0"/>
              <a:cs typeface="Times New Roman" panose="02020603050405020304" pitchFamily="18" charset="0"/>
            </a:endParaRPr>
          </a:p>
          <a:p>
            <a:pPr algn="just"/>
            <a:r>
              <a:rPr lang="en-US" sz="1600" i="1" dirty="0" smtClean="0">
                <a:latin typeface="Times New Roman" panose="02020603050405020304" pitchFamily="18" charset="0"/>
                <a:cs typeface="Times New Roman" panose="02020603050405020304" pitchFamily="18" charset="0"/>
              </a:rPr>
              <a:t>	2.</a:t>
            </a:r>
            <a:r>
              <a:rPr lang="ru-RU" sz="1600" i="1"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Institute </a:t>
            </a:r>
            <a:r>
              <a:rPr lang="en-US" sz="1600" i="1" dirty="0">
                <a:latin typeface="Times New Roman" panose="02020603050405020304" pitchFamily="18" charset="0"/>
                <a:cs typeface="Times New Roman" panose="02020603050405020304" pitchFamily="18" charset="0"/>
              </a:rPr>
              <a:t>of Chemistry of Moldova (</a:t>
            </a:r>
            <a:r>
              <a:rPr lang="en-US" sz="1600" i="1" dirty="0" err="1">
                <a:latin typeface="Times New Roman" panose="02020603050405020304" pitchFamily="18" charset="0"/>
                <a:cs typeface="Times New Roman" panose="02020603050405020304" pitchFamily="18" charset="0"/>
              </a:rPr>
              <a:t>ICh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Academiei</a:t>
            </a:r>
            <a:r>
              <a:rPr lang="en-US" sz="1600" i="1" dirty="0">
                <a:latin typeface="Times New Roman" panose="02020603050405020304" pitchFamily="18" charset="0"/>
                <a:cs typeface="Times New Roman" panose="02020603050405020304" pitchFamily="18" charset="0"/>
              </a:rPr>
              <a:t> str., 3; MD-2028 Chisinau, Republic of </a:t>
            </a:r>
            <a:r>
              <a:rPr lang="en-US" sz="1600" i="1" dirty="0" smtClean="0">
                <a:latin typeface="Times New Roman" panose="02020603050405020304" pitchFamily="18" charset="0"/>
                <a:cs typeface="Times New Roman" panose="02020603050405020304" pitchFamily="18" charset="0"/>
              </a:rPr>
              <a:t>Moldova</a:t>
            </a:r>
            <a:endParaRPr lang="en-US" sz="1600" i="1" dirty="0">
              <a:latin typeface="Times New Roman" panose="02020603050405020304" pitchFamily="18" charset="0"/>
              <a:cs typeface="Times New Roman" panose="02020603050405020304" pitchFamily="18" charset="0"/>
            </a:endParaRPr>
          </a:p>
          <a:p>
            <a:pPr algn="just"/>
            <a:r>
              <a:rPr lang="en-US" sz="1600" i="1" dirty="0" smtClean="0">
                <a:latin typeface="Times New Roman" panose="02020603050405020304" pitchFamily="18" charset="0"/>
                <a:cs typeface="Times New Roman" panose="02020603050405020304" pitchFamily="18" charset="0"/>
              </a:rPr>
              <a:t>	3.</a:t>
            </a:r>
            <a:r>
              <a:rPr lang="ru-RU" sz="1600" i="1"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L.N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Gumilyov</a:t>
            </a:r>
            <a:r>
              <a:rPr lang="en-US" sz="1600" i="1" dirty="0">
                <a:latin typeface="Times New Roman" panose="02020603050405020304" pitchFamily="18" charset="0"/>
                <a:cs typeface="Times New Roman" panose="02020603050405020304" pitchFamily="18" charset="0"/>
              </a:rPr>
              <a:t> Eurasian National University, </a:t>
            </a:r>
            <a:r>
              <a:rPr lang="en-US" sz="1600" i="1" dirty="0" err="1">
                <a:latin typeface="Times New Roman" panose="02020603050405020304" pitchFamily="18" charset="0"/>
                <a:cs typeface="Times New Roman" panose="02020603050405020304" pitchFamily="18" charset="0"/>
              </a:rPr>
              <a:t>Satpayev</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str</a:t>
            </a:r>
            <a:r>
              <a:rPr lang="en-US" sz="1600" i="1" dirty="0">
                <a:latin typeface="Times New Roman" panose="02020603050405020304" pitchFamily="18" charset="0"/>
                <a:cs typeface="Times New Roman" panose="02020603050405020304" pitchFamily="18" charset="0"/>
              </a:rPr>
              <a:t>, 2, 010000 </a:t>
            </a:r>
            <a:r>
              <a:rPr lang="en-US" sz="1600" i="1" dirty="0" err="1">
                <a:latin typeface="Times New Roman" panose="02020603050405020304" pitchFamily="18" charset="0"/>
                <a:cs typeface="Times New Roman" panose="02020603050405020304" pitchFamily="18" charset="0"/>
              </a:rPr>
              <a:t>Nur</a:t>
            </a:r>
            <a:r>
              <a:rPr lang="en-US" sz="1600" i="1" dirty="0">
                <a:latin typeface="Times New Roman" panose="02020603050405020304" pitchFamily="18" charset="0"/>
                <a:cs typeface="Times New Roman" panose="02020603050405020304" pitchFamily="18" charset="0"/>
              </a:rPr>
              <a:t>-Sultan, the Republic of </a:t>
            </a:r>
            <a:r>
              <a:rPr lang="en-US" sz="1600" i="1" dirty="0" smtClean="0">
                <a:latin typeface="Times New Roman" panose="02020603050405020304" pitchFamily="18" charset="0"/>
                <a:cs typeface="Times New Roman" panose="02020603050405020304" pitchFamily="18" charset="0"/>
              </a:rPr>
              <a:t>Kazakhstan</a:t>
            </a:r>
          </a:p>
          <a:p>
            <a:pPr algn="just"/>
            <a:r>
              <a:rPr lang="en-US" sz="1600" i="1" dirty="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4.</a:t>
            </a:r>
            <a:r>
              <a:rPr lang="ru-RU" sz="1600" i="1"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The </a:t>
            </a:r>
            <a:r>
              <a:rPr lang="en-US" sz="1600" i="1" dirty="0">
                <a:latin typeface="Times New Roman" panose="02020603050405020304" pitchFamily="18" charset="0"/>
                <a:cs typeface="Times New Roman" panose="02020603050405020304" pitchFamily="18" charset="0"/>
              </a:rPr>
              <a:t>Institute of Nuclear Physics, Ministry of Energy of the Republic of Kazakhstan, </a:t>
            </a:r>
            <a:r>
              <a:rPr lang="en-US" sz="1600" i="1" dirty="0" err="1">
                <a:latin typeface="Times New Roman" panose="02020603050405020304" pitchFamily="18" charset="0"/>
                <a:cs typeface="Times New Roman" panose="02020603050405020304" pitchFamily="18" charset="0"/>
              </a:rPr>
              <a:t>Ibragimova</a:t>
            </a:r>
            <a:r>
              <a:rPr lang="en-US" sz="1600" i="1" dirty="0">
                <a:latin typeface="Times New Roman" panose="02020603050405020304" pitchFamily="18" charset="0"/>
                <a:cs typeface="Times New Roman" panose="02020603050405020304" pitchFamily="18" charset="0"/>
              </a:rPr>
              <a:t> str., 1,050032 Almaty, the Republic of </a:t>
            </a:r>
            <a:r>
              <a:rPr lang="en-US" sz="1600" i="1" dirty="0" smtClean="0">
                <a:latin typeface="Times New Roman" panose="02020603050405020304" pitchFamily="18" charset="0"/>
                <a:cs typeface="Times New Roman" panose="02020603050405020304" pitchFamily="18" charset="0"/>
              </a:rPr>
              <a:t>Kazakhstan</a:t>
            </a:r>
            <a:endParaRPr lang="en-US" sz="1600" i="1" dirty="0">
              <a:latin typeface="Times New Roman" panose="02020603050405020304" pitchFamily="18" charset="0"/>
              <a:cs typeface="Times New Roman" panose="02020603050405020304" pitchFamily="18" charset="0"/>
            </a:endParaRPr>
          </a:p>
          <a:p>
            <a:pPr algn="just"/>
            <a:r>
              <a:rPr lang="en-US" sz="1600" i="1" dirty="0" smtClean="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5</a:t>
            </a:r>
            <a:r>
              <a:rPr lang="en-US" sz="1600" i="1" dirty="0" smtClean="0">
                <a:latin typeface="Times New Roman" panose="02020603050405020304" pitchFamily="18" charset="0"/>
                <a:cs typeface="Times New Roman" panose="02020603050405020304" pitchFamily="18" charset="0"/>
              </a:rPr>
              <a:t>.</a:t>
            </a:r>
            <a:r>
              <a:rPr lang="ru-RU" sz="1600" i="1" dirty="0" smtClean="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Dubna</a:t>
            </a:r>
            <a:r>
              <a:rPr lang="en-US" sz="1600" i="1" dirty="0">
                <a:latin typeface="Times New Roman" panose="02020603050405020304" pitchFamily="18" charset="0"/>
                <a:cs typeface="Times New Roman" panose="02020603050405020304" pitchFamily="18" charset="0"/>
              </a:rPr>
              <a:t> State University, </a:t>
            </a:r>
            <a:r>
              <a:rPr lang="en-US" sz="1600" i="1" dirty="0" err="1">
                <a:latin typeface="Times New Roman" panose="02020603050405020304" pitchFamily="18" charset="0"/>
                <a:cs typeface="Times New Roman" panose="02020603050405020304" pitchFamily="18" charset="0"/>
              </a:rPr>
              <a:t>Universitetskaya</a:t>
            </a:r>
            <a:r>
              <a:rPr lang="en-US" sz="1600" i="1" dirty="0">
                <a:latin typeface="Times New Roman" panose="02020603050405020304" pitchFamily="18" charset="0"/>
                <a:cs typeface="Times New Roman" panose="02020603050405020304" pitchFamily="18" charset="0"/>
              </a:rPr>
              <a:t> str., 19, 141980, </a:t>
            </a:r>
            <a:r>
              <a:rPr lang="en-US" sz="1600" i="1" dirty="0" err="1">
                <a:latin typeface="Times New Roman" panose="02020603050405020304" pitchFamily="18" charset="0"/>
                <a:cs typeface="Times New Roman" panose="02020603050405020304" pitchFamily="18" charset="0"/>
              </a:rPr>
              <a:t>Dubna</a:t>
            </a:r>
            <a:r>
              <a:rPr lang="en-US" sz="1600" i="1" dirty="0">
                <a:latin typeface="Times New Roman" panose="02020603050405020304" pitchFamily="18" charset="0"/>
                <a:cs typeface="Times New Roman" panose="02020603050405020304" pitchFamily="18" charset="0"/>
              </a:rPr>
              <a:t>, Moscow Region, </a:t>
            </a:r>
            <a:r>
              <a:rPr lang="en-US" sz="1600" i="1" dirty="0" smtClean="0">
                <a:latin typeface="Times New Roman" panose="02020603050405020304" pitchFamily="18" charset="0"/>
                <a:cs typeface="Times New Roman" panose="02020603050405020304" pitchFamily="18" charset="0"/>
              </a:rPr>
              <a:t>Russia</a:t>
            </a:r>
            <a:endParaRPr lang="ru-RU" sz="1600" i="1" dirty="0" smtClean="0">
              <a:latin typeface="Times New Roman" panose="02020603050405020304" pitchFamily="18" charset="0"/>
              <a:cs typeface="Times New Roman" panose="02020603050405020304" pitchFamily="18" charset="0"/>
            </a:endParaRPr>
          </a:p>
          <a:p>
            <a:pPr algn="just"/>
            <a:r>
              <a:rPr lang="ru-RU" sz="1600" i="1"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6</a:t>
            </a:r>
            <a:r>
              <a:rPr lang="en-US" sz="1600" i="1" dirty="0" smtClean="0">
                <a:latin typeface="Times New Roman" panose="02020603050405020304" pitchFamily="18" charset="0"/>
                <a:cs typeface="Times New Roman" panose="02020603050405020304" pitchFamily="18" charset="0"/>
              </a:rPr>
              <a:t>.</a:t>
            </a:r>
            <a:r>
              <a:rPr lang="ru-RU" sz="1600" i="1" dirty="0" smtClean="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National </a:t>
            </a:r>
            <a:r>
              <a:rPr lang="en-US" sz="1600" i="1" dirty="0">
                <a:latin typeface="Times New Roman" panose="02020603050405020304" pitchFamily="18" charset="0"/>
                <a:cs typeface="Times New Roman" panose="02020603050405020304" pitchFamily="18" charset="0"/>
              </a:rPr>
              <a:t>Nuclear Research Centre</a:t>
            </a:r>
            <a:r>
              <a:rPr lang="en-US" sz="1600" i="1" dirty="0" smtClean="0">
                <a:latin typeface="Times New Roman" panose="02020603050405020304" pitchFamily="18" charset="0"/>
                <a:cs typeface="Times New Roman" panose="02020603050405020304" pitchFamily="18" charset="0"/>
              </a:rPr>
              <a:t>, Baku-</a:t>
            </a:r>
            <a:r>
              <a:rPr lang="en-US" sz="1600" i="1" dirty="0" err="1" smtClean="0">
                <a:latin typeface="Times New Roman" panose="02020603050405020304" pitchFamily="18" charset="0"/>
                <a:cs typeface="Times New Roman" panose="02020603050405020304" pitchFamily="18" charset="0"/>
              </a:rPr>
              <a:t>Shamakhi</a:t>
            </a:r>
            <a:r>
              <a:rPr lang="en-US" sz="1600" i="1" dirty="0" smtClean="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highway, AZ1073</a:t>
            </a:r>
            <a:r>
              <a:rPr lang="en-US" sz="1600" i="1" dirty="0" smtClean="0">
                <a:latin typeface="Times New Roman" panose="02020603050405020304" pitchFamily="18" charset="0"/>
                <a:cs typeface="Times New Roman" panose="02020603050405020304" pitchFamily="18" charset="0"/>
              </a:rPr>
              <a:t>, </a:t>
            </a:r>
            <a:r>
              <a:rPr lang="en-US" sz="1600" i="1" dirty="0" err="1" smtClean="0">
                <a:latin typeface="Times New Roman" panose="02020603050405020304" pitchFamily="18" charset="0"/>
                <a:cs typeface="Times New Roman" panose="02020603050405020304" pitchFamily="18" charset="0"/>
              </a:rPr>
              <a:t>Qobu</a:t>
            </a:r>
            <a:r>
              <a:rPr lang="en-US" sz="1600" i="1" dirty="0" smtClean="0">
                <a:latin typeface="Times New Roman" panose="02020603050405020304" pitchFamily="18" charset="0"/>
                <a:cs typeface="Times New Roman" panose="02020603050405020304" pitchFamily="18" charset="0"/>
              </a:rPr>
              <a:t> settlement, Azerbaijan</a:t>
            </a:r>
            <a:endParaRPr lang="en-US" sz="1600" i="1" dirty="0">
              <a:latin typeface="Times New Roman" panose="02020603050405020304" pitchFamily="18" charset="0"/>
              <a:cs typeface="Times New Roman" panose="02020603050405020304" pitchFamily="18" charset="0"/>
            </a:endParaRPr>
          </a:p>
          <a:p>
            <a:pPr algn="just"/>
            <a:r>
              <a:rPr lang="en-US" sz="1600" i="1" dirty="0" smtClean="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7.</a:t>
            </a:r>
            <a:r>
              <a:rPr lang="ru-RU" sz="1600" i="1" dirty="0">
                <a:latin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cs typeface="Times New Roman" panose="02020603050405020304" pitchFamily="18" charset="0"/>
              </a:rPr>
              <a:t>National </a:t>
            </a:r>
            <a:r>
              <a:rPr lang="en-US" sz="1600" i="1" dirty="0">
                <a:latin typeface="Times New Roman" panose="02020603050405020304" pitchFamily="18" charset="0"/>
                <a:cs typeface="Times New Roman" panose="02020603050405020304" pitchFamily="18" charset="0"/>
              </a:rPr>
              <a:t>Nuclear Research University </a:t>
            </a:r>
            <a:r>
              <a:rPr lang="en-US" sz="1600" i="1" dirty="0" err="1">
                <a:latin typeface="Times New Roman" panose="02020603050405020304" pitchFamily="18" charset="0"/>
                <a:cs typeface="Times New Roman" panose="02020603050405020304" pitchFamily="18" charset="0"/>
              </a:rPr>
              <a:t>MEPhI</a:t>
            </a:r>
            <a:r>
              <a:rPr lang="en-US" sz="1600" i="1" dirty="0">
                <a:latin typeface="Times New Roman" panose="02020603050405020304" pitchFamily="18" charset="0"/>
                <a:cs typeface="Times New Roman" panose="02020603050405020304" pitchFamily="18" charset="0"/>
              </a:rPr>
              <a:t> (Moscow Engineering Physics Institute), </a:t>
            </a:r>
            <a:r>
              <a:rPr lang="en-US" sz="1600" i="1" dirty="0" err="1">
                <a:latin typeface="Times New Roman" panose="02020603050405020304" pitchFamily="18" charset="0"/>
                <a:cs typeface="Times New Roman" panose="02020603050405020304" pitchFamily="18" charset="0"/>
              </a:rPr>
              <a:t>Kashirskoe</a:t>
            </a:r>
            <a:r>
              <a:rPr lang="en-US" sz="1600" i="1" dirty="0">
                <a:latin typeface="Times New Roman" panose="02020603050405020304" pitchFamily="18" charset="0"/>
                <a:cs typeface="Times New Roman" panose="02020603050405020304" pitchFamily="18" charset="0"/>
              </a:rPr>
              <a:t> highway, 31, 115409, Moscow, Russia</a:t>
            </a:r>
            <a:endParaRPr lang="ru-RU" sz="1600" i="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8701608" y="6380187"/>
            <a:ext cx="442392"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2</a:t>
            </a:fld>
            <a:endParaRPr lang="es-ES" sz="24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07299"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20</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Future plans</a:t>
            </a:r>
            <a:endParaRPr lang="ru-RU" sz="32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1520" y="1208756"/>
            <a:ext cx="8640960" cy="5078313"/>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improve the detection limit there is planned to make a few modifications:</a:t>
            </a:r>
          </a:p>
          <a:p>
            <a:pPr algn="just">
              <a:lnSpc>
                <a:spcPct val="150000"/>
              </a:lnSpc>
            </a:pPr>
            <a:r>
              <a:rPr lang="en-US" sz="2400" dirty="0" smtClean="0">
                <a:latin typeface="Times New Roman" panose="02020603050405020304" pitchFamily="18" charset="0"/>
                <a:cs typeface="Times New Roman" panose="02020603050405020304" pitchFamily="18" charset="0"/>
              </a:rPr>
              <a:t>– installation </a:t>
            </a:r>
            <a:r>
              <a:rPr lang="en-US" sz="2400" dirty="0">
                <a:latin typeface="Times New Roman" panose="02020603050405020304" pitchFamily="18" charset="0"/>
                <a:cs typeface="Times New Roman" panose="02020603050405020304" pitchFamily="18" charset="0"/>
              </a:rPr>
              <a:t>of anti-Compton protection for the gamma detector,</a:t>
            </a:r>
          </a:p>
          <a:p>
            <a:pPr algn="just">
              <a:lnSpc>
                <a:spcPct val="150000"/>
              </a:lnSpc>
            </a:pPr>
            <a:r>
              <a:rPr lang="en-US" sz="2400" dirty="0" smtClean="0">
                <a:latin typeface="Times New Roman" panose="02020603050405020304" pitchFamily="18" charset="0"/>
                <a:cs typeface="Times New Roman" panose="02020603050405020304" pitchFamily="18" charset="0"/>
              </a:rPr>
              <a:t>– modifying </a:t>
            </a:r>
            <a:r>
              <a:rPr lang="en-US" sz="2400" dirty="0">
                <a:latin typeface="Times New Roman" panose="02020603050405020304" pitchFamily="18" charset="0"/>
                <a:cs typeface="Times New Roman" panose="02020603050405020304" pitchFamily="18" charset="0"/>
              </a:rPr>
              <a:t>the protection against scattered neutrons in the sample surrounding.</a:t>
            </a:r>
          </a:p>
          <a:p>
            <a:pPr algn="just">
              <a:lnSpc>
                <a:spcPct val="150000"/>
              </a:lnSpc>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above changes will allow us to further reduce the background gamma radiation, which will allow us to register a better signal-background ratio, consequently, will improve the minimum detectable level of the target nuclei of the sample.</a:t>
            </a:r>
          </a:p>
        </p:txBody>
      </p:sp>
      <p:sp>
        <p:nvSpPr>
          <p:cNvPr id="7" name="Прямоугольник 6"/>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297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21</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Summary</a:t>
            </a:r>
            <a:endParaRPr lang="ru-RU" sz="32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1520" y="1208756"/>
            <a:ext cx="8640960" cy="5028556"/>
          </a:xfrm>
          <a:prstGeom prst="rect">
            <a:avLst/>
          </a:prstGeom>
        </p:spPr>
        <p:txBody>
          <a:bodyPr wrap="square">
            <a:sp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 Experimental setup for elemental analysis using prompt gamma rays at research reactor IBR-2, FLNP JINR has been successfully built.</a:t>
            </a:r>
          </a:p>
          <a:p>
            <a:pPr algn="just">
              <a:lnSpc>
                <a:spcPct val="150000"/>
              </a:lnSpc>
            </a:pPr>
            <a:r>
              <a:rPr lang="en-US" dirty="0" smtClean="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Was done the simulations of fast neutron distribution in collimator assembly using the MCNP software, which helped in a better understanding of the sources of induced gamma background.</a:t>
            </a:r>
          </a:p>
          <a:p>
            <a:pPr algn="just">
              <a:lnSpc>
                <a:spcPct val="150000"/>
              </a:lnSpc>
            </a:pPr>
            <a:r>
              <a:rPr lang="en-US" dirty="0" smtClean="0">
                <a:latin typeface="Times New Roman" panose="02020603050405020304" pitchFamily="18" charset="0"/>
                <a:cs typeface="Times New Roman" panose="02020603050405020304" pitchFamily="18" charset="0"/>
              </a:rPr>
              <a:t>	3</a:t>
            </a:r>
            <a:r>
              <a:rPr lang="en-US" dirty="0">
                <a:latin typeface="Times New Roman" panose="02020603050405020304" pitchFamily="18" charset="0"/>
                <a:cs typeface="Times New Roman" panose="02020603050405020304" pitchFamily="18" charset="0"/>
              </a:rPr>
              <a:t>. The signal-to-background ratio has been improved. The level of the substrate in the accumulated spectra has been successfully reduced by more than 140 times for natural gamma radiation and more than 800 times for neutron-induced activity.</a:t>
            </a:r>
          </a:p>
          <a:p>
            <a:pPr algn="just">
              <a:lnSpc>
                <a:spcPct val="150000"/>
              </a:lnSpc>
            </a:pPr>
            <a:r>
              <a:rPr lang="en-US" dirty="0" smtClean="0">
                <a:latin typeface="Times New Roman" panose="02020603050405020304" pitchFamily="18" charset="0"/>
                <a:cs typeface="Times New Roman" panose="02020603050405020304" pitchFamily="18" charset="0"/>
              </a:rPr>
              <a:t>	4</a:t>
            </a:r>
            <a:r>
              <a:rPr lang="en-US" dirty="0">
                <a:latin typeface="Times New Roman" panose="02020603050405020304" pitchFamily="18" charset="0"/>
                <a:cs typeface="Times New Roman" panose="02020603050405020304" pitchFamily="18" charset="0"/>
              </a:rPr>
              <a:t>. The minimum level of hydrogen detection (3.6 µg) for this setup was determined by the example of the analysis of </a:t>
            </a:r>
            <a:r>
              <a:rPr lang="en-US" dirty="0" err="1">
                <a:latin typeface="Times New Roman" panose="02020603050405020304" pitchFamily="18" charset="0"/>
                <a:cs typeface="Times New Roman" panose="02020603050405020304" pitchFamily="18" charset="0"/>
              </a:rPr>
              <a:t>nano</a:t>
            </a:r>
            <a:r>
              <a:rPr lang="en-US" dirty="0">
                <a:latin typeface="Times New Roman" panose="02020603050405020304" pitchFamily="18" charset="0"/>
                <a:cs typeface="Times New Roman" panose="02020603050405020304" pitchFamily="18" charset="0"/>
              </a:rPr>
              <a:t>-diamond powder.</a:t>
            </a:r>
          </a:p>
          <a:p>
            <a:pPr algn="just">
              <a:lnSpc>
                <a:spcPct val="150000"/>
              </a:lnSpc>
            </a:pPr>
            <a:r>
              <a:rPr lang="en-US" dirty="0" smtClean="0">
                <a:latin typeface="Times New Roman" panose="02020603050405020304" pitchFamily="18" charset="0"/>
                <a:cs typeface="Times New Roman" panose="02020603050405020304" pitchFamily="18" charset="0"/>
              </a:rPr>
              <a:t>	5</a:t>
            </a:r>
            <a:r>
              <a:rPr lang="en-US" dirty="0">
                <a:latin typeface="Times New Roman" panose="02020603050405020304" pitchFamily="18" charset="0"/>
                <a:cs typeface="Times New Roman" panose="02020603050405020304" pitchFamily="18" charset="0"/>
              </a:rPr>
              <a:t>. Opportunities for improvement and prospects of the installation of elemental analysis by instantaneous gamma quanta were indicated.</a:t>
            </a:r>
          </a:p>
        </p:txBody>
      </p:sp>
      <p:sp>
        <p:nvSpPr>
          <p:cNvPr id="7" name="Прямоугольник 6"/>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190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A5DF843-F184-464A-8A77-9353E7F35322}" type="slidenum">
              <a:rPr lang="es-ES" smtClean="0"/>
              <a:pPr>
                <a:defRPr/>
              </a:pPr>
              <a:t>22</a:t>
            </a:fld>
            <a:endParaRPr lang="es-E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332656"/>
            <a:ext cx="6910851" cy="624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32656"/>
            <a:ext cx="4913759" cy="584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C:\Users\Constantin\Desktop\Nucl_Eng_Tech_Korean_IF-2,3_20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0" y="2276872"/>
            <a:ext cx="8802193" cy="263434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45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101"/>
                                        </p:tgtEl>
                                        <p:attrNameLst>
                                          <p:attrName>style.visibility</p:attrName>
                                        </p:attrNameLst>
                                      </p:cBhvr>
                                      <p:to>
                                        <p:strVal val="visible"/>
                                      </p:to>
                                    </p:set>
                                    <p:anim calcmode="lin" valueType="num">
                                      <p:cBhvr>
                                        <p:cTn id="14" dur="1000" fill="hold"/>
                                        <p:tgtEl>
                                          <p:spTgt spid="4101"/>
                                        </p:tgtEl>
                                        <p:attrNameLst>
                                          <p:attrName>ppt_w</p:attrName>
                                        </p:attrNameLst>
                                      </p:cBhvr>
                                      <p:tavLst>
                                        <p:tav tm="0">
                                          <p:val>
                                            <p:fltVal val="0"/>
                                          </p:val>
                                        </p:tav>
                                        <p:tav tm="100000">
                                          <p:val>
                                            <p:strVal val="#ppt_w"/>
                                          </p:val>
                                        </p:tav>
                                      </p:tavLst>
                                    </p:anim>
                                    <p:anim calcmode="lin" valueType="num">
                                      <p:cBhvr>
                                        <p:cTn id="15" dur="1000" fill="hold"/>
                                        <p:tgtEl>
                                          <p:spTgt spid="4101"/>
                                        </p:tgtEl>
                                        <p:attrNameLst>
                                          <p:attrName>ppt_h</p:attrName>
                                        </p:attrNameLst>
                                      </p:cBhvr>
                                      <p:tavLst>
                                        <p:tav tm="0">
                                          <p:val>
                                            <p:fltVal val="0"/>
                                          </p:val>
                                        </p:tav>
                                        <p:tav tm="100000">
                                          <p:val>
                                            <p:strVal val="#ppt_h"/>
                                          </p:val>
                                        </p:tav>
                                      </p:tavLst>
                                    </p:anim>
                                    <p:anim calcmode="lin" valueType="num">
                                      <p:cBhvr>
                                        <p:cTn id="16" dur="1000" fill="hold"/>
                                        <p:tgtEl>
                                          <p:spTgt spid="4101"/>
                                        </p:tgtEl>
                                        <p:attrNameLst>
                                          <p:attrName>style.rotation</p:attrName>
                                        </p:attrNameLst>
                                      </p:cBhvr>
                                      <p:tavLst>
                                        <p:tav tm="0">
                                          <p:val>
                                            <p:fltVal val="90"/>
                                          </p:val>
                                        </p:tav>
                                        <p:tav tm="100000">
                                          <p:val>
                                            <p:fltVal val="0"/>
                                          </p:val>
                                        </p:tav>
                                      </p:tavLst>
                                    </p:anim>
                                    <p:animEffect transition="in" filter="fade">
                                      <p:cBhvr>
                                        <p:cTn id="17"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1" y="404984"/>
            <a:ext cx="8640960" cy="2880000"/>
          </a:xfrm>
          <a:prstGeom prst="rect">
            <a:avLst/>
          </a:prstGeom>
          <a:noFill/>
        </p:spPr>
        <p:txBody>
          <a:bodyPr wrap="square" lIns="91440" tIns="45720" rIns="91440" bIns="45720">
            <a:prstTxWarp prst="textArchDown">
              <a:avLst/>
            </a:prstTxWarp>
            <a:spAutoFit/>
            <a:scene3d>
              <a:camera prst="orthographicFront"/>
              <a:lightRig rig="soft" dir="tl">
                <a:rot lat="0" lon="0" rev="0"/>
              </a:lightRig>
            </a:scene3d>
            <a:sp3d extrusionH="57150" contourW="25400" prstMaterial="matte">
              <a:bevelT w="25400" h="55880" prst="cross"/>
              <a:contourClr>
                <a:schemeClr val="accent2">
                  <a:tint val="20000"/>
                </a:schemeClr>
              </a:contourClr>
            </a:sp3d>
          </a:bodyPr>
          <a:lstStyle/>
          <a:p>
            <a:pPr algn="ctr"/>
            <a:r>
              <a:rPr lang="en-US" sz="8000" b="1" spc="50" dirty="0" smtClean="0">
                <a:ln w="11430">
                  <a:solidFill>
                    <a:schemeClr val="tx1"/>
                  </a:solidFill>
                </a:ln>
                <a:effectLst>
                  <a:glow rad="101600">
                    <a:schemeClr val="accent2">
                      <a:satMod val="175000"/>
                      <a:alpha val="40000"/>
                    </a:schemeClr>
                  </a:glow>
                  <a:outerShdw blurRad="76200" dist="50800" dir="5400000" algn="tl" rotWithShape="0">
                    <a:srgbClr val="000000">
                      <a:alpha val="65000"/>
                    </a:srgbClr>
                  </a:outerShdw>
                </a:effectLst>
              </a:rPr>
              <a:t>Thank you </a:t>
            </a:r>
          </a:p>
          <a:p>
            <a:pPr algn="ctr"/>
            <a:r>
              <a:rPr lang="en-US" sz="8000" b="1" spc="50" dirty="0" smtClean="0">
                <a:ln w="11430">
                  <a:solidFill>
                    <a:schemeClr val="tx1"/>
                  </a:solidFill>
                </a:ln>
                <a:effectLst>
                  <a:glow rad="101600">
                    <a:schemeClr val="accent2">
                      <a:satMod val="175000"/>
                      <a:alpha val="40000"/>
                    </a:schemeClr>
                  </a:glow>
                  <a:outerShdw blurRad="76200" dist="50800" dir="5400000" algn="tl" rotWithShape="0">
                    <a:srgbClr val="000000">
                      <a:alpha val="65000"/>
                    </a:srgbClr>
                  </a:outerShdw>
                </a:effectLst>
              </a:rPr>
              <a:t>very much!</a:t>
            </a:r>
            <a:endParaRPr lang="ru-RU" sz="8000" b="1" spc="50" dirty="0">
              <a:ln w="11430">
                <a:solidFill>
                  <a:schemeClr val="tx1"/>
                </a:solidFill>
              </a:ln>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8" name="Прямоугольник 7"/>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341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3</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Motivation</a:t>
            </a:r>
            <a:endParaRPr lang="ru-RU" sz="3200" b="1" dirty="0">
              <a:latin typeface="Times New Roman" panose="02020603050405020304" pitchFamily="18" charset="0"/>
              <a:cs typeface="Times New Roman" panose="02020603050405020304" pitchFamily="18" charset="0"/>
            </a:endParaRPr>
          </a:p>
        </p:txBody>
      </p:sp>
      <p:sp>
        <p:nvSpPr>
          <p:cNvPr id="6" name="Объект 2"/>
          <p:cNvSpPr>
            <a:spLocks noGrp="1"/>
          </p:cNvSpPr>
          <p:nvPr>
            <p:ph idx="1"/>
          </p:nvPr>
        </p:nvSpPr>
        <p:spPr>
          <a:xfrm>
            <a:off x="251520" y="1988840"/>
            <a:ext cx="8640960" cy="3268959"/>
          </a:xfrm>
        </p:spPr>
        <p:txBody>
          <a:bodyPr>
            <a:normAutofit fontScale="92500" lnSpcReduction="20000"/>
          </a:bodyPr>
          <a:lstStyle/>
          <a:p>
            <a:pPr algn="ctr">
              <a:lnSpc>
                <a:spcPct val="150000"/>
              </a:lnSpc>
              <a:buFontTx/>
              <a:buChar char="-"/>
            </a:pPr>
            <a:r>
              <a:rPr lang="en-US" dirty="0" smtClean="0">
                <a:latin typeface="Times New Roman" panose="02020603050405020304" pitchFamily="18" charset="0"/>
                <a:cs typeface="Times New Roman" panose="02020603050405020304" pitchFamily="18" charset="0"/>
              </a:rPr>
              <a:t>The cycle of works for hydrogen content analysis in the samples of </a:t>
            </a:r>
            <a:r>
              <a:rPr lang="en-US" dirty="0" err="1" smtClean="0">
                <a:latin typeface="Times New Roman" panose="02020603050405020304" pitchFamily="18" charset="0"/>
                <a:cs typeface="Times New Roman" panose="02020603050405020304" pitchFamily="18" charset="0"/>
              </a:rPr>
              <a:t>nano</a:t>
            </a:r>
            <a:r>
              <a:rPr lang="en-US" dirty="0" smtClean="0">
                <a:latin typeface="Times New Roman" panose="02020603050405020304" pitchFamily="18" charset="0"/>
                <a:cs typeface="Times New Roman" panose="02020603050405020304" pitchFamily="18" charset="0"/>
              </a:rPr>
              <a:t>-diamond powders</a:t>
            </a:r>
          </a:p>
          <a:p>
            <a:pPr marL="0" indent="0" algn="ctr">
              <a:lnSpc>
                <a:spcPct val="150000"/>
              </a:lnSpc>
              <a:buNone/>
            </a:pPr>
            <a:endParaRPr lang="en-US" dirty="0" smtClean="0">
              <a:latin typeface="Times New Roman" panose="02020603050405020304" pitchFamily="18" charset="0"/>
              <a:cs typeface="Times New Roman" panose="02020603050405020304" pitchFamily="18" charset="0"/>
            </a:endParaRPr>
          </a:p>
          <a:p>
            <a:pPr marL="0" indent="0" algn="ctr">
              <a:lnSpc>
                <a:spcPct val="150000"/>
              </a:lnSpc>
              <a:buNone/>
            </a:pPr>
            <a:r>
              <a:rPr lang="en-US" dirty="0" smtClean="0">
                <a:latin typeface="Times New Roman" panose="02020603050405020304" pitchFamily="18" charset="0"/>
                <a:cs typeface="Times New Roman" panose="02020603050405020304" pitchFamily="18" charset="0"/>
              </a:rPr>
              <a:t>- To build own neutron prompt-gamma setup for multi-elemental detection purposes</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478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a 4"/>
          <p:cNvGrpSpPr>
            <a:grpSpLocks/>
          </p:cNvGrpSpPr>
          <p:nvPr/>
        </p:nvGrpSpPr>
        <p:grpSpPr bwMode="auto">
          <a:xfrm>
            <a:off x="5508104" y="3212976"/>
            <a:ext cx="3163394" cy="2897164"/>
            <a:chOff x="323528" y="0"/>
            <a:chExt cx="4543690" cy="4104456"/>
          </a:xfrm>
        </p:grpSpPr>
        <p:pic>
          <p:nvPicPr>
            <p:cNvPr id="1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0"/>
              <a:ext cx="4543690" cy="4104456"/>
            </a:xfrm>
            <a:prstGeom prst="rect">
              <a:avLst/>
            </a:prstGeom>
            <a:noFill/>
            <a:ln w="9525">
              <a:noFill/>
              <a:miter lim="800000"/>
              <a:headEnd/>
              <a:tailEnd/>
            </a:ln>
          </p:spPr>
        </p:pic>
        <p:sp>
          <p:nvSpPr>
            <p:cNvPr id="19" name="pole tekstowe 6"/>
            <p:cNvSpPr txBox="1">
              <a:spLocks noChangeArrowheads="1"/>
            </p:cNvSpPr>
            <p:nvPr/>
          </p:nvSpPr>
          <p:spPr bwMode="auto">
            <a:xfrm rot="-631805">
              <a:off x="3135105" y="1872740"/>
              <a:ext cx="208206" cy="138499"/>
            </a:xfrm>
            <a:prstGeom prst="rect">
              <a:avLst/>
            </a:prstGeom>
            <a:solidFill>
              <a:schemeClr val="bg1"/>
            </a:solidFill>
            <a:ln w="9525">
              <a:noFill/>
              <a:miter lim="800000"/>
              <a:headEnd/>
              <a:tailEnd/>
            </a:ln>
          </p:spPr>
          <p:txBody>
            <a:bodyPr lIns="0" tIns="0" rIns="0" bIns="0">
              <a:spAutoFit/>
            </a:bodyPr>
            <a:lstStyle/>
            <a:p>
              <a:pPr algn="r"/>
              <a:r>
                <a:rPr lang="pl-PL" sz="900">
                  <a:latin typeface="Calibri" pitchFamily="34" charset="0"/>
                </a:rPr>
                <a:t>200</a:t>
              </a:r>
            </a:p>
          </p:txBody>
        </p:sp>
      </p:grpSp>
      <p:sp>
        <p:nvSpPr>
          <p:cNvPr id="4" name="Номер слайда 3"/>
          <p:cNvSpPr>
            <a:spLocks noGrp="1"/>
          </p:cNvSpPr>
          <p:nvPr>
            <p:ph type="sldNum" sz="quarter" idx="12"/>
          </p:nvPr>
        </p:nvSpPr>
        <p:spPr>
          <a:xfrm>
            <a:off x="7007299" y="6380187"/>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4</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Neutron source</a:t>
            </a:r>
            <a:endParaRPr lang="en-US" sz="3200" b="1" dirty="0">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a:xfrm>
            <a:off x="256838" y="1052736"/>
            <a:ext cx="8640960" cy="1872208"/>
          </a:xfrm>
          <a:prstGeom prst="rect">
            <a:avLst/>
          </a:prstGeom>
        </p:spPr>
        <p:txBody>
          <a:bodyPr vert="horz" lIns="91440" tIns="45720" rIns="91440" bIns="45720" rtlCol="0"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503032" algn="just" defTabSz="1447675"/>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neutron source is pulsed reactor IBR-2 operating at a power of ~1.6 MW. The pulse frequency is 5 Hz and </a:t>
            </a:r>
            <a:r>
              <a:rPr lang="en-US" dirty="0" smtClean="0">
                <a:latin typeface="Times New Roman" pitchFamily="18" charset="0"/>
                <a:cs typeface="Times New Roman" pitchFamily="18" charset="0"/>
              </a:rPr>
              <a:t>the duration </a:t>
            </a:r>
            <a:r>
              <a:rPr lang="en-US" dirty="0">
                <a:latin typeface="Times New Roman" pitchFamily="18" charset="0"/>
                <a:cs typeface="Times New Roman" pitchFamily="18" charset="0"/>
              </a:rPr>
              <a:t>is about 300 µs. The mirror guide </a:t>
            </a:r>
            <a:r>
              <a:rPr lang="en-US" dirty="0" smtClean="0">
                <a:latin typeface="Times New Roman" pitchFamily="18" charset="0"/>
                <a:cs typeface="Times New Roman" pitchFamily="18" charset="0"/>
              </a:rPr>
              <a:t>with the </a:t>
            </a:r>
            <a:r>
              <a:rPr lang="en-US" dirty="0">
                <a:latin typeface="Times New Roman" pitchFamily="18" charset="0"/>
                <a:cs typeface="Times New Roman" pitchFamily="18" charset="0"/>
              </a:rPr>
              <a:t>length of 15 m and the radius of curvature </a:t>
            </a:r>
            <a:r>
              <a:rPr lang="en-US" dirty="0" smtClean="0">
                <a:latin typeface="Times New Roman" pitchFamily="18" charset="0"/>
                <a:cs typeface="Times New Roman" pitchFamily="18" charset="0"/>
              </a:rPr>
              <a:t>of 2000 m, starts at 3.5 m from the surface of the neutron moderator. This type of guide allows to separate the fast and thermal neutron beams and delivering to the sample a relatively clean thermal neutron beam. </a:t>
            </a:r>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cross-section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our </a:t>
            </a:r>
            <a:r>
              <a:rPr lang="en-US" dirty="0">
                <a:latin typeface="Times New Roman" pitchFamily="18" charset="0"/>
                <a:cs typeface="Times New Roman" pitchFamily="18" charset="0"/>
              </a:rPr>
              <a:t>neutron beam is ~ </a:t>
            </a:r>
            <a:r>
              <a:rPr lang="en-US" dirty="0" smtClean="0">
                <a:latin typeface="Times New Roman" pitchFamily="18" charset="0"/>
                <a:cs typeface="Times New Roman" pitchFamily="18" charset="0"/>
              </a:rPr>
              <a:t>2x10 </a:t>
            </a:r>
            <a:r>
              <a:rPr lang="en-US" dirty="0">
                <a:latin typeface="Times New Roman" pitchFamily="18" charset="0"/>
                <a:cs typeface="Times New Roman" pitchFamily="18" charset="0"/>
              </a:rPr>
              <a:t>cm</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and neutron flux density at the guide’s output </a:t>
            </a:r>
            <a:r>
              <a:rPr lang="en-US" dirty="0" smtClean="0">
                <a:latin typeface="Times New Roman" pitchFamily="18" charset="0"/>
                <a:cs typeface="Times New Roman" pitchFamily="18" charset="0"/>
              </a:rPr>
              <a:t>is ~ 5 </a:t>
            </a:r>
            <a:r>
              <a:rPr lang="en-US" dirty="0">
                <a:latin typeface="Times New Roman" pitchFamily="18" charset="0"/>
                <a:cs typeface="Times New Roman" pitchFamily="18" charset="0"/>
              </a:rPr>
              <a:t>∙ 10</a:t>
            </a:r>
            <a:r>
              <a:rPr lang="en-US" baseline="30000" dirty="0">
                <a:latin typeface="Times New Roman" pitchFamily="18" charset="0"/>
                <a:cs typeface="Times New Roman" pitchFamily="18" charset="0"/>
              </a:rPr>
              <a:t>5</a:t>
            </a:r>
            <a:r>
              <a:rPr lang="en-US" dirty="0">
                <a:latin typeface="Times New Roman" pitchFamily="18" charset="0"/>
                <a:cs typeface="Times New Roman" pitchFamily="18" charset="0"/>
              </a:rPr>
              <a:t> n ∙ </a:t>
            </a:r>
            <a:r>
              <a:rPr lang="en-US" dirty="0" smtClean="0">
                <a:latin typeface="Times New Roman" pitchFamily="18" charset="0"/>
                <a:cs typeface="Times New Roman" pitchFamily="18" charset="0"/>
              </a:rPr>
              <a:t>s</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cm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8" name="Picture 2" descr="C:\Users\Constantin\Desktop\ibr2-shem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84" y="2924944"/>
            <a:ext cx="5124636" cy="3473228"/>
          </a:xfrm>
          <a:prstGeom prst="rect">
            <a:avLst/>
          </a:prstGeom>
          <a:noFill/>
          <a:extLst>
            <a:ext uri="{909E8E84-426E-40DD-AFC4-6F175D3DCCD1}">
              <a14:hiddenFill xmlns:a14="http://schemas.microsoft.com/office/drawing/2010/main">
                <a:solidFill>
                  <a:srgbClr val="FFFFFF"/>
                </a:solidFill>
              </a14:hiddenFill>
            </a:ext>
          </a:extLst>
        </p:spPr>
      </p:pic>
      <p:sp>
        <p:nvSpPr>
          <p:cNvPr id="9" name="Овал 8"/>
          <p:cNvSpPr/>
          <p:nvPr/>
        </p:nvSpPr>
        <p:spPr>
          <a:xfrm>
            <a:off x="3419872" y="4797153"/>
            <a:ext cx="405273" cy="440258"/>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 стрелкой 10"/>
          <p:cNvCxnSpPr>
            <a:endCxn id="9" idx="1"/>
          </p:cNvCxnSpPr>
          <p:nvPr/>
        </p:nvCxnSpPr>
        <p:spPr>
          <a:xfrm>
            <a:off x="2339752" y="4005064"/>
            <a:ext cx="1139471" cy="856563"/>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endCxn id="9" idx="0"/>
          </p:cNvCxnSpPr>
          <p:nvPr/>
        </p:nvCxnSpPr>
        <p:spPr>
          <a:xfrm>
            <a:off x="3599892" y="3501008"/>
            <a:ext cx="22617" cy="1296145"/>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endCxn id="9" idx="7"/>
          </p:cNvCxnSpPr>
          <p:nvPr/>
        </p:nvCxnSpPr>
        <p:spPr>
          <a:xfrm flipH="1">
            <a:off x="3765794" y="4005064"/>
            <a:ext cx="1022234" cy="856563"/>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endCxn id="9" idx="6"/>
          </p:cNvCxnSpPr>
          <p:nvPr/>
        </p:nvCxnSpPr>
        <p:spPr>
          <a:xfrm flipH="1" flipV="1">
            <a:off x="3825145" y="5017282"/>
            <a:ext cx="962880" cy="45588"/>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9" idx="2"/>
          </p:cNvCxnSpPr>
          <p:nvPr/>
        </p:nvCxnSpPr>
        <p:spPr>
          <a:xfrm flipV="1">
            <a:off x="2339752" y="5017282"/>
            <a:ext cx="1080120" cy="64176"/>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87090" y="5301208"/>
            <a:ext cx="2074911" cy="1384995"/>
          </a:xfrm>
          <a:prstGeom prst="rect">
            <a:avLst/>
          </a:prstGeom>
          <a:solidFill>
            <a:schemeClr val="bg1"/>
          </a:solidFill>
        </p:spPr>
        <p:txBody>
          <a:bodyPr wrap="square" rtlCol="0">
            <a:spAutoFit/>
          </a:bodyPr>
          <a:lstStyle/>
          <a:p>
            <a:pPr algn="ctr"/>
            <a:r>
              <a:rPr lang="en-US" sz="2800" b="1" dirty="0" smtClean="0">
                <a:solidFill>
                  <a:srgbClr val="FF0000"/>
                </a:solidFill>
              </a:rPr>
              <a:t>11b channel </a:t>
            </a:r>
          </a:p>
          <a:p>
            <a:pPr algn="ctr"/>
            <a:r>
              <a:rPr lang="en-US" sz="2800" b="1" dirty="0" smtClean="0">
                <a:solidFill>
                  <a:srgbClr val="FF0000"/>
                </a:solidFill>
              </a:rPr>
              <a:t>“Isomer”</a:t>
            </a:r>
            <a:endParaRPr lang="ru-RU" sz="2800" b="1" dirty="0">
              <a:solidFill>
                <a:srgbClr val="FF0000"/>
              </a:solidFill>
            </a:endParaRPr>
          </a:p>
        </p:txBody>
      </p:sp>
      <p:sp>
        <p:nvSpPr>
          <p:cNvPr id="21" name="Прямоугольник 20"/>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043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
          <p:cNvGrpSpPr>
            <a:grpSpLocks noChangeAspect="1"/>
          </p:cNvGrpSpPr>
          <p:nvPr/>
        </p:nvGrpSpPr>
        <p:grpSpPr bwMode="auto">
          <a:xfrm>
            <a:off x="971600" y="1080027"/>
            <a:ext cx="7200800" cy="4707042"/>
            <a:chOff x="2281" y="2257"/>
            <a:chExt cx="8484" cy="5579"/>
          </a:xfrm>
        </p:grpSpPr>
        <p:sp>
          <p:nvSpPr>
            <p:cNvPr id="8" name="AutoShape 32"/>
            <p:cNvSpPr>
              <a:spLocks noChangeAspect="1" noChangeArrowheads="1" noTextEdit="1"/>
            </p:cNvSpPr>
            <p:nvPr/>
          </p:nvSpPr>
          <p:spPr bwMode="auto">
            <a:xfrm>
              <a:off x="2281" y="2310"/>
              <a:ext cx="8484" cy="5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0" name="Прямая соединительная линия 39"/>
            <p:cNvSpPr>
              <a:spLocks noChangeShapeType="1"/>
            </p:cNvSpPr>
            <p:nvPr/>
          </p:nvSpPr>
          <p:spPr bwMode="auto">
            <a:xfrm>
              <a:off x="2600" y="7347"/>
              <a:ext cx="1263" cy="0"/>
            </a:xfrm>
            <a:prstGeom prst="line">
              <a:avLst/>
            </a:prstGeom>
            <a:noFill/>
            <a:ln w="38100">
              <a:solidFill>
                <a:srgbClr val="8064A2"/>
              </a:solidFill>
              <a:round/>
              <a:headEnd/>
              <a:tailEn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Прямая соединительная линия 5"/>
            <p:cNvSpPr>
              <a:spLocks noChangeShapeType="1"/>
            </p:cNvSpPr>
            <p:nvPr/>
          </p:nvSpPr>
          <p:spPr bwMode="auto">
            <a:xfrm>
              <a:off x="4192" y="3186"/>
              <a:ext cx="12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ая соединительная линия 6"/>
            <p:cNvSpPr>
              <a:spLocks noChangeShapeType="1"/>
            </p:cNvSpPr>
            <p:nvPr/>
          </p:nvSpPr>
          <p:spPr bwMode="auto">
            <a:xfrm>
              <a:off x="6818" y="5346"/>
              <a:ext cx="12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Прямая соединительная линия 7"/>
            <p:cNvSpPr>
              <a:spLocks noChangeShapeType="1"/>
            </p:cNvSpPr>
            <p:nvPr/>
          </p:nvSpPr>
          <p:spPr bwMode="auto">
            <a:xfrm>
              <a:off x="6898" y="6535"/>
              <a:ext cx="126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Прямая со стрелкой 43"/>
            <p:cNvSpPr>
              <a:spLocks noChangeShapeType="1"/>
            </p:cNvSpPr>
            <p:nvPr/>
          </p:nvSpPr>
          <p:spPr bwMode="auto">
            <a:xfrm flipV="1">
              <a:off x="3395" y="2466"/>
              <a:ext cx="1353" cy="4788"/>
            </a:xfrm>
            <a:prstGeom prst="straightConnector1">
              <a:avLst/>
            </a:prstGeom>
            <a:noFill/>
            <a:ln w="25400">
              <a:solidFill>
                <a:srgbClr val="00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Прямая со стрелкой 11"/>
            <p:cNvSpPr>
              <a:spLocks noChangeShapeType="1"/>
            </p:cNvSpPr>
            <p:nvPr/>
          </p:nvSpPr>
          <p:spPr bwMode="auto">
            <a:xfrm>
              <a:off x="5305" y="4626"/>
              <a:ext cx="1990" cy="641"/>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Прямая со стрелкой 45"/>
            <p:cNvSpPr>
              <a:spLocks noChangeShapeType="1"/>
            </p:cNvSpPr>
            <p:nvPr/>
          </p:nvSpPr>
          <p:spPr bwMode="auto">
            <a:xfrm flipH="1">
              <a:off x="7530" y="5346"/>
              <a:ext cx="4" cy="1191"/>
            </a:xfrm>
            <a:prstGeom prst="straightConnector1">
              <a:avLst/>
            </a:prstGeom>
            <a:noFill/>
            <a:ln w="25400">
              <a:solidFill>
                <a:srgbClr val="C0504D"/>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TextBox 21"/>
            <p:cNvSpPr txBox="1">
              <a:spLocks noChangeArrowheads="1"/>
            </p:cNvSpPr>
            <p:nvPr/>
          </p:nvSpPr>
          <p:spPr bwMode="auto">
            <a:xfrm>
              <a:off x="2760" y="7428"/>
              <a:ext cx="104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3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197-Au</a:t>
              </a:r>
              <a:endParaRPr kumimoji="0" lang="en-US"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Box 23"/>
            <p:cNvSpPr txBox="1">
              <a:spLocks noChangeArrowheads="1"/>
            </p:cNvSpPr>
            <p:nvPr/>
          </p:nvSpPr>
          <p:spPr bwMode="auto">
            <a:xfrm>
              <a:off x="4430" y="4626"/>
              <a:ext cx="104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3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198-Au</a:t>
              </a:r>
              <a:endParaRPr kumimoji="0" lang="en-US"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Box 26"/>
            <p:cNvSpPr txBox="1">
              <a:spLocks noChangeArrowheads="1"/>
            </p:cNvSpPr>
            <p:nvPr/>
          </p:nvSpPr>
          <p:spPr bwMode="auto">
            <a:xfrm>
              <a:off x="2901" y="5371"/>
              <a:ext cx="1171"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3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Neutron</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3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capture</a:t>
              </a:r>
              <a:endParaRPr kumimoji="0" lang="en-US"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Box 27"/>
            <p:cNvSpPr txBox="1">
              <a:spLocks noChangeArrowheads="1"/>
            </p:cNvSpPr>
            <p:nvPr/>
          </p:nvSpPr>
          <p:spPr bwMode="auto">
            <a:xfrm>
              <a:off x="6021" y="4386"/>
              <a:ext cx="1537"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3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Beta decay</a:t>
              </a:r>
              <a:endParaRPr kumimoji="0" lang="en-US"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Стрелка вправо 28"/>
            <p:cNvSpPr>
              <a:spLocks noChangeArrowheads="1"/>
            </p:cNvSpPr>
            <p:nvPr/>
          </p:nvSpPr>
          <p:spPr bwMode="auto">
            <a:xfrm>
              <a:off x="7846" y="5741"/>
              <a:ext cx="395" cy="159"/>
            </a:xfrm>
            <a:prstGeom prst="rightArrow">
              <a:avLst>
                <a:gd name="adj1" fmla="val 50000"/>
                <a:gd name="adj2" fmla="val 49686"/>
              </a:avLst>
            </a:prstGeom>
            <a:solidFill>
              <a:srgbClr val="4F81BD"/>
            </a:solidFill>
            <a:ln w="9525">
              <a:solidFill>
                <a:srgbClr val="000000"/>
              </a:solidFill>
              <a:round/>
              <a:headEnd/>
              <a:tailEnd/>
            </a:ln>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Box 29"/>
            <p:cNvSpPr txBox="1">
              <a:spLocks noChangeArrowheads="1"/>
            </p:cNvSpPr>
            <p:nvPr/>
          </p:nvSpPr>
          <p:spPr bwMode="auto">
            <a:xfrm>
              <a:off x="7056" y="6615"/>
              <a:ext cx="105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3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198-Hg</a:t>
              </a:r>
              <a:endParaRPr kumimoji="0" lang="en-US"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30"/>
            <p:cNvSpPr txBox="1">
              <a:spLocks noChangeArrowheads="1"/>
            </p:cNvSpPr>
            <p:nvPr/>
          </p:nvSpPr>
          <p:spPr bwMode="auto">
            <a:xfrm>
              <a:off x="8477" y="5582"/>
              <a:ext cx="2288"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3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Induced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3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gamma </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3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radiation</a:t>
              </a:r>
              <a:endParaRPr kumimoji="0" lang="en-US" alt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4" name="Объект 23"/>
            <p:cNvGraphicFramePr>
              <a:graphicFrameLocks noChangeAspect="1"/>
            </p:cNvGraphicFramePr>
            <p:nvPr/>
          </p:nvGraphicFramePr>
          <p:xfrm>
            <a:off x="6102" y="3345"/>
            <a:ext cx="800" cy="324"/>
          </p:xfrm>
          <a:graphic>
            <a:graphicData uri="http://schemas.openxmlformats.org/presentationml/2006/ole">
              <mc:AlternateContent xmlns:mc="http://schemas.openxmlformats.org/markup-compatibility/2006">
                <mc:Choice xmlns:v="urn:schemas-microsoft-com:vml" Requires="v">
                  <p:oleObj spid="_x0000_s6203" name="Формула" r:id="rId3" imgW="723586" imgH="291973" progId="Equation.3">
                    <p:embed/>
                  </p:oleObj>
                </mc:Choice>
                <mc:Fallback>
                  <p:oleObj name="Формула" r:id="rId3" imgW="723586" imgH="291973"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2" y="3345"/>
                          <a:ext cx="800" cy="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34"/>
            <p:cNvSpPr txBox="1">
              <a:spLocks noChangeArrowheads="1"/>
            </p:cNvSpPr>
            <p:nvPr/>
          </p:nvSpPr>
          <p:spPr bwMode="auto">
            <a:xfrm>
              <a:off x="8241" y="4947"/>
              <a:ext cx="135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3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411.8 </a:t>
              </a:r>
              <a:r>
                <a:rPr kumimoji="0" lang="en-US" altLang="ru-RU" sz="13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keV</a:t>
              </a:r>
              <a:endParaRPr kumimoji="0" lang="en-US"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Box 35"/>
            <p:cNvSpPr txBox="1">
              <a:spLocks noChangeArrowheads="1"/>
            </p:cNvSpPr>
            <p:nvPr/>
          </p:nvSpPr>
          <p:spPr bwMode="auto">
            <a:xfrm>
              <a:off x="2281" y="6867"/>
              <a:ext cx="97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3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Target</a:t>
              </a:r>
              <a:endParaRPr kumimoji="0" lang="en-US"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Прямая соединительная линия 5"/>
            <p:cNvSpPr>
              <a:spLocks noChangeShapeType="1"/>
            </p:cNvSpPr>
            <p:nvPr/>
          </p:nvSpPr>
          <p:spPr bwMode="auto">
            <a:xfrm>
              <a:off x="4270" y="4547"/>
              <a:ext cx="126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9" name="Line 29"/>
            <p:cNvSpPr>
              <a:spLocks noChangeShapeType="1"/>
            </p:cNvSpPr>
            <p:nvPr/>
          </p:nvSpPr>
          <p:spPr bwMode="auto">
            <a:xfrm>
              <a:off x="5227" y="2466"/>
              <a:ext cx="0" cy="200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 name="Прямая соединительная линия 5"/>
            <p:cNvSpPr>
              <a:spLocks noChangeShapeType="1"/>
            </p:cNvSpPr>
            <p:nvPr/>
          </p:nvSpPr>
          <p:spPr bwMode="auto">
            <a:xfrm>
              <a:off x="4270" y="2466"/>
              <a:ext cx="12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 name="Прямая соединительная линия 5"/>
            <p:cNvSpPr>
              <a:spLocks noChangeShapeType="1"/>
            </p:cNvSpPr>
            <p:nvPr/>
          </p:nvSpPr>
          <p:spPr bwMode="auto">
            <a:xfrm>
              <a:off x="4192" y="3827"/>
              <a:ext cx="12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 name="Line 32"/>
            <p:cNvSpPr>
              <a:spLocks noChangeShapeType="1"/>
            </p:cNvSpPr>
            <p:nvPr/>
          </p:nvSpPr>
          <p:spPr bwMode="auto">
            <a:xfrm>
              <a:off x="4669" y="2466"/>
              <a:ext cx="0" cy="1361"/>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3" name="Line 33"/>
            <p:cNvSpPr>
              <a:spLocks noChangeShapeType="1"/>
            </p:cNvSpPr>
            <p:nvPr/>
          </p:nvSpPr>
          <p:spPr bwMode="auto">
            <a:xfrm>
              <a:off x="4669" y="3746"/>
              <a:ext cx="0" cy="72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4" name="Line 34"/>
            <p:cNvSpPr>
              <a:spLocks noChangeShapeType="1"/>
            </p:cNvSpPr>
            <p:nvPr/>
          </p:nvSpPr>
          <p:spPr bwMode="auto">
            <a:xfrm>
              <a:off x="4988" y="2865"/>
              <a:ext cx="0" cy="321"/>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5" name="Line 35"/>
            <p:cNvSpPr>
              <a:spLocks noChangeShapeType="1"/>
            </p:cNvSpPr>
            <p:nvPr/>
          </p:nvSpPr>
          <p:spPr bwMode="auto">
            <a:xfrm>
              <a:off x="4988" y="2466"/>
              <a:ext cx="0" cy="200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6" name="Line 36"/>
            <p:cNvSpPr>
              <a:spLocks noChangeShapeType="1"/>
            </p:cNvSpPr>
            <p:nvPr/>
          </p:nvSpPr>
          <p:spPr bwMode="auto">
            <a:xfrm>
              <a:off x="4270" y="2786"/>
              <a:ext cx="1353" cy="0"/>
            </a:xfrm>
            <a:prstGeom prst="line">
              <a:avLst/>
            </a:prstGeom>
            <a:noFill/>
            <a:ln w="9525">
              <a:solidFill>
                <a:srgbClr val="FF0000"/>
              </a:solidFill>
              <a:prstDash val="lg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7" name="Text Box 37"/>
            <p:cNvSpPr txBox="1">
              <a:spLocks noChangeArrowheads="1"/>
            </p:cNvSpPr>
            <p:nvPr/>
          </p:nvSpPr>
          <p:spPr bwMode="auto">
            <a:xfrm>
              <a:off x="5704" y="2546"/>
              <a:ext cx="579"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7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B</a:t>
              </a:r>
              <a:r>
                <a:rPr kumimoji="0" lang="en-US" altLang="ru-RU" sz="17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n</a:t>
              </a:r>
              <a:endParaRPr kumimoji="0" lang="en-US"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Text Box 38"/>
            <p:cNvSpPr txBox="1">
              <a:spLocks noChangeArrowheads="1"/>
            </p:cNvSpPr>
            <p:nvPr/>
          </p:nvSpPr>
          <p:spPr bwMode="auto">
            <a:xfrm>
              <a:off x="3017" y="2257"/>
              <a:ext cx="1088" cy="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724" tIns="38862" rIns="77724" bIns="3886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3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Prompt</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3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gamma</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3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rays</a:t>
              </a:r>
              <a:endParaRPr kumimoji="0" lang="en-US" altLang="ru-RU"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 name="Номер слайда 3"/>
          <p:cNvSpPr>
            <a:spLocks noGrp="1"/>
          </p:cNvSpPr>
          <p:nvPr>
            <p:ph type="sldNum" sz="quarter" idx="12"/>
          </p:nvPr>
        </p:nvSpPr>
        <p:spPr/>
        <p:txBody>
          <a:bodyPr/>
          <a:lstStyle/>
          <a:p>
            <a:pPr>
              <a:defRPr/>
            </a:pPr>
            <a:fld id="{6A5DF843-F184-464A-8A77-9353E7F35322}" type="slidenum">
              <a:rPr lang="es-ES" smtClean="0"/>
              <a:pPr>
                <a:defRPr/>
              </a:pPr>
              <a:t>5</a:t>
            </a:fld>
            <a:endParaRPr lang="es-ES" dirty="0"/>
          </a:p>
        </p:txBody>
      </p:sp>
      <p:sp>
        <p:nvSpPr>
          <p:cNvPr id="6" name="Rectangle 33"/>
          <p:cNvSpPr>
            <a:spLocks noChangeArrowheads="1"/>
          </p:cNvSpPr>
          <p:nvPr/>
        </p:nvSpPr>
        <p:spPr bwMode="auto">
          <a:xfrm>
            <a:off x="5013757" y="1080027"/>
            <a:ext cx="825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dirty="0" smtClean="0">
                <a:solidFill>
                  <a:srgbClr val="FF0000"/>
                </a:solidFill>
              </a:rPr>
              <a:t>PGAA</a:t>
            </a:r>
            <a:endParaRPr lang="ru-RU" dirty="0">
              <a:solidFill>
                <a:srgbClr val="FF0000"/>
              </a:solidFill>
            </a:endParaRPr>
          </a:p>
        </p:txBody>
      </p:sp>
      <p:sp>
        <p:nvSpPr>
          <p:cNvPr id="40"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Nucleus excitation scheme</a:t>
            </a:r>
            <a:endParaRPr lang="en-US" sz="3200" b="1" dirty="0">
              <a:latin typeface="Times New Roman" panose="02020603050405020304" pitchFamily="18" charset="0"/>
              <a:cs typeface="Times New Roman" panose="02020603050405020304" pitchFamily="18" charset="0"/>
            </a:endParaRPr>
          </a:p>
        </p:txBody>
      </p:sp>
      <p:sp>
        <p:nvSpPr>
          <p:cNvPr id="41" name="Овал 40"/>
          <p:cNvSpPr/>
          <p:nvPr/>
        </p:nvSpPr>
        <p:spPr>
          <a:xfrm>
            <a:off x="2123728" y="998399"/>
            <a:ext cx="2295517" cy="245750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4572001" y="2898562"/>
            <a:ext cx="2605912" cy="245750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4" name="Прямая со стрелкой 43"/>
          <p:cNvCxnSpPr/>
          <p:nvPr/>
        </p:nvCxnSpPr>
        <p:spPr>
          <a:xfrm flipH="1">
            <a:off x="4419245" y="1323858"/>
            <a:ext cx="594512" cy="26914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33"/>
          <p:cNvSpPr>
            <a:spLocks noChangeArrowheads="1"/>
          </p:cNvSpPr>
          <p:nvPr/>
        </p:nvSpPr>
        <p:spPr bwMode="auto">
          <a:xfrm>
            <a:off x="7596336" y="2759110"/>
            <a:ext cx="7232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dirty="0" smtClean="0">
                <a:solidFill>
                  <a:srgbClr val="FF0000"/>
                </a:solidFill>
              </a:rPr>
              <a:t>INAA</a:t>
            </a:r>
            <a:endParaRPr lang="ru-RU" dirty="0">
              <a:solidFill>
                <a:srgbClr val="FF0000"/>
              </a:solidFill>
            </a:endParaRPr>
          </a:p>
        </p:txBody>
      </p:sp>
      <p:cxnSp>
        <p:nvCxnSpPr>
          <p:cNvPr id="46" name="Прямая со стрелкой 45"/>
          <p:cNvCxnSpPr/>
          <p:nvPr/>
        </p:nvCxnSpPr>
        <p:spPr>
          <a:xfrm flipH="1">
            <a:off x="7001824" y="3002941"/>
            <a:ext cx="594512" cy="26914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64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16" presetClass="entr" presetSubtype="21"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barn(inVertical)">
                                      <p:cBhvr>
                                        <p:cTn id="21" dur="500"/>
                                        <p:tgtEl>
                                          <p:spTgt spid="4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arn(inVertical)">
                                      <p:cBhvr>
                                        <p:cTn id="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1" grpId="0" animBg="1"/>
      <p:bldP spid="42" grpId="0" animBg="1"/>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6824"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6</a:t>
            </a:fld>
            <a:endParaRPr lang="es-ES" sz="2400" dirty="0">
              <a:latin typeface="Times New Roman" panose="02020603050405020304" pitchFamily="18" charset="0"/>
              <a:cs typeface="Times New Roman" panose="02020603050405020304" pitchFamily="18" charset="0"/>
            </a:endParaRPr>
          </a:p>
        </p:txBody>
      </p:sp>
      <p:pic>
        <p:nvPicPr>
          <p:cNvPr id="1026" name="Picture 2" descr="C:\Users\Constantin\Desktop\Чертеж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679053"/>
            <a:ext cx="7488832" cy="5126211"/>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2D scheme of the setup</a:t>
            </a:r>
            <a:endParaRPr lang="ru-RU" sz="32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95536" y="5108991"/>
            <a:ext cx="8280920" cy="1200329"/>
          </a:xfrm>
          <a:prstGeom prst="rect">
            <a:avLst/>
          </a:prstGeom>
        </p:spPr>
        <p:txBody>
          <a:bodyPr wrap="square">
            <a:spAutoFit/>
          </a:bodyPr>
          <a:lstStyle/>
          <a:p>
            <a:pPr algn="just"/>
            <a:r>
              <a:rPr lang="en-US" i="1" dirty="0" smtClean="0">
                <a:latin typeface="Times New Roman" panose="02020603050405020304" pitchFamily="18" charset="0"/>
                <a:cs typeface="Times New Roman" panose="02020603050405020304" pitchFamily="18" charset="0"/>
              </a:rPr>
              <a:t>1 – sample, 2 – </a:t>
            </a:r>
            <a:r>
              <a:rPr lang="en-US" i="1" dirty="0" err="1" smtClean="0">
                <a:latin typeface="Times New Roman" panose="02020603050405020304" pitchFamily="18" charset="0"/>
                <a:cs typeface="Times New Roman" panose="02020603050405020304" pitchFamily="18" charset="0"/>
              </a:rPr>
              <a:t>HPGe</a:t>
            </a:r>
            <a:r>
              <a:rPr lang="en-US" i="1" dirty="0" smtClean="0">
                <a:latin typeface="Times New Roman" panose="02020603050405020304" pitchFamily="18" charset="0"/>
                <a:cs typeface="Times New Roman" panose="02020603050405020304" pitchFamily="18" charset="0"/>
              </a:rPr>
              <a:t> radiation resistant detector, 3 – vacuum guide, 4 – </a:t>
            </a:r>
            <a:r>
              <a:rPr lang="en-US" i="1" dirty="0" err="1" smtClean="0">
                <a:latin typeface="Times New Roman" panose="02020603050405020304" pitchFamily="18" charset="0"/>
                <a:cs typeface="Times New Roman" panose="02020603050405020304" pitchFamily="18" charset="0"/>
              </a:rPr>
              <a:t>LiF</a:t>
            </a:r>
            <a:r>
              <a:rPr lang="en-US" i="1" dirty="0" smtClean="0">
                <a:latin typeface="Times New Roman" panose="02020603050405020304" pitchFamily="18" charset="0"/>
                <a:cs typeface="Times New Roman" panose="02020603050405020304" pitchFamily="18" charset="0"/>
              </a:rPr>
              <a:t> shielding, 5 – Cd covered lead shielding, 6 – Bi gamma collimator, 7 – boron rubber neutron collimator, 8 – boron polyethylene neutron collimator, 9 – Cd covered polyethylene shielding, 10 – boron rubber beam stop</a:t>
            </a:r>
            <a:endParaRPr lang="ru-RU" i="1" dirty="0">
              <a:latin typeface="Times New Roman" panose="02020603050405020304" pitchFamily="18" charset="0"/>
              <a:cs typeface="Times New Roman" panose="02020603050405020304" pitchFamily="18" charset="0"/>
            </a:endParaRPr>
          </a:p>
        </p:txBody>
      </p:sp>
      <p:sp>
        <p:nvSpPr>
          <p:cNvPr id="2" name="Стрелка вправо 1"/>
          <p:cNvSpPr/>
          <p:nvPr/>
        </p:nvSpPr>
        <p:spPr>
          <a:xfrm>
            <a:off x="395536" y="3573016"/>
            <a:ext cx="576064" cy="288032"/>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14529" y="2949770"/>
            <a:ext cx="938077" cy="584775"/>
          </a:xfrm>
          <a:prstGeom prst="rect">
            <a:avLst/>
          </a:prstGeom>
          <a:noFill/>
        </p:spPr>
        <p:txBody>
          <a:bodyPr wrap="none" rtlCol="0">
            <a:spAutoFit/>
          </a:bodyPr>
          <a:lstStyle/>
          <a:p>
            <a:pPr algn="ctr"/>
            <a:r>
              <a:rPr lang="en-US" sz="1600" dirty="0" smtClean="0">
                <a:solidFill>
                  <a:srgbClr val="FF0000"/>
                </a:solidFill>
                <a:latin typeface="Times New Roman" panose="02020603050405020304" pitchFamily="18" charset="0"/>
                <a:cs typeface="Times New Roman" panose="02020603050405020304" pitchFamily="18" charset="0"/>
              </a:rPr>
              <a:t>Neutrons</a:t>
            </a:r>
          </a:p>
          <a:p>
            <a:pPr algn="ctr"/>
            <a:r>
              <a:rPr lang="en-US" sz="1600" dirty="0" smtClean="0">
                <a:solidFill>
                  <a:srgbClr val="FF0000"/>
                </a:solidFill>
                <a:latin typeface="Times New Roman" panose="02020603050405020304" pitchFamily="18" charset="0"/>
                <a:cs typeface="Times New Roman" panose="02020603050405020304" pitchFamily="18" charset="0"/>
              </a:rPr>
              <a:t>guide</a:t>
            </a:r>
            <a:endParaRPr lang="ru-RU" sz="1600"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22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7</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3D model of </a:t>
            </a:r>
            <a:r>
              <a:rPr lang="en-US" sz="3200" b="1" smtClean="0">
                <a:latin typeface="Times New Roman" panose="02020603050405020304" pitchFamily="18" charset="0"/>
                <a:cs typeface="Times New Roman" panose="02020603050405020304" pitchFamily="18" charset="0"/>
              </a:rPr>
              <a:t>the detector’s </a:t>
            </a:r>
            <a:r>
              <a:rPr lang="en-US" sz="3200" b="1" dirty="0" smtClean="0">
                <a:latin typeface="Times New Roman" panose="02020603050405020304" pitchFamily="18" charset="0"/>
                <a:cs typeface="Times New Roman" panose="02020603050405020304" pitchFamily="18" charset="0"/>
              </a:rPr>
              <a:t>environment</a:t>
            </a:r>
            <a:endParaRPr lang="ru-RU" sz="3200" b="1" dirty="0">
              <a:latin typeface="Times New Roman" panose="02020603050405020304" pitchFamily="18" charset="0"/>
              <a:cs typeface="Times New Roman" panose="02020603050405020304" pitchFamily="18" charset="0"/>
            </a:endParaRPr>
          </a:p>
        </p:txBody>
      </p:sp>
      <p:pic>
        <p:nvPicPr>
          <p:cNvPr id="2050" name="Picture 2" descr="G:\Irradiation_measurement\IBR2_11b_chan_hydrogen_meas\Vacuum_Pipe+Strelkov_LiF\2020_Report\PGNAA_irr_setup_for_committ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24743"/>
            <a:ext cx="6912768" cy="5184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340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8</a:t>
            </a:fld>
            <a:endParaRPr lang="es-ES" sz="2400" dirty="0">
              <a:latin typeface="Times New Roman" panose="02020603050405020304" pitchFamily="18" charset="0"/>
              <a:cs typeface="Times New Roman" panose="02020603050405020304" pitchFamily="18" charset="0"/>
            </a:endParaRPr>
          </a:p>
        </p:txBody>
      </p:sp>
      <p:pic>
        <p:nvPicPr>
          <p:cNvPr id="6" name="Рисунок 5" descr="C:\Users\Constantin\Desktop\PGAA_11b_paper\Eff_fi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124745"/>
            <a:ext cx="5904656" cy="4248471"/>
          </a:xfrm>
          <a:prstGeom prst="rect">
            <a:avLst/>
          </a:prstGeom>
          <a:noFill/>
          <a:ln>
            <a:solidFill>
              <a:schemeClr val="tx1"/>
            </a:solidFill>
          </a:ln>
        </p:spPr>
      </p:pic>
      <p:sp>
        <p:nvSpPr>
          <p:cNvPr id="5" name="Прямоугольник 4"/>
          <p:cNvSpPr/>
          <p:nvPr/>
        </p:nvSpPr>
        <p:spPr>
          <a:xfrm>
            <a:off x="395536" y="5373216"/>
            <a:ext cx="8316416" cy="923330"/>
          </a:xfrm>
          <a:prstGeom prst="rect">
            <a:avLst/>
          </a:prstGeom>
        </p:spPr>
        <p:txBody>
          <a:bodyPr wrap="square">
            <a:spAutoFit/>
          </a:bodyPr>
          <a:lstStyle/>
          <a:p>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HPGe</a:t>
            </a:r>
            <a:r>
              <a:rPr lang="en-US" dirty="0">
                <a:latin typeface="Times New Roman" pitchFamily="18" charset="0"/>
                <a:cs typeface="Times New Roman" pitchFamily="18" charset="0"/>
              </a:rPr>
              <a:t> radiation-resistant detector from Canberra with energy resolution 2.3 </a:t>
            </a:r>
            <a:r>
              <a:rPr lang="en-US" dirty="0" err="1">
                <a:latin typeface="Times New Roman" pitchFamily="18" charset="0"/>
                <a:cs typeface="Times New Roman" pitchFamily="18" charset="0"/>
              </a:rPr>
              <a:t>keV</a:t>
            </a:r>
            <a:r>
              <a:rPr lang="en-US" dirty="0">
                <a:latin typeface="Times New Roman" pitchFamily="18" charset="0"/>
                <a:cs typeface="Times New Roman" pitchFamily="18" charset="0"/>
              </a:rPr>
              <a:t> for the </a:t>
            </a:r>
            <a:r>
              <a:rPr lang="en-US" baseline="30000" dirty="0">
                <a:latin typeface="Times New Roman" pitchFamily="18" charset="0"/>
                <a:cs typeface="Times New Roman" pitchFamily="18" charset="0"/>
              </a:rPr>
              <a:t>60</a:t>
            </a:r>
            <a:r>
              <a:rPr lang="en-US" dirty="0">
                <a:latin typeface="Times New Roman" pitchFamily="18" charset="0"/>
                <a:cs typeface="Times New Roman" pitchFamily="18" charset="0"/>
              </a:rPr>
              <a:t>Co 1332.5 </a:t>
            </a:r>
            <a:r>
              <a:rPr lang="en-US" dirty="0" err="1">
                <a:latin typeface="Times New Roman" pitchFamily="18" charset="0"/>
                <a:cs typeface="Times New Roman" pitchFamily="18" charset="0"/>
              </a:rPr>
              <a:t>keV</a:t>
            </a:r>
            <a:r>
              <a:rPr lang="en-US" dirty="0">
                <a:latin typeface="Times New Roman" pitchFamily="18" charset="0"/>
                <a:cs typeface="Times New Roman" pitchFamily="18" charset="0"/>
              </a:rPr>
              <a:t> and relative efficiency of 80% is placed 20 m long from the reactor core. The detector was set at a distance of 14 cm from the neutron beam </a:t>
            </a:r>
            <a:r>
              <a:rPr lang="en-US" dirty="0" smtClean="0">
                <a:latin typeface="Times New Roman" pitchFamily="18" charset="0"/>
                <a:cs typeface="Times New Roman" pitchFamily="18" charset="0"/>
              </a:rPr>
              <a:t>axis.</a:t>
            </a:r>
            <a:endParaRPr lang="ru-RU" dirty="0"/>
          </a:p>
        </p:txBody>
      </p:sp>
      <p:sp>
        <p:nvSpPr>
          <p:cNvPr id="7"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Few word about the </a:t>
            </a:r>
            <a:r>
              <a:rPr lang="en-US" sz="3200" b="1" dirty="0" err="1" smtClean="0">
                <a:latin typeface="Times New Roman" panose="02020603050405020304" pitchFamily="18" charset="0"/>
                <a:cs typeface="Times New Roman" panose="02020603050405020304" pitchFamily="18" charset="0"/>
              </a:rPr>
              <a:t>HPGe</a:t>
            </a:r>
            <a:r>
              <a:rPr lang="en-US" sz="3200" b="1" dirty="0" smtClean="0">
                <a:latin typeface="Times New Roman" panose="02020603050405020304" pitchFamily="18" charset="0"/>
                <a:cs typeface="Times New Roman" panose="02020603050405020304" pitchFamily="18" charset="0"/>
              </a:rPr>
              <a:t> detector</a:t>
            </a:r>
            <a:endParaRPr lang="ru-RU" sz="3200"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672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381750"/>
            <a:ext cx="2133600" cy="476250"/>
          </a:xfrm>
        </p:spPr>
        <p:txBody>
          <a:bodyPr/>
          <a:lstStyle/>
          <a:p>
            <a:pPr>
              <a:defRPr/>
            </a:pPr>
            <a:fld id="{6A5DF843-F184-464A-8A77-9353E7F35322}" type="slidenum">
              <a:rPr lang="es-ES" sz="2400" smtClean="0">
                <a:latin typeface="Times New Roman" panose="02020603050405020304" pitchFamily="18" charset="0"/>
                <a:cs typeface="Times New Roman" panose="02020603050405020304" pitchFamily="18" charset="0"/>
              </a:rPr>
              <a:pPr>
                <a:defRPr/>
              </a:pPr>
              <a:t>9</a:t>
            </a:fld>
            <a:endParaRPr lang="es-ES" sz="2400" dirty="0">
              <a:latin typeface="Times New Roman" panose="02020603050405020304" pitchFamily="18" charset="0"/>
              <a:cs typeface="Times New Roman" panose="02020603050405020304" pitchFamily="18" charset="0"/>
            </a:endParaRPr>
          </a:p>
        </p:txBody>
      </p:sp>
      <p:sp>
        <p:nvSpPr>
          <p:cNvPr id="5" name="Заголовок 1"/>
          <p:cNvSpPr>
            <a:spLocks noGrp="1"/>
          </p:cNvSpPr>
          <p:nvPr>
            <p:ph type="title"/>
          </p:nvPr>
        </p:nvSpPr>
        <p:spPr>
          <a:xfrm>
            <a:off x="457200" y="548680"/>
            <a:ext cx="8229600" cy="504056"/>
          </a:xfrm>
        </p:spPr>
        <p:txBody>
          <a:bodyPr>
            <a:noAutofit/>
          </a:bodyPr>
          <a:lstStyle/>
          <a:p>
            <a:r>
              <a:rPr lang="en-US" sz="3200" b="1" dirty="0" smtClean="0">
                <a:latin typeface="Times New Roman" panose="02020603050405020304" pitchFamily="18" charset="0"/>
                <a:cs typeface="Times New Roman" panose="02020603050405020304" pitchFamily="18" charset="0"/>
              </a:rPr>
              <a:t>Neutron beam collimation</a:t>
            </a:r>
            <a:endParaRPr lang="ru-RU" sz="3200" b="1" dirty="0">
              <a:latin typeface="Times New Roman" panose="02020603050405020304" pitchFamily="18" charset="0"/>
              <a:cs typeface="Times New Roman" panose="02020603050405020304" pitchFamily="18" charset="0"/>
            </a:endParaRPr>
          </a:p>
        </p:txBody>
      </p:sp>
      <p:pic>
        <p:nvPicPr>
          <p:cNvPr id="6" name="Рисунок 5" descr="Пространственное распределение нейтронов 11б канал.jpg"/>
          <p:cNvPicPr/>
          <p:nvPr/>
        </p:nvPicPr>
        <p:blipFill>
          <a:blip r:embed="rId2" cstate="email">
            <a:extLst>
              <a:ext uri="{28A0092B-C50C-407E-A947-70E740481C1C}">
                <a14:useLocalDpi xmlns:a14="http://schemas.microsoft.com/office/drawing/2010/main"/>
              </a:ext>
            </a:extLst>
          </a:blip>
          <a:stretch>
            <a:fillRect/>
          </a:stretch>
        </p:blipFill>
        <p:spPr>
          <a:xfrm>
            <a:off x="251520" y="1268760"/>
            <a:ext cx="4320479" cy="3600400"/>
          </a:xfrm>
          <a:prstGeom prst="rect">
            <a:avLst/>
          </a:prstGeom>
          <a:ln>
            <a:solidFill>
              <a:schemeClr val="tx1"/>
            </a:solidFill>
          </a:ln>
        </p:spPr>
      </p:pic>
      <p:pic>
        <p:nvPicPr>
          <p:cNvPr id="7" name="Рисунок 6" descr="C:\Users\Constantin\Desktop\Flux_distribution.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1268760"/>
            <a:ext cx="4320481" cy="3600400"/>
          </a:xfrm>
          <a:prstGeom prst="rect">
            <a:avLst/>
          </a:prstGeom>
          <a:noFill/>
          <a:ln>
            <a:solidFill>
              <a:schemeClr val="tx1"/>
            </a:solidFill>
          </a:ln>
        </p:spPr>
      </p:pic>
      <p:sp>
        <p:nvSpPr>
          <p:cNvPr id="8" name="Прямоугольник 7"/>
          <p:cNvSpPr/>
          <p:nvPr/>
        </p:nvSpPr>
        <p:spPr>
          <a:xfrm>
            <a:off x="395536" y="5373216"/>
            <a:ext cx="8316416" cy="923330"/>
          </a:xfrm>
          <a:prstGeom prst="rect">
            <a:avLst/>
          </a:prstGeom>
        </p:spPr>
        <p:txBody>
          <a:bodyPr wrap="square">
            <a:spAutoFit/>
          </a:bodyPr>
          <a:lstStyle/>
          <a:p>
            <a:pPr algn="ctr"/>
            <a:r>
              <a:rPr lang="en-US" dirty="0" smtClean="0">
                <a:latin typeface="Times New Roman" pitchFamily="18" charset="0"/>
                <a:cs typeface="Times New Roman" pitchFamily="18" charset="0"/>
              </a:rPr>
              <a:t>Well beam collimation proved by 2 types of measurements:</a:t>
            </a:r>
          </a:p>
          <a:p>
            <a:pPr algn="ct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Position sensitive detector (left image)</a:t>
            </a:r>
            <a:endParaRPr lang="en-US" dirty="0">
              <a:latin typeface="Times New Roman" pitchFamily="18" charset="0"/>
              <a:cs typeface="Times New Roman" pitchFamily="18" charset="0"/>
            </a:endParaRPr>
          </a:p>
          <a:p>
            <a:pPr algn="ct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Activation analysis measurements (right image)</a:t>
            </a:r>
            <a:endParaRPr lang="ru-RU"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807266" y="4579341"/>
            <a:ext cx="1208985"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Channel number</a:t>
            </a:r>
            <a:endParaRPr lang="ru-RU" sz="1200" dirty="0">
              <a:latin typeface="Times New Roman" panose="02020603050405020304" pitchFamily="18" charset="0"/>
              <a:cs typeface="Times New Roman" panose="02020603050405020304" pitchFamily="18" charset="0"/>
            </a:endParaRPr>
          </a:p>
        </p:txBody>
      </p:sp>
      <p:sp>
        <p:nvSpPr>
          <p:cNvPr id="10" name="TextBox 9"/>
          <p:cNvSpPr txBox="1"/>
          <p:nvPr/>
        </p:nvSpPr>
        <p:spPr>
          <a:xfrm rot="16200000">
            <a:off x="-275448" y="2930460"/>
            <a:ext cx="1208985"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Channel number</a:t>
            </a:r>
            <a:endParaRPr lang="ru-RU" sz="1200" dirty="0">
              <a:latin typeface="Times New Roman" panose="02020603050405020304" pitchFamily="18" charset="0"/>
              <a:cs typeface="Times New Roman" panose="02020603050405020304" pitchFamily="18" charset="0"/>
            </a:endParaRPr>
          </a:p>
        </p:txBody>
      </p:sp>
      <p:sp>
        <p:nvSpPr>
          <p:cNvPr id="11" name="TextBox 10"/>
          <p:cNvSpPr txBox="1"/>
          <p:nvPr/>
        </p:nvSpPr>
        <p:spPr>
          <a:xfrm rot="16200000">
            <a:off x="3868282" y="2930460"/>
            <a:ext cx="1130438"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Neutrons count</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0" y="6581001"/>
            <a:ext cx="4419245" cy="276999"/>
          </a:xfrm>
          <a:prstGeom prst="rect">
            <a:avLst/>
          </a:prstGeom>
          <a:solidFill>
            <a:schemeClr val="bg2">
              <a:lumMod val="20000"/>
              <a:lumOff val="80000"/>
            </a:schemeClr>
          </a:solidFill>
        </p:spPr>
        <p:txBody>
          <a:bodyPr wrap="square">
            <a:spAutoFit/>
          </a:bodyPr>
          <a:lstStyle/>
          <a:p>
            <a:r>
              <a:rPr lang="en-US" sz="1200" i="1" dirty="0" smtClean="0">
                <a:latin typeface="Times New Roman" panose="02020603050405020304" pitchFamily="18" charset="0"/>
                <a:cs typeface="Times New Roman" panose="02020603050405020304" pitchFamily="18" charset="0"/>
              </a:rPr>
              <a:t>58</a:t>
            </a:r>
            <a:r>
              <a:rPr lang="en-US" sz="1200" i="1" baseline="30000" dirty="0" smtClean="0">
                <a:latin typeface="Times New Roman" panose="02020603050405020304" pitchFamily="18" charset="0"/>
                <a:cs typeface="Times New Roman" panose="02020603050405020304" pitchFamily="18" charset="0"/>
              </a:rPr>
              <a:t>th</a:t>
            </a:r>
            <a:r>
              <a:rPr lang="en-US" sz="1200" i="1" dirty="0" smtClean="0">
                <a:latin typeface="Times New Roman" panose="02020603050405020304" pitchFamily="18" charset="0"/>
                <a:cs typeface="Times New Roman" panose="02020603050405020304" pitchFamily="18" charset="0"/>
              </a:rPr>
              <a:t> PAC NP, January 29-30, 2024, FLNP JINR, </a:t>
            </a:r>
            <a:r>
              <a:rPr lang="en-US" sz="1200" i="1" dirty="0" err="1" smtClean="0">
                <a:latin typeface="Times New Roman" panose="02020603050405020304" pitchFamily="18" charset="0"/>
                <a:cs typeface="Times New Roman" panose="02020603050405020304" pitchFamily="18" charset="0"/>
              </a:rPr>
              <a:t>Dubna</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656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7568</TotalTime>
  <Words>1190</Words>
  <Application>Microsoft Office PowerPoint</Application>
  <PresentationFormat>Экран (4:3)</PresentationFormat>
  <Paragraphs>198</Paragraphs>
  <Slides>23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23</vt:i4>
      </vt:variant>
    </vt:vector>
  </HeadingPairs>
  <TitlesOfParts>
    <vt:vector size="26" baseType="lpstr">
      <vt:lpstr>Diseño predeterminado</vt:lpstr>
      <vt:lpstr>Формула</vt:lpstr>
      <vt:lpstr>Graph</vt:lpstr>
      <vt:lpstr>Experimental setup for elemental analysis using prompt gamma rays at research reactor IBR-2</vt:lpstr>
      <vt:lpstr>Full list of authors</vt:lpstr>
      <vt:lpstr>Motivation</vt:lpstr>
      <vt:lpstr>Neutron source</vt:lpstr>
      <vt:lpstr>Nucleus excitation scheme</vt:lpstr>
      <vt:lpstr>2D scheme of the setup</vt:lpstr>
      <vt:lpstr>3D model of the detector’s environment</vt:lpstr>
      <vt:lpstr>Few word about the HPGe detector</vt:lpstr>
      <vt:lpstr>Neutron beam collimation</vt:lpstr>
      <vt:lpstr>Used formula and materials for NAA flux calculations</vt:lpstr>
      <vt:lpstr>Types of gamma backgrounds</vt:lpstr>
      <vt:lpstr>Background suppression</vt:lpstr>
      <vt:lpstr>Background suppression</vt:lpstr>
      <vt:lpstr>Modeling of the primary collimation setup</vt:lpstr>
      <vt:lpstr>Setup’s sensitivity to 1H detection</vt:lpstr>
      <vt:lpstr>Setup’s sensitivity to 1H detection</vt:lpstr>
      <vt:lpstr>Setup’s sensitivity to 1H detection</vt:lpstr>
      <vt:lpstr>Setup’s sensitivity to 1H detection</vt:lpstr>
      <vt:lpstr>Comparison of the results</vt:lpstr>
      <vt:lpstr>Future plans</vt:lpstr>
      <vt:lpstr>Summary</vt:lpstr>
      <vt:lpstr>Презентация PowerPoint</vt:lpstr>
      <vt:lpstr>Презентация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Test</cp:lastModifiedBy>
  <cp:revision>804</cp:revision>
  <dcterms:created xsi:type="dcterms:W3CDTF">2010-05-23T14:28:12Z</dcterms:created>
  <dcterms:modified xsi:type="dcterms:W3CDTF">2024-01-30T05:58:30Z</dcterms:modified>
</cp:coreProperties>
</file>