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3" r:id="rId3"/>
    <p:sldId id="261" r:id="rId4"/>
    <p:sldId id="262" r:id="rId5"/>
    <p:sldId id="264" r:id="rId6"/>
    <p:sldId id="260" r:id="rId7"/>
    <p:sldId id="266" r:id="rId8"/>
    <p:sldId id="265" r:id="rId9"/>
    <p:sldId id="268"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6283" autoAdjust="0"/>
  </p:normalViewPr>
  <p:slideViewPr>
    <p:cSldViewPr snapToGrid="0">
      <p:cViewPr varScale="1">
        <p:scale>
          <a:sx n="98" d="100"/>
          <a:sy n="98" d="100"/>
        </p:scale>
        <p:origin x="84" y="21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1050;&#1088;&#1072;&#1074;&#1094;&#1086;&#1074;&#1072;_&#1088;&#1077;&#1079;&#1091;&#1083;&#1100;&#1090;&#1072;&#1090;&#1099;%20-%20&#1089;&#1090;&#1086;&#1095;&#1085;&#1099;&#1077;%20&#1074;&#1086;&#1076;&#109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050;&#1088;&#1072;&#1074;&#1094;&#1086;&#1074;&#1072;_&#1088;&#1077;&#1079;&#1091;&#1083;&#1100;&#1090;&#1072;&#1090;&#1099;%20-%20&#1089;&#1090;&#1086;&#1095;&#1085;&#1099;&#1077;%20&#1074;&#1086;&#1076;&#109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1050;&#1088;&#1072;&#1074;&#1094;&#1086;&#1074;&#1072;_&#1088;&#1077;&#1079;&#1091;&#1083;&#1100;&#1090;&#1072;&#1090;&#1099;%20-%20&#1089;&#1090;&#1086;&#1095;&#1085;&#1099;&#1077;%20&#1074;&#1086;&#1076;&#1099;.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r>
              <a:rPr lang="en-US"/>
              <a:t>Crops produced via wastewater irrigation throughout the world (%)</a:t>
            </a:r>
            <a:endParaRPr lang="ru-RU"/>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dk1"/>
              </a:solidFill>
              <a:latin typeface="+mn-lt"/>
              <a:ea typeface="+mn-ea"/>
              <a:cs typeface="+mn-cs"/>
            </a:defRPr>
          </a:pPr>
          <a:endParaRPr lang="ru-RU"/>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510477642943284E-2"/>
          <c:y val="0.36010926964291678"/>
          <c:w val="0.92385273147320579"/>
          <c:h val="0.62631237958627772"/>
        </c:manualLayout>
      </c:layout>
      <c:pie3DChart>
        <c:varyColors val="1"/>
        <c:ser>
          <c:idx val="0"/>
          <c:order val="0"/>
          <c:dPt>
            <c:idx val="0"/>
            <c:bubble3D val="0"/>
            <c:spPr>
              <a:solidFill>
                <a:schemeClr val="accent5">
                  <a:lumMod val="75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FAF6-4C55-85CF-DEE208965D6D}"/>
              </c:ext>
            </c:extLst>
          </c:dPt>
          <c:dPt>
            <c:idx val="1"/>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FAF6-4C55-85CF-DEE208965D6D}"/>
              </c:ext>
            </c:extLst>
          </c:dPt>
          <c:dPt>
            <c:idx val="2"/>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FAF6-4C55-85CF-DEE208965D6D}"/>
              </c:ext>
            </c:extLst>
          </c:dPt>
          <c:dLbls>
            <c:dLbl>
              <c:idx val="0"/>
              <c:layout>
                <c:manualLayout>
                  <c:x val="-2.2095088474953933E-2"/>
                  <c:y val="-0.12407127866835496"/>
                </c:manualLayout>
              </c:layout>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F6-4C55-85CF-DEE208965D6D}"/>
                </c:ext>
              </c:extLst>
            </c:dLbl>
            <c:dLbl>
              <c:idx val="1"/>
              <c:layout>
                <c:manualLayout>
                  <c:x val="-7.042820324958729E-2"/>
                  <c:y val="-7.5194714344458888E-3"/>
                </c:manualLayout>
              </c:layout>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2171051215153748"/>
                      <c:h val="0.13978697396634651"/>
                    </c:manualLayout>
                  </c15:layout>
                </c:ext>
                <c:ext xmlns:c16="http://schemas.microsoft.com/office/drawing/2014/chart" uri="{C3380CC4-5D6E-409C-BE32-E72D297353CC}">
                  <c16:uniqueId val="{00000003-FAF6-4C55-85CF-DEE208965D6D}"/>
                </c:ext>
              </c:extLst>
            </c:dLbl>
            <c:dLbl>
              <c:idx val="2"/>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5-FAF6-4C55-85CF-DEE208965D6D}"/>
                </c:ext>
              </c:extLst>
            </c:dLbl>
            <c:spPr>
              <a:noFill/>
              <a:ln>
                <a:noFill/>
              </a:ln>
              <a:effectLst/>
            </c:spPr>
            <c:txPr>
              <a:bodyPr rot="0" spcFirstLastPara="1" vertOverflow="ellipsis" vert="horz" wrap="square" anchor="ctr" anchorCtr="1"/>
              <a:lstStyle/>
              <a:p>
                <a:pPr>
                  <a:defRPr sz="1400" b="1" i="0" u="none" strike="noStrike" kern="1200" spc="0" baseline="0">
                    <a:solidFill>
                      <a:schemeClr val="dk1"/>
                    </a:solidFill>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Wastewater!$D$6:$F$6</c:f>
              <c:strCache>
                <c:ptCount val="3"/>
                <c:pt idx="0">
                  <c:v>Other crops</c:v>
                </c:pt>
                <c:pt idx="1">
                  <c:v>Vegetables</c:v>
                </c:pt>
                <c:pt idx="2">
                  <c:v>Cereals</c:v>
                </c:pt>
              </c:strCache>
            </c:strRef>
          </c:cat>
          <c:val>
            <c:numRef>
              <c:f>Wastewater!$D$7:$F$7</c:f>
              <c:numCache>
                <c:formatCode>General</c:formatCode>
                <c:ptCount val="3"/>
                <c:pt idx="0">
                  <c:v>41</c:v>
                </c:pt>
                <c:pt idx="1">
                  <c:v>32</c:v>
                </c:pt>
                <c:pt idx="2">
                  <c:v>27</c:v>
                </c:pt>
              </c:numCache>
            </c:numRef>
          </c:val>
          <c:extLst>
            <c:ext xmlns:c16="http://schemas.microsoft.com/office/drawing/2014/chart" uri="{C3380CC4-5D6E-409C-BE32-E72D297353CC}">
              <c16:uniqueId val="{00000006-FAF6-4C55-85CF-DEE208965D6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chemeClr val="accent5"/>
      </a:solidFill>
      <a:prstDash val="solid"/>
      <a:miter lim="800000"/>
    </a:ln>
    <a:effectLst/>
  </c:spPr>
  <c:txPr>
    <a:bodyPr/>
    <a:lstStyle/>
    <a:p>
      <a:pPr>
        <a:defRPr>
          <a:solidFill>
            <a:schemeClr val="dk1"/>
          </a:solidFill>
          <a:latin typeface="+mn-lt"/>
          <a:ea typeface="+mn-ea"/>
          <a:cs typeface="+mn-cs"/>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Onion</a:t>
            </a:r>
            <a:endParaRPr lang="ru-RU"/>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ru-RU"/>
        </a:p>
      </c:txPr>
    </c:title>
    <c:autoTitleDeleted val="0"/>
    <c:plotArea>
      <c:layout/>
      <c:barChart>
        <c:barDir val="col"/>
        <c:grouping val="percentStacked"/>
        <c:varyColors val="0"/>
        <c:ser>
          <c:idx val="0"/>
          <c:order val="0"/>
          <c:tx>
            <c:strRef>
              <c:f>'Water-soil-plants'!$W$31</c:f>
              <c:strCache>
                <c:ptCount val="1"/>
                <c:pt idx="0">
                  <c:v> Roots</c:v>
                </c:pt>
              </c:strCache>
            </c:strRef>
          </c:tx>
          <c:spPr>
            <a:solidFill>
              <a:schemeClr val="bg1">
                <a:lumMod val="85000"/>
              </a:schemeClr>
            </a:solidFill>
            <a:ln>
              <a:solidFill>
                <a:schemeClr val="bg1">
                  <a:lumMod val="65000"/>
                </a:schemeClr>
              </a:solidFill>
            </a:ln>
            <a:effectLst/>
          </c:spPr>
          <c:invertIfNegative val="0"/>
          <c:cat>
            <c:strRef>
              <c:f>'Water-soil-plants'!$X$30:$AD$30</c:f>
              <c:strCache>
                <c:ptCount val="7"/>
                <c:pt idx="0">
                  <c:v>Control (Zn)</c:v>
                </c:pt>
                <c:pt idx="1">
                  <c:v>E1</c:v>
                </c:pt>
                <c:pt idx="2">
                  <c:v>E2</c:v>
                </c:pt>
                <c:pt idx="3">
                  <c:v>E3 (Zn)</c:v>
                </c:pt>
                <c:pt idx="5">
                  <c:v>Control (Cr)</c:v>
                </c:pt>
                <c:pt idx="6">
                  <c:v>E3 (Cr)</c:v>
                </c:pt>
              </c:strCache>
            </c:strRef>
          </c:cat>
          <c:val>
            <c:numRef>
              <c:f>'Water-soil-plants'!$X$31:$AD$31</c:f>
              <c:numCache>
                <c:formatCode>General</c:formatCode>
                <c:ptCount val="7"/>
                <c:pt idx="0">
                  <c:v>236.98002160093003</c:v>
                </c:pt>
                <c:pt idx="1">
                  <c:v>599.16701433964033</c:v>
                </c:pt>
                <c:pt idx="2">
                  <c:v>3827.2172853002621</c:v>
                </c:pt>
                <c:pt idx="3">
                  <c:v>438.25764050652202</c:v>
                </c:pt>
                <c:pt idx="5">
                  <c:v>0.97643173136769312</c:v>
                </c:pt>
                <c:pt idx="6">
                  <c:v>146.52128239301692</c:v>
                </c:pt>
              </c:numCache>
            </c:numRef>
          </c:val>
          <c:extLst>
            <c:ext xmlns:c16="http://schemas.microsoft.com/office/drawing/2014/chart" uri="{C3380CC4-5D6E-409C-BE32-E72D297353CC}">
              <c16:uniqueId val="{00000000-BEFF-47DE-8F94-A4B47121815D}"/>
            </c:ext>
          </c:extLst>
        </c:ser>
        <c:ser>
          <c:idx val="1"/>
          <c:order val="1"/>
          <c:tx>
            <c:strRef>
              <c:f>'Water-soil-plants'!$W$32</c:f>
              <c:strCache>
                <c:ptCount val="1"/>
                <c:pt idx="0">
                  <c:v>Edible part</c:v>
                </c:pt>
              </c:strCache>
            </c:strRef>
          </c:tx>
          <c:spPr>
            <a:solidFill>
              <a:schemeClr val="accent6">
                <a:lumMod val="60000"/>
                <a:lumOff val="40000"/>
              </a:schemeClr>
            </a:solidFill>
            <a:ln>
              <a:solidFill>
                <a:schemeClr val="accent6">
                  <a:lumMod val="75000"/>
                </a:schemeClr>
              </a:solidFill>
            </a:ln>
            <a:effectLst/>
          </c:spPr>
          <c:invertIfNegative val="0"/>
          <c:cat>
            <c:strRef>
              <c:f>'Water-soil-plants'!$X$30:$AD$30</c:f>
              <c:strCache>
                <c:ptCount val="7"/>
                <c:pt idx="0">
                  <c:v>Control (Zn)</c:v>
                </c:pt>
                <c:pt idx="1">
                  <c:v>E1</c:v>
                </c:pt>
                <c:pt idx="2">
                  <c:v>E2</c:v>
                </c:pt>
                <c:pt idx="3">
                  <c:v>E3 (Zn)</c:v>
                </c:pt>
                <c:pt idx="5">
                  <c:v>Control (Cr)</c:v>
                </c:pt>
                <c:pt idx="6">
                  <c:v>E3 (Cr)</c:v>
                </c:pt>
              </c:strCache>
            </c:strRef>
          </c:cat>
          <c:val>
            <c:numRef>
              <c:f>'Water-soil-plants'!$X$32:$AD$32</c:f>
              <c:numCache>
                <c:formatCode>General</c:formatCode>
                <c:ptCount val="7"/>
                <c:pt idx="0">
                  <c:v>37.169063529884532</c:v>
                </c:pt>
                <c:pt idx="1">
                  <c:v>89.463711190147976</c:v>
                </c:pt>
                <c:pt idx="2">
                  <c:v>445.10877402203789</c:v>
                </c:pt>
                <c:pt idx="3">
                  <c:v>48.669282716911582</c:v>
                </c:pt>
                <c:pt idx="5">
                  <c:v>0.4575618848801411</c:v>
                </c:pt>
                <c:pt idx="6">
                  <c:v>7.3555445784559366</c:v>
                </c:pt>
              </c:numCache>
            </c:numRef>
          </c:val>
          <c:extLst>
            <c:ext xmlns:c16="http://schemas.microsoft.com/office/drawing/2014/chart" uri="{C3380CC4-5D6E-409C-BE32-E72D297353CC}">
              <c16:uniqueId val="{00000001-BEFF-47DE-8F94-A4B47121815D}"/>
            </c:ext>
          </c:extLst>
        </c:ser>
        <c:dLbls>
          <c:showLegendKey val="0"/>
          <c:showVal val="0"/>
          <c:showCatName val="0"/>
          <c:showSerName val="0"/>
          <c:showPercent val="0"/>
          <c:showBubbleSize val="0"/>
        </c:dLbls>
        <c:gapWidth val="150"/>
        <c:overlap val="100"/>
        <c:axId val="1634262544"/>
        <c:axId val="1634271792"/>
      </c:barChart>
      <c:catAx>
        <c:axId val="16342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634271792"/>
        <c:crosses val="autoZero"/>
        <c:auto val="1"/>
        <c:lblAlgn val="ctr"/>
        <c:lblOffset val="100"/>
        <c:noMultiLvlLbl val="0"/>
      </c:catAx>
      <c:valAx>
        <c:axId val="1634271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634262544"/>
        <c:crosses val="autoZero"/>
        <c:crossBetween val="between"/>
      </c:valAx>
      <c:spPr>
        <a:noFill/>
        <a:ln>
          <a:noFill/>
        </a:ln>
        <a:effectLst/>
      </c:spPr>
    </c:plotArea>
    <c:legend>
      <c:legendPos val="b"/>
      <c:layout>
        <c:manualLayout>
          <c:xMode val="edge"/>
          <c:yMode val="edge"/>
          <c:x val="0.24896848224550444"/>
          <c:y val="0.89696791286429201"/>
          <c:w val="0.56817873798832996"/>
          <c:h val="8.33033648345622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Radish</a:t>
            </a:r>
            <a:endParaRPr lang="ru-RU"/>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ru-RU"/>
        </a:p>
      </c:txPr>
    </c:title>
    <c:autoTitleDeleted val="0"/>
    <c:plotArea>
      <c:layout/>
      <c:barChart>
        <c:barDir val="col"/>
        <c:grouping val="percentStacked"/>
        <c:varyColors val="0"/>
        <c:ser>
          <c:idx val="0"/>
          <c:order val="0"/>
          <c:tx>
            <c:strRef>
              <c:f>'Water-soil-plants'!$C$33</c:f>
              <c:strCache>
                <c:ptCount val="1"/>
                <c:pt idx="0">
                  <c:v> Roots</c:v>
                </c:pt>
              </c:strCache>
            </c:strRef>
          </c:tx>
          <c:spPr>
            <a:solidFill>
              <a:schemeClr val="accent3">
                <a:lumMod val="40000"/>
                <a:lumOff val="60000"/>
              </a:schemeClr>
            </a:solidFill>
            <a:ln>
              <a:solidFill>
                <a:schemeClr val="bg2">
                  <a:lumMod val="50000"/>
                </a:schemeClr>
              </a:solidFill>
            </a:ln>
            <a:effectLst/>
          </c:spPr>
          <c:invertIfNegative val="0"/>
          <c:cat>
            <c:strRef>
              <c:f>'Water-soil-plants'!$D$32:$J$32</c:f>
              <c:strCache>
                <c:ptCount val="7"/>
                <c:pt idx="0">
                  <c:v>Control (Zn)</c:v>
                </c:pt>
                <c:pt idx="1">
                  <c:v>E1</c:v>
                </c:pt>
                <c:pt idx="2">
                  <c:v>E2</c:v>
                </c:pt>
                <c:pt idx="3">
                  <c:v>E3 (Zn)</c:v>
                </c:pt>
                <c:pt idx="5">
                  <c:v>Control (Cr)</c:v>
                </c:pt>
                <c:pt idx="6">
                  <c:v>E3 (Cr)</c:v>
                </c:pt>
              </c:strCache>
            </c:strRef>
          </c:cat>
          <c:val>
            <c:numRef>
              <c:f>'Water-soil-plants'!$D$33:$J$33</c:f>
              <c:numCache>
                <c:formatCode>0.00</c:formatCode>
                <c:ptCount val="7"/>
                <c:pt idx="0">
                  <c:v>55.596293736829885</c:v>
                </c:pt>
                <c:pt idx="1">
                  <c:v>119.9891840192318</c:v>
                </c:pt>
                <c:pt idx="2">
                  <c:v>551.50271494088724</c:v>
                </c:pt>
                <c:pt idx="3" formatCode="General">
                  <c:v>101.70494915848343</c:v>
                </c:pt>
                <c:pt idx="5">
                  <c:v>0.56999999999999995</c:v>
                </c:pt>
                <c:pt idx="6">
                  <c:v>88.37</c:v>
                </c:pt>
              </c:numCache>
            </c:numRef>
          </c:val>
          <c:extLst>
            <c:ext xmlns:c16="http://schemas.microsoft.com/office/drawing/2014/chart" uri="{C3380CC4-5D6E-409C-BE32-E72D297353CC}">
              <c16:uniqueId val="{00000000-1A4A-4FA9-8D6C-7EB2771E2D27}"/>
            </c:ext>
          </c:extLst>
        </c:ser>
        <c:ser>
          <c:idx val="1"/>
          <c:order val="1"/>
          <c:tx>
            <c:strRef>
              <c:f>'Water-soil-plants'!$C$34</c:f>
              <c:strCache>
                <c:ptCount val="1"/>
                <c:pt idx="0">
                  <c:v>Edible part</c:v>
                </c:pt>
              </c:strCache>
            </c:strRef>
          </c:tx>
          <c:spPr>
            <a:solidFill>
              <a:srgbClr val="FF66CC"/>
            </a:solidFill>
            <a:ln>
              <a:solidFill>
                <a:srgbClr val="CC0099"/>
              </a:solidFill>
            </a:ln>
            <a:effectLst/>
          </c:spPr>
          <c:invertIfNegative val="0"/>
          <c:cat>
            <c:strRef>
              <c:f>'Water-soil-plants'!$D$32:$J$32</c:f>
              <c:strCache>
                <c:ptCount val="7"/>
                <c:pt idx="0">
                  <c:v>Control (Zn)</c:v>
                </c:pt>
                <c:pt idx="1">
                  <c:v>E1</c:v>
                </c:pt>
                <c:pt idx="2">
                  <c:v>E2</c:v>
                </c:pt>
                <c:pt idx="3">
                  <c:v>E3 (Zn)</c:v>
                </c:pt>
                <c:pt idx="5">
                  <c:v>Control (Cr)</c:v>
                </c:pt>
                <c:pt idx="6">
                  <c:v>E3 (Cr)</c:v>
                </c:pt>
              </c:strCache>
            </c:strRef>
          </c:cat>
          <c:val>
            <c:numRef>
              <c:f>'Water-soil-plants'!$D$34:$J$34</c:f>
              <c:numCache>
                <c:formatCode>0.00</c:formatCode>
                <c:ptCount val="7"/>
                <c:pt idx="0">
                  <c:v>37.764565997653229</c:v>
                </c:pt>
                <c:pt idx="1">
                  <c:v>62.848904039437969</c:v>
                </c:pt>
                <c:pt idx="2">
                  <c:v>396.28439177878704</c:v>
                </c:pt>
                <c:pt idx="3" formatCode="General">
                  <c:v>79.420031926325706</c:v>
                </c:pt>
                <c:pt idx="5">
                  <c:v>0.37</c:v>
                </c:pt>
                <c:pt idx="6">
                  <c:v>12.125</c:v>
                </c:pt>
              </c:numCache>
            </c:numRef>
          </c:val>
          <c:extLst>
            <c:ext xmlns:c16="http://schemas.microsoft.com/office/drawing/2014/chart" uri="{C3380CC4-5D6E-409C-BE32-E72D297353CC}">
              <c16:uniqueId val="{00000001-1A4A-4FA9-8D6C-7EB2771E2D27}"/>
            </c:ext>
          </c:extLst>
        </c:ser>
        <c:ser>
          <c:idx val="2"/>
          <c:order val="2"/>
          <c:tx>
            <c:strRef>
              <c:f>'Water-soil-plants'!$C$35</c:f>
              <c:strCache>
                <c:ptCount val="1"/>
                <c:pt idx="0">
                  <c:v>Leaves</c:v>
                </c:pt>
              </c:strCache>
            </c:strRef>
          </c:tx>
          <c:spPr>
            <a:solidFill>
              <a:schemeClr val="accent6">
                <a:lumMod val="60000"/>
                <a:lumOff val="40000"/>
              </a:schemeClr>
            </a:solidFill>
            <a:ln>
              <a:solidFill>
                <a:schemeClr val="accent6">
                  <a:lumMod val="75000"/>
                </a:schemeClr>
              </a:solidFill>
            </a:ln>
            <a:effectLst/>
          </c:spPr>
          <c:invertIfNegative val="0"/>
          <c:cat>
            <c:strRef>
              <c:f>'Water-soil-plants'!$D$32:$J$32</c:f>
              <c:strCache>
                <c:ptCount val="7"/>
                <c:pt idx="0">
                  <c:v>Control (Zn)</c:v>
                </c:pt>
                <c:pt idx="1">
                  <c:v>E1</c:v>
                </c:pt>
                <c:pt idx="2">
                  <c:v>E2</c:v>
                </c:pt>
                <c:pt idx="3">
                  <c:v>E3 (Zn)</c:v>
                </c:pt>
                <c:pt idx="5">
                  <c:v>Control (Cr)</c:v>
                </c:pt>
                <c:pt idx="6">
                  <c:v>E3 (Cr)</c:v>
                </c:pt>
              </c:strCache>
            </c:strRef>
          </c:cat>
          <c:val>
            <c:numRef>
              <c:f>'Water-soil-plants'!$D$35:$J$35</c:f>
              <c:numCache>
                <c:formatCode>0.00</c:formatCode>
                <c:ptCount val="7"/>
                <c:pt idx="0">
                  <c:v>47.00247089312326</c:v>
                </c:pt>
                <c:pt idx="1">
                  <c:v>73.661163252192196</c:v>
                </c:pt>
                <c:pt idx="2">
                  <c:v>588.19383182685544</c:v>
                </c:pt>
                <c:pt idx="3" formatCode="General">
                  <c:v>96.737463672511495</c:v>
                </c:pt>
                <c:pt idx="5">
                  <c:v>0.82000000000000006</c:v>
                </c:pt>
                <c:pt idx="6">
                  <c:v>7.54</c:v>
                </c:pt>
              </c:numCache>
            </c:numRef>
          </c:val>
          <c:extLst>
            <c:ext xmlns:c16="http://schemas.microsoft.com/office/drawing/2014/chart" uri="{C3380CC4-5D6E-409C-BE32-E72D297353CC}">
              <c16:uniqueId val="{00000002-1A4A-4FA9-8D6C-7EB2771E2D27}"/>
            </c:ext>
          </c:extLst>
        </c:ser>
        <c:dLbls>
          <c:showLegendKey val="0"/>
          <c:showVal val="0"/>
          <c:showCatName val="0"/>
          <c:showSerName val="0"/>
          <c:showPercent val="0"/>
          <c:showBubbleSize val="0"/>
        </c:dLbls>
        <c:gapWidth val="150"/>
        <c:overlap val="100"/>
        <c:axId val="1634267440"/>
        <c:axId val="1762525696"/>
      </c:barChart>
      <c:catAx>
        <c:axId val="1634267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762525696"/>
        <c:crosses val="autoZero"/>
        <c:auto val="1"/>
        <c:lblAlgn val="ctr"/>
        <c:lblOffset val="100"/>
        <c:noMultiLvlLbl val="0"/>
      </c:catAx>
      <c:valAx>
        <c:axId val="1762525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crossAx val="1634267440"/>
        <c:crosses val="autoZero"/>
        <c:crossBetween val="between"/>
      </c:valAx>
      <c:spPr>
        <a:noFill/>
        <a:ln>
          <a:noFill/>
        </a:ln>
        <a:effectLst/>
      </c:spPr>
    </c:plotArea>
    <c:legend>
      <c:legendPos val="r"/>
      <c:layout>
        <c:manualLayout>
          <c:xMode val="edge"/>
          <c:yMode val="edge"/>
          <c:x val="0.78106674728781678"/>
          <c:y val="0.22818270429101031"/>
          <c:w val="0.20581395108600958"/>
          <c:h val="0.48923876790578524"/>
        </c:manualLayout>
      </c:layout>
      <c:overlay val="0"/>
      <c:spPr>
        <a:noFill/>
        <a:ln>
          <a:solidFill>
            <a:schemeClr val="accent6">
              <a:lumMod val="75000"/>
            </a:schemeClr>
          </a:solid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6778CE7-D0EA-B653-CA80-47C22F09E07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B0A740FC-98E6-A90B-6C86-19565A9414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49F83245-0502-0C52-CBF7-CC707C07F919}"/>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67323EAE-3F27-E1B7-1AD4-3CD6B2D9E2E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D9A02D0-DDF1-C750-A6DA-261D93EA2594}"/>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37180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303A42-0A26-AF4C-B31B-C7C13383DB7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0570FDE1-5F55-E3C0-4EE0-A7505CBBCDB0}"/>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0D201C0-78A4-1E5D-0EC9-65C07DEC5E37}"/>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4B7B1BEC-4380-55F6-96CB-51128D4722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F5174C-D287-1900-BE2F-C651ECCA9009}"/>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1745525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D06132EC-A652-26D8-A31B-CC8577DC399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17604B5-5CE5-7F94-4727-C4B684E617F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1E8BA48-EC0A-AEC5-C570-391A9E604410}"/>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875341DF-7C20-1E61-D27A-1E057BB9A8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C9ED269E-7D19-6EE4-8846-A9F474F76A94}"/>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318855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3CFA31-BDD1-6EA9-64D3-2244C6CE145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0783685-1AB4-AB10-BB60-A3605C9CBC8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B8A9A87-5BD3-A624-E33C-D32A5325F789}"/>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0D1B12EB-64F4-984E-EFDD-1FAC4033E4B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5EC1DDB-DD38-6981-7076-472B4360767B}"/>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429174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14427-E595-3AEF-524F-EA1BEF1C5A6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CA9BA3E3-2C29-1C6C-45DD-C514E8A6C0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DBDFD77-9259-5D40-EBCE-E9318E06A350}"/>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7FD1C2BD-D67A-9225-5CF1-9DBAF5F38B7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2EF8E0-299D-42F2-AC46-8A47D7980D42}"/>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364605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0973E0-4699-DF58-3EC1-880DED63ECA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1510268C-B081-D491-FE5F-F4DBC6CD5C9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6F154F9B-1EC3-D854-6A3D-26306D5F4CC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4BC1F8F-685E-B786-A25E-A3F02669F5DF}"/>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6" name="Нижний колонтитул 5">
            <a:extLst>
              <a:ext uri="{FF2B5EF4-FFF2-40B4-BE49-F238E27FC236}">
                <a16:creationId xmlns:a16="http://schemas.microsoft.com/office/drawing/2014/main" id="{6C66ED90-CE98-1049-6CB0-0550A7BD71C5}"/>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9EB9FD6-2369-43A3-1581-D91352FEAD86}"/>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3430215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1AF053-6062-19B2-841C-79A6944F6A18}"/>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1DA4D5D-0911-9A84-AAB2-0FFB851B6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95CB7DF-ACB9-5A9C-08EB-0298CCE5A58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7875D1C-FCA4-F845-E0CA-C87C03DF1B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4386FD6C-9D58-B3D7-1CC6-8F6C9029A4D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5725273E-D018-36D7-8192-2A7AD5E0D99E}"/>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8" name="Нижний колонтитул 7">
            <a:extLst>
              <a:ext uri="{FF2B5EF4-FFF2-40B4-BE49-F238E27FC236}">
                <a16:creationId xmlns:a16="http://schemas.microsoft.com/office/drawing/2014/main" id="{F3B54882-4E20-8B77-3ECB-6D5339E8BDE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7D62737C-F0EF-1473-CBF3-8B82E7A8E65A}"/>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97316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D991A2-8FDC-6C50-45B5-1BFD5FA9A03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186C4D8-5BF7-1B21-CCC0-DF9EC958A78A}"/>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4" name="Нижний колонтитул 3">
            <a:extLst>
              <a:ext uri="{FF2B5EF4-FFF2-40B4-BE49-F238E27FC236}">
                <a16:creationId xmlns:a16="http://schemas.microsoft.com/office/drawing/2014/main" id="{2B634675-839C-4BAC-2D14-24BCDF605B7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B776B26-E267-37D1-B073-D19022251F3F}"/>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305062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08850DC-BE8C-7884-6BD1-AA40E78726EA}"/>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3" name="Нижний колонтитул 2">
            <a:extLst>
              <a:ext uri="{FF2B5EF4-FFF2-40B4-BE49-F238E27FC236}">
                <a16:creationId xmlns:a16="http://schemas.microsoft.com/office/drawing/2014/main" id="{9E8B3B8D-181A-058D-57EF-D33FC289B7C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8033BB93-AF33-30A1-CF61-31465BF7A1E2}"/>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255195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670A6E-BC26-36D9-2AFD-386620E4348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91DA97E1-778C-B4BA-5788-480D21CDED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A732E11A-340E-A9EB-3A1E-48156D5CE7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3BABB87-6940-3790-40B7-0B1CC9DFBE1C}"/>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6" name="Нижний колонтитул 5">
            <a:extLst>
              <a:ext uri="{FF2B5EF4-FFF2-40B4-BE49-F238E27FC236}">
                <a16:creationId xmlns:a16="http://schemas.microsoft.com/office/drawing/2014/main" id="{C5F4BE49-35DD-F53C-C422-422EE2EDDA1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053FBAA-CEE8-4DE2-2B50-6C0F7C1E4011}"/>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172100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C5411-F3BC-F68A-5EE2-EEB060B20EA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34BAFA6-A298-B908-F4A0-032AA4697B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71773058-9C32-FC4B-43B6-64D2FAECF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CAD9BA9-7B0D-3B01-808E-DC0DC10EB3B3}"/>
              </a:ext>
            </a:extLst>
          </p:cNvPr>
          <p:cNvSpPr>
            <a:spLocks noGrp="1"/>
          </p:cNvSpPr>
          <p:nvPr>
            <p:ph type="dt" sz="half" idx="10"/>
          </p:nvPr>
        </p:nvSpPr>
        <p:spPr/>
        <p:txBody>
          <a:bodyPr/>
          <a:lstStyle/>
          <a:p>
            <a:fld id="{AC61B8EA-F16B-40F6-BE60-5BEE747FBDD9}" type="datetimeFigureOut">
              <a:rPr lang="ru-RU" smtClean="0"/>
              <a:t>24.01.2024</a:t>
            </a:fld>
            <a:endParaRPr lang="ru-RU"/>
          </a:p>
        </p:txBody>
      </p:sp>
      <p:sp>
        <p:nvSpPr>
          <p:cNvPr id="6" name="Нижний колонтитул 5">
            <a:extLst>
              <a:ext uri="{FF2B5EF4-FFF2-40B4-BE49-F238E27FC236}">
                <a16:creationId xmlns:a16="http://schemas.microsoft.com/office/drawing/2014/main" id="{9268DB28-5363-63F7-1526-D2ABD1C0B74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168796B-723E-6FA6-40C2-D11791316F98}"/>
              </a:ext>
            </a:extLst>
          </p:cNvPr>
          <p:cNvSpPr>
            <a:spLocks noGrp="1"/>
          </p:cNvSpPr>
          <p:nvPr>
            <p:ph type="sldNum" sz="quarter" idx="12"/>
          </p:nvPr>
        </p:nvSpPr>
        <p:spPr/>
        <p:txBody>
          <a:bodyPr/>
          <a:lstStyle/>
          <a:p>
            <a:fld id="{BC2D5D5B-E2C1-4D5D-843F-8FDD508D47FD}" type="slidenum">
              <a:rPr lang="ru-RU" smtClean="0"/>
              <a:t>‹#›</a:t>
            </a:fld>
            <a:endParaRPr lang="ru-RU"/>
          </a:p>
        </p:txBody>
      </p:sp>
    </p:spTree>
    <p:extLst>
      <p:ext uri="{BB962C8B-B14F-4D97-AF65-F5344CB8AC3E}">
        <p14:creationId xmlns:p14="http://schemas.microsoft.com/office/powerpoint/2010/main" val="979663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A7200B-8ED2-B9D6-27AD-9A4A76C964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B946B300-493C-714C-B7B1-21946E90D1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70FAC0-7DCA-B8C7-6E5C-7A1713998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61B8EA-F16B-40F6-BE60-5BEE747FBDD9}" type="datetimeFigureOut">
              <a:rPr lang="ru-RU" smtClean="0"/>
              <a:t>24.01.2024</a:t>
            </a:fld>
            <a:endParaRPr lang="ru-RU"/>
          </a:p>
        </p:txBody>
      </p:sp>
      <p:sp>
        <p:nvSpPr>
          <p:cNvPr id="5" name="Нижний колонтитул 4">
            <a:extLst>
              <a:ext uri="{FF2B5EF4-FFF2-40B4-BE49-F238E27FC236}">
                <a16:creationId xmlns:a16="http://schemas.microsoft.com/office/drawing/2014/main" id="{DA56C98F-237C-A34E-6554-7A80A32CE7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C7D3592-FD13-9803-5AC3-5E324D96BD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D5D5B-E2C1-4D5D-843F-8FDD508D47FD}" type="slidenum">
              <a:rPr lang="ru-RU" smtClean="0"/>
              <a:t>‹#›</a:t>
            </a:fld>
            <a:endParaRPr lang="ru-RU"/>
          </a:p>
        </p:txBody>
      </p:sp>
    </p:spTree>
    <p:extLst>
      <p:ext uri="{BB962C8B-B14F-4D97-AF65-F5344CB8AC3E}">
        <p14:creationId xmlns:p14="http://schemas.microsoft.com/office/powerpoint/2010/main" val="3306649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027802-10DC-BACE-7FD4-B18D08545CDB}"/>
              </a:ext>
            </a:extLst>
          </p:cNvPr>
          <p:cNvSpPr>
            <a:spLocks noGrp="1"/>
          </p:cNvSpPr>
          <p:nvPr>
            <p:ph type="ctrTitle"/>
          </p:nvPr>
        </p:nvSpPr>
        <p:spPr>
          <a:xfrm>
            <a:off x="1524000" y="2706415"/>
            <a:ext cx="9144000" cy="2387600"/>
          </a:xfrm>
        </p:spPr>
        <p:txBody>
          <a:bodyPr>
            <a:normAutofit fontScale="90000"/>
          </a:bodyPr>
          <a:lstStyle/>
          <a:p>
            <a:pPr indent="450215">
              <a:spcAft>
                <a:spcPts val="800"/>
              </a:spcAft>
            </a:pPr>
            <a:r>
              <a:rPr lang="en-US" sz="3200" b="1" dirty="0">
                <a:effectLst/>
                <a:latin typeface="+mn-lt"/>
                <a:ea typeface="Calibri" panose="020F0502020204030204" pitchFamily="34" charset="0"/>
                <a:cs typeface="Times New Roman" panose="02020603050405020304" pitchFamily="18" charset="0"/>
              </a:rPr>
              <a:t>Chromium</a:t>
            </a:r>
            <a:r>
              <a:rPr lang="ru-RU" sz="3200" b="1" dirty="0">
                <a:latin typeface="+mn-lt"/>
                <a:ea typeface="Calibri" panose="020F0502020204030204" pitchFamily="34" charset="0"/>
                <a:cs typeface="Times New Roman" panose="02020603050405020304" pitchFamily="18" charset="0"/>
              </a:rPr>
              <a:t>, </a:t>
            </a:r>
            <a:r>
              <a:rPr lang="en-US" sz="3200" b="1" dirty="0">
                <a:latin typeface="+mn-lt"/>
                <a:ea typeface="Calibri" panose="020F0502020204030204" pitchFamily="34" charset="0"/>
                <a:cs typeface="Times New Roman" panose="02020603050405020304" pitchFamily="18" charset="0"/>
              </a:rPr>
              <a:t>nickel</a:t>
            </a:r>
            <a:r>
              <a:rPr lang="en-US" sz="3200" b="1" dirty="0">
                <a:effectLst/>
                <a:latin typeface="+mn-lt"/>
                <a:ea typeface="Calibri" panose="020F0502020204030204" pitchFamily="34" charset="0"/>
                <a:cs typeface="Times New Roman" panose="02020603050405020304" pitchFamily="18" charset="0"/>
              </a:rPr>
              <a:t> and zinc accumulation and translocation in root and leafy vegetables irrigated with industrial effluents – a laboratory study.</a:t>
            </a:r>
            <a:br>
              <a:rPr lang="ru-RU" sz="3200" dirty="0">
                <a:effectLst/>
                <a:latin typeface="+mn-lt"/>
                <a:ea typeface="Calibri" panose="020F0502020204030204" pitchFamily="34" charset="0"/>
                <a:cs typeface="Times New Roman" panose="02020603050405020304" pitchFamily="18" charset="0"/>
              </a:rPr>
            </a:br>
            <a:r>
              <a:rPr lang="en-US" sz="1800" b="1" dirty="0">
                <a:effectLst/>
                <a:latin typeface="+mn-lt"/>
                <a:ea typeface="Calibri" panose="020F0502020204030204" pitchFamily="34" charset="0"/>
                <a:cs typeface="Times New Roman" panose="02020603050405020304" pitchFamily="18" charset="0"/>
              </a:rPr>
              <a:t> </a:t>
            </a:r>
            <a:br>
              <a:rPr lang="ru-RU" sz="1800" dirty="0">
                <a:effectLst/>
                <a:latin typeface="+mn-lt"/>
                <a:ea typeface="Calibri" panose="020F0502020204030204" pitchFamily="34" charset="0"/>
                <a:cs typeface="Times New Roman" panose="02020603050405020304" pitchFamily="18" charset="0"/>
              </a:rPr>
            </a:br>
            <a:r>
              <a:rPr lang="en-GB" sz="1800" b="1" u="sng" dirty="0" err="1">
                <a:effectLst/>
                <a:latin typeface="+mn-lt"/>
                <a:ea typeface="Times New Roman" panose="02020603050405020304" pitchFamily="18" charset="0"/>
                <a:cs typeface="Times New Roman" panose="02020603050405020304" pitchFamily="18" charset="0"/>
              </a:rPr>
              <a:t>Kravtsova</a:t>
            </a:r>
            <a:r>
              <a:rPr lang="en-GB" sz="1800" b="1" u="sng" dirty="0">
                <a:effectLst/>
                <a:latin typeface="+mn-lt"/>
                <a:ea typeface="Times New Roman" panose="02020603050405020304" pitchFamily="18" charset="0"/>
                <a:cs typeface="Times New Roman" panose="02020603050405020304" pitchFamily="18" charset="0"/>
              </a:rPr>
              <a:t> A. V. </a:t>
            </a:r>
            <a:r>
              <a:rPr lang="en-GB" sz="1800" b="1" baseline="30000" dirty="0">
                <a:effectLst/>
                <a:latin typeface="+mn-lt"/>
                <a:ea typeface="Times New Roman" panose="02020603050405020304" pitchFamily="18" charset="0"/>
                <a:cs typeface="Times New Roman" panose="02020603050405020304" pitchFamily="18" charset="0"/>
              </a:rPr>
              <a:t>a</a:t>
            </a:r>
            <a:r>
              <a:rPr lang="en-GB" sz="1800" b="1" dirty="0">
                <a:effectLst/>
                <a:latin typeface="+mn-lt"/>
                <a:ea typeface="Times New Roman" panose="02020603050405020304" pitchFamily="18" charset="0"/>
                <a:cs typeface="Times New Roman" panose="02020603050405020304" pitchFamily="18" charset="0"/>
              </a:rPr>
              <a:t>, </a:t>
            </a:r>
            <a:r>
              <a:rPr lang="en-GB" sz="1800" b="1" dirty="0" err="1">
                <a:effectLst/>
                <a:latin typeface="+mn-lt"/>
                <a:ea typeface="Times New Roman" panose="02020603050405020304" pitchFamily="18" charset="0"/>
                <a:cs typeface="Times New Roman" panose="02020603050405020304" pitchFamily="18" charset="0"/>
              </a:rPr>
              <a:t>Zinicovscaia</a:t>
            </a:r>
            <a:r>
              <a:rPr lang="en-GB" sz="1800" b="1" dirty="0">
                <a:effectLst/>
                <a:latin typeface="+mn-lt"/>
                <a:ea typeface="Times New Roman" panose="02020603050405020304" pitchFamily="18" charset="0"/>
                <a:cs typeface="Times New Roman" panose="02020603050405020304" pitchFamily="18" charset="0"/>
              </a:rPr>
              <a:t> I. I. </a:t>
            </a:r>
            <a:r>
              <a:rPr lang="en-GB" sz="1800" b="1" baseline="30000" dirty="0">
                <a:effectLst/>
                <a:latin typeface="+mn-lt"/>
                <a:ea typeface="Times New Roman" panose="02020603050405020304" pitchFamily="18" charset="0"/>
                <a:cs typeface="Times New Roman" panose="02020603050405020304" pitchFamily="18" charset="0"/>
              </a:rPr>
              <a:t>a, b, c</a:t>
            </a:r>
            <a:r>
              <a:rPr lang="en-GB" sz="1800" b="1" dirty="0">
                <a:effectLst/>
                <a:latin typeface="+mn-lt"/>
                <a:ea typeface="Times New Roman" panose="02020603050405020304" pitchFamily="18" charset="0"/>
                <a:cs typeface="Times New Roman" panose="02020603050405020304" pitchFamily="18" charset="0"/>
              </a:rPr>
              <a:t>, </a:t>
            </a:r>
            <a:r>
              <a:rPr lang="en-GB" sz="1800" b="1" dirty="0" err="1">
                <a:effectLst/>
                <a:latin typeface="+mn-lt"/>
                <a:ea typeface="Times New Roman" panose="02020603050405020304" pitchFamily="18" charset="0"/>
                <a:cs typeface="Times New Roman" panose="02020603050405020304" pitchFamily="18" charset="0"/>
              </a:rPr>
              <a:t>Peshkova</a:t>
            </a:r>
            <a:r>
              <a:rPr lang="en-GB" sz="1800" b="1" dirty="0">
                <a:effectLst/>
                <a:latin typeface="+mn-lt"/>
                <a:ea typeface="Times New Roman" panose="02020603050405020304" pitchFamily="18" charset="0"/>
                <a:cs typeface="Times New Roman" panose="02020603050405020304" pitchFamily="18" charset="0"/>
              </a:rPr>
              <a:t> A. </a:t>
            </a:r>
            <a:r>
              <a:rPr lang="en-US" sz="1800" b="1" dirty="0">
                <a:effectLst/>
                <a:latin typeface="+mn-lt"/>
                <a:ea typeface="Times New Roman" panose="02020603050405020304" pitchFamily="18" charset="0"/>
                <a:cs typeface="Times New Roman" panose="02020603050405020304" pitchFamily="18" charset="0"/>
              </a:rPr>
              <a:t>A. </a:t>
            </a:r>
            <a:r>
              <a:rPr lang="en-GB" sz="1800" b="1" baseline="30000" dirty="0">
                <a:effectLst/>
                <a:latin typeface="+mn-lt"/>
                <a:ea typeface="Times New Roman" panose="02020603050405020304" pitchFamily="18" charset="0"/>
                <a:cs typeface="Times New Roman" panose="02020603050405020304" pitchFamily="18" charset="0"/>
              </a:rPr>
              <a:t>a, d</a:t>
            </a:r>
            <a:r>
              <a:rPr lang="en-GB" sz="1800" b="1" dirty="0">
                <a:effectLst/>
                <a:latin typeface="+mn-lt"/>
                <a:ea typeface="Times New Roman" panose="02020603050405020304" pitchFamily="18" charset="0"/>
                <a:cs typeface="Times New Roman" panose="02020603050405020304" pitchFamily="18" charset="0"/>
              </a:rPr>
              <a:t>, Yushin N. S. </a:t>
            </a:r>
            <a:r>
              <a:rPr lang="en-GB" sz="1800" b="1" baseline="30000" dirty="0">
                <a:effectLst/>
                <a:latin typeface="+mn-lt"/>
                <a:ea typeface="Times New Roman" panose="02020603050405020304" pitchFamily="18" charset="0"/>
                <a:cs typeface="Times New Roman" panose="02020603050405020304" pitchFamily="18" charset="0"/>
              </a:rPr>
              <a:t>a, d</a:t>
            </a:r>
            <a:br>
              <a:rPr lang="ru-RU" sz="1800" b="1" dirty="0">
                <a:effectLst/>
                <a:latin typeface="+mn-lt"/>
                <a:ea typeface="Calibri" panose="020F0502020204030204" pitchFamily="34" charset="0"/>
                <a:cs typeface="Times New Roman" panose="02020603050405020304" pitchFamily="18" charset="0"/>
              </a:rPr>
            </a:br>
            <a:br>
              <a:rPr lang="ru-RU" sz="1800" dirty="0">
                <a:effectLst/>
                <a:latin typeface="+mn-lt"/>
                <a:ea typeface="Calibri" panose="020F0502020204030204" pitchFamily="34" charset="0"/>
                <a:cs typeface="Times New Roman" panose="02020603050405020304" pitchFamily="18" charset="0"/>
              </a:rPr>
            </a:br>
            <a:endParaRPr lang="ru-RU" dirty="0">
              <a:latin typeface="+mn-lt"/>
            </a:endParaRPr>
          </a:p>
        </p:txBody>
      </p:sp>
      <p:sp>
        <p:nvSpPr>
          <p:cNvPr id="3" name="Подзаголовок 2">
            <a:extLst>
              <a:ext uri="{FF2B5EF4-FFF2-40B4-BE49-F238E27FC236}">
                <a16:creationId xmlns:a16="http://schemas.microsoft.com/office/drawing/2014/main" id="{982DF119-BF6C-841A-6783-87AED6D1EDC8}"/>
              </a:ext>
            </a:extLst>
          </p:cNvPr>
          <p:cNvSpPr>
            <a:spLocks noGrp="1"/>
          </p:cNvSpPr>
          <p:nvPr>
            <p:ph type="subTitle" idx="1"/>
          </p:nvPr>
        </p:nvSpPr>
        <p:spPr>
          <a:xfrm>
            <a:off x="1848254" y="4426085"/>
            <a:ext cx="9144001" cy="1916348"/>
          </a:xfrm>
        </p:spPr>
        <p:txBody>
          <a:bodyPr>
            <a:noAutofit/>
          </a:bodyPr>
          <a:lstStyle/>
          <a:p>
            <a:pPr algn="l"/>
            <a:r>
              <a:rPr lang="en-GB" sz="1600" dirty="0">
                <a:effectLst/>
                <a:ea typeface="Times New Roman" panose="02020603050405020304" pitchFamily="18" charset="0"/>
                <a:cs typeface="Times New Roman" panose="02020603050405020304" pitchFamily="18" charset="0"/>
              </a:rPr>
              <a:t> </a:t>
            </a:r>
            <a:br>
              <a:rPr lang="ru-RU" sz="1600" dirty="0">
                <a:effectLst/>
                <a:ea typeface="Calibri" panose="020F0502020204030204" pitchFamily="34" charset="0"/>
                <a:cs typeface="Times New Roman" panose="02020603050405020304" pitchFamily="18" charset="0"/>
              </a:rPr>
            </a:br>
            <a:r>
              <a:rPr lang="en-GB" sz="1600" i="1" baseline="30000" dirty="0">
                <a:effectLst/>
                <a:ea typeface="Times New Roman" panose="02020603050405020304" pitchFamily="18" charset="0"/>
                <a:cs typeface="Times New Roman" panose="02020603050405020304" pitchFamily="18" charset="0"/>
              </a:rPr>
              <a:t>a </a:t>
            </a:r>
            <a:r>
              <a:rPr lang="en-GB" sz="1600" i="1" dirty="0">
                <a:effectLst/>
                <a:ea typeface="Times New Roman" panose="02020603050405020304" pitchFamily="18" charset="0"/>
                <a:cs typeface="Times New Roman" panose="02020603050405020304" pitchFamily="18" charset="0"/>
              </a:rPr>
              <a:t>Joint Institute for Nuclear Research, Dubna, Russia</a:t>
            </a:r>
            <a:endParaRPr lang="en-US" sz="1600" i="1" dirty="0">
              <a:effectLst/>
              <a:ea typeface="Times New Roman" panose="02020603050405020304" pitchFamily="18" charset="0"/>
              <a:cs typeface="Times New Roman" panose="02020603050405020304" pitchFamily="18" charset="0"/>
            </a:endParaRPr>
          </a:p>
          <a:p>
            <a:pPr algn="l">
              <a:spcBef>
                <a:spcPts val="0"/>
              </a:spcBef>
            </a:pPr>
            <a:r>
              <a:rPr lang="en-GB" sz="1600" i="1" baseline="30000" dirty="0">
                <a:effectLst/>
                <a:ea typeface="Times New Roman" panose="02020603050405020304" pitchFamily="18" charset="0"/>
                <a:cs typeface="Times New Roman" panose="02020603050405020304" pitchFamily="18" charset="0"/>
              </a:rPr>
              <a:t>b </a:t>
            </a:r>
            <a:r>
              <a:rPr lang="en-GB" sz="1600" i="1" dirty="0">
                <a:effectLst/>
                <a:ea typeface="Times New Roman" panose="02020603050405020304" pitchFamily="18" charset="0"/>
                <a:cs typeface="Times New Roman" panose="02020603050405020304" pitchFamily="18" charset="0"/>
              </a:rPr>
              <a:t>The Laboratory of Quantum Chemistry, Chemical </a:t>
            </a:r>
            <a:r>
              <a:rPr lang="en-GB" sz="1600" i="1" dirty="0" err="1">
                <a:effectLst/>
                <a:ea typeface="Times New Roman" panose="02020603050405020304" pitchFamily="18" charset="0"/>
                <a:cs typeface="Times New Roman" panose="02020603050405020304" pitchFamily="18" charset="0"/>
              </a:rPr>
              <a:t>Cynetics</a:t>
            </a:r>
            <a:r>
              <a:rPr lang="en-GB" sz="1600" i="1" dirty="0">
                <a:effectLst/>
                <a:ea typeface="Times New Roman" panose="02020603050405020304" pitchFamily="18" charset="0"/>
                <a:cs typeface="Times New Roman" panose="02020603050405020304" pitchFamily="18" charset="0"/>
              </a:rPr>
              <a:t> and Magnetic Resonance, The Institute of Chemistry of the Academy of Sciences of Moldova, Chisinau, R. Moldova</a:t>
            </a:r>
            <a:br>
              <a:rPr lang="ru-RU" sz="1600" dirty="0">
                <a:effectLst/>
                <a:ea typeface="Calibri" panose="020F0502020204030204" pitchFamily="34" charset="0"/>
                <a:cs typeface="Times New Roman" panose="02020603050405020304" pitchFamily="18" charset="0"/>
              </a:rPr>
            </a:br>
            <a:r>
              <a:rPr lang="en-GB" sz="1600" i="1" baseline="30000" dirty="0">
                <a:effectLst/>
                <a:ea typeface="Times New Roman" panose="02020603050405020304" pitchFamily="18" charset="0"/>
                <a:cs typeface="Times New Roman" panose="02020603050405020304" pitchFamily="18" charset="0"/>
              </a:rPr>
              <a:t>c </a:t>
            </a:r>
            <a:r>
              <a:rPr lang="en-GB" sz="1600" i="1" dirty="0">
                <a:effectLst/>
                <a:ea typeface="Times New Roman" panose="02020603050405020304" pitchFamily="18" charset="0"/>
                <a:cs typeface="Times New Roman" panose="02020603050405020304" pitchFamily="18" charset="0"/>
              </a:rPr>
              <a:t>Department of Nuclear Physics, </a:t>
            </a:r>
            <a:r>
              <a:rPr lang="en-GB" sz="1600" i="1" dirty="0" err="1">
                <a:effectLst/>
                <a:ea typeface="Times New Roman" panose="02020603050405020304" pitchFamily="18" charset="0"/>
                <a:cs typeface="Times New Roman" panose="02020603050405020304" pitchFamily="18" charset="0"/>
              </a:rPr>
              <a:t>Horia</a:t>
            </a:r>
            <a:r>
              <a:rPr lang="en-GB" sz="1600" i="1" dirty="0">
                <a:effectLst/>
                <a:ea typeface="Times New Roman" panose="02020603050405020304" pitchFamily="18" charset="0"/>
                <a:cs typeface="Times New Roman" panose="02020603050405020304" pitchFamily="18" charset="0"/>
              </a:rPr>
              <a:t> </a:t>
            </a:r>
            <a:r>
              <a:rPr lang="en-GB" sz="1600" i="1" dirty="0" err="1">
                <a:effectLst/>
                <a:ea typeface="Times New Roman" panose="02020603050405020304" pitchFamily="18" charset="0"/>
                <a:cs typeface="Times New Roman" panose="02020603050405020304" pitchFamily="18" charset="0"/>
              </a:rPr>
              <a:t>Hulubei</a:t>
            </a:r>
            <a:r>
              <a:rPr lang="en-GB" sz="1600" i="1" dirty="0">
                <a:effectLst/>
                <a:ea typeface="Times New Roman" panose="02020603050405020304" pitchFamily="18" charset="0"/>
                <a:cs typeface="Times New Roman" panose="02020603050405020304" pitchFamily="18" charset="0"/>
              </a:rPr>
              <a:t> National Institute for R&amp;D in Physics and Nuclear Engineering,</a:t>
            </a:r>
            <a:r>
              <a:rPr lang="ru-RU" sz="1600" i="1" dirty="0">
                <a:effectLst/>
                <a:ea typeface="Times New Roman" panose="02020603050405020304" pitchFamily="18" charset="0"/>
                <a:cs typeface="Times New Roman" panose="02020603050405020304" pitchFamily="18" charset="0"/>
              </a:rPr>
              <a:t> </a:t>
            </a:r>
            <a:r>
              <a:rPr lang="en-GB" sz="1600" i="1" dirty="0" err="1">
                <a:effectLst/>
                <a:ea typeface="Times New Roman" panose="02020603050405020304" pitchFamily="18" charset="0"/>
                <a:cs typeface="Times New Roman" panose="02020603050405020304" pitchFamily="18" charset="0"/>
              </a:rPr>
              <a:t>Magurele</a:t>
            </a:r>
            <a:r>
              <a:rPr lang="en-GB" sz="1600" i="1" dirty="0">
                <a:effectLst/>
                <a:ea typeface="Times New Roman" panose="02020603050405020304" pitchFamily="18" charset="0"/>
                <a:cs typeface="Times New Roman" panose="02020603050405020304" pitchFamily="18" charset="0"/>
              </a:rPr>
              <a:t>, Romania</a:t>
            </a:r>
            <a:br>
              <a:rPr lang="ru-RU" sz="1600" dirty="0">
                <a:effectLst/>
                <a:ea typeface="Calibri" panose="020F0502020204030204" pitchFamily="34" charset="0"/>
                <a:cs typeface="Times New Roman" panose="02020603050405020304" pitchFamily="18" charset="0"/>
              </a:rPr>
            </a:br>
            <a:r>
              <a:rPr lang="en-GB" sz="1600" i="1" baseline="30000" dirty="0">
                <a:effectLst/>
                <a:ea typeface="Times New Roman" panose="02020603050405020304" pitchFamily="18" charset="0"/>
                <a:cs typeface="Times New Roman" panose="02020603050405020304" pitchFamily="18" charset="0"/>
              </a:rPr>
              <a:t>d</a:t>
            </a:r>
            <a:r>
              <a:rPr lang="en-GB" sz="1600" i="1" dirty="0">
                <a:effectLst/>
                <a:ea typeface="Times New Roman" panose="02020603050405020304" pitchFamily="18" charset="0"/>
                <a:cs typeface="Times New Roman" panose="02020603050405020304" pitchFamily="18" charset="0"/>
              </a:rPr>
              <a:t> Doctoral School Biological, </a:t>
            </a:r>
            <a:r>
              <a:rPr lang="en-GB" sz="1600" i="1" dirty="0" err="1">
                <a:effectLst/>
                <a:ea typeface="Times New Roman" panose="02020603050405020304" pitchFamily="18" charset="0"/>
                <a:cs typeface="Times New Roman" panose="02020603050405020304" pitchFamily="18" charset="0"/>
              </a:rPr>
              <a:t>Geonomic</a:t>
            </a:r>
            <a:r>
              <a:rPr lang="en-GB" sz="1600" i="1" dirty="0">
                <a:effectLst/>
                <a:ea typeface="Times New Roman" panose="02020603050405020304" pitchFamily="18" charset="0"/>
                <a:cs typeface="Times New Roman" panose="02020603050405020304" pitchFamily="18" charset="0"/>
              </a:rPr>
              <a:t>, Chemical and Technological Science, State University of Moldova, Chisinau, R. </a:t>
            </a:r>
            <a:r>
              <a:rPr lang="en-GB" sz="1600" i="1">
                <a:effectLst/>
                <a:ea typeface="Times New Roman" panose="02020603050405020304" pitchFamily="18" charset="0"/>
                <a:cs typeface="Times New Roman" panose="02020603050405020304" pitchFamily="18" charset="0"/>
              </a:rPr>
              <a:t>Moldova</a:t>
            </a:r>
            <a:endParaRPr lang="ru-RU" sz="1600" dirty="0"/>
          </a:p>
        </p:txBody>
      </p:sp>
      <p:pic>
        <p:nvPicPr>
          <p:cNvPr id="4" name="Рисунок 3">
            <a:extLst>
              <a:ext uri="{FF2B5EF4-FFF2-40B4-BE49-F238E27FC236}">
                <a16:creationId xmlns:a16="http://schemas.microsoft.com/office/drawing/2014/main" id="{3DDE31CC-994C-8B6A-CE09-ED8FE2908F3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027" y="607294"/>
            <a:ext cx="2891730" cy="1156692"/>
          </a:xfrm>
          <a:prstGeom prst="rect">
            <a:avLst/>
          </a:prstGeom>
        </p:spPr>
      </p:pic>
      <p:pic>
        <p:nvPicPr>
          <p:cNvPr id="5" name="Рисунок 4">
            <a:extLst>
              <a:ext uri="{FF2B5EF4-FFF2-40B4-BE49-F238E27FC236}">
                <a16:creationId xmlns:a16="http://schemas.microsoft.com/office/drawing/2014/main" id="{EC5037BE-C6D4-87AB-0061-341045F350C4}"/>
              </a:ext>
            </a:extLst>
          </p:cNvPr>
          <p:cNvPicPr>
            <a:picLocks noChangeAspect="1"/>
          </p:cNvPicPr>
          <p:nvPr/>
        </p:nvPicPr>
        <p:blipFill>
          <a:blip r:embed="rId5"/>
          <a:stretch>
            <a:fillRect/>
          </a:stretch>
        </p:blipFill>
        <p:spPr>
          <a:xfrm>
            <a:off x="9578871" y="0"/>
            <a:ext cx="2178258" cy="2178258"/>
          </a:xfrm>
          <a:prstGeom prst="rect">
            <a:avLst/>
          </a:prstGeom>
        </p:spPr>
      </p:pic>
    </p:spTree>
    <p:extLst>
      <p:ext uri="{BB962C8B-B14F-4D97-AF65-F5344CB8AC3E}">
        <p14:creationId xmlns:p14="http://schemas.microsoft.com/office/powerpoint/2010/main" val="263750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A3C193-89FA-3FEC-70DE-55102FB273A1}"/>
              </a:ext>
            </a:extLst>
          </p:cNvPr>
          <p:cNvSpPr txBox="1"/>
          <p:nvPr/>
        </p:nvSpPr>
        <p:spPr>
          <a:xfrm>
            <a:off x="1917577" y="759960"/>
            <a:ext cx="861134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800" dirty="0"/>
              <a:t>About 8% of the total land area is irrigated by wastewater worldwide (2/3 belongs to Asia)</a:t>
            </a:r>
          </a:p>
        </p:txBody>
      </p:sp>
      <p:graphicFrame>
        <p:nvGraphicFramePr>
          <p:cNvPr id="6" name="Диаграмма 5">
            <a:extLst>
              <a:ext uri="{FF2B5EF4-FFF2-40B4-BE49-F238E27FC236}">
                <a16:creationId xmlns:a16="http://schemas.microsoft.com/office/drawing/2014/main" id="{55C4CB97-4175-2E4E-33AB-DF996FC77387}"/>
              </a:ext>
            </a:extLst>
          </p:cNvPr>
          <p:cNvGraphicFramePr>
            <a:graphicFrameLocks/>
          </p:cNvGraphicFramePr>
          <p:nvPr>
            <p:extLst>
              <p:ext uri="{D42A27DB-BD31-4B8C-83A1-F6EECF244321}">
                <p14:modId xmlns:p14="http://schemas.microsoft.com/office/powerpoint/2010/main" val="2764272365"/>
              </p:ext>
            </p:extLst>
          </p:nvPr>
        </p:nvGraphicFramePr>
        <p:xfrm>
          <a:off x="6826929" y="1740051"/>
          <a:ext cx="4851740" cy="3377897"/>
        </p:xfrm>
        <a:graphic>
          <a:graphicData uri="http://schemas.openxmlformats.org/drawingml/2006/chart">
            <c:chart xmlns:c="http://schemas.openxmlformats.org/drawingml/2006/chart" xmlns:r="http://schemas.openxmlformats.org/officeDocument/2006/relationships" r:id="rId2"/>
          </a:graphicData>
        </a:graphic>
      </p:graphicFrame>
      <p:sp>
        <p:nvSpPr>
          <p:cNvPr id="7" name="Заголовок 1">
            <a:extLst>
              <a:ext uri="{FF2B5EF4-FFF2-40B4-BE49-F238E27FC236}">
                <a16:creationId xmlns:a16="http://schemas.microsoft.com/office/drawing/2014/main" id="{D330FF9A-71AD-87E6-2C13-78FE95EE032C}"/>
              </a:ext>
            </a:extLst>
          </p:cNvPr>
          <p:cNvSpPr>
            <a:spLocks noGrp="1"/>
          </p:cNvSpPr>
          <p:nvPr>
            <p:ph type="title"/>
          </p:nvPr>
        </p:nvSpPr>
        <p:spPr>
          <a:xfrm>
            <a:off x="292707" y="189447"/>
            <a:ext cx="5619873" cy="360511"/>
          </a:xfrm>
        </p:spPr>
        <p:txBody>
          <a:bodyPr>
            <a:noAutofit/>
          </a:bodyPr>
          <a:lstStyle/>
          <a:p>
            <a:pPr algn="ctr"/>
            <a:r>
              <a:rPr lang="en-US" sz="3200" b="1" dirty="0">
                <a:solidFill>
                  <a:schemeClr val="accent2">
                    <a:lumMod val="75000"/>
                  </a:schemeClr>
                </a:solidFill>
              </a:rPr>
              <a:t>Practice of wastewater irrigation</a:t>
            </a:r>
            <a:endParaRPr lang="ru-RU" sz="3200" b="1" dirty="0">
              <a:solidFill>
                <a:schemeClr val="accent2">
                  <a:lumMod val="75000"/>
                </a:schemeClr>
              </a:solidFill>
            </a:endParaRPr>
          </a:p>
        </p:txBody>
      </p:sp>
      <p:sp>
        <p:nvSpPr>
          <p:cNvPr id="9" name="TextBox 8">
            <a:extLst>
              <a:ext uri="{FF2B5EF4-FFF2-40B4-BE49-F238E27FC236}">
                <a16:creationId xmlns:a16="http://schemas.microsoft.com/office/drawing/2014/main" id="{F05F9147-019F-4D1F-C770-039597EA3B9A}"/>
              </a:ext>
            </a:extLst>
          </p:cNvPr>
          <p:cNvSpPr txBox="1"/>
          <p:nvPr/>
        </p:nvSpPr>
        <p:spPr>
          <a:xfrm>
            <a:off x="2638589" y="4216978"/>
            <a:ext cx="356889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A</a:t>
            </a:r>
            <a:r>
              <a:rPr lang="ru-RU" dirty="0" err="1"/>
              <a:t>dvantages</a:t>
            </a:r>
            <a:r>
              <a:rPr lang="ru-RU" dirty="0"/>
              <a:t> </a:t>
            </a:r>
            <a:r>
              <a:rPr lang="ru-RU" dirty="0" err="1"/>
              <a:t>of</a:t>
            </a:r>
            <a:r>
              <a:rPr lang="ru-RU" dirty="0"/>
              <a:t> </a:t>
            </a:r>
            <a:r>
              <a:rPr lang="ru-RU" dirty="0" err="1"/>
              <a:t>wastewater</a:t>
            </a:r>
            <a:r>
              <a:rPr lang="ru-RU" dirty="0"/>
              <a:t> </a:t>
            </a:r>
            <a:r>
              <a:rPr lang="ru-RU" dirty="0" err="1"/>
              <a:t>irrigation</a:t>
            </a:r>
            <a:endParaRPr lang="ru-RU" dirty="0"/>
          </a:p>
        </p:txBody>
      </p:sp>
      <p:sp>
        <p:nvSpPr>
          <p:cNvPr id="11" name="TextBox 10">
            <a:extLst>
              <a:ext uri="{FF2B5EF4-FFF2-40B4-BE49-F238E27FC236}">
                <a16:creationId xmlns:a16="http://schemas.microsoft.com/office/drawing/2014/main" id="{644EDDC6-2751-B07C-536A-578624081682}"/>
              </a:ext>
            </a:extLst>
          </p:cNvPr>
          <p:cNvSpPr txBox="1"/>
          <p:nvPr/>
        </p:nvSpPr>
        <p:spPr>
          <a:xfrm>
            <a:off x="509780" y="6250255"/>
            <a:ext cx="3265795" cy="369332"/>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r>
              <a:rPr lang="en-US" dirty="0"/>
              <a:t>I</a:t>
            </a:r>
            <a:r>
              <a:rPr lang="ru-RU" dirty="0" err="1"/>
              <a:t>ncreased</a:t>
            </a:r>
            <a:r>
              <a:rPr lang="ru-RU" dirty="0"/>
              <a:t> </a:t>
            </a:r>
            <a:r>
              <a:rPr lang="ru-RU" dirty="0" err="1"/>
              <a:t>agricultural</a:t>
            </a:r>
            <a:r>
              <a:rPr lang="ru-RU" dirty="0"/>
              <a:t> </a:t>
            </a:r>
            <a:r>
              <a:rPr lang="ru-RU" dirty="0" err="1"/>
              <a:t>production</a:t>
            </a:r>
            <a:endParaRPr lang="ru-RU" dirty="0"/>
          </a:p>
        </p:txBody>
      </p:sp>
      <p:sp>
        <p:nvSpPr>
          <p:cNvPr id="13" name="TextBox 12">
            <a:extLst>
              <a:ext uri="{FF2B5EF4-FFF2-40B4-BE49-F238E27FC236}">
                <a16:creationId xmlns:a16="http://schemas.microsoft.com/office/drawing/2014/main" id="{886103CE-2AF8-5F02-BD05-549A49B244FE}"/>
              </a:ext>
            </a:extLst>
          </p:cNvPr>
          <p:cNvSpPr txBox="1"/>
          <p:nvPr/>
        </p:nvSpPr>
        <p:spPr>
          <a:xfrm>
            <a:off x="292707" y="5229910"/>
            <a:ext cx="2238057" cy="646331"/>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pPr algn="ctr"/>
            <a:r>
              <a:rPr lang="en-US" dirty="0"/>
              <a:t>R</a:t>
            </a:r>
            <a:r>
              <a:rPr lang="ru-RU" dirty="0" err="1"/>
              <a:t>educed</a:t>
            </a:r>
            <a:r>
              <a:rPr lang="ru-RU" dirty="0"/>
              <a:t> </a:t>
            </a:r>
            <a:r>
              <a:rPr lang="ru-RU" dirty="0" err="1"/>
              <a:t>stress</a:t>
            </a:r>
            <a:r>
              <a:rPr lang="ru-RU" dirty="0"/>
              <a:t> </a:t>
            </a:r>
            <a:r>
              <a:rPr lang="ru-RU" dirty="0" err="1"/>
              <a:t>on</a:t>
            </a:r>
            <a:r>
              <a:rPr lang="ru-RU" dirty="0"/>
              <a:t> </a:t>
            </a:r>
            <a:r>
              <a:rPr lang="ru-RU" dirty="0" err="1"/>
              <a:t>freshwater</a:t>
            </a:r>
            <a:endParaRPr lang="ru-RU" dirty="0"/>
          </a:p>
        </p:txBody>
      </p:sp>
      <p:sp>
        <p:nvSpPr>
          <p:cNvPr id="15" name="TextBox 14">
            <a:extLst>
              <a:ext uri="{FF2B5EF4-FFF2-40B4-BE49-F238E27FC236}">
                <a16:creationId xmlns:a16="http://schemas.microsoft.com/office/drawing/2014/main" id="{0768F945-85FF-CA37-27EE-250E11E0B639}"/>
              </a:ext>
            </a:extLst>
          </p:cNvPr>
          <p:cNvSpPr txBox="1"/>
          <p:nvPr/>
        </p:nvSpPr>
        <p:spPr>
          <a:xfrm>
            <a:off x="3955300" y="5855676"/>
            <a:ext cx="2140700" cy="369332"/>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pPr algn="ctr"/>
            <a:r>
              <a:rPr lang="en-US" dirty="0"/>
              <a:t>N</a:t>
            </a:r>
            <a:r>
              <a:rPr lang="ru-RU" dirty="0" err="1"/>
              <a:t>utrient</a:t>
            </a:r>
            <a:r>
              <a:rPr lang="ru-RU" dirty="0"/>
              <a:t> </a:t>
            </a:r>
            <a:r>
              <a:rPr lang="ru-RU" dirty="0" err="1"/>
              <a:t>recycling</a:t>
            </a:r>
            <a:endParaRPr lang="ru-RU" dirty="0"/>
          </a:p>
        </p:txBody>
      </p:sp>
      <p:sp>
        <p:nvSpPr>
          <p:cNvPr id="17" name="TextBox 16">
            <a:extLst>
              <a:ext uri="{FF2B5EF4-FFF2-40B4-BE49-F238E27FC236}">
                <a16:creationId xmlns:a16="http://schemas.microsoft.com/office/drawing/2014/main" id="{BAEFE055-4E5D-94B8-1448-6A860D8ABD3E}"/>
              </a:ext>
            </a:extLst>
          </p:cNvPr>
          <p:cNvSpPr txBox="1"/>
          <p:nvPr/>
        </p:nvSpPr>
        <p:spPr>
          <a:xfrm>
            <a:off x="6577899" y="5973256"/>
            <a:ext cx="3677056" cy="646331"/>
          </a:xfrm>
          <a:prstGeom prst="rect">
            <a:avLst/>
          </a:prstGeom>
          <a:solidFill>
            <a:schemeClr val="accent6">
              <a:lumMod val="20000"/>
              <a:lumOff val="80000"/>
            </a:schemeClr>
          </a:solidFill>
          <a:ln w="19050">
            <a:solidFill>
              <a:schemeClr val="accent6">
                <a:lumMod val="75000"/>
              </a:schemeClr>
            </a:solidFill>
          </a:ln>
        </p:spPr>
        <p:txBody>
          <a:bodyPr wrap="square">
            <a:spAutoFit/>
          </a:bodyPr>
          <a:lstStyle/>
          <a:p>
            <a:pPr algn="ctr"/>
            <a:r>
              <a:rPr lang="en-US" dirty="0"/>
              <a:t>E</a:t>
            </a:r>
            <a:r>
              <a:rPr lang="ru-RU" dirty="0" err="1"/>
              <a:t>conomical</a:t>
            </a:r>
            <a:r>
              <a:rPr lang="ru-RU" dirty="0"/>
              <a:t> </a:t>
            </a:r>
            <a:r>
              <a:rPr lang="ru-RU" dirty="0" err="1"/>
              <a:t>support</a:t>
            </a:r>
            <a:r>
              <a:rPr lang="ru-RU" dirty="0"/>
              <a:t> </a:t>
            </a:r>
            <a:r>
              <a:rPr lang="ru-RU" dirty="0" err="1"/>
              <a:t>and</a:t>
            </a:r>
            <a:r>
              <a:rPr lang="ru-RU" dirty="0"/>
              <a:t> </a:t>
            </a:r>
            <a:r>
              <a:rPr lang="ru-RU" dirty="0" err="1"/>
              <a:t>provision</a:t>
            </a:r>
            <a:r>
              <a:rPr lang="ru-RU" dirty="0"/>
              <a:t> </a:t>
            </a:r>
            <a:r>
              <a:rPr lang="ru-RU" dirty="0" err="1"/>
              <a:t>of</a:t>
            </a:r>
            <a:r>
              <a:rPr lang="ru-RU" dirty="0"/>
              <a:t> </a:t>
            </a:r>
            <a:r>
              <a:rPr lang="ru-RU" dirty="0" err="1"/>
              <a:t>livelihood</a:t>
            </a:r>
            <a:r>
              <a:rPr lang="ru-RU" dirty="0"/>
              <a:t> </a:t>
            </a:r>
            <a:r>
              <a:rPr lang="ru-RU" dirty="0" err="1"/>
              <a:t>for</a:t>
            </a:r>
            <a:r>
              <a:rPr lang="ru-RU" dirty="0"/>
              <a:t> </a:t>
            </a:r>
            <a:r>
              <a:rPr lang="ru-RU" dirty="0" err="1"/>
              <a:t>farmers</a:t>
            </a:r>
            <a:endParaRPr lang="ru-RU" dirty="0"/>
          </a:p>
        </p:txBody>
      </p:sp>
      <p:pic>
        <p:nvPicPr>
          <p:cNvPr id="1026" name="Picture 2" descr="Water crisis">
            <a:extLst>
              <a:ext uri="{FF2B5EF4-FFF2-40B4-BE49-F238E27FC236}">
                <a16:creationId xmlns:a16="http://schemas.microsoft.com/office/drawing/2014/main" id="{3B95F499-E124-583F-2967-E7359046DC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22" y="1474281"/>
            <a:ext cx="5301961" cy="264435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Прямая со стрелкой 18">
            <a:extLst>
              <a:ext uri="{FF2B5EF4-FFF2-40B4-BE49-F238E27FC236}">
                <a16:creationId xmlns:a16="http://schemas.microsoft.com/office/drawing/2014/main" id="{BBB8F693-656C-AB98-B258-5F2CDEC14DA6}"/>
              </a:ext>
            </a:extLst>
          </p:cNvPr>
          <p:cNvCxnSpPr>
            <a:cxnSpLocks/>
          </p:cNvCxnSpPr>
          <p:nvPr/>
        </p:nvCxnSpPr>
        <p:spPr>
          <a:xfrm flipH="1">
            <a:off x="2214978" y="4741869"/>
            <a:ext cx="646227" cy="376079"/>
          </a:xfrm>
          <a:prstGeom prst="straightConnector1">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0" name="Прямая со стрелкой 19">
            <a:extLst>
              <a:ext uri="{FF2B5EF4-FFF2-40B4-BE49-F238E27FC236}">
                <a16:creationId xmlns:a16="http://schemas.microsoft.com/office/drawing/2014/main" id="{27BFF3C6-8CBF-9A0C-21B1-082ABBE3EA29}"/>
              </a:ext>
            </a:extLst>
          </p:cNvPr>
          <p:cNvCxnSpPr>
            <a:cxnSpLocks/>
          </p:cNvCxnSpPr>
          <p:nvPr/>
        </p:nvCxnSpPr>
        <p:spPr>
          <a:xfrm>
            <a:off x="5606641" y="4812596"/>
            <a:ext cx="1220288" cy="919938"/>
          </a:xfrm>
          <a:prstGeom prst="straightConnector1">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1" name="Прямая со стрелкой 20">
            <a:extLst>
              <a:ext uri="{FF2B5EF4-FFF2-40B4-BE49-F238E27FC236}">
                <a16:creationId xmlns:a16="http://schemas.microsoft.com/office/drawing/2014/main" id="{56435B5D-BD73-B181-8681-2552A1C2A282}"/>
              </a:ext>
            </a:extLst>
          </p:cNvPr>
          <p:cNvCxnSpPr>
            <a:cxnSpLocks/>
          </p:cNvCxnSpPr>
          <p:nvPr/>
        </p:nvCxnSpPr>
        <p:spPr>
          <a:xfrm>
            <a:off x="4686082" y="4864614"/>
            <a:ext cx="95073" cy="867920"/>
          </a:xfrm>
          <a:prstGeom prst="straightConnector1">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22" name="Прямая со стрелкой 21">
            <a:extLst>
              <a:ext uri="{FF2B5EF4-FFF2-40B4-BE49-F238E27FC236}">
                <a16:creationId xmlns:a16="http://schemas.microsoft.com/office/drawing/2014/main" id="{7515EE79-1360-AA19-62B7-D5E2C2F12678}"/>
              </a:ext>
            </a:extLst>
          </p:cNvPr>
          <p:cNvCxnSpPr>
            <a:cxnSpLocks/>
          </p:cNvCxnSpPr>
          <p:nvPr/>
        </p:nvCxnSpPr>
        <p:spPr>
          <a:xfrm flipH="1">
            <a:off x="3180739" y="4828824"/>
            <a:ext cx="594836" cy="1269216"/>
          </a:xfrm>
          <a:prstGeom prst="straightConnector1">
            <a:avLst/>
          </a:prstGeom>
          <a:ln w="38100">
            <a:solidFill>
              <a:schemeClr val="accent6">
                <a:lumMod val="50000"/>
              </a:schemeClr>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129312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8B5C982-8E4E-B329-796C-28E72ABF9E64}"/>
              </a:ext>
            </a:extLst>
          </p:cNvPr>
          <p:cNvSpPr txBox="1"/>
          <p:nvPr/>
        </p:nvSpPr>
        <p:spPr>
          <a:xfrm>
            <a:off x="331895" y="4586596"/>
            <a:ext cx="3411760" cy="1631216"/>
          </a:xfrm>
          <a:prstGeom prst="rect">
            <a:avLst/>
          </a:prstGeom>
          <a:noFill/>
          <a:ln w="28575">
            <a:solidFill>
              <a:schemeClr val="accent2"/>
            </a:solidFill>
          </a:ln>
        </p:spPr>
        <p:txBody>
          <a:bodyPr wrap="square">
            <a:spAutoFit/>
          </a:bodyPr>
          <a:lstStyle/>
          <a:p>
            <a:pPr algn="just"/>
            <a:r>
              <a:rPr lang="en-US" sz="2000" dirty="0">
                <a:solidFill>
                  <a:srgbClr val="C00000"/>
                </a:solidFill>
              </a:rPr>
              <a:t>Wastewater </a:t>
            </a:r>
            <a:r>
              <a:rPr lang="en-US" sz="2000" dirty="0"/>
              <a:t>usually contains </a:t>
            </a:r>
            <a:r>
              <a:rPr lang="en-US" sz="2000" dirty="0">
                <a:solidFill>
                  <a:srgbClr val="C00000"/>
                </a:solidFill>
              </a:rPr>
              <a:t>Cr, Cd, Cu, Ni, Zn, Fe, Mn, Pb, Co </a:t>
            </a:r>
            <a:r>
              <a:rPr lang="en-US" sz="2000" dirty="0"/>
              <a:t>etc., organic/chemical compounds, salts and microbial pathogens</a:t>
            </a:r>
            <a:endParaRPr lang="ru-RU" sz="2000" dirty="0"/>
          </a:p>
        </p:txBody>
      </p:sp>
      <p:pic>
        <p:nvPicPr>
          <p:cNvPr id="10" name="Рисунок 9">
            <a:extLst>
              <a:ext uri="{FF2B5EF4-FFF2-40B4-BE49-F238E27FC236}">
                <a16:creationId xmlns:a16="http://schemas.microsoft.com/office/drawing/2014/main" id="{2A34270A-2478-C78B-5E50-1E7D3E539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5270" y="1338836"/>
            <a:ext cx="3112564" cy="2071722"/>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D62F7EDC-51E8-4A69-1570-8FD55A730907}"/>
              </a:ext>
            </a:extLst>
          </p:cNvPr>
          <p:cNvSpPr txBox="1"/>
          <p:nvPr/>
        </p:nvSpPr>
        <p:spPr>
          <a:xfrm>
            <a:off x="8869364" y="4136559"/>
            <a:ext cx="2864588" cy="369332"/>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algn="just">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Soil and crop contamination</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CE50B37B-05C8-EF4B-56EB-453B4E8BA7E7}"/>
              </a:ext>
            </a:extLst>
          </p:cNvPr>
          <p:cNvSpPr txBox="1"/>
          <p:nvPr/>
        </p:nvSpPr>
        <p:spPr>
          <a:xfrm>
            <a:off x="8810222" y="803015"/>
            <a:ext cx="2625357" cy="369332"/>
          </a:xfrm>
          <a:prstGeom prst="rect">
            <a:avLst/>
          </a:prstGeom>
          <a:solidFill>
            <a:schemeClr val="accent2">
              <a:lumMod val="20000"/>
              <a:lumOff val="8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Irrigation with wastewater </a:t>
            </a:r>
            <a:endParaRPr lang="ru-RU" dirty="0"/>
          </a:p>
        </p:txBody>
      </p:sp>
      <p:pic>
        <p:nvPicPr>
          <p:cNvPr id="20" name="Рисунок 19">
            <a:extLst>
              <a:ext uri="{FF2B5EF4-FFF2-40B4-BE49-F238E27FC236}">
                <a16:creationId xmlns:a16="http://schemas.microsoft.com/office/drawing/2014/main" id="{910FF089-36BD-E022-2FF0-9A035CC7A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4335" y="4715613"/>
            <a:ext cx="2864588" cy="1909725"/>
          </a:xfrm>
          <a:prstGeom prst="rect">
            <a:avLst/>
          </a:prstGeom>
          <a:ln>
            <a:noFill/>
          </a:ln>
          <a:effectLst>
            <a:outerShdw blurRad="292100" dist="139700" dir="2700000" algn="tl" rotWithShape="0">
              <a:srgbClr val="333333">
                <a:alpha val="65000"/>
              </a:srgbClr>
            </a:outerShdw>
          </a:effectLst>
        </p:spPr>
      </p:pic>
      <p:sp>
        <p:nvSpPr>
          <p:cNvPr id="23" name="Стрелка: вниз 22">
            <a:extLst>
              <a:ext uri="{FF2B5EF4-FFF2-40B4-BE49-F238E27FC236}">
                <a16:creationId xmlns:a16="http://schemas.microsoft.com/office/drawing/2014/main" id="{B0300EF2-5242-B045-E06B-9FDA539EEA5B}"/>
              </a:ext>
            </a:extLst>
          </p:cNvPr>
          <p:cNvSpPr/>
          <p:nvPr/>
        </p:nvSpPr>
        <p:spPr>
          <a:xfrm>
            <a:off x="10195114" y="3505384"/>
            <a:ext cx="213088" cy="535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a:extLst>
              <a:ext uri="{FF2B5EF4-FFF2-40B4-BE49-F238E27FC236}">
                <a16:creationId xmlns:a16="http://schemas.microsoft.com/office/drawing/2014/main" id="{1B588D2A-8E34-58CC-D7BE-7EC4FD8C3320}"/>
              </a:ext>
            </a:extLst>
          </p:cNvPr>
          <p:cNvSpPr txBox="1"/>
          <p:nvPr/>
        </p:nvSpPr>
        <p:spPr>
          <a:xfrm>
            <a:off x="4631289" y="1552788"/>
            <a:ext cx="2680239" cy="369332"/>
          </a:xfrm>
          <a:prstGeom prst="rect">
            <a:avLst/>
          </a:prstGeom>
          <a:solidFill>
            <a:schemeClr val="accent2">
              <a:lumMod val="20000"/>
              <a:lumOff val="80000"/>
            </a:schemeClr>
          </a:solidFill>
          <a:ln>
            <a:solidFill>
              <a:schemeClr val="accent2">
                <a:lumMod val="75000"/>
              </a:schemeClr>
            </a:solidFill>
          </a:ln>
        </p:spPr>
        <p:txBody>
          <a:bodyPr wrap="square">
            <a:spAutoFit/>
          </a:bodyPr>
          <a:lstStyle/>
          <a:p>
            <a:pPr algn="ctr"/>
            <a:r>
              <a:rPr lang="en-US" dirty="0">
                <a:latin typeface="Times New Roman" panose="02020603050405020304" pitchFamily="18" charset="0"/>
                <a:ea typeface="Calibri" panose="020F0502020204030204" pitchFamily="34" charset="0"/>
                <a:cs typeface="Times New Roman" panose="02020603050405020304" pitchFamily="18" charset="0"/>
              </a:rPr>
              <a:t>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uman health risk</a:t>
            </a:r>
            <a:r>
              <a:rPr lang="en-US" dirty="0">
                <a:latin typeface="Times New Roman" panose="02020603050405020304" pitchFamily="18" charset="0"/>
                <a:ea typeface="Calibri" panose="020F0502020204030204" pitchFamily="34" charset="0"/>
                <a:cs typeface="Times New Roman" panose="02020603050405020304" pitchFamily="18" charset="0"/>
              </a:rPr>
              <a:t>s</a:t>
            </a:r>
            <a:endParaRPr lang="ru-RU" dirty="0"/>
          </a:p>
        </p:txBody>
      </p:sp>
      <p:sp>
        <p:nvSpPr>
          <p:cNvPr id="26" name="Стрелка: вправо 25">
            <a:extLst>
              <a:ext uri="{FF2B5EF4-FFF2-40B4-BE49-F238E27FC236}">
                <a16:creationId xmlns:a16="http://schemas.microsoft.com/office/drawing/2014/main" id="{4E1E6C06-B449-E4AE-D930-179CAA6BB623}"/>
              </a:ext>
            </a:extLst>
          </p:cNvPr>
          <p:cNvSpPr/>
          <p:nvPr/>
        </p:nvSpPr>
        <p:spPr>
          <a:xfrm rot="10800000">
            <a:off x="8190282" y="5430637"/>
            <a:ext cx="564078" cy="239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a:extLst>
              <a:ext uri="{FF2B5EF4-FFF2-40B4-BE49-F238E27FC236}">
                <a16:creationId xmlns:a16="http://schemas.microsoft.com/office/drawing/2014/main" id="{05149787-E00F-CEDC-20B2-6B3F3DF7A9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3732" y="2482674"/>
            <a:ext cx="4233799" cy="3646367"/>
          </a:xfrm>
          <a:prstGeom prst="rect">
            <a:avLst/>
          </a:prstGeom>
        </p:spPr>
      </p:pic>
      <p:sp>
        <p:nvSpPr>
          <p:cNvPr id="5" name="Заголовок 4">
            <a:extLst>
              <a:ext uri="{FF2B5EF4-FFF2-40B4-BE49-F238E27FC236}">
                <a16:creationId xmlns:a16="http://schemas.microsoft.com/office/drawing/2014/main" id="{74FC9DE7-F74E-EC43-93FB-04A423CBA7AD}"/>
              </a:ext>
            </a:extLst>
          </p:cNvPr>
          <p:cNvSpPr>
            <a:spLocks noGrp="1"/>
          </p:cNvSpPr>
          <p:nvPr>
            <p:ph type="title"/>
          </p:nvPr>
        </p:nvSpPr>
        <p:spPr>
          <a:xfrm>
            <a:off x="236833" y="229055"/>
            <a:ext cx="7013643" cy="558153"/>
          </a:xfrm>
        </p:spPr>
        <p:txBody>
          <a:bodyPr>
            <a:normAutofit/>
          </a:bodyPr>
          <a:lstStyle/>
          <a:p>
            <a:pPr algn="ctr">
              <a:spcAft>
                <a:spcPts val="800"/>
              </a:spcAft>
            </a:pPr>
            <a:r>
              <a:rPr lang="en-US" sz="3200" b="1" dirty="0">
                <a:solidFill>
                  <a:schemeClr val="accent2">
                    <a:lumMod val="75000"/>
                  </a:schemeClr>
                </a:solidFill>
              </a:rPr>
              <a:t>Harmful impacts of wastewater irrigation </a:t>
            </a:r>
            <a:endParaRPr lang="ru-RU" sz="3200" b="1" dirty="0">
              <a:solidFill>
                <a:schemeClr val="accent2">
                  <a:lumMod val="75000"/>
                </a:schemeClr>
              </a:solidFill>
            </a:endParaRPr>
          </a:p>
        </p:txBody>
      </p:sp>
      <p:sp>
        <p:nvSpPr>
          <p:cNvPr id="13" name="Стрелка: вниз 12">
            <a:extLst>
              <a:ext uri="{FF2B5EF4-FFF2-40B4-BE49-F238E27FC236}">
                <a16:creationId xmlns:a16="http://schemas.microsoft.com/office/drawing/2014/main" id="{60209F9C-785D-500D-1AEE-0EA7C2689FF3}"/>
              </a:ext>
            </a:extLst>
          </p:cNvPr>
          <p:cNvSpPr/>
          <p:nvPr/>
        </p:nvSpPr>
        <p:spPr>
          <a:xfrm>
            <a:off x="1906149" y="3429000"/>
            <a:ext cx="255611" cy="788694"/>
          </a:xfrm>
          <a:prstGeom prst="downArrow">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2">
                    <a:lumMod val="60000"/>
                    <a:lumOff val="40000"/>
                  </a:schemeClr>
                </a:solidFill>
              </a:ln>
            </a:endParaRPr>
          </a:p>
        </p:txBody>
      </p:sp>
      <p:sp>
        <p:nvSpPr>
          <p:cNvPr id="15" name="TextBox 14">
            <a:extLst>
              <a:ext uri="{FF2B5EF4-FFF2-40B4-BE49-F238E27FC236}">
                <a16:creationId xmlns:a16="http://schemas.microsoft.com/office/drawing/2014/main" id="{7A219CC6-2D7A-745D-4D37-C72143E6EED8}"/>
              </a:ext>
            </a:extLst>
          </p:cNvPr>
          <p:cNvSpPr txBox="1"/>
          <p:nvPr/>
        </p:nvSpPr>
        <p:spPr>
          <a:xfrm>
            <a:off x="385239" y="1338836"/>
            <a:ext cx="3358416" cy="1631216"/>
          </a:xfrm>
          <a:prstGeom prst="rect">
            <a:avLst/>
          </a:prstGeom>
          <a:noFill/>
          <a:ln w="28575">
            <a:solidFill>
              <a:schemeClr val="accent2"/>
            </a:solidFill>
          </a:ln>
        </p:spPr>
        <p:txBody>
          <a:bodyPr wrap="square">
            <a:spAutoFit/>
          </a:bodyPr>
          <a:lstStyle/>
          <a:p>
            <a:pPr algn="just"/>
            <a:r>
              <a:rPr lang="en-US" sz="2000" dirty="0"/>
              <a:t>D</a:t>
            </a:r>
            <a:r>
              <a:rPr lang="ru-RU" sz="2000" dirty="0" err="1"/>
              <a:t>ischarge</a:t>
            </a:r>
            <a:r>
              <a:rPr lang="ru-RU" sz="2000" dirty="0"/>
              <a:t> </a:t>
            </a:r>
            <a:r>
              <a:rPr lang="ru-RU" sz="2000" dirty="0" err="1"/>
              <a:t>of</a:t>
            </a:r>
            <a:r>
              <a:rPr lang="ru-RU" sz="2000" dirty="0"/>
              <a:t> </a:t>
            </a:r>
            <a:r>
              <a:rPr lang="ru-RU" sz="2000" dirty="0" err="1"/>
              <a:t>both</a:t>
            </a:r>
            <a:r>
              <a:rPr lang="ru-RU" sz="2000" dirty="0"/>
              <a:t> </a:t>
            </a:r>
            <a:r>
              <a:rPr lang="ru-RU" sz="2000" dirty="0" err="1"/>
              <a:t>industrial</a:t>
            </a:r>
            <a:r>
              <a:rPr lang="ru-RU" sz="2000" dirty="0"/>
              <a:t> </a:t>
            </a:r>
            <a:r>
              <a:rPr lang="ru-RU" sz="2000" dirty="0" err="1"/>
              <a:t>and</a:t>
            </a:r>
            <a:r>
              <a:rPr lang="ru-RU" sz="2000" dirty="0"/>
              <a:t> </a:t>
            </a:r>
            <a:r>
              <a:rPr lang="ru-RU" sz="2000" dirty="0" err="1"/>
              <a:t>sewage</a:t>
            </a:r>
            <a:r>
              <a:rPr lang="ru-RU" sz="2000" dirty="0"/>
              <a:t> </a:t>
            </a:r>
            <a:r>
              <a:rPr lang="ru-RU" sz="2000" dirty="0" err="1"/>
              <a:t>wastewater</a:t>
            </a:r>
            <a:r>
              <a:rPr lang="ru-RU" sz="2000" dirty="0"/>
              <a:t> </a:t>
            </a:r>
            <a:r>
              <a:rPr lang="ru-RU" sz="2000" dirty="0" err="1"/>
              <a:t>without</a:t>
            </a:r>
            <a:r>
              <a:rPr lang="ru-RU" sz="2000" dirty="0"/>
              <a:t> </a:t>
            </a:r>
            <a:r>
              <a:rPr lang="ru-RU" sz="2000" dirty="0" err="1"/>
              <a:t>their</a:t>
            </a:r>
            <a:r>
              <a:rPr lang="ru-RU" sz="2000" dirty="0"/>
              <a:t> </a:t>
            </a:r>
            <a:r>
              <a:rPr lang="ru-RU" sz="2000" dirty="0" err="1"/>
              <a:t>proper</a:t>
            </a:r>
            <a:r>
              <a:rPr lang="ru-RU" sz="2000" dirty="0"/>
              <a:t> </a:t>
            </a:r>
            <a:r>
              <a:rPr lang="ru-RU" sz="2000" dirty="0" err="1"/>
              <a:t>treatment</a:t>
            </a:r>
            <a:r>
              <a:rPr lang="en-US" sz="2000" dirty="0"/>
              <a:t> in </a:t>
            </a:r>
            <a:r>
              <a:rPr lang="ru-RU" sz="2000" dirty="0" err="1"/>
              <a:t>developing</a:t>
            </a:r>
            <a:r>
              <a:rPr lang="ru-RU" sz="2000" dirty="0"/>
              <a:t> </a:t>
            </a:r>
            <a:r>
              <a:rPr lang="ru-RU" sz="2000" dirty="0" err="1"/>
              <a:t>countries</a:t>
            </a:r>
            <a:r>
              <a:rPr lang="ru-RU" sz="2000" dirty="0"/>
              <a:t> </a:t>
            </a:r>
          </a:p>
        </p:txBody>
      </p:sp>
    </p:spTree>
    <p:extLst>
      <p:ext uri="{BB962C8B-B14F-4D97-AF65-F5344CB8AC3E}">
        <p14:creationId xmlns:p14="http://schemas.microsoft.com/office/powerpoint/2010/main" val="3402692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a:extLst>
              <a:ext uri="{FF2B5EF4-FFF2-40B4-BE49-F238E27FC236}">
                <a16:creationId xmlns:a16="http://schemas.microsoft.com/office/drawing/2014/main" id="{3BE787AD-64BE-04F1-D2E9-680FEAA9CD36}"/>
              </a:ext>
            </a:extLst>
          </p:cNvPr>
          <p:cNvSpPr>
            <a:spLocks noGrp="1"/>
          </p:cNvSpPr>
          <p:nvPr>
            <p:ph type="title"/>
          </p:nvPr>
        </p:nvSpPr>
        <p:spPr>
          <a:xfrm>
            <a:off x="804558" y="528633"/>
            <a:ext cx="4640093" cy="558153"/>
          </a:xfrm>
        </p:spPr>
        <p:txBody>
          <a:bodyPr>
            <a:normAutofit/>
          </a:bodyPr>
          <a:lstStyle/>
          <a:p>
            <a:pPr algn="ctr">
              <a:spcAft>
                <a:spcPts val="800"/>
              </a:spcAft>
            </a:pPr>
            <a:r>
              <a:rPr lang="en-US" sz="3200" b="1" dirty="0">
                <a:solidFill>
                  <a:schemeClr val="accent2">
                    <a:lumMod val="75000"/>
                  </a:schemeClr>
                </a:solidFill>
              </a:rPr>
              <a:t>Problems</a:t>
            </a:r>
            <a:endParaRPr lang="ru-RU" sz="3200" b="1" dirty="0">
              <a:solidFill>
                <a:schemeClr val="accent2">
                  <a:lumMod val="75000"/>
                </a:schemeClr>
              </a:solidFill>
            </a:endParaRPr>
          </a:p>
        </p:txBody>
      </p:sp>
      <p:sp>
        <p:nvSpPr>
          <p:cNvPr id="5" name="Заголовок 4">
            <a:extLst>
              <a:ext uri="{FF2B5EF4-FFF2-40B4-BE49-F238E27FC236}">
                <a16:creationId xmlns:a16="http://schemas.microsoft.com/office/drawing/2014/main" id="{C4EFE630-A3EE-E9D5-457A-F37B8F61AB60}"/>
              </a:ext>
            </a:extLst>
          </p:cNvPr>
          <p:cNvSpPr txBox="1">
            <a:spLocks/>
          </p:cNvSpPr>
          <p:nvPr/>
        </p:nvSpPr>
        <p:spPr>
          <a:xfrm>
            <a:off x="7031073" y="502789"/>
            <a:ext cx="4356369" cy="558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800"/>
              </a:spcAft>
            </a:pPr>
            <a:r>
              <a:rPr lang="en-US" sz="3200" b="1" dirty="0">
                <a:solidFill>
                  <a:schemeClr val="accent2">
                    <a:lumMod val="75000"/>
                  </a:schemeClr>
                </a:solidFill>
              </a:rPr>
              <a:t>Aims</a:t>
            </a:r>
            <a:endParaRPr lang="ru-RU" sz="3200" b="1" dirty="0">
              <a:solidFill>
                <a:schemeClr val="accent2">
                  <a:lumMod val="75000"/>
                </a:schemeClr>
              </a:solidFill>
            </a:endParaRPr>
          </a:p>
        </p:txBody>
      </p:sp>
      <p:sp>
        <p:nvSpPr>
          <p:cNvPr id="11" name="TextBox 10">
            <a:extLst>
              <a:ext uri="{FF2B5EF4-FFF2-40B4-BE49-F238E27FC236}">
                <a16:creationId xmlns:a16="http://schemas.microsoft.com/office/drawing/2014/main" id="{3CA97AB3-3001-65B0-43DF-DA91BC387A62}"/>
              </a:ext>
            </a:extLst>
          </p:cNvPr>
          <p:cNvSpPr txBox="1"/>
          <p:nvPr/>
        </p:nvSpPr>
        <p:spPr>
          <a:xfrm>
            <a:off x="346954" y="1859339"/>
            <a:ext cx="5382638" cy="3139321"/>
          </a:xfrm>
          <a:prstGeom prst="rect">
            <a:avLst/>
          </a:prstGeom>
          <a:noFill/>
        </p:spPr>
        <p:txBody>
          <a:bodyPr wrap="square">
            <a:spAutoFit/>
          </a:bodyPr>
          <a:lstStyle/>
          <a:p>
            <a:pPr marL="285750" indent="-285750" algn="just">
              <a:buFont typeface="Arial" panose="020B0604020202020204" pitchFamily="34" charset="0"/>
              <a:buChar char="•"/>
            </a:pPr>
            <a:r>
              <a:rPr lang="en-US" dirty="0">
                <a:ea typeface="Calibri" panose="020F0502020204030204" pitchFamily="34" charset="0"/>
              </a:rPr>
              <a:t>C</a:t>
            </a:r>
            <a:r>
              <a:rPr lang="en-US" sz="1800" dirty="0">
                <a:effectLst/>
                <a:ea typeface="Calibri" panose="020F0502020204030204" pitchFamily="34" charset="0"/>
              </a:rPr>
              <a:t>ontent of metals in irrigation wastewater? </a:t>
            </a:r>
          </a:p>
          <a:p>
            <a:pPr marL="285750" indent="-285750" algn="just">
              <a:buFont typeface="Arial" panose="020B0604020202020204" pitchFamily="34" charset="0"/>
              <a:buChar char="•"/>
            </a:pPr>
            <a:endParaRPr lang="en-US" sz="1800" dirty="0">
              <a:effectLst/>
              <a:ea typeface="Calibri" panose="020F0502020204030204" pitchFamily="34" charset="0"/>
            </a:endParaRPr>
          </a:p>
          <a:p>
            <a:pPr marL="285750" indent="-285750" algn="just">
              <a:buFont typeface="Arial" panose="020B0604020202020204" pitchFamily="34" charset="0"/>
              <a:buChar char="•"/>
            </a:pPr>
            <a:r>
              <a:rPr lang="en-US" dirty="0">
                <a:ea typeface="Calibri" panose="020F0502020204030204" pitchFamily="34" charset="0"/>
              </a:rPr>
              <a:t>F</a:t>
            </a:r>
            <a:r>
              <a:rPr lang="en-US" sz="1800" dirty="0">
                <a:effectLst/>
                <a:ea typeface="Calibri" panose="020F0502020204030204" pitchFamily="34" charset="0"/>
              </a:rPr>
              <a:t>eatures of metals distribution in roots and edible parts of vegetables?</a:t>
            </a:r>
          </a:p>
          <a:p>
            <a:pPr marL="285750" indent="-285750" algn="just">
              <a:buFont typeface="Arial" panose="020B0604020202020204" pitchFamily="34" charset="0"/>
              <a:buChar char="•"/>
            </a:pPr>
            <a:endParaRPr lang="en-US" dirty="0">
              <a:ea typeface="Calibri" panose="020F0502020204030204" pitchFamily="34" charset="0"/>
            </a:endParaRPr>
          </a:p>
          <a:p>
            <a:pPr marL="285750" indent="-285750" algn="just">
              <a:buFont typeface="Arial" panose="020B0604020202020204" pitchFamily="34" charset="0"/>
              <a:buChar char="•"/>
            </a:pPr>
            <a:r>
              <a:rPr lang="en-US" sz="1800" dirty="0">
                <a:effectLst/>
                <a:ea typeface="Calibri" panose="020F0502020204030204" pitchFamily="34" charset="0"/>
              </a:rPr>
              <a:t> Influence on biochemical composition of plants?</a:t>
            </a:r>
            <a:endParaRPr lang="en-GB" dirty="0">
              <a:ea typeface="Times New Roman" panose="02020603050405020304" pitchFamily="18" charset="0"/>
            </a:endParaRPr>
          </a:p>
          <a:p>
            <a:pPr marL="285750" indent="-285750" algn="just">
              <a:buFont typeface="Arial" panose="020B0604020202020204" pitchFamily="34" charset="0"/>
              <a:buChar char="•"/>
            </a:pPr>
            <a:endParaRPr lang="en-GB" dirty="0">
              <a:ea typeface="Times New Roman" panose="02020603050405020304" pitchFamily="18" charset="0"/>
            </a:endParaRPr>
          </a:p>
          <a:p>
            <a:pPr marL="285750" indent="-285750" algn="just">
              <a:buFont typeface="Arial" panose="020B0604020202020204" pitchFamily="34" charset="0"/>
              <a:buChar char="•"/>
            </a:pPr>
            <a:r>
              <a:rPr lang="en-GB" dirty="0">
                <a:ea typeface="Times New Roman" panose="02020603050405020304" pitchFamily="18" charset="0"/>
              </a:rPr>
              <a:t>D</a:t>
            </a:r>
            <a:r>
              <a:rPr lang="en-GB" sz="1800" dirty="0">
                <a:effectLst/>
                <a:ea typeface="Times New Roman" panose="02020603050405020304" pitchFamily="18" charset="0"/>
              </a:rPr>
              <a:t>aily intake of leafy and root vegetables?</a:t>
            </a:r>
          </a:p>
          <a:p>
            <a:pPr marL="285750" indent="-285750" algn="just">
              <a:buFont typeface="Arial" panose="020B0604020202020204" pitchFamily="34" charset="0"/>
              <a:buChar char="•"/>
            </a:pPr>
            <a:endParaRPr lang="en-GB" dirty="0">
              <a:ea typeface="Times New Roman" panose="02020603050405020304" pitchFamily="18" charset="0"/>
            </a:endParaRPr>
          </a:p>
          <a:p>
            <a:pPr marL="285750" indent="-285750" algn="just">
              <a:buFont typeface="Arial" panose="020B0604020202020204" pitchFamily="34" charset="0"/>
              <a:buChar char="•"/>
            </a:pPr>
            <a:r>
              <a:rPr lang="en-GB" sz="1800" dirty="0">
                <a:effectLst/>
                <a:ea typeface="Times New Roman" panose="02020603050405020304" pitchFamily="18" charset="0"/>
              </a:rPr>
              <a:t> </a:t>
            </a:r>
            <a:r>
              <a:rPr lang="en-GB" dirty="0"/>
              <a:t>Maximum</a:t>
            </a:r>
            <a:r>
              <a:rPr lang="ru-RU" dirty="0"/>
              <a:t> </a:t>
            </a:r>
            <a:r>
              <a:rPr lang="en-US" dirty="0"/>
              <a:t>permissible</a:t>
            </a:r>
            <a:r>
              <a:rPr lang="en-GB" dirty="0"/>
              <a:t> concentration </a:t>
            </a:r>
            <a:r>
              <a:rPr lang="en-GB" dirty="0">
                <a:effectLst/>
                <a:ea typeface="Times New Roman" panose="02020603050405020304" pitchFamily="18" charset="0"/>
              </a:rPr>
              <a:t>of metals in vegetables?</a:t>
            </a:r>
            <a:endParaRPr lang="ru-RU" dirty="0"/>
          </a:p>
        </p:txBody>
      </p:sp>
      <p:sp>
        <p:nvSpPr>
          <p:cNvPr id="15" name="TextBox 14">
            <a:extLst>
              <a:ext uri="{FF2B5EF4-FFF2-40B4-BE49-F238E27FC236}">
                <a16:creationId xmlns:a16="http://schemas.microsoft.com/office/drawing/2014/main" id="{B51A743C-2B2A-2FB6-0C81-B1B7FE283463}"/>
              </a:ext>
            </a:extLst>
          </p:cNvPr>
          <p:cNvSpPr txBox="1"/>
          <p:nvPr/>
        </p:nvSpPr>
        <p:spPr>
          <a:xfrm>
            <a:off x="6220839" y="1859339"/>
            <a:ext cx="5624208" cy="4801314"/>
          </a:xfrm>
          <a:prstGeom prst="rect">
            <a:avLst/>
          </a:prstGeom>
          <a:noFill/>
        </p:spPr>
        <p:txBody>
          <a:bodyPr wrap="square">
            <a:spAutoFit/>
          </a:bodyPr>
          <a:lstStyle/>
          <a:p>
            <a:pPr marL="285750" indent="-285750" algn="just">
              <a:buFont typeface="Arial" panose="020B0604020202020204" pitchFamily="34" charset="0"/>
              <a:buChar char="•"/>
            </a:pPr>
            <a:r>
              <a:rPr lang="en-US" dirty="0"/>
              <a:t>to assess the accumulation of Cr, Ni and Zn in soil and different parts of radish, lettuce and green onion grown on soils irrigated with industrial effluents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 to measure the bioaccumulation capacity of vegetables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to estimate Cr, Ni and Zn translocation in different parts of vegetables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to calculate the estimated daily intake, target hazard quotient and hazard index of Cr, Ni and Zn through intake of wastewater-irrigated vegetables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to determine the biochemical parameters and antioxidant activity of vegetables, irrigated with industrial effluents.</a:t>
            </a:r>
            <a:endParaRPr lang="ru-RU" dirty="0"/>
          </a:p>
        </p:txBody>
      </p:sp>
    </p:spTree>
    <p:extLst>
      <p:ext uri="{BB962C8B-B14F-4D97-AF65-F5344CB8AC3E}">
        <p14:creationId xmlns:p14="http://schemas.microsoft.com/office/powerpoint/2010/main" val="222031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6B5F8B6-C1C1-BFCD-FB2D-1F74AC295B1E}"/>
              </a:ext>
            </a:extLst>
          </p:cNvPr>
          <p:cNvSpPr txBox="1"/>
          <p:nvPr/>
        </p:nvSpPr>
        <p:spPr>
          <a:xfrm>
            <a:off x="6754814" y="822392"/>
            <a:ext cx="3501353"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4 industrial effluents</a:t>
            </a:r>
            <a:endParaRPr lang="ru-RU" sz="2800" b="1" dirty="0">
              <a:latin typeface="Times New Roman" panose="02020603050405020304" pitchFamily="18" charset="0"/>
              <a:cs typeface="Times New Roman" panose="02020603050405020304" pitchFamily="18" charset="0"/>
            </a:endParaRPr>
          </a:p>
        </p:txBody>
      </p:sp>
      <p:pic>
        <p:nvPicPr>
          <p:cNvPr id="20" name="Рисунок 19">
            <a:extLst>
              <a:ext uri="{FF2B5EF4-FFF2-40B4-BE49-F238E27FC236}">
                <a16:creationId xmlns:a16="http://schemas.microsoft.com/office/drawing/2014/main" id="{4A623BB6-0F62-9962-512C-0849540F7A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9884" y="1163277"/>
            <a:ext cx="1583852" cy="1583852"/>
          </a:xfrm>
          <a:prstGeom prst="rect">
            <a:avLst/>
          </a:prstGeom>
        </p:spPr>
      </p:pic>
      <p:pic>
        <p:nvPicPr>
          <p:cNvPr id="21" name="Рисунок 20">
            <a:extLst>
              <a:ext uri="{FF2B5EF4-FFF2-40B4-BE49-F238E27FC236}">
                <a16:creationId xmlns:a16="http://schemas.microsoft.com/office/drawing/2014/main" id="{78CFE1D7-9ADD-241F-8C39-3E19912E7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79" y="1345612"/>
            <a:ext cx="1384239" cy="1122956"/>
          </a:xfrm>
          <a:prstGeom prst="rect">
            <a:avLst/>
          </a:prstGeom>
        </p:spPr>
      </p:pic>
      <p:pic>
        <p:nvPicPr>
          <p:cNvPr id="22" name="Рисунок 21">
            <a:extLst>
              <a:ext uri="{FF2B5EF4-FFF2-40B4-BE49-F238E27FC236}">
                <a16:creationId xmlns:a16="http://schemas.microsoft.com/office/drawing/2014/main" id="{CA1939ED-5908-BB78-1E42-2F402B15FB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5406" y="1299889"/>
            <a:ext cx="1227195" cy="1497295"/>
          </a:xfrm>
          <a:prstGeom prst="rect">
            <a:avLst/>
          </a:prstGeom>
        </p:spPr>
      </p:pic>
      <p:sp>
        <p:nvSpPr>
          <p:cNvPr id="23" name="TextBox 22">
            <a:extLst>
              <a:ext uri="{FF2B5EF4-FFF2-40B4-BE49-F238E27FC236}">
                <a16:creationId xmlns:a16="http://schemas.microsoft.com/office/drawing/2014/main" id="{E8A97978-E16B-C451-34DE-911338342E40}"/>
              </a:ext>
            </a:extLst>
          </p:cNvPr>
          <p:cNvSpPr txBox="1"/>
          <p:nvPr/>
        </p:nvSpPr>
        <p:spPr>
          <a:xfrm>
            <a:off x="683288" y="3254243"/>
            <a:ext cx="3736626" cy="923330"/>
          </a:xfrm>
          <a:prstGeom prst="rect">
            <a:avLst/>
          </a:prstGeom>
          <a:noFill/>
        </p:spPr>
        <p:txBody>
          <a:bodyPr wrap="square" rtlCol="0">
            <a:spAutoFit/>
          </a:bodyPr>
          <a:lstStyle/>
          <a:p>
            <a:pPr algn="just"/>
            <a:r>
              <a:rPr lang="en-US" dirty="0"/>
              <a:t>Elemental accumulation in soils, leaves and roots of plants + </a:t>
            </a:r>
            <a:r>
              <a:rPr lang="en-US" sz="1800" dirty="0">
                <a:effectLst/>
                <a:latin typeface="Times New Roman" panose="02020603050405020304" pitchFamily="18" charset="0"/>
                <a:ea typeface="Calibri" panose="020F0502020204030204" pitchFamily="34" charset="0"/>
              </a:rPr>
              <a:t>biochemical parameters of plants</a:t>
            </a:r>
            <a:endParaRPr lang="ru-RU" dirty="0"/>
          </a:p>
        </p:txBody>
      </p:sp>
      <p:pic>
        <p:nvPicPr>
          <p:cNvPr id="25" name="Рисунок 24">
            <a:extLst>
              <a:ext uri="{FF2B5EF4-FFF2-40B4-BE49-F238E27FC236}">
                <a16:creationId xmlns:a16="http://schemas.microsoft.com/office/drawing/2014/main" id="{E827850A-0E4F-0607-7B0A-3A48895E84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164491" y="3888042"/>
            <a:ext cx="2364475" cy="3160995"/>
          </a:xfrm>
          <a:prstGeom prst="rect">
            <a:avLst/>
          </a:prstGeom>
          <a:ln>
            <a:noFill/>
          </a:ln>
          <a:effectLst>
            <a:outerShdw blurRad="292100" dist="139700" dir="2700000" algn="tl" rotWithShape="0">
              <a:srgbClr val="333333">
                <a:alpha val="65000"/>
              </a:srgbClr>
            </a:outerShdw>
          </a:effectLst>
        </p:spPr>
      </p:pic>
      <p:sp>
        <p:nvSpPr>
          <p:cNvPr id="28" name="Заголовок 4">
            <a:extLst>
              <a:ext uri="{FF2B5EF4-FFF2-40B4-BE49-F238E27FC236}">
                <a16:creationId xmlns:a16="http://schemas.microsoft.com/office/drawing/2014/main" id="{7BB7AB8F-EBFD-5F4A-6417-FC6B17DA742A}"/>
              </a:ext>
            </a:extLst>
          </p:cNvPr>
          <p:cNvSpPr txBox="1">
            <a:spLocks/>
          </p:cNvSpPr>
          <p:nvPr/>
        </p:nvSpPr>
        <p:spPr>
          <a:xfrm>
            <a:off x="508498" y="207223"/>
            <a:ext cx="4214094" cy="68133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800"/>
              </a:spcAft>
            </a:pPr>
            <a:r>
              <a:rPr lang="en-US" sz="3200" b="1" dirty="0">
                <a:solidFill>
                  <a:schemeClr val="accent2">
                    <a:lumMod val="75000"/>
                  </a:schemeClr>
                </a:solidFill>
              </a:rPr>
              <a:t>Laboratory experiment </a:t>
            </a:r>
            <a:endParaRPr lang="ru-RU" sz="3200" b="1" dirty="0">
              <a:solidFill>
                <a:schemeClr val="accent2">
                  <a:lumMod val="75000"/>
                </a:schemeClr>
              </a:solidFill>
            </a:endParaRPr>
          </a:p>
        </p:txBody>
      </p:sp>
      <p:sp>
        <p:nvSpPr>
          <p:cNvPr id="38" name="TextBox 37">
            <a:extLst>
              <a:ext uri="{FF2B5EF4-FFF2-40B4-BE49-F238E27FC236}">
                <a16:creationId xmlns:a16="http://schemas.microsoft.com/office/drawing/2014/main" id="{B60C1054-DBD8-A50F-391F-5A11C1E12C2E}"/>
              </a:ext>
            </a:extLst>
          </p:cNvPr>
          <p:cNvSpPr txBox="1"/>
          <p:nvPr/>
        </p:nvSpPr>
        <p:spPr>
          <a:xfrm>
            <a:off x="1614949" y="879602"/>
            <a:ext cx="1463560" cy="523220"/>
          </a:xfrm>
          <a:prstGeom prst="rect">
            <a:avLst/>
          </a:prstGeom>
          <a:noFill/>
        </p:spPr>
        <p:txBody>
          <a:bodyPr wrap="square" rtlCol="0">
            <a:spAutoFit/>
          </a:bodyPr>
          <a:lstStyle/>
          <a:p>
            <a:r>
              <a:rPr lang="en-US" sz="2800" b="1" dirty="0"/>
              <a:t>3 Plants</a:t>
            </a:r>
            <a:endParaRPr lang="ru-RU" sz="3200" dirty="0">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9EC2FA4B-659C-6803-49F8-F7ED2452B597}"/>
              </a:ext>
            </a:extLst>
          </p:cNvPr>
          <p:cNvSpPr txBox="1"/>
          <p:nvPr/>
        </p:nvSpPr>
        <p:spPr>
          <a:xfrm>
            <a:off x="5680776" y="2498860"/>
            <a:ext cx="2759673" cy="923330"/>
          </a:xfrm>
          <a:prstGeom prst="rect">
            <a:avLst/>
          </a:prstGeom>
          <a:noFill/>
        </p:spPr>
        <p:txBody>
          <a:bodyPr wrap="square">
            <a:spAutoFit/>
          </a:bodyPr>
          <a:lstStyle/>
          <a:p>
            <a:pPr algn="ctr"/>
            <a:r>
              <a:rPr lang="en-GB" dirty="0">
                <a:latin typeface="Times New Roman" panose="02020603050405020304" pitchFamily="18" charset="0"/>
              </a:rPr>
              <a:t>*</a:t>
            </a:r>
            <a:r>
              <a:rPr lang="en-GB" dirty="0"/>
              <a:t>Maximum</a:t>
            </a:r>
            <a:r>
              <a:rPr lang="ru-RU" dirty="0"/>
              <a:t> </a:t>
            </a:r>
            <a:r>
              <a:rPr lang="en-US" dirty="0"/>
              <a:t>permissible</a:t>
            </a:r>
            <a:r>
              <a:rPr lang="en-GB" dirty="0"/>
              <a:t> concentration (MPC) </a:t>
            </a:r>
            <a:r>
              <a:rPr lang="en-GB" dirty="0">
                <a:effectLst/>
                <a:ea typeface="Times New Roman" panose="02020603050405020304" pitchFamily="18" charset="0"/>
              </a:rPr>
              <a:t>of metal in irrigation water </a:t>
            </a:r>
            <a:endParaRPr lang="ru-RU" dirty="0"/>
          </a:p>
        </p:txBody>
      </p:sp>
      <p:sp>
        <p:nvSpPr>
          <p:cNvPr id="54" name="TextBox 53">
            <a:extLst>
              <a:ext uri="{FF2B5EF4-FFF2-40B4-BE49-F238E27FC236}">
                <a16:creationId xmlns:a16="http://schemas.microsoft.com/office/drawing/2014/main" id="{99B0137F-CB55-5529-8BE9-8FE4E166BAF2}"/>
              </a:ext>
            </a:extLst>
          </p:cNvPr>
          <p:cNvSpPr txBox="1"/>
          <p:nvPr/>
        </p:nvSpPr>
        <p:spPr>
          <a:xfrm>
            <a:off x="8497144" y="3589791"/>
            <a:ext cx="3545699" cy="3416320"/>
          </a:xfrm>
          <a:prstGeom prst="rect">
            <a:avLst/>
          </a:prstGeom>
          <a:noFill/>
        </p:spPr>
        <p:txBody>
          <a:bodyPr wrap="square" rtlCol="0">
            <a:spAutoFit/>
          </a:bodyPr>
          <a:lstStyle/>
          <a:p>
            <a:pPr marL="285750" indent="-285750">
              <a:buFont typeface="Arial" panose="020B0604020202020204" pitchFamily="34" charset="0"/>
              <a:buChar char="•"/>
            </a:pPr>
            <a:r>
              <a:rPr lang="en-US" dirty="0"/>
              <a:t>Bioconcentration factor (BCF)</a:t>
            </a:r>
            <a:endParaRPr lang="ru-RU"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Translocation factor (TF)</a:t>
            </a:r>
            <a:endParaRPr lang="ru-RU"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Estimated daily intake</a:t>
            </a:r>
            <a:r>
              <a:rPr lang="ru-RU" dirty="0"/>
              <a:t> </a:t>
            </a:r>
            <a:r>
              <a:rPr lang="en-US" dirty="0"/>
              <a:t>of metals (EDI)</a:t>
            </a:r>
            <a:endParaRPr lang="ru-RU" dirty="0"/>
          </a:p>
          <a:p>
            <a:r>
              <a:rPr lang="en-US" dirty="0"/>
              <a:t> </a:t>
            </a:r>
          </a:p>
          <a:p>
            <a:pPr marL="285750" indent="-285750">
              <a:buFont typeface="Arial" panose="020B0604020202020204" pitchFamily="34" charset="0"/>
              <a:buChar char="•"/>
            </a:pPr>
            <a:r>
              <a:rPr lang="en-US" sz="1800" dirty="0">
                <a:effectLst/>
                <a:latin typeface="Times New Roman" panose="02020603050405020304" pitchFamily="18" charset="0"/>
                <a:ea typeface="Calibri" panose="020F0502020204030204" pitchFamily="34" charset="0"/>
              </a:rPr>
              <a:t>Target hazard quotient</a:t>
            </a:r>
            <a:r>
              <a:rPr lang="en-GB" sz="1800" dirty="0">
                <a:effectLst/>
                <a:latin typeface="Times New Roman" panose="02020603050405020304" pitchFamily="18" charset="0"/>
                <a:ea typeface="Calibri" panose="020F0502020204030204" pitchFamily="34" charset="0"/>
              </a:rPr>
              <a:t> (THQ)</a:t>
            </a:r>
            <a:endParaRPr lang="ru-RU"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endParaRPr lang="en-GB" sz="18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GB" dirty="0">
                <a:latin typeface="Times New Roman" panose="02020603050405020304" pitchFamily="18" charset="0"/>
                <a:ea typeface="Calibri" panose="020F0502020204030204" pitchFamily="34" charset="0"/>
              </a:rPr>
              <a:t>H</a:t>
            </a:r>
            <a:r>
              <a:rPr lang="en-GB" sz="1800" dirty="0">
                <a:effectLst/>
                <a:latin typeface="Times New Roman" panose="02020603050405020304" pitchFamily="18" charset="0"/>
                <a:ea typeface="Calibri" panose="020F0502020204030204" pitchFamily="34" charset="0"/>
              </a:rPr>
              <a:t>azard index (HI)</a:t>
            </a:r>
            <a:endParaRPr lang="en-US" dirty="0"/>
          </a:p>
          <a:p>
            <a:endParaRPr lang="en-US" dirty="0"/>
          </a:p>
          <a:p>
            <a:endParaRPr lang="ru-RU" dirty="0"/>
          </a:p>
        </p:txBody>
      </p:sp>
      <p:sp>
        <p:nvSpPr>
          <p:cNvPr id="56" name="TextBox 55">
            <a:extLst>
              <a:ext uri="{FF2B5EF4-FFF2-40B4-BE49-F238E27FC236}">
                <a16:creationId xmlns:a16="http://schemas.microsoft.com/office/drawing/2014/main" id="{6ABD7C6A-8608-9F2C-0730-E7491F69D690}"/>
              </a:ext>
            </a:extLst>
          </p:cNvPr>
          <p:cNvSpPr txBox="1"/>
          <p:nvPr/>
        </p:nvSpPr>
        <p:spPr>
          <a:xfrm>
            <a:off x="5444487" y="1561817"/>
            <a:ext cx="1138590" cy="769441"/>
          </a:xfrm>
          <a:prstGeom prst="rect">
            <a:avLst/>
          </a:prstGeom>
          <a:solidFill>
            <a:schemeClr val="accent1">
              <a:lumMod val="20000"/>
              <a:lumOff val="80000"/>
            </a:schemeClr>
          </a:solidFill>
        </p:spPr>
        <p:txBody>
          <a:bodyPr wrap="square">
            <a:spAutoFit/>
          </a:bodyPr>
          <a:lstStyle/>
          <a:p>
            <a:pPr algn="ctr"/>
            <a:r>
              <a:rPr lang="en-US" sz="2400" b="1" dirty="0"/>
              <a:t>Zn</a:t>
            </a:r>
            <a:endParaRPr lang="ru-RU" sz="2400" dirty="0"/>
          </a:p>
          <a:p>
            <a:pPr algn="ctr"/>
            <a:r>
              <a:rPr lang="en-US" sz="2000" dirty="0"/>
              <a:t>≈ MPC*</a:t>
            </a:r>
            <a:endParaRPr lang="ru-RU" sz="2000" dirty="0"/>
          </a:p>
        </p:txBody>
      </p:sp>
      <p:sp>
        <p:nvSpPr>
          <p:cNvPr id="57" name="TextBox 56">
            <a:extLst>
              <a:ext uri="{FF2B5EF4-FFF2-40B4-BE49-F238E27FC236}">
                <a16:creationId xmlns:a16="http://schemas.microsoft.com/office/drawing/2014/main" id="{900ECF40-DBF8-D714-419D-065BEE441011}"/>
              </a:ext>
            </a:extLst>
          </p:cNvPr>
          <p:cNvSpPr txBox="1"/>
          <p:nvPr/>
        </p:nvSpPr>
        <p:spPr>
          <a:xfrm>
            <a:off x="6918012" y="1561818"/>
            <a:ext cx="1170251" cy="769441"/>
          </a:xfrm>
          <a:prstGeom prst="rect">
            <a:avLst/>
          </a:prstGeom>
          <a:solidFill>
            <a:schemeClr val="accent1">
              <a:lumMod val="20000"/>
              <a:lumOff val="80000"/>
            </a:schemeClr>
          </a:solidFill>
        </p:spPr>
        <p:txBody>
          <a:bodyPr wrap="square">
            <a:spAutoFit/>
          </a:bodyPr>
          <a:lstStyle/>
          <a:p>
            <a:pPr algn="ctr"/>
            <a:r>
              <a:rPr lang="en-US" sz="2400" b="1" dirty="0"/>
              <a:t>Zn </a:t>
            </a:r>
          </a:p>
          <a:p>
            <a:pPr algn="ctr"/>
            <a:r>
              <a:rPr lang="en-US" sz="2000" dirty="0"/>
              <a:t>≈ 40 MPC</a:t>
            </a:r>
            <a:endParaRPr lang="ru-RU" sz="2000" dirty="0"/>
          </a:p>
        </p:txBody>
      </p:sp>
      <p:sp>
        <p:nvSpPr>
          <p:cNvPr id="58" name="TextBox 57">
            <a:extLst>
              <a:ext uri="{FF2B5EF4-FFF2-40B4-BE49-F238E27FC236}">
                <a16:creationId xmlns:a16="http://schemas.microsoft.com/office/drawing/2014/main" id="{CF965C2D-FC18-8E33-3EAC-BDA16A213712}"/>
              </a:ext>
            </a:extLst>
          </p:cNvPr>
          <p:cNvSpPr txBox="1"/>
          <p:nvPr/>
        </p:nvSpPr>
        <p:spPr>
          <a:xfrm>
            <a:off x="8423198" y="1541869"/>
            <a:ext cx="2068771" cy="1077218"/>
          </a:xfrm>
          <a:prstGeom prst="rect">
            <a:avLst/>
          </a:prstGeom>
          <a:solidFill>
            <a:schemeClr val="accent1">
              <a:lumMod val="20000"/>
              <a:lumOff val="80000"/>
            </a:schemeClr>
          </a:solidFill>
        </p:spPr>
        <p:txBody>
          <a:bodyPr wrap="square">
            <a:spAutoFit/>
          </a:bodyPr>
          <a:lstStyle/>
          <a:p>
            <a:pPr algn="ctr"/>
            <a:r>
              <a:rPr lang="en-US" sz="2400" b="1" dirty="0"/>
              <a:t>Cr + Zn</a:t>
            </a:r>
            <a:endParaRPr lang="ru-RU" sz="2400" dirty="0"/>
          </a:p>
          <a:p>
            <a:pPr algn="ctr"/>
            <a:r>
              <a:rPr lang="en-US" sz="2000" dirty="0"/>
              <a:t>Cr (VI) ≈ 100 MPC</a:t>
            </a:r>
            <a:r>
              <a:rPr lang="ru-RU" sz="2000" dirty="0"/>
              <a:t> </a:t>
            </a:r>
            <a:r>
              <a:rPr lang="en-US" sz="2000" dirty="0"/>
              <a:t>Zn ≈ 3 MPC</a:t>
            </a:r>
          </a:p>
        </p:txBody>
      </p:sp>
      <p:sp>
        <p:nvSpPr>
          <p:cNvPr id="59" name="TextBox 58">
            <a:extLst>
              <a:ext uri="{FF2B5EF4-FFF2-40B4-BE49-F238E27FC236}">
                <a16:creationId xmlns:a16="http://schemas.microsoft.com/office/drawing/2014/main" id="{1F2AC491-DE1C-2708-03D4-71276AE3038F}"/>
              </a:ext>
            </a:extLst>
          </p:cNvPr>
          <p:cNvSpPr txBox="1"/>
          <p:nvPr/>
        </p:nvSpPr>
        <p:spPr>
          <a:xfrm>
            <a:off x="10674760" y="1541869"/>
            <a:ext cx="1204830" cy="769441"/>
          </a:xfrm>
          <a:prstGeom prst="rect">
            <a:avLst/>
          </a:prstGeom>
          <a:solidFill>
            <a:schemeClr val="accent1">
              <a:lumMod val="20000"/>
              <a:lumOff val="80000"/>
            </a:schemeClr>
          </a:solidFill>
        </p:spPr>
        <p:txBody>
          <a:bodyPr wrap="square">
            <a:spAutoFit/>
          </a:bodyPr>
          <a:lstStyle/>
          <a:p>
            <a:pPr algn="ctr"/>
            <a:r>
              <a:rPr lang="en-US" sz="2400" b="1" dirty="0"/>
              <a:t>Ni</a:t>
            </a:r>
            <a:endParaRPr lang="ru-RU" sz="2400" dirty="0"/>
          </a:p>
          <a:p>
            <a:pPr algn="ctr"/>
            <a:r>
              <a:rPr lang="en-US" sz="2000" dirty="0"/>
              <a:t>≈ 20 MPC</a:t>
            </a:r>
            <a:endParaRPr lang="ru-RU" sz="2000" dirty="0"/>
          </a:p>
        </p:txBody>
      </p:sp>
      <p:sp>
        <p:nvSpPr>
          <p:cNvPr id="60" name="Левая фигурная скобка 59">
            <a:extLst>
              <a:ext uri="{FF2B5EF4-FFF2-40B4-BE49-F238E27FC236}">
                <a16:creationId xmlns:a16="http://schemas.microsoft.com/office/drawing/2014/main" id="{F8BC916D-D441-4498-96A0-34C45561A0A5}"/>
              </a:ext>
            </a:extLst>
          </p:cNvPr>
          <p:cNvSpPr/>
          <p:nvPr/>
        </p:nvSpPr>
        <p:spPr>
          <a:xfrm>
            <a:off x="7482416" y="4732392"/>
            <a:ext cx="662542" cy="1678136"/>
          </a:xfrm>
          <a:prstGeom prst="leftBrace">
            <a:avLst>
              <a:gd name="adj1" fmla="val 8333"/>
              <a:gd name="adj2" fmla="val 4506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1" name="Левая фигурная скобка 60">
            <a:extLst>
              <a:ext uri="{FF2B5EF4-FFF2-40B4-BE49-F238E27FC236}">
                <a16:creationId xmlns:a16="http://schemas.microsoft.com/office/drawing/2014/main" id="{C848E9C4-78CB-4CC4-679A-9653ED075AE1}"/>
              </a:ext>
            </a:extLst>
          </p:cNvPr>
          <p:cNvSpPr/>
          <p:nvPr/>
        </p:nvSpPr>
        <p:spPr>
          <a:xfrm>
            <a:off x="7482416" y="3641462"/>
            <a:ext cx="575616" cy="9233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2" name="TextBox 61">
            <a:extLst>
              <a:ext uri="{FF2B5EF4-FFF2-40B4-BE49-F238E27FC236}">
                <a16:creationId xmlns:a16="http://schemas.microsoft.com/office/drawing/2014/main" id="{58F417F2-9673-B411-B4C3-1A4397B6D840}"/>
              </a:ext>
            </a:extLst>
          </p:cNvPr>
          <p:cNvSpPr txBox="1"/>
          <p:nvPr/>
        </p:nvSpPr>
        <p:spPr>
          <a:xfrm>
            <a:off x="5078925" y="5386794"/>
            <a:ext cx="2132442" cy="369332"/>
          </a:xfrm>
          <a:prstGeom prst="rect">
            <a:avLst/>
          </a:prstGeom>
          <a:noFill/>
        </p:spPr>
        <p:txBody>
          <a:bodyPr wrap="square" rtlCol="0">
            <a:spAutoFit/>
          </a:bodyPr>
          <a:lstStyle/>
          <a:p>
            <a:r>
              <a:rPr lang="en-US" b="1" dirty="0"/>
              <a:t>Human health risks</a:t>
            </a:r>
            <a:endParaRPr lang="ru-RU" b="1" dirty="0"/>
          </a:p>
        </p:txBody>
      </p:sp>
      <p:sp>
        <p:nvSpPr>
          <p:cNvPr id="63" name="TextBox 62">
            <a:extLst>
              <a:ext uri="{FF2B5EF4-FFF2-40B4-BE49-F238E27FC236}">
                <a16:creationId xmlns:a16="http://schemas.microsoft.com/office/drawing/2014/main" id="{31C6B7F5-B06B-6859-B9BB-19108D68510D}"/>
              </a:ext>
            </a:extLst>
          </p:cNvPr>
          <p:cNvSpPr txBox="1"/>
          <p:nvPr/>
        </p:nvSpPr>
        <p:spPr>
          <a:xfrm>
            <a:off x="4912601" y="3826823"/>
            <a:ext cx="2499088" cy="646331"/>
          </a:xfrm>
          <a:prstGeom prst="rect">
            <a:avLst/>
          </a:prstGeom>
          <a:noFill/>
        </p:spPr>
        <p:txBody>
          <a:bodyPr wrap="square" rtlCol="0">
            <a:spAutoFit/>
          </a:bodyPr>
          <a:lstStyle/>
          <a:p>
            <a:r>
              <a:rPr lang="en-US" b="1" dirty="0">
                <a:ea typeface="Calibri" panose="020F0502020204030204" pitchFamily="34" charset="0"/>
              </a:rPr>
              <a:t>F</a:t>
            </a:r>
            <a:r>
              <a:rPr lang="en-US" sz="1800" b="1" dirty="0">
                <a:effectLst/>
                <a:ea typeface="Calibri" panose="020F0502020204030204" pitchFamily="34" charset="0"/>
              </a:rPr>
              <a:t>eatures of metal accumulation in plants</a:t>
            </a:r>
            <a:endParaRPr lang="ru-RU" b="1" dirty="0"/>
          </a:p>
        </p:txBody>
      </p:sp>
    </p:spTree>
    <p:extLst>
      <p:ext uri="{BB962C8B-B14F-4D97-AF65-F5344CB8AC3E}">
        <p14:creationId xmlns:p14="http://schemas.microsoft.com/office/powerpoint/2010/main" val="2909914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76BC02-AF2E-A07D-7345-02DB75DF3BCD}"/>
              </a:ext>
            </a:extLst>
          </p:cNvPr>
          <p:cNvSpPr>
            <a:spLocks noGrp="1"/>
          </p:cNvSpPr>
          <p:nvPr>
            <p:ph type="title"/>
          </p:nvPr>
        </p:nvSpPr>
        <p:spPr>
          <a:xfrm>
            <a:off x="803694" y="122912"/>
            <a:ext cx="10515600" cy="559908"/>
          </a:xfrm>
        </p:spPr>
        <p:txBody>
          <a:bodyPr>
            <a:normAutofit/>
          </a:bodyPr>
          <a:lstStyle/>
          <a:p>
            <a:pPr algn="ctr"/>
            <a:r>
              <a:rPr lang="en-US" sz="3200" b="1" dirty="0">
                <a:solidFill>
                  <a:schemeClr val="accent2">
                    <a:lumMod val="75000"/>
                  </a:schemeClr>
                </a:solidFill>
              </a:rPr>
              <a:t>Cr and Zn translocation in radish, lettuce and onion</a:t>
            </a:r>
            <a:endParaRPr lang="ru-RU" sz="3200" b="1" dirty="0"/>
          </a:p>
        </p:txBody>
      </p:sp>
      <p:graphicFrame>
        <p:nvGraphicFramePr>
          <p:cNvPr id="4" name="Диаграмма 3">
            <a:extLst>
              <a:ext uri="{FF2B5EF4-FFF2-40B4-BE49-F238E27FC236}">
                <a16:creationId xmlns:a16="http://schemas.microsoft.com/office/drawing/2014/main" id="{9CE24484-3FF7-443D-A16A-C4192C6F77C7}"/>
              </a:ext>
            </a:extLst>
          </p:cNvPr>
          <p:cNvGraphicFramePr>
            <a:graphicFrameLocks/>
          </p:cNvGraphicFramePr>
          <p:nvPr>
            <p:extLst>
              <p:ext uri="{D42A27DB-BD31-4B8C-83A1-F6EECF244321}">
                <p14:modId xmlns:p14="http://schemas.microsoft.com/office/powerpoint/2010/main" val="1970613110"/>
              </p:ext>
            </p:extLst>
          </p:nvPr>
        </p:nvGraphicFramePr>
        <p:xfrm>
          <a:off x="345990" y="3529941"/>
          <a:ext cx="5422512" cy="3219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a:extLst>
              <a:ext uri="{FF2B5EF4-FFF2-40B4-BE49-F238E27FC236}">
                <a16:creationId xmlns:a16="http://schemas.microsoft.com/office/drawing/2014/main" id="{353AC47B-973F-B16F-E843-6DEAECE180E8}"/>
              </a:ext>
            </a:extLst>
          </p:cNvPr>
          <p:cNvGraphicFramePr>
            <a:graphicFrameLocks/>
          </p:cNvGraphicFramePr>
          <p:nvPr>
            <p:extLst>
              <p:ext uri="{D42A27DB-BD31-4B8C-83A1-F6EECF244321}">
                <p14:modId xmlns:p14="http://schemas.microsoft.com/office/powerpoint/2010/main" val="1757373819"/>
              </p:ext>
            </p:extLst>
          </p:nvPr>
        </p:nvGraphicFramePr>
        <p:xfrm>
          <a:off x="5603632" y="772035"/>
          <a:ext cx="6588368" cy="30217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Таблица 6">
            <a:extLst>
              <a:ext uri="{FF2B5EF4-FFF2-40B4-BE49-F238E27FC236}">
                <a16:creationId xmlns:a16="http://schemas.microsoft.com/office/drawing/2014/main" id="{651A9B0C-A510-8C50-D254-A63868A99ED6}"/>
              </a:ext>
            </a:extLst>
          </p:cNvPr>
          <p:cNvGraphicFramePr>
            <a:graphicFrameLocks noGrp="1"/>
          </p:cNvGraphicFramePr>
          <p:nvPr/>
        </p:nvGraphicFramePr>
        <p:xfrm>
          <a:off x="188150" y="1254523"/>
          <a:ext cx="5195503" cy="2275418"/>
        </p:xfrm>
        <a:graphic>
          <a:graphicData uri="http://schemas.openxmlformats.org/drawingml/2006/table">
            <a:tbl>
              <a:tblPr>
                <a:tableStyleId>{93296810-A885-4BE3-A3E7-6D5BEEA58F35}</a:tableStyleId>
              </a:tblPr>
              <a:tblGrid>
                <a:gridCol w="980862">
                  <a:extLst>
                    <a:ext uri="{9D8B030D-6E8A-4147-A177-3AD203B41FA5}">
                      <a16:colId xmlns:a16="http://schemas.microsoft.com/office/drawing/2014/main" val="2320691223"/>
                    </a:ext>
                  </a:extLst>
                </a:gridCol>
                <a:gridCol w="980862">
                  <a:extLst>
                    <a:ext uri="{9D8B030D-6E8A-4147-A177-3AD203B41FA5}">
                      <a16:colId xmlns:a16="http://schemas.microsoft.com/office/drawing/2014/main" val="4165103596"/>
                    </a:ext>
                  </a:extLst>
                </a:gridCol>
                <a:gridCol w="1272055">
                  <a:extLst>
                    <a:ext uri="{9D8B030D-6E8A-4147-A177-3AD203B41FA5}">
                      <a16:colId xmlns:a16="http://schemas.microsoft.com/office/drawing/2014/main" val="770964206"/>
                    </a:ext>
                  </a:extLst>
                </a:gridCol>
                <a:gridCol w="980862">
                  <a:extLst>
                    <a:ext uri="{9D8B030D-6E8A-4147-A177-3AD203B41FA5}">
                      <a16:colId xmlns:a16="http://schemas.microsoft.com/office/drawing/2014/main" val="1995666260"/>
                    </a:ext>
                  </a:extLst>
                </a:gridCol>
                <a:gridCol w="980862">
                  <a:extLst>
                    <a:ext uri="{9D8B030D-6E8A-4147-A177-3AD203B41FA5}">
                      <a16:colId xmlns:a16="http://schemas.microsoft.com/office/drawing/2014/main" val="744760428"/>
                    </a:ext>
                  </a:extLst>
                </a:gridCol>
              </a:tblGrid>
              <a:tr h="856238">
                <a:tc>
                  <a:txBody>
                    <a:bodyPr/>
                    <a:lstStyle/>
                    <a:p>
                      <a:pPr algn="ctr" fontAlgn="b"/>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Zn (Control)</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Zn </a:t>
                      </a:r>
                      <a:endParaRPr lang="ru-RU" sz="1800" u="none" strike="noStrike" dirty="0">
                        <a:effectLst/>
                      </a:endParaRPr>
                    </a:p>
                    <a:p>
                      <a:pPr algn="ctr" fontAlgn="b"/>
                      <a:r>
                        <a:rPr lang="en-US" sz="1800" u="none" strike="noStrike" dirty="0">
                          <a:solidFill>
                            <a:srgbClr val="FF0000"/>
                          </a:solidFill>
                          <a:effectLst/>
                        </a:rPr>
                        <a:t>(Effluents)</a:t>
                      </a:r>
                      <a:endParaRPr lang="en-US" sz="1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Cr (Control)</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Cr </a:t>
                      </a:r>
                      <a:r>
                        <a:rPr lang="en-US" sz="1800" u="none" strike="noStrike" dirty="0">
                          <a:solidFill>
                            <a:srgbClr val="FF0000"/>
                          </a:solidFill>
                          <a:effectLst/>
                        </a:rPr>
                        <a:t>(Effluents)</a:t>
                      </a:r>
                      <a:endParaRPr lang="en-US" sz="18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51874697"/>
                  </a:ext>
                </a:extLst>
              </a:tr>
              <a:tr h="473060">
                <a:tc>
                  <a:txBody>
                    <a:bodyPr/>
                    <a:lstStyle/>
                    <a:p>
                      <a:pPr algn="ctr" fontAlgn="b"/>
                      <a:r>
                        <a:rPr lang="en-US" sz="1800" b="1" u="none" strike="noStrike" dirty="0">
                          <a:effectLst/>
                        </a:rPr>
                        <a:t>Radish</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27</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23-28</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20</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11</a:t>
                      </a:r>
                      <a:endParaRPr lang="ru-R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66753637"/>
                  </a:ext>
                </a:extLst>
              </a:tr>
              <a:tr h="473060">
                <a:tc>
                  <a:txBody>
                    <a:bodyPr/>
                    <a:lstStyle/>
                    <a:p>
                      <a:pPr algn="ctr" fontAlgn="b"/>
                      <a:r>
                        <a:rPr lang="en-US" sz="1800" b="1" u="none" strike="noStrike" dirty="0">
                          <a:effectLst/>
                        </a:rPr>
                        <a:t>Lettuce</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51</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32-43</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18</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3.5</a:t>
                      </a:r>
                      <a:endParaRPr lang="ru-R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21171271"/>
                  </a:ext>
                </a:extLst>
              </a:tr>
              <a:tr h="473060">
                <a:tc>
                  <a:txBody>
                    <a:bodyPr/>
                    <a:lstStyle/>
                    <a:p>
                      <a:pPr algn="ctr" fontAlgn="b"/>
                      <a:r>
                        <a:rPr lang="en-US" sz="1800" b="1" u="none" strike="noStrike" dirty="0">
                          <a:effectLst/>
                        </a:rPr>
                        <a:t>Onion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a:effectLst/>
                        </a:rPr>
                        <a:t>13</a:t>
                      </a:r>
                      <a:endParaRPr lang="ru-RU"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10</a:t>
                      </a:r>
                      <a:r>
                        <a:rPr lang="en-US" sz="1800" u="none" strike="noStrike" dirty="0">
                          <a:effectLst/>
                        </a:rPr>
                        <a:t>-12</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32</a:t>
                      </a:r>
                      <a:endParaRPr lang="ru-RU"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ru-RU" sz="1800" u="none" strike="noStrike" dirty="0">
                          <a:effectLst/>
                        </a:rPr>
                        <a:t>4</a:t>
                      </a:r>
                      <a:endParaRPr lang="ru-RU"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10489091"/>
                  </a:ext>
                </a:extLst>
              </a:tr>
            </a:tbl>
          </a:graphicData>
        </a:graphic>
      </p:graphicFrame>
      <p:sp>
        <p:nvSpPr>
          <p:cNvPr id="8" name="TextBox 7">
            <a:extLst>
              <a:ext uri="{FF2B5EF4-FFF2-40B4-BE49-F238E27FC236}">
                <a16:creationId xmlns:a16="http://schemas.microsoft.com/office/drawing/2014/main" id="{2B1051AE-9B1A-04E5-23CC-784C309600FB}"/>
              </a:ext>
            </a:extLst>
          </p:cNvPr>
          <p:cNvSpPr txBox="1"/>
          <p:nvPr/>
        </p:nvSpPr>
        <p:spPr>
          <a:xfrm>
            <a:off x="621323" y="750277"/>
            <a:ext cx="3800905" cy="369332"/>
          </a:xfrm>
          <a:prstGeom prst="rect">
            <a:avLst/>
          </a:prstGeom>
          <a:noFill/>
        </p:spPr>
        <p:txBody>
          <a:bodyPr wrap="square" rtlCol="0">
            <a:spAutoFit/>
          </a:bodyPr>
          <a:lstStyle/>
          <a:p>
            <a:r>
              <a:rPr lang="en-US" b="1" dirty="0"/>
              <a:t>% of Cr and Zn in edible part of plants</a:t>
            </a:r>
            <a:endParaRPr lang="ru-RU" b="1" dirty="0"/>
          </a:p>
        </p:txBody>
      </p:sp>
      <p:sp>
        <p:nvSpPr>
          <p:cNvPr id="3" name="Овал 2">
            <a:extLst>
              <a:ext uri="{FF2B5EF4-FFF2-40B4-BE49-F238E27FC236}">
                <a16:creationId xmlns:a16="http://schemas.microsoft.com/office/drawing/2014/main" id="{F1131AFF-836D-392E-994D-D1190983B924}"/>
              </a:ext>
            </a:extLst>
          </p:cNvPr>
          <p:cNvSpPr/>
          <p:nvPr/>
        </p:nvSpPr>
        <p:spPr>
          <a:xfrm>
            <a:off x="3394953" y="2052536"/>
            <a:ext cx="1988700" cy="1612319"/>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ru-RU"/>
          </a:p>
        </p:txBody>
      </p:sp>
      <p:graphicFrame>
        <p:nvGraphicFramePr>
          <p:cNvPr id="9" name="Таблица 8">
            <a:extLst>
              <a:ext uri="{FF2B5EF4-FFF2-40B4-BE49-F238E27FC236}">
                <a16:creationId xmlns:a16="http://schemas.microsoft.com/office/drawing/2014/main" id="{30190324-B605-F6A4-845A-B5175C7CB881}"/>
              </a:ext>
            </a:extLst>
          </p:cNvPr>
          <p:cNvGraphicFramePr>
            <a:graphicFrameLocks noGrp="1"/>
          </p:cNvGraphicFramePr>
          <p:nvPr>
            <p:extLst>
              <p:ext uri="{D42A27DB-BD31-4B8C-83A1-F6EECF244321}">
                <p14:modId xmlns:p14="http://schemas.microsoft.com/office/powerpoint/2010/main" val="3348367133"/>
              </p:ext>
            </p:extLst>
          </p:nvPr>
        </p:nvGraphicFramePr>
        <p:xfrm>
          <a:off x="7453389" y="4058556"/>
          <a:ext cx="4054432" cy="2426381"/>
        </p:xfrm>
        <a:graphic>
          <a:graphicData uri="http://schemas.openxmlformats.org/drawingml/2006/table">
            <a:tbl>
              <a:tblPr>
                <a:tableStyleId>{16D9F66E-5EB9-4882-86FB-DCBF35E3C3E4}</a:tableStyleId>
              </a:tblPr>
              <a:tblGrid>
                <a:gridCol w="962951">
                  <a:extLst>
                    <a:ext uri="{9D8B030D-6E8A-4147-A177-3AD203B41FA5}">
                      <a16:colId xmlns:a16="http://schemas.microsoft.com/office/drawing/2014/main" val="406130395"/>
                    </a:ext>
                  </a:extLst>
                </a:gridCol>
                <a:gridCol w="1564239">
                  <a:extLst>
                    <a:ext uri="{9D8B030D-6E8A-4147-A177-3AD203B41FA5}">
                      <a16:colId xmlns:a16="http://schemas.microsoft.com/office/drawing/2014/main" val="918026427"/>
                    </a:ext>
                  </a:extLst>
                </a:gridCol>
                <a:gridCol w="1527242">
                  <a:extLst>
                    <a:ext uri="{9D8B030D-6E8A-4147-A177-3AD203B41FA5}">
                      <a16:colId xmlns:a16="http://schemas.microsoft.com/office/drawing/2014/main" val="1422989122"/>
                    </a:ext>
                  </a:extLst>
                </a:gridCol>
              </a:tblGrid>
              <a:tr h="842788">
                <a:tc gridSpan="3">
                  <a:txBody>
                    <a:bodyPr/>
                    <a:lstStyle/>
                    <a:p>
                      <a:pPr algn="ctr"/>
                      <a:r>
                        <a:rPr lang="en-US" sz="2000" b="1" dirty="0">
                          <a:solidFill>
                            <a:srgbClr val="0070C0"/>
                          </a:solidFill>
                        </a:rPr>
                        <a:t>Bioconcentration factor</a:t>
                      </a:r>
                    </a:p>
                    <a:p>
                      <a:pPr algn="ctr"/>
                      <a:r>
                        <a:rPr lang="en-US" sz="2000" dirty="0"/>
                        <a:t>C (edible part) / C (soil)</a:t>
                      </a:r>
                      <a:endParaRPr lang="ru-RU" sz="2000" b="1" dirty="0">
                        <a:solidFill>
                          <a:srgbClr val="0070C0"/>
                        </a:solidFill>
                      </a:endParaRPr>
                    </a:p>
                  </a:txBody>
                  <a:tcPr/>
                </a:tc>
                <a:tc hMerge="1">
                  <a:txBody>
                    <a:bodyPr/>
                    <a:lstStyle/>
                    <a:p>
                      <a:pPr algn="ctr"/>
                      <a:r>
                        <a:rPr lang="en-US" sz="2000" b="1" dirty="0">
                          <a:solidFill>
                            <a:srgbClr val="0070C0"/>
                          </a:solidFill>
                        </a:rPr>
                        <a:t>Bioconcentration factor (Zn)</a:t>
                      </a:r>
                      <a:endParaRPr lang="ru-RU" sz="2000"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ru-RU"/>
                    </a:p>
                  </a:txBody>
                  <a:tcPr/>
                </a:tc>
                <a:extLst>
                  <a:ext uri="{0D108BD9-81ED-4DB2-BD59-A6C34878D82A}">
                    <a16:rowId xmlns:a16="http://schemas.microsoft.com/office/drawing/2014/main" val="2307617981"/>
                  </a:ext>
                </a:extLst>
              </a:tr>
              <a:tr h="382078">
                <a:tc>
                  <a:txBody>
                    <a:bodyPr/>
                    <a:lstStyle/>
                    <a:p>
                      <a:pPr algn="ctr" fontAlgn="ct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a:effectLst/>
                        </a:rPr>
                        <a:t>Lettuce</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1" u="none" strike="noStrike" dirty="0">
                          <a:effectLst/>
                        </a:rPr>
                        <a:t>Onion</a:t>
                      </a:r>
                      <a:endParaRPr lang="ru-RU" sz="2000" b="1"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652752238"/>
                  </a:ext>
                </a:extLst>
              </a:tr>
              <a:tr h="400505">
                <a:tc>
                  <a:txBody>
                    <a:bodyPr/>
                    <a:lstStyle/>
                    <a:p>
                      <a:pPr algn="ctr" fontAlgn="ctr"/>
                      <a:r>
                        <a:rPr lang="en-US" sz="2000" b="1" u="none" strike="noStrike" dirty="0">
                          <a:solidFill>
                            <a:srgbClr val="000000"/>
                          </a:solidFill>
                          <a:effectLst/>
                        </a:rPr>
                        <a:t>Zn</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ru-RU" sz="2000" u="none" strike="noStrike" dirty="0">
                          <a:effectLst/>
                        </a:rPr>
                        <a:t>0.</a:t>
                      </a:r>
                      <a:r>
                        <a:rPr lang="en-US" sz="2000" u="none" strike="noStrike" dirty="0">
                          <a:effectLst/>
                        </a:rPr>
                        <a:t>55</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u="none" strike="noStrike" dirty="0">
                          <a:effectLst/>
                        </a:rPr>
                        <a:t>0.55</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286073051"/>
                  </a:ext>
                </a:extLst>
              </a:tr>
              <a:tr h="400505">
                <a:tc>
                  <a:txBody>
                    <a:bodyPr/>
                    <a:lstStyle/>
                    <a:p>
                      <a:pPr algn="ctr" fontAlgn="ctr"/>
                      <a:r>
                        <a:rPr lang="en-US" sz="2000" b="1" u="none" strike="noStrike" dirty="0">
                          <a:solidFill>
                            <a:srgbClr val="000000"/>
                          </a:solidFill>
                          <a:effectLst/>
                        </a:rPr>
                        <a:t>Cr</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0" u="none" strike="noStrike" dirty="0">
                          <a:solidFill>
                            <a:srgbClr val="000000"/>
                          </a:solidFill>
                          <a:effectLst/>
                        </a:rPr>
                        <a:t>0.04</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0" u="none" strike="noStrike" dirty="0">
                          <a:solidFill>
                            <a:srgbClr val="000000"/>
                          </a:solidFill>
                          <a:effectLst/>
                        </a:rPr>
                        <a:t>0.08</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76861767"/>
                  </a:ext>
                </a:extLst>
              </a:tr>
              <a:tr h="400505">
                <a:tc>
                  <a:txBody>
                    <a:bodyPr/>
                    <a:lstStyle/>
                    <a:p>
                      <a:pPr algn="ctr" fontAlgn="ctr"/>
                      <a:r>
                        <a:rPr lang="en-US" sz="2000" b="1" u="none" strike="noStrike" dirty="0">
                          <a:solidFill>
                            <a:srgbClr val="000000"/>
                          </a:solidFill>
                          <a:effectLst/>
                        </a:rPr>
                        <a:t>Ni</a:t>
                      </a:r>
                      <a:endParaRPr lang="ru-RU" sz="20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0" u="none" strike="noStrike" dirty="0">
                          <a:solidFill>
                            <a:srgbClr val="000000"/>
                          </a:solidFill>
                          <a:effectLst/>
                        </a:rPr>
                        <a:t>0.03</a:t>
                      </a:r>
                      <a:endParaRPr lang="ru-RU" sz="20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2000" b="0" u="none" strike="noStrike" dirty="0">
                          <a:solidFill>
                            <a:srgbClr val="000000"/>
                          </a:solidFill>
                          <a:effectLst/>
                        </a:rPr>
                        <a:t>0.74</a:t>
                      </a:r>
                      <a:endParaRPr lang="ru-RU" sz="20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09390954"/>
                  </a:ext>
                </a:extLst>
              </a:tr>
            </a:tbl>
          </a:graphicData>
        </a:graphic>
      </p:graphicFrame>
    </p:spTree>
    <p:extLst>
      <p:ext uri="{BB962C8B-B14F-4D97-AF65-F5344CB8AC3E}">
        <p14:creationId xmlns:p14="http://schemas.microsoft.com/office/powerpoint/2010/main" val="184563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4">
            <a:extLst>
              <a:ext uri="{FF2B5EF4-FFF2-40B4-BE49-F238E27FC236}">
                <a16:creationId xmlns:a16="http://schemas.microsoft.com/office/drawing/2014/main" id="{76F29BF0-FC2D-D57C-8006-F86DE383BC4F}"/>
              </a:ext>
            </a:extLst>
          </p:cNvPr>
          <p:cNvGraphicFramePr>
            <a:graphicFrameLocks/>
          </p:cNvGraphicFramePr>
          <p:nvPr>
            <p:extLst>
              <p:ext uri="{D42A27DB-BD31-4B8C-83A1-F6EECF244321}">
                <p14:modId xmlns:p14="http://schemas.microsoft.com/office/powerpoint/2010/main" val="2102011744"/>
              </p:ext>
            </p:extLst>
          </p:nvPr>
        </p:nvGraphicFramePr>
        <p:xfrm>
          <a:off x="342653" y="3059010"/>
          <a:ext cx="6533746" cy="3210224"/>
        </p:xfrm>
        <a:graphic>
          <a:graphicData uri="http://schemas.openxmlformats.org/drawingml/2006/table">
            <a:tbl>
              <a:tblPr firstRow="1" bandRow="1">
                <a:tableStyleId>{93296810-A885-4BE3-A3E7-6D5BEEA58F35}</a:tableStyleId>
              </a:tblPr>
              <a:tblGrid>
                <a:gridCol w="1836666">
                  <a:extLst>
                    <a:ext uri="{9D8B030D-6E8A-4147-A177-3AD203B41FA5}">
                      <a16:colId xmlns:a16="http://schemas.microsoft.com/office/drawing/2014/main" val="4048661282"/>
                    </a:ext>
                  </a:extLst>
                </a:gridCol>
                <a:gridCol w="1207189">
                  <a:extLst>
                    <a:ext uri="{9D8B030D-6E8A-4147-A177-3AD203B41FA5}">
                      <a16:colId xmlns:a16="http://schemas.microsoft.com/office/drawing/2014/main" val="1710632847"/>
                    </a:ext>
                  </a:extLst>
                </a:gridCol>
                <a:gridCol w="1321554">
                  <a:extLst>
                    <a:ext uri="{9D8B030D-6E8A-4147-A177-3AD203B41FA5}">
                      <a16:colId xmlns:a16="http://schemas.microsoft.com/office/drawing/2014/main" val="20002"/>
                    </a:ext>
                  </a:extLst>
                </a:gridCol>
                <a:gridCol w="612222">
                  <a:extLst>
                    <a:ext uri="{9D8B030D-6E8A-4147-A177-3AD203B41FA5}">
                      <a16:colId xmlns:a16="http://schemas.microsoft.com/office/drawing/2014/main" val="2075502772"/>
                    </a:ext>
                  </a:extLst>
                </a:gridCol>
                <a:gridCol w="1556115">
                  <a:extLst>
                    <a:ext uri="{9D8B030D-6E8A-4147-A177-3AD203B41FA5}">
                      <a16:colId xmlns:a16="http://schemas.microsoft.com/office/drawing/2014/main" val="3876225240"/>
                    </a:ext>
                  </a:extLst>
                </a:gridCol>
              </a:tblGrid>
              <a:tr h="953566">
                <a:tc>
                  <a:txBody>
                    <a:bodyPr/>
                    <a:lstStyle/>
                    <a:p>
                      <a:pPr algn="ctr"/>
                      <a:r>
                        <a:rPr lang="en-US" sz="2000" dirty="0">
                          <a:latin typeface="+mn-lt"/>
                        </a:rPr>
                        <a:t>Intake</a:t>
                      </a:r>
                      <a:endParaRPr lang="ru-RU" sz="2000" dirty="0">
                        <a:latin typeface="+mn-lt"/>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lumMod val="50000"/>
                      </a:schemeClr>
                    </a:solidFill>
                  </a:tcPr>
                </a:tc>
                <a:tc>
                  <a:txBody>
                    <a:bodyPr/>
                    <a:lstStyle/>
                    <a:p>
                      <a:pPr algn="ctr"/>
                      <a:r>
                        <a:rPr lang="en-US" sz="2000" dirty="0">
                          <a:latin typeface="+mn-lt"/>
                        </a:rPr>
                        <a:t>Plants</a:t>
                      </a:r>
                      <a:endParaRPr lang="ru-RU" sz="2000" dirty="0">
                        <a:latin typeface="+mn-lt"/>
                      </a:endParaRPr>
                    </a:p>
                  </a:txBody>
                  <a:tcPr anchor="ctr">
                    <a:lnT w="12700" cap="flat" cmpd="sng" algn="ctr">
                      <a:solidFill>
                        <a:schemeClr val="tx1"/>
                      </a:solidFill>
                      <a:prstDash val="solid"/>
                      <a:round/>
                      <a:headEnd type="none" w="med" len="med"/>
                      <a:tailEnd type="none" w="med" len="med"/>
                    </a:lnT>
                    <a:solidFill>
                      <a:schemeClr val="bg1">
                        <a:lumMod val="50000"/>
                      </a:schemeClr>
                    </a:solidFill>
                  </a:tcPr>
                </a:tc>
                <a:tc>
                  <a:txBody>
                    <a:bodyPr/>
                    <a:lstStyle/>
                    <a:p>
                      <a:pPr algn="ctr"/>
                      <a:r>
                        <a:rPr lang="en-US" sz="2000" dirty="0">
                          <a:latin typeface="+mn-lt"/>
                        </a:rPr>
                        <a:t>Cr</a:t>
                      </a:r>
                      <a:endParaRPr lang="ru-RU" sz="2000" dirty="0">
                        <a:latin typeface="+mn-lt"/>
                      </a:endParaRPr>
                    </a:p>
                  </a:txBody>
                  <a:tcPr anchor="ctr">
                    <a:lnT w="12700" cap="flat" cmpd="sng" algn="ctr">
                      <a:solidFill>
                        <a:schemeClr val="tx1"/>
                      </a:solidFill>
                      <a:prstDash val="solid"/>
                      <a:round/>
                      <a:headEnd type="none" w="med" len="med"/>
                      <a:tailEnd type="none" w="med" len="med"/>
                    </a:lnT>
                    <a:solidFill>
                      <a:schemeClr val="bg1">
                        <a:lumMod val="50000"/>
                      </a:schemeClr>
                    </a:solidFill>
                  </a:tcPr>
                </a:tc>
                <a:tc>
                  <a:txBody>
                    <a:bodyPr/>
                    <a:lstStyle/>
                    <a:p>
                      <a:pPr algn="ctr"/>
                      <a:r>
                        <a:rPr lang="en-US" sz="2000" dirty="0">
                          <a:latin typeface="+mn-lt"/>
                        </a:rPr>
                        <a:t>Ni</a:t>
                      </a:r>
                      <a:endParaRPr lang="ru-RU" sz="2000" dirty="0">
                        <a:latin typeface="+mn-lt"/>
                      </a:endParaRPr>
                    </a:p>
                  </a:txBody>
                  <a:tcPr anchor="ctr">
                    <a:lnT w="12700" cap="flat" cmpd="sng" algn="ctr">
                      <a:solidFill>
                        <a:schemeClr val="tx1"/>
                      </a:solidFill>
                      <a:prstDash val="solid"/>
                      <a:round/>
                      <a:headEnd type="none" w="med" len="med"/>
                      <a:tailEnd type="none" w="med" len="med"/>
                    </a:lnT>
                    <a:solidFill>
                      <a:schemeClr val="bg1">
                        <a:lumMod val="50000"/>
                      </a:schemeClr>
                    </a:solidFill>
                  </a:tcPr>
                </a:tc>
                <a:tc>
                  <a:txBody>
                    <a:bodyPr/>
                    <a:lstStyle/>
                    <a:p>
                      <a:pPr algn="ctr"/>
                      <a:r>
                        <a:rPr lang="en-US" sz="2000" dirty="0">
                          <a:latin typeface="+mn-lt"/>
                        </a:rPr>
                        <a:t>Zn </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50000"/>
                      </a:schemeClr>
                    </a:solidFill>
                  </a:tcPr>
                </a:tc>
                <a:extLst>
                  <a:ext uri="{0D108BD9-81ED-4DB2-BD59-A6C34878D82A}">
                    <a16:rowId xmlns:a16="http://schemas.microsoft.com/office/drawing/2014/main" val="2500186632"/>
                  </a:ext>
                </a:extLst>
              </a:tr>
              <a:tr h="414556">
                <a:tc rowSpan="3">
                  <a:txBody>
                    <a:bodyPr/>
                    <a:lstStyle/>
                    <a:p>
                      <a:pPr algn="ctr"/>
                      <a:r>
                        <a:rPr lang="en-US" dirty="0">
                          <a:latin typeface="+mn-lt"/>
                        </a:rPr>
                        <a:t>EDI</a:t>
                      </a:r>
                      <a:endParaRPr lang="ru-RU" dirty="0">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en-US" dirty="0">
                          <a:latin typeface="+mn-lt"/>
                        </a:rPr>
                        <a:t>Radish</a:t>
                      </a:r>
                      <a:endParaRPr lang="ru-RU" dirty="0">
                        <a:latin typeface="+mn-lt"/>
                      </a:endParaRPr>
                    </a:p>
                  </a:txBody>
                  <a:tcPr anchor="ctr"/>
                </a:tc>
                <a:tc>
                  <a:txBody>
                    <a:bodyPr/>
                    <a:lstStyle/>
                    <a:p>
                      <a:pPr algn="ctr"/>
                      <a:r>
                        <a:rPr lang="ru-RU" sz="2000" dirty="0">
                          <a:latin typeface="+mn-lt"/>
                        </a:rPr>
                        <a:t>0.7</a:t>
                      </a:r>
                    </a:p>
                  </a:txBody>
                  <a:tcPr anchor="ctr"/>
                </a:tc>
                <a:tc>
                  <a:txBody>
                    <a:bodyPr/>
                    <a:lstStyle/>
                    <a:p>
                      <a:pPr algn="ctr"/>
                      <a:r>
                        <a:rPr lang="en-US" sz="2000" dirty="0">
                          <a:latin typeface="+mn-lt"/>
                        </a:rPr>
                        <a:t>0.5</a:t>
                      </a:r>
                      <a:endParaRPr lang="ru-RU" sz="2000" dirty="0">
                        <a:latin typeface="+mn-lt"/>
                      </a:endParaRPr>
                    </a:p>
                  </a:txBody>
                  <a:tcPr anchor="ctr"/>
                </a:tc>
                <a:tc>
                  <a:txBody>
                    <a:bodyPr/>
                    <a:lstStyle/>
                    <a:p>
                      <a:pPr algn="ctr"/>
                      <a:r>
                        <a:rPr lang="ru-RU" sz="2000" dirty="0">
                          <a:latin typeface="+mn-lt"/>
                        </a:rPr>
                        <a:t>4</a:t>
                      </a:r>
                      <a:r>
                        <a:rPr lang="en-US" sz="2000" dirty="0">
                          <a:latin typeface="+mn-lt"/>
                        </a:rPr>
                        <a:t> - 20</a:t>
                      </a:r>
                      <a:endParaRPr lang="ru-RU" sz="20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70336012"/>
                  </a:ext>
                </a:extLst>
              </a:tr>
              <a:tr h="414556">
                <a:tc vMerge="1">
                  <a:txBody>
                    <a:bodyPr/>
                    <a:lstStyle/>
                    <a:p>
                      <a:pPr algn="ctr"/>
                      <a:endParaRPr lang="ru-RU" dirty="0"/>
                    </a:p>
                  </a:txBody>
                  <a:tcPr anchor="ctr"/>
                </a:tc>
                <a:tc>
                  <a:txBody>
                    <a:bodyPr/>
                    <a:lstStyle/>
                    <a:p>
                      <a:pPr algn="ctr"/>
                      <a:r>
                        <a:rPr lang="en-US" dirty="0">
                          <a:latin typeface="+mn-lt"/>
                        </a:rPr>
                        <a:t>Lettuce</a:t>
                      </a:r>
                      <a:endParaRPr lang="ru-RU" dirty="0">
                        <a:latin typeface="+mn-lt"/>
                      </a:endParaRPr>
                    </a:p>
                  </a:txBody>
                  <a:tcPr anchor="ctr"/>
                </a:tc>
                <a:tc>
                  <a:txBody>
                    <a:bodyPr/>
                    <a:lstStyle/>
                    <a:p>
                      <a:pPr algn="ctr"/>
                      <a:r>
                        <a:rPr lang="ru-RU" sz="2000" dirty="0">
                          <a:latin typeface="+mn-lt"/>
                        </a:rPr>
                        <a:t>0.5</a:t>
                      </a:r>
                    </a:p>
                  </a:txBody>
                  <a:tcPr anchor="ctr"/>
                </a:tc>
                <a:tc>
                  <a:txBody>
                    <a:bodyPr/>
                    <a:lstStyle/>
                    <a:p>
                      <a:pPr algn="ctr"/>
                      <a:r>
                        <a:rPr lang="en-US" sz="2000" dirty="0">
                          <a:latin typeface="+mn-lt"/>
                        </a:rPr>
                        <a:t>0.4</a:t>
                      </a:r>
                      <a:endParaRPr lang="ru-RU" sz="2000" dirty="0">
                        <a:latin typeface="+mn-lt"/>
                      </a:endParaRPr>
                    </a:p>
                  </a:txBody>
                  <a:tcPr anchor="ctr"/>
                </a:tc>
                <a:tc>
                  <a:txBody>
                    <a:bodyPr/>
                    <a:lstStyle/>
                    <a:p>
                      <a:pPr algn="ctr"/>
                      <a:r>
                        <a:rPr lang="en-US" sz="2000" dirty="0">
                          <a:latin typeface="+mn-lt"/>
                        </a:rPr>
                        <a:t>8 - 50</a:t>
                      </a:r>
                      <a:endParaRPr lang="ru-RU" sz="20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80651956"/>
                  </a:ext>
                </a:extLst>
              </a:tr>
              <a:tr h="414556">
                <a:tc vMerge="1">
                  <a:txBody>
                    <a:bodyPr/>
                    <a:lstStyle/>
                    <a:p>
                      <a:pPr algn="ctr"/>
                      <a:endParaRPr lang="ru-RU" dirty="0"/>
                    </a:p>
                  </a:txBody>
                  <a:tcPr anchor="ctr"/>
                </a:tc>
                <a:tc>
                  <a:txBody>
                    <a:bodyPr/>
                    <a:lstStyle/>
                    <a:p>
                      <a:pPr algn="ctr"/>
                      <a:r>
                        <a:rPr lang="en-US" dirty="0">
                          <a:latin typeface="+mn-lt"/>
                        </a:rPr>
                        <a:t>Onion</a:t>
                      </a:r>
                      <a:endParaRPr lang="ru-RU" dirty="0">
                        <a:latin typeface="+mn-lt"/>
                      </a:endParaRPr>
                    </a:p>
                  </a:txBody>
                  <a:tcPr anchor="ctr"/>
                </a:tc>
                <a:tc>
                  <a:txBody>
                    <a:bodyPr/>
                    <a:lstStyle/>
                    <a:p>
                      <a:pPr algn="ctr"/>
                      <a:r>
                        <a:rPr lang="ru-RU" sz="2000" dirty="0">
                          <a:latin typeface="+mn-lt"/>
                        </a:rPr>
                        <a:t>0.4</a:t>
                      </a:r>
                    </a:p>
                  </a:txBody>
                  <a:tcPr anchor="ctr"/>
                </a:tc>
                <a:tc>
                  <a:txBody>
                    <a:bodyPr/>
                    <a:lstStyle/>
                    <a:p>
                      <a:pPr algn="ctr"/>
                      <a:r>
                        <a:rPr lang="en-US" sz="2000" dirty="0">
                          <a:latin typeface="+mn-lt"/>
                        </a:rPr>
                        <a:t>0.7</a:t>
                      </a:r>
                      <a:endParaRPr lang="ru-RU" sz="2000" dirty="0">
                        <a:latin typeface="+mn-lt"/>
                      </a:endParaRPr>
                    </a:p>
                  </a:txBody>
                  <a:tcPr anchor="ctr"/>
                </a:tc>
                <a:tc>
                  <a:txBody>
                    <a:bodyPr/>
                    <a:lstStyle/>
                    <a:p>
                      <a:pPr algn="ctr"/>
                      <a:r>
                        <a:rPr lang="en-US" sz="2000" dirty="0">
                          <a:latin typeface="+mn-lt"/>
                        </a:rPr>
                        <a:t>4 - 30</a:t>
                      </a:r>
                      <a:endParaRPr lang="ru-RU" sz="2000" dirty="0">
                        <a:latin typeface="+mn-lt"/>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83907345"/>
                  </a:ext>
                </a:extLst>
              </a:tr>
              <a:tr h="10129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Safe</a:t>
                      </a:r>
                      <a:r>
                        <a:rPr lang="en-US" b="0" i="0" dirty="0">
                          <a:solidFill>
                            <a:srgbClr val="1A1A1A"/>
                          </a:solidFill>
                          <a:effectLst/>
                          <a:latin typeface="+mn-lt"/>
                        </a:rPr>
                        <a:t> daily dietary intake</a:t>
                      </a:r>
                      <a:endParaRPr lang="ru-RU" dirty="0">
                        <a:latin typeface="+mn-lt"/>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2000" dirty="0">
                          <a:latin typeface="+mn-lt"/>
                        </a:rPr>
                        <a:t>Food</a:t>
                      </a:r>
                      <a:endParaRPr lang="ru-RU" sz="2000" dirty="0">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2000" dirty="0">
                          <a:solidFill>
                            <a:srgbClr val="0070C0"/>
                          </a:solidFill>
                          <a:latin typeface="+mn-lt"/>
                        </a:rPr>
                        <a:t>0.71</a:t>
                      </a:r>
                      <a:r>
                        <a:rPr lang="en-US" sz="2000" dirty="0">
                          <a:solidFill>
                            <a:srgbClr val="0070C0"/>
                          </a:solidFill>
                          <a:latin typeface="+mn-lt"/>
                        </a:rPr>
                        <a:t> </a:t>
                      </a:r>
                      <a:r>
                        <a:rPr lang="ru-RU" sz="2000" dirty="0">
                          <a:solidFill>
                            <a:srgbClr val="0070C0"/>
                          </a:solidFill>
                          <a:latin typeface="+mn-lt"/>
                        </a:rPr>
                        <a:t>-</a:t>
                      </a:r>
                      <a:r>
                        <a:rPr lang="en-US" sz="2000" dirty="0">
                          <a:solidFill>
                            <a:srgbClr val="0070C0"/>
                          </a:solidFill>
                          <a:latin typeface="+mn-lt"/>
                        </a:rPr>
                        <a:t> </a:t>
                      </a:r>
                      <a:r>
                        <a:rPr lang="ru-RU" sz="2000" dirty="0">
                          <a:solidFill>
                            <a:srgbClr val="0070C0"/>
                          </a:solidFill>
                          <a:latin typeface="+mn-lt"/>
                        </a:rPr>
                        <a:t>2.9</a:t>
                      </a:r>
                      <a:r>
                        <a:rPr lang="en-US" sz="2000" dirty="0">
                          <a:solidFill>
                            <a:srgbClr val="0070C0"/>
                          </a:solidFill>
                          <a:latin typeface="+mn-lt"/>
                        </a:rPr>
                        <a:t>*</a:t>
                      </a:r>
                      <a:endParaRPr lang="ru-RU" sz="2000" dirty="0">
                        <a:solidFill>
                          <a:srgbClr val="0070C0"/>
                        </a:solidFill>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70C0"/>
                          </a:solidFill>
                          <a:latin typeface="+mn-lt"/>
                          <a:ea typeface="+mn-ea"/>
                          <a:cs typeface="+mn-cs"/>
                        </a:rPr>
                        <a:t>20*</a:t>
                      </a:r>
                      <a:endParaRPr lang="ru-RU" sz="2000" dirty="0">
                        <a:solidFill>
                          <a:srgbClr val="0070C0"/>
                        </a:solidFill>
                        <a:latin typeface="+mn-lt"/>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0070C0"/>
                          </a:solidFill>
                          <a:latin typeface="+mn-lt"/>
                        </a:rPr>
                        <a:t>200 - 285**</a:t>
                      </a:r>
                      <a:endParaRPr lang="ru-RU" sz="2000" dirty="0">
                        <a:solidFill>
                          <a:srgbClr val="0070C0"/>
                        </a:solidFill>
                        <a:latin typeface="+mn-lt"/>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Заголовок 1">
            <a:extLst>
              <a:ext uri="{FF2B5EF4-FFF2-40B4-BE49-F238E27FC236}">
                <a16:creationId xmlns:a16="http://schemas.microsoft.com/office/drawing/2014/main" id="{8F1B6839-BDE8-04C8-0257-2492E0BE8F9A}"/>
              </a:ext>
            </a:extLst>
          </p:cNvPr>
          <p:cNvSpPr txBox="1">
            <a:spLocks/>
          </p:cNvSpPr>
          <p:nvPr/>
        </p:nvSpPr>
        <p:spPr>
          <a:xfrm>
            <a:off x="467830" y="356233"/>
            <a:ext cx="10885967" cy="64633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2">
                    <a:lumMod val="75000"/>
                  </a:schemeClr>
                </a:solidFill>
              </a:rPr>
              <a:t>Estimated daily intake of Cr, Ni and Zn</a:t>
            </a:r>
            <a:r>
              <a:rPr lang="ru-RU" sz="3200" b="1" dirty="0">
                <a:solidFill>
                  <a:schemeClr val="accent2">
                    <a:lumMod val="75000"/>
                  </a:schemeClr>
                </a:solidFill>
              </a:rPr>
              <a:t> </a:t>
            </a:r>
            <a:r>
              <a:rPr lang="en-US" sz="3200" b="1" dirty="0">
                <a:solidFill>
                  <a:schemeClr val="accent2">
                    <a:lumMod val="75000"/>
                  </a:schemeClr>
                </a:solidFill>
              </a:rPr>
              <a:t>through consumption of contaminated vegetables (µg/kg </a:t>
            </a:r>
            <a:r>
              <a:rPr lang="en-US" sz="3200" b="1" dirty="0" err="1">
                <a:solidFill>
                  <a:schemeClr val="accent2">
                    <a:lumMod val="75000"/>
                  </a:schemeClr>
                </a:solidFill>
              </a:rPr>
              <a:t>bw</a:t>
            </a:r>
            <a:r>
              <a:rPr lang="en-US" sz="3200" b="1" dirty="0">
                <a:solidFill>
                  <a:schemeClr val="accent2">
                    <a:lumMod val="75000"/>
                  </a:schemeClr>
                </a:solidFill>
              </a:rPr>
              <a:t>/day)</a:t>
            </a:r>
            <a:endParaRPr lang="ru-RU" sz="3200" b="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4E5954-02C2-D541-B339-7E65E17E764A}"/>
                  </a:ext>
                </a:extLst>
              </p:cNvPr>
              <p:cNvSpPr txBox="1"/>
              <p:nvPr/>
            </p:nvSpPr>
            <p:spPr>
              <a:xfrm>
                <a:off x="342653" y="1464191"/>
                <a:ext cx="5227974" cy="7296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t> </a:t>
                </a:r>
                <a14:m>
                  <m:oMath xmlns:m="http://schemas.openxmlformats.org/officeDocument/2006/math">
                    <m:r>
                      <m:rPr>
                        <m:sty m:val="p"/>
                      </m:rPr>
                      <a:rPr lang="en-US" sz="2400" b="0" i="0" smtClean="0">
                        <a:latin typeface="Cambria Math" panose="02040503050406030204" pitchFamily="18" charset="0"/>
                      </a:rPr>
                      <m:t>EDI</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sSub>
                          <m:sSubPr>
                            <m:ctrlPr>
                              <a:rPr lang="en-US" sz="2400" i="1" smtClean="0">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𝑚𝑒𝑡𝑎𝑙</m:t>
                            </m:r>
                            <m:r>
                              <a:rPr lang="en-US" sz="2400" i="1">
                                <a:latin typeface="Cambria Math" panose="02040503050406030204" pitchFamily="18" charset="0"/>
                              </a:rPr>
                              <m:t> </m:t>
                            </m:r>
                            <m:r>
                              <a:rPr lang="en-US" sz="2400" i="1">
                                <a:latin typeface="Cambria Math" panose="02040503050406030204" pitchFamily="18" charset="0"/>
                              </a:rPr>
                              <m:t>𝑐𝑜𝑛𝑐</m:t>
                            </m:r>
                          </m:sub>
                        </m:sSub>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 </m:t>
                        </m:r>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𝐶</m:t>
                            </m:r>
                          </m:e>
                          <m:sub>
                            <m:r>
                              <a:rPr lang="en-US" sz="2400" i="1">
                                <a:latin typeface="Cambria Math" panose="02040503050406030204" pitchFamily="18" charset="0"/>
                                <a:ea typeface="Cambria Math" panose="02040503050406030204" pitchFamily="18" charset="0"/>
                              </a:rPr>
                              <m:t>𝑓𝑎𝑐𝑡𝑜𝑟</m:t>
                            </m:r>
                          </m:sub>
                        </m:sSub>
                        <m:r>
                          <a:rPr lang="en-US" sz="2400" b="0" i="1" smtClean="0">
                            <a:latin typeface="Cambria Math" panose="02040503050406030204" pitchFamily="18" charset="0"/>
                            <a:ea typeface="Cambria Math" panose="02040503050406030204" pitchFamily="18" charset="0"/>
                          </a:rPr>
                          <m:t> × </m:t>
                        </m:r>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𝐷</m:t>
                            </m:r>
                          </m:e>
                          <m:sub>
                            <m:r>
                              <a:rPr lang="en-US" sz="2400" i="1">
                                <a:latin typeface="Cambria Math" panose="02040503050406030204" pitchFamily="18" charset="0"/>
                                <a:ea typeface="Cambria Math" panose="02040503050406030204" pitchFamily="18" charset="0"/>
                              </a:rPr>
                              <m:t>𝑓𝑜𝑜𝑑</m:t>
                            </m:r>
                            <m:r>
                              <a:rPr lang="en-US" sz="2400" i="1">
                                <a:latin typeface="Cambria Math" panose="02040503050406030204" pitchFamily="18" charset="0"/>
                                <a:ea typeface="Cambria Math" panose="02040503050406030204" pitchFamily="18" charset="0"/>
                              </a:rPr>
                              <m:t> </m:t>
                            </m:r>
                            <m:r>
                              <a:rPr lang="en-US" sz="2400" i="1">
                                <a:latin typeface="Cambria Math" panose="02040503050406030204" pitchFamily="18" charset="0"/>
                                <a:ea typeface="Cambria Math" panose="02040503050406030204" pitchFamily="18" charset="0"/>
                              </a:rPr>
                              <m:t>𝑖𝑛𝑡𝑎𝑘𝑒</m:t>
                            </m:r>
                          </m:sub>
                        </m:sSub>
                        <m:r>
                          <a:rPr lang="en-US" sz="2400" b="0" i="1" smtClean="0">
                            <a:latin typeface="Cambria Math" panose="02040503050406030204" pitchFamily="18" charset="0"/>
                            <a:ea typeface="Cambria Math" panose="02040503050406030204" pitchFamily="18" charset="0"/>
                          </a:rPr>
                          <m:t> </m:t>
                        </m:r>
                      </m:num>
                      <m:den>
                        <m:sSub>
                          <m:sSubPr>
                            <m:ctrlPr>
                              <a:rPr lang="en-US" sz="2400" b="0" i="1" smtClean="0">
                                <a:latin typeface="Cambria Math" panose="02040503050406030204" pitchFamily="18" charset="0"/>
                              </a:rPr>
                            </m:ctrlPr>
                          </m:sSubPr>
                          <m:e>
                            <m:r>
                              <a:rPr lang="en-US" sz="2400" i="1">
                                <a:latin typeface="Cambria Math" panose="02040503050406030204" pitchFamily="18" charset="0"/>
                              </a:rPr>
                              <m:t>𝐵</m:t>
                            </m:r>
                          </m:e>
                          <m:sub>
                            <m:r>
                              <a:rPr lang="en-US" sz="2400" i="1">
                                <a:latin typeface="Cambria Math" panose="02040503050406030204" pitchFamily="18" charset="0"/>
                              </a:rPr>
                              <m:t>𝑎𝑣𝑒𝑟𝑎𝑔𝑒</m:t>
                            </m:r>
                            <m:r>
                              <a:rPr lang="en-US" sz="2400" i="1">
                                <a:latin typeface="Cambria Math" panose="02040503050406030204" pitchFamily="18" charset="0"/>
                              </a:rPr>
                              <m:t> </m:t>
                            </m:r>
                            <m:r>
                              <a:rPr lang="en-US" sz="2400" i="1">
                                <a:latin typeface="Cambria Math" panose="02040503050406030204" pitchFamily="18" charset="0"/>
                              </a:rPr>
                              <m:t>𝑤𝑒𝑖𝑔h𝑡</m:t>
                            </m:r>
                          </m:sub>
                        </m:sSub>
                        <m:r>
                          <a:rPr lang="en-US" sz="2400" b="0" i="1" smtClean="0">
                            <a:latin typeface="Cambria Math" panose="02040503050406030204" pitchFamily="18" charset="0"/>
                          </a:rPr>
                          <m:t> </m:t>
                        </m:r>
                      </m:den>
                    </m:f>
                  </m:oMath>
                </a14:m>
                <a:r>
                  <a:rPr lang="ru-RU" sz="2400" dirty="0"/>
                  <a:t> </a:t>
                </a:r>
              </a:p>
            </p:txBody>
          </p:sp>
        </mc:Choice>
        <mc:Fallback xmlns="">
          <p:sp>
            <p:nvSpPr>
              <p:cNvPr id="4" name="TextBox 3">
                <a:extLst>
                  <a:ext uri="{FF2B5EF4-FFF2-40B4-BE49-F238E27FC236}">
                    <a16:creationId xmlns:a16="http://schemas.microsoft.com/office/drawing/2014/main" id="{1A4E5954-02C2-D541-B339-7E65E17E764A}"/>
                  </a:ext>
                </a:extLst>
              </p:cNvPr>
              <p:cNvSpPr txBox="1">
                <a:spLocks noRot="1" noChangeAspect="1" noMove="1" noResize="1" noEditPoints="1" noAdjustHandles="1" noChangeArrowheads="1" noChangeShapeType="1" noTextEdit="1"/>
              </p:cNvSpPr>
              <p:nvPr/>
            </p:nvSpPr>
            <p:spPr>
              <a:xfrm>
                <a:off x="342653" y="1464191"/>
                <a:ext cx="5227974" cy="729687"/>
              </a:xfrm>
              <a:prstGeom prst="rect">
                <a:avLst/>
              </a:prstGeom>
              <a:blipFill>
                <a:blip r:embed="rId2"/>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2CC64DEF-3A8A-534B-C16A-3D3BD3105EF1}"/>
                  </a:ext>
                </a:extLst>
              </p:cNvPr>
              <p:cNvSpPr txBox="1"/>
              <p:nvPr/>
            </p:nvSpPr>
            <p:spPr>
              <a:xfrm>
                <a:off x="6838545" y="1358331"/>
                <a:ext cx="5107021" cy="2057551"/>
              </a:xfrm>
              <a:prstGeom prst="rect">
                <a:avLst/>
              </a:prstGeom>
              <a:noFill/>
            </p:spPr>
            <p:txBody>
              <a:bodyPr wrap="square">
                <a:spAutoFit/>
              </a:bodyPr>
              <a:lstStyle/>
              <a:p>
                <a:pPr marL="285750" indent="-285750" algn="just">
                  <a:buFont typeface="Arial" panose="020B0604020202020204" pitchFamily="34" charset="0"/>
                  <a:buChar char="•"/>
                </a:pPr>
                <a14:m>
                  <m:oMath xmlns:m="http://schemas.openxmlformats.org/officeDocument/2006/math">
                    <m:sSub>
                      <m:sSubPr>
                        <m:ctrlPr>
                          <a:rPr lang="en-US" i="1"/>
                        </m:ctrlPr>
                      </m:sSubPr>
                      <m:e>
                        <m:r>
                          <a:rPr lang="en-US" i="1"/>
                          <m:t>𝐶</m:t>
                        </m:r>
                      </m:e>
                      <m:sub>
                        <m:r>
                          <a:rPr lang="en-US" i="1"/>
                          <m:t>𝑚𝑒𝑡𝑎𝑙</m:t>
                        </m:r>
                        <m:r>
                          <a:rPr lang="en-US" i="1"/>
                          <m:t> </m:t>
                        </m:r>
                        <m:r>
                          <a:rPr lang="en-US" i="1"/>
                          <m:t>𝑐𝑜𝑛𝑐</m:t>
                        </m:r>
                      </m:sub>
                    </m:sSub>
                  </m:oMath>
                </a14:m>
                <a:r>
                  <a:rPr lang="en-GB" sz="1800" dirty="0">
                    <a:effectLst/>
                    <a:ea typeface="Times New Roman" panose="02020603050405020304" pitchFamily="18" charset="0"/>
                  </a:rPr>
                  <a:t> ˗ Cr and Zn concentration in edible part of vegetables (mg/kg dry weight);</a:t>
                </a:r>
              </a:p>
              <a:p>
                <a:pPr marL="285750" indent="-285750" algn="just">
                  <a:buFont typeface="Arial" panose="020B0604020202020204" pitchFamily="34" charset="0"/>
                  <a:buChar char="•"/>
                </a:pPr>
                <a14:m>
                  <m:oMath xmlns:m="http://schemas.openxmlformats.org/officeDocument/2006/math">
                    <m:sSub>
                      <m:sSubPr>
                        <m:ctrlPr>
                          <a:rPr lang="en-US" i="1">
                            <a:ea typeface="Cambria Math" panose="02040503050406030204" pitchFamily="18" charset="0"/>
                          </a:rPr>
                        </m:ctrlPr>
                      </m:sSubPr>
                      <m:e>
                        <m:r>
                          <a:rPr lang="en-US" i="1">
                            <a:ea typeface="Cambria Math" panose="02040503050406030204" pitchFamily="18" charset="0"/>
                          </a:rPr>
                          <m:t>𝐶</m:t>
                        </m:r>
                      </m:e>
                      <m:sub>
                        <m:r>
                          <a:rPr lang="en-US" i="1">
                            <a:ea typeface="Cambria Math" panose="02040503050406030204" pitchFamily="18" charset="0"/>
                          </a:rPr>
                          <m:t>𝑓𝑎𝑐𝑡𝑜𝑟</m:t>
                        </m:r>
                      </m:sub>
                    </m:sSub>
                  </m:oMath>
                </a14:m>
                <a:r>
                  <a:rPr lang="ru-RU" sz="1800" dirty="0">
                    <a:effectLst/>
                    <a:ea typeface="Times New Roman" panose="02020603050405020304" pitchFamily="18" charset="0"/>
                  </a:rPr>
                  <a:t> - </a:t>
                </a:r>
                <a:r>
                  <a:rPr lang="en-US" dirty="0">
                    <a:ea typeface="Times New Roman" panose="02020603050405020304" pitchFamily="18" charset="0"/>
                  </a:rPr>
                  <a:t>t</a:t>
                </a:r>
                <a:r>
                  <a:rPr lang="en-GB" sz="1800" dirty="0">
                    <a:effectLst/>
                    <a:ea typeface="Times New Roman" panose="02020603050405020304" pitchFamily="18" charset="0"/>
                  </a:rPr>
                  <a:t>he conversion factor of 0.085 was used; </a:t>
                </a:r>
              </a:p>
              <a:p>
                <a:pPr marL="285750" indent="-285750" algn="just">
                  <a:buFont typeface="Arial" panose="020B0604020202020204" pitchFamily="34" charset="0"/>
                  <a:buChar char="•"/>
                </a:pPr>
                <a:r>
                  <a:rPr lang="en-GB" dirty="0">
                    <a:ea typeface="Times New Roman" panose="02020603050405020304" pitchFamily="18" charset="0"/>
                  </a:rPr>
                  <a:t>D</a:t>
                </a:r>
                <a:r>
                  <a:rPr lang="en-GB" sz="1800" dirty="0">
                    <a:effectLst/>
                    <a:ea typeface="Times New Roman" panose="02020603050405020304" pitchFamily="18" charset="0"/>
                  </a:rPr>
                  <a:t>aily intake of radish/lettuce/onion – 0.04 kg/day; </a:t>
                </a:r>
              </a:p>
              <a:p>
                <a:pPr marL="285750" indent="-285750" algn="just">
                  <a:buFont typeface="Arial" panose="020B0604020202020204" pitchFamily="34" charset="0"/>
                  <a:buChar char="•"/>
                </a:pPr>
                <a:r>
                  <a:rPr lang="en-GB" sz="1800" dirty="0">
                    <a:effectLst/>
                    <a:ea typeface="Times New Roman" panose="02020603050405020304" pitchFamily="18" charset="0"/>
                  </a:rPr>
                  <a:t>The average body weight for an adult was considered as 70 kg</a:t>
                </a:r>
                <a:endParaRPr lang="en-GB" dirty="0">
                  <a:ea typeface="Times New Roman" panose="02020603050405020304" pitchFamily="18" charset="0"/>
                </a:endParaRPr>
              </a:p>
            </p:txBody>
          </p:sp>
        </mc:Choice>
        <mc:Fallback>
          <p:sp>
            <p:nvSpPr>
              <p:cNvPr id="5" name="TextBox 4">
                <a:extLst>
                  <a:ext uri="{FF2B5EF4-FFF2-40B4-BE49-F238E27FC236}">
                    <a16:creationId xmlns:a16="http://schemas.microsoft.com/office/drawing/2014/main" id="{2CC64DEF-3A8A-534B-C16A-3D3BD3105EF1}"/>
                  </a:ext>
                </a:extLst>
              </p:cNvPr>
              <p:cNvSpPr txBox="1">
                <a:spLocks noRot="1" noChangeAspect="1" noMove="1" noResize="1" noEditPoints="1" noAdjustHandles="1" noChangeArrowheads="1" noChangeShapeType="1" noTextEdit="1"/>
              </p:cNvSpPr>
              <p:nvPr/>
            </p:nvSpPr>
            <p:spPr>
              <a:xfrm>
                <a:off x="6838545" y="1358331"/>
                <a:ext cx="5107021" cy="2057551"/>
              </a:xfrm>
              <a:prstGeom prst="rect">
                <a:avLst/>
              </a:prstGeom>
              <a:blipFill>
                <a:blip r:embed="rId3"/>
                <a:stretch>
                  <a:fillRect l="-835" t="-1780" r="-955" b="-3858"/>
                </a:stretch>
              </a:blipFill>
            </p:spPr>
            <p:txBody>
              <a:bodyPr/>
              <a:lstStyle/>
              <a:p>
                <a:r>
                  <a:rPr lang="ru-RU">
                    <a:noFill/>
                  </a:rPr>
                  <a:t> </a:t>
                </a:r>
              </a:p>
            </p:txBody>
          </p:sp>
        </mc:Fallback>
      </mc:AlternateContent>
      <p:sp>
        <p:nvSpPr>
          <p:cNvPr id="7" name="TextBox 6">
            <a:extLst>
              <a:ext uri="{FF2B5EF4-FFF2-40B4-BE49-F238E27FC236}">
                <a16:creationId xmlns:a16="http://schemas.microsoft.com/office/drawing/2014/main" id="{8A87114E-9848-3E7C-2820-0B466790B5C5}"/>
              </a:ext>
            </a:extLst>
          </p:cNvPr>
          <p:cNvSpPr txBox="1"/>
          <p:nvPr/>
        </p:nvSpPr>
        <p:spPr>
          <a:xfrm>
            <a:off x="7696920" y="4187069"/>
            <a:ext cx="4027250" cy="954107"/>
          </a:xfrm>
          <a:prstGeom prst="rect">
            <a:avLst/>
          </a:prstGeom>
          <a:noFill/>
        </p:spPr>
        <p:txBody>
          <a:bodyPr wrap="square">
            <a:spAutoFit/>
          </a:bodyPr>
          <a:lstStyle/>
          <a:p>
            <a:r>
              <a:rPr lang="en-US" sz="2000" b="1" dirty="0">
                <a:effectLst/>
                <a:ea typeface="Calibri" panose="020F0502020204030204" pitchFamily="34" charset="0"/>
              </a:rPr>
              <a:t>THQ and HI &lt; 1 </a:t>
            </a:r>
            <a:r>
              <a:rPr lang="en-US" sz="1800" dirty="0">
                <a:solidFill>
                  <a:srgbClr val="2E2E2E"/>
                </a:solidFill>
                <a:effectLst/>
                <a:ea typeface="Calibri" panose="020F0502020204030204" pitchFamily="34" charset="0"/>
              </a:rPr>
              <a:t>for all metals in the vegetables subjected to different types of industrial effluents</a:t>
            </a:r>
            <a:endParaRPr lang="ru-RU" dirty="0"/>
          </a:p>
        </p:txBody>
      </p:sp>
      <p:sp>
        <p:nvSpPr>
          <p:cNvPr id="8" name="TextBox 7">
            <a:extLst>
              <a:ext uri="{FF2B5EF4-FFF2-40B4-BE49-F238E27FC236}">
                <a16:creationId xmlns:a16="http://schemas.microsoft.com/office/drawing/2014/main" id="{AD515C39-E2DE-8DA5-3B17-BD08DBBA6FAF}"/>
              </a:ext>
            </a:extLst>
          </p:cNvPr>
          <p:cNvSpPr txBox="1"/>
          <p:nvPr/>
        </p:nvSpPr>
        <p:spPr>
          <a:xfrm>
            <a:off x="568346" y="6347878"/>
            <a:ext cx="2213765" cy="307777"/>
          </a:xfrm>
          <a:prstGeom prst="rect">
            <a:avLst/>
          </a:prstGeom>
          <a:noFill/>
        </p:spPr>
        <p:txBody>
          <a:bodyPr wrap="square">
            <a:spAutoFit/>
          </a:bodyPr>
          <a:lstStyle/>
          <a:p>
            <a:r>
              <a:rPr lang="en-US" sz="1400" dirty="0"/>
              <a:t>* EPA, 1998 ** WHO, 1982</a:t>
            </a:r>
            <a:endParaRPr lang="ru-RU" sz="1400" dirty="0"/>
          </a:p>
        </p:txBody>
      </p:sp>
    </p:spTree>
    <p:extLst>
      <p:ext uri="{BB962C8B-B14F-4D97-AF65-F5344CB8AC3E}">
        <p14:creationId xmlns:p14="http://schemas.microsoft.com/office/powerpoint/2010/main" val="218750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67469B-0785-9D68-4C01-E353BF5BB924}"/>
              </a:ext>
            </a:extLst>
          </p:cNvPr>
          <p:cNvSpPr>
            <a:spLocks noGrp="1"/>
          </p:cNvSpPr>
          <p:nvPr>
            <p:ph type="title"/>
          </p:nvPr>
        </p:nvSpPr>
        <p:spPr>
          <a:xfrm>
            <a:off x="484457" y="0"/>
            <a:ext cx="2401111" cy="775611"/>
          </a:xfrm>
        </p:spPr>
        <p:txBody>
          <a:bodyPr>
            <a:normAutofit/>
          </a:bodyPr>
          <a:lstStyle/>
          <a:p>
            <a:pPr algn="ctr"/>
            <a:r>
              <a:rPr lang="en-US" sz="3200" b="1" dirty="0">
                <a:solidFill>
                  <a:schemeClr val="accent2">
                    <a:lumMod val="75000"/>
                  </a:schemeClr>
                </a:solidFill>
              </a:rPr>
              <a:t>Conclusions</a:t>
            </a:r>
            <a:endParaRPr lang="ru-RU" sz="3200" b="1" dirty="0">
              <a:solidFill>
                <a:schemeClr val="accent2">
                  <a:lumMod val="75000"/>
                </a:schemeClr>
              </a:solidFill>
            </a:endParaRPr>
          </a:p>
        </p:txBody>
      </p:sp>
      <p:sp>
        <p:nvSpPr>
          <p:cNvPr id="3" name="Объект 2">
            <a:extLst>
              <a:ext uri="{FF2B5EF4-FFF2-40B4-BE49-F238E27FC236}">
                <a16:creationId xmlns:a16="http://schemas.microsoft.com/office/drawing/2014/main" id="{5B98E3B7-F428-B6BD-6AFA-523650ADC06D}"/>
              </a:ext>
            </a:extLst>
          </p:cNvPr>
          <p:cNvSpPr>
            <a:spLocks noGrp="1"/>
          </p:cNvSpPr>
          <p:nvPr>
            <p:ph idx="1"/>
          </p:nvPr>
        </p:nvSpPr>
        <p:spPr>
          <a:xfrm>
            <a:off x="165371" y="908379"/>
            <a:ext cx="11634280" cy="5816852"/>
          </a:xfrm>
        </p:spPr>
        <p:txBody>
          <a:bodyPr>
            <a:noAutofit/>
          </a:bodyPr>
          <a:lstStyle/>
          <a:p>
            <a:pPr marL="0" indent="0" algn="just" defTabSz="534988">
              <a:buNone/>
            </a:pPr>
            <a:r>
              <a:rPr lang="en-US" sz="1600" b="1" dirty="0">
                <a:solidFill>
                  <a:schemeClr val="accent1"/>
                </a:solidFill>
                <a:ea typeface="Calibri" panose="020F0502020204030204" pitchFamily="34" charset="0"/>
                <a:cs typeface="Times New Roman" panose="02020603050405020304" pitchFamily="18" charset="0"/>
              </a:rPr>
              <a:t>    Zn:</a:t>
            </a:r>
            <a:r>
              <a:rPr lang="en-US" sz="1600" dirty="0">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t</a:t>
            </a:r>
            <a:r>
              <a:rPr lang="en-GB" sz="1600" dirty="0">
                <a:effectLst/>
                <a:ea typeface="Calibri" panose="020F0502020204030204" pitchFamily="34" charset="0"/>
                <a:cs typeface="Times New Roman" panose="02020603050405020304" pitchFamily="18" charset="0"/>
              </a:rPr>
              <a:t>he highest concentrations </a:t>
            </a:r>
            <a:r>
              <a:rPr lang="en-US" sz="1600" dirty="0">
                <a:effectLst/>
                <a:ea typeface="Calibri" panose="020F0502020204030204" pitchFamily="34" charset="0"/>
                <a:cs typeface="Times New Roman" panose="02020603050405020304" pitchFamily="18" charset="0"/>
              </a:rPr>
              <a:t>-</a:t>
            </a:r>
            <a:r>
              <a:rPr lang="en-GB" sz="1600" dirty="0">
                <a:effectLst/>
                <a:ea typeface="Calibri" panose="020F0502020204030204" pitchFamily="34" charset="0"/>
                <a:cs typeface="Times New Roman" panose="02020603050405020304" pitchFamily="18" charset="0"/>
              </a:rPr>
              <a:t> </a:t>
            </a:r>
            <a:r>
              <a:rPr lang="en-GB" sz="1600" u="sng" dirty="0">
                <a:effectLst/>
                <a:ea typeface="Calibri" panose="020F0502020204030204" pitchFamily="34" charset="0"/>
                <a:cs typeface="Times New Roman" panose="02020603050405020304" pitchFamily="18" charset="0"/>
              </a:rPr>
              <a:t>lettuce </a:t>
            </a:r>
            <a:r>
              <a:rPr lang="en-GB" sz="1600" dirty="0">
                <a:effectLst/>
                <a:ea typeface="Calibri" panose="020F0502020204030204" pitchFamily="34" charset="0"/>
                <a:cs typeface="Times New Roman" panose="02020603050405020304" pitchFamily="18" charset="0"/>
              </a:rPr>
              <a:t>(up to </a:t>
            </a:r>
            <a:r>
              <a:rPr lang="en-GB" sz="1600" b="1" dirty="0">
                <a:effectLst/>
                <a:ea typeface="Calibri" panose="020F0502020204030204" pitchFamily="34" charset="0"/>
                <a:cs typeface="Times New Roman" panose="02020603050405020304" pitchFamily="18" charset="0"/>
              </a:rPr>
              <a:t>833 ± 131</a:t>
            </a:r>
            <a:r>
              <a:rPr lang="en-GB" sz="1600" dirty="0">
                <a:effectLst/>
                <a:ea typeface="Calibri" panose="020F0502020204030204" pitchFamily="34" charset="0"/>
                <a:cs typeface="Times New Roman" panose="02020603050405020304" pitchFamily="18" charset="0"/>
              </a:rPr>
              <a:t> mg/kg</a:t>
            </a:r>
            <a:r>
              <a:rPr lang="ru-RU" sz="1600"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Times New Roman" panose="02020603050405020304" pitchFamily="18" charset="0"/>
              </a:rPr>
              <a:t>dry weight</a:t>
            </a:r>
            <a:r>
              <a:rPr lang="en-GB" sz="1600" dirty="0">
                <a:effectLst/>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minimum </a:t>
            </a:r>
            <a:r>
              <a:rPr lang="en-GB" sz="1600" dirty="0">
                <a:ea typeface="Calibri" panose="020F0502020204030204" pitchFamily="34" charset="0"/>
                <a:cs typeface="Times New Roman" panose="02020603050405020304" pitchFamily="18" charset="0"/>
              </a:rPr>
              <a:t>content - </a:t>
            </a:r>
            <a:r>
              <a:rPr lang="en-GB" sz="1600" u="sng" dirty="0">
                <a:ea typeface="Calibri" panose="020F0502020204030204" pitchFamily="34" charset="0"/>
                <a:cs typeface="Times New Roman" panose="02020603050405020304" pitchFamily="18" charset="0"/>
              </a:rPr>
              <a:t>radish</a:t>
            </a:r>
            <a:r>
              <a:rPr lang="en-GB" sz="1600" dirty="0">
                <a:effectLst/>
                <a:ea typeface="Calibri" panose="020F0502020204030204" pitchFamily="34" charset="0"/>
                <a:cs typeface="Times New Roman" panose="02020603050405020304" pitchFamily="18" charset="0"/>
              </a:rPr>
              <a:t> (up to </a:t>
            </a:r>
            <a:r>
              <a:rPr lang="en-GB" sz="1600" b="1" dirty="0">
                <a:effectLst/>
                <a:ea typeface="Calibri" panose="020F0502020204030204" pitchFamily="34" charset="0"/>
                <a:cs typeface="Times New Roman" panose="02020603050405020304" pitchFamily="18" charset="0"/>
              </a:rPr>
              <a:t>396 ± 38.5</a:t>
            </a:r>
            <a:r>
              <a:rPr lang="en-GB" sz="1600" dirty="0">
                <a:effectLst/>
                <a:ea typeface="Calibri" panose="020F0502020204030204" pitchFamily="34" charset="0"/>
                <a:cs typeface="Times New Roman" panose="02020603050405020304" pitchFamily="18" charset="0"/>
              </a:rPr>
              <a:t> mg/kg dry </a:t>
            </a:r>
            <a:r>
              <a:rPr lang="en-GB"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weight) </a:t>
            </a:r>
          </a:p>
          <a:p>
            <a:pPr marL="0" indent="0" algn="just">
              <a:buNone/>
            </a:pPr>
            <a:r>
              <a:rPr lang="en-GB" sz="1600" dirty="0">
                <a:ea typeface="Calibri" panose="020F0502020204030204" pitchFamily="34" charset="0"/>
                <a:cs typeface="Times New Roman" panose="02020603050405020304" pitchFamily="18" charset="0"/>
              </a:rPr>
              <a:t>    </a:t>
            </a:r>
            <a:r>
              <a:rPr lang="en-US" sz="1600" b="1" dirty="0">
                <a:solidFill>
                  <a:schemeClr val="accent1"/>
                </a:solidFill>
                <a:ea typeface="Calibri" panose="020F0502020204030204" pitchFamily="34" charset="0"/>
                <a:cs typeface="Times New Roman" panose="02020603050405020304" pitchFamily="18" charset="0"/>
              </a:rPr>
              <a:t>Cr:</a:t>
            </a:r>
            <a:r>
              <a:rPr lang="en-US" sz="1600" dirty="0">
                <a:ea typeface="Calibri" panose="020F0502020204030204" pitchFamily="34" charset="0"/>
                <a:cs typeface="Times New Roman" panose="02020603050405020304" pitchFamily="18" charset="0"/>
              </a:rPr>
              <a:t> </a:t>
            </a:r>
            <a:r>
              <a:rPr lang="en-GB" sz="1600" dirty="0">
                <a:ea typeface="Calibri" panose="020F0502020204030204" pitchFamily="34" charset="0"/>
                <a:cs typeface="Times New Roman" panose="02020603050405020304" pitchFamily="18" charset="0"/>
              </a:rPr>
              <a:t>similar levels </a:t>
            </a:r>
            <a:r>
              <a:rPr lang="en-US" sz="1600" dirty="0">
                <a:ea typeface="Calibri" panose="020F0502020204030204" pitchFamily="34" charset="0"/>
                <a:cs typeface="Times New Roman" panose="02020603050405020304" pitchFamily="18" charset="0"/>
              </a:rPr>
              <a:t>in the edible parts of vegetables</a:t>
            </a:r>
            <a:r>
              <a:rPr lang="en-GB" sz="1600" dirty="0">
                <a:ea typeface="Calibri" panose="020F0502020204030204" pitchFamily="34" charset="0"/>
                <a:cs typeface="Times New Roman" panose="02020603050405020304" pitchFamily="18" charset="0"/>
              </a:rPr>
              <a:t> (</a:t>
            </a:r>
            <a:r>
              <a:rPr lang="en-GB" sz="1600" b="1" dirty="0">
                <a:effectLst/>
                <a:ea typeface="Times New Roman" panose="02020603050405020304" pitchFamily="18" charset="0"/>
              </a:rPr>
              <a:t>7.50 – 12.1</a:t>
            </a:r>
            <a:r>
              <a:rPr lang="en-GB" sz="1600" dirty="0">
                <a:effectLst/>
                <a:ea typeface="Times New Roman" panose="02020603050405020304" pitchFamily="18" charset="0"/>
              </a:rPr>
              <a:t> mg/kg </a:t>
            </a:r>
            <a:r>
              <a:rPr lang="en-GB" sz="1600" dirty="0">
                <a:ea typeface="Calibri" panose="020F0502020204030204" pitchFamily="34" charset="0"/>
                <a:cs typeface="Times New Roman" panose="02020603050405020304" pitchFamily="18" charset="0"/>
              </a:rPr>
              <a:t>dry weight)</a:t>
            </a:r>
          </a:p>
          <a:p>
            <a:pPr marL="0" indent="0" algn="just">
              <a:buNone/>
            </a:pPr>
            <a:r>
              <a:rPr lang="en-GB" sz="1600" b="1" dirty="0">
                <a:solidFill>
                  <a:schemeClr val="accent1"/>
                </a:solidFill>
                <a:ea typeface="Calibri" panose="020F0502020204030204" pitchFamily="34" charset="0"/>
                <a:cs typeface="Times New Roman" panose="02020603050405020304" pitchFamily="18" charset="0"/>
              </a:rPr>
              <a:t>     Ni: </a:t>
            </a:r>
            <a:r>
              <a:rPr lang="en-GB" sz="1600" dirty="0">
                <a:ea typeface="Calibri" panose="020F0502020204030204" pitchFamily="34" charset="0"/>
                <a:cs typeface="Times New Roman" panose="02020603050405020304" pitchFamily="18" charset="0"/>
              </a:rPr>
              <a:t>similar levels </a:t>
            </a:r>
            <a:r>
              <a:rPr lang="en-US" sz="1600" dirty="0">
                <a:ea typeface="Calibri" panose="020F0502020204030204" pitchFamily="34" charset="0"/>
                <a:cs typeface="Times New Roman" panose="02020603050405020304" pitchFamily="18" charset="0"/>
              </a:rPr>
              <a:t>in the edible parts of vegetables</a:t>
            </a:r>
            <a:r>
              <a:rPr lang="en-GB" sz="1600" dirty="0">
                <a:ea typeface="Calibri" panose="020F0502020204030204" pitchFamily="34" charset="0"/>
                <a:cs typeface="Times New Roman" panose="02020603050405020304" pitchFamily="18" charset="0"/>
              </a:rPr>
              <a:t> </a:t>
            </a:r>
            <a:r>
              <a:rPr lang="en-GB" sz="1600" dirty="0">
                <a:effectLst/>
                <a:ea typeface="Calibri" panose="020F0502020204030204" pitchFamily="34" charset="0"/>
                <a:cs typeface="Times New Roman" panose="02020603050405020304" pitchFamily="18" charset="0"/>
              </a:rPr>
              <a:t>(</a:t>
            </a:r>
            <a:r>
              <a:rPr lang="en-GB" sz="1600" b="1" dirty="0">
                <a:effectLst/>
                <a:ea typeface="Times New Roman" panose="02020603050405020304" pitchFamily="18" charset="0"/>
              </a:rPr>
              <a:t>7.28 – 10.9</a:t>
            </a:r>
            <a:r>
              <a:rPr lang="en-GB" sz="1600" dirty="0">
                <a:effectLst/>
                <a:ea typeface="Times New Roman" panose="02020603050405020304" pitchFamily="18" charset="0"/>
              </a:rPr>
              <a:t> mg/kg</a:t>
            </a:r>
            <a:r>
              <a:rPr lang="en-GB" sz="1600" dirty="0">
                <a:ea typeface="Calibri" panose="020F0502020204030204" pitchFamily="34" charset="0"/>
                <a:cs typeface="Times New Roman" panose="02020603050405020304" pitchFamily="18" charset="0"/>
              </a:rPr>
              <a:t> dry weight</a:t>
            </a:r>
            <a:r>
              <a:rPr lang="en-GB" sz="1600" dirty="0">
                <a:effectLst/>
                <a:ea typeface="Calibri" panose="020F0502020204030204" pitchFamily="34" charset="0"/>
                <a:cs typeface="Times New Roman" panose="02020603050405020304" pitchFamily="18" charset="0"/>
              </a:rPr>
              <a:t>)</a:t>
            </a:r>
            <a:endParaRPr lang="en-US" sz="1600" b="1" dirty="0">
              <a:solidFill>
                <a:schemeClr val="accent1"/>
              </a:solidFill>
              <a:ea typeface="Calibri" panose="020F0502020204030204" pitchFamily="34" charset="0"/>
              <a:cs typeface="Times New Roman" panose="02020603050405020304" pitchFamily="18" charset="0"/>
            </a:endParaRPr>
          </a:p>
          <a:p>
            <a:pPr algn="just"/>
            <a:r>
              <a:rPr lang="en-GB" sz="1600" dirty="0">
                <a:effectLst/>
                <a:ea typeface="Times New Roman" panose="02020603050405020304" pitchFamily="18" charset="0"/>
                <a:cs typeface="Times New Roman" panose="02020603050405020304" pitchFamily="18" charset="0"/>
              </a:rPr>
              <a:t>The values of bioaccumulation factor of Zn and Ni in radish and lettuce decreased with increasing of metal concentrations in the industrial effluents. Conversely, the bioaccumulation factors of Cr for all vegetables and Ni (for onion) were higher when irrigated with wastewater</a:t>
            </a:r>
            <a:r>
              <a:rPr lang="en-US" sz="1600" dirty="0">
                <a:effectLst/>
                <a:ea typeface="Times New Roman" panose="02020603050405020304" pitchFamily="18" charset="0"/>
                <a:cs typeface="Times New Roman" panose="02020603050405020304" pitchFamily="18" charset="0"/>
              </a:rPr>
              <a:t>. </a:t>
            </a:r>
          </a:p>
          <a:p>
            <a:pPr algn="just"/>
            <a:r>
              <a:rPr lang="en-US" sz="1600" dirty="0">
                <a:effectLst/>
                <a:ea typeface="Calibri" panose="020F0502020204030204" pitchFamily="34" charset="0"/>
                <a:cs typeface="Times New Roman" panose="02020603050405020304" pitchFamily="18" charset="0"/>
              </a:rPr>
              <a:t>In general, the accumulation of Cr, Ni and Zn followed such patterns as: </a:t>
            </a:r>
          </a:p>
          <a:p>
            <a:pPr indent="0" algn="just">
              <a:lnSpc>
                <a:spcPct val="115000"/>
              </a:lnSpc>
              <a:spcAft>
                <a:spcPts val="1000"/>
              </a:spcAft>
              <a:buNone/>
            </a:pPr>
            <a:r>
              <a:rPr lang="en-US" sz="1600" dirty="0">
                <a:effectLst/>
                <a:ea typeface="Calibri" panose="020F0502020204030204" pitchFamily="34" charset="0"/>
                <a:cs typeface="Times New Roman" panose="02020603050405020304" pitchFamily="18" charset="0"/>
              </a:rPr>
              <a:t>soil ≥ roots &gt; leaves for lettuce,</a:t>
            </a:r>
          </a:p>
          <a:p>
            <a:pPr indent="0" algn="just">
              <a:lnSpc>
                <a:spcPct val="115000"/>
              </a:lnSpc>
              <a:spcAft>
                <a:spcPts val="1000"/>
              </a:spcAft>
              <a:buNone/>
            </a:pPr>
            <a:r>
              <a:rPr lang="en-US" sz="1600" dirty="0">
                <a:effectLst/>
                <a:ea typeface="Calibri" panose="020F0502020204030204" pitchFamily="34" charset="0"/>
                <a:cs typeface="Times New Roman" panose="02020603050405020304" pitchFamily="18" charset="0"/>
              </a:rPr>
              <a:t>roots &gt; soil ≥ leaves for green onion, </a:t>
            </a:r>
          </a:p>
          <a:p>
            <a:pPr indent="0" algn="just">
              <a:lnSpc>
                <a:spcPct val="115000"/>
              </a:lnSpc>
              <a:spcAft>
                <a:spcPts val="1000"/>
              </a:spcAft>
              <a:buNone/>
            </a:pPr>
            <a:r>
              <a:rPr lang="en-US" sz="1600" dirty="0">
                <a:effectLst/>
                <a:ea typeface="Times New Roman" panose="02020603050405020304" pitchFamily="18" charset="0"/>
                <a:cs typeface="Times New Roman" panose="02020603050405020304" pitchFamily="18" charset="0"/>
              </a:rPr>
              <a:t>soil &gt; non-edible roots ≥ leaves and edible roots for radish.</a:t>
            </a:r>
          </a:p>
          <a:p>
            <a:pPr marL="273050" indent="-273050" algn="just">
              <a:lnSpc>
                <a:spcPct val="115000"/>
              </a:lnSpc>
              <a:spcAft>
                <a:spcPts val="1000"/>
              </a:spcAft>
            </a:pPr>
            <a:r>
              <a:rPr lang="en-GB" sz="1600" dirty="0">
                <a:effectLst/>
                <a:ea typeface="Times New Roman" panose="02020603050405020304" pitchFamily="18" charset="0"/>
                <a:cs typeface="Times New Roman" panose="02020603050405020304" pitchFamily="18" charset="0"/>
              </a:rPr>
              <a:t>The significant decrease of total chlorophyll content </a:t>
            </a:r>
            <a:r>
              <a:rPr lang="en-US" sz="1600" dirty="0">
                <a:effectLst/>
                <a:ea typeface="Times New Roman" panose="02020603050405020304" pitchFamily="18" charset="0"/>
                <a:cs typeface="Times New Roman" panose="02020603050405020304" pitchFamily="18" charset="0"/>
              </a:rPr>
              <a:t>as well as </a:t>
            </a:r>
            <a:r>
              <a:rPr lang="en-GB" sz="1600" dirty="0">
                <a:effectLst/>
                <a:ea typeface="Times New Roman" panose="02020603050405020304" pitchFamily="18" charset="0"/>
                <a:cs typeface="Times New Roman" panose="02020603050405020304" pitchFamily="18" charset="0"/>
              </a:rPr>
              <a:t>chlorophyll b </a:t>
            </a:r>
            <a:r>
              <a:rPr lang="en-US" sz="1600" dirty="0">
                <a:effectLst/>
                <a:ea typeface="Times New Roman" panose="02020603050405020304" pitchFamily="18" charset="0"/>
                <a:cs typeface="Times New Roman" panose="02020603050405020304" pitchFamily="18" charset="0"/>
              </a:rPr>
              <a:t>and carotene</a:t>
            </a:r>
            <a:r>
              <a:rPr lang="en-GB" sz="1600" dirty="0">
                <a:effectLst/>
                <a:ea typeface="Times New Roman" panose="02020603050405020304" pitchFamily="18" charset="0"/>
                <a:cs typeface="Times New Roman" panose="02020603050405020304" pitchFamily="18" charset="0"/>
              </a:rPr>
              <a:t> content were observed in the lettuce and onion leaves irrigated with the effluents, containing high concentration of Zn (78.0 mg/L) and Ni (3.88 mg/L). When onion leaves were irrigated with the effluent containing high concentration of Zn, a significant decrease in antioxidant activity was also observed</a:t>
            </a:r>
            <a:r>
              <a:rPr lang="en-GB" sz="1600" dirty="0">
                <a:ea typeface="Times New Roman" panose="02020603050405020304" pitchFamily="18" charset="0"/>
                <a:cs typeface="Times New Roman" panose="02020603050405020304" pitchFamily="18" charset="0"/>
              </a:rPr>
              <a:t>.</a:t>
            </a:r>
          </a:p>
          <a:p>
            <a:pPr marL="273050" indent="-273050" algn="just">
              <a:lnSpc>
                <a:spcPct val="115000"/>
              </a:lnSpc>
              <a:spcAft>
                <a:spcPts val="1000"/>
              </a:spcAft>
            </a:pPr>
            <a:r>
              <a:rPr lang="en-GB" sz="1600" dirty="0">
                <a:effectLst/>
                <a:ea typeface="Times New Roman" panose="02020603050405020304" pitchFamily="18" charset="0"/>
                <a:cs typeface="Times New Roman" panose="02020603050405020304" pitchFamily="18" charset="0"/>
              </a:rPr>
              <a:t>The obtained values of estimated daily intake of metals with vegetables </a:t>
            </a:r>
            <a:r>
              <a:rPr lang="en-US" sz="1600" dirty="0">
                <a:effectLst/>
                <a:ea typeface="Times New Roman" panose="02020603050405020304" pitchFamily="18" charset="0"/>
                <a:cs typeface="Times New Roman" panose="02020603050405020304" pitchFamily="18" charset="0"/>
              </a:rPr>
              <a:t>were</a:t>
            </a:r>
            <a:r>
              <a:rPr lang="en-GB" sz="1600" dirty="0">
                <a:effectLst/>
                <a:ea typeface="Times New Roman" panose="02020603050405020304" pitchFamily="18" charset="0"/>
                <a:cs typeface="Times New Roman" panose="02020603050405020304" pitchFamily="18" charset="0"/>
              </a:rPr>
              <a:t> by an order (or two orders – for Ni) of magnitude lower than the reference doses established for Zn (0.3 mg/kg </a:t>
            </a:r>
            <a:r>
              <a:rPr lang="en-GB" sz="1600" dirty="0" err="1">
                <a:effectLst/>
                <a:ea typeface="Times New Roman" panose="02020603050405020304" pitchFamily="18" charset="0"/>
                <a:cs typeface="Times New Roman" panose="02020603050405020304" pitchFamily="18" charset="0"/>
              </a:rPr>
              <a:t>bw</a:t>
            </a:r>
            <a:r>
              <a:rPr lang="en-GB" sz="1600" dirty="0">
                <a:effectLst/>
                <a:ea typeface="Times New Roman" panose="02020603050405020304" pitchFamily="18" charset="0"/>
                <a:cs typeface="Times New Roman" panose="02020603050405020304" pitchFamily="18" charset="0"/>
              </a:rPr>
              <a:t>/day), Ni (0,02 mg/kg </a:t>
            </a:r>
            <a:r>
              <a:rPr lang="en-GB" sz="1600" dirty="0" err="1">
                <a:effectLst/>
                <a:ea typeface="Times New Roman" panose="02020603050405020304" pitchFamily="18" charset="0"/>
                <a:cs typeface="Times New Roman" panose="02020603050405020304" pitchFamily="18" charset="0"/>
              </a:rPr>
              <a:t>bw</a:t>
            </a:r>
            <a:r>
              <a:rPr lang="en-GB" sz="1600" dirty="0">
                <a:effectLst/>
                <a:ea typeface="Times New Roman" panose="02020603050405020304" pitchFamily="18" charset="0"/>
                <a:cs typeface="Times New Roman" panose="02020603050405020304" pitchFamily="18" charset="0"/>
              </a:rPr>
              <a:t>/day) and Cr (0.003 mg/kg </a:t>
            </a:r>
            <a:r>
              <a:rPr lang="en-GB" sz="1600" dirty="0" err="1">
                <a:effectLst/>
                <a:ea typeface="Times New Roman" panose="02020603050405020304" pitchFamily="18" charset="0"/>
                <a:cs typeface="Times New Roman" panose="02020603050405020304" pitchFamily="18" charset="0"/>
              </a:rPr>
              <a:t>bw</a:t>
            </a:r>
            <a:r>
              <a:rPr lang="en-GB" sz="1600" dirty="0">
                <a:effectLst/>
                <a:ea typeface="Times New Roman" panose="02020603050405020304" pitchFamily="18" charset="0"/>
                <a:cs typeface="Times New Roman" panose="02020603050405020304" pitchFamily="18" charset="0"/>
              </a:rPr>
              <a:t>/day). </a:t>
            </a:r>
            <a:endParaRPr lang="ru-RU" sz="1600" dirty="0">
              <a:effectLst/>
              <a:ea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BF5D178A-1C8D-2CA7-84C5-427BA88E170A}"/>
              </a:ext>
            </a:extLst>
          </p:cNvPr>
          <p:cNvSpPr/>
          <p:nvPr/>
        </p:nvSpPr>
        <p:spPr>
          <a:xfrm>
            <a:off x="484456" y="4795736"/>
            <a:ext cx="11402743" cy="1128409"/>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95830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8FF60-A50F-863E-75C2-2B17E574E602}"/>
              </a:ext>
            </a:extLst>
          </p:cNvPr>
          <p:cNvSpPr>
            <a:spLocks noGrp="1"/>
          </p:cNvSpPr>
          <p:nvPr>
            <p:ph type="title"/>
          </p:nvPr>
        </p:nvSpPr>
        <p:spPr>
          <a:xfrm>
            <a:off x="928735" y="2411208"/>
            <a:ext cx="10515600" cy="1325563"/>
          </a:xfrm>
        </p:spPr>
        <p:txBody>
          <a:bodyPr/>
          <a:lstStyle/>
          <a:p>
            <a:pPr algn="ctr"/>
            <a:r>
              <a:rPr lang="en-US" b="1" dirty="0">
                <a:solidFill>
                  <a:schemeClr val="accent6">
                    <a:lumMod val="75000"/>
                  </a:schemeClr>
                </a:solidFill>
              </a:rPr>
              <a:t>Thank you for attention!</a:t>
            </a:r>
            <a:endParaRPr lang="ru-RU" b="1" dirty="0">
              <a:solidFill>
                <a:schemeClr val="accent6">
                  <a:lumMod val="75000"/>
                </a:schemeClr>
              </a:solidFill>
            </a:endParaRPr>
          </a:p>
        </p:txBody>
      </p:sp>
    </p:spTree>
    <p:extLst>
      <p:ext uri="{BB962C8B-B14F-4D97-AF65-F5344CB8AC3E}">
        <p14:creationId xmlns:p14="http://schemas.microsoft.com/office/powerpoint/2010/main" val="10063294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1050</Words>
  <Application>Microsoft Office PowerPoint</Application>
  <PresentationFormat>Широкоэкранный</PresentationFormat>
  <Paragraphs>144</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Calibri Light</vt:lpstr>
      <vt:lpstr>Cambria Math</vt:lpstr>
      <vt:lpstr>Times New Roman</vt:lpstr>
      <vt:lpstr>Тема Office</vt:lpstr>
      <vt:lpstr>Chromium, nickel and zinc accumulation and translocation in root and leafy vegetables irrigated with industrial effluents – a laboratory study.   Kravtsova A. V. a, Zinicovscaia I. I. a, b, c, Peshkova A. A. a, d, Yushin N. S. a, d  </vt:lpstr>
      <vt:lpstr>Practice of wastewater irrigation</vt:lpstr>
      <vt:lpstr>Harmful impacts of wastewater irrigation </vt:lpstr>
      <vt:lpstr>Problems</vt:lpstr>
      <vt:lpstr>Презентация PowerPoint</vt:lpstr>
      <vt:lpstr>Cr and Zn translocation in radish, lettuce and onion</vt:lpstr>
      <vt:lpstr>Презентация PowerPoint</vt:lpstr>
      <vt:lpstr>Conclusions</vt:lpstr>
      <vt:lpstr>Thank you for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Chromium,  and zinc accumulation and translocation in root and leafy vegetables irrigated with industrial effluents – a laboratory study.   Kravtsova A. V. a, Zinicovscaia I. I. a, b, c, Peshkova A. A. a, d, Yushin N. S. a, d  </dc:title>
  <dc:creator>Sasha</dc:creator>
  <cp:lastModifiedBy>Sasha</cp:lastModifiedBy>
  <cp:revision>35</cp:revision>
  <dcterms:created xsi:type="dcterms:W3CDTF">2024-01-21T11:22:18Z</dcterms:created>
  <dcterms:modified xsi:type="dcterms:W3CDTF">2024-01-24T12:23:17Z</dcterms:modified>
</cp:coreProperties>
</file>