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63" r:id="rId3"/>
    <p:sldId id="308" r:id="rId4"/>
    <p:sldId id="260" r:id="rId5"/>
    <p:sldId id="309" r:id="rId6"/>
    <p:sldId id="319" r:id="rId7"/>
    <p:sldId id="321" r:id="rId8"/>
    <p:sldId id="322" r:id="rId9"/>
    <p:sldId id="323" r:id="rId10"/>
    <p:sldId id="25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2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7CEA1-1DE6-4F77-BBCD-38130B51AE6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DF2ED-AA77-48FA-918F-61FA16486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483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F2ED-AA77-48FA-918F-61FA1648691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000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CF08-9C40-417B-A3C5-4A238984BF2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212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CF08-9C40-417B-A3C5-4A238984BF2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212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CF08-9C40-417B-A3C5-4A238984BF2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487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31B30-F070-4EA6-BA60-49AA1244E11F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31B30-F070-4EA6-BA60-49AA1244E11F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31B30-F070-4EA6-BA60-49AA1244E11F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31B30-F070-4EA6-BA60-49AA1244E11F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31B30-F070-4EA6-BA60-49AA1244E11F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31B30-F070-4EA6-BA60-49AA1244E11F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31B30-F070-4EA6-BA60-49AA1244E11F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31B30-F070-4EA6-BA60-49AA1244E11F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31B30-F070-4EA6-BA60-49AA1244E11F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31B30-F070-4EA6-BA60-49AA1244E11F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31B30-F070-4EA6-BA60-49AA1244E11F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5431B30-F070-4EA6-BA60-49AA1244E11F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1676332"/>
            <a:ext cx="9143999" cy="2438400"/>
          </a:xfrm>
        </p:spPr>
        <p:txBody>
          <a:bodyPr>
            <a:noAutofit/>
          </a:bodyPr>
          <a:lstStyle/>
          <a:p>
            <a:r>
              <a:rPr lang="en-US" sz="2400" dirty="0">
                <a:effectLst/>
              </a:rPr>
              <a:t>OBTAINING OF INITIAL FORMS FOR SYNTHETIC SELECTION OF DROUGHT-RESISTANT RICE CROPS USING RADIATION MUTAGENESIS ON FAST NEUTRONS </a:t>
            </a:r>
            <a:br>
              <a:rPr lang="ru-RU" sz="2400" dirty="0">
                <a:effectLst/>
              </a:rPr>
            </a:b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6588" y="3989088"/>
            <a:ext cx="5585460" cy="1066800"/>
          </a:xfrm>
        </p:spPr>
        <p:txBody>
          <a:bodyPr>
            <a:normAutofit/>
          </a:bodyPr>
          <a:lstStyle/>
          <a:p>
            <a:pPr algn="l"/>
            <a:r>
              <a:rPr lang="en-US" sz="1800" i="1" u="sng" dirty="0">
                <a:solidFill>
                  <a:schemeClr val="tx1"/>
                </a:solidFill>
              </a:rPr>
              <a:t>A.I. Kruglyak</a:t>
            </a:r>
            <a:r>
              <a:rPr lang="en-US" sz="1800" i="1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1</a:t>
            </a:r>
            <a:r>
              <a:rPr lang="ru-RU" sz="1800" i="1" dirty="0">
                <a:solidFill>
                  <a:schemeClr val="tx1"/>
                </a:solidFill>
              </a:rPr>
              <a:t> , </a:t>
            </a:r>
            <a:r>
              <a:rPr lang="en-US" sz="1800" i="1" dirty="0">
                <a:solidFill>
                  <a:schemeClr val="tx1"/>
                </a:solidFill>
              </a:rPr>
              <a:t>Y. V. Aleksiayenak</a:t>
            </a:r>
            <a:r>
              <a:rPr lang="en-US" sz="1800" i="1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1</a:t>
            </a:r>
            <a:r>
              <a:rPr lang="ru-RU" sz="1800" i="1" dirty="0">
                <a:solidFill>
                  <a:schemeClr val="tx1"/>
                </a:solidFill>
              </a:rPr>
              <a:t>, </a:t>
            </a:r>
            <a:r>
              <a:rPr lang="en-US" sz="1800" i="1" dirty="0">
                <a:solidFill>
                  <a:schemeClr val="tx1"/>
                </a:solidFill>
              </a:rPr>
              <a:t>K.B. Bakiruly</a:t>
            </a:r>
            <a:r>
              <a:rPr lang="en-US" sz="1800" i="1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2</a:t>
            </a:r>
            <a:r>
              <a:rPr lang="en-US" sz="1800" i="1" dirty="0">
                <a:solidFill>
                  <a:schemeClr val="tx1"/>
                </a:solidFill>
              </a:rPr>
              <a:t>, A.S. Doroshkevich</a:t>
            </a:r>
            <a:r>
              <a:rPr lang="en-US" sz="1800" i="1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1</a:t>
            </a:r>
            <a:endParaRPr lang="ru-RU" sz="1800" i="1" baseline="30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33" y="1295400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5</a:t>
            </a:r>
            <a:r>
              <a:rPr lang="ru-RU" dirty="0">
                <a:solidFill>
                  <a:srgbClr val="7030A0"/>
                </a:solidFill>
              </a:rPr>
              <a:t>8</a:t>
            </a:r>
            <a:r>
              <a:rPr lang="en-US" dirty="0" err="1">
                <a:solidFill>
                  <a:srgbClr val="7030A0"/>
                </a:solidFill>
              </a:rPr>
              <a:t>th</a:t>
            </a:r>
            <a:r>
              <a:rPr lang="en-US" dirty="0">
                <a:solidFill>
                  <a:srgbClr val="7030A0"/>
                </a:solidFill>
              </a:rPr>
              <a:t> meeting of the PAC for Nuclear Physics</a:t>
            </a:r>
            <a:r>
              <a:rPr lang="ru-RU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6418904"/>
            <a:ext cx="91439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/>
              <a:t>Dubna</a:t>
            </a:r>
            <a:r>
              <a:rPr lang="ru-RU" sz="1400" b="1" dirty="0"/>
              <a:t>,  </a:t>
            </a:r>
            <a:r>
              <a:rPr lang="en-US" sz="1400" b="1" dirty="0"/>
              <a:t>202</a:t>
            </a:r>
            <a:r>
              <a:rPr lang="ru-RU" sz="1400" b="1" dirty="0"/>
              <a:t>4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686" y="122431"/>
            <a:ext cx="1515877" cy="86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5064"/>
            <a:ext cx="1893000" cy="70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D5EF4D2-933E-4C94-9764-3B93C6176793}"/>
              </a:ext>
            </a:extLst>
          </p:cNvPr>
          <p:cNvSpPr/>
          <p:nvPr/>
        </p:nvSpPr>
        <p:spPr>
          <a:xfrm>
            <a:off x="-3" y="5486400"/>
            <a:ext cx="9144001" cy="751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1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Joint Institute for Nuclear Research, </a:t>
            </a:r>
            <a:r>
              <a:rPr lang="en-US" sz="1400" i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Dubna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, Russia</a:t>
            </a:r>
            <a:endParaRPr lang="ru-RU" sz="1400" i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</a:endParaRPr>
          </a:p>
          <a:p>
            <a:r>
              <a:rPr lang="en-US" sz="1400" i="1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2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Kazakh Research Institute of Rice named after I. </a:t>
            </a:r>
            <a:r>
              <a:rPr lang="en-US" sz="1400" i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Zhakhaev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, Kyzylorda, Kazakhstan</a:t>
            </a:r>
            <a:endParaRPr lang="ru-RU" sz="1400" i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914811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hlebosoul.ru/wp-content/uploads/2019/12/ris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24"/>
            <a:ext cx="10401299" cy="688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Shape 1"/>
          <p:cNvSpPr txBox="1"/>
          <p:nvPr/>
        </p:nvSpPr>
        <p:spPr>
          <a:xfrm>
            <a:off x="1219200" y="3230962"/>
            <a:ext cx="8152920" cy="61555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/>
            <a:r>
              <a:rPr lang="en-US" sz="40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</a:rPr>
              <a:t>Thank you for attention!</a:t>
            </a:r>
            <a:endParaRPr lang="ru-RU" sz="4000" b="1" dirty="0">
              <a:ln w="6350">
                <a:solidFill>
                  <a:schemeClr val="accent1">
                    <a:shade val="43000"/>
                  </a:schemeClr>
                </a:solidFill>
              </a:ln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AEFE08-21A6-4AC6-85CA-98471C805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73894">
            <a:off x="98940" y="3466542"/>
            <a:ext cx="4769362" cy="362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BD0894-2C94-40FB-999C-2ECA392B9C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344" r="23333" b="4074"/>
          <a:stretch/>
        </p:blipFill>
        <p:spPr>
          <a:xfrm>
            <a:off x="4562728" y="-8624"/>
            <a:ext cx="5548299" cy="3239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3825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6ACF02-6FF6-45A8-9AE1-659614F4F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br>
              <a:rPr lang="ru-RU" dirty="0">
                <a:effectLst/>
              </a:rPr>
            </a:br>
            <a:endParaRPr lang="ru-RU" sz="29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tx1"/>
              </a:solidFill>
              <a:sym typeface="Arial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C7992CE-860C-483A-8EDB-FF6DEC49ECC7}"/>
              </a:ext>
            </a:extLst>
          </p:cNvPr>
          <p:cNvSpPr/>
          <p:nvPr/>
        </p:nvSpPr>
        <p:spPr>
          <a:xfrm>
            <a:off x="4247" y="647700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Wing R.A. et. al. The rice genome revolution: from an ancient grain to Green Super Rice // Nat Rev Genet. 2018. </a:t>
            </a:r>
          </a:p>
          <a:p>
            <a:endParaRPr lang="ru-RU" sz="1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8E137B-E8BD-4303-99B9-9EE718979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69" y="1035979"/>
            <a:ext cx="4298298" cy="23777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704654-87CE-4312-8D22-4D01380448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36" t="12148" r="3109"/>
          <a:stretch/>
        </p:blipFill>
        <p:spPr>
          <a:xfrm>
            <a:off x="175669" y="3886200"/>
            <a:ext cx="2215613" cy="19812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16FE234-133E-48D8-A51D-13827B90B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56"/>
          <a:stretch/>
        </p:blipFill>
        <p:spPr bwMode="auto">
          <a:xfrm>
            <a:off x="2557801" y="3886200"/>
            <a:ext cx="1970606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трелка вправо 7">
            <a:extLst>
              <a:ext uri="{FF2B5EF4-FFF2-40B4-BE49-F238E27FC236}">
                <a16:creationId xmlns:a16="http://schemas.microsoft.com/office/drawing/2014/main" id="{11E40399-B364-48EB-8FFA-71EEDBB101D8}"/>
              </a:ext>
            </a:extLst>
          </p:cNvPr>
          <p:cNvSpPr/>
          <p:nvPr/>
        </p:nvSpPr>
        <p:spPr>
          <a:xfrm>
            <a:off x="4654366" y="3148528"/>
            <a:ext cx="1682047" cy="147534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 descr="https://img.21food.com/20110609/product/1306254362909.jpg">
            <a:extLst>
              <a:ext uri="{FF2B5EF4-FFF2-40B4-BE49-F238E27FC236}">
                <a16:creationId xmlns:a16="http://schemas.microsoft.com/office/drawing/2014/main" id="{4A672A9B-1F26-477A-BE23-AA6A52C7A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2"/>
          <a:stretch/>
        </p:blipFill>
        <p:spPr bwMode="auto">
          <a:xfrm>
            <a:off x="6352080" y="1447800"/>
            <a:ext cx="2666787" cy="411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FCA61B-94C0-4F95-8B14-A65119AED2F3}"/>
              </a:ext>
            </a:extLst>
          </p:cNvPr>
          <p:cNvSpPr txBox="1"/>
          <p:nvPr/>
        </p:nvSpPr>
        <p:spPr>
          <a:xfrm>
            <a:off x="4800600" y="2667000"/>
            <a:ext cx="22208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800" b="1" dirty="0"/>
            </a:br>
            <a:endParaRPr lang="en-US" sz="2800" b="1" dirty="0"/>
          </a:p>
          <a:p>
            <a:r>
              <a:rPr lang="en-US" sz="2000" b="1" dirty="0"/>
              <a:t>Ionizing radiation</a:t>
            </a:r>
          </a:p>
          <a:p>
            <a:endParaRPr lang="ru-RU" sz="28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AE0EC18-6A8F-4114-85D1-D1CCF283F738}"/>
              </a:ext>
            </a:extLst>
          </p:cNvPr>
          <p:cNvSpPr/>
          <p:nvPr/>
        </p:nvSpPr>
        <p:spPr>
          <a:xfrm>
            <a:off x="0" y="379527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2000" i="1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25E29AA4-CB85-4AD1-9D95-AF2DC1E4440C}"/>
              </a:ext>
            </a:extLst>
          </p:cNvPr>
          <p:cNvSpPr txBox="1">
            <a:spLocks/>
          </p:cNvSpPr>
          <p:nvPr/>
        </p:nvSpPr>
        <p:spPr>
          <a:xfrm>
            <a:off x="-60526" y="-94883"/>
            <a:ext cx="9144000" cy="9488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9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/>
                </a:solidFill>
              </a:rPr>
              <a:t>Induced mutation breeding</a:t>
            </a:r>
            <a:endParaRPr lang="ru-RU" sz="29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45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843BB-4B8C-4CED-BEA5-635BBD6A7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22" y="1"/>
            <a:ext cx="9144000" cy="6016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9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/>
                </a:solidFill>
              </a:rPr>
              <a:t>Fast neutrons as a type of radiation mutagenesis</a:t>
            </a:r>
            <a:endParaRPr lang="ru-RU" sz="29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0B6D8C-DDC1-436A-B1FA-26D922133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78653"/>
            <a:ext cx="2889754" cy="301778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305EF9F-408F-4031-943C-F0B2CD1B6210}"/>
              </a:ext>
            </a:extLst>
          </p:cNvPr>
          <p:cNvSpPr/>
          <p:nvPr/>
        </p:nvSpPr>
        <p:spPr>
          <a:xfrm>
            <a:off x="310661" y="3892881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Physical mutagens applied in rice </a:t>
            </a:r>
          </a:p>
          <a:p>
            <a:r>
              <a:rPr lang="en-US" sz="1400" i="1" dirty="0">
                <a:latin typeface="Arial"/>
                <a:cs typeface="Arial"/>
              </a:rPr>
              <a:t>mutagenesis according to FAO/IAEA-MVD</a:t>
            </a:r>
            <a:r>
              <a:rPr lang="ru-RU" sz="1400" i="1" dirty="0">
                <a:latin typeface="Arial"/>
                <a:cs typeface="Arial"/>
              </a:rPr>
              <a:t>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9FCA305-FE4F-4DA5-82F4-D36802C93680}"/>
              </a:ext>
            </a:extLst>
          </p:cNvPr>
          <p:cNvSpPr/>
          <p:nvPr/>
        </p:nvSpPr>
        <p:spPr>
          <a:xfrm>
            <a:off x="0" y="6405660"/>
            <a:ext cx="929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V.E. Viana, C. Pegoraro, C. </a:t>
            </a:r>
            <a:r>
              <a:rPr lang="en-US" sz="1000" dirty="0" err="1"/>
              <a:t>Busanello</a:t>
            </a:r>
            <a:r>
              <a:rPr lang="en-US" sz="1000" dirty="0"/>
              <a:t> and A. Costa de Oliveira (2019). Mutagenesis in Rice: The Basis for Breeding a New Super Plant. </a:t>
            </a:r>
          </a:p>
          <a:p>
            <a:r>
              <a:rPr lang="en-US" sz="1000" dirty="0"/>
              <a:t>Front. Plant Sci. 10:1326. </a:t>
            </a:r>
            <a:r>
              <a:rPr lang="en-US" sz="1000" dirty="0" err="1"/>
              <a:t>doi</a:t>
            </a:r>
            <a:r>
              <a:rPr lang="en-US" sz="1000" dirty="0"/>
              <a:t>: 10.3389/fpls.2019.01326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FAA5BAB-08FB-455F-81F2-1C7318796167}"/>
              </a:ext>
            </a:extLst>
          </p:cNvPr>
          <p:cNvSpPr/>
          <p:nvPr/>
        </p:nvSpPr>
        <p:spPr>
          <a:xfrm>
            <a:off x="3335231" y="1093106"/>
            <a:ext cx="57970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higher energy compared to γ rays, especially in biological materials (</a:t>
            </a:r>
            <a:r>
              <a:rPr lang="en-US" i="1" dirty="0"/>
              <a:t>H</a:t>
            </a:r>
            <a:r>
              <a:rPr lang="ru-RU" i="1" dirty="0"/>
              <a:t>-</a:t>
            </a:r>
            <a:r>
              <a:rPr lang="en-US" dirty="0"/>
              <a:t> high interaction cross-section with </a:t>
            </a:r>
            <a:r>
              <a:rPr lang="en-US" i="1" dirty="0"/>
              <a:t>n</a:t>
            </a:r>
            <a:r>
              <a:rPr lang="en-US" dirty="0"/>
              <a:t>) 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neutron capture and elastic scattering with C, H, O, N nuclei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generation of direct and indirect ionizing radiations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45B5912-0F00-450B-A07D-9C4FD3F5696C}"/>
              </a:ext>
            </a:extLst>
          </p:cNvPr>
          <p:cNvSpPr/>
          <p:nvPr/>
        </p:nvSpPr>
        <p:spPr>
          <a:xfrm>
            <a:off x="120162" y="4509714"/>
            <a:ext cx="9144000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/>
              <a:t>Increase the frequency of chlorophyll mutations</a:t>
            </a:r>
            <a:endParaRPr lang="ru-RU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/>
              <a:t>Changes in amylose content</a:t>
            </a:r>
            <a:r>
              <a:rPr lang="ru-RU" b="1" dirty="0"/>
              <a:t> </a:t>
            </a:r>
            <a:r>
              <a:rPr lang="en-US" b="1" dirty="0"/>
              <a:t>not alter the amylopectin structure</a:t>
            </a:r>
            <a:endParaRPr lang="ru-RU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/>
              <a:t>Changes in the </a:t>
            </a:r>
            <a:r>
              <a:rPr lang="en-US" b="1" i="1" dirty="0"/>
              <a:t>FRO1</a:t>
            </a:r>
            <a:r>
              <a:rPr lang="en-US" b="1" dirty="0"/>
              <a:t> gene</a:t>
            </a:r>
            <a:r>
              <a:rPr lang="ru-RU" b="1" dirty="0"/>
              <a:t>                        </a:t>
            </a:r>
            <a:r>
              <a:rPr lang="en-US" b="1" dirty="0"/>
              <a:t>tolerance to iron toxicity</a:t>
            </a:r>
            <a:endParaRPr lang="ru-RU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/>
              <a:t> </a:t>
            </a:r>
            <a:r>
              <a:rPr lang="en-US" b="1" dirty="0"/>
              <a:t>Deletions</a:t>
            </a:r>
            <a:r>
              <a:rPr lang="ru-RU" b="1" dirty="0"/>
              <a:t>, </a:t>
            </a:r>
            <a:r>
              <a:rPr lang="en-US" b="1" dirty="0"/>
              <a:t>inversions</a:t>
            </a:r>
            <a:r>
              <a:rPr lang="ru-RU" b="1" dirty="0"/>
              <a:t>, </a:t>
            </a:r>
            <a:r>
              <a:rPr lang="en-US" b="1" dirty="0"/>
              <a:t>translocations</a:t>
            </a:r>
            <a:r>
              <a:rPr lang="ru-RU" b="1" dirty="0"/>
              <a:t>, </a:t>
            </a:r>
            <a:r>
              <a:rPr lang="en-US" b="1" dirty="0"/>
              <a:t>tandem duplications</a:t>
            </a:r>
            <a:endParaRPr lang="ru-RU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i="1" dirty="0"/>
              <a:t>NPR1 homologue</a:t>
            </a:r>
            <a:r>
              <a:rPr lang="ru-RU" b="1" i="1" dirty="0"/>
              <a:t>                         </a:t>
            </a:r>
            <a:r>
              <a:rPr lang="en-US" b="1" dirty="0"/>
              <a:t>immune responses against bacterial infection by</a:t>
            </a:r>
            <a:r>
              <a:rPr lang="en-US" b="1" i="1" dirty="0"/>
              <a:t> Xanthomonas </a:t>
            </a:r>
            <a:r>
              <a:rPr lang="en-US" b="1" i="1" dirty="0" err="1"/>
              <a:t>oryzae</a:t>
            </a:r>
            <a:r>
              <a:rPr lang="ru-RU" b="1" i="1" dirty="0"/>
              <a:t> </a:t>
            </a:r>
            <a:endParaRPr lang="ru-RU" b="1" dirty="0"/>
          </a:p>
          <a:p>
            <a:pPr marL="742950" lvl="1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endParaRPr lang="ru-RU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4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b="1" dirty="0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6141A166-2875-4ABE-BF76-62B05B1426FB}"/>
              </a:ext>
            </a:extLst>
          </p:cNvPr>
          <p:cNvSpPr/>
          <p:nvPr/>
        </p:nvSpPr>
        <p:spPr>
          <a:xfrm>
            <a:off x="3393830" y="5198081"/>
            <a:ext cx="1066800" cy="1170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3EA89CEC-77F1-4EDC-8A26-46815EF2FC13}"/>
              </a:ext>
            </a:extLst>
          </p:cNvPr>
          <p:cNvSpPr/>
          <p:nvPr/>
        </p:nvSpPr>
        <p:spPr>
          <a:xfrm>
            <a:off x="2438400" y="5783140"/>
            <a:ext cx="1066800" cy="1170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428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75553" y="622301"/>
            <a:ext cx="9144000" cy="990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/>
                </a:solidFill>
              </a:rPr>
              <a:t>Location of rice samples ready for neutron irradiation on channel 5 of the EG-5 accelerator</a:t>
            </a:r>
            <a:endParaRPr lang="ru-RU" sz="24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6" name="Рисунок 5" descr="C:\Users\admin\AppData\Local\Microsoft\Windows\INetCache\Content.Word\IMG_527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t="28170" r="-2218" b="34660"/>
          <a:stretch/>
        </p:blipFill>
        <p:spPr bwMode="auto">
          <a:xfrm>
            <a:off x="308862" y="2819400"/>
            <a:ext cx="6324600" cy="251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3039122" y="2487322"/>
            <a:ext cx="562578" cy="1524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497871" y="1993902"/>
            <a:ext cx="188384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/>
              <a:t>Seed samples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7322" y="5535323"/>
            <a:ext cx="47244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Neutron–producing gas target</a:t>
            </a:r>
            <a:endParaRPr lang="ru-RU" sz="2400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3115322" y="4392323"/>
            <a:ext cx="304800" cy="11429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472471" y="6144922"/>
            <a:ext cx="590065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Output of the accelerator ion conductor </a:t>
            </a:r>
            <a:endParaRPr lang="ru-RU" sz="2400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 flipH="1" flipV="1">
            <a:off x="4639322" y="4468522"/>
            <a:ext cx="381000" cy="1676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25629-4CA9-4275-9BC5-9976F45EA0FF}" type="slidenum">
              <a:rPr lang="ru-RU" smtClean="0"/>
              <a:t>4</a:t>
            </a:fld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Прямоугольник 21"/>
              <p:cNvSpPr/>
              <p:nvPr/>
            </p:nvSpPr>
            <p:spPr>
              <a:xfrm>
                <a:off x="6633462" y="2479498"/>
                <a:ext cx="2425460" cy="313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𝐷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𝑑</m:t>
                    </m:r>
                    <m:r>
                      <a:rPr lang="en-US" b="0" i="1" smtClean="0">
                        <a:latin typeface="Cambria Math"/>
                      </a:rPr>
                      <m:t>,</m:t>
                    </m:r>
                    <m:r>
                      <a:rPr lang="en-US" b="0" i="1" smtClean="0">
                        <a:latin typeface="Cambria Math"/>
                      </a:rPr>
                      <m:t>𝑛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  <m:sPre>
                      <m:sPre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sup>
                      <m:e>
                        <m:r>
                          <a:rPr lang="en-US" b="0" i="1" smtClean="0">
                            <a:latin typeface="Cambria Math"/>
                          </a:rPr>
                          <m:t>𝐻𝑒</m:t>
                        </m:r>
                      </m:e>
                    </m:sPre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= 4.1 MeV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1,7−2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𝜇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𝐴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/>
                  <a:t> = 2.5 MeV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neutron monitor of the PIXE-4 type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204 hours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35 - 40 million particles / hour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ru-RU" dirty="0"/>
              </a:p>
            </p:txBody>
          </p:sp>
        </mc:Choice>
        <mc:Fallback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462" y="2479498"/>
                <a:ext cx="2425460" cy="3139321"/>
              </a:xfrm>
              <a:prstGeom prst="rect">
                <a:avLst/>
              </a:prstGeom>
              <a:blipFill>
                <a:blip r:embed="rId3"/>
                <a:stretch>
                  <a:fillRect l="-1508" r="-37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Прямоугольник 23"/>
          <p:cNvSpPr/>
          <p:nvPr/>
        </p:nvSpPr>
        <p:spPr>
          <a:xfrm>
            <a:off x="6680559" y="1735951"/>
            <a:ext cx="20574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Irradiation characteristics</a:t>
            </a:r>
            <a:r>
              <a:rPr lang="ru-RU" sz="2000" dirty="0"/>
              <a:t>:</a:t>
            </a:r>
            <a:r>
              <a:rPr lang="en-US" sz="2000" dirty="0"/>
              <a:t> </a:t>
            </a:r>
            <a:endParaRPr lang="ru-RU" sz="20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5887141-E597-4F45-B52D-D4F9A7583B70}"/>
              </a:ext>
            </a:extLst>
          </p:cNvPr>
          <p:cNvSpPr/>
          <p:nvPr/>
        </p:nvSpPr>
        <p:spPr>
          <a:xfrm>
            <a:off x="2497871" y="74440"/>
            <a:ext cx="43765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ea typeface="+mj-ea"/>
                <a:cs typeface="+mj-cs"/>
              </a:rPr>
              <a:t>Method of experiment</a:t>
            </a:r>
            <a:endParaRPr lang="ru-RU" sz="3200" b="1" dirty="0">
              <a:ln w="6350">
                <a:solidFill>
                  <a:schemeClr val="accent1">
                    <a:shade val="43000"/>
                  </a:schemeClr>
                </a:solidFill>
              </a:ln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24249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10068"/>
            <a:ext cx="9356409" cy="94881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/>
                </a:solidFill>
              </a:rPr>
              <a:t>Fast neutron irradiation</a:t>
            </a:r>
            <a:endParaRPr lang="ru-RU" sz="24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25629-4CA9-4275-9BC5-9976F45EA0FF}" type="slidenum">
              <a:rPr lang="ru-RU" smtClean="0"/>
              <a:t>5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9BEB39-F31E-418F-8FCA-9A1AD436A2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63"/>
          <a:stretch/>
        </p:blipFill>
        <p:spPr>
          <a:xfrm>
            <a:off x="202803" y="800233"/>
            <a:ext cx="4390350" cy="2648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1602564568_1416460857_kurmanbek-bakiru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25" y="3715195"/>
            <a:ext cx="1295400" cy="2091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21917" y="5883906"/>
            <a:ext cx="184573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1200" b="1" i="1" dirty="0" err="1"/>
              <a:t>Corresponding</a:t>
            </a:r>
            <a:r>
              <a:rPr lang="ru-RU" altLang="ru-RU" sz="1200" b="1" i="1" dirty="0"/>
              <a:t> </a:t>
            </a:r>
            <a:r>
              <a:rPr lang="ru-RU" altLang="ru-RU" sz="1200" b="1" i="1" dirty="0" err="1"/>
              <a:t>member</a:t>
            </a:r>
            <a:r>
              <a:rPr lang="ru-RU" altLang="ru-RU" sz="1200" b="1" i="1" dirty="0"/>
              <a:t> </a:t>
            </a:r>
            <a:endParaRPr lang="en-US" altLang="ru-RU" sz="1200" b="1" i="1" dirty="0"/>
          </a:p>
          <a:p>
            <a:r>
              <a:rPr lang="ru-RU" altLang="ru-RU" sz="1200" b="1" i="1" dirty="0" err="1"/>
              <a:t>of</a:t>
            </a:r>
            <a:r>
              <a:rPr lang="ru-RU" altLang="ru-RU" sz="1200" b="1" i="1" dirty="0"/>
              <a:t> </a:t>
            </a:r>
            <a:r>
              <a:rPr lang="ru-RU" altLang="ru-RU" sz="1200" b="1" i="1" dirty="0" err="1"/>
              <a:t>the</a:t>
            </a:r>
            <a:r>
              <a:rPr lang="ru-RU" altLang="ru-RU" sz="1200" b="1" i="1" dirty="0"/>
              <a:t> </a:t>
            </a:r>
            <a:r>
              <a:rPr lang="en-US" altLang="ru-RU" sz="1200" b="1" i="1" dirty="0"/>
              <a:t>K</a:t>
            </a:r>
            <a:r>
              <a:rPr lang="ru-RU" altLang="ru-RU" sz="1200" b="1" i="1" dirty="0" err="1"/>
              <a:t>azakh</a:t>
            </a:r>
            <a:r>
              <a:rPr lang="ru-RU" altLang="ru-RU" sz="1200" b="1" i="1" dirty="0"/>
              <a:t> </a:t>
            </a:r>
            <a:r>
              <a:rPr lang="ru-RU" altLang="ru-RU" sz="1200" b="1" i="1" dirty="0" err="1"/>
              <a:t>Academy</a:t>
            </a:r>
            <a:r>
              <a:rPr lang="ru-RU" altLang="ru-RU" sz="1200" b="1" i="1" dirty="0"/>
              <a:t> </a:t>
            </a:r>
            <a:endParaRPr lang="en-US" altLang="ru-RU" sz="1200" b="1" i="1" dirty="0"/>
          </a:p>
          <a:p>
            <a:r>
              <a:rPr lang="ru-RU" altLang="ru-RU" sz="1200" b="1" i="1" dirty="0" err="1"/>
              <a:t>of</a:t>
            </a:r>
            <a:r>
              <a:rPr lang="ru-RU" altLang="ru-RU" sz="1200" b="1" i="1" dirty="0"/>
              <a:t> </a:t>
            </a:r>
            <a:r>
              <a:rPr lang="ru-RU" altLang="ru-RU" sz="1200" b="1" i="1" dirty="0" err="1"/>
              <a:t>Sciences</a:t>
            </a:r>
            <a:r>
              <a:rPr lang="en-US" altLang="ru-RU" sz="1200" b="1" i="1" dirty="0"/>
              <a:t> </a:t>
            </a:r>
          </a:p>
          <a:p>
            <a:r>
              <a:rPr lang="en-US" altLang="ru-RU" sz="1200" b="1" i="1" dirty="0"/>
              <a:t>Prof. K.B.</a:t>
            </a:r>
            <a:r>
              <a:rPr lang="ru-RU" altLang="ru-RU" sz="1200" b="1" i="1" dirty="0"/>
              <a:t> </a:t>
            </a:r>
            <a:r>
              <a:rPr lang="ru-RU" altLang="ru-RU" sz="1200" b="1" i="1" dirty="0" err="1"/>
              <a:t>Bakiruly</a:t>
            </a:r>
            <a:endParaRPr lang="ru-RU" altLang="ru-RU" sz="1200" b="1" i="1" dirty="0"/>
          </a:p>
        </p:txBody>
      </p:sp>
      <p:pic>
        <p:nvPicPr>
          <p:cNvPr id="8" name="Объект 3">
            <a:extLst>
              <a:ext uri="{FF2B5EF4-FFF2-40B4-BE49-F238E27FC236}">
                <a16:creationId xmlns:a16="http://schemas.microsoft.com/office/drawing/2014/main" id="{DE2BA93E-6550-4EE7-8534-90BE90B13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881" y="3765550"/>
            <a:ext cx="4605866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200400" y="6367518"/>
            <a:ext cx="5943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Experimental site LLP "Kazakh Research Institute of Rice named after. </a:t>
            </a:r>
            <a:r>
              <a:rPr lang="ru-RU" sz="1200" b="1" i="1" dirty="0"/>
              <a:t>I. </a:t>
            </a:r>
            <a:r>
              <a:rPr lang="ru-RU" sz="1200" b="1" i="1" dirty="0" err="1"/>
              <a:t>Zhakhaev</a:t>
            </a:r>
            <a:r>
              <a:rPr lang="ru-RU" sz="1200" b="1" i="1" dirty="0"/>
              <a:t>” </a:t>
            </a:r>
            <a:r>
              <a:rPr lang="ru-RU" sz="1200" b="1" i="1" dirty="0" err="1"/>
              <a:t>in</a:t>
            </a:r>
            <a:r>
              <a:rPr lang="ru-RU" sz="1200" b="1" i="1" dirty="0"/>
              <a:t> </a:t>
            </a:r>
            <a:r>
              <a:rPr lang="ru-RU" sz="1200" b="1" i="1" dirty="0" err="1"/>
              <a:t>the</a:t>
            </a:r>
            <a:r>
              <a:rPr lang="ru-RU" sz="1200" b="1" i="1" dirty="0"/>
              <a:t> </a:t>
            </a:r>
            <a:r>
              <a:rPr lang="ru-RU" sz="1200" b="1" i="1" dirty="0" err="1"/>
              <a:t>Republic</a:t>
            </a:r>
            <a:r>
              <a:rPr lang="ru-RU" sz="1200" b="1" i="1" dirty="0"/>
              <a:t> </a:t>
            </a:r>
            <a:r>
              <a:rPr lang="ru-RU" sz="1200" b="1" i="1" dirty="0" err="1"/>
              <a:t>of</a:t>
            </a:r>
            <a:r>
              <a:rPr lang="ru-RU" sz="1200" b="1" i="1" dirty="0"/>
              <a:t> </a:t>
            </a:r>
            <a:r>
              <a:rPr lang="ru-RU" sz="1200" b="1" i="1" dirty="0" err="1"/>
              <a:t>Kazakhstan</a:t>
            </a:r>
            <a:r>
              <a:rPr lang="ru-RU" sz="1200" b="1" i="1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" t="20697" r="11274"/>
          <a:stretch/>
        </p:blipFill>
        <p:spPr>
          <a:xfrm>
            <a:off x="4988322" y="835212"/>
            <a:ext cx="3962400" cy="2690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010380" y="3499928"/>
            <a:ext cx="3918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EG-5 group FLNP JINR</a:t>
            </a:r>
            <a:endParaRPr lang="ru-RU" sz="1400" b="1" i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0140433-E772-481E-AFB0-762CF0EFCD38}"/>
              </a:ext>
            </a:extLst>
          </p:cNvPr>
          <p:cNvSpPr/>
          <p:nvPr/>
        </p:nvSpPr>
        <p:spPr>
          <a:xfrm>
            <a:off x="2489944" y="-83125"/>
            <a:ext cx="43765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ea typeface="+mj-ea"/>
                <a:cs typeface="+mj-cs"/>
              </a:rPr>
              <a:t>Method of experiment</a:t>
            </a:r>
            <a:endParaRPr lang="ru-RU" sz="3200" b="1" dirty="0">
              <a:ln w="6350">
                <a:solidFill>
                  <a:schemeClr val="accent1">
                    <a:shade val="43000"/>
                  </a:schemeClr>
                </a:solidFill>
              </a:ln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77220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11" y="-263019"/>
            <a:ext cx="8915400" cy="838200"/>
          </a:xfrm>
        </p:spPr>
        <p:txBody>
          <a:bodyPr>
            <a:normAutofit/>
          </a:bodyPr>
          <a:lstStyle/>
          <a:p>
            <a:r>
              <a:rPr lang="en-US" sz="26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/>
                </a:solidFill>
              </a:rPr>
              <a:t>Results of fast neutron irradiation</a:t>
            </a:r>
            <a:endParaRPr lang="ru-RU" sz="26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25629-4CA9-4275-9BC5-9976F45EA0FF}" type="slidenum">
              <a:rPr lang="ru-RU" smtClean="0"/>
              <a:t>6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7453" y="5917769"/>
            <a:ext cx="9144000" cy="292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i="1" dirty="0"/>
              <a:t>Photo of the control plants (on the left) and M1 plants distinguished by resistance to salinity and</a:t>
            </a:r>
            <a:r>
              <a:rPr lang="ru-RU" sz="1300" i="1" dirty="0"/>
              <a:t>/</a:t>
            </a:r>
            <a:r>
              <a:rPr lang="en-US" sz="1300" i="1" dirty="0"/>
              <a:t>or drought.</a:t>
            </a:r>
            <a:endParaRPr lang="ru-RU" sz="13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3653" y="748335"/>
            <a:ext cx="899160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received</a:t>
            </a:r>
            <a:r>
              <a:rPr lang="ru-RU" sz="1400" dirty="0"/>
              <a:t> </a:t>
            </a:r>
            <a:r>
              <a:rPr lang="en-US" sz="1400" b="1" dirty="0"/>
              <a:t>mutant forms</a:t>
            </a:r>
            <a:r>
              <a:rPr lang="ru-RU" sz="1400" dirty="0"/>
              <a:t> </a:t>
            </a:r>
            <a:r>
              <a:rPr lang="en-US" sz="1400" dirty="0"/>
              <a:t>resistant to salinity (NaCl) and drought factors (sorbitol).</a:t>
            </a:r>
            <a:r>
              <a:rPr lang="ru-RU" sz="1400" dirty="0"/>
              <a:t> </a:t>
            </a:r>
            <a:r>
              <a:rPr lang="en-US" sz="1400" dirty="0"/>
              <a:t>The largest number</a:t>
            </a:r>
            <a:r>
              <a:rPr lang="ru-RU" sz="1400" dirty="0"/>
              <a:t> </a:t>
            </a:r>
            <a:r>
              <a:rPr lang="en-US" sz="1400" dirty="0"/>
              <a:t>of mutant forms was obtained from variety </a:t>
            </a:r>
            <a:r>
              <a:rPr lang="en-US" sz="1400" dirty="0" err="1"/>
              <a:t>Syr</a:t>
            </a:r>
            <a:r>
              <a:rPr lang="en-US" sz="1400" dirty="0"/>
              <a:t> </a:t>
            </a:r>
            <a:r>
              <a:rPr lang="en-US" sz="1400" dirty="0" err="1"/>
              <a:t>Suluy</a:t>
            </a:r>
            <a:r>
              <a:rPr lang="en-US" sz="1400" dirty="0"/>
              <a:t>, followed by Leader and </a:t>
            </a:r>
            <a:r>
              <a:rPr lang="en-US" sz="1400" dirty="0" err="1"/>
              <a:t>Aikerim</a:t>
            </a:r>
            <a:r>
              <a:rPr lang="en-US" sz="1400" dirty="0"/>
              <a:t> varieties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M1 plants differ significantly from the original forms in </a:t>
            </a:r>
            <a:r>
              <a:rPr lang="en-US" sz="1400" b="1" dirty="0"/>
              <a:t>morphological features </a:t>
            </a:r>
            <a:r>
              <a:rPr lang="ru-RU" sz="1400" dirty="0"/>
              <a:t>: </a:t>
            </a:r>
            <a:r>
              <a:rPr lang="en-US" sz="1400" dirty="0"/>
              <a:t>plant height, length, stunting and dwarfism</a:t>
            </a:r>
            <a:r>
              <a:rPr lang="ru-RU" sz="1400" dirty="0"/>
              <a:t> </a:t>
            </a:r>
            <a:r>
              <a:rPr lang="en-US" sz="1400" dirty="0"/>
              <a:t>(40-80 cm), and high empty-grain of panicles</a:t>
            </a:r>
            <a:r>
              <a:rPr lang="ru-RU" sz="1400" dirty="0"/>
              <a:t> </a:t>
            </a:r>
            <a:r>
              <a:rPr lang="en-US" sz="1400" dirty="0"/>
              <a:t>(up to 100%) </a:t>
            </a:r>
            <a:r>
              <a:rPr lang="ru-RU" sz="1200" dirty="0"/>
              <a:t> </a:t>
            </a:r>
            <a:r>
              <a:rPr lang="en-US" sz="1200" dirty="0"/>
              <a:t> </a:t>
            </a:r>
            <a:r>
              <a:rPr lang="ru-RU" sz="1200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E54E0C-5768-43A3-8CD7-28B1629B4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6" y="2026071"/>
            <a:ext cx="4516347" cy="3641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E6612F-D2DD-483E-9AF6-027BC44E4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835" y="2026071"/>
            <a:ext cx="4347826" cy="3641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828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11" y="-263019"/>
            <a:ext cx="8915400" cy="838200"/>
          </a:xfrm>
        </p:spPr>
        <p:txBody>
          <a:bodyPr>
            <a:normAutofit/>
          </a:bodyPr>
          <a:lstStyle/>
          <a:p>
            <a:r>
              <a:rPr lang="en-US" sz="26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/>
                </a:solidFill>
              </a:rPr>
              <a:t>Results of fast neutron irradiation</a:t>
            </a:r>
            <a:endParaRPr lang="ru-RU" sz="26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25629-4CA9-4275-9BC5-9976F45EA0FF}" type="slidenum">
              <a:rPr lang="ru-RU" smtClean="0"/>
              <a:t>7</a:t>
            </a:fld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05FA36B-C94C-4464-995F-9B2AFAB96063}"/>
              </a:ext>
            </a:extLst>
          </p:cNvPr>
          <p:cNvSpPr/>
          <p:nvPr/>
        </p:nvSpPr>
        <p:spPr>
          <a:xfrm>
            <a:off x="388144" y="6163077"/>
            <a:ext cx="8367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Figure 1. Laboratory germination and survival of seeds treated with γ-rays, fast neutrons and salinity (NaCl) and drought factors (sorbitol) </a:t>
            </a:r>
            <a:endParaRPr lang="ru-RU" sz="1600" i="1" dirty="0"/>
          </a:p>
        </p:txBody>
      </p:sp>
      <p:pic>
        <p:nvPicPr>
          <p:cNvPr id="7" name="Изображение3">
            <a:extLst>
              <a:ext uri="{FF2B5EF4-FFF2-40B4-BE49-F238E27FC236}">
                <a16:creationId xmlns:a16="http://schemas.microsoft.com/office/drawing/2014/main" id="{CAB99D98-1112-4765-ACB5-9AFAD7CCBE7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4683" y="680792"/>
            <a:ext cx="7003256" cy="5300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8721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0EB1D-14B8-4339-A5BD-64237F733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62000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en-US" sz="29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</a:rPr>
              <a:t>Variability plot of grain weight per plant</a:t>
            </a:r>
            <a:endParaRPr lang="ru-RU" sz="2900" b="1" dirty="0">
              <a:ln w="6350">
                <a:solidFill>
                  <a:schemeClr val="accent1">
                    <a:shade val="43000"/>
                  </a:schemeClr>
                </a:solidFill>
              </a:ln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25AF585-FAFA-48F4-938F-BA8FBF8E34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752309"/>
            <a:ext cx="4800600" cy="464302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A7B65C0-B627-4EB3-9218-5AD1C4E6B1A0}"/>
              </a:ext>
            </a:extLst>
          </p:cNvPr>
          <p:cNvSpPr/>
          <p:nvPr/>
        </p:nvSpPr>
        <p:spPr>
          <a:xfrm>
            <a:off x="280646" y="5332230"/>
            <a:ext cx="43434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00" i="1" dirty="0"/>
              <a:t>Figure 2. </a:t>
            </a:r>
            <a:r>
              <a:rPr lang="en-US" sz="1300" i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Grain weight per one plant from control and M1 plants of three rice varieties,  </a:t>
            </a:r>
            <a:endParaRPr lang="ru-RU" sz="1300" i="1" dirty="0">
              <a:solidFill>
                <a:srgbClr val="000000"/>
              </a:solidFill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300" i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where FN – irradiation with fast neutrons.</a:t>
            </a:r>
            <a:endParaRPr lang="ru-RU" sz="1300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9FD1E5-2274-4E21-BBBF-215F76ABF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924" y="1018201"/>
            <a:ext cx="3823111" cy="4280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193890" y="5395330"/>
            <a:ext cx="375114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i="1" dirty="0"/>
              <a:t>Photo of the control </a:t>
            </a:r>
            <a:r>
              <a:rPr lang="en-US" sz="1300" i="1" dirty="0" err="1"/>
              <a:t>Aikerim</a:t>
            </a:r>
            <a:r>
              <a:rPr lang="en-US" sz="1300" i="1" dirty="0"/>
              <a:t> plants (on the left) and M1 plants distinguished by resistance to salinity and</a:t>
            </a:r>
            <a:r>
              <a:rPr lang="ru-RU" sz="1300" i="1" dirty="0"/>
              <a:t>/</a:t>
            </a:r>
            <a:r>
              <a:rPr lang="en-US" sz="1300" i="1" dirty="0"/>
              <a:t>or drought.</a:t>
            </a:r>
            <a:endParaRPr lang="ru-RU" sz="1300" i="1" dirty="0"/>
          </a:p>
          <a:p>
            <a:pPr algn="ctr"/>
            <a:endParaRPr lang="ru-RU" sz="1300" i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FDDCC23-7C75-49A2-99C1-14DD7BAE771E}"/>
              </a:ext>
            </a:extLst>
          </p:cNvPr>
          <p:cNvSpPr/>
          <p:nvPr/>
        </p:nvSpPr>
        <p:spPr>
          <a:xfrm>
            <a:off x="171414" y="6104760"/>
            <a:ext cx="8905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dirty="0"/>
              <a:t>The main panicles of the altered </a:t>
            </a:r>
            <a:r>
              <a:rPr lang="en-US" sz="1400" dirty="0" err="1"/>
              <a:t>Aikerim</a:t>
            </a:r>
            <a:r>
              <a:rPr lang="en-US" sz="1400" dirty="0"/>
              <a:t> plants appeared to be 0.4-6.4 cm longer than the original form (19.6 cm). The shapes of the Leader and </a:t>
            </a:r>
            <a:r>
              <a:rPr lang="en-US" sz="1400" dirty="0" err="1"/>
              <a:t>Syr</a:t>
            </a:r>
            <a:r>
              <a:rPr lang="en-US" sz="1400" dirty="0"/>
              <a:t> </a:t>
            </a:r>
            <a:r>
              <a:rPr lang="en-US" sz="1400" dirty="0" err="1"/>
              <a:t>Suluy</a:t>
            </a:r>
            <a:r>
              <a:rPr lang="en-US" sz="1400" dirty="0"/>
              <a:t> varieties were respectively, shorter than the initials.</a:t>
            </a:r>
          </a:p>
        </p:txBody>
      </p:sp>
    </p:spTree>
    <p:extLst>
      <p:ext uri="{BB962C8B-B14F-4D97-AF65-F5344CB8AC3E}">
        <p14:creationId xmlns:p14="http://schemas.microsoft.com/office/powerpoint/2010/main" val="2490449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2105DA-F30B-462A-8985-90D7E4249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54" y="103814"/>
            <a:ext cx="8229600" cy="533400"/>
          </a:xfrm>
        </p:spPr>
        <p:txBody>
          <a:bodyPr/>
          <a:lstStyle/>
          <a:p>
            <a:r>
              <a:rPr lang="en-US" sz="36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</a:rPr>
              <a:t>Conclusion</a:t>
            </a:r>
            <a:endParaRPr lang="ru-RU" sz="3600" b="1" dirty="0">
              <a:ln w="6350">
                <a:solidFill>
                  <a:schemeClr val="accent1">
                    <a:shade val="43000"/>
                  </a:schemeClr>
                </a:solidFill>
              </a:ln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E54D1B-58AD-42C3-B853-4986EB1C8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81199"/>
            <a:ext cx="6019800" cy="3581401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Received</a:t>
            </a:r>
            <a:r>
              <a:rPr lang="ru-RU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mutant forms (max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Syr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Suluy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  <a:r>
              <a:rPr lang="ru-RU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resistant to the stressful conditions of the Kazakhstan region of the Aral Sea (salinity, sorbitol)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Mutant forms are going to be used as initial forms in synthetic selection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The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Aikerim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variety seems to be very promising for further breeding work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5" name="Picture 23">
            <a:extLst>
              <a:ext uri="{FF2B5EF4-FFF2-40B4-BE49-F238E27FC236}">
                <a16:creationId xmlns:a16="http://schemas.microsoft.com/office/drawing/2014/main" id="{AF504A83-F557-41C8-B0BA-B5CE777EE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681" y="1889553"/>
            <a:ext cx="2245519" cy="316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EA6E275-71EE-4439-A1FB-A896AF930BB4}"/>
              </a:ext>
            </a:extLst>
          </p:cNvPr>
          <p:cNvSpPr/>
          <p:nvPr/>
        </p:nvSpPr>
        <p:spPr>
          <a:xfrm>
            <a:off x="304800" y="987095"/>
            <a:ext cx="86633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Arial"/>
                <a:cs typeface="Arial"/>
              </a:rPr>
              <a:t>  It was discovered that the median lethal dose (LD50) for fast neutrons – 50 </a:t>
            </a:r>
            <a:r>
              <a:rPr lang="en-US" sz="2400" dirty="0" err="1">
                <a:latin typeface="Arial"/>
                <a:cs typeface="Arial"/>
              </a:rPr>
              <a:t>Gy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6ED1A7A-6634-46CA-96AC-34B7FEB8507D}"/>
              </a:ext>
            </a:extLst>
          </p:cNvPr>
          <p:cNvSpPr/>
          <p:nvPr/>
        </p:nvSpPr>
        <p:spPr>
          <a:xfrm>
            <a:off x="304800" y="548640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Arial"/>
                <a:cs typeface="Arial"/>
              </a:rPr>
              <a:t> The best report at JINR Summer Scientific Conference of Young Scientists and Specialists </a:t>
            </a:r>
            <a:r>
              <a:rPr lang="ru-RU" sz="2400" dirty="0">
                <a:latin typeface="Arial"/>
                <a:cs typeface="Arial"/>
              </a:rPr>
              <a:t>"</a:t>
            </a:r>
            <a:r>
              <a:rPr lang="en-US" sz="2400" dirty="0" err="1">
                <a:latin typeface="Arial"/>
                <a:cs typeface="Arial"/>
              </a:rPr>
              <a:t>Alushta</a:t>
            </a:r>
            <a:r>
              <a:rPr lang="ru-RU" sz="2400" dirty="0">
                <a:latin typeface="Arial"/>
                <a:cs typeface="Arial"/>
              </a:rPr>
              <a:t>-2023“</a:t>
            </a:r>
            <a:r>
              <a:rPr lang="en-US" sz="2400" dirty="0">
                <a:latin typeface="Arial"/>
                <a:cs typeface="Arial"/>
              </a:rPr>
              <a:t>.</a:t>
            </a:r>
            <a:endParaRPr lang="ru-RU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81486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6925</TotalTime>
  <Words>712</Words>
  <Application>Microsoft Office PowerPoint</Application>
  <PresentationFormat>Экран (4:3)</PresentationFormat>
  <Paragraphs>76</Paragraphs>
  <Slides>10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Calibri</vt:lpstr>
      <vt:lpstr>Cambria Math</vt:lpstr>
      <vt:lpstr>Century Gothic</vt:lpstr>
      <vt:lpstr>Courier New</vt:lpstr>
      <vt:lpstr>Palatino Linotype</vt:lpstr>
      <vt:lpstr>Times New Roman</vt:lpstr>
      <vt:lpstr>Wingdings</vt:lpstr>
      <vt:lpstr>Исполнительная</vt:lpstr>
      <vt:lpstr>OBTAINING OF INITIAL FORMS FOR SYNTHETIC SELECTION OF DROUGHT-RESISTANT RICE CROPS USING RADIATION MUTAGENESIS ON FAST NEUTRONS   </vt:lpstr>
      <vt:lpstr> </vt:lpstr>
      <vt:lpstr>Fast neutrons as a type of radiation mutagenesis</vt:lpstr>
      <vt:lpstr>Location of rice samples ready for neutron irradiation on channel 5 of the EG-5 accelerator</vt:lpstr>
      <vt:lpstr>Fast neutron irradiation</vt:lpstr>
      <vt:lpstr>Results of fast neutron irradiation</vt:lpstr>
      <vt:lpstr>Results of fast neutron irradiation</vt:lpstr>
      <vt:lpstr>Variability plot of grain weight per plant</vt:lpstr>
      <vt:lpstr>Conclusion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Кобзев</dc:creator>
  <cp:lastModifiedBy>Анастасия Кругляк</cp:lastModifiedBy>
  <cp:revision>142</cp:revision>
  <dcterms:created xsi:type="dcterms:W3CDTF">2022-09-29T06:39:02Z</dcterms:created>
  <dcterms:modified xsi:type="dcterms:W3CDTF">2024-01-25T14:06:49Z</dcterms:modified>
</cp:coreProperties>
</file>