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7" r:id="rId1"/>
  </p:sldMasterIdLst>
  <p:notesMasterIdLst>
    <p:notesMasterId r:id="rId22"/>
  </p:notesMasterIdLst>
  <p:sldIdLst>
    <p:sldId id="367" r:id="rId2"/>
    <p:sldId id="260" r:id="rId3"/>
    <p:sldId id="354" r:id="rId4"/>
    <p:sldId id="258" r:id="rId5"/>
    <p:sldId id="262" r:id="rId6"/>
    <p:sldId id="263" r:id="rId7"/>
    <p:sldId id="264" r:id="rId8"/>
    <p:sldId id="365" r:id="rId9"/>
    <p:sldId id="366" r:id="rId10"/>
    <p:sldId id="353" r:id="rId11"/>
    <p:sldId id="355" r:id="rId12"/>
    <p:sldId id="357" r:id="rId13"/>
    <p:sldId id="356" r:id="rId14"/>
    <p:sldId id="358" r:id="rId15"/>
    <p:sldId id="359" r:id="rId16"/>
    <p:sldId id="360" r:id="rId17"/>
    <p:sldId id="361" r:id="rId18"/>
    <p:sldId id="364" r:id="rId19"/>
    <p:sldId id="362" r:id="rId20"/>
    <p:sldId id="3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EE3"/>
    <a:srgbClr val="430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8563" autoAdjust="0"/>
  </p:normalViewPr>
  <p:slideViewPr>
    <p:cSldViewPr snapToGrid="0">
      <p:cViewPr varScale="1">
        <p:scale>
          <a:sx n="89" d="100"/>
          <a:sy n="89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189B-1BA4-4570-ABE0-65D997107378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94934-B27C-4471-B119-8658E46F7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2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IREN facility is used for experiments to determine elemental composition of various samples by neutron activation analysis (NAA). </a:t>
            </a:r>
          </a:p>
          <a:p>
            <a:pPr algn="just">
              <a:lnSpc>
                <a:spcPct val="11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Pneumatic transport system (PTS) REGATA-2 was implemented to automate the delivery of containers with samples to the irradiation position and back.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46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</a:t>
            </a:r>
            <a:r>
              <a:rPr lang="ru-RU" dirty="0"/>
              <a:t> </a:t>
            </a:r>
            <a:r>
              <a:rPr lang="en-US" dirty="0"/>
              <a:t>talk about neutron activation analysis</a:t>
            </a:r>
            <a:r>
              <a:rPr lang="ru-RU" dirty="0"/>
              <a:t>(</a:t>
            </a:r>
            <a:r>
              <a:rPr lang="en-US" dirty="0"/>
              <a:t>NAA</a:t>
            </a:r>
            <a:r>
              <a:rPr lang="ru-RU" dirty="0"/>
              <a:t>)</a:t>
            </a:r>
            <a:r>
              <a:rPr lang="en-US" dirty="0"/>
              <a:t>. NAA is a method for elemental analysis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4934-B27C-4471-B119-8658E46F71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5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/>
              <a:t>I would like to focus your attention on volume calibration.</a:t>
            </a:r>
            <a:r>
              <a:rPr lang="ru-RU" sz="1200" dirty="0"/>
              <a:t> </a:t>
            </a:r>
            <a:r>
              <a:rPr lang="en-US" sz="1200" dirty="0"/>
              <a:t>The sample mass for irradiation</a:t>
            </a:r>
            <a:r>
              <a:rPr lang="ru-RU" sz="1200" dirty="0"/>
              <a:t> </a:t>
            </a:r>
            <a:r>
              <a:rPr lang="en-US" sz="1200" dirty="0"/>
              <a:t>on the IREN facility is 3 grams</a:t>
            </a:r>
            <a:r>
              <a:rPr lang="ru-RU" sz="1200" dirty="0"/>
              <a:t>. </a:t>
            </a:r>
            <a:r>
              <a:rPr lang="en-US" sz="1200" dirty="0"/>
              <a:t>Previously, we couldn't calculate mass fractions for volume samples.</a:t>
            </a:r>
            <a:r>
              <a:rPr lang="ru-RU" sz="1200" dirty="0"/>
              <a:t> </a:t>
            </a:r>
            <a:r>
              <a:rPr lang="en-US" sz="1200" dirty="0"/>
              <a:t>But now we use volume calibrations, which was created for our detector using the program </a:t>
            </a:r>
            <a:r>
              <a:rPr lang="en-US" baseline="0" dirty="0"/>
              <a:t>ANGLE</a:t>
            </a:r>
            <a:r>
              <a:rPr lang="ru-RU" baseline="0" dirty="0"/>
              <a:t>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6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/>
              <a:t>Also IAEA proficiency test samples were investigated using neutron activation analysis. The obtained mass fractions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in a good agreement.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5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Investigations of ceramics samples found on the territory of Kazakhstan was carried out by short-lived isotopes. Mass fractions of 7 elements were found, including the main </a:t>
            </a:r>
            <a:r>
              <a:rPr lang="en-US" sz="1200" dirty="0" err="1"/>
              <a:t>macroelements</a:t>
            </a:r>
            <a:r>
              <a:rPr lang="ru-RU" sz="12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6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Gamma activation analysis(GAA) is method for elemental analysis, which expands the list of determined elements compared to NAA. The first steps were taken to carry out GAA.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4934-B27C-4471-B119-8658E46F71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7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goal of the experiment was a qualitative elemental analysis using gamma activation.</a:t>
            </a:r>
            <a:r>
              <a:rPr lang="ru-RU" sz="1200" dirty="0"/>
              <a:t> </a:t>
            </a:r>
            <a:r>
              <a:rPr lang="en-US" sz="1200" dirty="0"/>
              <a:t>We irradiated three samples whose elemental composition was known</a:t>
            </a:r>
            <a:r>
              <a:rPr lang="ru-RU" sz="1200" dirty="0"/>
              <a:t>: </a:t>
            </a:r>
            <a:r>
              <a:rPr lang="en-US" sz="1200" dirty="0"/>
              <a:t>copper, standard 50C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69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/>
              <a:t>and </a:t>
            </a:r>
            <a:r>
              <a:rPr lang="en-US" sz="1200" b="0" dirty="0"/>
              <a:t>the fragment of plaster from the </a:t>
            </a:r>
            <a:r>
              <a:rPr lang="en-US" sz="1200" b="0" dirty="0" err="1"/>
              <a:t>Saviour</a:t>
            </a:r>
            <a:r>
              <a:rPr lang="en-US" sz="1200" b="0" dirty="0"/>
              <a:t> Church on </a:t>
            </a:r>
            <a:r>
              <a:rPr lang="en-US" sz="1200" b="0" dirty="0" err="1"/>
              <a:t>Nereditsa</a:t>
            </a:r>
            <a:r>
              <a:rPr lang="ru-RU" sz="1200" b="0" dirty="0"/>
              <a:t>. </a:t>
            </a:r>
            <a:r>
              <a:rPr lang="en-US" sz="1200" b="0" dirty="0"/>
              <a:t>In all three samples, we were able to determine isotopes using gamma activation analysis.</a:t>
            </a:r>
            <a:r>
              <a:rPr lang="ru-RU" sz="1200" b="0" dirty="0"/>
              <a:t> </a:t>
            </a:r>
            <a:r>
              <a:rPr lang="en-US" sz="1200" b="0" dirty="0"/>
              <a:t>This demonstrates that gamma activation analysis is possible at the IREN facility.</a:t>
            </a:r>
            <a:endParaRPr lang="ru-RU" sz="12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13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information about PTS and the research that I talked about is published in the article whose title page you can see on the slide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4934-B27C-4471-B119-8658E46F71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6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have the following results</a:t>
            </a:r>
            <a:r>
              <a:rPr lang="ru-RU" dirty="0"/>
              <a:t>:</a:t>
            </a:r>
            <a:r>
              <a:rPr lang="en-US" dirty="0"/>
              <a:t> write on the slide:</a:t>
            </a:r>
            <a:endParaRPr lang="ru-RU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US" sz="12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implementation of PTS allowed to: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 results of neutron activation analysis that are agreed with IAEA proficiency test.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Obtain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macroelements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(Mg, Al, Si) important for the analysis of ceramics from short-lived isotopes using PTS on the IREN f</a:t>
            </a:r>
            <a:r>
              <a:rPr lang="en-US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acility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Carry out qualitative elemental analysis using gamma activation.</a:t>
            </a:r>
            <a:endParaRPr lang="ru-RU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4934-B27C-4471-B119-8658E46F71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35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the first steps to conduct gamma-activation analysis (GAA) have been made.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4934-B27C-4471-B119-8658E46F71B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3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Let's consider the main components of the system.</a:t>
            </a:r>
            <a:r>
              <a:rPr lang="ru-RU" sz="120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94934-B27C-4471-B119-8658E46F71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One of the PTS’s components is a box with a loading and unloading station. A polyethylene transport channel starts from the box</a:t>
            </a:r>
            <a:r>
              <a:rPr lang="ru-RU" sz="120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7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transport channel divides into three channels using splitters.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1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the target hall three transport channels are fixed on supporting columns. The transport channels end with irradiation channels made of stainless steel.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/>
              <a:t>The irradiation channels are fixed on an adjustable structure called a truss close to the neutron moderator.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9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this slide, you can see characteristics of the PTS operation. These characteristics let to identify short-lived isotopes with a half-life of no less than one minute</a:t>
            </a:r>
            <a:r>
              <a:rPr lang="ru-R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6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talk about the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US" dirty="0"/>
              <a:t> which we got after implementation the PTS. First</a:t>
            </a:r>
            <a:r>
              <a:rPr lang="ru-RU" dirty="0"/>
              <a:t>, </a:t>
            </a:r>
            <a:r>
              <a:rPr lang="en-US" dirty="0"/>
              <a:t>without PTS, we had to manually place samples on the moderator surface, which had a negative impact on the health of the </a:t>
            </a:r>
            <a:r>
              <a:rPr lang="ru-RU" dirty="0"/>
              <a:t>staff </a:t>
            </a:r>
            <a:r>
              <a:rPr lang="en-US" dirty="0"/>
              <a:t>in the Target hall</a:t>
            </a:r>
            <a:r>
              <a:rPr lang="ru-RU" dirty="0"/>
              <a:t>.</a:t>
            </a:r>
            <a:r>
              <a:rPr lang="en-US" dirty="0"/>
              <a:t> Now, the experimenter can deliver the sample while being at </a:t>
            </a:r>
            <a:r>
              <a:rPr lang="ru-RU" dirty="0"/>
              <a:t>the</a:t>
            </a:r>
            <a:r>
              <a:rPr lang="en-US" dirty="0"/>
              <a:t> safe distance from the neutron source</a:t>
            </a:r>
            <a:r>
              <a:rPr lang="ru-RU" dirty="0"/>
              <a:t>. </a:t>
            </a:r>
            <a:r>
              <a:rPr lang="en-US" dirty="0"/>
              <a:t>Second, PTS allowed us to obtain short-lived isotopes, which was impossible before its implementation</a:t>
            </a:r>
            <a:r>
              <a:rPr lang="ru-RU" dirty="0"/>
              <a:t>. And </a:t>
            </a:r>
            <a:r>
              <a:rPr lang="en-US" dirty="0"/>
              <a:t>third, we can establish a gamma-producing target for gamma activation analysis</a:t>
            </a:r>
            <a:r>
              <a:rPr lang="ru-RU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3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/>
              <a:t>Modernization of the TCP was carried out. The most notable innovation of which is replacement of the old electromechanical control panel with a modern touch control panel</a:t>
            </a:r>
            <a:r>
              <a:rPr lang="ru-RU" sz="1200" dirty="0"/>
              <a:t>.</a:t>
            </a:r>
            <a:r>
              <a:rPr lang="en-US" sz="1200" dirty="0"/>
              <a:t> It let to add information exchange with the NAA database.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C5D56-9E1D-4505-A650-8624EA0387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BF98-3266-40E6-AA40-255F13BB5C64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8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D9E4-3FB1-457C-9B12-5A84E117C87B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3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C9C0-A517-4C1E-81E9-AC18AF3AE2FD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5436-5904-45CC-A0E2-F4479EC42604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67227CC-509E-47D3-A9A0-97BCC68835CB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4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9850-A7A8-4901-B8E8-388298AA7E7B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DF-6E30-41C4-86CF-91123E2275FB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5181-BB19-4EFA-98BE-8EC75E86EB0F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18292-B92C-46CB-B6EA-418F3AFB11CE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4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FB26-F85D-4EAD-9778-23B723881E63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0F63-F8D9-43AB-B9BC-15BB2E8269DE}" type="datetime1">
              <a:rPr lang="en-US" smtClean="0"/>
              <a:t>1/16/2024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3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12310EA-7ACA-43EB-999C-35F0CFAFA5F0}" type="datetime1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obachev@jin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49569" y="1432223"/>
            <a:ext cx="10175631" cy="3035808"/>
          </a:xfrm>
        </p:spPr>
        <p:txBody>
          <a:bodyPr/>
          <a:lstStyle/>
          <a:p>
            <a:pPr algn="ctr">
              <a:lnSpc>
                <a:spcPct val="114000"/>
              </a:lnSpc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Pneumatic transport system REGATA-2 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automation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activation analysis at 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IREN facility, FLNP JINR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04845" y="4454859"/>
            <a:ext cx="7891272" cy="106984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Valerii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Lobachev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Senior Engineer </a:t>
            </a:r>
          </a:p>
          <a:p>
            <a:pPr algn="ctr">
              <a:lnSpc>
                <a:spcPct val="1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Group of Neutron Activation Analysis (GNAA)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432C9-AC63-4DEE-91AD-1FF2D7FCEF07}"/>
              </a:ext>
            </a:extLst>
          </p:cNvPr>
          <p:cNvSpPr txBox="1"/>
          <p:nvPr/>
        </p:nvSpPr>
        <p:spPr>
          <a:xfrm>
            <a:off x="5033126" y="5619823"/>
            <a:ext cx="212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lobachev@jinr.ru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862AC-B1DE-486A-989A-709FE77E6747}"/>
              </a:ext>
            </a:extLst>
          </p:cNvPr>
          <p:cNvSpPr txBox="1"/>
          <p:nvPr/>
        </p:nvSpPr>
        <p:spPr>
          <a:xfrm>
            <a:off x="0" y="611505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meeting of the PAC for Nuclear Physics, JINR,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r>
              <a:rPr lang="en-US" sz="2000" b="1" i="0" dirty="0">
                <a:solidFill>
                  <a:srgbClr val="F9F9F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5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1">
            <a:extLst>
              <a:ext uri="{FF2B5EF4-FFF2-40B4-BE49-F238E27FC236}">
                <a16:creationId xmlns:a16="http://schemas.microsoft.com/office/drawing/2014/main" id="{08C0A280-AFCA-4EB2-A7EC-A00DC2E582D6}"/>
              </a:ext>
            </a:extLst>
          </p:cNvPr>
          <p:cNvSpPr/>
          <p:nvPr/>
        </p:nvSpPr>
        <p:spPr>
          <a:xfrm>
            <a:off x="0" y="1"/>
            <a:ext cx="12192000" cy="61345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253" tIns="68627" rIns="137253" bIns="68627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MODERNIZATION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89">
            <a:extLst>
              <a:ext uri="{FF2B5EF4-FFF2-40B4-BE49-F238E27FC236}">
                <a16:creationId xmlns:a16="http://schemas.microsoft.com/office/drawing/2014/main" id="{72A9D169-8846-49E4-9A63-C1D4747D8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25" y="486996"/>
            <a:ext cx="11490075" cy="284609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 wrap="square" lIns="274508" tIns="274508" rIns="274508" bIns="27450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Fix the issues that need more attention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Solving the problem with the container presence sensor at the irradiation position.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Solving the problem of overheating for the exhaust solenoid valve.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Modern touch control panel replaced the old electromechanical one.</a:t>
            </a:r>
            <a:endParaRPr lang="ru-RU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Information exchange with the neutron activation analysis database.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6B79B72-FBA5-453B-93BF-091201694E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r="16729"/>
          <a:stretch/>
        </p:blipFill>
        <p:spPr>
          <a:xfrm>
            <a:off x="6903472" y="3220282"/>
            <a:ext cx="3953036" cy="28967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D1478B-F3AF-479E-AA75-D3EE84ACD20C}"/>
              </a:ext>
            </a:extLst>
          </p:cNvPr>
          <p:cNvSpPr txBox="1"/>
          <p:nvPr/>
        </p:nvSpPr>
        <p:spPr>
          <a:xfrm>
            <a:off x="7801615" y="6116990"/>
            <a:ext cx="2156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touchscreen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DDFC408-D8D2-4B8F-B91F-EF1A6973D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30" y="3220283"/>
            <a:ext cx="4030199" cy="28967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990D18-C89F-4C69-B264-9BFA91795F92}"/>
              </a:ext>
            </a:extLst>
          </p:cNvPr>
          <p:cNvSpPr txBox="1"/>
          <p:nvPr/>
        </p:nvSpPr>
        <p:spPr>
          <a:xfrm>
            <a:off x="2178231" y="6120612"/>
            <a:ext cx="2190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Old control panel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EF50AC-4D13-4269-8120-45566829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5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BEA86-4B79-412B-ADDC-57C95103AB34}"/>
              </a:ext>
            </a:extLst>
          </p:cNvPr>
          <p:cNvSpPr txBox="1"/>
          <p:nvPr/>
        </p:nvSpPr>
        <p:spPr>
          <a:xfrm>
            <a:off x="961556" y="2544161"/>
            <a:ext cx="10532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activation analysis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661E8E-1075-4D30-820C-1DDB3BAA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7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1">
            <a:extLst>
              <a:ext uri="{FF2B5EF4-FFF2-40B4-BE49-F238E27FC236}">
                <a16:creationId xmlns:a16="http://schemas.microsoft.com/office/drawing/2014/main" id="{08C0A280-AFCA-4EB2-A7EC-A00DC2E582D6}"/>
              </a:ext>
            </a:extLst>
          </p:cNvPr>
          <p:cNvSpPr/>
          <p:nvPr/>
        </p:nvSpPr>
        <p:spPr>
          <a:xfrm>
            <a:off x="0" y="11576"/>
            <a:ext cx="12191999" cy="61345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253" tIns="68627" rIns="137253" bIns="68627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 CALIBRATION 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93CFE5-CAC4-402A-8121-35C509FD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166" y="625034"/>
            <a:ext cx="8133179" cy="5296444"/>
          </a:xfrm>
          <a:prstGeom prst="rect">
            <a:avLst/>
          </a:prstGeom>
        </p:spPr>
      </p:pic>
      <p:sp>
        <p:nvSpPr>
          <p:cNvPr id="7" name="Text Box 189">
            <a:extLst>
              <a:ext uri="{FF2B5EF4-FFF2-40B4-BE49-F238E27FC236}">
                <a16:creationId xmlns:a16="http://schemas.microsoft.com/office/drawing/2014/main" id="{F8318EE7-AAD0-443C-8073-71EF151F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95" y="932683"/>
            <a:ext cx="3826240" cy="455547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 wrap="square" lIns="274508" tIns="274508" rIns="274508" bIns="27450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dirty="0"/>
              <a:t>The ANGLE software was used for efficiency calibration transfer from gamma rays point source to volumetric one.</a:t>
            </a:r>
            <a:endParaRPr lang="ru-RU" sz="2000" dirty="0"/>
          </a:p>
          <a:p>
            <a:pPr algn="just"/>
            <a:endParaRPr lang="en-US" sz="2000" dirty="0"/>
          </a:p>
          <a:p>
            <a:pPr algn="just"/>
            <a:r>
              <a:rPr lang="en-US" sz="2000" b="1" dirty="0">
                <a:solidFill>
                  <a:srgbClr val="030EE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srgbClr val="030EE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lue curve 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efficiency calibration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 point source, 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cm height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detector surface. </a:t>
            </a:r>
          </a:p>
          <a:p>
            <a:pPr algn="just"/>
            <a:r>
              <a:rPr lang="en-US" sz="20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curve 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the efficiency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calibration for a volumetric source 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same height.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B4A5DC-4595-49E1-983A-6AB6863A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6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1">
            <a:extLst>
              <a:ext uri="{FF2B5EF4-FFF2-40B4-BE49-F238E27FC236}">
                <a16:creationId xmlns:a16="http://schemas.microsoft.com/office/drawing/2014/main" id="{08C0A280-AFCA-4EB2-A7EC-A00DC2E582D6}"/>
              </a:ext>
            </a:extLst>
          </p:cNvPr>
          <p:cNvSpPr/>
          <p:nvPr/>
        </p:nvSpPr>
        <p:spPr>
          <a:xfrm>
            <a:off x="0" y="11576"/>
            <a:ext cx="12191999" cy="61345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253" tIns="68627" rIns="137253" bIns="68627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IAEA PROFICIENCY TEST SAMPLES</a:t>
            </a:r>
          </a:p>
        </p:txBody>
      </p:sp>
      <p:sp>
        <p:nvSpPr>
          <p:cNvPr id="8" name="Text Box 189">
            <a:extLst>
              <a:ext uri="{FF2B5EF4-FFF2-40B4-BE49-F238E27FC236}">
                <a16:creationId xmlns:a16="http://schemas.microsoft.com/office/drawing/2014/main" id="{A95D6840-8B87-4964-AD72-DF05E947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73553"/>
            <a:ext cx="4058216" cy="393992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274508" tIns="274508" rIns="274508" bIns="27450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dirty="0"/>
              <a:t>IAEA proficiency test samples were researched using NAA.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 obtained mass fractions showed good agreement with the certified reference materials.</a:t>
            </a:r>
            <a:endParaRPr lang="ru-RU" sz="2000" dirty="0"/>
          </a:p>
          <a:p>
            <a:pPr algn="just"/>
            <a:r>
              <a:rPr lang="en-US" sz="2000" dirty="0"/>
              <a:t> </a:t>
            </a:r>
            <a:endParaRPr lang="ru-RU" sz="2000" dirty="0"/>
          </a:p>
          <a:p>
            <a:pPr algn="just"/>
            <a:r>
              <a:rPr lang="en-US" sz="2000" dirty="0"/>
              <a:t>Al and Mg are outliers. The causes of discrepancies are being explored</a:t>
            </a:r>
            <a:r>
              <a:rPr lang="ru-RU" sz="20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BEFE7-A683-4A65-A0B3-A14A7205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816" y="625034"/>
            <a:ext cx="7948594" cy="522018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D958D3-F7F5-489B-8275-B8A0BDF4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8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1">
            <a:extLst>
              <a:ext uri="{FF2B5EF4-FFF2-40B4-BE49-F238E27FC236}">
                <a16:creationId xmlns:a16="http://schemas.microsoft.com/office/drawing/2014/main" id="{08C0A280-AFCA-4EB2-A7EC-A00DC2E582D6}"/>
              </a:ext>
            </a:extLst>
          </p:cNvPr>
          <p:cNvSpPr/>
          <p:nvPr/>
        </p:nvSpPr>
        <p:spPr>
          <a:xfrm>
            <a:off x="0" y="82133"/>
            <a:ext cx="12192000" cy="79865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253" tIns="68627" rIns="137253" bIns="68627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DETERMINATION OF THE ELEMENTAL COMPOSITION </a:t>
            </a:r>
            <a:b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CERAMIC SAMPLES FROM KAZAKHSTAN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CE2DE8-C093-4049-8C7B-088273E04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69" y="1102761"/>
            <a:ext cx="7908638" cy="4885664"/>
          </a:xfrm>
          <a:prstGeom prst="rect">
            <a:avLst/>
          </a:prstGeom>
        </p:spPr>
      </p:pic>
      <p:sp>
        <p:nvSpPr>
          <p:cNvPr id="6" name="Text Box 189">
            <a:extLst>
              <a:ext uri="{FF2B5EF4-FFF2-40B4-BE49-F238E27FC236}">
                <a16:creationId xmlns:a16="http://schemas.microsoft.com/office/drawing/2014/main" id="{EE213BE5-9175-4853-AC3A-5C46338F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1017"/>
            <a:ext cx="4316337" cy="1939372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274508" tIns="274508" rIns="274508" bIns="27450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/>
              <a:t>IREN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Short lived isotopes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7 mass fraction of elements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1AF7C-98D3-46A7-A671-FD25F7B9085A}"/>
              </a:ext>
            </a:extLst>
          </p:cNvPr>
          <p:cNvSpPr txBox="1"/>
          <p:nvPr/>
        </p:nvSpPr>
        <p:spPr>
          <a:xfrm>
            <a:off x="145293" y="2786992"/>
            <a:ext cx="3854960" cy="188199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The important macroelements for ceramic analysis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(Mg, Al, Si)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were obtained using the PTS at the IREN facility.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883032B-7B89-4B13-AE73-4215ECB3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6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BEA86-4B79-412B-ADDC-57C95103AB34}"/>
              </a:ext>
            </a:extLst>
          </p:cNvPr>
          <p:cNvSpPr txBox="1"/>
          <p:nvPr/>
        </p:nvSpPr>
        <p:spPr>
          <a:xfrm>
            <a:off x="995423" y="2615881"/>
            <a:ext cx="10532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activation analysis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F2207E-0DA3-437A-99BE-E27EEE5C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1">
            <a:extLst>
              <a:ext uri="{FF2B5EF4-FFF2-40B4-BE49-F238E27FC236}">
                <a16:creationId xmlns:a16="http://schemas.microsoft.com/office/drawing/2014/main" id="{08C0A280-AFCA-4EB2-A7EC-A00DC2E582D6}"/>
              </a:ext>
            </a:extLst>
          </p:cNvPr>
          <p:cNvSpPr/>
          <p:nvPr/>
        </p:nvSpPr>
        <p:spPr>
          <a:xfrm>
            <a:off x="1" y="11576"/>
            <a:ext cx="12192000" cy="83105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253" tIns="68627" rIns="137253" bIns="68627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IRRADIATION OF A COPPER SAMPLE AND 50C NIST STANDARD </a:t>
            </a:r>
          </a:p>
        </p:txBody>
      </p:sp>
      <p:sp>
        <p:nvSpPr>
          <p:cNvPr id="7" name="Text Box 189">
            <a:extLst>
              <a:ext uri="{FF2B5EF4-FFF2-40B4-BE49-F238E27FC236}">
                <a16:creationId xmlns:a16="http://schemas.microsoft.com/office/drawing/2014/main" id="{A3E83291-5323-4B96-8902-481DF1BD9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7" y="625034"/>
            <a:ext cx="11896343" cy="563269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274508" tIns="274508" rIns="274508" bIns="27450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dirty="0"/>
              <a:t>The goal of the experiment was a qualitative elemental analysis using gamma activation.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Cu: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ines from </a:t>
            </a:r>
            <a:r>
              <a:rPr lang="en-US" sz="2000" kern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</a:t>
            </a:r>
            <a:r>
              <a:rPr lang="en-US" sz="20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 isotope were detected when analyzing the spectra.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/>
              <a:t> 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Cu</a:t>
            </a:r>
            <a:r>
              <a:rPr lang="en-US" sz="2000" baseline="30000" dirty="0"/>
              <a:t>6</a:t>
            </a:r>
            <a:r>
              <a:rPr lang="ru-RU" sz="2000" baseline="30000" dirty="0"/>
              <a:t>3</a:t>
            </a:r>
            <a:r>
              <a:rPr lang="en-US" sz="2000" dirty="0"/>
              <a:t>(</a:t>
            </a:r>
            <a:r>
              <a:rPr lang="el-GR" sz="2000" dirty="0"/>
              <a:t>γ - </a:t>
            </a:r>
            <a:r>
              <a:rPr lang="en-US" sz="2000" dirty="0"/>
              <a:t>2n</a:t>
            </a:r>
            <a:r>
              <a:rPr lang="ru-RU" sz="2000" dirty="0"/>
              <a:t>) </a:t>
            </a:r>
            <a:r>
              <a:rPr lang="en-US" sz="2000" dirty="0"/>
              <a:t>Cu</a:t>
            </a:r>
            <a:r>
              <a:rPr lang="en-US" sz="2000" baseline="30000" dirty="0"/>
              <a:t>6</a:t>
            </a:r>
            <a:r>
              <a:rPr lang="ru-RU" sz="2000" baseline="30000" dirty="0"/>
              <a:t>1</a:t>
            </a:r>
            <a:r>
              <a:rPr lang="ru-RU" sz="20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algn="just"/>
            <a:r>
              <a:rPr lang="en-US" sz="2000" b="1" dirty="0"/>
              <a:t>50C NIST SRM (tungsten, chromium, and vanadium steel): </a:t>
            </a:r>
            <a:r>
              <a:rPr lang="en-US" sz="2000" dirty="0"/>
              <a:t>peaks of several isotopes were detected; Ta</a:t>
            </a:r>
            <a:r>
              <a:rPr lang="en-US" sz="2000" baseline="30000" dirty="0"/>
              <a:t>185</a:t>
            </a:r>
            <a:r>
              <a:rPr lang="en-US" sz="2000" dirty="0"/>
              <a:t>, Cr</a:t>
            </a:r>
            <a:r>
              <a:rPr lang="en-US" sz="2000" baseline="30000" dirty="0"/>
              <a:t>49</a:t>
            </a:r>
            <a:r>
              <a:rPr lang="en-US" sz="2000" dirty="0"/>
              <a:t> and Ni</a:t>
            </a:r>
            <a:r>
              <a:rPr lang="en-US" sz="2000" baseline="30000" dirty="0"/>
              <a:t>57</a:t>
            </a:r>
            <a:r>
              <a:rPr lang="en-US" sz="2000" dirty="0"/>
              <a:t> – results of gamma reactions.</a:t>
            </a:r>
            <a:endParaRPr lang="ru-RU" sz="2000" dirty="0"/>
          </a:p>
          <a:p>
            <a:pPr algn="just"/>
            <a:endParaRPr lang="ru-RU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</a:t>
            </a:r>
            <a:r>
              <a:rPr lang="en-US" sz="2000" baseline="30000" dirty="0"/>
              <a:t>186 </a:t>
            </a:r>
            <a:r>
              <a:rPr lang="en-US" sz="2000" dirty="0"/>
              <a:t>(</a:t>
            </a:r>
            <a:r>
              <a:rPr lang="el-GR" sz="2000" dirty="0"/>
              <a:t>γ - </a:t>
            </a:r>
            <a:r>
              <a:rPr lang="en-US" sz="2000" dirty="0"/>
              <a:t>n, p</a:t>
            </a:r>
            <a:r>
              <a:rPr lang="ru-RU" sz="2000" dirty="0"/>
              <a:t>) </a:t>
            </a:r>
            <a:r>
              <a:rPr lang="en-US" sz="2000" dirty="0"/>
              <a:t>Ta</a:t>
            </a:r>
            <a:r>
              <a:rPr lang="en-US" sz="2000" baseline="30000" dirty="0"/>
              <a:t>185</a:t>
            </a:r>
            <a:r>
              <a:rPr lang="ru-RU" sz="2000" baseline="30000" dirty="0"/>
              <a:t> 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</a:t>
            </a:r>
            <a:r>
              <a:rPr lang="ru-RU" sz="2000" baseline="30000" dirty="0"/>
              <a:t>50 </a:t>
            </a:r>
            <a:r>
              <a:rPr lang="en-US" sz="2000" dirty="0"/>
              <a:t>(</a:t>
            </a:r>
            <a:r>
              <a:rPr lang="el-GR" sz="2000" dirty="0"/>
              <a:t>γ - </a:t>
            </a:r>
            <a:r>
              <a:rPr lang="en-US" sz="2000" dirty="0"/>
              <a:t>n</a:t>
            </a:r>
            <a:r>
              <a:rPr lang="ru-RU" sz="2000" dirty="0"/>
              <a:t>) </a:t>
            </a:r>
            <a:r>
              <a:rPr lang="en-US" sz="2000" dirty="0"/>
              <a:t>Cr</a:t>
            </a:r>
            <a:r>
              <a:rPr lang="ru-RU" sz="2000" baseline="30000" dirty="0"/>
              <a:t>49</a:t>
            </a:r>
            <a:r>
              <a:rPr lang="ru-RU" sz="2000" dirty="0"/>
              <a:t> 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Ni</a:t>
            </a:r>
            <a:r>
              <a:rPr lang="en-US" sz="2000" baseline="30000" dirty="0"/>
              <a:t>5</a:t>
            </a:r>
            <a:r>
              <a:rPr lang="ru-RU" sz="2000" baseline="30000" dirty="0"/>
              <a:t>8</a:t>
            </a:r>
            <a:r>
              <a:rPr lang="en-US" sz="2000" dirty="0"/>
              <a:t>(</a:t>
            </a:r>
            <a:r>
              <a:rPr lang="el-GR" sz="2000" dirty="0"/>
              <a:t>γ - </a:t>
            </a:r>
            <a:r>
              <a:rPr lang="en-US" sz="2000" dirty="0"/>
              <a:t>n</a:t>
            </a:r>
            <a:r>
              <a:rPr lang="ru-RU" sz="2000" dirty="0"/>
              <a:t>)</a:t>
            </a:r>
            <a:r>
              <a:rPr lang="en-US" sz="2000" dirty="0"/>
              <a:t> Ni</a:t>
            </a:r>
            <a:r>
              <a:rPr lang="en-US" sz="2000" baseline="30000" dirty="0"/>
              <a:t>5</a:t>
            </a:r>
            <a:r>
              <a:rPr lang="ru-RU" sz="2000" baseline="30000" dirty="0"/>
              <a:t>7</a:t>
            </a:r>
            <a:r>
              <a:rPr lang="ru-RU" sz="20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C0FA19-FD50-43D8-A720-79F811A4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" r="5396"/>
          <a:stretch/>
        </p:blipFill>
        <p:spPr>
          <a:xfrm>
            <a:off x="3094089" y="3662209"/>
            <a:ext cx="8469918" cy="25707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4905F6-6C9F-450D-A5B6-B4A4E39F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52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1">
            <a:extLst>
              <a:ext uri="{FF2B5EF4-FFF2-40B4-BE49-F238E27FC236}">
                <a16:creationId xmlns:a16="http://schemas.microsoft.com/office/drawing/2014/main" id="{08C0A280-AFCA-4EB2-A7EC-A00DC2E582D6}"/>
              </a:ext>
            </a:extLst>
          </p:cNvPr>
          <p:cNvSpPr/>
          <p:nvPr/>
        </p:nvSpPr>
        <p:spPr>
          <a:xfrm>
            <a:off x="1" y="11576"/>
            <a:ext cx="12192000" cy="83105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253" tIns="68627" rIns="137253" bIns="68627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IRRADIATION OF A PLASTER SAMPLE</a:t>
            </a:r>
          </a:p>
        </p:txBody>
      </p:sp>
      <p:sp>
        <p:nvSpPr>
          <p:cNvPr id="5" name="Text Box 189">
            <a:extLst>
              <a:ext uri="{FF2B5EF4-FFF2-40B4-BE49-F238E27FC236}">
                <a16:creationId xmlns:a16="http://schemas.microsoft.com/office/drawing/2014/main" id="{3743ECAF-6D84-46A8-878E-063AFFBE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47" y="796907"/>
            <a:ext cx="11896733" cy="317047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274508" tIns="274508" rIns="274508" bIns="27450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b="1" dirty="0"/>
              <a:t>The fragment of plaster from the Savior Church on </a:t>
            </a:r>
            <a:r>
              <a:rPr lang="en-US" sz="2000" b="1" dirty="0" err="1"/>
              <a:t>Nereditsa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en-US" sz="2000" dirty="0"/>
              <a:t>12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  <a:r>
              <a:rPr lang="ru-RU" sz="2000" dirty="0"/>
              <a:t>)</a:t>
            </a:r>
            <a:r>
              <a:rPr lang="en-US" sz="2000" dirty="0"/>
              <a:t> was irradiated.</a:t>
            </a:r>
            <a:endParaRPr lang="en-US" sz="2000" strike="sngStrike" dirty="0">
              <a:highlight>
                <a:srgbClr val="FFFF00"/>
              </a:highlight>
            </a:endParaRPr>
          </a:p>
          <a:p>
            <a:pPr algn="just"/>
            <a:endParaRPr lang="ru-RU" sz="2000" dirty="0"/>
          </a:p>
          <a:p>
            <a:pPr algn="just"/>
            <a:r>
              <a:rPr lang="en-US" sz="2000" dirty="0"/>
              <a:t>Peaks of several isotopes were detected; K</a:t>
            </a:r>
            <a:r>
              <a:rPr lang="en-US" sz="2000" baseline="30000" dirty="0"/>
              <a:t>43</a:t>
            </a:r>
            <a:r>
              <a:rPr lang="en-US" sz="2000" dirty="0"/>
              <a:t>, Fe</a:t>
            </a:r>
            <a:r>
              <a:rPr lang="en-US" sz="2000" baseline="30000" dirty="0"/>
              <a:t>53</a:t>
            </a:r>
            <a:r>
              <a:rPr lang="en-US" sz="2000" dirty="0"/>
              <a:t>, and Zr</a:t>
            </a:r>
            <a:r>
              <a:rPr lang="en-US" sz="2000" baseline="30000" dirty="0"/>
              <a:t>89m</a:t>
            </a:r>
            <a:r>
              <a:rPr lang="en-US" sz="2000" dirty="0"/>
              <a:t> isotopes – results of gamma reactions.</a:t>
            </a:r>
          </a:p>
          <a:p>
            <a:pPr algn="just"/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</a:t>
            </a:r>
            <a:r>
              <a:rPr lang="en-US" sz="2000" baseline="30000" dirty="0"/>
              <a:t>44 </a:t>
            </a:r>
            <a:r>
              <a:rPr lang="en-US" sz="2000" dirty="0"/>
              <a:t>(</a:t>
            </a:r>
            <a:r>
              <a:rPr lang="el-GR" sz="2000" dirty="0"/>
              <a:t>γ - </a:t>
            </a:r>
            <a:r>
              <a:rPr lang="en-US" sz="2000" dirty="0"/>
              <a:t>n, p</a:t>
            </a:r>
            <a:r>
              <a:rPr lang="ru-RU" sz="2000" dirty="0"/>
              <a:t>)</a:t>
            </a:r>
            <a:r>
              <a:rPr lang="en-US" sz="2000" dirty="0"/>
              <a:t> K</a:t>
            </a:r>
            <a:r>
              <a:rPr lang="en-US" sz="2000" baseline="30000" dirty="0"/>
              <a:t>43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</a:t>
            </a:r>
            <a:r>
              <a:rPr lang="en-US" sz="2000" baseline="30000" dirty="0"/>
              <a:t>5</a:t>
            </a:r>
            <a:r>
              <a:rPr lang="ru-RU" sz="2000" baseline="30000" dirty="0"/>
              <a:t>4 </a:t>
            </a:r>
            <a:r>
              <a:rPr lang="en-US" sz="2000" dirty="0"/>
              <a:t>(</a:t>
            </a:r>
            <a:r>
              <a:rPr lang="el-GR" sz="2000" dirty="0"/>
              <a:t>γ - </a:t>
            </a:r>
            <a:r>
              <a:rPr lang="en-US" sz="2000" dirty="0"/>
              <a:t>n</a:t>
            </a:r>
            <a:r>
              <a:rPr lang="ru-RU" sz="2000" dirty="0"/>
              <a:t>)</a:t>
            </a:r>
            <a:r>
              <a:rPr lang="en-US" sz="2000" dirty="0"/>
              <a:t> Fe</a:t>
            </a:r>
            <a:r>
              <a:rPr lang="en-US" sz="2000" baseline="30000" dirty="0"/>
              <a:t>5</a:t>
            </a:r>
            <a:r>
              <a:rPr lang="ru-RU" sz="2000" baseline="30000" dirty="0"/>
              <a:t>3</a:t>
            </a:r>
            <a:r>
              <a:rPr lang="ru-RU" sz="2000" dirty="0"/>
              <a:t> 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Zr</a:t>
            </a:r>
            <a:r>
              <a:rPr lang="en-US" sz="2000" baseline="30000" dirty="0"/>
              <a:t>90 </a:t>
            </a:r>
            <a:r>
              <a:rPr lang="en-US" sz="2000" dirty="0"/>
              <a:t>(</a:t>
            </a:r>
            <a:r>
              <a:rPr lang="el-GR" sz="2000" dirty="0"/>
              <a:t>γ - </a:t>
            </a:r>
            <a:r>
              <a:rPr lang="en-US" sz="2000" dirty="0"/>
              <a:t>n</a:t>
            </a:r>
            <a:r>
              <a:rPr lang="ru-RU" sz="2000" dirty="0"/>
              <a:t>)</a:t>
            </a:r>
            <a:r>
              <a:rPr lang="en-US" sz="2000" dirty="0"/>
              <a:t> Zr</a:t>
            </a:r>
            <a:r>
              <a:rPr lang="en-US" sz="2000" baseline="30000" dirty="0"/>
              <a:t>89m</a:t>
            </a:r>
            <a:endParaRPr lang="en-US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B640BF-3776-4932-AF19-63D7CFEB6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89" y="2563404"/>
            <a:ext cx="8805639" cy="256114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742FD7-0266-425E-BC6F-0363459A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6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46BFF-2BCF-4F53-B5C0-9EE4205F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26"/>
            <a:ext cx="12192000" cy="6899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Article in the scientific journal Physics of Elementary Particles and Atomic Nuclei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0A5495-7429-42A4-864D-3DC02083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4EA7E2-BAC5-4E7C-A4EC-CFAE79FF2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4" t="8584" r="10943" b="38186"/>
          <a:stretch/>
        </p:blipFill>
        <p:spPr>
          <a:xfrm>
            <a:off x="2864386" y="1007041"/>
            <a:ext cx="6721480" cy="5265743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522863" y="826872"/>
            <a:ext cx="7304183" cy="6084919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9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457716-80BE-49F0-A21B-D72DEB16195E}"/>
              </a:ext>
            </a:extLst>
          </p:cNvPr>
          <p:cNvSpPr txBox="1"/>
          <p:nvPr/>
        </p:nvSpPr>
        <p:spPr>
          <a:xfrm>
            <a:off x="312420" y="936112"/>
            <a:ext cx="11567160" cy="423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REGATA-2 PTS was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realized</a:t>
            </a:r>
            <a:r>
              <a:rPr lang="en-US" sz="24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the IREN facility. </a:t>
            </a:r>
            <a:endParaRPr lang="ru-RU" sz="2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Modernization of the PTS was carried out</a:t>
            </a:r>
            <a:r>
              <a:rPr lang="ru-RU" sz="24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implementation of PTS allowed to: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 results of neutron activation analysis that are agreed with IAEA proficiency test.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Obtain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macroelements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(Mg, Al, Si) important for the analysis of ceramics from short-lived isotopes using PTS on the IREN f</a:t>
            </a:r>
            <a:r>
              <a:rPr lang="en-US" sz="24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Carry out qualitative elemental analysis using gamma activation.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21E72-5BB7-4432-AF13-E9FD1DEB0F1D}"/>
              </a:ext>
            </a:extLst>
          </p:cNvPr>
          <p:cNvSpPr txBox="1"/>
          <p:nvPr/>
        </p:nvSpPr>
        <p:spPr>
          <a:xfrm>
            <a:off x="0" y="2835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9D957C-85A5-456A-8F37-0B3B7BB7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600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Pneumatic transport system REGATA-2 at the IREN facility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FB0D-5F09-4869-BD35-C20207832039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05314D-F152-492A-910C-FA93C0343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2" y="695690"/>
            <a:ext cx="11997055" cy="54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69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BEA86-4B79-412B-ADDC-57C95103AB34}"/>
              </a:ext>
            </a:extLst>
          </p:cNvPr>
          <p:cNvSpPr txBox="1"/>
          <p:nvPr/>
        </p:nvSpPr>
        <p:spPr>
          <a:xfrm>
            <a:off x="995423" y="2615881"/>
            <a:ext cx="10532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7AFDBA-7A44-40C3-8D5B-7A60942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BEA86-4B79-412B-ADDC-57C95103AB34}"/>
              </a:ext>
            </a:extLst>
          </p:cNvPr>
          <p:cNvSpPr txBox="1"/>
          <p:nvPr/>
        </p:nvSpPr>
        <p:spPr>
          <a:xfrm>
            <a:off x="995423" y="2129744"/>
            <a:ext cx="105329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REGATA-2 pneumatic transport system</a:t>
            </a:r>
            <a:endParaRPr lang="ru-RU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8499A6D-7D13-4DC5-A978-F3796A66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4932"/>
            <a:ext cx="12191999" cy="4821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Box with loading and unloading station</a:t>
            </a:r>
            <a:endParaRPr lang="ru-RU" sz="28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CE8B65-F101-447A-886D-83CBE921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" y="656400"/>
            <a:ext cx="3202998" cy="5694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74" y="656400"/>
            <a:ext cx="3213994" cy="5713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4" y="656400"/>
            <a:ext cx="3203173" cy="56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36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Splitters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21EF94-568F-4D14-BF94-50F8D820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2106" b="1470"/>
          <a:stretch/>
        </p:blipFill>
        <p:spPr>
          <a:xfrm>
            <a:off x="418291" y="565769"/>
            <a:ext cx="11412658" cy="5508538"/>
          </a:xfrm>
          <a:prstGeom prst="rect">
            <a:avLst/>
          </a:prstGeom>
        </p:spPr>
      </p:pic>
      <p:cxnSp>
        <p:nvCxnSpPr>
          <p:cNvPr id="4" name="Прямая со стрелкой 9"/>
          <p:cNvCxnSpPr>
            <a:stCxn id="20" idx="3"/>
          </p:cNvCxnSpPr>
          <p:nvPr/>
        </p:nvCxnSpPr>
        <p:spPr>
          <a:xfrm>
            <a:off x="6872567" y="1594778"/>
            <a:ext cx="1135133" cy="23852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7957" y="1794833"/>
            <a:ext cx="2016087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Reflective optical sensors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9"/>
          <p:cNvCxnSpPr>
            <a:stCxn id="5" idx="2"/>
          </p:cNvCxnSpPr>
          <p:nvPr/>
        </p:nvCxnSpPr>
        <p:spPr>
          <a:xfrm>
            <a:off x="2286001" y="2502719"/>
            <a:ext cx="170761" cy="4399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9"/>
          <p:cNvCxnSpPr>
            <a:stCxn id="20" idx="2"/>
          </p:cNvCxnSpPr>
          <p:nvPr/>
        </p:nvCxnSpPr>
        <p:spPr>
          <a:xfrm flipH="1">
            <a:off x="5464366" y="1794833"/>
            <a:ext cx="857358" cy="6671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70880" y="1394723"/>
            <a:ext cx="1101687" cy="40011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Splitters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8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491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hall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2B3837-44F1-4E93-AD50-54011AF6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3723" r="1089" b="673"/>
          <a:stretch/>
        </p:blipFill>
        <p:spPr>
          <a:xfrm>
            <a:off x="775496" y="564911"/>
            <a:ext cx="10742053" cy="5685031"/>
          </a:xfrm>
          <a:prstGeom prst="rect">
            <a:avLst/>
          </a:prstGeom>
        </p:spPr>
      </p:pic>
      <p:cxnSp>
        <p:nvCxnSpPr>
          <p:cNvPr id="6" name="Прямая со стрелкой 9"/>
          <p:cNvCxnSpPr>
            <a:cxnSpLocks/>
            <a:stCxn id="8" idx="2"/>
          </p:cNvCxnSpPr>
          <p:nvPr/>
        </p:nvCxnSpPr>
        <p:spPr>
          <a:xfrm>
            <a:off x="6368878" y="1487971"/>
            <a:ext cx="748018" cy="3738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56456" y="1149417"/>
            <a:ext cx="2024844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Transport channels</a:t>
            </a:r>
          </a:p>
        </p:txBody>
      </p:sp>
      <p:cxnSp>
        <p:nvCxnSpPr>
          <p:cNvPr id="12" name="Прямая со стрелкой 9"/>
          <p:cNvCxnSpPr>
            <a:stCxn id="13" idx="3"/>
          </p:cNvCxnSpPr>
          <p:nvPr/>
        </p:nvCxnSpPr>
        <p:spPr>
          <a:xfrm>
            <a:off x="4454201" y="1710640"/>
            <a:ext cx="1706685" cy="4154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2181" y="1295141"/>
            <a:ext cx="1972020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Irradiation channels made of stainless steel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9"/>
          <p:cNvCxnSpPr>
            <a:stCxn id="25" idx="3"/>
          </p:cNvCxnSpPr>
          <p:nvPr/>
        </p:nvCxnSpPr>
        <p:spPr>
          <a:xfrm flipV="1">
            <a:off x="9055865" y="2511846"/>
            <a:ext cx="721985" cy="40918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00880" y="2628641"/>
            <a:ext cx="1254985" cy="584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Neutron moderator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3688" y="3307999"/>
            <a:ext cx="1254985" cy="584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Supporting columns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9"/>
          <p:cNvCxnSpPr>
            <a:stCxn id="32" idx="3"/>
          </p:cNvCxnSpPr>
          <p:nvPr/>
        </p:nvCxnSpPr>
        <p:spPr>
          <a:xfrm flipV="1">
            <a:off x="6688673" y="2541637"/>
            <a:ext cx="332733" cy="1058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9"/>
          <p:cNvCxnSpPr>
            <a:stCxn id="32" idx="0"/>
          </p:cNvCxnSpPr>
          <p:nvPr/>
        </p:nvCxnSpPr>
        <p:spPr>
          <a:xfrm flipH="1" flipV="1">
            <a:off x="5264956" y="3018622"/>
            <a:ext cx="796225" cy="2893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9"/>
          <p:cNvCxnSpPr>
            <a:stCxn id="32" idx="1"/>
          </p:cNvCxnSpPr>
          <p:nvPr/>
        </p:nvCxnSpPr>
        <p:spPr>
          <a:xfrm flipH="1" flipV="1">
            <a:off x="1795749" y="2541637"/>
            <a:ext cx="3637939" cy="1058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65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55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Irradiation channels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83C337-471A-4614-9D2C-AAEB956B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5" y="535530"/>
            <a:ext cx="10464814" cy="5886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9596" y="2893983"/>
            <a:ext cx="1484905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Channel N2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9"/>
          <p:cNvCxnSpPr>
            <a:stCxn id="5" idx="1"/>
          </p:cNvCxnSpPr>
          <p:nvPr/>
        </p:nvCxnSpPr>
        <p:spPr>
          <a:xfrm flipH="1" flipV="1">
            <a:off x="7469436" y="2117145"/>
            <a:ext cx="1170160" cy="94611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417423" y="3598790"/>
            <a:ext cx="1484905" cy="3385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Channel N1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>
          <a:xfrm flipH="1" flipV="1">
            <a:off x="6455884" y="2117145"/>
            <a:ext cx="1961539" cy="16509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6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296" y="1486095"/>
            <a:ext cx="10954458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rial "/>
              </a:rPr>
              <a:t>Three irradiation channels: N1 and N2 for neutron activation analysis, G – for gamma activation analysis.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rial "/>
              </a:rPr>
              <a:t>The average time for delivery of a container with samples to the radiation zone is 15 seconds, the same time it takes to return back</a:t>
            </a:r>
            <a:r>
              <a:rPr lang="ru-RU" sz="2800" dirty="0">
                <a:latin typeface="Arial 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rial "/>
              </a:rPr>
              <a:t>The air in the pipeline is vented within 50 seconds after the container enters the radiation zone.</a:t>
            </a:r>
            <a:endParaRPr lang="ru-RU" sz="2800" dirty="0">
              <a:latin typeface="Arial 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25" y="191196"/>
            <a:ext cx="12192000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characteristics of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pneumatic transport system operation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FB0D-5F09-4869-BD35-C202078320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525" y="-1"/>
            <a:ext cx="12192000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FB0D-5F09-4869-BD35-C20207832039}" type="slidenum">
              <a:rPr lang="ru-RU" smtClean="0"/>
              <a:t>9</a:t>
            </a:fld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0B2731-3CE4-45E3-8801-930334938158}"/>
              </a:ext>
            </a:extLst>
          </p:cNvPr>
          <p:cNvSpPr txBox="1">
            <a:spLocks/>
          </p:cNvSpPr>
          <p:nvPr/>
        </p:nvSpPr>
        <p:spPr>
          <a:xfrm>
            <a:off x="9525" y="260211"/>
            <a:ext cx="12192000" cy="824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benefits after implementation Of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pneumatic transport system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48A9CD-0C1A-4891-B47B-828C1747F3C5}"/>
              </a:ext>
            </a:extLst>
          </p:cNvPr>
          <p:cNvSpPr/>
          <p:nvPr/>
        </p:nvSpPr>
        <p:spPr>
          <a:xfrm>
            <a:off x="618771" y="1766787"/>
            <a:ext cx="109544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The capability to obtain short-lived isotopes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capability to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carry out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gamma activation analysis.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Protection of individuals from adverse impact due to the ionizing radiation.</a:t>
            </a:r>
          </a:p>
        </p:txBody>
      </p:sp>
    </p:spTree>
    <p:extLst>
      <p:ext uri="{BB962C8B-B14F-4D97-AF65-F5344CB8AC3E}">
        <p14:creationId xmlns:p14="http://schemas.microsoft.com/office/powerpoint/2010/main" val="2149110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1334</Words>
  <Application>Microsoft Office PowerPoint</Application>
  <PresentationFormat>Широкоэкранный</PresentationFormat>
  <Paragraphs>153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</vt:lpstr>
      <vt:lpstr>Calibri</vt:lpstr>
      <vt:lpstr>Cambria</vt:lpstr>
      <vt:lpstr>Rockwell</vt:lpstr>
      <vt:lpstr>Rockwell Condensed</vt:lpstr>
      <vt:lpstr>Wingdings</vt:lpstr>
      <vt:lpstr>Дерево</vt:lpstr>
      <vt:lpstr>Pneumatic transport system REGATA-2  for automation of activation analysis at  the IREN facility, FLNP JINR</vt:lpstr>
      <vt:lpstr>Презентация PowerPoint</vt:lpstr>
      <vt:lpstr>Презентация PowerPoint</vt:lpstr>
      <vt:lpstr>Box with loading and unloading station</vt:lpstr>
      <vt:lpstr>Splitters</vt:lpstr>
      <vt:lpstr>target hall</vt:lpstr>
      <vt:lpstr>Irradiation channels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Article in the scientific journal Physics of Elementary Particles and Atomic Nuclei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Пневмотранспортная система РЕГАТА-2 на установке ИРЕН</dc:title>
  <dc:creator>Валерий Лобачев</dc:creator>
  <cp:lastModifiedBy>Valerij</cp:lastModifiedBy>
  <cp:revision>175</cp:revision>
  <dcterms:created xsi:type="dcterms:W3CDTF">2022-11-21T09:04:40Z</dcterms:created>
  <dcterms:modified xsi:type="dcterms:W3CDTF">2024-01-16T11:56:28Z</dcterms:modified>
</cp:coreProperties>
</file>