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7" r:id="rId6"/>
    <p:sldId id="318" r:id="rId7"/>
    <p:sldId id="319" r:id="rId8"/>
    <p:sldId id="320" r:id="rId9"/>
    <p:sldId id="322" r:id="rId10"/>
    <p:sldId id="316" r:id="rId11"/>
    <p:sldId id="324" r:id="rId12"/>
    <p:sldId id="328" r:id="rId13"/>
    <p:sldId id="326" r:id="rId14"/>
    <p:sldId id="281" r:id="rId1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howGuides="1">
      <p:cViewPr varScale="1">
        <p:scale>
          <a:sx n="70" d="100"/>
          <a:sy n="70" d="100"/>
        </p:scale>
        <p:origin x="678" y="6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t>28.01.2024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AE185-8931-457E-83F2-CC9CDA601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t>28.01.2024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0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30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>
          <a:xfrm>
            <a:off x="4798268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>
          <a:xfrm>
            <a:off x="6213951" y="6356351"/>
            <a:ext cx="3974065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10384814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21">
            <a:extLst>
              <a:ext uri="{FF2B5EF4-FFF2-40B4-BE49-F238E27FC236}">
                <a16:creationId xmlns:a16="http://schemas.microsoft.com/office/drawing/2014/main" id="{A883EAEF-D027-4848-8198-42716DD6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8" name="Нижний колонтитул 22">
            <a:extLst>
              <a:ext uri="{FF2B5EF4-FFF2-40B4-BE49-F238E27FC236}">
                <a16:creationId xmlns:a16="http://schemas.microsoft.com/office/drawing/2014/main" id="{A294F749-E8CF-4164-85E0-B514C1CD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9" name="Номер слайда 23">
            <a:extLst>
              <a:ext uri="{FF2B5EF4-FFF2-40B4-BE49-F238E27FC236}">
                <a16:creationId xmlns:a16="http://schemas.microsoft.com/office/drawing/2014/main" id="{CA233177-D0AF-4EB1-BEE8-050741B8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5" name="Дата 21">
            <a:extLst>
              <a:ext uri="{FF2B5EF4-FFF2-40B4-BE49-F238E27FC236}">
                <a16:creationId xmlns:a16="http://schemas.microsoft.com/office/drawing/2014/main" id="{F44258FE-8D00-4AFD-BD28-ED67CA10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6" name="Нижний колонтитул 22">
            <a:extLst>
              <a:ext uri="{FF2B5EF4-FFF2-40B4-BE49-F238E27FC236}">
                <a16:creationId xmlns:a16="http://schemas.microsoft.com/office/drawing/2014/main" id="{BA30D9A8-CE9F-48E1-A104-4E83D7FB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7" name="Номер слайда 23">
            <a:extLst>
              <a:ext uri="{FF2B5EF4-FFF2-40B4-BE49-F238E27FC236}">
                <a16:creationId xmlns:a16="http://schemas.microsoft.com/office/drawing/2014/main" id="{8FA7FFD8-E5FF-46B8-B9D9-0AAE9E49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65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66DB35-65FD-4EEC-A1E0-74AEA121632E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8946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6D59EBA-D739-4BD6-812A-CC97B61FB014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4546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962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9E57A78-BE97-49B6-93FC-FD60BBB5D1C3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94662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BB2BB08-B6DB-48E1-9774-9938CFD46232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6869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102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572000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Дата 21">
            <a:extLst>
              <a:ext uri="{FF2B5EF4-FFF2-40B4-BE49-F238E27FC236}">
                <a16:creationId xmlns:a16="http://schemas.microsoft.com/office/drawing/2014/main" id="{0DEA5F7E-DB12-4E68-BA69-AFAD0128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4" name="Нижний колонтитул 22">
            <a:extLst>
              <a:ext uri="{FF2B5EF4-FFF2-40B4-BE49-F238E27FC236}">
                <a16:creationId xmlns:a16="http://schemas.microsoft.com/office/drawing/2014/main" id="{B8C9C809-999D-451C-9110-09B898EE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5" name="Номер слайда 23">
            <a:extLst>
              <a:ext uri="{FF2B5EF4-FFF2-40B4-BE49-F238E27FC236}">
                <a16:creationId xmlns:a16="http://schemas.microsoft.com/office/drawing/2014/main" id="{BE450931-61CF-461A-ABE7-25C19850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4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6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471FBE2-93A9-4339-806A-9B11F5E2089F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4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07309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66DB35-65FD-4EEC-A1E0-74AEA121632E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517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50003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6D59EBA-D739-4BD6-812A-CC97B61FB014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2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58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9E57A78-BE97-49B6-93FC-FD60BBB5D1C3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2448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6" name="Дата 21">
            <a:extLst>
              <a:ext uri="{FF2B5EF4-FFF2-40B4-BE49-F238E27FC236}">
                <a16:creationId xmlns:a16="http://schemas.microsoft.com/office/drawing/2014/main" id="{03D16406-D134-40F9-AA97-5ED1466A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37" name="Нижний колонтитул 22">
            <a:extLst>
              <a:ext uri="{FF2B5EF4-FFF2-40B4-BE49-F238E27FC236}">
                <a16:creationId xmlns:a16="http://schemas.microsoft.com/office/drawing/2014/main" id="{53D7FE1D-C3BD-486A-88DA-37230519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38" name="Номер слайда 23">
            <a:extLst>
              <a:ext uri="{FF2B5EF4-FFF2-40B4-BE49-F238E27FC236}">
                <a16:creationId xmlns:a16="http://schemas.microsoft.com/office/drawing/2014/main" id="{DAA54E7D-1810-4D91-9A26-42415C12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BB2BB08-B6DB-48E1-9774-9938CFD46232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7209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5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6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471FBE2-93A9-4339-806A-9B11F5E2089F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12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9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00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>
            <a:lvl1pPr>
              <a:defRPr sz="1799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799">
                <a:solidFill>
                  <a:schemeClr val="tx1"/>
                </a:solidFill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1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66DB35-65FD-4EEC-A1E0-74AEA121632E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52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8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6D59EBA-D739-4BD6-812A-CC97B61FB014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61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21">
            <a:extLst>
              <a:ext uri="{FF2B5EF4-FFF2-40B4-BE49-F238E27FC236}">
                <a16:creationId xmlns:a16="http://schemas.microsoft.com/office/drawing/2014/main" id="{A0D44712-5865-4646-8BD4-EE1BD6E2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2" name="Нижний колонтитул 22">
            <a:extLst>
              <a:ext uri="{FF2B5EF4-FFF2-40B4-BE49-F238E27FC236}">
                <a16:creationId xmlns:a16="http://schemas.microsoft.com/office/drawing/2014/main" id="{AF1E4D20-C4F1-445C-80ED-30CEF3DC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3" name="Номер слайда 23">
            <a:extLst>
              <a:ext uri="{FF2B5EF4-FFF2-40B4-BE49-F238E27FC236}">
                <a16:creationId xmlns:a16="http://schemas.microsoft.com/office/drawing/2014/main" id="{51748F0B-C8E6-447A-A7C5-0DF624AE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9E57A78-BE97-49B6-93FC-FD60BBB5D1C3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41795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BB2BB08-B6DB-48E1-9774-9938CFD46232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43664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82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4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471FBE2-93A9-4339-806A-9B11F5E2089F}"/>
              </a:ext>
            </a:extLst>
          </p:cNvPr>
          <p:cNvCxnSpPr>
            <a:cxnSpLocks/>
          </p:cNvCxnSpPr>
          <p:nvPr userDrawn="1"/>
        </p:nvCxnSpPr>
        <p:spPr>
          <a:xfrm>
            <a:off x="846525" y="982766"/>
            <a:ext cx="105128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49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1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>
                <a:solidFill>
                  <a:prstClr val="black"/>
                </a:solidFill>
              </a:rPr>
              <a:t> / 13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Дата 21">
            <a:extLst>
              <a:ext uri="{FF2B5EF4-FFF2-40B4-BE49-F238E27FC236}">
                <a16:creationId xmlns:a16="http://schemas.microsoft.com/office/drawing/2014/main" id="{6B26545C-0481-4FF8-B1FC-33A15508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4" name="Нижний колонтитул 22">
            <a:extLst>
              <a:ext uri="{FF2B5EF4-FFF2-40B4-BE49-F238E27FC236}">
                <a16:creationId xmlns:a16="http://schemas.microsoft.com/office/drawing/2014/main" id="{0A852A57-70F3-41A8-B6F7-C2E057A6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5" name="Номер слайда 23">
            <a:extLst>
              <a:ext uri="{FF2B5EF4-FFF2-40B4-BE49-F238E27FC236}">
                <a16:creationId xmlns:a16="http://schemas.microsoft.com/office/drawing/2014/main" id="{02A7DEBD-5E6B-45A3-A540-C9CC2DF2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Дата 21">
            <a:extLst>
              <a:ext uri="{FF2B5EF4-FFF2-40B4-BE49-F238E27FC236}">
                <a16:creationId xmlns:a16="http://schemas.microsoft.com/office/drawing/2014/main" id="{3B23C2DC-81AE-4D72-8C28-529F4F7F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0" name="Нижний колонтитул 22">
            <a:extLst>
              <a:ext uri="{FF2B5EF4-FFF2-40B4-BE49-F238E27FC236}">
                <a16:creationId xmlns:a16="http://schemas.microsoft.com/office/drawing/2014/main" id="{BA7672E5-02C4-4163-BAD7-3B91797E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1" name="Номер слайда 23">
            <a:extLst>
              <a:ext uri="{FF2B5EF4-FFF2-40B4-BE49-F238E27FC236}">
                <a16:creationId xmlns:a16="http://schemas.microsoft.com/office/drawing/2014/main" id="{29734925-7B85-453D-9B3D-5BD2D2EE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13" name="Дата 21">
            <a:extLst>
              <a:ext uri="{FF2B5EF4-FFF2-40B4-BE49-F238E27FC236}">
                <a16:creationId xmlns:a16="http://schemas.microsoft.com/office/drawing/2014/main" id="{2F88B0B0-794B-4019-A7E2-64132229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4" name="Нижний колонтитул 22">
            <a:extLst>
              <a:ext uri="{FF2B5EF4-FFF2-40B4-BE49-F238E27FC236}">
                <a16:creationId xmlns:a16="http://schemas.microsoft.com/office/drawing/2014/main" id="{AEFBA974-4BEF-4F4D-97A6-D159E3A4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5" name="Номер слайда 23">
            <a:extLst>
              <a:ext uri="{FF2B5EF4-FFF2-40B4-BE49-F238E27FC236}">
                <a16:creationId xmlns:a16="http://schemas.microsoft.com/office/drawing/2014/main" id="{43897DF3-3E88-4515-A413-70D7B57B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5" name="Дата 21">
            <a:extLst>
              <a:ext uri="{FF2B5EF4-FFF2-40B4-BE49-F238E27FC236}">
                <a16:creationId xmlns:a16="http://schemas.microsoft.com/office/drawing/2014/main" id="{2A9B9D98-5628-4FD5-BC87-9FBD5AEE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6" name="Нижний колонтитул 22">
            <a:extLst>
              <a:ext uri="{FF2B5EF4-FFF2-40B4-BE49-F238E27FC236}">
                <a16:creationId xmlns:a16="http://schemas.microsoft.com/office/drawing/2014/main" id="{E8CECA53-C664-4789-8802-BBF25B04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7" name="Номер слайда 23">
            <a:extLst>
              <a:ext uri="{FF2B5EF4-FFF2-40B4-BE49-F238E27FC236}">
                <a16:creationId xmlns:a16="http://schemas.microsoft.com/office/drawing/2014/main" id="{5231BDD1-535B-4F58-B3F3-9DEE5A42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ата 21">
            <a:extLst>
              <a:ext uri="{FF2B5EF4-FFF2-40B4-BE49-F238E27FC236}">
                <a16:creationId xmlns:a16="http://schemas.microsoft.com/office/drawing/2014/main" id="{DA51B626-2923-4535-9DD8-E5DCDD40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3" name="Нижний колонтитул 22">
            <a:extLst>
              <a:ext uri="{FF2B5EF4-FFF2-40B4-BE49-F238E27FC236}">
                <a16:creationId xmlns:a16="http://schemas.microsoft.com/office/drawing/2014/main" id="{3A98DF55-74F7-458F-98BE-0C20A0C0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4" name="Номер слайда 23">
            <a:extLst>
              <a:ext uri="{FF2B5EF4-FFF2-40B4-BE49-F238E27FC236}">
                <a16:creationId xmlns:a16="http://schemas.microsoft.com/office/drawing/2014/main" id="{366F723D-445E-4BA3-AEA9-8CB63420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7" name="Дата 21">
            <a:extLst>
              <a:ext uri="{FF2B5EF4-FFF2-40B4-BE49-F238E27FC236}">
                <a16:creationId xmlns:a16="http://schemas.microsoft.com/office/drawing/2014/main" id="{6C8C22A9-6C90-4A2A-9314-13AF8880F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3946" y="6356351"/>
            <a:ext cx="1218883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ru-RU" smtClean="0"/>
              <a:t>29.01.2024</a:t>
            </a:r>
            <a:endParaRPr lang="ru-RU" dirty="0"/>
          </a:p>
        </p:txBody>
      </p:sp>
      <p:sp>
        <p:nvSpPr>
          <p:cNvPr id="18" name="Нижний колонтитул 22">
            <a:extLst>
              <a:ext uri="{FF2B5EF4-FFF2-40B4-BE49-F238E27FC236}">
                <a16:creationId xmlns:a16="http://schemas.microsoft.com/office/drawing/2014/main" id="{DCF40881-383A-4279-86ED-C97504C0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8468" y="6356351"/>
            <a:ext cx="3712832" cy="365125"/>
          </a:xfrm>
          <a:prstGeom prst="rect">
            <a:avLst/>
          </a:prstGeom>
        </p:spPr>
        <p:txBody>
          <a:bodyPr/>
          <a:lstStyle>
            <a:lvl1pPr algn="ctr">
              <a:defRPr sz="1600" cap="none"/>
            </a:lvl1pPr>
          </a:lstStyle>
          <a:p>
            <a:r>
              <a:rPr lang="en-US"/>
              <a:t>58th meeting of the PAC for Nuclear Physics, Nezvanov A.Yu.</a:t>
            </a:r>
            <a:endParaRPr lang="ru-RU" dirty="0"/>
          </a:p>
        </p:txBody>
      </p:sp>
      <p:sp>
        <p:nvSpPr>
          <p:cNvPr id="19" name="Номер слайда 23">
            <a:extLst>
              <a:ext uri="{FF2B5EF4-FFF2-40B4-BE49-F238E27FC236}">
                <a16:creationId xmlns:a16="http://schemas.microsoft.com/office/drawing/2014/main" id="{6AFC7335-E157-4CD5-8BC5-4C1F41E4C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8098" y="6356351"/>
            <a:ext cx="883759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DC1BBB0-96F0-4077-A278-0F3FB5C104D3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54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982" y="1059680"/>
            <a:ext cx="10512862" cy="511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465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6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199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54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982" y="1059680"/>
            <a:ext cx="10512862" cy="511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339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199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54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982" y="1059680"/>
            <a:ext cx="10512862" cy="511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1440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006" y="6356351"/>
            <a:ext cx="7344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10839" y="6356351"/>
            <a:ext cx="1440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‹#›</a:t>
            </a:fld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ru-RU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839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199" b="1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ezvanov@jinr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5940" y="1624085"/>
            <a:ext cx="10081119" cy="2524996"/>
          </a:xfrm>
        </p:spPr>
        <p:txBody>
          <a:bodyPr rtlCol="0"/>
          <a:lstStyle/>
          <a:p>
            <a:r>
              <a:rPr lang="ru-RU" sz="3000" b="1" dirty="0">
                <a:latin typeface="Palatino Linotype" panose="02040502050505030304" pitchFamily="18" charset="0"/>
              </a:rPr>
              <a:t>«</a:t>
            </a:r>
            <a:r>
              <a:rPr lang="en-US" sz="3000" b="1" dirty="0">
                <a:latin typeface="Palatino Linotype" panose="02040502050505030304" pitchFamily="18" charset="0"/>
              </a:rPr>
              <a:t>Enhanced Directional Extraction of Very Cold Neutrons Using a Diamond Nanoparticle Powder Reflector</a:t>
            </a:r>
            <a:r>
              <a:rPr lang="ru-RU" sz="3000" b="1" dirty="0">
                <a:latin typeface="Palatino Linotype" panose="0204050205050503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8555" y="4344915"/>
            <a:ext cx="9642554" cy="111608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Alexander Nezvanov,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Researcher at Frank Laboratory of Neutron Physics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1C5A0F-7F40-40A6-A5AF-C5F53440E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404664"/>
            <a:ext cx="4608585" cy="1682499"/>
          </a:xfrm>
          <a:prstGeom prst="rect">
            <a:avLst/>
          </a:prstGeom>
        </p:spPr>
      </p:pic>
      <p:sp>
        <p:nvSpPr>
          <p:cNvPr id="9" name="Нижний колонтитул 19"/>
          <p:cNvSpPr>
            <a:spLocks noGrp="1"/>
          </p:cNvSpPr>
          <p:nvPr>
            <p:ph type="ftr" sz="quarter" idx="4294967295"/>
          </p:nvPr>
        </p:nvSpPr>
        <p:spPr>
          <a:xfrm>
            <a:off x="2854052" y="5949280"/>
            <a:ext cx="7344814" cy="648072"/>
          </a:xfrm>
          <a:prstGeom prst="rect">
            <a:avLst/>
          </a:prstGeom>
        </p:spPr>
        <p:txBody>
          <a:bodyPr/>
          <a:lstStyle/>
          <a:p>
            <a:pPr algn="ctr" defTabSz="914126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58th meeting of the PAC for Nuclear Physics, Nezvanov A.Yu.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892" indent="-35989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The first experiment demonstrating the possibility of directional extraction of very cold neutrons using a nanodiamond reflector was conducted.</a:t>
            </a:r>
          </a:p>
          <a:p>
            <a:pPr marL="359892" indent="-35989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The existing model was verified via the simulation of the experiment</a:t>
            </a:r>
            <a:r>
              <a:rPr lang="en-US" dirty="0" smtClean="0"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 marL="359892" indent="-35989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dirty="0" smtClean="0">
                <a:ea typeface="Open Sans SemiBold" panose="020B0706030804020204" pitchFamily="34" charset="0"/>
                <a:cs typeface="Open Sans SemiBold" panose="020B0706030804020204" pitchFamily="34" charset="0"/>
              </a:rPr>
              <a:t>Simulation </a:t>
            </a:r>
            <a:r>
              <a:rPr lang="en-US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of the experiment expands the possibilities for the analysis and interpretation of experimental data.</a:t>
            </a:r>
            <a:endParaRPr lang="en-US" dirty="0"/>
          </a:p>
          <a:p>
            <a:pPr marL="359892" indent="-35989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u="sng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The obtained results could be used for the development of the </a:t>
            </a:r>
            <a:r>
              <a:rPr lang="en-US" u="sng" dirty="0" smtClean="0">
                <a:ea typeface="Open Sans SemiBold" panose="020B0706030804020204" pitchFamily="34" charset="0"/>
                <a:cs typeface="Open Sans SemiBold" panose="020B0706030804020204" pitchFamily="34" charset="0"/>
              </a:rPr>
              <a:t>ultracold and very cold </a:t>
            </a:r>
            <a:r>
              <a:rPr lang="en-US" u="sng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neutron source in Dubna.</a:t>
            </a:r>
            <a:endParaRPr lang="ru-RU" u="sng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10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9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476B775-1AA9-4349-A41D-0EAAFAC7B30F}"/>
              </a:ext>
            </a:extLst>
          </p:cNvPr>
          <p:cNvSpPr txBox="1">
            <a:spLocks/>
          </p:cNvSpPr>
          <p:nvPr/>
        </p:nvSpPr>
        <p:spPr>
          <a:xfrm>
            <a:off x="838200" y="620688"/>
            <a:ext cx="10515600" cy="4968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Palatino Linotype" panose="02040502050505030304" pitchFamily="18" charset="0"/>
              </a:rPr>
              <a:t>Thank you all for your kind attention!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/>
            <a:endParaRPr lang="en-US" sz="28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/>
            <a:endParaRPr lang="en-US" sz="28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Alexander NEZVANOV, Ph.D.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  <a:hlinkClick r:id="rId3"/>
              </a:rPr>
              <a:t>nezvanov@jinr.ru</a:t>
            </a:r>
            <a:endParaRPr lang="en-US" sz="28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Frank Laboratory of Neutron Physics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Joint Institute for Nuclear Research, Dubna.</a:t>
            </a:r>
            <a:endParaRPr lang="en-US" sz="2800" dirty="0">
              <a:solidFill>
                <a:prstClr val="black"/>
              </a:solidFill>
              <a:latin typeface="Bahij Palatino Sans Arabic" panose="02040503050201020203" pitchFamily="18" charset="-78"/>
              <a:cs typeface="Bahij Palatino Sans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28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CD7A9-AAB0-4BCA-8449-2279B8F2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Cold Neutrons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730209-4F37-4406-BEDE-23C8E01D2EB8}"/>
              </a:ext>
            </a:extLst>
          </p:cNvPr>
          <p:cNvSpPr/>
          <p:nvPr/>
        </p:nvSpPr>
        <p:spPr>
          <a:xfrm>
            <a:off x="695818" y="954534"/>
            <a:ext cx="10797188" cy="359906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BE00BE"/>
              </a:gs>
            </a:gsLst>
            <a:lin ang="108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C0BFC-B51A-49EC-AF81-E8EEB81AA17E}"/>
              </a:ext>
            </a:extLst>
          </p:cNvPr>
          <p:cNvSpPr txBox="1"/>
          <p:nvPr/>
        </p:nvSpPr>
        <p:spPr>
          <a:xfrm>
            <a:off x="695818" y="1323688"/>
            <a:ext cx="2745303" cy="83074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399" dirty="0">
                <a:latin typeface="Palatino Linotype" panose="02040502050505030304" pitchFamily="18" charset="0"/>
              </a:rPr>
              <a:t>Ultracold Neutrons</a:t>
            </a:r>
          </a:p>
          <a:p>
            <a:r>
              <a:rPr lang="en-US" sz="2399" dirty="0">
                <a:latin typeface="Palatino Linotype" panose="02040502050505030304" pitchFamily="18" charset="0"/>
              </a:rPr>
              <a:t>(4 m/s)</a:t>
            </a:r>
            <a:endParaRPr lang="ru-RU" sz="2399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CF787-936E-4379-8331-C645AFF5F80C}"/>
              </a:ext>
            </a:extLst>
          </p:cNvPr>
          <p:cNvSpPr txBox="1"/>
          <p:nvPr/>
        </p:nvSpPr>
        <p:spPr>
          <a:xfrm>
            <a:off x="9370220" y="1318143"/>
            <a:ext cx="2121735" cy="83074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2399" dirty="0">
                <a:latin typeface="Palatino Linotype" panose="02040502050505030304" pitchFamily="18" charset="0"/>
              </a:rPr>
              <a:t>Cold Neutrons</a:t>
            </a:r>
          </a:p>
          <a:p>
            <a:pPr algn="r"/>
            <a:r>
              <a:rPr lang="en-US" sz="2399" dirty="0">
                <a:latin typeface="Palatino Linotype" panose="02040502050505030304" pitchFamily="18" charset="0"/>
              </a:rPr>
              <a:t>(500 m/s)</a:t>
            </a:r>
            <a:endParaRPr lang="ru-RU" sz="2399" dirty="0">
              <a:latin typeface="Palatino Linotype" panose="0204050205050503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88C0AE5-6650-4906-A72E-1DCF8E774D0E}"/>
              </a:ext>
            </a:extLst>
          </p:cNvPr>
          <p:cNvSpPr txBox="1">
            <a:spLocks/>
          </p:cNvSpPr>
          <p:nvPr/>
        </p:nvSpPr>
        <p:spPr>
          <a:xfrm>
            <a:off x="695819" y="2808296"/>
            <a:ext cx="5737454" cy="2204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/>
              <a:t>Very cold neutrons (VCN):</a:t>
            </a:r>
            <a:endParaRPr lang="ru-RU" sz="2400" b="1" dirty="0"/>
          </a:p>
          <a:p>
            <a:pPr marL="177747" indent="-16505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 typical wavelengths are 2.5–60 nm;</a:t>
            </a:r>
          </a:p>
          <a:p>
            <a:pPr marL="177747" indent="-16505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 velocities are </a:t>
            </a:r>
            <a:r>
              <a:rPr lang="ru-RU" sz="2400" dirty="0"/>
              <a:t>20</a:t>
            </a:r>
            <a:r>
              <a:rPr lang="en-US" sz="2400" dirty="0"/>
              <a:t>–160 m/s;</a:t>
            </a:r>
          </a:p>
          <a:p>
            <a:pPr marL="177747" indent="-16505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 energies are 0.25–130 </a:t>
            </a:r>
            <a:r>
              <a:rPr lang="en-US" sz="2400" dirty="0" err="1"/>
              <a:t>μeV</a:t>
            </a:r>
            <a:r>
              <a:rPr lang="en-US" sz="2400" dirty="0"/>
              <a:t>;</a:t>
            </a:r>
          </a:p>
          <a:p>
            <a:pPr marL="177747" indent="-16505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the temperatures are </a:t>
            </a:r>
            <a:r>
              <a:rPr lang="ru-RU" sz="2400" dirty="0"/>
              <a:t>3</a:t>
            </a:r>
            <a:r>
              <a:rPr lang="en-US" sz="2400" dirty="0"/>
              <a:t>×</a:t>
            </a:r>
            <a:r>
              <a:rPr lang="ru-RU" sz="2400" dirty="0"/>
              <a:t>10</a:t>
            </a:r>
            <a:r>
              <a:rPr lang="ru-RU" sz="2400" baseline="30000" dirty="0"/>
              <a:t>-3</a:t>
            </a:r>
            <a:r>
              <a:rPr lang="en-US" sz="2400" dirty="0"/>
              <a:t>–</a:t>
            </a:r>
            <a:r>
              <a:rPr lang="ru-RU" sz="2400" dirty="0"/>
              <a:t>1</a:t>
            </a:r>
            <a:r>
              <a:rPr lang="en-US" sz="2400" dirty="0"/>
              <a:t>.</a:t>
            </a:r>
            <a:r>
              <a:rPr lang="ru-RU" sz="2400" dirty="0"/>
              <a:t>55</a:t>
            </a:r>
            <a:r>
              <a:rPr lang="en-US" sz="2400" dirty="0"/>
              <a:t> K.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246773" y="2091718"/>
            <a:ext cx="5246232" cy="4133729"/>
            <a:chOff x="696000" y="3103663"/>
            <a:chExt cx="3600000" cy="28365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79D8D0F-E0A4-4518-BE47-56F3E099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000" y="3103663"/>
              <a:ext cx="3600000" cy="24311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7CE66C-91BB-41A9-A403-CF7DB42E45C9}"/>
                </a:ext>
              </a:extLst>
            </p:cNvPr>
            <p:cNvSpPr txBox="1"/>
            <p:nvPr/>
          </p:nvSpPr>
          <p:spPr>
            <a:xfrm>
              <a:off x="914400" y="5534861"/>
              <a:ext cx="3295291" cy="40539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99" dirty="0">
                  <a:latin typeface="Palatino Linotype" panose="02040502050505030304" pitchFamily="18" charset="0"/>
                </a:rPr>
                <a:t>The reflection probability for isotropic neutrons with different velocities.</a:t>
              </a:r>
            </a:p>
          </p:txBody>
        </p:sp>
      </p:grpSp>
      <p:sp>
        <p:nvSpPr>
          <p:cNvPr id="19" name="Дата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2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A3920-866C-419D-A92E-2E17250A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VCN Applications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654AB-E41B-4081-ABD1-04D598CA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060297"/>
            <a:ext cx="6958266" cy="5115951"/>
          </a:xfrm>
        </p:spPr>
        <p:txBody>
          <a:bodyPr vert="horz" lIns="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The VCN advantages are: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long time of observation;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 angles of reflections from mirrors;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larger phase shift and as result more sensitive to contrast variation;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 coherent length;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large capture cross-section and big contrast at transmission;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• structure analysis of large molecular complexes; etc.</a:t>
            </a:r>
          </a:p>
          <a:p>
            <a:pPr marL="0" indent="0">
              <a:buNone/>
            </a:pPr>
            <a:endParaRPr lang="en-US" sz="1799" dirty="0"/>
          </a:p>
          <a:p>
            <a:pPr marL="0" indent="0">
              <a:buNone/>
            </a:pPr>
            <a:r>
              <a:rPr lang="en-US" sz="2599" u="sng" dirty="0"/>
              <a:t>The main disadvantage is a low flux intensity!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52F3819-FD8A-4B3C-A231-67D33837F37A}"/>
              </a:ext>
            </a:extLst>
          </p:cNvPr>
          <p:cNvSpPr txBox="1">
            <a:spLocks/>
          </p:cNvSpPr>
          <p:nvPr/>
        </p:nvSpPr>
        <p:spPr>
          <a:xfrm>
            <a:off x="8089470" y="1060297"/>
            <a:ext cx="3261374" cy="5115951"/>
          </a:xfrm>
          <a:prstGeom prst="rect">
            <a:avLst/>
          </a:prstGeom>
        </p:spPr>
        <p:txBody>
          <a:bodyPr vert="horz" lIns="0" tIns="45708" rIns="0" bIns="45708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99" b="1" dirty="0"/>
              <a:t>Neutron techniques: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SANS;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spin-echo;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TOF spectroscopy, in particular, high-resolution inelastic scattering;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reflectometry, diffraction, microscopy, holography, tomography, etc.</a:t>
            </a:r>
          </a:p>
          <a:p>
            <a:pPr marL="0" indent="0">
              <a:buNone/>
            </a:pPr>
            <a:r>
              <a:rPr lang="en-US" sz="1999" b="1" dirty="0"/>
              <a:t>Fundamental Physics: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a search of extra-short-range interactions at neutron scattering;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experiments with neutrons in a whispering gallery;</a:t>
            </a:r>
          </a:p>
          <a:p>
            <a:pPr>
              <a:spcBef>
                <a:spcPts val="0"/>
              </a:spcBef>
            </a:pPr>
            <a:r>
              <a:rPr lang="en-US" sz="1999" dirty="0"/>
              <a:t>beam experiment to measure of the neutron decay, etc.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807023D2-22AA-4E03-9451-643C65D44F80}"/>
              </a:ext>
            </a:extLst>
          </p:cNvPr>
          <p:cNvSpPr/>
          <p:nvPr/>
        </p:nvSpPr>
        <p:spPr>
          <a:xfrm>
            <a:off x="7341862" y="1085851"/>
            <a:ext cx="666576" cy="3917061"/>
          </a:xfrm>
          <a:prstGeom prst="rightBrace">
            <a:avLst>
              <a:gd name="adj1" fmla="val 5563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Дата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3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44919-DFED-46D7-B7CB-44E73B89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VCN Reflector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AB69-861C-40EB-AD5B-80E08FAE0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888" y="1060298"/>
            <a:ext cx="8077955" cy="690081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799" dirty="0"/>
              <a:t>Criteria for the VCN reflector are </a:t>
            </a:r>
            <a:r>
              <a:rPr lang="en-US" sz="1799" u="sng" dirty="0"/>
              <a:t>minimum losses</a:t>
            </a:r>
            <a:r>
              <a:rPr lang="en-US" sz="1799" dirty="0"/>
              <a:t> and </a:t>
            </a:r>
            <a:r>
              <a:rPr lang="en-US" sz="1799" u="sng" dirty="0"/>
              <a:t>maximum reflection</a:t>
            </a:r>
            <a:r>
              <a:rPr lang="en-US" sz="1799" dirty="0"/>
              <a:t>.</a:t>
            </a:r>
          </a:p>
          <a:p>
            <a:pPr marL="0" indent="0" algn="ctr">
              <a:buNone/>
            </a:pPr>
            <a:r>
              <a:rPr lang="en-US" sz="1799" dirty="0"/>
              <a:t>Detonation nanodiamonds (DND) are the ideal candidate!</a:t>
            </a:r>
          </a:p>
          <a:p>
            <a:pPr marL="0" indent="0">
              <a:buNone/>
            </a:pPr>
            <a:endParaRPr lang="en-US" sz="1799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520C3BF-0152-44C4-BEE1-EE05966A95BC}"/>
              </a:ext>
            </a:extLst>
          </p:cNvPr>
          <p:cNvGrpSpPr/>
          <p:nvPr/>
        </p:nvGrpSpPr>
        <p:grpSpPr>
          <a:xfrm>
            <a:off x="837981" y="1007576"/>
            <a:ext cx="1933228" cy="4502267"/>
            <a:chOff x="6977662" y="1296561"/>
            <a:chExt cx="1933732" cy="450344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B337FFA-0B22-4274-BA77-BEB4CFFAEEC8}"/>
                </a:ext>
              </a:extLst>
            </p:cNvPr>
            <p:cNvGrpSpPr/>
            <p:nvPr/>
          </p:nvGrpSpPr>
          <p:grpSpPr>
            <a:xfrm>
              <a:off x="6977662" y="1296561"/>
              <a:ext cx="1933732" cy="4503440"/>
              <a:chOff x="1948721" y="1049310"/>
              <a:chExt cx="1933732" cy="5010705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BC92749D-1509-4388-A704-AF095D10223B}"/>
                  </a:ext>
                </a:extLst>
              </p:cNvPr>
              <p:cNvSpPr/>
              <p:nvPr/>
            </p:nvSpPr>
            <p:spPr>
              <a:xfrm>
                <a:off x="1948721" y="1259174"/>
                <a:ext cx="1933731" cy="3585192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9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625EC5EF-8526-4BD8-A3A1-E96C907FACD9}"/>
                  </a:ext>
                </a:extLst>
              </p:cNvPr>
              <p:cNvSpPr/>
              <p:nvPr/>
            </p:nvSpPr>
            <p:spPr>
              <a:xfrm>
                <a:off x="1948721" y="4844366"/>
                <a:ext cx="1933732" cy="1215649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9"/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37353558-AEB6-4F0C-AC76-2B4F8B3B0188}"/>
                  </a:ext>
                </a:extLst>
              </p:cNvPr>
              <p:cNvSpPr/>
              <p:nvPr/>
            </p:nvSpPr>
            <p:spPr>
              <a:xfrm>
                <a:off x="2586068" y="1259174"/>
                <a:ext cx="659035" cy="3585195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9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1919C315-3D0C-44EE-AC49-8FB0D43BB80E}"/>
                  </a:ext>
                </a:extLst>
              </p:cNvPr>
              <p:cNvSpPr/>
              <p:nvPr/>
            </p:nvSpPr>
            <p:spPr>
              <a:xfrm flipH="1">
                <a:off x="2614871" y="1049310"/>
                <a:ext cx="601200" cy="30691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9" dirty="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F388EF2-6F1C-43FD-8C25-4204A7286918}"/>
                </a:ext>
              </a:extLst>
            </p:cNvPr>
            <p:cNvGrpSpPr/>
            <p:nvPr/>
          </p:nvGrpSpPr>
          <p:grpSpPr>
            <a:xfrm>
              <a:off x="7226804" y="3743864"/>
              <a:ext cx="1432451" cy="1353755"/>
              <a:chOff x="648010" y="3038266"/>
              <a:chExt cx="1432451" cy="1474642"/>
            </a:xfrm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06C8359F-23C9-41EB-861C-EE689D40A384}"/>
                  </a:ext>
                </a:extLst>
              </p:cNvPr>
              <p:cNvSpPr/>
              <p:nvPr/>
            </p:nvSpPr>
            <p:spPr>
              <a:xfrm>
                <a:off x="1228110" y="3634408"/>
                <a:ext cx="286536" cy="286536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9" dirty="0"/>
              </a:p>
            </p:txBody>
          </p:sp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BFB26E29-8A19-4B15-AF2B-C3C3AE111DDB}"/>
                  </a:ext>
                </a:extLst>
              </p:cNvPr>
              <p:cNvCxnSpPr>
                <a:stCxn id="10" idx="7"/>
              </p:cNvCxnSpPr>
              <p:nvPr/>
            </p:nvCxnSpPr>
            <p:spPr>
              <a:xfrm flipV="1">
                <a:off x="1472684" y="3246906"/>
                <a:ext cx="418511" cy="429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B31BC1CA-3692-4EE7-BDD5-30EF15AC7E7B}"/>
                  </a:ext>
                </a:extLst>
              </p:cNvPr>
              <p:cNvCxnSpPr>
                <a:stCxn id="10" idx="6"/>
              </p:cNvCxnSpPr>
              <p:nvPr/>
            </p:nvCxnSpPr>
            <p:spPr>
              <a:xfrm>
                <a:off x="1514646" y="3777676"/>
                <a:ext cx="5658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5657A36E-C9B7-42E8-9765-304DD18E6E3D}"/>
                  </a:ext>
                </a:extLst>
              </p:cNvPr>
              <p:cNvCxnSpPr>
                <a:stCxn id="10" idx="5"/>
              </p:cNvCxnSpPr>
              <p:nvPr/>
            </p:nvCxnSpPr>
            <p:spPr>
              <a:xfrm>
                <a:off x="1472684" y="3878982"/>
                <a:ext cx="404385" cy="429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id="{4ACC8B43-DA5E-4A8B-8692-294707DE2565}"/>
                  </a:ext>
                </a:extLst>
              </p:cNvPr>
              <p:cNvCxnSpPr>
                <a:stCxn id="10" idx="4"/>
              </p:cNvCxnSpPr>
              <p:nvPr/>
            </p:nvCxnSpPr>
            <p:spPr>
              <a:xfrm flipH="1">
                <a:off x="1365181" y="3920944"/>
                <a:ext cx="6197" cy="5919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B4ED4E77-1D90-4286-9558-EAFA3304745C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 flipH="1">
                <a:off x="857668" y="3878982"/>
                <a:ext cx="412404" cy="355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D62C8AFB-337C-4E95-9A18-CDFD5F6BED8B}"/>
                  </a:ext>
                </a:extLst>
              </p:cNvPr>
              <p:cNvCxnSpPr>
                <a:stCxn id="10" idx="2"/>
              </p:cNvCxnSpPr>
              <p:nvPr/>
            </p:nvCxnSpPr>
            <p:spPr>
              <a:xfrm flipH="1">
                <a:off x="648010" y="3777676"/>
                <a:ext cx="5801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788A1590-A76D-4C7A-B8D4-E6BB291F5519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V="1">
                <a:off x="1371378" y="3038266"/>
                <a:ext cx="0" cy="5961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92DED60E-5664-44F4-91FB-72FF943ADC9C}"/>
                  </a:ext>
                </a:extLst>
              </p:cNvPr>
              <p:cNvCxnSpPr>
                <a:stCxn id="10" idx="1"/>
              </p:cNvCxnSpPr>
              <p:nvPr/>
            </p:nvCxnSpPr>
            <p:spPr>
              <a:xfrm flipH="1" flipV="1">
                <a:off x="892069" y="3246906"/>
                <a:ext cx="378003" cy="4294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CC3E2F-C581-4586-B083-92343F94D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08"/>
          <a:stretch/>
        </p:blipFill>
        <p:spPr>
          <a:xfrm>
            <a:off x="3260618" y="1799501"/>
            <a:ext cx="2339391" cy="1644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95E0F27F-8ACF-412A-ACA3-BC0B8CA79F51}"/>
              </a:ext>
            </a:extLst>
          </p:cNvPr>
          <p:cNvSpPr/>
          <p:nvPr/>
        </p:nvSpPr>
        <p:spPr>
          <a:xfrm>
            <a:off x="2474658" y="2369779"/>
            <a:ext cx="1052149" cy="224229"/>
          </a:xfrm>
          <a:prstGeom prst="rightArrow">
            <a:avLst>
              <a:gd name="adj1" fmla="val 57693"/>
              <a:gd name="adj2" fmla="val 84615"/>
            </a:avLst>
          </a:prstGeom>
          <a:pattFill prst="openDmnd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Объект 2">
                <a:extLst>
                  <a:ext uri="{FF2B5EF4-FFF2-40B4-BE49-F238E27FC236}">
                    <a16:creationId xmlns:a16="http://schemas.microsoft.com/office/drawing/2014/main" id="{E35CFAEC-6A38-40E2-8400-353A7FFD19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0010" y="2194448"/>
                <a:ext cx="2780967" cy="1254754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d>
                        <m:dPr>
                          <m:ctrlPr>
                            <a:rPr lang="en-US" sz="1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≈0.7−4.3 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799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26, 160</m:t>
                          </m:r>
                        </m:e>
                      </m:d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Å</m:t>
                      </m:r>
                    </m:oMath>
                  </m:oMathPara>
                </a14:m>
                <a:endParaRPr lang="en-US" sz="1799" i="1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799" dirty="0">
                    <a:ea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25, 150</m:t>
                        </m:r>
                      </m:e>
                    </m:d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799" dirty="0"/>
              </a:p>
            </p:txBody>
          </p:sp>
        </mc:Choice>
        <mc:Fallback xmlns="">
          <p:sp>
            <p:nvSpPr>
              <p:cNvPr id="43" name="Объект 2">
                <a:extLst>
                  <a:ext uri="{FF2B5EF4-FFF2-40B4-BE49-F238E27FC236}">
                    <a16:creationId xmlns:a16="http://schemas.microsoft.com/office/drawing/2014/main" id="{E35CFAEC-6A38-40E2-8400-353A7FFD1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010" y="2194448"/>
                <a:ext cx="2780967" cy="1254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EB43A13-0060-49A9-877E-5698D5CE2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37" y="1797957"/>
            <a:ext cx="2513945" cy="1627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Объект 2">
                <a:extLst>
                  <a:ext uri="{FF2B5EF4-FFF2-40B4-BE49-F238E27FC236}">
                    <a16:creationId xmlns:a16="http://schemas.microsoft.com/office/drawing/2014/main" id="{3A6211CE-933E-40B4-AE8E-E05D04E75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6823" y="1797957"/>
                <a:ext cx="2207339" cy="4324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16" tIns="45708" rIns="91416" bIns="45708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799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  <m:sup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1799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7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≈0.27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3599" dirty="0"/>
              </a:p>
            </p:txBody>
          </p:sp>
        </mc:Choice>
        <mc:Fallback xmlns="">
          <p:sp>
            <p:nvSpPr>
              <p:cNvPr id="48" name="Объект 2">
                <a:extLst>
                  <a:ext uri="{FF2B5EF4-FFF2-40B4-BE49-F238E27FC236}">
                    <a16:creationId xmlns:a16="http://schemas.microsoft.com/office/drawing/2014/main" id="{3A6211CE-933E-40B4-AE8E-E05D04E7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23" y="1797957"/>
                <a:ext cx="2207339" cy="432457"/>
              </a:xfrm>
              <a:prstGeom prst="rect">
                <a:avLst/>
              </a:prstGeom>
              <a:blipFill>
                <a:blip r:embed="rId7"/>
                <a:stretch>
                  <a:fillRect b="-27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Объект 2">
                <a:extLst>
                  <a:ext uri="{FF2B5EF4-FFF2-40B4-BE49-F238E27FC236}">
                    <a16:creationId xmlns:a16="http://schemas.microsoft.com/office/drawing/2014/main" id="{19E3AE49-DD7F-4530-A22A-6A6723C030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2529" y="3534077"/>
                <a:ext cx="2467480" cy="2821511"/>
              </a:xfrm>
              <a:prstGeom prst="rect">
                <a:avLst/>
              </a:prstGeom>
            </p:spPr>
            <p:txBody>
              <a:bodyPr vert="horz" lIns="91416" tIns="45708" rIns="91416" bIns="45708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799" b="1" dirty="0">
                    <a:solidFill>
                      <a:srgbClr val="00B050"/>
                    </a:solidFill>
                  </a:rPr>
                  <a:t>Positive Factors: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799" dirty="0"/>
                  <a:t>size distribution;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99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𝑠𝑐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799" i="1">
                        <a:latin typeface="Cambria Math" panose="02040503050406030204" pitchFamily="18" charset="0"/>
                      </a:rPr>
                      <m:t>=6.65 </m:t>
                    </m:r>
                    <m:r>
                      <a:rPr lang="en-US" sz="1799" i="1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sz="1799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99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𝑠𝑐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799" i="1">
                        <a:latin typeface="Cambria Math" panose="02040503050406030204" pitchFamily="18" charset="0"/>
                      </a:rPr>
                      <m:t>=5.55 </m:t>
                    </m:r>
                    <m:r>
                      <a:rPr lang="en-US" sz="1799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799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99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</m:sub>
                      <m:sup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799" i="1">
                        <a:latin typeface="Cambria Math" panose="02040503050406030204" pitchFamily="18" charset="0"/>
                      </a:rPr>
                      <m:t>=3.5 </m:t>
                    </m:r>
                    <m:r>
                      <a:rPr lang="en-US" sz="1799" i="1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r>
                  <a:rPr lang="en-US" sz="1799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99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𝑠𝑐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sz="1799" i="1">
                        <a:latin typeface="Cambria Math" panose="02040503050406030204" pitchFamily="18" charset="0"/>
                      </a:rPr>
                      <m:t>→0 </m:t>
                    </m:r>
                    <m:d>
                      <m:dPr>
                        <m:ctrlPr>
                          <a:rPr lang="en-US" sz="17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d>
                  </m:oMath>
                </a14:m>
                <a:r>
                  <a:rPr lang="en-US" sz="1799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7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799" i="1">
                            <a:latin typeface="Cambria Math" panose="02040503050406030204" pitchFamily="18" charset="0"/>
                          </a:rPr>
                          <m:t>𝐷𝑖𝑎𝑚𝑜𝑛𝑑</m:t>
                        </m:r>
                      </m:sup>
                    </m:sSup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≈3.5 </m:t>
                    </m:r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1799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7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799" dirty="0"/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799" dirty="0"/>
              </a:p>
              <a:p>
                <a:pPr marL="0" indent="0" algn="ctr">
                  <a:lnSpc>
                    <a:spcPct val="100000"/>
                  </a:lnSpc>
                  <a:spcBef>
                    <a:spcPts val="1799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799" i="1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r>
                        <a:rPr lang="ru-RU" sz="1799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ru-RU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1799" dirty="0"/>
              </a:p>
            </p:txBody>
          </p:sp>
        </mc:Choice>
        <mc:Fallback xmlns="">
          <p:sp>
            <p:nvSpPr>
              <p:cNvPr id="49" name="Объект 2">
                <a:extLst>
                  <a:ext uri="{FF2B5EF4-FFF2-40B4-BE49-F238E27FC236}">
                    <a16:creationId xmlns:a16="http://schemas.microsoft.com/office/drawing/2014/main" id="{19E3AE49-DD7F-4530-A22A-6A6723C03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29" y="3534077"/>
                <a:ext cx="2467480" cy="2821511"/>
              </a:xfrm>
              <a:prstGeom prst="rect">
                <a:avLst/>
              </a:prstGeom>
              <a:blipFill>
                <a:blip r:embed="rId8"/>
                <a:stretch>
                  <a:fillRect t="-648" r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Объект 2">
                <a:extLst>
                  <a:ext uri="{FF2B5EF4-FFF2-40B4-BE49-F238E27FC236}">
                    <a16:creationId xmlns:a16="http://schemas.microsoft.com/office/drawing/2014/main" id="{51AC9358-C012-4C52-A546-BD93006552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3037" y="3534077"/>
                <a:ext cx="2513945" cy="1627598"/>
              </a:xfrm>
              <a:prstGeom prst="rect">
                <a:avLst/>
              </a:prstGeom>
            </p:spPr>
            <p:txBody>
              <a:bodyPr vert="horz" lIns="91416" tIns="45708" rIns="91416" bIns="45708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799" b="1" dirty="0">
                    <a:solidFill>
                      <a:srgbClr val="FF0000"/>
                    </a:solidFill>
                  </a:rPr>
                  <a:t>Negative Factors: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/>
                  <a:t>~10 at. % of hydrogen,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=0.33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;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=108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 smtClean="0"/>
                  <a:t>;</a:t>
                </a:r>
                <a:endParaRPr lang="en-US" sz="1799" dirty="0"/>
              </a:p>
            </p:txBody>
          </p:sp>
        </mc:Choice>
        <mc:Fallback>
          <p:sp>
            <p:nvSpPr>
              <p:cNvPr id="51" name="Объект 2">
                <a:extLst>
                  <a:ext uri="{FF2B5EF4-FFF2-40B4-BE49-F238E27FC236}">
                    <a16:creationId xmlns:a16="http://schemas.microsoft.com/office/drawing/2014/main" id="{51AC9358-C012-4C52-A546-BD9300655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37" y="3534077"/>
                <a:ext cx="2513945" cy="1627598"/>
              </a:xfrm>
              <a:prstGeom prst="rect">
                <a:avLst/>
              </a:prstGeom>
              <a:blipFill>
                <a:blip r:embed="rId9"/>
                <a:stretch>
                  <a:fillRect t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Объект 2">
                <a:extLst>
                  <a:ext uri="{FF2B5EF4-FFF2-40B4-BE49-F238E27FC236}">
                    <a16:creationId xmlns:a16="http://schemas.microsoft.com/office/drawing/2014/main" id="{57ACBDB6-670A-43FD-BECE-87D25258D9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8356" y="3534077"/>
                <a:ext cx="2742487" cy="2784544"/>
              </a:xfrm>
              <a:prstGeom prst="rect">
                <a:avLst/>
              </a:prstGeom>
            </p:spPr>
            <p:txBody>
              <a:bodyPr vert="horz" lIns="0" tIns="45708" rIns="0" bIns="45708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799" b="1" dirty="0">
                    <a:solidFill>
                      <a:srgbClr val="00B0F0"/>
                    </a:solidFill>
                  </a:rPr>
                  <a:t>Implemented solutions: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sz="1400" u="sng" dirty="0"/>
                  <a:t>the fluorination of DND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=7.4±0.2</m:t>
                    </m:r>
                  </m:oMath>
                </a14:m>
                <a:r>
                  <a:rPr lang="en-US" sz="1400" dirty="0"/>
                  <a:t> (before)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=430±30</m:t>
                    </m:r>
                  </m:oMath>
                </a14:m>
                <a:r>
                  <a:rPr lang="en-US" sz="1400" dirty="0"/>
                  <a:t> (after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mc:Choice>
        <mc:Fallback>
          <p:sp>
            <p:nvSpPr>
              <p:cNvPr id="68" name="Объект 2">
                <a:extLst>
                  <a:ext uri="{FF2B5EF4-FFF2-40B4-BE49-F238E27FC236}">
                    <a16:creationId xmlns:a16="http://schemas.microsoft.com/office/drawing/2014/main" id="{57ACBDB6-670A-43FD-BECE-87D25258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356" y="3534077"/>
                <a:ext cx="2742487" cy="2784544"/>
              </a:xfrm>
              <a:prstGeom prst="rect">
                <a:avLst/>
              </a:prstGeom>
              <a:blipFill>
                <a:blip r:embed="rId10"/>
                <a:stretch>
                  <a:fillRect t="-656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авая фигурная скобка 68">
            <a:extLst>
              <a:ext uri="{FF2B5EF4-FFF2-40B4-BE49-F238E27FC236}">
                <a16:creationId xmlns:a16="http://schemas.microsoft.com/office/drawing/2014/main" id="{A26843C2-4703-4D32-9432-EDD0B60BE240}"/>
              </a:ext>
            </a:extLst>
          </p:cNvPr>
          <p:cNvSpPr/>
          <p:nvPr/>
        </p:nvSpPr>
        <p:spPr>
          <a:xfrm>
            <a:off x="8273164" y="3893699"/>
            <a:ext cx="335193" cy="690080"/>
          </a:xfrm>
          <a:prstGeom prst="rightBrace">
            <a:avLst>
              <a:gd name="adj1" fmla="val 30975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9DBED4-FD1C-4215-9C65-A02DF6253B39}"/>
              </a:ext>
            </a:extLst>
          </p:cNvPr>
          <p:cNvSpPr txBox="1"/>
          <p:nvPr/>
        </p:nvSpPr>
        <p:spPr>
          <a:xfrm>
            <a:off x="833422" y="5561589"/>
            <a:ext cx="1922792" cy="5355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The possible scheme of the VCN source.</a:t>
            </a:r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4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Extraction System for Very Cold Neutrons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" y="1087096"/>
            <a:ext cx="5397421" cy="4985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4352502" y="1087095"/>
            <a:ext cx="6998341" cy="189233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799" b="1" dirty="0">
                <a:latin typeface="Palatino Linotype" panose="02040502050505030304" pitchFamily="18" charset="0"/>
              </a:rPr>
              <a:t>Schematic layout of the experimental setup.</a:t>
            </a:r>
          </a:p>
          <a:p>
            <a:pPr algn="just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1 - a cylindrical tube made of reflector; 2 - a reflector in the disk shape;</a:t>
            </a:r>
          </a:p>
          <a:p>
            <a:pPr algn="just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2’ - the disk position when measuring the incident beam flux;</a:t>
            </a:r>
          </a:p>
          <a:p>
            <a:pPr algn="just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3 - a rotating velocity selector with screw slits;</a:t>
            </a:r>
          </a:p>
          <a:p>
            <a:pPr algn="just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4 - a position-sensitive detector (PSD) for measuring the flux of escaping neutrons; 4’ - the PSD position when measuring the incident beam flux; </a:t>
            </a:r>
          </a:p>
          <a:p>
            <a:pPr algn="just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4” - the PSD position when measuring the angular distribution of escaping neutrons; 5 - a Cd-diaphragm; 6 - an evacuated volume.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CE66C-91BB-41A9-A403-CF7DB42E45C9}"/>
              </a:ext>
            </a:extLst>
          </p:cNvPr>
          <p:cNvSpPr txBox="1"/>
          <p:nvPr/>
        </p:nvSpPr>
        <p:spPr>
          <a:xfrm>
            <a:off x="6521931" y="5747905"/>
            <a:ext cx="4828912" cy="53539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Palatino Linotype" panose="02040502050505030304" pitchFamily="18" charset="0"/>
              </a:rPr>
              <a:t>Photos of an evacuated volume of the reflector (on left) and the installation setup (on right).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7114" r="17114" b="17114"/>
          <a:stretch/>
        </p:blipFill>
        <p:spPr>
          <a:xfrm>
            <a:off x="9326370" y="2976317"/>
            <a:ext cx="2024473" cy="269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84" y="2976317"/>
            <a:ext cx="2024473" cy="2699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Дата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5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ru-RU" dirty="0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09" y="1044667"/>
            <a:ext cx="49649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195109" y="4393957"/>
            <a:ext cx="4964990" cy="1962076"/>
            <a:chOff x="150649" y="4154417"/>
            <a:chExt cx="4964990" cy="196207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0649" y="4154417"/>
              <a:ext cx="4964990" cy="1962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500" b="1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The radial dependence of the specific probability of VCN detection</a:t>
              </a:r>
              <a:r>
                <a:rPr lang="ru-RU" sz="1500" b="1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.</a:t>
              </a:r>
            </a:p>
            <a:p>
              <a:pPr lvl="0" algn="just">
                <a:lnSpc>
                  <a:spcPct val="900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     </a:t>
              </a:r>
              <a:r>
                <a:rPr lang="ru-RU" sz="1500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          </a:t>
              </a:r>
              <a:r>
                <a:rPr lang="en-US" sz="1500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Experiments:      — 57 m/s,         — 75 m/s.</a:t>
              </a:r>
            </a:p>
            <a:p>
              <a:pPr lvl="0" algn="just">
                <a:lnSpc>
                  <a:spcPct val="90000"/>
                </a:lnSpc>
              </a:pPr>
              <a:endParaRPr lang="en-US" sz="1500" dirty="0">
                <a:solidFill>
                  <a:srgbClr val="000000"/>
                </a:solidFill>
                <a:latin typeface="Palatino Linotype" panose="02040502050505030304" pitchFamily="18" charset="0"/>
                <a:cs typeface="Arial" pitchFamily="34" charset="0"/>
              </a:endParaRPr>
            </a:p>
            <a:p>
              <a:pPr algn="just">
                <a:lnSpc>
                  <a:spcPct val="900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itchFamily="34" charset="0"/>
                </a:rPr>
                <a:t>Right axis and solid line indicate the specific probability of VCN detection calculated for the homogeneous isotropic source. </a:t>
              </a:r>
              <a:r>
                <a:rPr lang="en-US" sz="1500" dirty="0">
                  <a:latin typeface="Palatino Linotype" panose="02040502050505030304" pitchFamily="18" charset="0"/>
                </a:rPr>
                <a:t>Vertical dashed line stands for the reflector cavity and the Cd diaphragm radii. The insert shows a map of the PSD counts by pixels for ~75 m/s.</a:t>
              </a: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2169632" y="4644478"/>
              <a:ext cx="108012" cy="114300"/>
            </a:xfrm>
            <a:prstGeom prst="flowChartConnector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3300"/>
                </a:solidFill>
              </a:endParaRPr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3355675" y="4643268"/>
              <a:ext cx="126014" cy="142731"/>
            </a:xfrm>
            <a:prstGeom prst="flowChartProces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742484" y="5451432"/>
            <a:ext cx="4608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Geometry for calculating an isotropic VCN source</a:t>
            </a:r>
            <a:r>
              <a:rPr lang="ru-RU" sz="15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  <a:r>
              <a:rPr lang="en-US" sz="15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1 — </a:t>
            </a:r>
            <a:r>
              <a:rPr lang="en-US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 position-sensitive detector (PSD) </a:t>
            </a:r>
            <a:r>
              <a:rPr lang="ru-RU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;</a:t>
            </a:r>
            <a:r>
              <a:rPr lang="en-US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 — </a:t>
            </a:r>
            <a:r>
              <a:rPr lang="en-US" sz="1500" dirty="0">
                <a:solidFill>
                  <a:srgbClr val="000000"/>
                </a:solidFill>
                <a:latin typeface="Palatino Linotype" panose="02040502050505030304" pitchFamily="18" charset="0"/>
                <a:cs typeface="Arial" pitchFamily="34" charset="0"/>
              </a:rPr>
              <a:t>the isotropic source of VCN</a:t>
            </a:r>
            <a:r>
              <a:rPr lang="ru-RU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; 3 — </a:t>
            </a:r>
            <a:r>
              <a:rPr lang="en-US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Cd-diaphragm</a:t>
            </a:r>
            <a:r>
              <a:rPr lang="ru-RU" sz="15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7518485" y="1044667"/>
            <a:ext cx="3056358" cy="4324635"/>
            <a:chOff x="5234508" y="1014412"/>
            <a:chExt cx="3009900" cy="4829175"/>
          </a:xfrm>
        </p:grpSpPr>
        <p:sp>
          <p:nvSpPr>
            <p:cNvPr id="19" name="Надпись 26"/>
            <p:cNvSpPr txBox="1"/>
            <p:nvPr/>
          </p:nvSpPr>
          <p:spPr>
            <a:xfrm>
              <a:off x="6896303" y="5623877"/>
              <a:ext cx="466090" cy="2095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2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3</a:t>
              </a:r>
              <a:r>
                <a:rPr lang="en-US" sz="12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 cm</a:t>
              </a:r>
              <a:endParaRPr lang="ru-RU" sz="1200" kern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423228" y="5358447"/>
              <a:ext cx="226695" cy="45085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6536258" y="1408112"/>
              <a:ext cx="17780" cy="394462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sp>
          <p:nvSpPr>
            <p:cNvPr id="22" name="Прямоугольник 21"/>
            <p:cNvSpPr/>
            <p:nvPr/>
          </p:nvSpPr>
          <p:spPr>
            <a:xfrm>
              <a:off x="5906973" y="1581467"/>
              <a:ext cx="1280795" cy="156845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478348" y="5357177"/>
              <a:ext cx="944245" cy="63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5454218" y="1735772"/>
              <a:ext cx="452120" cy="698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5506923" y="1735772"/>
              <a:ext cx="23495" cy="362204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6416243" y="5381307"/>
              <a:ext cx="6350" cy="46228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6648653" y="5376227"/>
              <a:ext cx="5715" cy="46228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230823" y="5810567"/>
              <a:ext cx="1275715" cy="444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" name="Прямая со стрелкой 28"/>
            <p:cNvCxnSpPr/>
            <p:nvPr/>
          </p:nvCxnSpPr>
          <p:spPr>
            <a:xfrm>
              <a:off x="6235268" y="5810567"/>
              <a:ext cx="18034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6649923" y="5810567"/>
              <a:ext cx="85661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911418" y="1195387"/>
              <a:ext cx="0" cy="38798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182688" y="1195387"/>
              <a:ext cx="0" cy="38798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5911418" y="1223962"/>
              <a:ext cx="1275715" cy="1397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 w="med" len="lg"/>
            </a:ln>
            <a:effectLst/>
          </p:spPr>
        </p:cxnSp>
        <p:sp>
          <p:nvSpPr>
            <p:cNvPr id="34" name="Надпись 26"/>
            <p:cNvSpPr txBox="1"/>
            <p:nvPr/>
          </p:nvSpPr>
          <p:spPr>
            <a:xfrm>
              <a:off x="6354648" y="1014412"/>
              <a:ext cx="466090" cy="2095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26 cm</a:t>
              </a:r>
              <a:endParaRPr lang="ru-RU" sz="1200" kern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sp>
          <p:nvSpPr>
            <p:cNvPr id="35" name="Надпись 26"/>
            <p:cNvSpPr txBox="1"/>
            <p:nvPr/>
          </p:nvSpPr>
          <p:spPr>
            <a:xfrm>
              <a:off x="5234508" y="2822257"/>
              <a:ext cx="177165" cy="63500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200" kern="0" dirty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72</a:t>
              </a:r>
              <a:r>
                <a:rPr lang="en-US" sz="1200" kern="0" dirty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 cm</a:t>
              </a:r>
              <a:endParaRPr lang="ru-RU" sz="1200" kern="0" dirty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H="1" flipV="1">
              <a:off x="5939993" y="3504882"/>
              <a:ext cx="4445" cy="184721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sp>
          <p:nvSpPr>
            <p:cNvPr id="37" name="Надпись 26"/>
            <p:cNvSpPr txBox="1"/>
            <p:nvPr/>
          </p:nvSpPr>
          <p:spPr>
            <a:xfrm>
              <a:off x="5707583" y="4071937"/>
              <a:ext cx="203835" cy="5568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30.3 cm</a:t>
              </a:r>
              <a:endParaRPr lang="ru-RU" sz="1200" kern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sp>
          <p:nvSpPr>
            <p:cNvPr id="38" name="Надпись 26"/>
            <p:cNvSpPr txBox="1"/>
            <p:nvPr/>
          </p:nvSpPr>
          <p:spPr>
            <a:xfrm>
              <a:off x="7987868" y="1260157"/>
              <a:ext cx="256540" cy="2082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1</a:t>
              </a:r>
              <a:endParaRPr lang="ru-RU" sz="1200" kern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sp>
          <p:nvSpPr>
            <p:cNvPr id="39" name="Надпись 26"/>
            <p:cNvSpPr txBox="1"/>
            <p:nvPr/>
          </p:nvSpPr>
          <p:spPr>
            <a:xfrm>
              <a:off x="7892618" y="5400992"/>
              <a:ext cx="255270" cy="20764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2</a:t>
              </a:r>
              <a:endParaRPr lang="ru-RU" sz="1200" kern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6727393" y="5381942"/>
              <a:ext cx="1064895" cy="11874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sm" len="lg"/>
            </a:ln>
            <a:effectLst/>
          </p:spPr>
        </p:cxnSp>
        <p:sp>
          <p:nvSpPr>
            <p:cNvPr id="41" name="Надпись 26"/>
            <p:cNvSpPr txBox="1"/>
            <p:nvPr/>
          </p:nvSpPr>
          <p:spPr>
            <a:xfrm>
              <a:off x="7496378" y="3027362"/>
              <a:ext cx="219075" cy="2082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 kern="0">
                  <a:solidFill>
                    <a:sysClr val="windowText" lastClr="000000"/>
                  </a:solidFill>
                  <a:latin typeface="Times New Roman"/>
                  <a:ea typeface="Calibri"/>
                </a:rPr>
                <a:t>3</a:t>
              </a:r>
              <a:endParaRPr lang="ru-RU" sz="1200" kern="0">
                <a:solidFill>
                  <a:sysClr val="windowText" lastClr="000000"/>
                </a:solidFill>
                <a:latin typeface="Times New Roman"/>
                <a:ea typeface="Calibri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flipH="1">
              <a:off x="7216343" y="1437957"/>
              <a:ext cx="704215" cy="23812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sm" len="lg"/>
            </a:ln>
            <a:effectLst/>
          </p:spPr>
        </p:cxnSp>
        <p:sp>
          <p:nvSpPr>
            <p:cNvPr id="43" name="Прямоугольник 42"/>
            <p:cNvSpPr/>
            <p:nvPr/>
          </p:nvSpPr>
          <p:spPr>
            <a:xfrm>
              <a:off x="5935548" y="3433127"/>
              <a:ext cx="1223010" cy="60325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200" kern="0">
                  <a:solidFill>
                    <a:sysClr val="window" lastClr="FFFFFF"/>
                  </a:solidFill>
                  <a:latin typeface="Times New Roman"/>
                  <a:ea typeface="Times New Roman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Calibri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432753" y="3433127"/>
              <a:ext cx="226060" cy="7175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200" kern="0">
                  <a:solidFill>
                    <a:sysClr val="window" lastClr="FFFFFF"/>
                  </a:solidFill>
                  <a:latin typeface="Times New Roman"/>
                  <a:ea typeface="Times New Roman"/>
                </a:rPr>
                <a:t> </a:t>
              </a:r>
              <a:endParaRPr lang="ru-RU" sz="1200" kern="0">
                <a:solidFill>
                  <a:sysClr val="window" lastClr="FFFFFF"/>
                </a:solidFill>
                <a:latin typeface="Times New Roman"/>
                <a:ea typeface="Calibri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H="1">
              <a:off x="6892493" y="3231832"/>
              <a:ext cx="595630" cy="1866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sm" len="lg"/>
            </a:ln>
            <a:effectLst/>
          </p:spPr>
        </p:cxnSp>
        <p:sp>
          <p:nvSpPr>
            <p:cNvPr id="46" name="Надпись 26"/>
            <p:cNvSpPr txBox="1"/>
            <p:nvPr/>
          </p:nvSpPr>
          <p:spPr>
            <a:xfrm>
              <a:off x="6882333" y="3701097"/>
              <a:ext cx="466090" cy="20764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/>
                  <a:ea typeface="Calibri"/>
                </a:rPr>
                <a:t>3</a:t>
              </a:r>
              <a:r>
                <a:rPr lang="en-US" sz="1200">
                  <a:latin typeface="Times New Roman"/>
                  <a:ea typeface="Calibri"/>
                </a:rPr>
                <a:t> cm</a:t>
              </a:r>
              <a:endParaRPr lang="ru-RU" sz="1200">
                <a:latin typeface="Times New Roman"/>
                <a:ea typeface="Times New Roman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25133" y="3491547"/>
              <a:ext cx="5715" cy="46101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6661353" y="3490912"/>
              <a:ext cx="5715" cy="46037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243523" y="3925252"/>
              <a:ext cx="1275715" cy="444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Прямая со стрелкой 49"/>
            <p:cNvCxnSpPr/>
            <p:nvPr/>
          </p:nvCxnSpPr>
          <p:spPr>
            <a:xfrm>
              <a:off x="6248603" y="3925252"/>
              <a:ext cx="18034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51" name="Прямая со стрелкой 50"/>
            <p:cNvCxnSpPr/>
            <p:nvPr/>
          </p:nvCxnSpPr>
          <p:spPr>
            <a:xfrm flipH="1">
              <a:off x="6662623" y="3925252"/>
              <a:ext cx="8559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lg"/>
            </a:ln>
            <a:effectLst/>
          </p:spPr>
        </p:cxnSp>
      </p:grpSp>
      <p:sp>
        <p:nvSpPr>
          <p:cNvPr id="52" name="Дата 5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Нижний колонтитул 5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6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7462564" y="1010753"/>
            <a:ext cx="3111957" cy="4090539"/>
            <a:chOff x="4783502" y="1184275"/>
            <a:chExt cx="2750820" cy="3197860"/>
          </a:xfrm>
        </p:grpSpPr>
        <p:sp>
          <p:nvSpPr>
            <p:cNvPr id="9" name="Надпись 26"/>
            <p:cNvSpPr txBox="1"/>
            <p:nvPr/>
          </p:nvSpPr>
          <p:spPr>
            <a:xfrm>
              <a:off x="6388147" y="4162425"/>
              <a:ext cx="466090" cy="2089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/>
                  <a:ea typeface="Calibri"/>
                </a:rPr>
                <a:t>3</a:t>
              </a:r>
              <a:r>
                <a:rPr lang="en-US" sz="1200">
                  <a:latin typeface="Times New Roman"/>
                  <a:ea typeface="Calibri"/>
                </a:rPr>
                <a:t> cm</a:t>
              </a:r>
              <a:endParaRPr lang="ru-RU" sz="1200">
                <a:latin typeface="Times New Roman"/>
                <a:ea typeface="Calibri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14437" y="3896995"/>
              <a:ext cx="226695" cy="4508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028102" y="1557020"/>
              <a:ext cx="17780" cy="233426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398817" y="1791335"/>
              <a:ext cx="1280795" cy="1568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970192" y="3895725"/>
              <a:ext cx="944245" cy="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4960667" y="1946275"/>
              <a:ext cx="437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5022262" y="1953260"/>
              <a:ext cx="0" cy="1943100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5908087" y="3919855"/>
              <a:ext cx="6350" cy="462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140497" y="3914775"/>
              <a:ext cx="5715" cy="461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722032" y="4349115"/>
              <a:ext cx="1275715" cy="4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5727112" y="4349115"/>
              <a:ext cx="180340" cy="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6140497" y="4349115"/>
              <a:ext cx="857885" cy="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403262" y="1405890"/>
              <a:ext cx="0" cy="387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674532" y="1405890"/>
              <a:ext cx="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5403262" y="1434465"/>
              <a:ext cx="1275715" cy="13970"/>
            </a:xfrm>
            <a:prstGeom prst="straightConnector1">
              <a:avLst/>
            </a:prstGeom>
            <a:ln>
              <a:headEnd type="triangl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Надпись 26"/>
            <p:cNvSpPr txBox="1"/>
            <p:nvPr/>
          </p:nvSpPr>
          <p:spPr>
            <a:xfrm>
              <a:off x="5845857" y="1224915"/>
              <a:ext cx="466090" cy="2089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latin typeface="Times New Roman"/>
                  <a:ea typeface="Calibri"/>
                </a:rPr>
                <a:t>26 cm</a:t>
              </a:r>
              <a:endParaRPr lang="ru-RU" sz="1200">
                <a:latin typeface="Times New Roman"/>
                <a:ea typeface="Calibri"/>
              </a:endParaRPr>
            </a:p>
          </p:txBody>
        </p:sp>
        <p:sp>
          <p:nvSpPr>
            <p:cNvPr id="25" name="Надпись 26"/>
            <p:cNvSpPr txBox="1"/>
            <p:nvPr/>
          </p:nvSpPr>
          <p:spPr>
            <a:xfrm>
              <a:off x="4783502" y="2610485"/>
              <a:ext cx="177165" cy="635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latin typeface="Times New Roman"/>
                  <a:ea typeface="Calibri"/>
                </a:rPr>
                <a:t>34 cm</a:t>
              </a:r>
              <a:endParaRPr lang="ru-RU" sz="1200">
                <a:latin typeface="Times New Roman"/>
                <a:ea typeface="Calibri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5431837" y="2044065"/>
              <a:ext cx="4445" cy="1847215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Надпись 26"/>
            <p:cNvSpPr txBox="1"/>
            <p:nvPr/>
          </p:nvSpPr>
          <p:spPr>
            <a:xfrm>
              <a:off x="5199427" y="2610485"/>
              <a:ext cx="203835" cy="5568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latin typeface="Times New Roman"/>
                  <a:ea typeface="Calibri"/>
                </a:rPr>
                <a:t>30.3 cm</a:t>
              </a:r>
              <a:endParaRPr lang="ru-RU" sz="1200">
                <a:latin typeface="Times New Roman"/>
                <a:ea typeface="Calibri"/>
              </a:endParaRPr>
            </a:p>
          </p:txBody>
        </p:sp>
        <p:sp>
          <p:nvSpPr>
            <p:cNvPr id="28" name="Надпись 26"/>
            <p:cNvSpPr txBox="1"/>
            <p:nvPr/>
          </p:nvSpPr>
          <p:spPr>
            <a:xfrm>
              <a:off x="7261907" y="1184275"/>
              <a:ext cx="217170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latin typeface="Times New Roman"/>
                  <a:ea typeface="Calibri"/>
                </a:rPr>
                <a:t>1</a:t>
              </a:r>
              <a:endParaRPr lang="ru-RU" sz="1200">
                <a:latin typeface="Times New Roman"/>
                <a:ea typeface="Calibri"/>
              </a:endParaRPr>
            </a:p>
          </p:txBody>
        </p:sp>
        <p:sp>
          <p:nvSpPr>
            <p:cNvPr id="29" name="Надпись 26"/>
            <p:cNvSpPr txBox="1"/>
            <p:nvPr/>
          </p:nvSpPr>
          <p:spPr>
            <a:xfrm>
              <a:off x="7230157" y="3914140"/>
              <a:ext cx="304165" cy="2070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latin typeface="Times New Roman"/>
                  <a:ea typeface="Calibri"/>
                </a:rPr>
                <a:t>2</a:t>
              </a:r>
              <a:endParaRPr lang="ru-RU" sz="1200">
                <a:latin typeface="Times New Roman"/>
                <a:ea typeface="Calibri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6158912" y="3920490"/>
              <a:ext cx="1064895" cy="118745"/>
            </a:xfrm>
            <a:prstGeom prst="straightConnector1">
              <a:avLst/>
            </a:prstGeom>
            <a:ln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Надпись 26"/>
            <p:cNvSpPr txBox="1"/>
            <p:nvPr/>
          </p:nvSpPr>
          <p:spPr>
            <a:xfrm>
              <a:off x="7230792" y="1610360"/>
              <a:ext cx="219075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>
                  <a:latin typeface="Times New Roman"/>
                  <a:ea typeface="Calibri"/>
                </a:rPr>
                <a:t>3</a:t>
              </a:r>
              <a:endParaRPr lang="ru-RU" sz="1200">
                <a:latin typeface="Times New Roman"/>
                <a:ea typeface="Calibri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>
              <a:off x="6707552" y="1405890"/>
              <a:ext cx="553720" cy="412750"/>
            </a:xfrm>
            <a:prstGeom prst="straightConnector1">
              <a:avLst/>
            </a:prstGeom>
            <a:ln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5427392" y="1972310"/>
              <a:ext cx="1223010" cy="5969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/>
                  <a:ea typeface="Times New Roman"/>
                </a:rPr>
                <a:t> </a:t>
              </a:r>
              <a:endParaRPr lang="ru-RU" sz="1200">
                <a:latin typeface="Times New Roman"/>
                <a:ea typeface="Calibri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923962" y="1972310"/>
              <a:ext cx="226060" cy="7112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/>
                  <a:ea typeface="Times New Roman"/>
                </a:rPr>
                <a:t> </a:t>
              </a:r>
              <a:endParaRPr lang="ru-RU" sz="1200">
                <a:latin typeface="Times New Roman"/>
                <a:ea typeface="Calibri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H="1">
              <a:off x="6626272" y="1815465"/>
              <a:ext cx="595630" cy="1860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sm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Надпись 26"/>
            <p:cNvSpPr txBox="1"/>
            <p:nvPr/>
          </p:nvSpPr>
          <p:spPr>
            <a:xfrm>
              <a:off x="6373542" y="2240280"/>
              <a:ext cx="466090" cy="20701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>
                  <a:latin typeface="Times New Roman"/>
                  <a:ea typeface="Calibri"/>
                </a:rPr>
                <a:t>3</a:t>
              </a:r>
              <a:r>
                <a:rPr lang="en-US" sz="1200">
                  <a:latin typeface="Times New Roman"/>
                  <a:ea typeface="Calibri"/>
                </a:rPr>
                <a:t> cm</a:t>
              </a:r>
              <a:endParaRPr lang="ru-RU" sz="1200">
                <a:latin typeface="Times New Roman"/>
                <a:ea typeface="Times New Roman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5916342" y="2030730"/>
              <a:ext cx="5715" cy="46037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6152562" y="2030095"/>
              <a:ext cx="5715" cy="45974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734732" y="2464435"/>
              <a:ext cx="1275715" cy="381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739812" y="2464435"/>
              <a:ext cx="18034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H="1">
              <a:off x="6153832" y="2464435"/>
              <a:ext cx="85598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6382440" y="5318831"/>
            <a:ext cx="4968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Geometry for calculating an isotropic VCN source</a:t>
            </a:r>
            <a:r>
              <a:rPr lang="ru-RU" sz="16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:</a:t>
            </a:r>
            <a:r>
              <a:rPr lang="en-US" sz="1600" b="1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1 — 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 position-sensitive detector (PSD) 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 — 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cs typeface="Arial" pitchFamily="34" charset="0"/>
              </a:rPr>
              <a:t>the isotropic source of VCN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3 — </a:t>
            </a:r>
            <a:r>
              <a:rPr lang="en-US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Cd-diaphragm</a:t>
            </a:r>
            <a:r>
              <a:rPr lang="ru-RU" sz="1600" dirty="0">
                <a:solidFill>
                  <a:prstClr val="black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3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6" y="1102762"/>
            <a:ext cx="5495370" cy="42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837982" y="5380394"/>
            <a:ext cx="55199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Left axis: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the probability of VCN extraction from the reflector.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Right axis: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the corresponding gain factor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7" name="Дата 4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Нижний колонтитул 4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7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5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the Experiment</a:t>
            </a:r>
            <a:endParaRPr lang="ru-RU" dirty="0"/>
          </a:p>
        </p:txBody>
      </p:sp>
      <p:sp>
        <p:nvSpPr>
          <p:cNvPr id="47" name="Дата 4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Нижний колонтитул 4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812648" y="1080814"/>
            <a:ext cx="5218641" cy="4091972"/>
            <a:chOff x="559559" y="905854"/>
            <a:chExt cx="6156000" cy="4895555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3" b="31259"/>
            <a:stretch/>
          </p:blipFill>
          <p:spPr>
            <a:xfrm>
              <a:off x="617269" y="905854"/>
              <a:ext cx="6085886" cy="358425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17"/>
            <a:stretch/>
          </p:blipFill>
          <p:spPr>
            <a:xfrm>
              <a:off x="559559" y="4444054"/>
              <a:ext cx="6156000" cy="1357355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8DC8B26-8EEA-4D22-8FAF-07908CA80132}"/>
              </a:ext>
            </a:extLst>
          </p:cNvPr>
          <p:cNvSpPr txBox="1"/>
          <p:nvPr/>
        </p:nvSpPr>
        <p:spPr>
          <a:xfrm>
            <a:off x="861570" y="5214422"/>
            <a:ext cx="5159203" cy="5537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The radial dependence of the specific probability of very cold neutron detection.</a:t>
            </a:r>
            <a:endParaRPr lang="en-US" sz="1799" dirty="0">
              <a:latin typeface="Palatino Linotype" panose="02040502050505030304" pitchFamily="18" charset="0"/>
              <a:cs typeface="Bahij Palatino Sans Arabic" panose="02040503050201020203" pitchFamily="18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DC8B26-8EEA-4D22-8FAF-07908CA80132}"/>
              </a:ext>
            </a:extLst>
          </p:cNvPr>
          <p:cNvSpPr txBox="1"/>
          <p:nvPr/>
        </p:nvSpPr>
        <p:spPr>
          <a:xfrm>
            <a:off x="802580" y="5809799"/>
            <a:ext cx="5214789" cy="2769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Average error for the point is 1</a:t>
            </a:r>
            <a:r>
              <a:rPr lang="ru-RU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1</a:t>
            </a:r>
            <a:r>
              <a:rPr lang="en-US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.9 ± </a:t>
            </a:r>
            <a:r>
              <a:rPr lang="ru-RU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1</a:t>
            </a:r>
            <a:r>
              <a:rPr lang="en-US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.</a:t>
            </a:r>
            <a:r>
              <a:rPr lang="ru-RU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4</a:t>
            </a:r>
            <a:r>
              <a:rPr lang="en-US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 %.</a:t>
            </a:r>
            <a:endParaRPr lang="en-US" sz="1799" dirty="0">
              <a:latin typeface="Palatino Linotype" panose="02040502050505030304" pitchFamily="18" charset="0"/>
              <a:cs typeface="Bahij Palatino Sans Arabic" panose="02040503050201020203" pitchFamily="18" charset="-78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31" y="1080814"/>
            <a:ext cx="5269881" cy="340785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8DC8B26-8EEA-4D22-8FAF-07908CA80132}"/>
              </a:ext>
            </a:extLst>
          </p:cNvPr>
          <p:cNvSpPr txBox="1"/>
          <p:nvPr/>
        </p:nvSpPr>
        <p:spPr>
          <a:xfrm>
            <a:off x="6240269" y="4591513"/>
            <a:ext cx="523960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The probability for neutron to escape the reflector through the open end.</a:t>
            </a:r>
            <a:endParaRPr lang="en-US" dirty="0">
              <a:latin typeface="Palatino Linotype" panose="02040502050505030304" pitchFamily="18" charset="0"/>
              <a:cs typeface="Bahij Palatino Sans Arabic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C8B26-8EEA-4D22-8FAF-07908CA80132}"/>
              </a:ext>
            </a:extLst>
          </p:cNvPr>
          <p:cNvSpPr txBox="1"/>
          <p:nvPr/>
        </p:nvSpPr>
        <p:spPr>
          <a:xfrm>
            <a:off x="6260704" y="5255801"/>
            <a:ext cx="5239603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The model gives us the opportunity to calculate the reflection coefficient (albedo), as well as the efficiency of the full-scale reflector.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8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Model for Calculation of Unknown Parameters</a:t>
            </a:r>
            <a:endParaRPr lang="ru-RU" dirty="0"/>
          </a:p>
        </p:txBody>
      </p:sp>
      <p:sp>
        <p:nvSpPr>
          <p:cNvPr id="47" name="Дата 4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126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29.01.2024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Нижний колонтитул 4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126"/>
            <a:r>
              <a:rPr lang="en-US">
                <a:solidFill>
                  <a:prstClr val="black">
                    <a:tint val="75000"/>
                  </a:prstClr>
                </a:solidFill>
              </a:rPr>
              <a:t>58th meeting of the PAC for Nuclear Physics, Nezvanov A.Yu.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1" y="1784497"/>
            <a:ext cx="5159203" cy="266123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8DC8B26-8EEA-4D22-8FAF-07908CA80132}"/>
              </a:ext>
            </a:extLst>
          </p:cNvPr>
          <p:cNvSpPr txBox="1"/>
          <p:nvPr/>
        </p:nvSpPr>
        <p:spPr>
          <a:xfrm>
            <a:off x="977193" y="4445731"/>
            <a:ext cx="5159203" cy="5537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799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Neutron albedo for the semi-infinite flat layer of fluorinated nanodiamonds.</a:t>
            </a:r>
            <a:endParaRPr lang="en-US" sz="1799" dirty="0">
              <a:latin typeface="Palatino Linotype" panose="02040502050505030304" pitchFamily="18" charset="0"/>
              <a:cs typeface="Bahij Palatino Sans Arabic" panose="02040503050201020203" pitchFamily="18" charset="-78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18" y="1812575"/>
            <a:ext cx="5216106" cy="340785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8DC8B26-8EEA-4D22-8FAF-07908CA80132}"/>
              </a:ext>
            </a:extLst>
          </p:cNvPr>
          <p:cNvSpPr txBox="1"/>
          <p:nvPr/>
        </p:nvSpPr>
        <p:spPr>
          <a:xfrm>
            <a:off x="6240269" y="5323274"/>
            <a:ext cx="523960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Palatino Linotype" panose="02040502050505030304" pitchFamily="18" charset="0"/>
                <a:cs typeface="Bahij Palatino Sans Arabic" panose="02040503050201020203" pitchFamily="18" charset="-78"/>
              </a:rPr>
              <a:t>The exit probability for diamond walls instead of the Mg ones.</a:t>
            </a:r>
            <a:endParaRPr lang="en-US" dirty="0">
              <a:latin typeface="Palatino Linotype" panose="02040502050505030304" pitchFamily="18" charset="0"/>
              <a:cs typeface="Bahij Palatino Sans Arabic" panose="02040503050201020203" pitchFamily="18" charset="-7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1DE01969-94A4-40D7-99FB-CC04F57F5503}" type="slidenum">
              <a:rPr lang="ru-RU" smtClean="0">
                <a:solidFill>
                  <a:prstClr val="black"/>
                </a:solidFill>
              </a:rPr>
              <a:pPr defTabSz="914126"/>
              <a:t>9</a:t>
            </a:fld>
            <a:r>
              <a:rPr lang="en-US" smtClean="0">
                <a:solidFill>
                  <a:prstClr val="black"/>
                </a:solidFill>
              </a:rPr>
              <a:t> / 10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38041"/>
      </p:ext>
    </p:extLst>
  </p:cSld>
  <p:clrMapOvr>
    <a:masterClrMapping/>
  </p:clrMapOvr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математике с числом «Пи» (широкоэкранный формат)</Template>
  <TotalTime>3433</TotalTime>
  <Words>878</Words>
  <Application>Microsoft Office PowerPoint</Application>
  <PresentationFormat>Произвольный</PresentationFormat>
  <Paragraphs>143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Bahij Palatino Sans Arabic</vt:lpstr>
      <vt:lpstr>Calibri</vt:lpstr>
      <vt:lpstr>Cambria Math</vt:lpstr>
      <vt:lpstr>Euphemia</vt:lpstr>
      <vt:lpstr>Open Sans SemiBold</vt:lpstr>
      <vt:lpstr>Palatino Linotype</vt:lpstr>
      <vt:lpstr>Times New Roman</vt:lpstr>
      <vt:lpstr>Математика 16 х 9</vt:lpstr>
      <vt:lpstr>Тема Office</vt:lpstr>
      <vt:lpstr>1_Тема Office</vt:lpstr>
      <vt:lpstr>2_Тема Office</vt:lpstr>
      <vt:lpstr>«Enhanced Directional Extraction of Very Cold Neutrons Using a Diamond Nanoparticle Powder Reflector»</vt:lpstr>
      <vt:lpstr>Very Cold Neutrons</vt:lpstr>
      <vt:lpstr>VCN Applications</vt:lpstr>
      <vt:lpstr>VCN Reflector </vt:lpstr>
      <vt:lpstr>Experimental Extraction System for Very Cold Neutrons</vt:lpstr>
      <vt:lpstr>Experimental Results</vt:lpstr>
      <vt:lpstr>Experimental Results</vt:lpstr>
      <vt:lpstr>Simulation of the Experiment</vt:lpstr>
      <vt:lpstr>Using the Model for Calculation of Unknown Parameters</vt:lpstr>
      <vt:lpstr>Conclusions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Незванов А.Ю. НТС ОЯФ ЛНФ, 17.11.2022</dc:title>
  <dc:creator>Alexander Nezvanov</dc:creator>
  <cp:lastModifiedBy>Dr. Alexander Nezvanov</cp:lastModifiedBy>
  <cp:revision>142</cp:revision>
  <dcterms:created xsi:type="dcterms:W3CDTF">2019-12-15T10:51:23Z</dcterms:created>
  <dcterms:modified xsi:type="dcterms:W3CDTF">2024-01-29T08:33:34Z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