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9" r:id="rId2"/>
    <p:sldId id="554" r:id="rId3"/>
    <p:sldId id="533" r:id="rId4"/>
    <p:sldId id="552" r:id="rId5"/>
    <p:sldId id="551" r:id="rId6"/>
    <p:sldId id="534" r:id="rId7"/>
    <p:sldId id="544" r:id="rId8"/>
    <p:sldId id="535" r:id="rId9"/>
    <p:sldId id="545" r:id="rId10"/>
    <p:sldId id="553" r:id="rId11"/>
    <p:sldId id="546" r:id="rId12"/>
    <p:sldId id="547" r:id="rId13"/>
    <p:sldId id="548" r:id="rId14"/>
    <p:sldId id="549" r:id="rId15"/>
    <p:sldId id="550" r:id="rId16"/>
    <p:sldId id="555"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69" autoAdjust="0"/>
    <p:restoredTop sz="94660"/>
  </p:normalViewPr>
  <p:slideViewPr>
    <p:cSldViewPr snapToGrid="0">
      <p:cViewPr varScale="1">
        <p:scale>
          <a:sx n="82" d="100"/>
          <a:sy n="82" d="100"/>
        </p:scale>
        <p:origin x="427"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296BC-E2A7-497D-9EFC-5DA606B7568A}" type="datetimeFigureOut">
              <a:rPr lang="en-CA" smtClean="0"/>
              <a:t>2023-12-03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0580D-827D-4EA4-BD5D-1084CC6C31F3}" type="slidenum">
              <a:rPr lang="en-CA" smtClean="0"/>
              <a:t>‹#›</a:t>
            </a:fld>
            <a:endParaRPr lang="en-CA"/>
          </a:p>
        </p:txBody>
      </p:sp>
    </p:spTree>
    <p:extLst>
      <p:ext uri="{BB962C8B-B14F-4D97-AF65-F5344CB8AC3E}">
        <p14:creationId xmlns:p14="http://schemas.microsoft.com/office/powerpoint/2010/main" val="170787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7D97B94-CAB5-4E60-A230-285D28380114}" type="datetimeFigureOut">
              <a:rPr lang="en-CA" smtClean="0"/>
              <a:t>2023-12-03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A406A-5B93-4394-ADC8-70CAFDCECFAE}" type="slidenum">
              <a:rPr lang="en-CA" smtClean="0"/>
              <a:t>‹#›</a:t>
            </a:fld>
            <a:endParaRPr lang="en-CA"/>
          </a:p>
        </p:txBody>
      </p:sp>
    </p:spTree>
    <p:extLst>
      <p:ext uri="{BB962C8B-B14F-4D97-AF65-F5344CB8AC3E}">
        <p14:creationId xmlns:p14="http://schemas.microsoft.com/office/powerpoint/2010/main" val="359668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7D97B94-CAB5-4E60-A230-285D28380114}" type="datetimeFigureOut">
              <a:rPr lang="en-CA" smtClean="0"/>
              <a:t>2023-12-03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A406A-5B93-4394-ADC8-70CAFDCECFAE}" type="slidenum">
              <a:rPr lang="en-CA" smtClean="0"/>
              <a:t>‹#›</a:t>
            </a:fld>
            <a:endParaRPr lang="en-CA"/>
          </a:p>
        </p:txBody>
      </p:sp>
    </p:spTree>
    <p:extLst>
      <p:ext uri="{BB962C8B-B14F-4D97-AF65-F5344CB8AC3E}">
        <p14:creationId xmlns:p14="http://schemas.microsoft.com/office/powerpoint/2010/main" val="43908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7D97B94-CAB5-4E60-A230-285D28380114}" type="datetimeFigureOut">
              <a:rPr lang="en-CA" smtClean="0"/>
              <a:t>2023-12-03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A406A-5B93-4394-ADC8-70CAFDCECFAE}" type="slidenum">
              <a:rPr lang="en-CA" smtClean="0"/>
              <a:t>‹#›</a:t>
            </a:fld>
            <a:endParaRPr lang="en-CA"/>
          </a:p>
        </p:txBody>
      </p:sp>
    </p:spTree>
    <p:extLst>
      <p:ext uri="{BB962C8B-B14F-4D97-AF65-F5344CB8AC3E}">
        <p14:creationId xmlns:p14="http://schemas.microsoft.com/office/powerpoint/2010/main" val="2587057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7" name="Text Placeholder 7"/>
          <p:cNvSpPr>
            <a:spLocks noGrp="1"/>
          </p:cNvSpPr>
          <p:nvPr>
            <p:ph type="body" sz="quarter" idx="11" hasCustomPrompt="1"/>
          </p:nvPr>
        </p:nvSpPr>
        <p:spPr>
          <a:xfrm>
            <a:off x="719666" y="1966679"/>
            <a:ext cx="6481233" cy="1697204"/>
          </a:xfrm>
          <a:prstGeom prst="rect">
            <a:avLst/>
          </a:prstGeom>
        </p:spPr>
        <p:txBody>
          <a:bodyPr lIns="0" tIns="0" rIns="0" bIns="0"/>
          <a:lstStyle>
            <a:lvl1pPr marL="0" indent="0">
              <a:lnSpc>
                <a:spcPts val="5035"/>
              </a:lnSpc>
              <a:buFontTx/>
              <a:buNone/>
              <a:defRPr sz="5462" b="1">
                <a:solidFill>
                  <a:sysClr val="windowText" lastClr="000000"/>
                </a:solidFill>
                <a:latin typeface="Arial" charset="0"/>
                <a:ea typeface="Arial" charset="0"/>
                <a:cs typeface="Arial" charset="0"/>
              </a:defRPr>
            </a:lvl1pPr>
          </a:lstStyle>
          <a:p>
            <a:pPr lvl="0"/>
            <a:r>
              <a:rPr lang="en-US" dirty="0"/>
              <a:t>Heading</a:t>
            </a:r>
          </a:p>
        </p:txBody>
      </p:sp>
      <p:sp>
        <p:nvSpPr>
          <p:cNvPr id="5" name="Текст 4"/>
          <p:cNvSpPr>
            <a:spLocks noGrp="1"/>
          </p:cNvSpPr>
          <p:nvPr>
            <p:ph type="body" sz="quarter" idx="12" hasCustomPrompt="1"/>
          </p:nvPr>
        </p:nvSpPr>
        <p:spPr>
          <a:xfrm>
            <a:off x="719668" y="5979187"/>
            <a:ext cx="6481233" cy="303612"/>
          </a:xfrm>
          <a:prstGeom prst="rect">
            <a:avLst/>
          </a:prstGeom>
        </p:spPr>
        <p:txBody>
          <a:bodyPr lIns="0" tIns="0" rIns="0" bIns="0" anchor="b"/>
          <a:lstStyle>
            <a:lvl1pPr marL="0" indent="0">
              <a:lnSpc>
                <a:spcPct val="100000"/>
              </a:lnSpc>
              <a:spcBef>
                <a:spcPts val="0"/>
              </a:spcBef>
              <a:buNone/>
              <a:defRPr sz="1399" b="1">
                <a:solidFill>
                  <a:sysClr val="windowText" lastClr="000000"/>
                </a:solidFill>
                <a:latin typeface="Arial" pitchFamily="34" charset="0"/>
                <a:cs typeface="Arial" pitchFamily="34" charset="0"/>
              </a:defRPr>
            </a:lvl1pPr>
          </a:lstStyle>
          <a:p>
            <a:pPr lvl="0"/>
            <a:r>
              <a:rPr lang="en-US" dirty="0"/>
              <a:t>Date</a:t>
            </a:r>
            <a:endParaRPr lang="ru-RU" dirty="0"/>
          </a:p>
        </p:txBody>
      </p:sp>
      <p:sp>
        <p:nvSpPr>
          <p:cNvPr id="4" name="Текст 4"/>
          <p:cNvSpPr>
            <a:spLocks noGrp="1"/>
          </p:cNvSpPr>
          <p:nvPr>
            <p:ph type="body" sz="quarter" idx="13" hasCustomPrompt="1"/>
          </p:nvPr>
        </p:nvSpPr>
        <p:spPr>
          <a:xfrm>
            <a:off x="719668" y="4712779"/>
            <a:ext cx="6481233" cy="1260669"/>
          </a:xfrm>
          <a:prstGeom prst="rect">
            <a:avLst/>
          </a:prstGeom>
        </p:spPr>
        <p:txBody>
          <a:bodyPr lIns="0" tIns="0" rIns="0" bIns="0" anchor="ctr"/>
          <a:lstStyle>
            <a:lvl1pPr marL="0" indent="0">
              <a:lnSpc>
                <a:spcPct val="100000"/>
              </a:lnSpc>
              <a:spcBef>
                <a:spcPts val="0"/>
              </a:spcBef>
              <a:buNone/>
              <a:defRPr sz="1465">
                <a:solidFill>
                  <a:sysClr val="windowText" lastClr="000000"/>
                </a:solidFill>
                <a:latin typeface="Arial" pitchFamily="34" charset="0"/>
                <a:cs typeface="Arial" pitchFamily="34" charset="0"/>
              </a:defRPr>
            </a:lvl1pPr>
          </a:lstStyle>
          <a:p>
            <a:pPr lvl="0"/>
            <a:r>
              <a:rPr lang="en-US" dirty="0"/>
              <a:t>Information block</a:t>
            </a:r>
            <a:endParaRPr lang="ru-RU" dirty="0"/>
          </a:p>
        </p:txBody>
      </p:sp>
      <p:sp>
        <p:nvSpPr>
          <p:cNvPr id="6" name="Текст 4"/>
          <p:cNvSpPr>
            <a:spLocks noGrp="1"/>
          </p:cNvSpPr>
          <p:nvPr>
            <p:ph type="body" sz="quarter" idx="14" hasCustomPrompt="1"/>
          </p:nvPr>
        </p:nvSpPr>
        <p:spPr>
          <a:xfrm>
            <a:off x="719668" y="4107670"/>
            <a:ext cx="6481233" cy="303612"/>
          </a:xfrm>
          <a:prstGeom prst="rect">
            <a:avLst/>
          </a:prstGeom>
        </p:spPr>
        <p:txBody>
          <a:bodyPr lIns="0" tIns="0" rIns="0" bIns="0"/>
          <a:lstStyle>
            <a:lvl1pPr marL="0" indent="0">
              <a:lnSpc>
                <a:spcPct val="100000"/>
              </a:lnSpc>
              <a:spcBef>
                <a:spcPts val="0"/>
              </a:spcBef>
              <a:buNone/>
              <a:defRPr sz="1865" b="1" baseline="0">
                <a:solidFill>
                  <a:sysClr val="windowText" lastClr="000000"/>
                </a:solidFill>
                <a:latin typeface="Arial" pitchFamily="34" charset="0"/>
                <a:cs typeface="Arial" pitchFamily="34" charset="0"/>
              </a:defRPr>
            </a:lvl1pPr>
          </a:lstStyle>
          <a:p>
            <a:pPr lvl="0"/>
            <a:r>
              <a:rPr lang="en-US" dirty="0"/>
              <a:t>Full Name</a:t>
            </a:r>
            <a:endParaRPr lang="ru-RU" dirty="0"/>
          </a:p>
        </p:txBody>
      </p:sp>
      <p:sp>
        <p:nvSpPr>
          <p:cNvPr id="8" name="Текст 4"/>
          <p:cNvSpPr>
            <a:spLocks noGrp="1"/>
          </p:cNvSpPr>
          <p:nvPr>
            <p:ph type="body" sz="quarter" idx="15" hasCustomPrompt="1"/>
          </p:nvPr>
        </p:nvSpPr>
        <p:spPr>
          <a:xfrm>
            <a:off x="719668" y="4411282"/>
            <a:ext cx="6481233" cy="303612"/>
          </a:xfrm>
          <a:prstGeom prst="rect">
            <a:avLst/>
          </a:prstGeom>
        </p:spPr>
        <p:txBody>
          <a:bodyPr lIns="0" tIns="0" rIns="0" bIns="0"/>
          <a:lstStyle>
            <a:lvl1pPr marL="0" indent="0">
              <a:lnSpc>
                <a:spcPct val="100000"/>
              </a:lnSpc>
              <a:spcBef>
                <a:spcPts val="0"/>
              </a:spcBef>
              <a:buNone/>
              <a:defRPr sz="1865">
                <a:solidFill>
                  <a:sysClr val="windowText" lastClr="000000"/>
                </a:solidFill>
                <a:latin typeface="Arial" pitchFamily="34" charset="0"/>
                <a:cs typeface="Arial" pitchFamily="34" charset="0"/>
              </a:defRPr>
            </a:lvl1pPr>
          </a:lstStyle>
          <a:p>
            <a:pPr lvl="0"/>
            <a:r>
              <a:rPr lang="en-US" dirty="0"/>
              <a:t>Position</a:t>
            </a:r>
            <a:endParaRPr lang="ru-RU" dirty="0"/>
          </a:p>
        </p:txBody>
      </p:sp>
    </p:spTree>
    <p:extLst>
      <p:ext uri="{BB962C8B-B14F-4D97-AF65-F5344CB8AC3E}">
        <p14:creationId xmlns:p14="http://schemas.microsoft.com/office/powerpoint/2010/main" val="269143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19666" y="2827365"/>
            <a:ext cx="7615767" cy="1583916"/>
          </a:xfrm>
          <a:prstGeom prst="rect">
            <a:avLst/>
          </a:prstGeom>
        </p:spPr>
        <p:txBody>
          <a:bodyPr lIns="0" tIns="0" rIns="0" bIns="0"/>
          <a:lstStyle>
            <a:lvl1pPr>
              <a:defRPr sz="3597" b="1">
                <a:solidFill>
                  <a:srgbClr val="404040"/>
                </a:solidFill>
                <a:latin typeface="+mn-lt"/>
              </a:defRPr>
            </a:lvl1pPr>
          </a:lstStyle>
          <a:p>
            <a:pPr marL="0" marR="0" lvl="0" indent="0" defTabSz="1218072" eaLnBrk="1" fontAlgn="auto" latinLnBrk="0" hangingPunct="1">
              <a:lnSpc>
                <a:spcPct val="100000"/>
              </a:lnSpc>
              <a:spcBef>
                <a:spcPts val="0"/>
              </a:spcBef>
              <a:spcAft>
                <a:spcPts val="0"/>
              </a:spcAft>
              <a:buClrTx/>
              <a:buSzTx/>
              <a:buFontTx/>
              <a:buNone/>
              <a:tabLst/>
              <a:defRPr/>
            </a:pPr>
            <a:r>
              <a:rPr kumimoji="0" lang="en-US" sz="3597" b="1" i="0" u="none" strike="noStrike" kern="0" cap="none" spc="0" normalizeH="0" baseline="0" noProof="0" dirty="0">
                <a:ln>
                  <a:noFill/>
                </a:ln>
                <a:solidFill>
                  <a:sysClr val="windowText" lastClr="000000">
                    <a:lumMod val="75000"/>
                    <a:lumOff val="25000"/>
                  </a:sysClr>
                </a:solidFill>
                <a:effectLst/>
                <a:uLnTx/>
                <a:uFillTx/>
                <a:latin typeface="Arial"/>
              </a:rPr>
              <a:t>Presentation topic</a:t>
            </a:r>
          </a:p>
        </p:txBody>
      </p:sp>
      <p:sp>
        <p:nvSpPr>
          <p:cNvPr id="8" name="Text Placeholder 2"/>
          <p:cNvSpPr>
            <a:spLocks noGrp="1"/>
          </p:cNvSpPr>
          <p:nvPr>
            <p:ph type="body" sz="quarter" idx="10" hasCustomPrompt="1"/>
          </p:nvPr>
        </p:nvSpPr>
        <p:spPr>
          <a:xfrm>
            <a:off x="719666" y="5059671"/>
            <a:ext cx="7615767" cy="379226"/>
          </a:xfrm>
          <a:prstGeom prst="rect">
            <a:avLst/>
          </a:prstGeom>
        </p:spPr>
        <p:txBody>
          <a:bodyPr lIns="0" tIns="0" rIns="0" bIns="0"/>
          <a:lstStyle>
            <a:lvl1pPr marL="0" indent="0">
              <a:buNone/>
              <a:defRPr sz="1865">
                <a:solidFill>
                  <a:schemeClr val="tx1">
                    <a:lumMod val="75000"/>
                    <a:lumOff val="25000"/>
                  </a:schemeClr>
                </a:solidFill>
                <a:latin typeface="+mn-lt"/>
              </a:defRPr>
            </a:lvl1pPr>
          </a:lstStyle>
          <a:p>
            <a:r>
              <a:rPr lang="fr-FR" dirty="0">
                <a:latin typeface="Arial" pitchFamily="34" charset="0"/>
                <a:cs typeface="Arial" pitchFamily="34" charset="0"/>
              </a:rPr>
              <a:t>Complementary information</a:t>
            </a:r>
          </a:p>
        </p:txBody>
      </p:sp>
      <p:sp>
        <p:nvSpPr>
          <p:cNvPr id="6" name="Text Placeholder 3"/>
          <p:cNvSpPr>
            <a:spLocks noGrp="1"/>
          </p:cNvSpPr>
          <p:nvPr>
            <p:ph type="body" sz="quarter" idx="11" hasCustomPrompt="1"/>
          </p:nvPr>
        </p:nvSpPr>
        <p:spPr>
          <a:xfrm>
            <a:off x="719666" y="5610804"/>
            <a:ext cx="7615767" cy="291045"/>
          </a:xfrm>
          <a:prstGeom prst="rect">
            <a:avLst/>
          </a:prstGeom>
        </p:spPr>
        <p:txBody>
          <a:bodyPr lIns="0" tIns="0" rIns="0" bIns="0"/>
          <a:lstStyle>
            <a:lvl1pPr marL="0" marR="0" indent="0" algn="l" defTabSz="1218072" rtl="0" eaLnBrk="1" fontAlgn="auto" latinLnBrk="0" hangingPunct="1">
              <a:lnSpc>
                <a:spcPct val="100000"/>
              </a:lnSpc>
              <a:spcBef>
                <a:spcPts val="0"/>
              </a:spcBef>
              <a:spcAft>
                <a:spcPts val="0"/>
              </a:spcAft>
              <a:buClrTx/>
              <a:buSzTx/>
              <a:buFontTx/>
              <a:buNone/>
              <a:tabLst/>
              <a:defRPr sz="1865" b="1" baseline="0">
                <a:solidFill>
                  <a:schemeClr val="tx1">
                    <a:lumMod val="75000"/>
                    <a:lumOff val="25000"/>
                  </a:schemeClr>
                </a:solidFill>
                <a:latin typeface="+mn-lt"/>
              </a:defRPr>
            </a:lvl1pPr>
          </a:lstStyle>
          <a:p>
            <a:pPr marL="0" marR="0" lvl="0" indent="0" algn="l" defTabSz="1218072" rtl="0" eaLnBrk="1" fontAlgn="auto" latinLnBrk="0" hangingPunct="1">
              <a:lnSpc>
                <a:spcPct val="100000"/>
              </a:lnSpc>
              <a:spcBef>
                <a:spcPts val="0"/>
              </a:spcBef>
              <a:spcAft>
                <a:spcPts val="0"/>
              </a:spcAft>
              <a:buClrTx/>
              <a:buSzTx/>
              <a:buFontTx/>
              <a:buNone/>
              <a:tabLst/>
              <a:defRPr/>
            </a:pPr>
            <a:r>
              <a:rPr lang="en-US" sz="1865" b="1" dirty="0">
                <a:solidFill>
                  <a:srgbClr val="333333"/>
                </a:solidFill>
                <a:latin typeface="Arial" panose="020B0604020202020204" pitchFamily="34" charset="0"/>
                <a:ea typeface="Rosatom Light" pitchFamily="34" charset="-52"/>
                <a:cs typeface="Arial" pitchFamily="34" charset="0"/>
              </a:rPr>
              <a:t>Full Name</a:t>
            </a:r>
            <a:endParaRPr lang="ru-RU" sz="1865" b="1" dirty="0">
              <a:solidFill>
                <a:srgbClr val="333333"/>
              </a:solidFill>
              <a:latin typeface="Arial" panose="020B0604020202020204" pitchFamily="34" charset="0"/>
              <a:ea typeface="Rosatom Light" pitchFamily="34" charset="-52"/>
              <a:cs typeface="Arial" pitchFamily="34" charset="0"/>
            </a:endParaRPr>
          </a:p>
        </p:txBody>
      </p:sp>
      <p:sp>
        <p:nvSpPr>
          <p:cNvPr id="11" name="Text Placeholder 4"/>
          <p:cNvSpPr>
            <a:spLocks noGrp="1"/>
          </p:cNvSpPr>
          <p:nvPr>
            <p:ph type="body" sz="quarter" idx="12" hasCustomPrompt="1"/>
          </p:nvPr>
        </p:nvSpPr>
        <p:spPr>
          <a:xfrm>
            <a:off x="719666" y="5898539"/>
            <a:ext cx="7615767" cy="379226"/>
          </a:xfrm>
          <a:prstGeom prst="rect">
            <a:avLst/>
          </a:prstGeom>
        </p:spPr>
        <p:txBody>
          <a:bodyPr lIns="0" tIns="0" rIns="0" bIns="0"/>
          <a:lstStyle>
            <a:lvl1pPr marL="0" marR="0" indent="0" algn="l" defTabSz="1218072" rtl="0" eaLnBrk="1" fontAlgn="auto" latinLnBrk="0" hangingPunct="1">
              <a:lnSpc>
                <a:spcPct val="100000"/>
              </a:lnSpc>
              <a:spcBef>
                <a:spcPts val="0"/>
              </a:spcBef>
              <a:spcAft>
                <a:spcPts val="0"/>
              </a:spcAft>
              <a:buClrTx/>
              <a:buSzTx/>
              <a:buFontTx/>
              <a:buNone/>
              <a:tabLst/>
              <a:defRPr sz="1865">
                <a:solidFill>
                  <a:schemeClr val="tx1">
                    <a:lumMod val="75000"/>
                    <a:lumOff val="25000"/>
                  </a:schemeClr>
                </a:solidFill>
                <a:latin typeface="+mn-lt"/>
              </a:defRPr>
            </a:lvl1pPr>
          </a:lstStyle>
          <a:p>
            <a:pPr marL="0" marR="0" lvl="0" indent="0" algn="l" defTabSz="1218072" rtl="0" eaLnBrk="1" fontAlgn="auto" latinLnBrk="0" hangingPunct="1">
              <a:lnSpc>
                <a:spcPct val="100000"/>
              </a:lnSpc>
              <a:spcBef>
                <a:spcPts val="0"/>
              </a:spcBef>
              <a:spcAft>
                <a:spcPts val="0"/>
              </a:spcAft>
              <a:buClrTx/>
              <a:buSzTx/>
              <a:buFontTx/>
              <a:buNone/>
              <a:tabLst/>
              <a:defRPr/>
            </a:pPr>
            <a:r>
              <a:rPr lang="en-US" sz="1865" dirty="0">
                <a:solidFill>
                  <a:srgbClr val="333333"/>
                </a:solidFill>
                <a:latin typeface="Arial" pitchFamily="34" charset="0"/>
                <a:ea typeface="Rosatom Light" pitchFamily="34" charset="-52"/>
                <a:cs typeface="Arial" pitchFamily="34" charset="0"/>
              </a:rPr>
              <a:t>Position</a:t>
            </a:r>
            <a:endParaRPr lang="ru-RU" sz="1865" dirty="0">
              <a:solidFill>
                <a:srgbClr val="333333"/>
              </a:solidFill>
              <a:latin typeface="Arial" pitchFamily="34" charset="0"/>
              <a:ea typeface="Rosatom Light" pitchFamily="34" charset="-52"/>
              <a:cs typeface="Arial" pitchFamily="34" charset="0"/>
            </a:endParaRPr>
          </a:p>
        </p:txBody>
      </p:sp>
    </p:spTree>
    <p:extLst>
      <p:ext uri="{BB962C8B-B14F-4D97-AF65-F5344CB8AC3E}">
        <p14:creationId xmlns:p14="http://schemas.microsoft.com/office/powerpoint/2010/main" val="153389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7D97B94-CAB5-4E60-A230-285D28380114}" type="datetimeFigureOut">
              <a:rPr lang="en-CA" smtClean="0"/>
              <a:t>2023-12-03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A406A-5B93-4394-ADC8-70CAFDCECFAE}" type="slidenum">
              <a:rPr lang="en-CA" smtClean="0"/>
              <a:t>‹#›</a:t>
            </a:fld>
            <a:endParaRPr lang="en-CA"/>
          </a:p>
        </p:txBody>
      </p:sp>
    </p:spTree>
    <p:extLst>
      <p:ext uri="{BB962C8B-B14F-4D97-AF65-F5344CB8AC3E}">
        <p14:creationId xmlns:p14="http://schemas.microsoft.com/office/powerpoint/2010/main" val="217109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D97B94-CAB5-4E60-A230-285D28380114}" type="datetimeFigureOut">
              <a:rPr lang="en-CA" smtClean="0"/>
              <a:t>2023-12-03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A406A-5B93-4394-ADC8-70CAFDCECFAE}" type="slidenum">
              <a:rPr lang="en-CA" smtClean="0"/>
              <a:t>‹#›</a:t>
            </a:fld>
            <a:endParaRPr lang="en-CA"/>
          </a:p>
        </p:txBody>
      </p:sp>
    </p:spTree>
    <p:extLst>
      <p:ext uri="{BB962C8B-B14F-4D97-AF65-F5344CB8AC3E}">
        <p14:creationId xmlns:p14="http://schemas.microsoft.com/office/powerpoint/2010/main" val="98121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7D97B94-CAB5-4E60-A230-285D28380114}" type="datetimeFigureOut">
              <a:rPr lang="en-CA" smtClean="0"/>
              <a:t>2023-12-03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9A406A-5B93-4394-ADC8-70CAFDCECFAE}" type="slidenum">
              <a:rPr lang="en-CA" smtClean="0"/>
              <a:t>‹#›</a:t>
            </a:fld>
            <a:endParaRPr lang="en-CA"/>
          </a:p>
        </p:txBody>
      </p:sp>
    </p:spTree>
    <p:extLst>
      <p:ext uri="{BB962C8B-B14F-4D97-AF65-F5344CB8AC3E}">
        <p14:creationId xmlns:p14="http://schemas.microsoft.com/office/powerpoint/2010/main" val="320588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7D97B94-CAB5-4E60-A230-285D28380114}" type="datetimeFigureOut">
              <a:rPr lang="en-CA" smtClean="0"/>
              <a:t>2023-12-03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99A406A-5B93-4394-ADC8-70CAFDCECFAE}" type="slidenum">
              <a:rPr lang="en-CA" smtClean="0"/>
              <a:t>‹#›</a:t>
            </a:fld>
            <a:endParaRPr lang="en-CA"/>
          </a:p>
        </p:txBody>
      </p:sp>
    </p:spTree>
    <p:extLst>
      <p:ext uri="{BB962C8B-B14F-4D97-AF65-F5344CB8AC3E}">
        <p14:creationId xmlns:p14="http://schemas.microsoft.com/office/powerpoint/2010/main" val="29117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7D97B94-CAB5-4E60-A230-285D28380114}" type="datetimeFigureOut">
              <a:rPr lang="en-CA" smtClean="0"/>
              <a:t>2023-12-03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99A406A-5B93-4394-ADC8-70CAFDCECFAE}" type="slidenum">
              <a:rPr lang="en-CA" smtClean="0"/>
              <a:t>‹#›</a:t>
            </a:fld>
            <a:endParaRPr lang="en-CA"/>
          </a:p>
        </p:txBody>
      </p:sp>
    </p:spTree>
    <p:extLst>
      <p:ext uri="{BB962C8B-B14F-4D97-AF65-F5344CB8AC3E}">
        <p14:creationId xmlns:p14="http://schemas.microsoft.com/office/powerpoint/2010/main" val="378380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97B94-CAB5-4E60-A230-285D28380114}" type="datetimeFigureOut">
              <a:rPr lang="en-CA" smtClean="0"/>
              <a:t>2023-12-03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99A406A-5B93-4394-ADC8-70CAFDCECFAE}" type="slidenum">
              <a:rPr lang="en-CA" smtClean="0"/>
              <a:t>‹#›</a:t>
            </a:fld>
            <a:endParaRPr lang="en-CA"/>
          </a:p>
        </p:txBody>
      </p:sp>
    </p:spTree>
    <p:extLst>
      <p:ext uri="{BB962C8B-B14F-4D97-AF65-F5344CB8AC3E}">
        <p14:creationId xmlns:p14="http://schemas.microsoft.com/office/powerpoint/2010/main" val="28419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D97B94-CAB5-4E60-A230-285D28380114}" type="datetimeFigureOut">
              <a:rPr lang="en-CA" smtClean="0"/>
              <a:t>2023-12-03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9A406A-5B93-4394-ADC8-70CAFDCECFAE}" type="slidenum">
              <a:rPr lang="en-CA" smtClean="0"/>
              <a:t>‹#›</a:t>
            </a:fld>
            <a:endParaRPr lang="en-CA"/>
          </a:p>
        </p:txBody>
      </p:sp>
    </p:spTree>
    <p:extLst>
      <p:ext uri="{BB962C8B-B14F-4D97-AF65-F5344CB8AC3E}">
        <p14:creationId xmlns:p14="http://schemas.microsoft.com/office/powerpoint/2010/main" val="206536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D97B94-CAB5-4E60-A230-285D28380114}" type="datetimeFigureOut">
              <a:rPr lang="en-CA" smtClean="0"/>
              <a:t>2023-12-03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9A406A-5B93-4394-ADC8-70CAFDCECFAE}" type="slidenum">
              <a:rPr lang="en-CA" smtClean="0"/>
              <a:t>‹#›</a:t>
            </a:fld>
            <a:endParaRPr lang="en-CA"/>
          </a:p>
        </p:txBody>
      </p:sp>
    </p:spTree>
    <p:extLst>
      <p:ext uri="{BB962C8B-B14F-4D97-AF65-F5344CB8AC3E}">
        <p14:creationId xmlns:p14="http://schemas.microsoft.com/office/powerpoint/2010/main" val="48933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97B94-CAB5-4E60-A230-285D28380114}" type="datetimeFigureOut">
              <a:rPr lang="en-CA" smtClean="0"/>
              <a:t>2023-12-03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A406A-5B93-4394-ADC8-70CAFDCECFAE}" type="slidenum">
              <a:rPr lang="en-CA" smtClean="0"/>
              <a:t>‹#›</a:t>
            </a:fld>
            <a:endParaRPr lang="en-CA"/>
          </a:p>
        </p:txBody>
      </p:sp>
    </p:spTree>
    <p:extLst>
      <p:ext uri="{BB962C8B-B14F-4D97-AF65-F5344CB8AC3E}">
        <p14:creationId xmlns:p14="http://schemas.microsoft.com/office/powerpoint/2010/main" val="1980755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mailto:Ghoneym@tpu.ru" TargetMode="External"/><Relationship Id="rId2" Type="http://schemas.openxmlformats.org/officeDocument/2006/relationships/hyperlink" Target="mailto:youmnasami24@gmail.Com" TargetMode="Externa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Текст 3"/>
          <p:cNvSpPr>
            <a:spLocks noGrp="1"/>
          </p:cNvSpPr>
          <p:nvPr>
            <p:ph type="body" sz="quarter" idx="11"/>
          </p:nvPr>
        </p:nvSpPr>
        <p:spPr>
          <a:xfrm>
            <a:off x="314182" y="4976180"/>
            <a:ext cx="7608722" cy="291045"/>
          </a:xfrm>
          <a:prstGeom prst="rect">
            <a:avLst/>
          </a:prstGeom>
        </p:spPr>
        <p:txBody>
          <a:bodyPr/>
          <a:lstStyle/>
          <a:p>
            <a:r>
              <a:rPr lang="en-US" b="1" cap="none" dirty="0">
                <a:latin typeface="Arial" pitchFamily="34" charset="0"/>
                <a:cs typeface="Arial" pitchFamily="34" charset="0"/>
              </a:rPr>
              <a:t>Full name</a:t>
            </a:r>
            <a:endParaRPr lang="ru-RU" b="1" cap="none" dirty="0">
              <a:latin typeface="Arial" pitchFamily="34" charset="0"/>
              <a:cs typeface="Arial" pitchFamily="34" charset="0"/>
            </a:endParaRPr>
          </a:p>
        </p:txBody>
      </p:sp>
      <p:sp>
        <p:nvSpPr>
          <p:cNvPr id="19" name="Текст 4"/>
          <p:cNvSpPr>
            <a:spLocks noGrp="1"/>
          </p:cNvSpPr>
          <p:nvPr>
            <p:ph type="body" sz="quarter" idx="12"/>
          </p:nvPr>
        </p:nvSpPr>
        <p:spPr>
          <a:xfrm>
            <a:off x="289248" y="5267225"/>
            <a:ext cx="7608722" cy="379226"/>
          </a:xfrm>
          <a:prstGeom prst="rect">
            <a:avLst/>
          </a:prstGeom>
        </p:spPr>
        <p:txBody>
          <a:bodyPr/>
          <a:lstStyle/>
          <a:p>
            <a:r>
              <a:rPr lang="en-GB" sz="2131" b="1" dirty="0">
                <a:latin typeface="Times New Roman" panose="02020603050405020304" pitchFamily="18" charset="0"/>
                <a:cs typeface="Times New Roman" panose="02020603050405020304" pitchFamily="18" charset="0"/>
              </a:rPr>
              <a:t>Youmna </a:t>
            </a:r>
            <a:r>
              <a:rPr lang="en-GB" sz="2131" b="1" dirty="0" err="1">
                <a:latin typeface="Times New Roman" panose="02020603050405020304" pitchFamily="18" charset="0"/>
                <a:cs typeface="Times New Roman" panose="02020603050405020304" pitchFamily="18" charset="0"/>
              </a:rPr>
              <a:t>Ghoneim</a:t>
            </a:r>
            <a:r>
              <a:rPr lang="en-GB" sz="2131" b="1" dirty="0">
                <a:latin typeface="Times New Roman" panose="02020603050405020304" pitchFamily="18" charset="0"/>
                <a:cs typeface="Times New Roman" panose="02020603050405020304" pitchFamily="18" charset="0"/>
              </a:rPr>
              <a:t> </a:t>
            </a:r>
            <a:endParaRPr lang="ru-RU" sz="2131" b="1"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2042050" y="1986518"/>
            <a:ext cx="7603240" cy="2186412"/>
          </a:xfrm>
        </p:spPr>
        <p:txBody>
          <a:bodyPr>
            <a:normAutofit/>
          </a:bodyPr>
          <a:lstStyle/>
          <a:p>
            <a:pPr algn="ctr"/>
            <a:r>
              <a:rPr lang="en-CA" sz="3200" spc="-5" dirty="0">
                <a:solidFill>
                  <a:schemeClr val="accent1"/>
                </a:solidFill>
              </a:rPr>
              <a:t/>
            </a:r>
            <a:br>
              <a:rPr lang="en-CA" sz="3200" spc="-5" dirty="0">
                <a:solidFill>
                  <a:schemeClr val="accent1"/>
                </a:solidFill>
              </a:rPr>
            </a:br>
            <a:endParaRPr lang="en-CA" i="1"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65125"/>
            <a:ext cx="1889924" cy="10546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2155" y="0"/>
            <a:ext cx="3579845" cy="6858000"/>
          </a:xfrm>
          <a:prstGeom prst="rect">
            <a:avLst/>
          </a:prstGeom>
        </p:spPr>
      </p:pic>
      <p:sp>
        <p:nvSpPr>
          <p:cNvPr id="3" name="Text Placeholder 2"/>
          <p:cNvSpPr>
            <a:spLocks noGrp="1"/>
          </p:cNvSpPr>
          <p:nvPr>
            <p:ph type="body" sz="quarter" idx="10"/>
          </p:nvPr>
        </p:nvSpPr>
        <p:spPr>
          <a:xfrm>
            <a:off x="2164002" y="2140527"/>
            <a:ext cx="7615767" cy="1666997"/>
          </a:xfrm>
        </p:spPr>
        <p:txBody>
          <a:bodyPr>
            <a:normAutofit/>
          </a:bodyPr>
          <a:lstStyle/>
          <a:p>
            <a:pPr algn="ctr"/>
            <a:r>
              <a:rPr lang="en-GB" sz="4400" b="1" spc="-5" dirty="0" smtClean="0">
                <a:solidFill>
                  <a:schemeClr val="accent1"/>
                </a:solidFill>
              </a:rPr>
              <a:t>Control </a:t>
            </a:r>
            <a:r>
              <a:rPr lang="en-GB" sz="4400" b="1" spc="-5" dirty="0">
                <a:solidFill>
                  <a:schemeClr val="accent1"/>
                </a:solidFill>
              </a:rPr>
              <a:t>Facilities in </a:t>
            </a:r>
            <a:r>
              <a:rPr lang="en-GB" sz="4400" b="1" spc="-5" dirty="0" smtClean="0">
                <a:solidFill>
                  <a:schemeClr val="accent1"/>
                </a:solidFill>
              </a:rPr>
              <a:t>NICA Project </a:t>
            </a:r>
            <a:endParaRPr lang="en-CA" sz="4400" dirty="0"/>
          </a:p>
        </p:txBody>
      </p:sp>
    </p:spTree>
    <p:extLst>
      <p:ext uri="{BB962C8B-B14F-4D97-AF65-F5344CB8AC3E}">
        <p14:creationId xmlns:p14="http://schemas.microsoft.com/office/powerpoint/2010/main" val="344332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A938CC6-3176-4471-AFC7-0746D01C4314}"/>
              </a:ext>
            </a:extLst>
          </p:cNvPr>
          <p:cNvSpPr/>
          <p:nvPr/>
        </p:nvSpPr>
        <p:spPr>
          <a:xfrm rot="18900000">
            <a:off x="3579316" y="1144485"/>
            <a:ext cx="1602718" cy="1602718"/>
          </a:xfrm>
          <a:custGeom>
            <a:avLst/>
            <a:gdLst>
              <a:gd name="connsiteX0" fmla="*/ 1602719 w 1602718"/>
              <a:gd name="connsiteY0" fmla="*/ 801359 h 1602718"/>
              <a:gd name="connsiteX1" fmla="*/ 801359 w 1602718"/>
              <a:gd name="connsiteY1" fmla="*/ 1602719 h 1602718"/>
              <a:gd name="connsiteX2" fmla="*/ 0 w 1602718"/>
              <a:gd name="connsiteY2" fmla="*/ 801359 h 1602718"/>
              <a:gd name="connsiteX3" fmla="*/ 801359 w 1602718"/>
              <a:gd name="connsiteY3" fmla="*/ 0 h 1602718"/>
              <a:gd name="connsiteX4" fmla="*/ 1602719 w 1602718"/>
              <a:gd name="connsiteY4" fmla="*/ 801359 h 1602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718" h="1602718">
                <a:moveTo>
                  <a:pt x="1602719" y="801359"/>
                </a:moveTo>
                <a:cubicBezTo>
                  <a:pt x="1602719" y="1243938"/>
                  <a:pt x="1243938" y="1602719"/>
                  <a:pt x="801359" y="1602719"/>
                </a:cubicBezTo>
                <a:cubicBezTo>
                  <a:pt x="358781" y="1602719"/>
                  <a:pt x="0" y="1243938"/>
                  <a:pt x="0" y="801359"/>
                </a:cubicBezTo>
                <a:cubicBezTo>
                  <a:pt x="0" y="358781"/>
                  <a:pt x="358781" y="0"/>
                  <a:pt x="801359" y="0"/>
                </a:cubicBezTo>
                <a:cubicBezTo>
                  <a:pt x="1243938" y="0"/>
                  <a:pt x="1602719" y="358781"/>
                  <a:pt x="1602719" y="801359"/>
                </a:cubicBezTo>
                <a:close/>
              </a:path>
            </a:pathLst>
          </a:custGeom>
          <a:solidFill>
            <a:srgbClr val="FFFFFF"/>
          </a:solidFill>
          <a:ln w="1378" cap="flat">
            <a:noFill/>
            <a:prstDash val="solid"/>
            <a:miter/>
          </a:ln>
        </p:spPr>
        <p:txBody>
          <a:bodyPr rtlCol="0" anchor="ctr"/>
          <a:lstStyle/>
          <a:p>
            <a:endParaRPr lang="en-IN"/>
          </a:p>
        </p:txBody>
      </p:sp>
      <p:sp>
        <p:nvSpPr>
          <p:cNvPr id="30" name="TextBox 29">
            <a:extLst>
              <a:ext uri="{FF2B5EF4-FFF2-40B4-BE49-F238E27FC236}">
                <a16:creationId xmlns:a16="http://schemas.microsoft.com/office/drawing/2014/main" id="{1F60C715-76E0-4ABD-A008-7DC224B5E3ED}"/>
              </a:ext>
            </a:extLst>
          </p:cNvPr>
          <p:cNvSpPr txBox="1"/>
          <p:nvPr/>
        </p:nvSpPr>
        <p:spPr>
          <a:xfrm>
            <a:off x="2740088" y="283410"/>
            <a:ext cx="8428655" cy="646331"/>
          </a:xfrm>
          <a:prstGeom prst="rect">
            <a:avLst/>
          </a:prstGeom>
          <a:noFill/>
        </p:spPr>
        <p:txBody>
          <a:bodyPr wrap="square">
            <a:spAutoFit/>
          </a:bodyPr>
          <a:lstStyle/>
          <a:p>
            <a:pPr algn="ctr"/>
            <a:r>
              <a:rPr lang="en-GB" sz="3600" b="1" spc="-5" dirty="0">
                <a:solidFill>
                  <a:schemeClr val="accent1"/>
                </a:solidFill>
              </a:rPr>
              <a:t>Control Facilities in </a:t>
            </a:r>
            <a:r>
              <a:rPr lang="en-GB" sz="3600" b="1" spc="-5" dirty="0" smtClean="0">
                <a:solidFill>
                  <a:schemeClr val="accent1"/>
                </a:solidFill>
              </a:rPr>
              <a:t>NICA for 2025 Plan</a:t>
            </a:r>
            <a:endParaRPr lang="en-IN" sz="3600" b="1" dirty="0"/>
          </a:p>
        </p:txBody>
      </p:sp>
      <p:grpSp>
        <p:nvGrpSpPr>
          <p:cNvPr id="38" name="Group 37">
            <a:extLst>
              <a:ext uri="{FF2B5EF4-FFF2-40B4-BE49-F238E27FC236}">
                <a16:creationId xmlns:a16="http://schemas.microsoft.com/office/drawing/2014/main" id="{13CE3BFC-314E-41B2-A890-A10A3418433A}"/>
              </a:ext>
            </a:extLst>
          </p:cNvPr>
          <p:cNvGrpSpPr/>
          <p:nvPr/>
        </p:nvGrpSpPr>
        <p:grpSpPr>
          <a:xfrm>
            <a:off x="2211356" y="1054359"/>
            <a:ext cx="9339942" cy="6071829"/>
            <a:chOff x="2994074" y="1040757"/>
            <a:chExt cx="6203850" cy="5984167"/>
          </a:xfrm>
        </p:grpSpPr>
        <p:grpSp>
          <p:nvGrpSpPr>
            <p:cNvPr id="33" name="Group 32">
              <a:extLst>
                <a:ext uri="{FF2B5EF4-FFF2-40B4-BE49-F238E27FC236}">
                  <a16:creationId xmlns:a16="http://schemas.microsoft.com/office/drawing/2014/main" id="{9B3937CC-1EF8-4114-98CE-06E9A6DA3AB9}"/>
                </a:ext>
              </a:extLst>
            </p:cNvPr>
            <p:cNvGrpSpPr/>
            <p:nvPr/>
          </p:nvGrpSpPr>
          <p:grpSpPr>
            <a:xfrm>
              <a:off x="2994074" y="1040757"/>
              <a:ext cx="6203850" cy="1825497"/>
              <a:chOff x="2994074" y="706499"/>
              <a:chExt cx="6203850" cy="1825497"/>
            </a:xfrm>
          </p:grpSpPr>
          <p:sp>
            <p:nvSpPr>
              <p:cNvPr id="5" name="Freeform: Shape 4">
                <a:extLst>
                  <a:ext uri="{FF2B5EF4-FFF2-40B4-BE49-F238E27FC236}">
                    <a16:creationId xmlns:a16="http://schemas.microsoft.com/office/drawing/2014/main" id="{596A7CE1-2B7C-48D5-8094-4B8E67207638}"/>
                  </a:ext>
                </a:extLst>
              </p:cNvPr>
              <p:cNvSpPr/>
              <p:nvPr/>
            </p:nvSpPr>
            <p:spPr>
              <a:xfrm>
                <a:off x="8346678" y="1038822"/>
                <a:ext cx="851246" cy="1061108"/>
              </a:xfrm>
              <a:custGeom>
                <a:avLst/>
                <a:gdLst>
                  <a:gd name="connsiteX0" fmla="*/ 851247 w 851246"/>
                  <a:gd name="connsiteY0" fmla="*/ 530554 h 1061108"/>
                  <a:gd name="connsiteX1" fmla="*/ 425624 w 851246"/>
                  <a:gd name="connsiteY1" fmla="*/ 1061108 h 1061108"/>
                  <a:gd name="connsiteX2" fmla="*/ 1 w 851246"/>
                  <a:gd name="connsiteY2" fmla="*/ 530554 h 1061108"/>
                  <a:gd name="connsiteX3" fmla="*/ 425624 w 851246"/>
                  <a:gd name="connsiteY3" fmla="*/ 0 h 1061108"/>
                  <a:gd name="connsiteX4" fmla="*/ 851247 w 851246"/>
                  <a:gd name="connsiteY4" fmla="*/ 530554 h 106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46" h="1061108">
                    <a:moveTo>
                      <a:pt x="851247" y="530554"/>
                    </a:moveTo>
                    <a:cubicBezTo>
                      <a:pt x="851247" y="823571"/>
                      <a:pt x="660689" y="1061108"/>
                      <a:pt x="425624" y="1061108"/>
                    </a:cubicBezTo>
                    <a:cubicBezTo>
                      <a:pt x="190558" y="1061108"/>
                      <a:pt x="1" y="823571"/>
                      <a:pt x="1" y="530554"/>
                    </a:cubicBezTo>
                    <a:cubicBezTo>
                      <a:pt x="1" y="237537"/>
                      <a:pt x="190558" y="0"/>
                      <a:pt x="425624" y="0"/>
                    </a:cubicBezTo>
                    <a:cubicBezTo>
                      <a:pt x="660689" y="0"/>
                      <a:pt x="851247" y="237537"/>
                      <a:pt x="851247" y="530554"/>
                    </a:cubicBezTo>
                    <a:close/>
                  </a:path>
                </a:pathLst>
              </a:custGeom>
              <a:solidFill>
                <a:schemeClr val="accent4"/>
              </a:solidFill>
              <a:ln w="1378"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792A6D6D-B2B2-4C11-8995-8743BBD4B1B4}"/>
                  </a:ext>
                </a:extLst>
              </p:cNvPr>
              <p:cNvSpPr/>
              <p:nvPr/>
            </p:nvSpPr>
            <p:spPr>
              <a:xfrm>
                <a:off x="3399489" y="1038836"/>
                <a:ext cx="5323062" cy="1061094"/>
              </a:xfrm>
              <a:custGeom>
                <a:avLst/>
                <a:gdLst>
                  <a:gd name="connsiteX0" fmla="*/ 0 w 5323062"/>
                  <a:gd name="connsiteY0" fmla="*/ 0 h 1061094"/>
                  <a:gd name="connsiteX1" fmla="*/ 5323063 w 5323062"/>
                  <a:gd name="connsiteY1" fmla="*/ 0 h 1061094"/>
                  <a:gd name="connsiteX2" fmla="*/ 5323063 w 5323062"/>
                  <a:gd name="connsiteY2" fmla="*/ 1061095 h 1061094"/>
                  <a:gd name="connsiteX3" fmla="*/ 0 w 5323062"/>
                  <a:gd name="connsiteY3" fmla="*/ 1061095 h 1061094"/>
                </a:gdLst>
                <a:ahLst/>
                <a:cxnLst>
                  <a:cxn ang="0">
                    <a:pos x="connsiteX0" y="connsiteY0"/>
                  </a:cxn>
                  <a:cxn ang="0">
                    <a:pos x="connsiteX1" y="connsiteY1"/>
                  </a:cxn>
                  <a:cxn ang="0">
                    <a:pos x="connsiteX2" y="connsiteY2"/>
                  </a:cxn>
                  <a:cxn ang="0">
                    <a:pos x="connsiteX3" y="connsiteY3"/>
                  </a:cxn>
                </a:cxnLst>
                <a:rect l="l" t="t" r="r" b="b"/>
                <a:pathLst>
                  <a:path w="5323062" h="1061094">
                    <a:moveTo>
                      <a:pt x="0" y="0"/>
                    </a:moveTo>
                    <a:lnTo>
                      <a:pt x="5323063" y="0"/>
                    </a:lnTo>
                    <a:lnTo>
                      <a:pt x="5323063" y="1061095"/>
                    </a:lnTo>
                    <a:lnTo>
                      <a:pt x="0" y="1061095"/>
                    </a:lnTo>
                    <a:close/>
                  </a:path>
                </a:pathLst>
              </a:custGeom>
              <a:solidFill>
                <a:schemeClr val="accent4"/>
              </a:solidFill>
              <a:ln w="1378" cap="flat">
                <a:noFill/>
                <a:prstDash val="solid"/>
                <a:miter/>
              </a:ln>
            </p:spPr>
            <p:txBody>
              <a:bodyPr rtlCol="0" anchor="ctr"/>
              <a:lstStyle/>
              <a:p>
                <a:endParaRPr lang="en-IN"/>
              </a:p>
            </p:txBody>
          </p:sp>
          <p:sp>
            <p:nvSpPr>
              <p:cNvPr id="7" name="Freeform: Shape 6">
                <a:extLst>
                  <a:ext uri="{FF2B5EF4-FFF2-40B4-BE49-F238E27FC236}">
                    <a16:creationId xmlns:a16="http://schemas.microsoft.com/office/drawing/2014/main" id="{748D9E78-76D3-443F-8A67-C4C300E3D7E5}"/>
                  </a:ext>
                </a:extLst>
              </p:cNvPr>
              <p:cNvSpPr/>
              <p:nvPr/>
            </p:nvSpPr>
            <p:spPr>
              <a:xfrm>
                <a:off x="2994074" y="1038822"/>
                <a:ext cx="851246" cy="1061108"/>
              </a:xfrm>
              <a:custGeom>
                <a:avLst/>
                <a:gdLst>
                  <a:gd name="connsiteX0" fmla="*/ 851247 w 851246"/>
                  <a:gd name="connsiteY0" fmla="*/ 530554 h 1061108"/>
                  <a:gd name="connsiteX1" fmla="*/ 425623 w 851246"/>
                  <a:gd name="connsiteY1" fmla="*/ 1061108 h 1061108"/>
                  <a:gd name="connsiteX2" fmla="*/ 0 w 851246"/>
                  <a:gd name="connsiteY2" fmla="*/ 530554 h 1061108"/>
                  <a:gd name="connsiteX3" fmla="*/ 425623 w 851246"/>
                  <a:gd name="connsiteY3" fmla="*/ 0 h 1061108"/>
                  <a:gd name="connsiteX4" fmla="*/ 851247 w 851246"/>
                  <a:gd name="connsiteY4" fmla="*/ 530554 h 106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46" h="1061108">
                    <a:moveTo>
                      <a:pt x="851247" y="530554"/>
                    </a:moveTo>
                    <a:cubicBezTo>
                      <a:pt x="851247" y="823571"/>
                      <a:pt x="660689" y="1061108"/>
                      <a:pt x="425623" y="1061108"/>
                    </a:cubicBezTo>
                    <a:cubicBezTo>
                      <a:pt x="190558" y="1061108"/>
                      <a:pt x="0" y="823571"/>
                      <a:pt x="0" y="530554"/>
                    </a:cubicBezTo>
                    <a:cubicBezTo>
                      <a:pt x="0" y="237537"/>
                      <a:pt x="190558" y="0"/>
                      <a:pt x="425623" y="0"/>
                    </a:cubicBezTo>
                    <a:cubicBezTo>
                      <a:pt x="660689" y="0"/>
                      <a:pt x="851247" y="237537"/>
                      <a:pt x="851247" y="530554"/>
                    </a:cubicBezTo>
                    <a:close/>
                  </a:path>
                </a:pathLst>
              </a:custGeom>
              <a:solidFill>
                <a:schemeClr val="accent4"/>
              </a:solidFill>
              <a:ln w="1378"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D811CE2D-E8BD-4AF2-AB5D-C8D375142F49}"/>
                  </a:ext>
                </a:extLst>
              </p:cNvPr>
              <p:cNvSpPr/>
              <p:nvPr/>
            </p:nvSpPr>
            <p:spPr>
              <a:xfrm>
                <a:off x="3496241" y="706499"/>
                <a:ext cx="982317" cy="1622316"/>
              </a:xfrm>
              <a:custGeom>
                <a:avLst/>
                <a:gdLst>
                  <a:gd name="connsiteX0" fmla="*/ 381212 w 982317"/>
                  <a:gd name="connsiteY0" fmla="*/ 1514298 h 1622316"/>
                  <a:gd name="connsiteX1" fmla="*/ 166953 w 982317"/>
                  <a:gd name="connsiteY1" fmla="*/ 616321 h 1622316"/>
                  <a:gd name="connsiteX2" fmla="*/ 939364 w 982317"/>
                  <a:gd name="connsiteY2" fmla="*/ 110704 h 1622316"/>
                  <a:gd name="connsiteX3" fmla="*/ 982318 w 982317"/>
                  <a:gd name="connsiteY3" fmla="*/ 2685 h 1622316"/>
                  <a:gd name="connsiteX4" fmla="*/ 2646 w 982317"/>
                  <a:gd name="connsiteY4" fmla="*/ 843565 h 1622316"/>
                  <a:gd name="connsiteX5" fmla="*/ 338258 w 982317"/>
                  <a:gd name="connsiteY5" fmla="*/ 1622317 h 162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317" h="1622316">
                    <a:moveTo>
                      <a:pt x="381212" y="1514298"/>
                    </a:moveTo>
                    <a:cubicBezTo>
                      <a:pt x="126839" y="1290376"/>
                      <a:pt x="40463" y="934380"/>
                      <a:pt x="166953" y="616321"/>
                    </a:cubicBezTo>
                    <a:cubicBezTo>
                      <a:pt x="293278" y="298661"/>
                      <a:pt x="600792" y="98890"/>
                      <a:pt x="939364" y="110704"/>
                    </a:cubicBezTo>
                    <a:lnTo>
                      <a:pt x="982318" y="2685"/>
                    </a:lnTo>
                    <a:cubicBezTo>
                      <a:pt x="479584" y="-35640"/>
                      <a:pt x="40970" y="340839"/>
                      <a:pt x="2646" y="843565"/>
                    </a:cubicBezTo>
                    <a:cubicBezTo>
                      <a:pt x="-20143" y="1142519"/>
                      <a:pt x="105301" y="1433588"/>
                      <a:pt x="338258" y="1622317"/>
                    </a:cubicBezTo>
                    <a:close/>
                  </a:path>
                </a:pathLst>
              </a:custGeom>
              <a:solidFill>
                <a:schemeClr val="accent4">
                  <a:lumMod val="75000"/>
                </a:schemeClr>
              </a:solidFill>
              <a:ln w="1378" cap="flat">
                <a:noFill/>
                <a:prstDash val="solid"/>
                <a:miter/>
              </a:ln>
            </p:spPr>
            <p:txBody>
              <a:bodyPr rtlCol="0" anchor="ctr"/>
              <a:lstStyle/>
              <a:p>
                <a:endParaRPr lang="en-IN"/>
              </a:p>
            </p:txBody>
          </p:sp>
          <p:sp>
            <p:nvSpPr>
              <p:cNvPr id="9" name="Freeform: Shape 8">
                <a:extLst>
                  <a:ext uri="{FF2B5EF4-FFF2-40B4-BE49-F238E27FC236}">
                    <a16:creationId xmlns:a16="http://schemas.microsoft.com/office/drawing/2014/main" id="{E43C614B-C0CE-4739-99D9-36C908FC12A3}"/>
                  </a:ext>
                </a:extLst>
              </p:cNvPr>
              <p:cNvSpPr/>
              <p:nvPr/>
            </p:nvSpPr>
            <p:spPr>
              <a:xfrm>
                <a:off x="4338780" y="909713"/>
                <a:ext cx="982403" cy="1622283"/>
              </a:xfrm>
              <a:custGeom>
                <a:avLst/>
                <a:gdLst>
                  <a:gd name="connsiteX0" fmla="*/ 42954 w 982403"/>
                  <a:gd name="connsiteY0" fmla="*/ 1511614 h 1622283"/>
                  <a:gd name="connsiteX1" fmla="*/ 815378 w 982403"/>
                  <a:gd name="connsiteY1" fmla="*/ 1005996 h 1622283"/>
                  <a:gd name="connsiteX2" fmla="*/ 601105 w 982403"/>
                  <a:gd name="connsiteY2" fmla="*/ 108019 h 1622283"/>
                  <a:gd name="connsiteX3" fmla="*/ 644087 w 982403"/>
                  <a:gd name="connsiteY3" fmla="*/ 0 h 1622283"/>
                  <a:gd name="connsiteX4" fmla="*/ 778834 w 982403"/>
                  <a:gd name="connsiteY4" fmla="*/ 1283997 h 1622283"/>
                  <a:gd name="connsiteX5" fmla="*/ 0 w 982403"/>
                  <a:gd name="connsiteY5" fmla="*/ 1619632 h 162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403" h="1622283">
                    <a:moveTo>
                      <a:pt x="42954" y="1511614"/>
                    </a:moveTo>
                    <a:cubicBezTo>
                      <a:pt x="381636" y="1523524"/>
                      <a:pt x="688888" y="1324139"/>
                      <a:pt x="815378" y="1005996"/>
                    </a:cubicBezTo>
                    <a:cubicBezTo>
                      <a:pt x="941690" y="688350"/>
                      <a:pt x="855355" y="331913"/>
                      <a:pt x="601105" y="108019"/>
                    </a:cubicBezTo>
                    <a:lnTo>
                      <a:pt x="644087" y="0"/>
                    </a:lnTo>
                    <a:cubicBezTo>
                      <a:pt x="1035868" y="317354"/>
                      <a:pt x="1096191" y="892216"/>
                      <a:pt x="778834" y="1283997"/>
                    </a:cubicBezTo>
                    <a:cubicBezTo>
                      <a:pt x="590105" y="1516990"/>
                      <a:pt x="298981" y="1642446"/>
                      <a:pt x="0" y="1619632"/>
                    </a:cubicBezTo>
                    <a:close/>
                  </a:path>
                </a:pathLst>
              </a:custGeom>
              <a:solidFill>
                <a:schemeClr val="accent4">
                  <a:lumMod val="75000"/>
                </a:schemeClr>
              </a:solidFill>
              <a:ln w="1378" cap="flat">
                <a:noFill/>
                <a:prstDash val="solid"/>
                <a:miter/>
              </a:ln>
            </p:spPr>
            <p:txBody>
              <a:bodyPr rtlCol="0" anchor="ctr"/>
              <a:lstStyle/>
              <a:p>
                <a:endParaRPr lang="en-IN"/>
              </a:p>
            </p:txBody>
          </p:sp>
          <p:sp>
            <p:nvSpPr>
              <p:cNvPr id="11" name="Freeform: Shape 10">
                <a:extLst>
                  <a:ext uri="{FF2B5EF4-FFF2-40B4-BE49-F238E27FC236}">
                    <a16:creationId xmlns:a16="http://schemas.microsoft.com/office/drawing/2014/main" id="{2565F9CB-157E-4A4F-8A60-B6F6EC955E78}"/>
                  </a:ext>
                </a:extLst>
              </p:cNvPr>
              <p:cNvSpPr/>
              <p:nvPr/>
            </p:nvSpPr>
            <p:spPr>
              <a:xfrm rot="18900000">
                <a:off x="3724659" y="935264"/>
                <a:ext cx="1368016" cy="1368016"/>
              </a:xfrm>
              <a:custGeom>
                <a:avLst/>
                <a:gdLst>
                  <a:gd name="connsiteX0" fmla="*/ 1368016 w 1368016"/>
                  <a:gd name="connsiteY0" fmla="*/ 684008 h 1368016"/>
                  <a:gd name="connsiteX1" fmla="*/ 684008 w 1368016"/>
                  <a:gd name="connsiteY1" fmla="*/ 1368016 h 1368016"/>
                  <a:gd name="connsiteX2" fmla="*/ 0 w 1368016"/>
                  <a:gd name="connsiteY2" fmla="*/ 684008 h 1368016"/>
                  <a:gd name="connsiteX3" fmla="*/ 684008 w 1368016"/>
                  <a:gd name="connsiteY3" fmla="*/ 0 h 1368016"/>
                  <a:gd name="connsiteX4" fmla="*/ 1368016 w 1368016"/>
                  <a:gd name="connsiteY4" fmla="*/ 684008 h 136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016" h="1368016">
                    <a:moveTo>
                      <a:pt x="1368016" y="684008"/>
                    </a:moveTo>
                    <a:cubicBezTo>
                      <a:pt x="1368016" y="1061776"/>
                      <a:pt x="1061776" y="1368016"/>
                      <a:pt x="684008" y="1368016"/>
                    </a:cubicBezTo>
                    <a:cubicBezTo>
                      <a:pt x="306241" y="1368016"/>
                      <a:pt x="0" y="1061776"/>
                      <a:pt x="0" y="684008"/>
                    </a:cubicBezTo>
                    <a:cubicBezTo>
                      <a:pt x="0" y="306241"/>
                      <a:pt x="306241" y="0"/>
                      <a:pt x="684008" y="0"/>
                    </a:cubicBezTo>
                    <a:cubicBezTo>
                      <a:pt x="1061776" y="0"/>
                      <a:pt x="1368016" y="306241"/>
                      <a:pt x="1368016" y="684008"/>
                    </a:cubicBezTo>
                    <a:close/>
                  </a:path>
                </a:pathLst>
              </a:custGeom>
              <a:solidFill>
                <a:schemeClr val="accent4">
                  <a:lumMod val="75000"/>
                </a:schemeClr>
              </a:solidFill>
              <a:ln w="1378"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0AAB878B-A181-481A-82EF-0651118BEA11}"/>
                  </a:ext>
                </a:extLst>
              </p:cNvPr>
              <p:cNvSpPr/>
              <p:nvPr/>
            </p:nvSpPr>
            <p:spPr>
              <a:xfrm>
                <a:off x="4175511" y="1204393"/>
                <a:ext cx="328522" cy="829742"/>
              </a:xfrm>
              <a:custGeom>
                <a:avLst/>
                <a:gdLst>
                  <a:gd name="connsiteX0" fmla="*/ 328522 w 328522"/>
                  <a:gd name="connsiteY0" fmla="*/ 829742 h 829742"/>
                  <a:gd name="connsiteX1" fmla="*/ 205837 w 328522"/>
                  <a:gd name="connsiteY1" fmla="*/ 829742 h 829742"/>
                  <a:gd name="connsiteX2" fmla="*/ 205837 w 328522"/>
                  <a:gd name="connsiteY2" fmla="*/ 157893 h 829742"/>
                  <a:gd name="connsiteX3" fmla="*/ 183781 w 328522"/>
                  <a:gd name="connsiteY3" fmla="*/ 176750 h 829742"/>
                  <a:gd name="connsiteX4" fmla="*/ 161091 w 328522"/>
                  <a:gd name="connsiteY4" fmla="*/ 194974 h 829742"/>
                  <a:gd name="connsiteX5" fmla="*/ 0 w 328522"/>
                  <a:gd name="connsiteY5" fmla="*/ 310037 h 829742"/>
                  <a:gd name="connsiteX6" fmla="*/ 0 w 328522"/>
                  <a:gd name="connsiteY6" fmla="*/ 187944 h 829742"/>
                  <a:gd name="connsiteX7" fmla="*/ 249893 w 328522"/>
                  <a:gd name="connsiteY7" fmla="*/ 0 h 829742"/>
                  <a:gd name="connsiteX8" fmla="*/ 328467 w 328522"/>
                  <a:gd name="connsiteY8" fmla="*/ 0 h 82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522" h="829742">
                    <a:moveTo>
                      <a:pt x="328522" y="829742"/>
                    </a:moveTo>
                    <a:lnTo>
                      <a:pt x="205837" y="829742"/>
                    </a:lnTo>
                    <a:lnTo>
                      <a:pt x="205837" y="157893"/>
                    </a:lnTo>
                    <a:cubicBezTo>
                      <a:pt x="199013" y="163875"/>
                      <a:pt x="191666" y="170161"/>
                      <a:pt x="183781" y="176750"/>
                    </a:cubicBezTo>
                    <a:cubicBezTo>
                      <a:pt x="175896" y="183340"/>
                      <a:pt x="168328" y="189414"/>
                      <a:pt x="161091" y="194974"/>
                    </a:cubicBezTo>
                    <a:lnTo>
                      <a:pt x="0" y="310037"/>
                    </a:lnTo>
                    <a:lnTo>
                      <a:pt x="0" y="187944"/>
                    </a:lnTo>
                    <a:lnTo>
                      <a:pt x="249893" y="0"/>
                    </a:lnTo>
                    <a:lnTo>
                      <a:pt x="328467" y="0"/>
                    </a:lnTo>
                    <a:close/>
                  </a:path>
                </a:pathLst>
              </a:custGeom>
              <a:solidFill>
                <a:schemeClr val="bg1"/>
              </a:solidFill>
              <a:ln w="1378" cap="flat">
                <a:noFill/>
                <a:prstDash val="solid"/>
                <a:miter/>
              </a:ln>
            </p:spPr>
            <p:txBody>
              <a:bodyPr rtlCol="0" anchor="ctr"/>
              <a:lstStyle/>
              <a:p>
                <a:endParaRPr lang="en-IN"/>
              </a:p>
            </p:txBody>
          </p:sp>
        </p:grpSp>
        <p:sp>
          <p:nvSpPr>
            <p:cNvPr id="18" name="Freeform: Shape 17">
              <a:extLst>
                <a:ext uri="{FF2B5EF4-FFF2-40B4-BE49-F238E27FC236}">
                  <a16:creationId xmlns:a16="http://schemas.microsoft.com/office/drawing/2014/main" id="{29A3E365-BC6B-4455-9AB1-EA701FDEBE34}"/>
                </a:ext>
              </a:extLst>
            </p:cNvPr>
            <p:cNvSpPr/>
            <p:nvPr/>
          </p:nvSpPr>
          <p:spPr>
            <a:xfrm rot="18900000">
              <a:off x="6981963" y="2792737"/>
              <a:ext cx="1602718" cy="1602718"/>
            </a:xfrm>
            <a:custGeom>
              <a:avLst/>
              <a:gdLst>
                <a:gd name="connsiteX0" fmla="*/ 1602719 w 1602718"/>
                <a:gd name="connsiteY0" fmla="*/ 801359 h 1602718"/>
                <a:gd name="connsiteX1" fmla="*/ 801359 w 1602718"/>
                <a:gd name="connsiteY1" fmla="*/ 1602719 h 1602718"/>
                <a:gd name="connsiteX2" fmla="*/ 0 w 1602718"/>
                <a:gd name="connsiteY2" fmla="*/ 801359 h 1602718"/>
                <a:gd name="connsiteX3" fmla="*/ 801359 w 1602718"/>
                <a:gd name="connsiteY3" fmla="*/ 0 h 1602718"/>
                <a:gd name="connsiteX4" fmla="*/ 1602719 w 1602718"/>
                <a:gd name="connsiteY4" fmla="*/ 801359 h 1602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718" h="1602718">
                  <a:moveTo>
                    <a:pt x="1602719" y="801359"/>
                  </a:moveTo>
                  <a:cubicBezTo>
                    <a:pt x="1602719" y="1243938"/>
                    <a:pt x="1243938" y="1602719"/>
                    <a:pt x="801359" y="1602719"/>
                  </a:cubicBezTo>
                  <a:cubicBezTo>
                    <a:pt x="358781" y="1602719"/>
                    <a:pt x="0" y="1243938"/>
                    <a:pt x="0" y="801359"/>
                  </a:cubicBezTo>
                  <a:cubicBezTo>
                    <a:pt x="0" y="358781"/>
                    <a:pt x="358781" y="0"/>
                    <a:pt x="801359" y="0"/>
                  </a:cubicBezTo>
                  <a:cubicBezTo>
                    <a:pt x="1243938" y="0"/>
                    <a:pt x="1602719" y="358781"/>
                    <a:pt x="1602719" y="801359"/>
                  </a:cubicBezTo>
                  <a:close/>
                </a:path>
              </a:pathLst>
            </a:custGeom>
            <a:solidFill>
              <a:srgbClr val="FFFFFF"/>
            </a:solidFill>
            <a:ln w="1378" cap="flat">
              <a:noFill/>
              <a:prstDash val="solid"/>
              <a:miter/>
            </a:ln>
          </p:spPr>
          <p:txBody>
            <a:bodyPr rtlCol="0" anchor="ctr"/>
            <a:lstStyle/>
            <a:p>
              <a:endParaRPr lang="en-IN"/>
            </a:p>
          </p:txBody>
        </p:sp>
        <p:grpSp>
          <p:nvGrpSpPr>
            <p:cNvPr id="32" name="Group 31">
              <a:extLst>
                <a:ext uri="{FF2B5EF4-FFF2-40B4-BE49-F238E27FC236}">
                  <a16:creationId xmlns:a16="http://schemas.microsoft.com/office/drawing/2014/main" id="{F3BCDB0F-16DA-4F51-8BA3-17258F50BC28}"/>
                </a:ext>
              </a:extLst>
            </p:cNvPr>
            <p:cNvGrpSpPr/>
            <p:nvPr/>
          </p:nvGrpSpPr>
          <p:grpSpPr>
            <a:xfrm>
              <a:off x="2994074" y="2848455"/>
              <a:ext cx="6203850" cy="1825499"/>
              <a:chOff x="2994074" y="2681325"/>
              <a:chExt cx="6203850" cy="1825499"/>
            </a:xfrm>
          </p:grpSpPr>
          <p:sp>
            <p:nvSpPr>
              <p:cNvPr id="13" name="Freeform: Shape 12">
                <a:extLst>
                  <a:ext uri="{FF2B5EF4-FFF2-40B4-BE49-F238E27FC236}">
                    <a16:creationId xmlns:a16="http://schemas.microsoft.com/office/drawing/2014/main" id="{02FC7980-ADE4-459B-9E5E-445A79D4538A}"/>
                  </a:ext>
                </a:extLst>
              </p:cNvPr>
              <p:cNvSpPr/>
              <p:nvPr/>
            </p:nvSpPr>
            <p:spPr>
              <a:xfrm>
                <a:off x="2994074" y="3013664"/>
                <a:ext cx="851246" cy="1061108"/>
              </a:xfrm>
              <a:custGeom>
                <a:avLst/>
                <a:gdLst>
                  <a:gd name="connsiteX0" fmla="*/ 851247 w 851246"/>
                  <a:gd name="connsiteY0" fmla="*/ 530554 h 1061108"/>
                  <a:gd name="connsiteX1" fmla="*/ 425623 w 851246"/>
                  <a:gd name="connsiteY1" fmla="*/ 1061108 h 1061108"/>
                  <a:gd name="connsiteX2" fmla="*/ 0 w 851246"/>
                  <a:gd name="connsiteY2" fmla="*/ 530554 h 1061108"/>
                  <a:gd name="connsiteX3" fmla="*/ 425623 w 851246"/>
                  <a:gd name="connsiteY3" fmla="*/ 0 h 1061108"/>
                  <a:gd name="connsiteX4" fmla="*/ 851247 w 851246"/>
                  <a:gd name="connsiteY4" fmla="*/ 530554 h 106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46" h="1061108">
                    <a:moveTo>
                      <a:pt x="851247" y="530554"/>
                    </a:moveTo>
                    <a:cubicBezTo>
                      <a:pt x="851247" y="823571"/>
                      <a:pt x="660689" y="1061108"/>
                      <a:pt x="425623" y="1061108"/>
                    </a:cubicBezTo>
                    <a:cubicBezTo>
                      <a:pt x="190558" y="1061108"/>
                      <a:pt x="0" y="823571"/>
                      <a:pt x="0" y="530554"/>
                    </a:cubicBezTo>
                    <a:cubicBezTo>
                      <a:pt x="0" y="237537"/>
                      <a:pt x="190558" y="0"/>
                      <a:pt x="425623" y="0"/>
                    </a:cubicBezTo>
                    <a:cubicBezTo>
                      <a:pt x="660689" y="0"/>
                      <a:pt x="851247" y="237537"/>
                      <a:pt x="851247" y="530554"/>
                    </a:cubicBezTo>
                    <a:close/>
                  </a:path>
                </a:pathLst>
              </a:custGeom>
              <a:solidFill>
                <a:schemeClr val="accent1"/>
              </a:solidFill>
              <a:ln w="1378"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53726E72-D5CA-4952-8EC6-2AD583C842A6}"/>
                  </a:ext>
                </a:extLst>
              </p:cNvPr>
              <p:cNvSpPr/>
              <p:nvPr/>
            </p:nvSpPr>
            <p:spPr>
              <a:xfrm>
                <a:off x="3469448" y="3013664"/>
                <a:ext cx="5323062" cy="1061094"/>
              </a:xfrm>
              <a:custGeom>
                <a:avLst/>
                <a:gdLst>
                  <a:gd name="connsiteX0" fmla="*/ 0 w 5323062"/>
                  <a:gd name="connsiteY0" fmla="*/ 0 h 1061094"/>
                  <a:gd name="connsiteX1" fmla="*/ 5323063 w 5323062"/>
                  <a:gd name="connsiteY1" fmla="*/ 0 h 1061094"/>
                  <a:gd name="connsiteX2" fmla="*/ 5323063 w 5323062"/>
                  <a:gd name="connsiteY2" fmla="*/ 1061095 h 1061094"/>
                  <a:gd name="connsiteX3" fmla="*/ 0 w 5323062"/>
                  <a:gd name="connsiteY3" fmla="*/ 1061095 h 1061094"/>
                </a:gdLst>
                <a:ahLst/>
                <a:cxnLst>
                  <a:cxn ang="0">
                    <a:pos x="connsiteX0" y="connsiteY0"/>
                  </a:cxn>
                  <a:cxn ang="0">
                    <a:pos x="connsiteX1" y="connsiteY1"/>
                  </a:cxn>
                  <a:cxn ang="0">
                    <a:pos x="connsiteX2" y="connsiteY2"/>
                  </a:cxn>
                  <a:cxn ang="0">
                    <a:pos x="connsiteX3" y="connsiteY3"/>
                  </a:cxn>
                </a:cxnLst>
                <a:rect l="l" t="t" r="r" b="b"/>
                <a:pathLst>
                  <a:path w="5323062" h="1061094">
                    <a:moveTo>
                      <a:pt x="0" y="0"/>
                    </a:moveTo>
                    <a:lnTo>
                      <a:pt x="5323063" y="0"/>
                    </a:lnTo>
                    <a:lnTo>
                      <a:pt x="5323063" y="1061095"/>
                    </a:lnTo>
                    <a:lnTo>
                      <a:pt x="0" y="1061095"/>
                    </a:lnTo>
                    <a:close/>
                  </a:path>
                </a:pathLst>
              </a:custGeom>
              <a:solidFill>
                <a:schemeClr val="accent1"/>
              </a:solidFill>
              <a:ln w="1378"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94E40ACE-ADAE-4E94-BFC2-1D908570218D}"/>
                  </a:ext>
                </a:extLst>
              </p:cNvPr>
              <p:cNvSpPr/>
              <p:nvPr/>
            </p:nvSpPr>
            <p:spPr>
              <a:xfrm>
                <a:off x="8346678" y="3013664"/>
                <a:ext cx="851246" cy="1061108"/>
              </a:xfrm>
              <a:custGeom>
                <a:avLst/>
                <a:gdLst>
                  <a:gd name="connsiteX0" fmla="*/ 851247 w 851246"/>
                  <a:gd name="connsiteY0" fmla="*/ 530554 h 1061108"/>
                  <a:gd name="connsiteX1" fmla="*/ 425624 w 851246"/>
                  <a:gd name="connsiteY1" fmla="*/ 1061108 h 1061108"/>
                  <a:gd name="connsiteX2" fmla="*/ 1 w 851246"/>
                  <a:gd name="connsiteY2" fmla="*/ 530554 h 1061108"/>
                  <a:gd name="connsiteX3" fmla="*/ 425624 w 851246"/>
                  <a:gd name="connsiteY3" fmla="*/ 0 h 1061108"/>
                  <a:gd name="connsiteX4" fmla="*/ 851247 w 851246"/>
                  <a:gd name="connsiteY4" fmla="*/ 530554 h 106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46" h="1061108">
                    <a:moveTo>
                      <a:pt x="851247" y="530554"/>
                    </a:moveTo>
                    <a:cubicBezTo>
                      <a:pt x="851247" y="823571"/>
                      <a:pt x="660689" y="1061108"/>
                      <a:pt x="425624" y="1061108"/>
                    </a:cubicBezTo>
                    <a:cubicBezTo>
                      <a:pt x="190558" y="1061108"/>
                      <a:pt x="1" y="823571"/>
                      <a:pt x="1" y="530554"/>
                    </a:cubicBezTo>
                    <a:cubicBezTo>
                      <a:pt x="1" y="237537"/>
                      <a:pt x="190558" y="0"/>
                      <a:pt x="425624" y="0"/>
                    </a:cubicBezTo>
                    <a:cubicBezTo>
                      <a:pt x="660689" y="0"/>
                      <a:pt x="851247" y="237537"/>
                      <a:pt x="851247" y="530554"/>
                    </a:cubicBezTo>
                    <a:close/>
                  </a:path>
                </a:pathLst>
              </a:custGeom>
              <a:solidFill>
                <a:schemeClr val="accent1"/>
              </a:solidFill>
              <a:ln w="1378"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5D26E8AE-D1B2-43C9-BD7C-04B88A97134A}"/>
                  </a:ext>
                </a:extLst>
              </p:cNvPr>
              <p:cNvSpPr/>
              <p:nvPr/>
            </p:nvSpPr>
            <p:spPr>
              <a:xfrm>
                <a:off x="7713440" y="2681325"/>
                <a:ext cx="982329" cy="1622318"/>
              </a:xfrm>
              <a:custGeom>
                <a:avLst/>
                <a:gdLst>
                  <a:gd name="connsiteX0" fmla="*/ 601105 w 982329"/>
                  <a:gd name="connsiteY0" fmla="*/ 1514300 h 1622318"/>
                  <a:gd name="connsiteX1" fmla="*/ 815365 w 982329"/>
                  <a:gd name="connsiteY1" fmla="*/ 616322 h 1622318"/>
                  <a:gd name="connsiteX2" fmla="*/ 42954 w 982329"/>
                  <a:gd name="connsiteY2" fmla="*/ 110719 h 1622318"/>
                  <a:gd name="connsiteX3" fmla="*/ 0 w 982329"/>
                  <a:gd name="connsiteY3" fmla="*/ 2686 h 1622318"/>
                  <a:gd name="connsiteX4" fmla="*/ 979680 w 982329"/>
                  <a:gd name="connsiteY4" fmla="*/ 843553 h 1622318"/>
                  <a:gd name="connsiteX5" fmla="*/ 644073 w 982329"/>
                  <a:gd name="connsiteY5" fmla="*/ 1622318 h 162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329" h="1622318">
                    <a:moveTo>
                      <a:pt x="601105" y="1514300"/>
                    </a:moveTo>
                    <a:cubicBezTo>
                      <a:pt x="855479" y="1290377"/>
                      <a:pt x="941855" y="934395"/>
                      <a:pt x="815365" y="616322"/>
                    </a:cubicBezTo>
                    <a:cubicBezTo>
                      <a:pt x="689039" y="298649"/>
                      <a:pt x="381525" y="98891"/>
                      <a:pt x="42954" y="110719"/>
                    </a:cubicBezTo>
                    <a:lnTo>
                      <a:pt x="0" y="2686"/>
                    </a:lnTo>
                    <a:cubicBezTo>
                      <a:pt x="502736" y="-35650"/>
                      <a:pt x="941359" y="340831"/>
                      <a:pt x="979680" y="843553"/>
                    </a:cubicBezTo>
                    <a:cubicBezTo>
                      <a:pt x="1002481" y="1142506"/>
                      <a:pt x="877038" y="1433589"/>
                      <a:pt x="644073" y="1622318"/>
                    </a:cubicBezTo>
                    <a:close/>
                  </a:path>
                </a:pathLst>
              </a:custGeom>
              <a:solidFill>
                <a:schemeClr val="accent1">
                  <a:lumMod val="75000"/>
                </a:schemeClr>
              </a:solidFill>
              <a:ln w="1378"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792D84BF-3BF6-4986-A865-785AF0184CB8}"/>
                  </a:ext>
                </a:extLst>
              </p:cNvPr>
              <p:cNvSpPr/>
              <p:nvPr/>
            </p:nvSpPr>
            <p:spPr>
              <a:xfrm>
                <a:off x="6870816" y="2884541"/>
                <a:ext cx="982403" cy="1622283"/>
              </a:xfrm>
              <a:custGeom>
                <a:avLst/>
                <a:gdLst>
                  <a:gd name="connsiteX0" fmla="*/ 939449 w 982403"/>
                  <a:gd name="connsiteY0" fmla="*/ 1511614 h 1622283"/>
                  <a:gd name="connsiteX1" fmla="*/ 167025 w 982403"/>
                  <a:gd name="connsiteY1" fmla="*/ 1006010 h 1622283"/>
                  <a:gd name="connsiteX2" fmla="*/ 381298 w 982403"/>
                  <a:gd name="connsiteY2" fmla="*/ 108032 h 1622283"/>
                  <a:gd name="connsiteX3" fmla="*/ 338316 w 982403"/>
                  <a:gd name="connsiteY3" fmla="*/ 0 h 1622283"/>
                  <a:gd name="connsiteX4" fmla="*/ 203569 w 982403"/>
                  <a:gd name="connsiteY4" fmla="*/ 1283997 h 1622283"/>
                  <a:gd name="connsiteX5" fmla="*/ 982403 w 982403"/>
                  <a:gd name="connsiteY5" fmla="*/ 1619632 h 162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403" h="1622283">
                    <a:moveTo>
                      <a:pt x="939449" y="1511614"/>
                    </a:moveTo>
                    <a:cubicBezTo>
                      <a:pt x="600767" y="1523524"/>
                      <a:pt x="293515" y="1324070"/>
                      <a:pt x="167025" y="1006010"/>
                    </a:cubicBezTo>
                    <a:cubicBezTo>
                      <a:pt x="40714" y="688350"/>
                      <a:pt x="127048" y="331927"/>
                      <a:pt x="381298" y="108032"/>
                    </a:cubicBezTo>
                    <a:lnTo>
                      <a:pt x="338316" y="0"/>
                    </a:lnTo>
                    <a:cubicBezTo>
                      <a:pt x="-53465" y="317357"/>
                      <a:pt x="-113788" y="892215"/>
                      <a:pt x="203569" y="1283997"/>
                    </a:cubicBezTo>
                    <a:cubicBezTo>
                      <a:pt x="392298" y="1516990"/>
                      <a:pt x="683422" y="1642446"/>
                      <a:pt x="982403" y="1619632"/>
                    </a:cubicBezTo>
                    <a:close/>
                  </a:path>
                </a:pathLst>
              </a:custGeom>
              <a:solidFill>
                <a:schemeClr val="accent1">
                  <a:lumMod val="75000"/>
                </a:schemeClr>
              </a:solidFill>
              <a:ln w="1378"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AEF5EFA1-F7B8-4AD4-8D1F-0E1CB9BF7CA4}"/>
                  </a:ext>
                </a:extLst>
              </p:cNvPr>
              <p:cNvSpPr/>
              <p:nvPr/>
            </p:nvSpPr>
            <p:spPr>
              <a:xfrm rot="18900000">
                <a:off x="7099324" y="2910098"/>
                <a:ext cx="1368016" cy="1368016"/>
              </a:xfrm>
              <a:custGeom>
                <a:avLst/>
                <a:gdLst>
                  <a:gd name="connsiteX0" fmla="*/ 1368017 w 1368016"/>
                  <a:gd name="connsiteY0" fmla="*/ 684008 h 1368016"/>
                  <a:gd name="connsiteX1" fmla="*/ 684009 w 1368016"/>
                  <a:gd name="connsiteY1" fmla="*/ 1368016 h 1368016"/>
                  <a:gd name="connsiteX2" fmla="*/ 0 w 1368016"/>
                  <a:gd name="connsiteY2" fmla="*/ 684008 h 1368016"/>
                  <a:gd name="connsiteX3" fmla="*/ 684009 w 1368016"/>
                  <a:gd name="connsiteY3" fmla="*/ 0 h 1368016"/>
                  <a:gd name="connsiteX4" fmla="*/ 1368017 w 1368016"/>
                  <a:gd name="connsiteY4" fmla="*/ 684008 h 136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016" h="1368016">
                    <a:moveTo>
                      <a:pt x="1368017" y="684008"/>
                    </a:moveTo>
                    <a:cubicBezTo>
                      <a:pt x="1368017" y="1061776"/>
                      <a:pt x="1061776" y="1368016"/>
                      <a:pt x="684009" y="1368016"/>
                    </a:cubicBezTo>
                    <a:cubicBezTo>
                      <a:pt x="306241" y="1368016"/>
                      <a:pt x="0" y="1061776"/>
                      <a:pt x="0" y="684008"/>
                    </a:cubicBezTo>
                    <a:cubicBezTo>
                      <a:pt x="0" y="306241"/>
                      <a:pt x="306241" y="0"/>
                      <a:pt x="684009" y="0"/>
                    </a:cubicBezTo>
                    <a:cubicBezTo>
                      <a:pt x="1061776" y="0"/>
                      <a:pt x="1368017" y="306241"/>
                      <a:pt x="1368017" y="684008"/>
                    </a:cubicBezTo>
                    <a:close/>
                  </a:path>
                </a:pathLst>
              </a:custGeom>
              <a:solidFill>
                <a:schemeClr val="accent1">
                  <a:lumMod val="75000"/>
                </a:schemeClr>
              </a:solidFill>
              <a:ln w="1378"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A866A0E0-415C-48C8-B38C-42BA72960D71}"/>
                  </a:ext>
                </a:extLst>
              </p:cNvPr>
              <p:cNvSpPr/>
              <p:nvPr/>
            </p:nvSpPr>
            <p:spPr>
              <a:xfrm>
                <a:off x="7535849" y="3175113"/>
                <a:ext cx="494864" cy="838068"/>
              </a:xfrm>
              <a:custGeom>
                <a:avLst/>
                <a:gdLst>
                  <a:gd name="connsiteX0" fmla="*/ 333774 w 494864"/>
                  <a:gd name="connsiteY0" fmla="*/ 238397 h 838068"/>
                  <a:gd name="connsiteX1" fmla="*/ 302772 w 494864"/>
                  <a:gd name="connsiteY1" fmla="*/ 139959 h 838068"/>
                  <a:gd name="connsiteX2" fmla="*/ 212274 w 494864"/>
                  <a:gd name="connsiteY2" fmla="*/ 104794 h 838068"/>
                  <a:gd name="connsiteX3" fmla="*/ 156666 w 494864"/>
                  <a:gd name="connsiteY3" fmla="*/ 112789 h 838068"/>
                  <a:gd name="connsiteX4" fmla="*/ 98769 w 494864"/>
                  <a:gd name="connsiteY4" fmla="*/ 134197 h 838068"/>
                  <a:gd name="connsiteX5" fmla="*/ 44429 w 494864"/>
                  <a:gd name="connsiteY5" fmla="*/ 164882 h 838068"/>
                  <a:gd name="connsiteX6" fmla="*/ 0 w 494864"/>
                  <a:gd name="connsiteY6" fmla="*/ 200723 h 838068"/>
                  <a:gd name="connsiteX7" fmla="*/ 0 w 494864"/>
                  <a:gd name="connsiteY7" fmla="*/ 85026 h 838068"/>
                  <a:gd name="connsiteX8" fmla="*/ 43478 w 494864"/>
                  <a:gd name="connsiteY8" fmla="*/ 52425 h 838068"/>
                  <a:gd name="connsiteX9" fmla="*/ 97487 w 494864"/>
                  <a:gd name="connsiteY9" fmla="*/ 25572 h 838068"/>
                  <a:gd name="connsiteX10" fmla="*/ 159174 w 494864"/>
                  <a:gd name="connsiteY10" fmla="*/ 7031 h 838068"/>
                  <a:gd name="connsiteX11" fmla="*/ 226293 w 494864"/>
                  <a:gd name="connsiteY11" fmla="*/ 1 h 838068"/>
                  <a:gd name="connsiteX12" fmla="*/ 326661 w 494864"/>
                  <a:gd name="connsiteY12" fmla="*/ 15660 h 838068"/>
                  <a:gd name="connsiteX13" fmla="*/ 402409 w 494864"/>
                  <a:gd name="connsiteY13" fmla="*/ 60737 h 838068"/>
                  <a:gd name="connsiteX14" fmla="*/ 450353 w 494864"/>
                  <a:gd name="connsiteY14" fmla="*/ 131371 h 838068"/>
                  <a:gd name="connsiteX15" fmla="*/ 467295 w 494864"/>
                  <a:gd name="connsiteY15" fmla="*/ 223730 h 838068"/>
                  <a:gd name="connsiteX16" fmla="*/ 454186 w 494864"/>
                  <a:gd name="connsiteY16" fmla="*/ 319935 h 838068"/>
                  <a:gd name="connsiteX17" fmla="*/ 417752 w 494864"/>
                  <a:gd name="connsiteY17" fmla="*/ 402396 h 838068"/>
                  <a:gd name="connsiteX18" fmla="*/ 362778 w 494864"/>
                  <a:gd name="connsiteY18" fmla="*/ 480378 h 838068"/>
                  <a:gd name="connsiteX19" fmla="*/ 293412 w 494864"/>
                  <a:gd name="connsiteY19" fmla="*/ 564466 h 838068"/>
                  <a:gd name="connsiteX20" fmla="*/ 153426 w 494864"/>
                  <a:gd name="connsiteY20" fmla="*/ 734502 h 838068"/>
                  <a:gd name="connsiteX21" fmla="*/ 494865 w 494864"/>
                  <a:gd name="connsiteY21" fmla="*/ 734502 h 838068"/>
                  <a:gd name="connsiteX22" fmla="*/ 494865 w 494864"/>
                  <a:gd name="connsiteY22" fmla="*/ 838069 h 838068"/>
                  <a:gd name="connsiteX23" fmla="*/ 2647 w 494864"/>
                  <a:gd name="connsiteY23" fmla="*/ 838069 h 838068"/>
                  <a:gd name="connsiteX24" fmla="*/ 2647 w 494864"/>
                  <a:gd name="connsiteY24" fmla="*/ 747929 h 838068"/>
                  <a:gd name="connsiteX25" fmla="*/ 197621 w 494864"/>
                  <a:gd name="connsiteY25" fmla="*/ 506941 h 838068"/>
                  <a:gd name="connsiteX26" fmla="*/ 253546 w 494864"/>
                  <a:gd name="connsiteY26" fmla="*/ 436638 h 838068"/>
                  <a:gd name="connsiteX27" fmla="*/ 296693 w 494864"/>
                  <a:gd name="connsiteY27" fmla="*/ 373986 h 838068"/>
                  <a:gd name="connsiteX28" fmla="*/ 324180 w 494864"/>
                  <a:gd name="connsiteY28" fmla="*/ 310699 h 838068"/>
                  <a:gd name="connsiteX29" fmla="*/ 333774 w 494864"/>
                  <a:gd name="connsiteY29" fmla="*/ 238397 h 83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4864" h="838068">
                    <a:moveTo>
                      <a:pt x="333774" y="238397"/>
                    </a:moveTo>
                    <a:cubicBezTo>
                      <a:pt x="333774" y="196215"/>
                      <a:pt x="323436" y="163407"/>
                      <a:pt x="302772" y="139959"/>
                    </a:cubicBezTo>
                    <a:cubicBezTo>
                      <a:pt x="282108" y="116511"/>
                      <a:pt x="251933" y="104794"/>
                      <a:pt x="212274" y="104794"/>
                    </a:cubicBezTo>
                    <a:cubicBezTo>
                      <a:pt x="193472" y="104986"/>
                      <a:pt x="174765" y="107674"/>
                      <a:pt x="156666" y="112789"/>
                    </a:cubicBezTo>
                    <a:cubicBezTo>
                      <a:pt x="136774" y="118206"/>
                      <a:pt x="117406" y="125374"/>
                      <a:pt x="98769" y="134197"/>
                    </a:cubicBezTo>
                    <a:cubicBezTo>
                      <a:pt x="79925" y="143088"/>
                      <a:pt x="61770" y="153344"/>
                      <a:pt x="44429" y="164882"/>
                    </a:cubicBezTo>
                    <a:cubicBezTo>
                      <a:pt x="28480" y="175345"/>
                      <a:pt x="13606" y="187351"/>
                      <a:pt x="0" y="200723"/>
                    </a:cubicBezTo>
                    <a:lnTo>
                      <a:pt x="0" y="85026"/>
                    </a:lnTo>
                    <a:cubicBezTo>
                      <a:pt x="13385" y="72757"/>
                      <a:pt x="27942" y="61826"/>
                      <a:pt x="43478" y="52425"/>
                    </a:cubicBezTo>
                    <a:cubicBezTo>
                      <a:pt x="60667" y="41907"/>
                      <a:pt x="78739" y="32933"/>
                      <a:pt x="97487" y="25572"/>
                    </a:cubicBezTo>
                    <a:cubicBezTo>
                      <a:pt x="117503" y="17714"/>
                      <a:pt x="138139" y="11525"/>
                      <a:pt x="159174" y="7031"/>
                    </a:cubicBezTo>
                    <a:cubicBezTo>
                      <a:pt x="181230" y="2316"/>
                      <a:pt x="203727" y="-41"/>
                      <a:pt x="226293" y="1"/>
                    </a:cubicBezTo>
                    <a:cubicBezTo>
                      <a:pt x="263375" y="1"/>
                      <a:pt x="296831" y="5225"/>
                      <a:pt x="326661" y="15660"/>
                    </a:cubicBezTo>
                    <a:cubicBezTo>
                      <a:pt x="356492" y="26095"/>
                      <a:pt x="381746" y="41121"/>
                      <a:pt x="402409" y="60737"/>
                    </a:cubicBezTo>
                    <a:cubicBezTo>
                      <a:pt x="423239" y="80587"/>
                      <a:pt x="439587" y="104683"/>
                      <a:pt x="450353" y="131371"/>
                    </a:cubicBezTo>
                    <a:cubicBezTo>
                      <a:pt x="461643" y="158858"/>
                      <a:pt x="467295" y="189640"/>
                      <a:pt x="467295" y="223730"/>
                    </a:cubicBezTo>
                    <a:cubicBezTo>
                      <a:pt x="467295" y="259102"/>
                      <a:pt x="462925" y="291166"/>
                      <a:pt x="454186" y="319935"/>
                    </a:cubicBezTo>
                    <a:cubicBezTo>
                      <a:pt x="445405" y="348787"/>
                      <a:pt x="433177" y="376480"/>
                      <a:pt x="417752" y="402396"/>
                    </a:cubicBezTo>
                    <a:cubicBezTo>
                      <a:pt x="401403" y="429732"/>
                      <a:pt x="383028" y="455799"/>
                      <a:pt x="362778" y="480378"/>
                    </a:cubicBezTo>
                    <a:cubicBezTo>
                      <a:pt x="341687" y="506169"/>
                      <a:pt x="318570" y="534208"/>
                      <a:pt x="293412" y="564466"/>
                    </a:cubicBezTo>
                    <a:lnTo>
                      <a:pt x="153426" y="734502"/>
                    </a:lnTo>
                    <a:lnTo>
                      <a:pt x="494865" y="734502"/>
                    </a:lnTo>
                    <a:lnTo>
                      <a:pt x="494865" y="838069"/>
                    </a:lnTo>
                    <a:lnTo>
                      <a:pt x="2647" y="838069"/>
                    </a:lnTo>
                    <a:lnTo>
                      <a:pt x="2647" y="747929"/>
                    </a:lnTo>
                    <a:lnTo>
                      <a:pt x="197621" y="506941"/>
                    </a:lnTo>
                    <a:cubicBezTo>
                      <a:pt x="218064" y="481370"/>
                      <a:pt x="236701" y="457936"/>
                      <a:pt x="253546" y="436638"/>
                    </a:cubicBezTo>
                    <a:cubicBezTo>
                      <a:pt x="269371" y="416788"/>
                      <a:pt x="283790" y="395848"/>
                      <a:pt x="296693" y="373986"/>
                    </a:cubicBezTo>
                    <a:cubicBezTo>
                      <a:pt x="308396" y="354080"/>
                      <a:pt x="317618" y="332837"/>
                      <a:pt x="324180" y="310699"/>
                    </a:cubicBezTo>
                    <a:cubicBezTo>
                      <a:pt x="330576" y="288932"/>
                      <a:pt x="333774" y="264823"/>
                      <a:pt x="333774" y="238397"/>
                    </a:cubicBezTo>
                    <a:close/>
                  </a:path>
                </a:pathLst>
              </a:custGeom>
              <a:solidFill>
                <a:schemeClr val="bg1"/>
              </a:solidFill>
              <a:ln w="1378" cap="flat">
                <a:noFill/>
                <a:prstDash val="solid"/>
                <a:miter/>
              </a:ln>
            </p:spPr>
            <p:txBody>
              <a:bodyPr rtlCol="0" anchor="ctr"/>
              <a:lstStyle/>
              <a:p>
                <a:endParaRPr lang="en-IN"/>
              </a:p>
            </p:txBody>
          </p:sp>
        </p:grpSp>
        <p:sp>
          <p:nvSpPr>
            <p:cNvPr id="26" name="Freeform: Shape 25">
              <a:extLst>
                <a:ext uri="{FF2B5EF4-FFF2-40B4-BE49-F238E27FC236}">
                  <a16:creationId xmlns:a16="http://schemas.microsoft.com/office/drawing/2014/main" id="{99798C0F-8E97-438E-93ED-31C90FF3C437}"/>
                </a:ext>
              </a:extLst>
            </p:cNvPr>
            <p:cNvSpPr/>
            <p:nvPr/>
          </p:nvSpPr>
          <p:spPr>
            <a:xfrm rot="18900000">
              <a:off x="3607322" y="4767583"/>
              <a:ext cx="1602718" cy="1602718"/>
            </a:xfrm>
            <a:custGeom>
              <a:avLst/>
              <a:gdLst>
                <a:gd name="connsiteX0" fmla="*/ 1602719 w 1602718"/>
                <a:gd name="connsiteY0" fmla="*/ 801359 h 1602718"/>
                <a:gd name="connsiteX1" fmla="*/ 801359 w 1602718"/>
                <a:gd name="connsiteY1" fmla="*/ 1602719 h 1602718"/>
                <a:gd name="connsiteX2" fmla="*/ 0 w 1602718"/>
                <a:gd name="connsiteY2" fmla="*/ 801359 h 1602718"/>
                <a:gd name="connsiteX3" fmla="*/ 801359 w 1602718"/>
                <a:gd name="connsiteY3" fmla="*/ 0 h 1602718"/>
                <a:gd name="connsiteX4" fmla="*/ 1602719 w 1602718"/>
                <a:gd name="connsiteY4" fmla="*/ 801359 h 1602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718" h="1602718">
                  <a:moveTo>
                    <a:pt x="1602719" y="801359"/>
                  </a:moveTo>
                  <a:cubicBezTo>
                    <a:pt x="1602719" y="1243938"/>
                    <a:pt x="1243938" y="1602719"/>
                    <a:pt x="801359" y="1602719"/>
                  </a:cubicBezTo>
                  <a:cubicBezTo>
                    <a:pt x="358781" y="1602719"/>
                    <a:pt x="0" y="1243937"/>
                    <a:pt x="0" y="801359"/>
                  </a:cubicBezTo>
                  <a:cubicBezTo>
                    <a:pt x="0" y="358780"/>
                    <a:pt x="358781" y="0"/>
                    <a:pt x="801359" y="0"/>
                  </a:cubicBezTo>
                  <a:cubicBezTo>
                    <a:pt x="1243938" y="0"/>
                    <a:pt x="1602719" y="358780"/>
                    <a:pt x="1602719" y="801359"/>
                  </a:cubicBezTo>
                  <a:close/>
                </a:path>
              </a:pathLst>
            </a:custGeom>
            <a:solidFill>
              <a:srgbClr val="FFFFFF"/>
            </a:solidFill>
            <a:ln w="1378" cap="flat">
              <a:noFill/>
              <a:prstDash val="solid"/>
              <a:miter/>
            </a:ln>
          </p:spPr>
          <p:txBody>
            <a:bodyPr rtlCol="0" anchor="ctr"/>
            <a:lstStyle/>
            <a:p>
              <a:endParaRPr lang="en-IN"/>
            </a:p>
          </p:txBody>
        </p:sp>
        <p:grpSp>
          <p:nvGrpSpPr>
            <p:cNvPr id="31" name="Group 30">
              <a:extLst>
                <a:ext uri="{FF2B5EF4-FFF2-40B4-BE49-F238E27FC236}">
                  <a16:creationId xmlns:a16="http://schemas.microsoft.com/office/drawing/2014/main" id="{55A3EB72-D7CD-432B-97A9-0D70740B9EAB}"/>
                </a:ext>
              </a:extLst>
            </p:cNvPr>
            <p:cNvGrpSpPr/>
            <p:nvPr/>
          </p:nvGrpSpPr>
          <p:grpSpPr>
            <a:xfrm>
              <a:off x="2994074" y="4656154"/>
              <a:ext cx="6203850" cy="1825490"/>
              <a:chOff x="2994074" y="4656154"/>
              <a:chExt cx="6203850" cy="1825490"/>
            </a:xfrm>
          </p:grpSpPr>
          <p:sp>
            <p:nvSpPr>
              <p:cNvPr id="21" name="Freeform: Shape 20">
                <a:extLst>
                  <a:ext uri="{FF2B5EF4-FFF2-40B4-BE49-F238E27FC236}">
                    <a16:creationId xmlns:a16="http://schemas.microsoft.com/office/drawing/2014/main" id="{DC9074A6-EF6A-44BF-8445-BA0440E15419}"/>
                  </a:ext>
                </a:extLst>
              </p:cNvPr>
              <p:cNvSpPr/>
              <p:nvPr/>
            </p:nvSpPr>
            <p:spPr>
              <a:xfrm>
                <a:off x="8346678" y="4988493"/>
                <a:ext cx="851246" cy="1061108"/>
              </a:xfrm>
              <a:custGeom>
                <a:avLst/>
                <a:gdLst>
                  <a:gd name="connsiteX0" fmla="*/ 851247 w 851246"/>
                  <a:gd name="connsiteY0" fmla="*/ 530554 h 1061108"/>
                  <a:gd name="connsiteX1" fmla="*/ 425624 w 851246"/>
                  <a:gd name="connsiteY1" fmla="*/ 1061108 h 1061108"/>
                  <a:gd name="connsiteX2" fmla="*/ 1 w 851246"/>
                  <a:gd name="connsiteY2" fmla="*/ 530554 h 1061108"/>
                  <a:gd name="connsiteX3" fmla="*/ 425624 w 851246"/>
                  <a:gd name="connsiteY3" fmla="*/ 0 h 1061108"/>
                  <a:gd name="connsiteX4" fmla="*/ 851247 w 851246"/>
                  <a:gd name="connsiteY4" fmla="*/ 530554 h 106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46" h="1061108">
                    <a:moveTo>
                      <a:pt x="851247" y="530554"/>
                    </a:moveTo>
                    <a:cubicBezTo>
                      <a:pt x="851247" y="823571"/>
                      <a:pt x="660689" y="1061108"/>
                      <a:pt x="425624" y="1061108"/>
                    </a:cubicBezTo>
                    <a:cubicBezTo>
                      <a:pt x="190558" y="1061108"/>
                      <a:pt x="1" y="823571"/>
                      <a:pt x="1" y="530554"/>
                    </a:cubicBezTo>
                    <a:cubicBezTo>
                      <a:pt x="1" y="237537"/>
                      <a:pt x="190558" y="0"/>
                      <a:pt x="425624" y="0"/>
                    </a:cubicBezTo>
                    <a:cubicBezTo>
                      <a:pt x="660689" y="0"/>
                      <a:pt x="851247" y="237537"/>
                      <a:pt x="851247" y="530554"/>
                    </a:cubicBezTo>
                    <a:close/>
                  </a:path>
                </a:pathLst>
              </a:custGeom>
              <a:solidFill>
                <a:schemeClr val="accent2"/>
              </a:solidFill>
              <a:ln w="1378"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1DB124A7-1B22-4A0A-B9F9-EC4CBC35656C}"/>
                  </a:ext>
                </a:extLst>
              </p:cNvPr>
              <p:cNvSpPr/>
              <p:nvPr/>
            </p:nvSpPr>
            <p:spPr>
              <a:xfrm>
                <a:off x="3399489" y="4988493"/>
                <a:ext cx="5323062" cy="1061094"/>
              </a:xfrm>
              <a:custGeom>
                <a:avLst/>
                <a:gdLst>
                  <a:gd name="connsiteX0" fmla="*/ 0 w 5323062"/>
                  <a:gd name="connsiteY0" fmla="*/ 0 h 1061094"/>
                  <a:gd name="connsiteX1" fmla="*/ 5323063 w 5323062"/>
                  <a:gd name="connsiteY1" fmla="*/ 0 h 1061094"/>
                  <a:gd name="connsiteX2" fmla="*/ 5323063 w 5323062"/>
                  <a:gd name="connsiteY2" fmla="*/ 1061095 h 1061094"/>
                  <a:gd name="connsiteX3" fmla="*/ 0 w 5323062"/>
                  <a:gd name="connsiteY3" fmla="*/ 1061095 h 1061094"/>
                </a:gdLst>
                <a:ahLst/>
                <a:cxnLst>
                  <a:cxn ang="0">
                    <a:pos x="connsiteX0" y="connsiteY0"/>
                  </a:cxn>
                  <a:cxn ang="0">
                    <a:pos x="connsiteX1" y="connsiteY1"/>
                  </a:cxn>
                  <a:cxn ang="0">
                    <a:pos x="connsiteX2" y="connsiteY2"/>
                  </a:cxn>
                  <a:cxn ang="0">
                    <a:pos x="connsiteX3" y="connsiteY3"/>
                  </a:cxn>
                </a:cxnLst>
                <a:rect l="l" t="t" r="r" b="b"/>
                <a:pathLst>
                  <a:path w="5323062" h="1061094">
                    <a:moveTo>
                      <a:pt x="0" y="0"/>
                    </a:moveTo>
                    <a:lnTo>
                      <a:pt x="5323063" y="0"/>
                    </a:lnTo>
                    <a:lnTo>
                      <a:pt x="5323063" y="1061095"/>
                    </a:lnTo>
                    <a:lnTo>
                      <a:pt x="0" y="1061095"/>
                    </a:lnTo>
                    <a:close/>
                  </a:path>
                </a:pathLst>
              </a:custGeom>
              <a:solidFill>
                <a:schemeClr val="accent2"/>
              </a:solidFill>
              <a:ln w="1378"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A6F86C0D-F4E2-4616-93FF-61F7549BB1ED}"/>
                  </a:ext>
                </a:extLst>
              </p:cNvPr>
              <p:cNvSpPr/>
              <p:nvPr/>
            </p:nvSpPr>
            <p:spPr>
              <a:xfrm>
                <a:off x="2994074" y="4988493"/>
                <a:ext cx="851246" cy="1061108"/>
              </a:xfrm>
              <a:custGeom>
                <a:avLst/>
                <a:gdLst>
                  <a:gd name="connsiteX0" fmla="*/ 851247 w 851246"/>
                  <a:gd name="connsiteY0" fmla="*/ 530554 h 1061108"/>
                  <a:gd name="connsiteX1" fmla="*/ 425623 w 851246"/>
                  <a:gd name="connsiteY1" fmla="*/ 1061108 h 1061108"/>
                  <a:gd name="connsiteX2" fmla="*/ 0 w 851246"/>
                  <a:gd name="connsiteY2" fmla="*/ 530554 h 1061108"/>
                  <a:gd name="connsiteX3" fmla="*/ 425623 w 851246"/>
                  <a:gd name="connsiteY3" fmla="*/ 0 h 1061108"/>
                  <a:gd name="connsiteX4" fmla="*/ 851247 w 851246"/>
                  <a:gd name="connsiteY4" fmla="*/ 530554 h 106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46" h="1061108">
                    <a:moveTo>
                      <a:pt x="851247" y="530554"/>
                    </a:moveTo>
                    <a:cubicBezTo>
                      <a:pt x="851247" y="823571"/>
                      <a:pt x="660689" y="1061108"/>
                      <a:pt x="425623" y="1061108"/>
                    </a:cubicBezTo>
                    <a:cubicBezTo>
                      <a:pt x="190558" y="1061108"/>
                      <a:pt x="0" y="823571"/>
                      <a:pt x="0" y="530554"/>
                    </a:cubicBezTo>
                    <a:cubicBezTo>
                      <a:pt x="0" y="237537"/>
                      <a:pt x="190558" y="0"/>
                      <a:pt x="425623" y="0"/>
                    </a:cubicBezTo>
                    <a:cubicBezTo>
                      <a:pt x="660689" y="0"/>
                      <a:pt x="851247" y="237537"/>
                      <a:pt x="851247" y="530554"/>
                    </a:cubicBezTo>
                    <a:close/>
                  </a:path>
                </a:pathLst>
              </a:custGeom>
              <a:solidFill>
                <a:schemeClr val="accent2"/>
              </a:solidFill>
              <a:ln w="1378"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28DD741C-F183-4C0F-9D43-F809675332BE}"/>
                  </a:ext>
                </a:extLst>
              </p:cNvPr>
              <p:cNvSpPr/>
              <p:nvPr/>
            </p:nvSpPr>
            <p:spPr>
              <a:xfrm>
                <a:off x="3496240" y="4656154"/>
                <a:ext cx="982332" cy="1622318"/>
              </a:xfrm>
              <a:custGeom>
                <a:avLst/>
                <a:gdLst>
                  <a:gd name="connsiteX0" fmla="*/ 381213 w 982332"/>
                  <a:gd name="connsiteY0" fmla="*/ 1514314 h 1622318"/>
                  <a:gd name="connsiteX1" fmla="*/ 166954 w 982332"/>
                  <a:gd name="connsiteY1" fmla="*/ 616322 h 1622318"/>
                  <a:gd name="connsiteX2" fmla="*/ 939379 w 982332"/>
                  <a:gd name="connsiteY2" fmla="*/ 110719 h 1622318"/>
                  <a:gd name="connsiteX3" fmla="*/ 982333 w 982332"/>
                  <a:gd name="connsiteY3" fmla="*/ 2686 h 1622318"/>
                  <a:gd name="connsiteX4" fmla="*/ 2648 w 982332"/>
                  <a:gd name="connsiteY4" fmla="*/ 843553 h 1622318"/>
                  <a:gd name="connsiteX5" fmla="*/ 338260 w 982332"/>
                  <a:gd name="connsiteY5" fmla="*/ 1622319 h 162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332" h="1622318">
                    <a:moveTo>
                      <a:pt x="381213" y="1514314"/>
                    </a:moveTo>
                    <a:cubicBezTo>
                      <a:pt x="126840" y="1290336"/>
                      <a:pt x="40464" y="934396"/>
                      <a:pt x="166954" y="616322"/>
                    </a:cubicBezTo>
                    <a:cubicBezTo>
                      <a:pt x="293279" y="298663"/>
                      <a:pt x="600794" y="98891"/>
                      <a:pt x="939379" y="110719"/>
                    </a:cubicBezTo>
                    <a:lnTo>
                      <a:pt x="982333" y="2686"/>
                    </a:lnTo>
                    <a:cubicBezTo>
                      <a:pt x="479601" y="-35649"/>
                      <a:pt x="40979" y="340831"/>
                      <a:pt x="2648" y="843553"/>
                    </a:cubicBezTo>
                    <a:cubicBezTo>
                      <a:pt x="-20147" y="1142507"/>
                      <a:pt x="105298" y="1433589"/>
                      <a:pt x="338260" y="1622319"/>
                    </a:cubicBezTo>
                    <a:close/>
                  </a:path>
                </a:pathLst>
              </a:custGeom>
              <a:solidFill>
                <a:schemeClr val="accent2">
                  <a:lumMod val="75000"/>
                </a:schemeClr>
              </a:solidFill>
              <a:ln w="1378"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C4303AA0-9176-47AD-A8D4-615BF0FAF789}"/>
                  </a:ext>
                </a:extLst>
              </p:cNvPr>
              <p:cNvSpPr/>
              <p:nvPr/>
            </p:nvSpPr>
            <p:spPr>
              <a:xfrm>
                <a:off x="4338780" y="4859438"/>
                <a:ext cx="982275" cy="1622206"/>
              </a:xfrm>
              <a:custGeom>
                <a:avLst/>
                <a:gdLst>
                  <a:gd name="connsiteX0" fmla="*/ 42954 w 982275"/>
                  <a:gd name="connsiteY0" fmla="*/ 1511627 h 1622206"/>
                  <a:gd name="connsiteX1" fmla="*/ 815378 w 982275"/>
                  <a:gd name="connsiteY1" fmla="*/ 1006010 h 1622206"/>
                  <a:gd name="connsiteX2" fmla="*/ 601105 w 982275"/>
                  <a:gd name="connsiteY2" fmla="*/ 108033 h 1622206"/>
                  <a:gd name="connsiteX3" fmla="*/ 644059 w 982275"/>
                  <a:gd name="connsiteY3" fmla="*/ 0 h 1622206"/>
                  <a:gd name="connsiteX4" fmla="*/ 778641 w 982275"/>
                  <a:gd name="connsiteY4" fmla="*/ 1284011 h 1622206"/>
                  <a:gd name="connsiteX5" fmla="*/ 0 w 982275"/>
                  <a:gd name="connsiteY5" fmla="*/ 1619563 h 162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275" h="1622206">
                    <a:moveTo>
                      <a:pt x="42954" y="1511627"/>
                    </a:moveTo>
                    <a:cubicBezTo>
                      <a:pt x="381636" y="1523524"/>
                      <a:pt x="688888" y="1324070"/>
                      <a:pt x="815378" y="1006010"/>
                    </a:cubicBezTo>
                    <a:cubicBezTo>
                      <a:pt x="941690" y="688350"/>
                      <a:pt x="855355" y="331927"/>
                      <a:pt x="601105" y="108033"/>
                    </a:cubicBezTo>
                    <a:lnTo>
                      <a:pt x="644059" y="0"/>
                    </a:lnTo>
                    <a:cubicBezTo>
                      <a:pt x="1035786" y="317412"/>
                      <a:pt x="1096039" y="892284"/>
                      <a:pt x="778641" y="1284011"/>
                    </a:cubicBezTo>
                    <a:cubicBezTo>
                      <a:pt x="589926" y="1516921"/>
                      <a:pt x="298898" y="1642336"/>
                      <a:pt x="0" y="1619563"/>
                    </a:cubicBezTo>
                    <a:close/>
                  </a:path>
                </a:pathLst>
              </a:custGeom>
              <a:solidFill>
                <a:schemeClr val="accent2">
                  <a:lumMod val="75000"/>
                </a:schemeClr>
              </a:solidFill>
              <a:ln w="1378"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0DE2047B-1C71-4AC7-A71B-CB5739961CD7}"/>
                  </a:ext>
                </a:extLst>
              </p:cNvPr>
              <p:cNvSpPr/>
              <p:nvPr/>
            </p:nvSpPr>
            <p:spPr>
              <a:xfrm rot="18900000">
                <a:off x="3724673" y="4884934"/>
                <a:ext cx="1368016" cy="1368016"/>
              </a:xfrm>
              <a:custGeom>
                <a:avLst/>
                <a:gdLst>
                  <a:gd name="connsiteX0" fmla="*/ 1368016 w 1368016"/>
                  <a:gd name="connsiteY0" fmla="*/ 684008 h 1368016"/>
                  <a:gd name="connsiteX1" fmla="*/ 684008 w 1368016"/>
                  <a:gd name="connsiteY1" fmla="*/ 1368016 h 1368016"/>
                  <a:gd name="connsiteX2" fmla="*/ 0 w 1368016"/>
                  <a:gd name="connsiteY2" fmla="*/ 684008 h 1368016"/>
                  <a:gd name="connsiteX3" fmla="*/ 684008 w 1368016"/>
                  <a:gd name="connsiteY3" fmla="*/ 0 h 1368016"/>
                  <a:gd name="connsiteX4" fmla="*/ 1368016 w 1368016"/>
                  <a:gd name="connsiteY4" fmla="*/ 684008 h 136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016" h="1368016">
                    <a:moveTo>
                      <a:pt x="1368016" y="684008"/>
                    </a:moveTo>
                    <a:cubicBezTo>
                      <a:pt x="1368016" y="1061776"/>
                      <a:pt x="1061776" y="1368016"/>
                      <a:pt x="684008" y="1368016"/>
                    </a:cubicBezTo>
                    <a:cubicBezTo>
                      <a:pt x="306241" y="1368016"/>
                      <a:pt x="0" y="1061776"/>
                      <a:pt x="0" y="684008"/>
                    </a:cubicBezTo>
                    <a:cubicBezTo>
                      <a:pt x="0" y="306241"/>
                      <a:pt x="306241" y="0"/>
                      <a:pt x="684008" y="0"/>
                    </a:cubicBezTo>
                    <a:cubicBezTo>
                      <a:pt x="1061776" y="0"/>
                      <a:pt x="1368016" y="306241"/>
                      <a:pt x="1368016" y="684008"/>
                    </a:cubicBezTo>
                    <a:close/>
                  </a:path>
                </a:pathLst>
              </a:custGeom>
              <a:solidFill>
                <a:schemeClr val="accent2">
                  <a:lumMod val="75000"/>
                </a:schemeClr>
              </a:solidFill>
              <a:ln w="1378"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4BBE5EF6-1A67-4A9F-A65D-27344D86FB92}"/>
                  </a:ext>
                </a:extLst>
              </p:cNvPr>
              <p:cNvSpPr/>
              <p:nvPr/>
            </p:nvSpPr>
            <p:spPr>
              <a:xfrm>
                <a:off x="4165765" y="5144176"/>
                <a:ext cx="485825" cy="849589"/>
              </a:xfrm>
              <a:custGeom>
                <a:avLst/>
                <a:gdLst>
                  <a:gd name="connsiteX0" fmla="*/ 485822 w 485825"/>
                  <a:gd name="connsiteY0" fmla="*/ 602143 h 849589"/>
                  <a:gd name="connsiteX1" fmla="*/ 465048 w 485825"/>
                  <a:gd name="connsiteY1" fmla="*/ 704152 h 849589"/>
                  <a:gd name="connsiteX2" fmla="*/ 406242 w 485825"/>
                  <a:gd name="connsiteY2" fmla="*/ 782147 h 849589"/>
                  <a:gd name="connsiteX3" fmla="*/ 315468 w 485825"/>
                  <a:gd name="connsiteY3" fmla="*/ 832007 h 849589"/>
                  <a:gd name="connsiteX4" fmla="*/ 198806 w 485825"/>
                  <a:gd name="connsiteY4" fmla="*/ 849583 h 849589"/>
                  <a:gd name="connsiteX5" fmla="*/ 91091 w 485825"/>
                  <a:gd name="connsiteY5" fmla="*/ 837755 h 849589"/>
                  <a:gd name="connsiteX6" fmla="*/ 0 w 485825"/>
                  <a:gd name="connsiteY6" fmla="*/ 801638 h 849589"/>
                  <a:gd name="connsiteX7" fmla="*/ 0 w 485825"/>
                  <a:gd name="connsiteY7" fmla="*/ 684660 h 849589"/>
                  <a:gd name="connsiteX8" fmla="*/ 47944 w 485825"/>
                  <a:gd name="connsiteY8" fmla="*/ 712464 h 849589"/>
                  <a:gd name="connsiteX9" fmla="*/ 99086 w 485825"/>
                  <a:gd name="connsiteY9" fmla="*/ 733555 h 849589"/>
                  <a:gd name="connsiteX10" fmla="*/ 149263 w 485825"/>
                  <a:gd name="connsiteY10" fmla="*/ 746981 h 849589"/>
                  <a:gd name="connsiteX11" fmla="*/ 194960 w 485825"/>
                  <a:gd name="connsiteY11" fmla="*/ 751778 h 849589"/>
                  <a:gd name="connsiteX12" fmla="*/ 316102 w 485825"/>
                  <a:gd name="connsiteY12" fmla="*/ 713112 h 849589"/>
                  <a:gd name="connsiteX13" fmla="*/ 354783 w 485825"/>
                  <a:gd name="connsiteY13" fmla="*/ 607947 h 849589"/>
                  <a:gd name="connsiteX14" fmla="*/ 340391 w 485825"/>
                  <a:gd name="connsiteY14" fmla="*/ 549140 h 849589"/>
                  <a:gd name="connsiteX15" fmla="*/ 299478 w 485825"/>
                  <a:gd name="connsiteY15" fmla="*/ 505938 h 849589"/>
                  <a:gd name="connsiteX16" fmla="*/ 236522 w 485825"/>
                  <a:gd name="connsiteY16" fmla="*/ 479402 h 849589"/>
                  <a:gd name="connsiteX17" fmla="*/ 155976 w 485825"/>
                  <a:gd name="connsiteY17" fmla="*/ 470456 h 849589"/>
                  <a:gd name="connsiteX18" fmla="*/ 94606 w 485825"/>
                  <a:gd name="connsiteY18" fmla="*/ 470456 h 849589"/>
                  <a:gd name="connsiteX19" fmla="*/ 94606 w 485825"/>
                  <a:gd name="connsiteY19" fmla="*/ 365621 h 849589"/>
                  <a:gd name="connsiteX20" fmla="*/ 133604 w 485825"/>
                  <a:gd name="connsiteY20" fmla="*/ 365621 h 849589"/>
                  <a:gd name="connsiteX21" fmla="*/ 219263 w 485825"/>
                  <a:gd name="connsiteY21" fmla="*/ 354428 h 849589"/>
                  <a:gd name="connsiteX22" fmla="*/ 279669 w 485825"/>
                  <a:gd name="connsiteY22" fmla="*/ 324101 h 849589"/>
                  <a:gd name="connsiteX23" fmla="*/ 315509 w 485825"/>
                  <a:gd name="connsiteY23" fmla="*/ 278707 h 849589"/>
                  <a:gd name="connsiteX24" fmla="*/ 327337 w 485825"/>
                  <a:gd name="connsiteY24" fmla="*/ 222465 h 849589"/>
                  <a:gd name="connsiteX25" fmla="*/ 317426 w 485825"/>
                  <a:gd name="connsiteY25" fmla="*/ 166843 h 849589"/>
                  <a:gd name="connsiteX26" fmla="*/ 290255 w 485825"/>
                  <a:gd name="connsiteY26" fmla="*/ 129127 h 849589"/>
                  <a:gd name="connsiteX27" fmla="*/ 249342 w 485825"/>
                  <a:gd name="connsiteY27" fmla="*/ 107719 h 849589"/>
                  <a:gd name="connsiteX28" fmla="*/ 197565 w 485825"/>
                  <a:gd name="connsiteY28" fmla="*/ 101006 h 849589"/>
                  <a:gd name="connsiteX29" fmla="*/ 155701 w 485825"/>
                  <a:gd name="connsiteY29" fmla="*/ 105472 h 849589"/>
                  <a:gd name="connsiteX30" fmla="*/ 106792 w 485825"/>
                  <a:gd name="connsiteY30" fmla="*/ 118582 h 849589"/>
                  <a:gd name="connsiteX31" fmla="*/ 55333 w 485825"/>
                  <a:gd name="connsiteY31" fmla="*/ 139039 h 849589"/>
                  <a:gd name="connsiteX32" fmla="*/ 6438 w 485825"/>
                  <a:gd name="connsiteY32" fmla="*/ 166209 h 849589"/>
                  <a:gd name="connsiteX33" fmla="*/ 6438 w 485825"/>
                  <a:gd name="connsiteY33" fmla="*/ 54978 h 849589"/>
                  <a:gd name="connsiteX34" fmla="*/ 103277 w 485825"/>
                  <a:gd name="connsiteY34" fmla="*/ 13113 h 849589"/>
                  <a:gd name="connsiteX35" fmla="*/ 209710 w 485825"/>
                  <a:gd name="connsiteY35" fmla="*/ 4 h 849589"/>
                  <a:gd name="connsiteX36" fmla="*/ 313262 w 485825"/>
                  <a:gd name="connsiteY36" fmla="*/ 14712 h 849589"/>
                  <a:gd name="connsiteX37" fmla="*/ 389976 w 485825"/>
                  <a:gd name="connsiteY37" fmla="*/ 57211 h 849589"/>
                  <a:gd name="connsiteX38" fmla="*/ 437920 w 485825"/>
                  <a:gd name="connsiteY38" fmla="*/ 124344 h 849589"/>
                  <a:gd name="connsiteX39" fmla="*/ 454544 w 485825"/>
                  <a:gd name="connsiteY39" fmla="*/ 213505 h 849589"/>
                  <a:gd name="connsiteX40" fmla="*/ 442717 w 485825"/>
                  <a:gd name="connsiteY40" fmla="*/ 280307 h 849589"/>
                  <a:gd name="connsiteX41" fmla="*/ 410432 w 485825"/>
                  <a:gd name="connsiteY41" fmla="*/ 336563 h 849589"/>
                  <a:gd name="connsiteX42" fmla="*/ 361537 w 485825"/>
                  <a:gd name="connsiteY42" fmla="*/ 380992 h 849589"/>
                  <a:gd name="connsiteX43" fmla="*/ 299850 w 485825"/>
                  <a:gd name="connsiteY43" fmla="*/ 412311 h 849589"/>
                  <a:gd name="connsiteX44" fmla="*/ 376232 w 485825"/>
                  <a:gd name="connsiteY44" fmla="*/ 437248 h 849589"/>
                  <a:gd name="connsiteX45" fmla="*/ 435038 w 485825"/>
                  <a:gd name="connsiteY45" fmla="*/ 479430 h 849589"/>
                  <a:gd name="connsiteX46" fmla="*/ 472754 w 485825"/>
                  <a:gd name="connsiteY46" fmla="*/ 535686 h 849589"/>
                  <a:gd name="connsiteX47" fmla="*/ 485822 w 485825"/>
                  <a:gd name="connsiteY47" fmla="*/ 602143 h 84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5825" h="849589">
                    <a:moveTo>
                      <a:pt x="485822" y="602143"/>
                    </a:moveTo>
                    <a:cubicBezTo>
                      <a:pt x="485822" y="639652"/>
                      <a:pt x="478902" y="673659"/>
                      <a:pt x="465048" y="704152"/>
                    </a:cubicBezTo>
                    <a:cubicBezTo>
                      <a:pt x="451511" y="734217"/>
                      <a:pt x="431413" y="760863"/>
                      <a:pt x="406242" y="782147"/>
                    </a:cubicBezTo>
                    <a:cubicBezTo>
                      <a:pt x="380878" y="803665"/>
                      <a:pt x="350620" y="820275"/>
                      <a:pt x="315468" y="832007"/>
                    </a:cubicBezTo>
                    <a:cubicBezTo>
                      <a:pt x="280316" y="843737"/>
                      <a:pt x="241429" y="849596"/>
                      <a:pt x="198806" y="849583"/>
                    </a:cubicBezTo>
                    <a:cubicBezTo>
                      <a:pt x="162566" y="849776"/>
                      <a:pt x="126421" y="845805"/>
                      <a:pt x="91091" y="837755"/>
                    </a:cubicBezTo>
                    <a:cubicBezTo>
                      <a:pt x="57207" y="829884"/>
                      <a:pt x="26839" y="817836"/>
                      <a:pt x="0" y="801638"/>
                    </a:cubicBezTo>
                    <a:lnTo>
                      <a:pt x="0" y="684660"/>
                    </a:lnTo>
                    <a:cubicBezTo>
                      <a:pt x="15274" y="695095"/>
                      <a:pt x="31306" y="704386"/>
                      <a:pt x="47944" y="712464"/>
                    </a:cubicBezTo>
                    <a:cubicBezTo>
                      <a:pt x="64527" y="720583"/>
                      <a:pt x="81607" y="727627"/>
                      <a:pt x="99086" y="733555"/>
                    </a:cubicBezTo>
                    <a:cubicBezTo>
                      <a:pt x="115490" y="739138"/>
                      <a:pt x="132252" y="743632"/>
                      <a:pt x="149263" y="746981"/>
                    </a:cubicBezTo>
                    <a:cubicBezTo>
                      <a:pt x="164302" y="750042"/>
                      <a:pt x="179604" y="751641"/>
                      <a:pt x="194960" y="751778"/>
                    </a:cubicBezTo>
                    <a:cubicBezTo>
                      <a:pt x="249935" y="751778"/>
                      <a:pt x="290310" y="738890"/>
                      <a:pt x="316102" y="713112"/>
                    </a:cubicBezTo>
                    <a:cubicBezTo>
                      <a:pt x="341894" y="687334"/>
                      <a:pt x="354783" y="652279"/>
                      <a:pt x="354783" y="607947"/>
                    </a:cubicBezTo>
                    <a:cubicBezTo>
                      <a:pt x="354783" y="585794"/>
                      <a:pt x="349985" y="566192"/>
                      <a:pt x="340391" y="549140"/>
                    </a:cubicBezTo>
                    <a:cubicBezTo>
                      <a:pt x="330797" y="532088"/>
                      <a:pt x="317164" y="517697"/>
                      <a:pt x="299478" y="505938"/>
                    </a:cubicBezTo>
                    <a:cubicBezTo>
                      <a:pt x="281792" y="494221"/>
                      <a:pt x="260811" y="485371"/>
                      <a:pt x="236522" y="479402"/>
                    </a:cubicBezTo>
                    <a:cubicBezTo>
                      <a:pt x="212233" y="473433"/>
                      <a:pt x="185380" y="470442"/>
                      <a:pt x="155976" y="470456"/>
                    </a:cubicBezTo>
                    <a:lnTo>
                      <a:pt x="94606" y="470456"/>
                    </a:lnTo>
                    <a:lnTo>
                      <a:pt x="94606" y="365621"/>
                    </a:lnTo>
                    <a:lnTo>
                      <a:pt x="133604" y="365621"/>
                    </a:lnTo>
                    <a:cubicBezTo>
                      <a:pt x="166412" y="365621"/>
                      <a:pt x="194960" y="361886"/>
                      <a:pt x="219263" y="354428"/>
                    </a:cubicBezTo>
                    <a:cubicBezTo>
                      <a:pt x="243566" y="346970"/>
                      <a:pt x="263692" y="336852"/>
                      <a:pt x="279669" y="324101"/>
                    </a:cubicBezTo>
                    <a:cubicBezTo>
                      <a:pt x="295080" y="312053"/>
                      <a:pt x="307376" y="296490"/>
                      <a:pt x="315509" y="278707"/>
                    </a:cubicBezTo>
                    <a:cubicBezTo>
                      <a:pt x="323436" y="261021"/>
                      <a:pt x="327461" y="241846"/>
                      <a:pt x="327337" y="222465"/>
                    </a:cubicBezTo>
                    <a:cubicBezTo>
                      <a:pt x="327337" y="200726"/>
                      <a:pt x="324029" y="182185"/>
                      <a:pt x="317426" y="166843"/>
                    </a:cubicBezTo>
                    <a:cubicBezTo>
                      <a:pt x="311415" y="152341"/>
                      <a:pt x="302110" y="139425"/>
                      <a:pt x="290255" y="129127"/>
                    </a:cubicBezTo>
                    <a:cubicBezTo>
                      <a:pt x="278331" y="119105"/>
                      <a:pt x="264367" y="111800"/>
                      <a:pt x="249342" y="107719"/>
                    </a:cubicBezTo>
                    <a:cubicBezTo>
                      <a:pt x="232483" y="103101"/>
                      <a:pt x="215059" y="100840"/>
                      <a:pt x="197565" y="101006"/>
                    </a:cubicBezTo>
                    <a:cubicBezTo>
                      <a:pt x="183505" y="101185"/>
                      <a:pt x="169486" y="102688"/>
                      <a:pt x="155701" y="105472"/>
                    </a:cubicBezTo>
                    <a:cubicBezTo>
                      <a:pt x="139118" y="108739"/>
                      <a:pt x="122782" y="113109"/>
                      <a:pt x="106792" y="118582"/>
                    </a:cubicBezTo>
                    <a:cubicBezTo>
                      <a:pt x="89299" y="124509"/>
                      <a:pt x="72123" y="131347"/>
                      <a:pt x="55333" y="139039"/>
                    </a:cubicBezTo>
                    <a:cubicBezTo>
                      <a:pt x="38336" y="146772"/>
                      <a:pt x="21987" y="155870"/>
                      <a:pt x="6438" y="166209"/>
                    </a:cubicBezTo>
                    <a:lnTo>
                      <a:pt x="6438" y="54978"/>
                    </a:lnTo>
                    <a:cubicBezTo>
                      <a:pt x="36378" y="36120"/>
                      <a:pt x="69035" y="22004"/>
                      <a:pt x="103277" y="13113"/>
                    </a:cubicBezTo>
                    <a:cubicBezTo>
                      <a:pt x="138056" y="4263"/>
                      <a:pt x="173814" y="-148"/>
                      <a:pt x="209710" y="4"/>
                    </a:cubicBezTo>
                    <a:cubicBezTo>
                      <a:pt x="248487" y="4"/>
                      <a:pt x="283005" y="4911"/>
                      <a:pt x="313262" y="14712"/>
                    </a:cubicBezTo>
                    <a:cubicBezTo>
                      <a:pt x="343520" y="24513"/>
                      <a:pt x="369091" y="38684"/>
                      <a:pt x="389976" y="57211"/>
                    </a:cubicBezTo>
                    <a:cubicBezTo>
                      <a:pt x="410805" y="75697"/>
                      <a:pt x="427195" y="98635"/>
                      <a:pt x="437920" y="124344"/>
                    </a:cubicBezTo>
                    <a:cubicBezTo>
                      <a:pt x="449003" y="150549"/>
                      <a:pt x="454544" y="180269"/>
                      <a:pt x="454544" y="213505"/>
                    </a:cubicBezTo>
                    <a:cubicBezTo>
                      <a:pt x="454737" y="236305"/>
                      <a:pt x="450726" y="258954"/>
                      <a:pt x="442717" y="280307"/>
                    </a:cubicBezTo>
                    <a:cubicBezTo>
                      <a:pt x="435011" y="300653"/>
                      <a:pt x="424107" y="319649"/>
                      <a:pt x="410432" y="336563"/>
                    </a:cubicBezTo>
                    <a:cubicBezTo>
                      <a:pt x="396441" y="353725"/>
                      <a:pt x="379954" y="368695"/>
                      <a:pt x="361537" y="380992"/>
                    </a:cubicBezTo>
                    <a:cubicBezTo>
                      <a:pt x="342321" y="393908"/>
                      <a:pt x="321616" y="404426"/>
                      <a:pt x="299850" y="412311"/>
                    </a:cubicBezTo>
                    <a:cubicBezTo>
                      <a:pt x="326372" y="416901"/>
                      <a:pt x="352108" y="425296"/>
                      <a:pt x="376232" y="437248"/>
                    </a:cubicBezTo>
                    <a:cubicBezTo>
                      <a:pt x="397998" y="448014"/>
                      <a:pt x="417862" y="462268"/>
                      <a:pt x="435038" y="479430"/>
                    </a:cubicBezTo>
                    <a:cubicBezTo>
                      <a:pt x="451125" y="495572"/>
                      <a:pt x="463932" y="514678"/>
                      <a:pt x="472754" y="535686"/>
                    </a:cubicBezTo>
                    <a:cubicBezTo>
                      <a:pt x="481508" y="556736"/>
                      <a:pt x="485960" y="579343"/>
                      <a:pt x="485822" y="602143"/>
                    </a:cubicBezTo>
                    <a:close/>
                  </a:path>
                </a:pathLst>
              </a:custGeom>
              <a:solidFill>
                <a:schemeClr val="bg1"/>
              </a:solidFill>
              <a:ln w="1378" cap="flat">
                <a:noFill/>
                <a:prstDash val="solid"/>
                <a:miter/>
              </a:ln>
            </p:spPr>
            <p:txBody>
              <a:bodyPr rtlCol="0" anchor="ctr"/>
              <a:lstStyle/>
              <a:p>
                <a:endParaRPr lang="en-IN"/>
              </a:p>
            </p:txBody>
          </p:sp>
        </p:grpSp>
        <p:sp>
          <p:nvSpPr>
            <p:cNvPr id="35" name="TextBox 34">
              <a:extLst>
                <a:ext uri="{FF2B5EF4-FFF2-40B4-BE49-F238E27FC236}">
                  <a16:creationId xmlns:a16="http://schemas.microsoft.com/office/drawing/2014/main" id="{FDC9BDD6-856B-489D-A1D1-A7A6631E58B6}"/>
                </a:ext>
              </a:extLst>
            </p:cNvPr>
            <p:cNvSpPr txBox="1"/>
            <p:nvPr/>
          </p:nvSpPr>
          <p:spPr>
            <a:xfrm>
              <a:off x="5374925" y="1372821"/>
              <a:ext cx="3568290" cy="1000999"/>
            </a:xfrm>
            <a:prstGeom prst="rect">
              <a:avLst/>
            </a:prstGeom>
            <a:noFill/>
          </p:spPr>
          <p:txBody>
            <a:bodyPr wrap="square">
              <a:spAutoFit/>
            </a:bodyPr>
            <a:lstStyle/>
            <a:p>
              <a:r>
                <a:rPr lang="en-GB" sz="2000" b="1" dirty="0"/>
                <a:t>one main control room</a:t>
              </a:r>
              <a:r>
                <a:rPr lang="en-GB" sz="2000" dirty="0"/>
                <a:t>, which can be classified as a control </a:t>
              </a:r>
              <a:r>
                <a:rPr lang="en-GB" sz="2000" dirty="0" smtClean="0"/>
                <a:t>centre.</a:t>
              </a:r>
              <a:endParaRPr lang="en-IN" sz="2000" dirty="0"/>
            </a:p>
          </p:txBody>
        </p:sp>
        <p:sp>
          <p:nvSpPr>
            <p:cNvPr id="36" name="TextBox 35">
              <a:extLst>
                <a:ext uri="{FF2B5EF4-FFF2-40B4-BE49-F238E27FC236}">
                  <a16:creationId xmlns:a16="http://schemas.microsoft.com/office/drawing/2014/main" id="{EA887583-DC45-4B61-892F-9AFC867E0A9E}"/>
                </a:ext>
              </a:extLst>
            </p:cNvPr>
            <p:cNvSpPr txBox="1"/>
            <p:nvPr/>
          </p:nvSpPr>
          <p:spPr>
            <a:xfrm>
              <a:off x="3389007" y="3438185"/>
              <a:ext cx="3302886" cy="697666"/>
            </a:xfrm>
            <a:prstGeom prst="rect">
              <a:avLst/>
            </a:prstGeom>
            <a:noFill/>
          </p:spPr>
          <p:txBody>
            <a:bodyPr wrap="square">
              <a:spAutoFit/>
            </a:bodyPr>
            <a:lstStyle/>
            <a:p>
              <a:r>
                <a:rPr lang="en-GB" sz="2000" dirty="0"/>
                <a:t>only </a:t>
              </a:r>
              <a:r>
                <a:rPr lang="en-GB" sz="2000" b="1" dirty="0"/>
                <a:t>one control suite </a:t>
              </a:r>
              <a:r>
                <a:rPr lang="en-GB" sz="2000" dirty="0"/>
                <a:t>in the facility</a:t>
              </a:r>
              <a:endParaRPr lang="en-IN" sz="2000" dirty="0"/>
            </a:p>
          </p:txBody>
        </p:sp>
        <p:sp>
          <p:nvSpPr>
            <p:cNvPr id="37" name="TextBox 36">
              <a:extLst>
                <a:ext uri="{FF2B5EF4-FFF2-40B4-BE49-F238E27FC236}">
                  <a16:creationId xmlns:a16="http://schemas.microsoft.com/office/drawing/2014/main" id="{AEA73A5F-10E5-4213-A0CE-3C3B356F38DA}"/>
                </a:ext>
              </a:extLst>
            </p:cNvPr>
            <p:cNvSpPr txBox="1"/>
            <p:nvPr/>
          </p:nvSpPr>
          <p:spPr>
            <a:xfrm>
              <a:off x="5371740" y="5053259"/>
              <a:ext cx="3800249" cy="1971665"/>
            </a:xfrm>
            <a:prstGeom prst="rect">
              <a:avLst/>
            </a:prstGeom>
            <a:noFill/>
          </p:spPr>
          <p:txBody>
            <a:bodyPr wrap="square">
              <a:spAutoFit/>
            </a:bodyPr>
            <a:lstStyle/>
            <a:p>
              <a:r>
                <a:rPr lang="en-GB" sz="1400" dirty="0"/>
                <a:t> </a:t>
              </a:r>
              <a:r>
                <a:rPr lang="en-GB" dirty="0"/>
                <a:t>There </a:t>
              </a:r>
              <a:r>
                <a:rPr lang="en-GB" dirty="0" smtClean="0"/>
                <a:t>will be decreasing in number of</a:t>
              </a:r>
              <a:r>
                <a:rPr lang="en-GB" b="1" dirty="0" smtClean="0"/>
                <a:t> </a:t>
              </a:r>
              <a:r>
                <a:rPr lang="en-GB" b="1" dirty="0"/>
                <a:t>control </a:t>
              </a:r>
              <a:r>
                <a:rPr lang="en-GB" b="1" dirty="0" smtClean="0"/>
                <a:t>rooms</a:t>
              </a:r>
            </a:p>
            <a:p>
              <a:r>
                <a:rPr lang="en-GB" dirty="0"/>
                <a:t>The management will base its work to decrease the number of operators staff.</a:t>
              </a:r>
            </a:p>
            <a:p>
              <a:r>
                <a:rPr lang="en-GB" sz="2000" b="1" dirty="0" smtClean="0"/>
                <a:t> </a:t>
              </a:r>
              <a:endParaRPr lang="en-GB" sz="2000" b="1" dirty="0"/>
            </a:p>
            <a:p>
              <a:endParaRPr lang="en-IN" sz="1400" dirty="0">
                <a:solidFill>
                  <a:schemeClr val="bg1"/>
                </a:solidFill>
              </a:endParaRPr>
            </a:p>
          </p:txBody>
        </p:sp>
      </p:gr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65125"/>
            <a:ext cx="1889924" cy="1054699"/>
          </a:xfrm>
          <a:prstGeom prst="rect">
            <a:avLst/>
          </a:prstGeom>
        </p:spPr>
      </p:pic>
    </p:spTree>
    <p:extLst>
      <p:ext uri="{BB962C8B-B14F-4D97-AF65-F5344CB8AC3E}">
        <p14:creationId xmlns:p14="http://schemas.microsoft.com/office/powerpoint/2010/main" val="1437396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82940"/>
            <a:ext cx="10515600" cy="689932"/>
          </a:xfrm>
          <a:prstGeom prst="rect">
            <a:avLst/>
          </a:prstGeom>
        </p:spPr>
        <p:txBody>
          <a:bodyPr vert="horz" wrap="square" lIns="0" tIns="12700" rIns="0" bIns="0" rtlCol="0">
            <a:spAutoFit/>
          </a:bodyPr>
          <a:lstStyle/>
          <a:p>
            <a:pPr marL="12700" algn="ctr">
              <a:lnSpc>
                <a:spcPct val="100000"/>
              </a:lnSpc>
              <a:spcBef>
                <a:spcPts val="100"/>
              </a:spcBef>
            </a:pPr>
            <a:r>
              <a:rPr lang="en-GB" b="1" spc="-5" dirty="0" smtClean="0">
                <a:solidFill>
                  <a:schemeClr val="accent1"/>
                </a:solidFill>
                <a:latin typeface="+mn-lt"/>
              </a:rPr>
              <a:t> Control Suite </a:t>
            </a:r>
            <a:r>
              <a:rPr lang="en-GB" b="1" spc="-5" dirty="0">
                <a:solidFill>
                  <a:schemeClr val="accent1"/>
                </a:solidFill>
                <a:latin typeface="+mn-lt"/>
              </a:rPr>
              <a:t>for 2025 Plan</a:t>
            </a:r>
            <a:r>
              <a:rPr lang="en-GB" b="1" spc="-5" dirty="0" smtClean="0">
                <a:solidFill>
                  <a:schemeClr val="accent1"/>
                </a:solidFill>
                <a:latin typeface="+mn-lt"/>
              </a:rPr>
              <a:t>  </a:t>
            </a:r>
            <a:endParaRPr b="1" spc="-5" dirty="0">
              <a:solidFill>
                <a:schemeClr val="accent1"/>
              </a:solidFill>
              <a:latin typeface="+mn-lt"/>
            </a:endParaRPr>
          </a:p>
        </p:txBody>
      </p:sp>
      <p:sp>
        <p:nvSpPr>
          <p:cNvPr id="4" name="Content Placeholder 3"/>
          <p:cNvSpPr>
            <a:spLocks noGrp="1"/>
          </p:cNvSpPr>
          <p:nvPr>
            <p:ph idx="1"/>
          </p:nvPr>
        </p:nvSpPr>
        <p:spPr>
          <a:xfrm>
            <a:off x="838200" y="1694996"/>
            <a:ext cx="10515600" cy="4351338"/>
          </a:xfrm>
        </p:spPr>
        <p:txBody>
          <a:bodyPr/>
          <a:lstStyle/>
          <a:p>
            <a:pPr marL="0" indent="0">
              <a:buNone/>
            </a:pPr>
            <a:r>
              <a:rPr lang="en-GB" b="1" u="sng" dirty="0"/>
              <a:t>Management for control and monitoring through the Control </a:t>
            </a:r>
            <a:r>
              <a:rPr lang="en-GB" b="1" u="sng" dirty="0" smtClean="0"/>
              <a:t>Suite.</a:t>
            </a:r>
          </a:p>
          <a:p>
            <a:pPr marL="0" indent="0">
              <a:buNone/>
            </a:pPr>
            <a:endParaRPr lang="en-GB" dirty="0"/>
          </a:p>
          <a:p>
            <a:pPr marL="0" indent="0">
              <a:buNone/>
            </a:pPr>
            <a:r>
              <a:rPr lang="en-GB" dirty="0" smtClean="0"/>
              <a:t>1.Radio biological Protection </a:t>
            </a:r>
          </a:p>
          <a:p>
            <a:pPr marL="0" indent="0">
              <a:buNone/>
            </a:pPr>
            <a:r>
              <a:rPr lang="en-GB" dirty="0" smtClean="0"/>
              <a:t>2.Magnetic Vacuum subsystems</a:t>
            </a:r>
          </a:p>
          <a:p>
            <a:pPr marL="0" indent="0">
              <a:buNone/>
            </a:pP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65125"/>
            <a:ext cx="1889924" cy="1054699"/>
          </a:xfrm>
          <a:prstGeom prst="rect">
            <a:avLst/>
          </a:prstGeom>
        </p:spPr>
      </p:pic>
    </p:spTree>
    <p:extLst>
      <p:ext uri="{BB962C8B-B14F-4D97-AF65-F5344CB8AC3E}">
        <p14:creationId xmlns:p14="http://schemas.microsoft.com/office/powerpoint/2010/main" val="203759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508270"/>
            <a:ext cx="10515600" cy="997709"/>
          </a:xfrm>
          <a:prstGeom prst="rect">
            <a:avLst/>
          </a:prstGeom>
        </p:spPr>
        <p:txBody>
          <a:bodyPr vert="horz" wrap="square" lIns="0" tIns="12700" rIns="0" bIns="0" rtlCol="0">
            <a:spAutoFit/>
          </a:bodyPr>
          <a:lstStyle/>
          <a:p>
            <a:pPr marL="12700" algn="ctr">
              <a:lnSpc>
                <a:spcPct val="100000"/>
              </a:lnSpc>
              <a:spcBef>
                <a:spcPts val="100"/>
              </a:spcBef>
            </a:pPr>
            <a:r>
              <a:rPr lang="en-GB" sz="3200" b="1" spc="-5" dirty="0" smtClean="0">
                <a:solidFill>
                  <a:schemeClr val="accent1"/>
                </a:solidFill>
                <a:latin typeface="+mn-lt"/>
              </a:rPr>
              <a:t> </a:t>
            </a:r>
            <a:r>
              <a:rPr lang="en-GB" sz="3200" b="1" dirty="0">
                <a:solidFill>
                  <a:schemeClr val="accent1"/>
                </a:solidFill>
                <a:latin typeface="+mn-lt"/>
              </a:rPr>
              <a:t>How do you train an operator from a junior to an experienced level</a:t>
            </a:r>
            <a:r>
              <a:rPr lang="en-GB" sz="2800" b="1" dirty="0">
                <a:solidFill>
                  <a:schemeClr val="accent1"/>
                </a:solidFill>
                <a:latin typeface="+mn-lt"/>
              </a:rPr>
              <a:t>?</a:t>
            </a:r>
            <a:endParaRPr sz="2800" b="1" spc="-5" dirty="0">
              <a:solidFill>
                <a:schemeClr val="accent1"/>
              </a:solidFill>
              <a:latin typeface="+mn-lt"/>
            </a:endParaRPr>
          </a:p>
        </p:txBody>
      </p:sp>
      <p:sp>
        <p:nvSpPr>
          <p:cNvPr id="4" name="Content Placeholder 3"/>
          <p:cNvSpPr>
            <a:spLocks noGrp="1"/>
          </p:cNvSpPr>
          <p:nvPr>
            <p:ph idx="1"/>
          </p:nvPr>
        </p:nvSpPr>
        <p:spPr>
          <a:xfrm>
            <a:off x="382555" y="1756488"/>
            <a:ext cx="11312236" cy="4737080"/>
          </a:xfrm>
        </p:spPr>
        <p:txBody>
          <a:bodyPr>
            <a:normAutofit/>
          </a:bodyPr>
          <a:lstStyle/>
          <a:p>
            <a:pPr marL="0" indent="0" algn="just">
              <a:buNone/>
            </a:pPr>
            <a:r>
              <a:rPr lang="en-GB" dirty="0" smtClean="0"/>
              <a:t>1</a:t>
            </a:r>
            <a:r>
              <a:rPr lang="en-GB" dirty="0"/>
              <a:t>. Each operator has to learn through the training, both academic and technical, for the management and control procedures.</a:t>
            </a:r>
          </a:p>
          <a:p>
            <a:pPr marL="0" indent="0" algn="just">
              <a:buNone/>
            </a:pPr>
            <a:r>
              <a:rPr lang="en-GB" dirty="0"/>
              <a:t>2. Learn the rules of the JINR organization, which aims to teach them the rules to manage and control a variety of systems and subsystems and the contact between each of them.</a:t>
            </a:r>
          </a:p>
          <a:p>
            <a:pPr marL="0" indent="0" algn="just">
              <a:buNone/>
            </a:pPr>
            <a:r>
              <a:rPr lang="en-GB" dirty="0"/>
              <a:t>3. Exams of operators after each training</a:t>
            </a:r>
          </a:p>
          <a:p>
            <a:pPr marL="0" indent="0" algn="just">
              <a:buNone/>
            </a:pPr>
            <a:r>
              <a:rPr lang="en-GB" dirty="0"/>
              <a:t>4. The junior operators don't have the excess to control work and have shifts before working under supervision for some time, and they confirmed that they can manage their work without errors.</a:t>
            </a:r>
          </a:p>
          <a:p>
            <a:pPr marL="0" indent="0" algn="just">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65125"/>
            <a:ext cx="1634144" cy="1054699"/>
          </a:xfrm>
          <a:prstGeom prst="rect">
            <a:avLst/>
          </a:prstGeom>
        </p:spPr>
      </p:pic>
    </p:spTree>
    <p:extLst>
      <p:ext uri="{BB962C8B-B14F-4D97-AF65-F5344CB8AC3E}">
        <p14:creationId xmlns:p14="http://schemas.microsoft.com/office/powerpoint/2010/main" val="3393394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4184" y="403021"/>
            <a:ext cx="10515600" cy="689932"/>
          </a:xfrm>
          <a:prstGeom prst="rect">
            <a:avLst/>
          </a:prstGeom>
        </p:spPr>
        <p:txBody>
          <a:bodyPr vert="horz" wrap="square" lIns="0" tIns="12700" rIns="0" bIns="0" rtlCol="0">
            <a:spAutoFit/>
          </a:bodyPr>
          <a:lstStyle/>
          <a:p>
            <a:pPr marL="12700" algn="ctr">
              <a:lnSpc>
                <a:spcPct val="100000"/>
              </a:lnSpc>
              <a:spcBef>
                <a:spcPts val="100"/>
              </a:spcBef>
            </a:pPr>
            <a:r>
              <a:rPr lang="en-GB" b="1" spc="-5" dirty="0" smtClean="0">
                <a:solidFill>
                  <a:schemeClr val="accent1"/>
                </a:solidFill>
                <a:latin typeface="+mn-lt"/>
              </a:rPr>
              <a:t> </a:t>
            </a:r>
            <a:r>
              <a:rPr lang="en-GB" sz="2800" b="1" dirty="0">
                <a:solidFill>
                  <a:schemeClr val="accent1"/>
                </a:solidFill>
                <a:latin typeface="+mn-lt"/>
              </a:rPr>
              <a:t>FIRST STAGE. PRELIMINARY ANALYSIS OF NICA PMIS</a:t>
            </a:r>
            <a:endParaRPr sz="2800" b="1" spc="-5" dirty="0">
              <a:solidFill>
                <a:schemeClr val="accent1"/>
              </a:solidFill>
              <a:latin typeface="+mn-lt"/>
            </a:endParaRPr>
          </a:p>
        </p:txBody>
      </p:sp>
      <p:sp>
        <p:nvSpPr>
          <p:cNvPr id="4" name="Content Placeholder 3"/>
          <p:cNvSpPr>
            <a:spLocks noGrp="1"/>
          </p:cNvSpPr>
          <p:nvPr>
            <p:ph idx="1"/>
          </p:nvPr>
        </p:nvSpPr>
        <p:spPr>
          <a:xfrm>
            <a:off x="884854" y="1489722"/>
            <a:ext cx="10515600" cy="4351338"/>
          </a:xfrm>
        </p:spPr>
        <p:txBody>
          <a:bodyPr>
            <a:normAutofit/>
          </a:bodyPr>
          <a:lstStyle/>
          <a:p>
            <a:pPr marL="0" indent="0" algn="just">
              <a:buNone/>
            </a:pPr>
            <a:r>
              <a:rPr lang="en-GB" sz="2400" b="1" dirty="0"/>
              <a:t>NICA PMIS </a:t>
            </a:r>
            <a:r>
              <a:rPr lang="en-GB" sz="2400" dirty="0"/>
              <a:t>is a program consisting of projects and subprojects, linked by a single goal. The structure of NICA project </a:t>
            </a:r>
            <a:r>
              <a:rPr lang="en-GB" sz="2400" dirty="0" smtClean="0"/>
              <a:t>is </a:t>
            </a:r>
            <a:r>
              <a:rPr lang="en-GB" sz="2400" dirty="0"/>
              <a:t>based on the principles of the hierarchy and a multi-layered structure where the </a:t>
            </a:r>
            <a:r>
              <a:rPr lang="en-GB" sz="2400" dirty="0" smtClean="0"/>
              <a:t>first </a:t>
            </a:r>
            <a:r>
              <a:rPr lang="en-GB" sz="2400" dirty="0"/>
              <a:t>level represents subprojects, , the second </a:t>
            </a:r>
            <a:r>
              <a:rPr lang="en-GB" sz="2400" dirty="0" smtClean="0"/>
              <a:t>level- </a:t>
            </a:r>
            <a:r>
              <a:rPr lang="en-GB" sz="2400" dirty="0"/>
              <a:t>the major constituent elements, then smaller structural elements, equipment and activities, and the last level Å work units.</a:t>
            </a:r>
            <a:endParaRPr lang="en-CA"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65125"/>
            <a:ext cx="1889924" cy="1054699"/>
          </a:xfrm>
          <a:prstGeom prst="rect">
            <a:avLst/>
          </a:prstGeom>
        </p:spPr>
      </p:pic>
      <p:pic>
        <p:nvPicPr>
          <p:cNvPr id="3" name="Picture 2"/>
          <p:cNvPicPr>
            <a:picLocks noChangeAspect="1"/>
          </p:cNvPicPr>
          <p:nvPr/>
        </p:nvPicPr>
        <p:blipFill rotWithShape="1">
          <a:blip r:embed="rId3"/>
          <a:srcRect l="14773" r="23585"/>
          <a:stretch/>
        </p:blipFill>
        <p:spPr>
          <a:xfrm>
            <a:off x="1446246" y="3368351"/>
            <a:ext cx="5402423" cy="3331029"/>
          </a:xfrm>
          <a:prstGeom prst="rect">
            <a:avLst/>
          </a:prstGeom>
        </p:spPr>
      </p:pic>
      <p:sp>
        <p:nvSpPr>
          <p:cNvPr id="6" name="TextBox 5"/>
          <p:cNvSpPr txBox="1"/>
          <p:nvPr/>
        </p:nvSpPr>
        <p:spPr>
          <a:xfrm>
            <a:off x="6932645" y="4599992"/>
            <a:ext cx="3741575" cy="369332"/>
          </a:xfrm>
          <a:prstGeom prst="rect">
            <a:avLst/>
          </a:prstGeom>
          <a:noFill/>
        </p:spPr>
        <p:txBody>
          <a:bodyPr wrap="square" rtlCol="0">
            <a:spAutoFit/>
          </a:bodyPr>
          <a:lstStyle/>
          <a:p>
            <a:pPr algn="ctr"/>
            <a:r>
              <a:rPr lang="en-CA" dirty="0" smtClean="0"/>
              <a:t>Fig: The </a:t>
            </a:r>
            <a:r>
              <a:rPr lang="en-CA" dirty="0"/>
              <a:t>NICA project structure</a:t>
            </a:r>
          </a:p>
        </p:txBody>
      </p:sp>
    </p:spTree>
    <p:extLst>
      <p:ext uri="{BB962C8B-B14F-4D97-AF65-F5344CB8AC3E}">
        <p14:creationId xmlns:p14="http://schemas.microsoft.com/office/powerpoint/2010/main" val="235706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4184" y="403021"/>
            <a:ext cx="10515600" cy="689932"/>
          </a:xfrm>
          <a:prstGeom prst="rect">
            <a:avLst/>
          </a:prstGeom>
        </p:spPr>
        <p:txBody>
          <a:bodyPr vert="horz" wrap="square" lIns="0" tIns="12700" rIns="0" bIns="0" rtlCol="0">
            <a:spAutoFit/>
          </a:bodyPr>
          <a:lstStyle/>
          <a:p>
            <a:pPr marL="12700" algn="ctr">
              <a:lnSpc>
                <a:spcPct val="100000"/>
              </a:lnSpc>
              <a:spcBef>
                <a:spcPts val="100"/>
              </a:spcBef>
            </a:pPr>
            <a:r>
              <a:rPr lang="en-GB" b="1" spc="-5" dirty="0" smtClean="0">
                <a:solidFill>
                  <a:schemeClr val="accent1"/>
                </a:solidFill>
                <a:latin typeface="+mn-lt"/>
              </a:rPr>
              <a:t> </a:t>
            </a:r>
            <a:r>
              <a:rPr lang="en-CA" sz="2800" b="1" dirty="0">
                <a:solidFill>
                  <a:schemeClr val="accent1"/>
                </a:solidFill>
                <a:latin typeface="+mn-lt"/>
              </a:rPr>
              <a:t>SECOND STAGE. OPERATING SYSTEM APT EVM AT JINR</a:t>
            </a:r>
            <a:endParaRPr sz="2800" b="1" spc="-5" dirty="0">
              <a:solidFill>
                <a:schemeClr val="accent1"/>
              </a:solidFill>
              <a:latin typeface="+mn-lt"/>
            </a:endParaRPr>
          </a:p>
        </p:txBody>
      </p:sp>
      <p:sp>
        <p:nvSpPr>
          <p:cNvPr id="4" name="Content Placeholder 3"/>
          <p:cNvSpPr>
            <a:spLocks noGrp="1"/>
          </p:cNvSpPr>
          <p:nvPr>
            <p:ph idx="1"/>
          </p:nvPr>
        </p:nvSpPr>
        <p:spPr>
          <a:xfrm>
            <a:off x="884854" y="1489722"/>
            <a:ext cx="10515600" cy="4351338"/>
          </a:xfrm>
        </p:spPr>
        <p:txBody>
          <a:bodyPr>
            <a:normAutofit/>
          </a:bodyPr>
          <a:lstStyle/>
          <a:p>
            <a:pPr algn="just"/>
            <a:r>
              <a:rPr lang="en-GB" sz="2400" dirty="0"/>
              <a:t>In 2010, JINR and CERN signed a formal agreement on the exchange of experiences and transfer of functional modules of information system APT EVM at JINR for using this system in the management of the project NICA. </a:t>
            </a:r>
            <a:endParaRPr lang="en-GB" sz="2400" dirty="0" smtClean="0"/>
          </a:p>
          <a:p>
            <a:pPr marL="0" indent="0" algn="just">
              <a:buNone/>
            </a:pPr>
            <a:endParaRPr lang="en-GB" sz="2400" dirty="0" smtClean="0"/>
          </a:p>
          <a:p>
            <a:pPr algn="just"/>
            <a:r>
              <a:rPr lang="en-GB" sz="2400" dirty="0" smtClean="0"/>
              <a:t>The </a:t>
            </a:r>
            <a:r>
              <a:rPr lang="en-GB" sz="2400" dirty="0"/>
              <a:t>APT EVM system was developed in the early 2000s as part of the complex AIS at CERN. In the </a:t>
            </a:r>
            <a:r>
              <a:rPr lang="en-GB" sz="2400" dirty="0" smtClean="0"/>
              <a:t>first </a:t>
            </a:r>
            <a:r>
              <a:rPr lang="en-GB" sz="2400" dirty="0"/>
              <a:t>step it was decided to conduct a pilot project of PMIS. </a:t>
            </a:r>
            <a:endParaRPr lang="en-GB" sz="2400" dirty="0" smtClean="0"/>
          </a:p>
          <a:p>
            <a:pPr marL="0" indent="0" algn="just">
              <a:buNone/>
            </a:pPr>
            <a:endParaRPr lang="en-GB" sz="2400" dirty="0" smtClean="0"/>
          </a:p>
          <a:p>
            <a:pPr algn="just"/>
            <a:r>
              <a:rPr lang="en-GB" sz="2400" dirty="0" smtClean="0"/>
              <a:t>The </a:t>
            </a:r>
            <a:r>
              <a:rPr lang="en-GB" sz="2400" dirty="0"/>
              <a:t>main goals of the NICA PMIS project are: </a:t>
            </a:r>
            <a:r>
              <a:rPr lang="en-GB" sz="2400" dirty="0" smtClean="0"/>
              <a:t>Functional </a:t>
            </a:r>
            <a:r>
              <a:rPr lang="en-GB" sz="2400" dirty="0"/>
              <a:t>analysis of APT EVM; </a:t>
            </a:r>
            <a:r>
              <a:rPr lang="en-GB" sz="2400" dirty="0" smtClean="0"/>
              <a:t>Identification </a:t>
            </a:r>
            <a:r>
              <a:rPr lang="en-GB" sz="2400" dirty="0"/>
              <a:t>of the possibilities of APT EVM. The second step was made to install a separate module APT EVM at CERN site and JINR staff organized access to it.</a:t>
            </a:r>
            <a:endParaRPr lang="en-CA"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65125"/>
            <a:ext cx="1889924" cy="1054699"/>
          </a:xfrm>
          <a:prstGeom prst="rect">
            <a:avLst/>
          </a:prstGeom>
        </p:spPr>
      </p:pic>
    </p:spTree>
    <p:extLst>
      <p:ext uri="{BB962C8B-B14F-4D97-AF65-F5344CB8AC3E}">
        <p14:creationId xmlns:p14="http://schemas.microsoft.com/office/powerpoint/2010/main" val="333590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4184" y="403021"/>
            <a:ext cx="10515600" cy="689932"/>
          </a:xfrm>
          <a:prstGeom prst="rect">
            <a:avLst/>
          </a:prstGeom>
        </p:spPr>
        <p:txBody>
          <a:bodyPr vert="horz" wrap="square" lIns="0" tIns="12700" rIns="0" bIns="0" rtlCol="0">
            <a:spAutoFit/>
          </a:bodyPr>
          <a:lstStyle/>
          <a:p>
            <a:pPr marL="12700" algn="ctr">
              <a:lnSpc>
                <a:spcPct val="100000"/>
              </a:lnSpc>
              <a:spcBef>
                <a:spcPts val="100"/>
              </a:spcBef>
            </a:pPr>
            <a:r>
              <a:rPr lang="en-GB" b="1" spc="-5" dirty="0" smtClean="0">
                <a:solidFill>
                  <a:schemeClr val="accent1"/>
                </a:solidFill>
                <a:latin typeface="+mn-lt"/>
              </a:rPr>
              <a:t> </a:t>
            </a:r>
            <a:r>
              <a:rPr lang="en-GB" sz="2800" b="1" dirty="0">
                <a:solidFill>
                  <a:schemeClr val="accent1"/>
                </a:solidFill>
                <a:latin typeface="+mn-lt"/>
              </a:rPr>
              <a:t>The resulting scheme of work in the PMIS</a:t>
            </a:r>
            <a:endParaRPr sz="2800" b="1" spc="-5" dirty="0">
              <a:solidFill>
                <a:schemeClr val="accent1"/>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04" y="169182"/>
            <a:ext cx="1889924" cy="1054699"/>
          </a:xfrm>
          <a:prstGeom prst="rect">
            <a:avLst/>
          </a:prstGeom>
        </p:spPr>
      </p:pic>
      <p:pic>
        <p:nvPicPr>
          <p:cNvPr id="3" name="Picture 2"/>
          <p:cNvPicPr>
            <a:picLocks noChangeAspect="1"/>
          </p:cNvPicPr>
          <p:nvPr/>
        </p:nvPicPr>
        <p:blipFill>
          <a:blip r:embed="rId3"/>
          <a:stretch>
            <a:fillRect/>
          </a:stretch>
        </p:blipFill>
        <p:spPr>
          <a:xfrm>
            <a:off x="1129004" y="1214807"/>
            <a:ext cx="10403631" cy="5484572"/>
          </a:xfrm>
          <a:prstGeom prst="rect">
            <a:avLst/>
          </a:prstGeom>
        </p:spPr>
      </p:pic>
    </p:spTree>
    <p:extLst>
      <p:ext uri="{BB962C8B-B14F-4D97-AF65-F5344CB8AC3E}">
        <p14:creationId xmlns:p14="http://schemas.microsoft.com/office/powerpoint/2010/main" val="288159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10140" y="6275704"/>
            <a:ext cx="124460" cy="228268"/>
          </a:xfrm>
          <a:prstGeom prst="rect">
            <a:avLst/>
          </a:prstGeom>
        </p:spPr>
        <p:txBody>
          <a:bodyPr vert="horz" wrap="square" lIns="0" tIns="12700" rIns="0" bIns="0" rtlCol="0">
            <a:spAutoFit/>
          </a:bodyPr>
          <a:lstStyle/>
          <a:p>
            <a:pPr marL="12700">
              <a:spcBef>
                <a:spcPts val="100"/>
              </a:spcBef>
            </a:pPr>
            <a:r>
              <a:rPr sz="1400" spc="-50" dirty="0">
                <a:latin typeface="Arial MT"/>
                <a:cs typeface="Arial MT"/>
              </a:rPr>
              <a:t>4</a:t>
            </a:r>
            <a:endParaRPr sz="1400">
              <a:latin typeface="Arial MT"/>
              <a:cs typeface="Arial MT"/>
            </a:endParaRPr>
          </a:p>
        </p:txBody>
      </p:sp>
      <p:grpSp>
        <p:nvGrpSpPr>
          <p:cNvPr id="3" name="object 3"/>
          <p:cNvGrpSpPr/>
          <p:nvPr/>
        </p:nvGrpSpPr>
        <p:grpSpPr>
          <a:xfrm>
            <a:off x="2136776" y="942975"/>
            <a:ext cx="7933055" cy="5238750"/>
            <a:chOff x="612775" y="942975"/>
            <a:chExt cx="7933055" cy="5238750"/>
          </a:xfrm>
        </p:grpSpPr>
        <p:pic>
          <p:nvPicPr>
            <p:cNvPr id="4" name="object 4"/>
            <p:cNvPicPr/>
            <p:nvPr/>
          </p:nvPicPr>
          <p:blipFill>
            <a:blip r:embed="rId2" cstate="print"/>
            <a:stretch>
              <a:fillRect/>
            </a:stretch>
          </p:blipFill>
          <p:spPr>
            <a:xfrm>
              <a:off x="622300" y="952500"/>
              <a:ext cx="7913624" cy="5219700"/>
            </a:xfrm>
            <a:prstGeom prst="rect">
              <a:avLst/>
            </a:prstGeom>
          </p:spPr>
        </p:pic>
        <p:sp>
          <p:nvSpPr>
            <p:cNvPr id="5" name="object 5"/>
            <p:cNvSpPr/>
            <p:nvPr/>
          </p:nvSpPr>
          <p:spPr>
            <a:xfrm>
              <a:off x="617537" y="947737"/>
              <a:ext cx="7923530" cy="5229225"/>
            </a:xfrm>
            <a:custGeom>
              <a:avLst/>
              <a:gdLst/>
              <a:ahLst/>
              <a:cxnLst/>
              <a:rect l="l" t="t" r="r" b="b"/>
              <a:pathLst>
                <a:path w="7923530" h="5229225">
                  <a:moveTo>
                    <a:pt x="0" y="5229225"/>
                  </a:moveTo>
                  <a:lnTo>
                    <a:pt x="7923149" y="5229225"/>
                  </a:lnTo>
                  <a:lnTo>
                    <a:pt x="7923149" y="0"/>
                  </a:lnTo>
                  <a:lnTo>
                    <a:pt x="0" y="0"/>
                  </a:lnTo>
                  <a:lnTo>
                    <a:pt x="0" y="5229225"/>
                  </a:lnTo>
                  <a:close/>
                </a:path>
              </a:pathLst>
            </a:custGeom>
            <a:ln w="9525">
              <a:solidFill>
                <a:srgbClr val="000090"/>
              </a:solidFill>
            </a:ln>
          </p:spPr>
          <p:txBody>
            <a:bodyPr wrap="square" lIns="0" tIns="0" rIns="0" bIns="0" rtlCol="0"/>
            <a:lstStyle/>
            <a:p>
              <a:endParaRPr/>
            </a:p>
          </p:txBody>
        </p:sp>
        <p:sp>
          <p:nvSpPr>
            <p:cNvPr id="6" name="object 6"/>
            <p:cNvSpPr/>
            <p:nvPr/>
          </p:nvSpPr>
          <p:spPr>
            <a:xfrm>
              <a:off x="1066800" y="1600174"/>
              <a:ext cx="2301875" cy="646430"/>
            </a:xfrm>
            <a:custGeom>
              <a:avLst/>
              <a:gdLst/>
              <a:ahLst/>
              <a:cxnLst/>
              <a:rect l="l" t="t" r="r" b="b"/>
              <a:pathLst>
                <a:path w="2301875" h="646430">
                  <a:moveTo>
                    <a:pt x="2301494" y="0"/>
                  </a:moveTo>
                  <a:lnTo>
                    <a:pt x="0" y="0"/>
                  </a:lnTo>
                  <a:lnTo>
                    <a:pt x="0" y="646328"/>
                  </a:lnTo>
                  <a:lnTo>
                    <a:pt x="2301494" y="646328"/>
                  </a:lnTo>
                  <a:lnTo>
                    <a:pt x="2301494" y="0"/>
                  </a:lnTo>
                  <a:close/>
                </a:path>
              </a:pathLst>
            </a:custGeom>
            <a:solidFill>
              <a:srgbClr val="ACD2D5"/>
            </a:solidFill>
          </p:spPr>
          <p:txBody>
            <a:bodyPr wrap="square" lIns="0" tIns="0" rIns="0" bIns="0" rtlCol="0"/>
            <a:lstStyle/>
            <a:p>
              <a:endParaRPr/>
            </a:p>
          </p:txBody>
        </p:sp>
      </p:grpSp>
      <p:sp>
        <p:nvSpPr>
          <p:cNvPr id="7" name="object 7"/>
          <p:cNvSpPr txBox="1"/>
          <p:nvPr/>
        </p:nvSpPr>
        <p:spPr>
          <a:xfrm>
            <a:off x="2644458" y="1628776"/>
            <a:ext cx="2169795" cy="574675"/>
          </a:xfrm>
          <a:prstGeom prst="rect">
            <a:avLst/>
          </a:prstGeom>
        </p:spPr>
        <p:txBody>
          <a:bodyPr vert="horz" wrap="square" lIns="0" tIns="12700" rIns="0" bIns="0" rtlCol="0">
            <a:spAutoFit/>
          </a:bodyPr>
          <a:lstStyle/>
          <a:p>
            <a:pPr marL="38100">
              <a:spcBef>
                <a:spcPts val="100"/>
              </a:spcBef>
            </a:pPr>
            <a:r>
              <a:rPr b="1" dirty="0">
                <a:solidFill>
                  <a:srgbClr val="000090"/>
                </a:solidFill>
                <a:latin typeface="Arial"/>
                <a:cs typeface="Arial"/>
              </a:rPr>
              <a:t>FT</a:t>
            </a:r>
            <a:r>
              <a:rPr b="1" spc="-35" dirty="0">
                <a:solidFill>
                  <a:srgbClr val="000090"/>
                </a:solidFill>
                <a:latin typeface="Arial"/>
                <a:cs typeface="Arial"/>
              </a:rPr>
              <a:t> </a:t>
            </a:r>
            <a:r>
              <a:rPr b="1" dirty="0">
                <a:solidFill>
                  <a:srgbClr val="000090"/>
                </a:solidFill>
                <a:latin typeface="Arial"/>
                <a:cs typeface="Arial"/>
              </a:rPr>
              <a:t>experiment</a:t>
            </a:r>
            <a:r>
              <a:rPr b="1" spc="-10" dirty="0">
                <a:solidFill>
                  <a:srgbClr val="000090"/>
                </a:solidFill>
                <a:latin typeface="Arial"/>
                <a:cs typeface="Arial"/>
              </a:rPr>
              <a:t> </a:t>
            </a:r>
            <a:r>
              <a:rPr b="1" spc="-20" dirty="0">
                <a:solidFill>
                  <a:srgbClr val="000090"/>
                </a:solidFill>
                <a:latin typeface="Arial"/>
                <a:cs typeface="Arial"/>
              </a:rPr>
              <a:t>area</a:t>
            </a:r>
            <a:endParaRPr>
              <a:latin typeface="Arial"/>
              <a:cs typeface="Arial"/>
            </a:endParaRPr>
          </a:p>
          <a:p>
            <a:pPr marL="38100"/>
            <a:r>
              <a:rPr b="1" i="1" dirty="0">
                <a:solidFill>
                  <a:srgbClr val="000090"/>
                </a:solidFill>
                <a:latin typeface="Arial"/>
                <a:cs typeface="Arial"/>
              </a:rPr>
              <a:t>bld.</a:t>
            </a:r>
            <a:r>
              <a:rPr b="1" i="1" spc="-40" dirty="0">
                <a:solidFill>
                  <a:srgbClr val="000090"/>
                </a:solidFill>
                <a:latin typeface="Arial"/>
                <a:cs typeface="Arial"/>
              </a:rPr>
              <a:t> </a:t>
            </a:r>
            <a:r>
              <a:rPr b="1" i="1" dirty="0">
                <a:solidFill>
                  <a:srgbClr val="000090"/>
                </a:solidFill>
                <a:latin typeface="Arial"/>
                <a:cs typeface="Arial"/>
              </a:rPr>
              <a:t>205</a:t>
            </a:r>
            <a:r>
              <a:rPr b="1" i="1" spc="-10" dirty="0">
                <a:solidFill>
                  <a:srgbClr val="000090"/>
                </a:solidFill>
                <a:latin typeface="Arial"/>
                <a:cs typeface="Arial"/>
              </a:rPr>
              <a:t> </a:t>
            </a:r>
            <a:r>
              <a:rPr b="1" i="1" dirty="0">
                <a:solidFill>
                  <a:srgbClr val="000090"/>
                </a:solidFill>
                <a:latin typeface="Arial"/>
                <a:cs typeface="Arial"/>
              </a:rPr>
              <a:t>(10</a:t>
            </a:r>
            <a:r>
              <a:rPr b="1" i="1" baseline="25462" dirty="0">
                <a:solidFill>
                  <a:srgbClr val="000090"/>
                </a:solidFill>
                <a:latin typeface="Arial"/>
                <a:cs typeface="Arial"/>
              </a:rPr>
              <a:t>4</a:t>
            </a:r>
            <a:r>
              <a:rPr b="1" i="1" spc="232" baseline="25462" dirty="0">
                <a:solidFill>
                  <a:srgbClr val="000090"/>
                </a:solidFill>
                <a:latin typeface="Arial"/>
                <a:cs typeface="Arial"/>
              </a:rPr>
              <a:t> </a:t>
            </a:r>
            <a:r>
              <a:rPr b="1" i="1" spc="-25" dirty="0">
                <a:solidFill>
                  <a:srgbClr val="000090"/>
                </a:solidFill>
                <a:latin typeface="Arial"/>
                <a:cs typeface="Arial"/>
              </a:rPr>
              <a:t>m</a:t>
            </a:r>
            <a:r>
              <a:rPr b="1" i="1" spc="-37" baseline="25462" dirty="0">
                <a:solidFill>
                  <a:srgbClr val="000090"/>
                </a:solidFill>
                <a:latin typeface="Arial"/>
                <a:cs typeface="Arial"/>
              </a:rPr>
              <a:t>2</a:t>
            </a:r>
            <a:r>
              <a:rPr b="1" i="1" spc="-25" dirty="0">
                <a:solidFill>
                  <a:srgbClr val="000090"/>
                </a:solidFill>
                <a:latin typeface="Arial"/>
                <a:cs typeface="Arial"/>
              </a:rPr>
              <a:t>)</a:t>
            </a:r>
            <a:endParaRPr>
              <a:latin typeface="Arial"/>
              <a:cs typeface="Arial"/>
            </a:endParaRPr>
          </a:p>
        </p:txBody>
      </p:sp>
      <p:grpSp>
        <p:nvGrpSpPr>
          <p:cNvPr id="8" name="object 8"/>
          <p:cNvGrpSpPr/>
          <p:nvPr/>
        </p:nvGrpSpPr>
        <p:grpSpPr>
          <a:xfrm>
            <a:off x="3965449" y="2214879"/>
            <a:ext cx="4243705" cy="1305560"/>
            <a:chOff x="2441448" y="2214879"/>
            <a:chExt cx="4243705" cy="1305560"/>
          </a:xfrm>
        </p:grpSpPr>
        <p:pic>
          <p:nvPicPr>
            <p:cNvPr id="9" name="object 9"/>
            <p:cNvPicPr/>
            <p:nvPr/>
          </p:nvPicPr>
          <p:blipFill>
            <a:blip r:embed="rId3" cstate="print"/>
            <a:stretch>
              <a:fillRect/>
            </a:stretch>
          </p:blipFill>
          <p:spPr>
            <a:xfrm>
              <a:off x="2441448" y="2542031"/>
              <a:ext cx="3035807" cy="978408"/>
            </a:xfrm>
            <a:prstGeom prst="rect">
              <a:avLst/>
            </a:prstGeom>
          </p:spPr>
        </p:pic>
        <p:pic>
          <p:nvPicPr>
            <p:cNvPr id="10" name="object 10"/>
            <p:cNvPicPr/>
            <p:nvPr/>
          </p:nvPicPr>
          <p:blipFill>
            <a:blip r:embed="rId4" cstate="print"/>
            <a:stretch>
              <a:fillRect/>
            </a:stretch>
          </p:blipFill>
          <p:spPr>
            <a:xfrm>
              <a:off x="2722880" y="2214879"/>
              <a:ext cx="1976120" cy="464820"/>
            </a:xfrm>
            <a:prstGeom prst="rect">
              <a:avLst/>
            </a:prstGeom>
          </p:spPr>
        </p:pic>
        <p:sp>
          <p:nvSpPr>
            <p:cNvPr id="11" name="object 11"/>
            <p:cNvSpPr/>
            <p:nvPr/>
          </p:nvSpPr>
          <p:spPr>
            <a:xfrm>
              <a:off x="2895473" y="2299743"/>
              <a:ext cx="1802130" cy="351155"/>
            </a:xfrm>
            <a:custGeom>
              <a:avLst/>
              <a:gdLst/>
              <a:ahLst/>
              <a:cxnLst/>
              <a:rect l="l" t="t" r="r" b="b"/>
              <a:pathLst>
                <a:path w="1802129" h="351155">
                  <a:moveTo>
                    <a:pt x="109842" y="59688"/>
                  </a:moveTo>
                  <a:lnTo>
                    <a:pt x="74814" y="73620"/>
                  </a:lnTo>
                  <a:lnTo>
                    <a:pt x="104260" y="97300"/>
                  </a:lnTo>
                  <a:lnTo>
                    <a:pt x="1795906" y="351127"/>
                  </a:lnTo>
                  <a:lnTo>
                    <a:pt x="1801622" y="313535"/>
                  </a:lnTo>
                  <a:lnTo>
                    <a:pt x="109842" y="59688"/>
                  </a:lnTo>
                  <a:close/>
                </a:path>
                <a:path w="1802129" h="351155">
                  <a:moveTo>
                    <a:pt x="160730" y="0"/>
                  </a:moveTo>
                  <a:lnTo>
                    <a:pt x="153288" y="1369"/>
                  </a:lnTo>
                  <a:lnTo>
                    <a:pt x="0" y="62456"/>
                  </a:lnTo>
                  <a:lnTo>
                    <a:pt x="128650" y="165834"/>
                  </a:lnTo>
                  <a:lnTo>
                    <a:pt x="135338" y="169306"/>
                  </a:lnTo>
                  <a:lnTo>
                    <a:pt x="142620" y="169898"/>
                  </a:lnTo>
                  <a:lnTo>
                    <a:pt x="149617" y="167727"/>
                  </a:lnTo>
                  <a:lnTo>
                    <a:pt x="104260" y="97300"/>
                  </a:lnTo>
                  <a:lnTo>
                    <a:pt x="34543" y="86840"/>
                  </a:lnTo>
                  <a:lnTo>
                    <a:pt x="40258" y="49248"/>
                  </a:lnTo>
                  <a:lnTo>
                    <a:pt x="136093" y="49248"/>
                  </a:lnTo>
                  <a:lnTo>
                    <a:pt x="167385" y="36802"/>
                  </a:lnTo>
                  <a:lnTo>
                    <a:pt x="173732" y="32646"/>
                  </a:lnTo>
                  <a:lnTo>
                    <a:pt x="177863" y="26610"/>
                  </a:lnTo>
                  <a:lnTo>
                    <a:pt x="179423" y="19478"/>
                  </a:lnTo>
                  <a:lnTo>
                    <a:pt x="178053" y="12037"/>
                  </a:lnTo>
                  <a:lnTo>
                    <a:pt x="173898" y="5691"/>
                  </a:lnTo>
                  <a:lnTo>
                    <a:pt x="167862" y="1559"/>
                  </a:lnTo>
                  <a:lnTo>
                    <a:pt x="160730" y="0"/>
                  </a:lnTo>
                  <a:close/>
                </a:path>
                <a:path w="1802129" h="351155">
                  <a:moveTo>
                    <a:pt x="40258" y="49248"/>
                  </a:moveTo>
                  <a:lnTo>
                    <a:pt x="34543" y="86840"/>
                  </a:lnTo>
                  <a:lnTo>
                    <a:pt x="104260" y="97300"/>
                  </a:lnTo>
                  <a:lnTo>
                    <a:pt x="89831" y="85697"/>
                  </a:lnTo>
                  <a:lnTo>
                    <a:pt x="44450" y="85697"/>
                  </a:lnTo>
                  <a:lnTo>
                    <a:pt x="49402" y="53185"/>
                  </a:lnTo>
                  <a:lnTo>
                    <a:pt x="66497" y="53185"/>
                  </a:lnTo>
                  <a:lnTo>
                    <a:pt x="40258" y="49248"/>
                  </a:lnTo>
                  <a:close/>
                </a:path>
                <a:path w="1802129" h="351155">
                  <a:moveTo>
                    <a:pt x="49402" y="53185"/>
                  </a:moveTo>
                  <a:lnTo>
                    <a:pt x="44450" y="85697"/>
                  </a:lnTo>
                  <a:lnTo>
                    <a:pt x="74814" y="73620"/>
                  </a:lnTo>
                  <a:lnTo>
                    <a:pt x="49402" y="53185"/>
                  </a:lnTo>
                  <a:close/>
                </a:path>
                <a:path w="1802129" h="351155">
                  <a:moveTo>
                    <a:pt x="74814" y="73620"/>
                  </a:moveTo>
                  <a:lnTo>
                    <a:pt x="44450" y="85697"/>
                  </a:lnTo>
                  <a:lnTo>
                    <a:pt x="89831" y="85697"/>
                  </a:lnTo>
                  <a:lnTo>
                    <a:pt x="74814" y="73620"/>
                  </a:lnTo>
                  <a:close/>
                </a:path>
                <a:path w="1802129" h="351155">
                  <a:moveTo>
                    <a:pt x="66497" y="53185"/>
                  </a:moveTo>
                  <a:lnTo>
                    <a:pt x="49402" y="53185"/>
                  </a:lnTo>
                  <a:lnTo>
                    <a:pt x="74814" y="73620"/>
                  </a:lnTo>
                  <a:lnTo>
                    <a:pt x="109842" y="59688"/>
                  </a:lnTo>
                  <a:lnTo>
                    <a:pt x="66497" y="53185"/>
                  </a:lnTo>
                  <a:close/>
                </a:path>
                <a:path w="1802129" h="351155">
                  <a:moveTo>
                    <a:pt x="136093" y="49248"/>
                  </a:moveTo>
                  <a:lnTo>
                    <a:pt x="40258" y="49248"/>
                  </a:lnTo>
                  <a:lnTo>
                    <a:pt x="109842" y="59688"/>
                  </a:lnTo>
                  <a:lnTo>
                    <a:pt x="136093" y="49248"/>
                  </a:lnTo>
                  <a:close/>
                </a:path>
              </a:pathLst>
            </a:custGeom>
            <a:solidFill>
              <a:srgbClr val="000090"/>
            </a:solidFill>
          </p:spPr>
          <p:txBody>
            <a:bodyPr wrap="square" lIns="0" tIns="0" rIns="0" bIns="0" rtlCol="0"/>
            <a:lstStyle/>
            <a:p>
              <a:endParaRPr/>
            </a:p>
          </p:txBody>
        </p:sp>
        <p:sp>
          <p:nvSpPr>
            <p:cNvPr id="12" name="object 12"/>
            <p:cNvSpPr/>
            <p:nvPr/>
          </p:nvSpPr>
          <p:spPr>
            <a:xfrm>
              <a:off x="5410327" y="2590812"/>
              <a:ext cx="1275080" cy="369570"/>
            </a:xfrm>
            <a:custGeom>
              <a:avLst/>
              <a:gdLst/>
              <a:ahLst/>
              <a:cxnLst/>
              <a:rect l="l" t="t" r="r" b="b"/>
              <a:pathLst>
                <a:path w="1275079" h="369569">
                  <a:moveTo>
                    <a:pt x="1274572" y="0"/>
                  </a:moveTo>
                  <a:lnTo>
                    <a:pt x="0" y="0"/>
                  </a:lnTo>
                  <a:lnTo>
                    <a:pt x="0" y="369557"/>
                  </a:lnTo>
                  <a:lnTo>
                    <a:pt x="1274572" y="369557"/>
                  </a:lnTo>
                  <a:lnTo>
                    <a:pt x="1274572" y="0"/>
                  </a:lnTo>
                  <a:close/>
                </a:path>
              </a:pathLst>
            </a:custGeom>
            <a:solidFill>
              <a:srgbClr val="DEE9EF"/>
            </a:solidFill>
          </p:spPr>
          <p:txBody>
            <a:bodyPr wrap="square" lIns="0" tIns="0" rIns="0" bIns="0" rtlCol="0"/>
            <a:lstStyle/>
            <a:p>
              <a:endParaRPr/>
            </a:p>
          </p:txBody>
        </p:sp>
      </p:grpSp>
      <p:sp>
        <p:nvSpPr>
          <p:cNvPr id="13" name="object 13"/>
          <p:cNvSpPr txBox="1"/>
          <p:nvPr/>
        </p:nvSpPr>
        <p:spPr>
          <a:xfrm>
            <a:off x="7014845" y="2619628"/>
            <a:ext cx="1104900" cy="299720"/>
          </a:xfrm>
          <a:prstGeom prst="rect">
            <a:avLst/>
          </a:prstGeom>
        </p:spPr>
        <p:txBody>
          <a:bodyPr vert="horz" wrap="square" lIns="0" tIns="12700" rIns="0" bIns="0" rtlCol="0">
            <a:spAutoFit/>
          </a:bodyPr>
          <a:lstStyle/>
          <a:p>
            <a:pPr marL="12700">
              <a:spcBef>
                <a:spcPts val="100"/>
              </a:spcBef>
            </a:pPr>
            <a:r>
              <a:rPr b="1" spc="-10" dirty="0">
                <a:solidFill>
                  <a:srgbClr val="0A07A7"/>
                </a:solidFill>
                <a:latin typeface="Arial"/>
                <a:cs typeface="Arial"/>
              </a:rPr>
              <a:t>Nuclotron</a:t>
            </a:r>
            <a:endParaRPr>
              <a:latin typeface="Arial"/>
              <a:cs typeface="Arial"/>
            </a:endParaRPr>
          </a:p>
        </p:txBody>
      </p:sp>
      <p:grpSp>
        <p:nvGrpSpPr>
          <p:cNvPr id="14" name="object 14"/>
          <p:cNvGrpSpPr/>
          <p:nvPr/>
        </p:nvGrpSpPr>
        <p:grpSpPr>
          <a:xfrm>
            <a:off x="2336800" y="2969260"/>
            <a:ext cx="2110740" cy="515620"/>
            <a:chOff x="812800" y="2969260"/>
            <a:chExt cx="2110740" cy="515620"/>
          </a:xfrm>
        </p:grpSpPr>
        <p:pic>
          <p:nvPicPr>
            <p:cNvPr id="15" name="object 15"/>
            <p:cNvPicPr/>
            <p:nvPr/>
          </p:nvPicPr>
          <p:blipFill>
            <a:blip r:embed="rId5" cstate="print"/>
            <a:stretch>
              <a:fillRect/>
            </a:stretch>
          </p:blipFill>
          <p:spPr>
            <a:xfrm>
              <a:off x="1597659" y="2969260"/>
              <a:ext cx="1325880" cy="515620"/>
            </a:xfrm>
            <a:prstGeom prst="rect">
              <a:avLst/>
            </a:prstGeom>
          </p:spPr>
        </p:pic>
        <p:sp>
          <p:nvSpPr>
            <p:cNvPr id="16" name="object 16"/>
            <p:cNvSpPr/>
            <p:nvPr/>
          </p:nvSpPr>
          <p:spPr>
            <a:xfrm>
              <a:off x="1599311" y="3080365"/>
              <a:ext cx="1068070" cy="257175"/>
            </a:xfrm>
            <a:custGeom>
              <a:avLst/>
              <a:gdLst/>
              <a:ahLst/>
              <a:cxnLst/>
              <a:rect l="l" t="t" r="r" b="b"/>
              <a:pathLst>
                <a:path w="1068070" h="257175">
                  <a:moveTo>
                    <a:pt x="1018539" y="94761"/>
                  </a:moveTo>
                  <a:lnTo>
                    <a:pt x="1010284" y="94761"/>
                  </a:lnTo>
                  <a:lnTo>
                    <a:pt x="1011936" y="151911"/>
                  </a:lnTo>
                  <a:lnTo>
                    <a:pt x="906326" y="155045"/>
                  </a:lnTo>
                  <a:lnTo>
                    <a:pt x="827658" y="204108"/>
                  </a:lnTo>
                  <a:lnTo>
                    <a:pt x="819372" y="211921"/>
                  </a:lnTo>
                  <a:lnTo>
                    <a:pt x="814895" y="221936"/>
                  </a:lnTo>
                  <a:lnTo>
                    <a:pt x="814514" y="232880"/>
                  </a:lnTo>
                  <a:lnTo>
                    <a:pt x="818514" y="243478"/>
                  </a:lnTo>
                  <a:lnTo>
                    <a:pt x="826309" y="251765"/>
                  </a:lnTo>
                  <a:lnTo>
                    <a:pt x="836294" y="256242"/>
                  </a:lnTo>
                  <a:lnTo>
                    <a:pt x="847232" y="256623"/>
                  </a:lnTo>
                  <a:lnTo>
                    <a:pt x="857884" y="252622"/>
                  </a:lnTo>
                  <a:lnTo>
                    <a:pt x="1067815" y="121558"/>
                  </a:lnTo>
                  <a:lnTo>
                    <a:pt x="1018539" y="94761"/>
                  </a:lnTo>
                  <a:close/>
                </a:path>
                <a:path w="1068070" h="257175">
                  <a:moveTo>
                    <a:pt x="904731" y="97906"/>
                  </a:moveTo>
                  <a:lnTo>
                    <a:pt x="0" y="124860"/>
                  </a:lnTo>
                  <a:lnTo>
                    <a:pt x="1777" y="181883"/>
                  </a:lnTo>
                  <a:lnTo>
                    <a:pt x="906326" y="155045"/>
                  </a:lnTo>
                  <a:lnTo>
                    <a:pt x="954514" y="124991"/>
                  </a:lnTo>
                  <a:lnTo>
                    <a:pt x="904731" y="97906"/>
                  </a:lnTo>
                  <a:close/>
                </a:path>
                <a:path w="1068070" h="257175">
                  <a:moveTo>
                    <a:pt x="954514" y="124991"/>
                  </a:moveTo>
                  <a:lnTo>
                    <a:pt x="906326" y="155045"/>
                  </a:lnTo>
                  <a:lnTo>
                    <a:pt x="1011936" y="151911"/>
                  </a:lnTo>
                  <a:lnTo>
                    <a:pt x="1011833" y="148355"/>
                  </a:lnTo>
                  <a:lnTo>
                    <a:pt x="997457" y="148355"/>
                  </a:lnTo>
                  <a:lnTo>
                    <a:pt x="954514" y="124991"/>
                  </a:lnTo>
                  <a:close/>
                </a:path>
                <a:path w="1068070" h="257175">
                  <a:moveTo>
                    <a:pt x="996061" y="99079"/>
                  </a:moveTo>
                  <a:lnTo>
                    <a:pt x="954514" y="124991"/>
                  </a:lnTo>
                  <a:lnTo>
                    <a:pt x="997457" y="148355"/>
                  </a:lnTo>
                  <a:lnTo>
                    <a:pt x="996061" y="99079"/>
                  </a:lnTo>
                  <a:close/>
                </a:path>
                <a:path w="1068070" h="257175">
                  <a:moveTo>
                    <a:pt x="1010409" y="99079"/>
                  </a:moveTo>
                  <a:lnTo>
                    <a:pt x="996061" y="99079"/>
                  </a:lnTo>
                  <a:lnTo>
                    <a:pt x="997457" y="148355"/>
                  </a:lnTo>
                  <a:lnTo>
                    <a:pt x="1011833" y="148355"/>
                  </a:lnTo>
                  <a:lnTo>
                    <a:pt x="1010409" y="99079"/>
                  </a:lnTo>
                  <a:close/>
                </a:path>
                <a:path w="1068070" h="257175">
                  <a:moveTo>
                    <a:pt x="1010284" y="94761"/>
                  </a:moveTo>
                  <a:lnTo>
                    <a:pt x="904731" y="97906"/>
                  </a:lnTo>
                  <a:lnTo>
                    <a:pt x="954514" y="124991"/>
                  </a:lnTo>
                  <a:lnTo>
                    <a:pt x="996061" y="99079"/>
                  </a:lnTo>
                  <a:lnTo>
                    <a:pt x="1010409" y="99079"/>
                  </a:lnTo>
                  <a:lnTo>
                    <a:pt x="1010284" y="94761"/>
                  </a:lnTo>
                  <a:close/>
                </a:path>
                <a:path w="1068070" h="257175">
                  <a:moveTo>
                    <a:pt x="839571" y="0"/>
                  </a:moveTo>
                  <a:lnTo>
                    <a:pt x="828690" y="1035"/>
                  </a:lnTo>
                  <a:lnTo>
                    <a:pt x="818977" y="6072"/>
                  </a:lnTo>
                  <a:lnTo>
                    <a:pt x="811657" y="14751"/>
                  </a:lnTo>
                  <a:lnTo>
                    <a:pt x="808335" y="25590"/>
                  </a:lnTo>
                  <a:lnTo>
                    <a:pt x="809370" y="36500"/>
                  </a:lnTo>
                  <a:lnTo>
                    <a:pt x="814407" y="46220"/>
                  </a:lnTo>
                  <a:lnTo>
                    <a:pt x="823087" y="53486"/>
                  </a:lnTo>
                  <a:lnTo>
                    <a:pt x="904731" y="97906"/>
                  </a:lnTo>
                  <a:lnTo>
                    <a:pt x="1010284" y="94761"/>
                  </a:lnTo>
                  <a:lnTo>
                    <a:pt x="1018539" y="94761"/>
                  </a:lnTo>
                  <a:lnTo>
                    <a:pt x="850391" y="3321"/>
                  </a:lnTo>
                  <a:lnTo>
                    <a:pt x="839571" y="0"/>
                  </a:lnTo>
                  <a:close/>
                </a:path>
              </a:pathLst>
            </a:custGeom>
            <a:solidFill>
              <a:srgbClr val="000090"/>
            </a:solidFill>
          </p:spPr>
          <p:txBody>
            <a:bodyPr wrap="square" lIns="0" tIns="0" rIns="0" bIns="0" rtlCol="0"/>
            <a:lstStyle/>
            <a:p>
              <a:endParaRPr/>
            </a:p>
          </p:txBody>
        </p:sp>
        <p:sp>
          <p:nvSpPr>
            <p:cNvPr id="17" name="object 17"/>
            <p:cNvSpPr/>
            <p:nvPr/>
          </p:nvSpPr>
          <p:spPr>
            <a:xfrm>
              <a:off x="812800" y="3048266"/>
              <a:ext cx="788035" cy="369570"/>
            </a:xfrm>
            <a:custGeom>
              <a:avLst/>
              <a:gdLst/>
              <a:ahLst/>
              <a:cxnLst/>
              <a:rect l="l" t="t" r="r" b="b"/>
              <a:pathLst>
                <a:path w="788035" h="369570">
                  <a:moveTo>
                    <a:pt x="787552" y="0"/>
                  </a:moveTo>
                  <a:lnTo>
                    <a:pt x="0" y="0"/>
                  </a:lnTo>
                  <a:lnTo>
                    <a:pt x="0" y="369557"/>
                  </a:lnTo>
                  <a:lnTo>
                    <a:pt x="787552" y="369557"/>
                  </a:lnTo>
                  <a:lnTo>
                    <a:pt x="787552" y="0"/>
                  </a:lnTo>
                  <a:close/>
                </a:path>
              </a:pathLst>
            </a:custGeom>
            <a:solidFill>
              <a:srgbClr val="ACD2D5"/>
            </a:solidFill>
          </p:spPr>
          <p:txBody>
            <a:bodyPr wrap="square" lIns="0" tIns="0" rIns="0" bIns="0" rtlCol="0"/>
            <a:lstStyle/>
            <a:p>
              <a:endParaRPr/>
            </a:p>
          </p:txBody>
        </p:sp>
      </p:grpSp>
      <p:sp>
        <p:nvSpPr>
          <p:cNvPr id="18" name="object 18"/>
          <p:cNvSpPr txBox="1"/>
          <p:nvPr/>
        </p:nvSpPr>
        <p:spPr>
          <a:xfrm>
            <a:off x="2415858" y="3077590"/>
            <a:ext cx="620395" cy="299720"/>
          </a:xfrm>
          <a:prstGeom prst="rect">
            <a:avLst/>
          </a:prstGeom>
        </p:spPr>
        <p:txBody>
          <a:bodyPr vert="horz" wrap="square" lIns="0" tIns="12700" rIns="0" bIns="0" rtlCol="0">
            <a:spAutoFit/>
          </a:bodyPr>
          <a:lstStyle/>
          <a:p>
            <a:pPr marL="12700">
              <a:spcBef>
                <a:spcPts val="100"/>
              </a:spcBef>
            </a:pPr>
            <a:r>
              <a:rPr b="1" dirty="0">
                <a:solidFill>
                  <a:srgbClr val="000090"/>
                </a:solidFill>
                <a:latin typeface="Arial"/>
                <a:cs typeface="Arial"/>
              </a:rPr>
              <a:t>Lu</a:t>
            </a:r>
            <a:r>
              <a:rPr b="1" spc="-45" dirty="0">
                <a:solidFill>
                  <a:srgbClr val="000090"/>
                </a:solidFill>
                <a:latin typeface="Arial"/>
                <a:cs typeface="Arial"/>
              </a:rPr>
              <a:t> </a:t>
            </a:r>
            <a:r>
              <a:rPr b="1" spc="-25" dirty="0">
                <a:solidFill>
                  <a:srgbClr val="000090"/>
                </a:solidFill>
                <a:latin typeface="Arial"/>
                <a:cs typeface="Arial"/>
              </a:rPr>
              <a:t>20</a:t>
            </a:r>
            <a:endParaRPr>
              <a:latin typeface="Arial"/>
              <a:cs typeface="Arial"/>
            </a:endParaRPr>
          </a:p>
        </p:txBody>
      </p:sp>
      <p:grpSp>
        <p:nvGrpSpPr>
          <p:cNvPr id="19" name="object 19"/>
          <p:cNvGrpSpPr/>
          <p:nvPr/>
        </p:nvGrpSpPr>
        <p:grpSpPr>
          <a:xfrm>
            <a:off x="4344923" y="2038351"/>
            <a:ext cx="2428240" cy="1331595"/>
            <a:chOff x="2820923" y="2038350"/>
            <a:chExt cx="2428240" cy="1331595"/>
          </a:xfrm>
        </p:grpSpPr>
        <p:pic>
          <p:nvPicPr>
            <p:cNvPr id="20" name="object 20"/>
            <p:cNvPicPr/>
            <p:nvPr/>
          </p:nvPicPr>
          <p:blipFill>
            <a:blip r:embed="rId6" cstate="print"/>
            <a:stretch>
              <a:fillRect/>
            </a:stretch>
          </p:blipFill>
          <p:spPr>
            <a:xfrm>
              <a:off x="3327399" y="2080259"/>
              <a:ext cx="944879" cy="556260"/>
            </a:xfrm>
            <a:prstGeom prst="rect">
              <a:avLst/>
            </a:prstGeom>
          </p:spPr>
        </p:pic>
        <p:sp>
          <p:nvSpPr>
            <p:cNvPr id="21" name="object 21"/>
            <p:cNvSpPr/>
            <p:nvPr/>
          </p:nvSpPr>
          <p:spPr>
            <a:xfrm>
              <a:off x="3358133" y="2057400"/>
              <a:ext cx="909319" cy="533400"/>
            </a:xfrm>
            <a:custGeom>
              <a:avLst/>
              <a:gdLst/>
              <a:ahLst/>
              <a:cxnLst/>
              <a:rect l="l" t="t" r="r" b="b"/>
              <a:pathLst>
                <a:path w="909320" h="533400">
                  <a:moveTo>
                    <a:pt x="909065" y="533400"/>
                  </a:moveTo>
                  <a:lnTo>
                    <a:pt x="843783" y="520466"/>
                  </a:lnTo>
                  <a:lnTo>
                    <a:pt x="778794" y="507527"/>
                  </a:lnTo>
                  <a:lnTo>
                    <a:pt x="714387" y="494579"/>
                  </a:lnTo>
                  <a:lnTo>
                    <a:pt x="650853" y="481613"/>
                  </a:lnTo>
                  <a:lnTo>
                    <a:pt x="588482" y="468624"/>
                  </a:lnTo>
                  <a:lnTo>
                    <a:pt x="527565" y="455606"/>
                  </a:lnTo>
                  <a:lnTo>
                    <a:pt x="468392" y="442552"/>
                  </a:lnTo>
                  <a:lnTo>
                    <a:pt x="411253" y="429455"/>
                  </a:lnTo>
                  <a:lnTo>
                    <a:pt x="356438" y="416310"/>
                  </a:lnTo>
                  <a:lnTo>
                    <a:pt x="304238" y="403110"/>
                  </a:lnTo>
                  <a:lnTo>
                    <a:pt x="254943" y="389849"/>
                  </a:lnTo>
                  <a:lnTo>
                    <a:pt x="208844" y="376520"/>
                  </a:lnTo>
                  <a:lnTo>
                    <a:pt x="166230" y="363118"/>
                  </a:lnTo>
                  <a:lnTo>
                    <a:pt x="127391" y="349635"/>
                  </a:lnTo>
                  <a:lnTo>
                    <a:pt x="62204" y="322404"/>
                  </a:lnTo>
                  <a:lnTo>
                    <a:pt x="15604" y="294775"/>
                  </a:lnTo>
                  <a:lnTo>
                    <a:pt x="0" y="280797"/>
                  </a:lnTo>
                  <a:lnTo>
                    <a:pt x="31166" y="199417"/>
                  </a:lnTo>
                  <a:lnTo>
                    <a:pt x="179228" y="107061"/>
                  </a:lnTo>
                  <a:lnTo>
                    <a:pt x="342578" y="31372"/>
                  </a:lnTo>
                  <a:lnTo>
                    <a:pt x="419607" y="0"/>
                  </a:lnTo>
                </a:path>
              </a:pathLst>
            </a:custGeom>
            <a:ln w="38100">
              <a:solidFill>
                <a:srgbClr val="FF0000"/>
              </a:solidFill>
            </a:ln>
          </p:spPr>
          <p:txBody>
            <a:bodyPr wrap="square" lIns="0" tIns="0" rIns="0" bIns="0" rtlCol="0"/>
            <a:lstStyle/>
            <a:p>
              <a:endParaRPr/>
            </a:p>
          </p:txBody>
        </p:sp>
        <p:pic>
          <p:nvPicPr>
            <p:cNvPr id="22" name="object 22"/>
            <p:cNvPicPr/>
            <p:nvPr/>
          </p:nvPicPr>
          <p:blipFill>
            <a:blip r:embed="rId7" cstate="print"/>
            <a:stretch>
              <a:fillRect/>
            </a:stretch>
          </p:blipFill>
          <p:spPr>
            <a:xfrm>
              <a:off x="2820923" y="2615183"/>
              <a:ext cx="2427731" cy="754379"/>
            </a:xfrm>
            <a:prstGeom prst="rect">
              <a:avLst/>
            </a:prstGeom>
          </p:spPr>
        </p:pic>
        <p:sp>
          <p:nvSpPr>
            <p:cNvPr id="23" name="object 23"/>
            <p:cNvSpPr/>
            <p:nvPr/>
          </p:nvSpPr>
          <p:spPr>
            <a:xfrm>
              <a:off x="3505199" y="2819400"/>
              <a:ext cx="914400" cy="276225"/>
            </a:xfrm>
            <a:custGeom>
              <a:avLst/>
              <a:gdLst/>
              <a:ahLst/>
              <a:cxnLst/>
              <a:rect l="l" t="t" r="r" b="b"/>
              <a:pathLst>
                <a:path w="914400" h="276225">
                  <a:moveTo>
                    <a:pt x="914400" y="0"/>
                  </a:moveTo>
                  <a:lnTo>
                    <a:pt x="0" y="0"/>
                  </a:lnTo>
                  <a:lnTo>
                    <a:pt x="0" y="276225"/>
                  </a:lnTo>
                  <a:lnTo>
                    <a:pt x="914400" y="276225"/>
                  </a:lnTo>
                  <a:lnTo>
                    <a:pt x="914400" y="0"/>
                  </a:lnTo>
                  <a:close/>
                </a:path>
              </a:pathLst>
            </a:custGeom>
            <a:solidFill>
              <a:srgbClr val="CECEEE"/>
            </a:solidFill>
          </p:spPr>
          <p:txBody>
            <a:bodyPr wrap="square" lIns="0" tIns="0" rIns="0" bIns="0" rtlCol="0"/>
            <a:lstStyle/>
            <a:p>
              <a:endParaRPr/>
            </a:p>
          </p:txBody>
        </p:sp>
      </p:grpSp>
      <p:sp>
        <p:nvSpPr>
          <p:cNvPr id="24" name="object 24"/>
          <p:cNvSpPr txBox="1"/>
          <p:nvPr/>
        </p:nvSpPr>
        <p:spPr>
          <a:xfrm>
            <a:off x="5017516" y="2802573"/>
            <a:ext cx="889635" cy="300355"/>
          </a:xfrm>
          <a:prstGeom prst="rect">
            <a:avLst/>
          </a:prstGeom>
        </p:spPr>
        <p:txBody>
          <a:bodyPr vert="horz" wrap="square" lIns="0" tIns="12700" rIns="0" bIns="0" rtlCol="0">
            <a:spAutoFit/>
          </a:bodyPr>
          <a:lstStyle/>
          <a:p>
            <a:pPr marL="12700">
              <a:spcBef>
                <a:spcPts val="100"/>
              </a:spcBef>
            </a:pPr>
            <a:r>
              <a:rPr b="1" spc="-10" dirty="0">
                <a:solidFill>
                  <a:srgbClr val="FF0000"/>
                </a:solidFill>
                <a:latin typeface="Arial"/>
                <a:cs typeface="Arial"/>
              </a:rPr>
              <a:t>Booster</a:t>
            </a:r>
            <a:endParaRPr>
              <a:latin typeface="Arial"/>
              <a:cs typeface="Arial"/>
            </a:endParaRPr>
          </a:p>
        </p:txBody>
      </p:sp>
      <p:grpSp>
        <p:nvGrpSpPr>
          <p:cNvPr id="25" name="object 25"/>
          <p:cNvGrpSpPr/>
          <p:nvPr/>
        </p:nvGrpSpPr>
        <p:grpSpPr>
          <a:xfrm>
            <a:off x="1981200" y="2602471"/>
            <a:ext cx="2771140" cy="727710"/>
            <a:chOff x="457200" y="2602471"/>
            <a:chExt cx="2771140" cy="727710"/>
          </a:xfrm>
        </p:grpSpPr>
        <p:pic>
          <p:nvPicPr>
            <p:cNvPr id="26" name="object 26"/>
            <p:cNvPicPr/>
            <p:nvPr/>
          </p:nvPicPr>
          <p:blipFill>
            <a:blip r:embed="rId8" cstate="print"/>
            <a:stretch>
              <a:fillRect/>
            </a:stretch>
          </p:blipFill>
          <p:spPr>
            <a:xfrm>
              <a:off x="1694180" y="2814320"/>
              <a:ext cx="1534159" cy="515620"/>
            </a:xfrm>
            <a:prstGeom prst="rect">
              <a:avLst/>
            </a:prstGeom>
          </p:spPr>
        </p:pic>
        <p:sp>
          <p:nvSpPr>
            <p:cNvPr id="27" name="object 27"/>
            <p:cNvSpPr/>
            <p:nvPr/>
          </p:nvSpPr>
          <p:spPr>
            <a:xfrm>
              <a:off x="1696719" y="2791333"/>
              <a:ext cx="1275715" cy="343535"/>
            </a:xfrm>
            <a:custGeom>
              <a:avLst/>
              <a:gdLst/>
              <a:ahLst/>
              <a:cxnLst/>
              <a:rect l="l" t="t" r="r" b="b"/>
              <a:pathLst>
                <a:path w="1275714" h="343535">
                  <a:moveTo>
                    <a:pt x="1110280" y="256081"/>
                  </a:moveTo>
                  <a:lnTo>
                    <a:pt x="1023112" y="287908"/>
                  </a:lnTo>
                  <a:lnTo>
                    <a:pt x="1013469" y="293784"/>
                  </a:lnTo>
                  <a:lnTo>
                    <a:pt x="1007030" y="302625"/>
                  </a:lnTo>
                  <a:lnTo>
                    <a:pt x="1004377" y="313251"/>
                  </a:lnTo>
                  <a:lnTo>
                    <a:pt x="1006094" y="324484"/>
                  </a:lnTo>
                  <a:lnTo>
                    <a:pt x="1012043" y="334180"/>
                  </a:lnTo>
                  <a:lnTo>
                    <a:pt x="1020921" y="340613"/>
                  </a:lnTo>
                  <a:lnTo>
                    <a:pt x="1031561" y="343237"/>
                  </a:lnTo>
                  <a:lnTo>
                    <a:pt x="1042797" y="341502"/>
                  </a:lnTo>
                  <a:lnTo>
                    <a:pt x="1225454" y="274827"/>
                  </a:lnTo>
                  <a:lnTo>
                    <a:pt x="1214374" y="274827"/>
                  </a:lnTo>
                  <a:lnTo>
                    <a:pt x="1110280" y="256081"/>
                  </a:lnTo>
                  <a:close/>
                </a:path>
                <a:path w="1275714" h="343535">
                  <a:moveTo>
                    <a:pt x="1163646" y="236596"/>
                  </a:moveTo>
                  <a:lnTo>
                    <a:pt x="1110280" y="256081"/>
                  </a:lnTo>
                  <a:lnTo>
                    <a:pt x="1214374" y="274827"/>
                  </a:lnTo>
                  <a:lnTo>
                    <a:pt x="1215529" y="268350"/>
                  </a:lnTo>
                  <a:lnTo>
                    <a:pt x="1200912" y="268350"/>
                  </a:lnTo>
                  <a:lnTo>
                    <a:pt x="1163646" y="236596"/>
                  </a:lnTo>
                  <a:close/>
                </a:path>
                <a:path w="1275714" h="343535">
                  <a:moveTo>
                    <a:pt x="1066117" y="89344"/>
                  </a:moveTo>
                  <a:lnTo>
                    <a:pt x="1055558" y="92281"/>
                  </a:lnTo>
                  <a:lnTo>
                    <a:pt x="1046607" y="99313"/>
                  </a:lnTo>
                  <a:lnTo>
                    <a:pt x="1041138" y="109194"/>
                  </a:lnTo>
                  <a:lnTo>
                    <a:pt x="1039907" y="120062"/>
                  </a:lnTo>
                  <a:lnTo>
                    <a:pt x="1042820" y="130621"/>
                  </a:lnTo>
                  <a:lnTo>
                    <a:pt x="1049782" y="139572"/>
                  </a:lnTo>
                  <a:lnTo>
                    <a:pt x="1120547" y="199872"/>
                  </a:lnTo>
                  <a:lnTo>
                    <a:pt x="1224407" y="218566"/>
                  </a:lnTo>
                  <a:lnTo>
                    <a:pt x="1214374" y="274827"/>
                  </a:lnTo>
                  <a:lnTo>
                    <a:pt x="1225454" y="274827"/>
                  </a:lnTo>
                  <a:lnTo>
                    <a:pt x="1275207" y="256666"/>
                  </a:lnTo>
                  <a:lnTo>
                    <a:pt x="1086866" y="96138"/>
                  </a:lnTo>
                  <a:lnTo>
                    <a:pt x="1076985" y="90598"/>
                  </a:lnTo>
                  <a:lnTo>
                    <a:pt x="1066117" y="89344"/>
                  </a:lnTo>
                  <a:close/>
                </a:path>
                <a:path w="1275714" h="343535">
                  <a:moveTo>
                    <a:pt x="1209548" y="219837"/>
                  </a:moveTo>
                  <a:lnTo>
                    <a:pt x="1163646" y="236596"/>
                  </a:lnTo>
                  <a:lnTo>
                    <a:pt x="1200912" y="268350"/>
                  </a:lnTo>
                  <a:lnTo>
                    <a:pt x="1209548" y="219837"/>
                  </a:lnTo>
                  <a:close/>
                </a:path>
                <a:path w="1275714" h="343535">
                  <a:moveTo>
                    <a:pt x="1224180" y="219837"/>
                  </a:moveTo>
                  <a:lnTo>
                    <a:pt x="1209548" y="219837"/>
                  </a:lnTo>
                  <a:lnTo>
                    <a:pt x="1200912" y="268350"/>
                  </a:lnTo>
                  <a:lnTo>
                    <a:pt x="1215529" y="268350"/>
                  </a:lnTo>
                  <a:lnTo>
                    <a:pt x="1224180" y="219837"/>
                  </a:lnTo>
                  <a:close/>
                </a:path>
                <a:path w="1275714" h="343535">
                  <a:moveTo>
                    <a:pt x="10160" y="0"/>
                  </a:moveTo>
                  <a:lnTo>
                    <a:pt x="0" y="56133"/>
                  </a:lnTo>
                  <a:lnTo>
                    <a:pt x="1110280" y="256081"/>
                  </a:lnTo>
                  <a:lnTo>
                    <a:pt x="1163646" y="236596"/>
                  </a:lnTo>
                  <a:lnTo>
                    <a:pt x="1120547" y="199872"/>
                  </a:lnTo>
                  <a:lnTo>
                    <a:pt x="10160" y="0"/>
                  </a:lnTo>
                  <a:close/>
                </a:path>
                <a:path w="1275714" h="343535">
                  <a:moveTo>
                    <a:pt x="1120547" y="199872"/>
                  </a:moveTo>
                  <a:lnTo>
                    <a:pt x="1163646" y="236596"/>
                  </a:lnTo>
                  <a:lnTo>
                    <a:pt x="1209548" y="219837"/>
                  </a:lnTo>
                  <a:lnTo>
                    <a:pt x="1224180" y="219837"/>
                  </a:lnTo>
                  <a:lnTo>
                    <a:pt x="1224407" y="218566"/>
                  </a:lnTo>
                  <a:lnTo>
                    <a:pt x="1120547" y="199872"/>
                  </a:lnTo>
                  <a:close/>
                </a:path>
              </a:pathLst>
            </a:custGeom>
            <a:solidFill>
              <a:srgbClr val="FF0000"/>
            </a:solidFill>
          </p:spPr>
          <p:txBody>
            <a:bodyPr wrap="square" lIns="0" tIns="0" rIns="0" bIns="0" rtlCol="0"/>
            <a:lstStyle/>
            <a:p>
              <a:endParaRPr/>
            </a:p>
          </p:txBody>
        </p:sp>
        <p:sp>
          <p:nvSpPr>
            <p:cNvPr id="28" name="object 28"/>
            <p:cNvSpPr/>
            <p:nvPr/>
          </p:nvSpPr>
          <p:spPr>
            <a:xfrm>
              <a:off x="457200" y="2602471"/>
              <a:ext cx="1326515" cy="369570"/>
            </a:xfrm>
            <a:custGeom>
              <a:avLst/>
              <a:gdLst/>
              <a:ahLst/>
              <a:cxnLst/>
              <a:rect l="l" t="t" r="r" b="b"/>
              <a:pathLst>
                <a:path w="1326514" h="369569">
                  <a:moveTo>
                    <a:pt x="1326261" y="0"/>
                  </a:moveTo>
                  <a:lnTo>
                    <a:pt x="0" y="0"/>
                  </a:lnTo>
                  <a:lnTo>
                    <a:pt x="0" y="369328"/>
                  </a:lnTo>
                  <a:lnTo>
                    <a:pt x="1326261" y="369328"/>
                  </a:lnTo>
                  <a:lnTo>
                    <a:pt x="1326261" y="0"/>
                  </a:lnTo>
                  <a:close/>
                </a:path>
              </a:pathLst>
            </a:custGeom>
            <a:solidFill>
              <a:srgbClr val="ACD2D5"/>
            </a:solidFill>
          </p:spPr>
          <p:txBody>
            <a:bodyPr wrap="square" lIns="0" tIns="0" rIns="0" bIns="0" rtlCol="0"/>
            <a:lstStyle/>
            <a:p>
              <a:endParaRPr/>
            </a:p>
          </p:txBody>
        </p:sp>
      </p:grpSp>
      <p:sp>
        <p:nvSpPr>
          <p:cNvPr id="29" name="object 29"/>
          <p:cNvSpPr txBox="1"/>
          <p:nvPr/>
        </p:nvSpPr>
        <p:spPr>
          <a:xfrm>
            <a:off x="2060257" y="2631440"/>
            <a:ext cx="1153160" cy="299720"/>
          </a:xfrm>
          <a:prstGeom prst="rect">
            <a:avLst/>
          </a:prstGeom>
        </p:spPr>
        <p:txBody>
          <a:bodyPr vert="horz" wrap="square" lIns="0" tIns="12700" rIns="0" bIns="0" rtlCol="0">
            <a:spAutoFit/>
          </a:bodyPr>
          <a:lstStyle/>
          <a:p>
            <a:pPr marL="12700">
              <a:spcBef>
                <a:spcPts val="100"/>
              </a:spcBef>
            </a:pPr>
            <a:r>
              <a:rPr b="1" dirty="0">
                <a:solidFill>
                  <a:srgbClr val="FF0000"/>
                </a:solidFill>
                <a:latin typeface="Arial"/>
                <a:cs typeface="Arial"/>
              </a:rPr>
              <a:t>New</a:t>
            </a:r>
            <a:r>
              <a:rPr b="1" spc="-25" dirty="0">
                <a:solidFill>
                  <a:srgbClr val="FF0000"/>
                </a:solidFill>
                <a:latin typeface="Arial"/>
                <a:cs typeface="Arial"/>
              </a:rPr>
              <a:t> </a:t>
            </a:r>
            <a:r>
              <a:rPr b="1" spc="-10" dirty="0">
                <a:solidFill>
                  <a:srgbClr val="FF0000"/>
                </a:solidFill>
                <a:latin typeface="Arial"/>
                <a:cs typeface="Arial"/>
              </a:rPr>
              <a:t>Linac</a:t>
            </a:r>
            <a:endParaRPr>
              <a:latin typeface="Arial"/>
              <a:cs typeface="Arial"/>
            </a:endParaRPr>
          </a:p>
        </p:txBody>
      </p:sp>
      <p:grpSp>
        <p:nvGrpSpPr>
          <p:cNvPr id="30" name="object 30"/>
          <p:cNvGrpSpPr/>
          <p:nvPr/>
        </p:nvGrpSpPr>
        <p:grpSpPr>
          <a:xfrm>
            <a:off x="5237479" y="1809750"/>
            <a:ext cx="3012440" cy="600710"/>
            <a:chOff x="3713479" y="1809750"/>
            <a:chExt cx="3012440" cy="600710"/>
          </a:xfrm>
        </p:grpSpPr>
        <p:pic>
          <p:nvPicPr>
            <p:cNvPr id="31" name="object 31"/>
            <p:cNvPicPr/>
            <p:nvPr/>
          </p:nvPicPr>
          <p:blipFill>
            <a:blip r:embed="rId9" cstate="print"/>
            <a:stretch>
              <a:fillRect/>
            </a:stretch>
          </p:blipFill>
          <p:spPr>
            <a:xfrm>
              <a:off x="3713479" y="1833879"/>
              <a:ext cx="3012439" cy="576579"/>
            </a:xfrm>
            <a:prstGeom prst="rect">
              <a:avLst/>
            </a:prstGeom>
          </p:spPr>
        </p:pic>
        <p:sp>
          <p:nvSpPr>
            <p:cNvPr id="32" name="object 32"/>
            <p:cNvSpPr/>
            <p:nvPr/>
          </p:nvSpPr>
          <p:spPr>
            <a:xfrm>
              <a:off x="3733799" y="1828800"/>
              <a:ext cx="2971800" cy="533400"/>
            </a:xfrm>
            <a:custGeom>
              <a:avLst/>
              <a:gdLst/>
              <a:ahLst/>
              <a:cxnLst/>
              <a:rect l="l" t="t" r="r" b="b"/>
              <a:pathLst>
                <a:path w="2971800" h="533400">
                  <a:moveTo>
                    <a:pt x="0" y="266700"/>
                  </a:moveTo>
                  <a:lnTo>
                    <a:pt x="17120" y="226078"/>
                  </a:lnTo>
                  <a:lnTo>
                    <a:pt x="46777" y="200038"/>
                  </a:lnTo>
                  <a:lnTo>
                    <a:pt x="90160" y="174989"/>
                  </a:lnTo>
                  <a:lnTo>
                    <a:pt x="146520" y="151063"/>
                  </a:lnTo>
                  <a:lnTo>
                    <a:pt x="215110" y="128394"/>
                  </a:lnTo>
                  <a:lnTo>
                    <a:pt x="253759" y="117574"/>
                  </a:lnTo>
                  <a:lnTo>
                    <a:pt x="295185" y="107118"/>
                  </a:lnTo>
                  <a:lnTo>
                    <a:pt x="339296" y="97043"/>
                  </a:lnTo>
                  <a:lnTo>
                    <a:pt x="385997" y="87366"/>
                  </a:lnTo>
                  <a:lnTo>
                    <a:pt x="435197" y="78104"/>
                  </a:lnTo>
                  <a:lnTo>
                    <a:pt x="486800" y="69274"/>
                  </a:lnTo>
                  <a:lnTo>
                    <a:pt x="540715" y="60893"/>
                  </a:lnTo>
                  <a:lnTo>
                    <a:pt x="596847" y="52976"/>
                  </a:lnTo>
                  <a:lnTo>
                    <a:pt x="655104" y="45541"/>
                  </a:lnTo>
                  <a:lnTo>
                    <a:pt x="715391" y="38605"/>
                  </a:lnTo>
                  <a:lnTo>
                    <a:pt x="777616" y="32184"/>
                  </a:lnTo>
                  <a:lnTo>
                    <a:pt x="841686" y="26295"/>
                  </a:lnTo>
                  <a:lnTo>
                    <a:pt x="907506" y="20954"/>
                  </a:lnTo>
                  <a:lnTo>
                    <a:pt x="974984" y="16180"/>
                  </a:lnTo>
                  <a:lnTo>
                    <a:pt x="1044026" y="11988"/>
                  </a:lnTo>
                  <a:lnTo>
                    <a:pt x="1114539" y="8394"/>
                  </a:lnTo>
                  <a:lnTo>
                    <a:pt x="1186429" y="5417"/>
                  </a:lnTo>
                  <a:lnTo>
                    <a:pt x="1259604" y="3072"/>
                  </a:lnTo>
                  <a:lnTo>
                    <a:pt x="1333969" y="1376"/>
                  </a:lnTo>
                  <a:lnTo>
                    <a:pt x="1409432" y="346"/>
                  </a:lnTo>
                  <a:lnTo>
                    <a:pt x="1485900" y="0"/>
                  </a:lnTo>
                  <a:lnTo>
                    <a:pt x="1562367" y="346"/>
                  </a:lnTo>
                  <a:lnTo>
                    <a:pt x="1637830" y="1376"/>
                  </a:lnTo>
                  <a:lnTo>
                    <a:pt x="1712195" y="3072"/>
                  </a:lnTo>
                  <a:lnTo>
                    <a:pt x="1785370" y="5417"/>
                  </a:lnTo>
                  <a:lnTo>
                    <a:pt x="1857260" y="8394"/>
                  </a:lnTo>
                  <a:lnTo>
                    <a:pt x="1927773" y="11988"/>
                  </a:lnTo>
                  <a:lnTo>
                    <a:pt x="1996815" y="16180"/>
                  </a:lnTo>
                  <a:lnTo>
                    <a:pt x="2064293" y="20954"/>
                  </a:lnTo>
                  <a:lnTo>
                    <a:pt x="2130113" y="26295"/>
                  </a:lnTo>
                  <a:lnTo>
                    <a:pt x="2194183" y="32184"/>
                  </a:lnTo>
                  <a:lnTo>
                    <a:pt x="2256408" y="38605"/>
                  </a:lnTo>
                  <a:lnTo>
                    <a:pt x="2316695" y="45541"/>
                  </a:lnTo>
                  <a:lnTo>
                    <a:pt x="2374952" y="52976"/>
                  </a:lnTo>
                  <a:lnTo>
                    <a:pt x="2431084" y="60893"/>
                  </a:lnTo>
                  <a:lnTo>
                    <a:pt x="2484999" y="69274"/>
                  </a:lnTo>
                  <a:lnTo>
                    <a:pt x="2536602" y="78104"/>
                  </a:lnTo>
                  <a:lnTo>
                    <a:pt x="2585802" y="87366"/>
                  </a:lnTo>
                  <a:lnTo>
                    <a:pt x="2632503" y="97043"/>
                  </a:lnTo>
                  <a:lnTo>
                    <a:pt x="2676614" y="107118"/>
                  </a:lnTo>
                  <a:lnTo>
                    <a:pt x="2718040" y="117574"/>
                  </a:lnTo>
                  <a:lnTo>
                    <a:pt x="2756689" y="128394"/>
                  </a:lnTo>
                  <a:lnTo>
                    <a:pt x="2825279" y="151063"/>
                  </a:lnTo>
                  <a:lnTo>
                    <a:pt x="2881639" y="174989"/>
                  </a:lnTo>
                  <a:lnTo>
                    <a:pt x="2925022" y="200038"/>
                  </a:lnTo>
                  <a:lnTo>
                    <a:pt x="2954679" y="226078"/>
                  </a:lnTo>
                  <a:lnTo>
                    <a:pt x="2971800" y="266700"/>
                  </a:lnTo>
                  <a:lnTo>
                    <a:pt x="2969866" y="280426"/>
                  </a:lnTo>
                  <a:lnTo>
                    <a:pt x="2964128" y="293972"/>
                  </a:lnTo>
                  <a:lnTo>
                    <a:pt x="2925022" y="333361"/>
                  </a:lnTo>
                  <a:lnTo>
                    <a:pt x="2881639" y="358410"/>
                  </a:lnTo>
                  <a:lnTo>
                    <a:pt x="2825279" y="382336"/>
                  </a:lnTo>
                  <a:lnTo>
                    <a:pt x="2756689" y="405005"/>
                  </a:lnTo>
                  <a:lnTo>
                    <a:pt x="2718040" y="415825"/>
                  </a:lnTo>
                  <a:lnTo>
                    <a:pt x="2676614" y="426281"/>
                  </a:lnTo>
                  <a:lnTo>
                    <a:pt x="2632503" y="436356"/>
                  </a:lnTo>
                  <a:lnTo>
                    <a:pt x="2585802" y="446033"/>
                  </a:lnTo>
                  <a:lnTo>
                    <a:pt x="2536602" y="455295"/>
                  </a:lnTo>
                  <a:lnTo>
                    <a:pt x="2484999" y="464125"/>
                  </a:lnTo>
                  <a:lnTo>
                    <a:pt x="2431084" y="472506"/>
                  </a:lnTo>
                  <a:lnTo>
                    <a:pt x="2374952" y="480423"/>
                  </a:lnTo>
                  <a:lnTo>
                    <a:pt x="2316695" y="487858"/>
                  </a:lnTo>
                  <a:lnTo>
                    <a:pt x="2256408" y="494794"/>
                  </a:lnTo>
                  <a:lnTo>
                    <a:pt x="2194183" y="501215"/>
                  </a:lnTo>
                  <a:lnTo>
                    <a:pt x="2130113" y="507104"/>
                  </a:lnTo>
                  <a:lnTo>
                    <a:pt x="2064293" y="512445"/>
                  </a:lnTo>
                  <a:lnTo>
                    <a:pt x="1996815" y="517219"/>
                  </a:lnTo>
                  <a:lnTo>
                    <a:pt x="1927773" y="521411"/>
                  </a:lnTo>
                  <a:lnTo>
                    <a:pt x="1857260" y="525005"/>
                  </a:lnTo>
                  <a:lnTo>
                    <a:pt x="1785370" y="527982"/>
                  </a:lnTo>
                  <a:lnTo>
                    <a:pt x="1712195" y="530327"/>
                  </a:lnTo>
                  <a:lnTo>
                    <a:pt x="1637830" y="532023"/>
                  </a:lnTo>
                  <a:lnTo>
                    <a:pt x="1562367" y="533053"/>
                  </a:lnTo>
                  <a:lnTo>
                    <a:pt x="1485900" y="533400"/>
                  </a:lnTo>
                  <a:lnTo>
                    <a:pt x="1409432" y="533053"/>
                  </a:lnTo>
                  <a:lnTo>
                    <a:pt x="1333969" y="532023"/>
                  </a:lnTo>
                  <a:lnTo>
                    <a:pt x="1259604" y="530327"/>
                  </a:lnTo>
                  <a:lnTo>
                    <a:pt x="1186429" y="527982"/>
                  </a:lnTo>
                  <a:lnTo>
                    <a:pt x="1114539" y="525005"/>
                  </a:lnTo>
                  <a:lnTo>
                    <a:pt x="1044026" y="521411"/>
                  </a:lnTo>
                  <a:lnTo>
                    <a:pt x="974984" y="517219"/>
                  </a:lnTo>
                  <a:lnTo>
                    <a:pt x="907506" y="512445"/>
                  </a:lnTo>
                  <a:lnTo>
                    <a:pt x="841686" y="507104"/>
                  </a:lnTo>
                  <a:lnTo>
                    <a:pt x="777616" y="501215"/>
                  </a:lnTo>
                  <a:lnTo>
                    <a:pt x="715391" y="494794"/>
                  </a:lnTo>
                  <a:lnTo>
                    <a:pt x="655104" y="487858"/>
                  </a:lnTo>
                  <a:lnTo>
                    <a:pt x="596847" y="480423"/>
                  </a:lnTo>
                  <a:lnTo>
                    <a:pt x="540715" y="472506"/>
                  </a:lnTo>
                  <a:lnTo>
                    <a:pt x="486800" y="464125"/>
                  </a:lnTo>
                  <a:lnTo>
                    <a:pt x="435197" y="455295"/>
                  </a:lnTo>
                  <a:lnTo>
                    <a:pt x="385997" y="446033"/>
                  </a:lnTo>
                  <a:lnTo>
                    <a:pt x="339296" y="436356"/>
                  </a:lnTo>
                  <a:lnTo>
                    <a:pt x="295185" y="426281"/>
                  </a:lnTo>
                  <a:lnTo>
                    <a:pt x="253759" y="415825"/>
                  </a:lnTo>
                  <a:lnTo>
                    <a:pt x="215110" y="405005"/>
                  </a:lnTo>
                  <a:lnTo>
                    <a:pt x="146520" y="382336"/>
                  </a:lnTo>
                  <a:lnTo>
                    <a:pt x="90160" y="358410"/>
                  </a:lnTo>
                  <a:lnTo>
                    <a:pt x="46777" y="333361"/>
                  </a:lnTo>
                  <a:lnTo>
                    <a:pt x="17120" y="307321"/>
                  </a:lnTo>
                  <a:lnTo>
                    <a:pt x="0" y="266700"/>
                  </a:lnTo>
                  <a:close/>
                </a:path>
              </a:pathLst>
            </a:custGeom>
            <a:ln w="38100">
              <a:solidFill>
                <a:srgbClr val="FF0000"/>
              </a:solidFill>
            </a:ln>
          </p:spPr>
          <p:txBody>
            <a:bodyPr wrap="square" lIns="0" tIns="0" rIns="0" bIns="0" rtlCol="0"/>
            <a:lstStyle/>
            <a:p>
              <a:endParaRPr/>
            </a:p>
          </p:txBody>
        </p:sp>
      </p:grpSp>
      <p:sp>
        <p:nvSpPr>
          <p:cNvPr id="33" name="object 33"/>
          <p:cNvSpPr txBox="1"/>
          <p:nvPr/>
        </p:nvSpPr>
        <p:spPr>
          <a:xfrm>
            <a:off x="6118226" y="1933576"/>
            <a:ext cx="892175" cy="276225"/>
          </a:xfrm>
          <a:prstGeom prst="rect">
            <a:avLst/>
          </a:prstGeom>
          <a:solidFill>
            <a:srgbClr val="A2A2DF"/>
          </a:solidFill>
        </p:spPr>
        <p:txBody>
          <a:bodyPr vert="horz" wrap="square" lIns="0" tIns="0" rIns="0" bIns="0" rtlCol="0">
            <a:spAutoFit/>
          </a:bodyPr>
          <a:lstStyle/>
          <a:p>
            <a:pPr marL="1270">
              <a:lnSpc>
                <a:spcPts val="2125"/>
              </a:lnSpc>
            </a:pPr>
            <a:r>
              <a:rPr b="1" i="1" spc="-10" dirty="0">
                <a:solidFill>
                  <a:srgbClr val="FF0000"/>
                </a:solidFill>
                <a:latin typeface="Arial"/>
                <a:cs typeface="Arial"/>
              </a:rPr>
              <a:t>Collider</a:t>
            </a:r>
            <a:endParaRPr>
              <a:latin typeface="Arial"/>
              <a:cs typeface="Arial"/>
            </a:endParaRPr>
          </a:p>
        </p:txBody>
      </p:sp>
      <p:grpSp>
        <p:nvGrpSpPr>
          <p:cNvPr id="34" name="object 34"/>
          <p:cNvGrpSpPr/>
          <p:nvPr/>
        </p:nvGrpSpPr>
        <p:grpSpPr>
          <a:xfrm>
            <a:off x="6398259" y="3055620"/>
            <a:ext cx="556260" cy="342900"/>
            <a:chOff x="4874259" y="3055620"/>
            <a:chExt cx="556260" cy="342900"/>
          </a:xfrm>
        </p:grpSpPr>
        <p:pic>
          <p:nvPicPr>
            <p:cNvPr id="35" name="object 35"/>
            <p:cNvPicPr/>
            <p:nvPr/>
          </p:nvPicPr>
          <p:blipFill>
            <a:blip r:embed="rId10" cstate="print"/>
            <a:stretch>
              <a:fillRect/>
            </a:stretch>
          </p:blipFill>
          <p:spPr>
            <a:xfrm>
              <a:off x="4874259" y="3055620"/>
              <a:ext cx="556260" cy="342900"/>
            </a:xfrm>
            <a:prstGeom prst="rect">
              <a:avLst/>
            </a:prstGeom>
          </p:spPr>
        </p:pic>
        <p:sp>
          <p:nvSpPr>
            <p:cNvPr id="36" name="object 36"/>
            <p:cNvSpPr/>
            <p:nvPr/>
          </p:nvSpPr>
          <p:spPr>
            <a:xfrm>
              <a:off x="4876672" y="3115764"/>
              <a:ext cx="381635" cy="171450"/>
            </a:xfrm>
            <a:custGeom>
              <a:avLst/>
              <a:gdLst/>
              <a:ahLst/>
              <a:cxnLst/>
              <a:rect l="l" t="t" r="r" b="b"/>
              <a:pathLst>
                <a:path w="381635" h="171450">
                  <a:moveTo>
                    <a:pt x="272931" y="104796"/>
                  </a:moveTo>
                  <a:lnTo>
                    <a:pt x="219328" y="135816"/>
                  </a:lnTo>
                  <a:lnTo>
                    <a:pt x="213629" y="140795"/>
                  </a:lnTo>
                  <a:lnTo>
                    <a:pt x="210407" y="147357"/>
                  </a:lnTo>
                  <a:lnTo>
                    <a:pt x="209899" y="154658"/>
                  </a:lnTo>
                  <a:lnTo>
                    <a:pt x="212343" y="161851"/>
                  </a:lnTo>
                  <a:lnTo>
                    <a:pt x="217322" y="167477"/>
                  </a:lnTo>
                  <a:lnTo>
                    <a:pt x="223885" y="170662"/>
                  </a:lnTo>
                  <a:lnTo>
                    <a:pt x="231185" y="171156"/>
                  </a:lnTo>
                  <a:lnTo>
                    <a:pt x="238378" y="168709"/>
                  </a:lnTo>
                  <a:lnTo>
                    <a:pt x="348502" y="105082"/>
                  </a:lnTo>
                  <a:lnTo>
                    <a:pt x="343280" y="105082"/>
                  </a:lnTo>
                  <a:lnTo>
                    <a:pt x="272931" y="104796"/>
                  </a:lnTo>
                  <a:close/>
                </a:path>
                <a:path w="381635" h="171450">
                  <a:moveTo>
                    <a:pt x="305543" y="85923"/>
                  </a:moveTo>
                  <a:lnTo>
                    <a:pt x="272931" y="104796"/>
                  </a:lnTo>
                  <a:lnTo>
                    <a:pt x="343280" y="105082"/>
                  </a:lnTo>
                  <a:lnTo>
                    <a:pt x="343297" y="102542"/>
                  </a:lnTo>
                  <a:lnTo>
                    <a:pt x="333755" y="102542"/>
                  </a:lnTo>
                  <a:lnTo>
                    <a:pt x="305543" y="85923"/>
                  </a:lnTo>
                  <a:close/>
                </a:path>
                <a:path w="381635" h="171450">
                  <a:moveTo>
                    <a:pt x="231892" y="0"/>
                  </a:moveTo>
                  <a:lnTo>
                    <a:pt x="224615" y="450"/>
                  </a:lnTo>
                  <a:lnTo>
                    <a:pt x="218029" y="3591"/>
                  </a:lnTo>
                  <a:lnTo>
                    <a:pt x="212978" y="9197"/>
                  </a:lnTo>
                  <a:lnTo>
                    <a:pt x="210512" y="16392"/>
                  </a:lnTo>
                  <a:lnTo>
                    <a:pt x="210962" y="23707"/>
                  </a:lnTo>
                  <a:lnTo>
                    <a:pt x="214104" y="30307"/>
                  </a:lnTo>
                  <a:lnTo>
                    <a:pt x="219710" y="35359"/>
                  </a:lnTo>
                  <a:lnTo>
                    <a:pt x="272903" y="66695"/>
                  </a:lnTo>
                  <a:lnTo>
                    <a:pt x="343535" y="66982"/>
                  </a:lnTo>
                  <a:lnTo>
                    <a:pt x="343280" y="105082"/>
                  </a:lnTo>
                  <a:lnTo>
                    <a:pt x="348502" y="105082"/>
                  </a:lnTo>
                  <a:lnTo>
                    <a:pt x="381253" y="86159"/>
                  </a:lnTo>
                  <a:lnTo>
                    <a:pt x="239013" y="2466"/>
                  </a:lnTo>
                  <a:lnTo>
                    <a:pt x="231892" y="0"/>
                  </a:lnTo>
                  <a:close/>
                </a:path>
                <a:path w="381635" h="171450">
                  <a:moveTo>
                    <a:pt x="253" y="65585"/>
                  </a:moveTo>
                  <a:lnTo>
                    <a:pt x="0" y="103685"/>
                  </a:lnTo>
                  <a:lnTo>
                    <a:pt x="272931" y="104796"/>
                  </a:lnTo>
                  <a:lnTo>
                    <a:pt x="305543" y="85923"/>
                  </a:lnTo>
                  <a:lnTo>
                    <a:pt x="272903" y="66695"/>
                  </a:lnTo>
                  <a:lnTo>
                    <a:pt x="253" y="65585"/>
                  </a:lnTo>
                  <a:close/>
                </a:path>
                <a:path w="381635" h="171450">
                  <a:moveTo>
                    <a:pt x="333882" y="69522"/>
                  </a:moveTo>
                  <a:lnTo>
                    <a:pt x="305543" y="85923"/>
                  </a:lnTo>
                  <a:lnTo>
                    <a:pt x="333755" y="102542"/>
                  </a:lnTo>
                  <a:lnTo>
                    <a:pt x="333882" y="69522"/>
                  </a:lnTo>
                  <a:close/>
                </a:path>
                <a:path w="381635" h="171450">
                  <a:moveTo>
                    <a:pt x="343518" y="69522"/>
                  </a:moveTo>
                  <a:lnTo>
                    <a:pt x="333882" y="69522"/>
                  </a:lnTo>
                  <a:lnTo>
                    <a:pt x="333755" y="102542"/>
                  </a:lnTo>
                  <a:lnTo>
                    <a:pt x="343297" y="102542"/>
                  </a:lnTo>
                  <a:lnTo>
                    <a:pt x="343518" y="69522"/>
                  </a:lnTo>
                  <a:close/>
                </a:path>
                <a:path w="381635" h="171450">
                  <a:moveTo>
                    <a:pt x="272903" y="66695"/>
                  </a:moveTo>
                  <a:lnTo>
                    <a:pt x="305543" y="85923"/>
                  </a:lnTo>
                  <a:lnTo>
                    <a:pt x="333882" y="69522"/>
                  </a:lnTo>
                  <a:lnTo>
                    <a:pt x="343518" y="69522"/>
                  </a:lnTo>
                  <a:lnTo>
                    <a:pt x="343535" y="66982"/>
                  </a:lnTo>
                  <a:lnTo>
                    <a:pt x="272903" y="66695"/>
                  </a:lnTo>
                  <a:close/>
                </a:path>
              </a:pathLst>
            </a:custGeom>
            <a:solidFill>
              <a:srgbClr val="080793"/>
            </a:solidFill>
          </p:spPr>
          <p:txBody>
            <a:bodyPr wrap="square" lIns="0" tIns="0" rIns="0" bIns="0" rtlCol="0"/>
            <a:lstStyle/>
            <a:p>
              <a:endParaRPr/>
            </a:p>
          </p:txBody>
        </p:sp>
      </p:grpSp>
      <p:sp>
        <p:nvSpPr>
          <p:cNvPr id="38" name="object 38"/>
          <p:cNvSpPr txBox="1">
            <a:spLocks noGrp="1"/>
          </p:cNvSpPr>
          <p:nvPr>
            <p:ph type="title"/>
          </p:nvPr>
        </p:nvSpPr>
        <p:spPr>
          <a:xfrm>
            <a:off x="5224146" y="-14668"/>
            <a:ext cx="1889125" cy="940435"/>
          </a:xfrm>
          <a:prstGeom prst="rect">
            <a:avLst/>
          </a:prstGeom>
        </p:spPr>
        <p:txBody>
          <a:bodyPr vert="horz" wrap="square" lIns="0" tIns="12700" rIns="0" bIns="0" rtlCol="0" anchor="ctr">
            <a:spAutoFit/>
          </a:bodyPr>
          <a:lstStyle/>
          <a:p>
            <a:pPr marL="12700">
              <a:lnSpc>
                <a:spcPct val="100000"/>
              </a:lnSpc>
              <a:spcBef>
                <a:spcPts val="100"/>
              </a:spcBef>
            </a:pPr>
            <a:r>
              <a:rPr sz="6000" b="1" i="1" spc="-20" dirty="0">
                <a:solidFill>
                  <a:schemeClr val="accent1"/>
                </a:solidFill>
                <a:latin typeface="+mn-lt"/>
                <a:cs typeface="Arial"/>
              </a:rPr>
              <a:t>NICA</a:t>
            </a:r>
            <a:endParaRPr sz="6000" b="1" dirty="0">
              <a:solidFill>
                <a:schemeClr val="accent1"/>
              </a:solidFill>
              <a:latin typeface="+mn-lt"/>
              <a:cs typeface="Arial"/>
            </a:endParaRPr>
          </a:p>
        </p:txBody>
      </p:sp>
      <p:pic>
        <p:nvPicPr>
          <p:cNvPr id="39" name="Picture 3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904" y="169182"/>
            <a:ext cx="1889924" cy="1054699"/>
          </a:xfrm>
          <a:prstGeom prst="rect">
            <a:avLst/>
          </a:prstGeom>
        </p:spPr>
      </p:pic>
    </p:spTree>
    <p:extLst>
      <p:ext uri="{BB962C8B-B14F-4D97-AF65-F5344CB8AC3E}">
        <p14:creationId xmlns:p14="http://schemas.microsoft.com/office/powerpoint/2010/main" val="116544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a:xfrm>
            <a:off x="895740" y="1945508"/>
            <a:ext cx="6854643" cy="1697204"/>
          </a:xfrm>
        </p:spPr>
        <p:txBody>
          <a:bodyPr>
            <a:normAutofit/>
          </a:bodyPr>
          <a:lstStyle/>
          <a:p>
            <a:r>
              <a:rPr lang="en-US" sz="4400" dirty="0">
                <a:solidFill>
                  <a:schemeClr val="tx1"/>
                </a:solidFill>
              </a:rPr>
              <a:t>Thanks</a:t>
            </a:r>
            <a:r>
              <a:rPr lang="ru-RU" sz="4400" dirty="0">
                <a:solidFill>
                  <a:schemeClr val="tx1"/>
                </a:solidFill>
              </a:rPr>
              <a:t> </a:t>
            </a:r>
            <a:r>
              <a:rPr lang="en-GB" sz="4400" dirty="0">
                <a:solidFill>
                  <a:schemeClr val="tx1"/>
                </a:solidFill>
              </a:rPr>
              <a:t> </a:t>
            </a:r>
            <a:r>
              <a:rPr lang="en-US" sz="4400" dirty="0">
                <a:solidFill>
                  <a:schemeClr val="tx1"/>
                </a:solidFill>
              </a:rPr>
              <a:t>for your Attention</a:t>
            </a:r>
            <a:endParaRPr lang="ru-RU" sz="4400" dirty="0">
              <a:solidFill>
                <a:schemeClr val="tx1"/>
              </a:solidFill>
            </a:endParaRPr>
          </a:p>
        </p:txBody>
      </p:sp>
      <p:sp>
        <p:nvSpPr>
          <p:cNvPr id="3" name="Текст 2"/>
          <p:cNvSpPr>
            <a:spLocks noGrp="1"/>
          </p:cNvSpPr>
          <p:nvPr>
            <p:ph type="body" sz="quarter" idx="12"/>
          </p:nvPr>
        </p:nvSpPr>
        <p:spPr/>
        <p:txBody>
          <a:bodyPr/>
          <a:lstStyle/>
          <a:p>
            <a:r>
              <a:rPr lang="en-US" dirty="0" smtClean="0"/>
              <a:t>04.12.2023</a:t>
            </a:r>
            <a:endParaRPr lang="ru-RU" dirty="0"/>
          </a:p>
        </p:txBody>
      </p:sp>
      <p:sp>
        <p:nvSpPr>
          <p:cNvPr id="4" name="Текст 3"/>
          <p:cNvSpPr>
            <a:spLocks noGrp="1"/>
          </p:cNvSpPr>
          <p:nvPr>
            <p:ph type="body" sz="quarter" idx="13"/>
          </p:nvPr>
        </p:nvSpPr>
        <p:spPr/>
        <p:txBody>
          <a:bodyPr/>
          <a:lstStyle/>
          <a:p>
            <a:r>
              <a:rPr lang="en-US" cap="none" dirty="0">
                <a:latin typeface="Arial" charset="0"/>
                <a:ea typeface="Arial" charset="0"/>
                <a:cs typeface="Arial" charset="0"/>
              </a:rPr>
              <a:t>Tel</a:t>
            </a:r>
            <a:r>
              <a:rPr lang="ru-RU" cap="none" dirty="0">
                <a:latin typeface="Arial" charset="0"/>
                <a:ea typeface="Arial" charset="0"/>
                <a:cs typeface="Arial" charset="0"/>
              </a:rPr>
              <a:t>.: +7 (</a:t>
            </a:r>
            <a:r>
              <a:rPr lang="en-GB" cap="none" dirty="0">
                <a:latin typeface="Arial" charset="0"/>
                <a:ea typeface="Arial" charset="0"/>
                <a:cs typeface="Arial" charset="0"/>
              </a:rPr>
              <a:t>923</a:t>
            </a:r>
            <a:r>
              <a:rPr lang="ru-RU" cap="none" dirty="0">
                <a:latin typeface="Arial" charset="0"/>
                <a:ea typeface="Arial" charset="0"/>
                <a:cs typeface="Arial" charset="0"/>
              </a:rPr>
              <a:t>) </a:t>
            </a:r>
            <a:r>
              <a:rPr lang="en-GB" cap="none" dirty="0">
                <a:latin typeface="Arial" charset="0"/>
                <a:ea typeface="Arial" charset="0"/>
                <a:cs typeface="Arial" charset="0"/>
              </a:rPr>
              <a:t>40 80 895 </a:t>
            </a:r>
            <a:endParaRPr lang="ru-RU" cap="none" dirty="0">
              <a:latin typeface="Arial" charset="0"/>
              <a:ea typeface="Arial" charset="0"/>
              <a:cs typeface="Arial" charset="0"/>
            </a:endParaRPr>
          </a:p>
          <a:p>
            <a:r>
              <a:rPr lang="ru-RU" cap="none" dirty="0">
                <a:latin typeface="Arial" charset="0"/>
                <a:ea typeface="Arial" charset="0"/>
                <a:cs typeface="Arial" charset="0"/>
              </a:rPr>
              <a:t>E-mail: </a:t>
            </a:r>
            <a:r>
              <a:rPr lang="en-GB" cap="none" dirty="0">
                <a:latin typeface="Arial" charset="0"/>
                <a:ea typeface="Arial" charset="0"/>
                <a:cs typeface="Arial" charset="0"/>
                <a:hlinkClick r:id="rId2"/>
              </a:rPr>
              <a:t>youmnasami24</a:t>
            </a:r>
            <a:r>
              <a:rPr lang="ru-RU" cap="none" dirty="0">
                <a:latin typeface="Arial" charset="0"/>
                <a:ea typeface="Arial" charset="0"/>
                <a:cs typeface="Arial" charset="0"/>
                <a:hlinkClick r:id="rId2"/>
              </a:rPr>
              <a:t>@</a:t>
            </a:r>
            <a:r>
              <a:rPr lang="en-US" cap="none" dirty="0">
                <a:latin typeface="Arial" charset="0"/>
                <a:ea typeface="Arial" charset="0"/>
                <a:cs typeface="Arial" charset="0"/>
                <a:hlinkClick r:id="rId2"/>
              </a:rPr>
              <a:t>gmail.com</a:t>
            </a:r>
            <a:r>
              <a:rPr lang="en-US" cap="none" dirty="0">
                <a:latin typeface="Arial" charset="0"/>
                <a:ea typeface="Arial" charset="0"/>
                <a:cs typeface="Arial" charset="0"/>
              </a:rPr>
              <a:t>, </a:t>
            </a:r>
            <a:r>
              <a:rPr lang="en-US" cap="none" dirty="0">
                <a:latin typeface="Arial" charset="0"/>
                <a:ea typeface="Arial" charset="0"/>
                <a:cs typeface="Arial" charset="0"/>
                <a:hlinkClick r:id="rId3"/>
              </a:rPr>
              <a:t>Ghoneim@jinr.ru</a:t>
            </a:r>
            <a:r>
              <a:rPr lang="en-US" cap="none" dirty="0">
                <a:latin typeface="Arial" charset="0"/>
                <a:ea typeface="Arial" charset="0"/>
                <a:cs typeface="Arial" charset="0"/>
              </a:rPr>
              <a:t> </a:t>
            </a:r>
            <a:endParaRPr lang="ru-RU" cap="none" dirty="0">
              <a:latin typeface="Arial" charset="0"/>
              <a:ea typeface="Arial" charset="0"/>
              <a:cs typeface="Arial" charset="0"/>
            </a:endParaRPr>
          </a:p>
        </p:txBody>
      </p:sp>
      <p:sp>
        <p:nvSpPr>
          <p:cNvPr id="5" name="Текст 4"/>
          <p:cNvSpPr>
            <a:spLocks noGrp="1"/>
          </p:cNvSpPr>
          <p:nvPr>
            <p:ph type="body" sz="quarter" idx="14"/>
          </p:nvPr>
        </p:nvSpPr>
        <p:spPr>
          <a:xfrm>
            <a:off x="724638" y="4106613"/>
            <a:ext cx="6475238" cy="303612"/>
          </a:xfrm>
        </p:spPr>
        <p:txBody>
          <a:bodyPr/>
          <a:lstStyle/>
          <a:p>
            <a:r>
              <a:rPr lang="en-US" cap="none" dirty="0"/>
              <a:t>Full Name</a:t>
            </a:r>
            <a:endParaRPr lang="ru-RU" cap="none" dirty="0"/>
          </a:p>
        </p:txBody>
      </p:sp>
      <p:sp>
        <p:nvSpPr>
          <p:cNvPr id="6" name="Текст 5"/>
          <p:cNvSpPr>
            <a:spLocks noGrp="1"/>
          </p:cNvSpPr>
          <p:nvPr>
            <p:ph type="body" sz="quarter" idx="15"/>
          </p:nvPr>
        </p:nvSpPr>
        <p:spPr/>
        <p:txBody>
          <a:bodyPr/>
          <a:lstStyle/>
          <a:p>
            <a:r>
              <a:rPr lang="en-US" cap="none" dirty="0"/>
              <a:t>Youmna </a:t>
            </a:r>
            <a:r>
              <a:rPr lang="en-US" cap="none" dirty="0" err="1"/>
              <a:t>Ghoneim</a:t>
            </a:r>
            <a:endParaRPr lang="ru-RU" cap="none" dirty="0"/>
          </a:p>
        </p:txBody>
      </p:sp>
      <p:sp>
        <p:nvSpPr>
          <p:cNvPr id="9" name="TextBox 8"/>
          <p:cNvSpPr txBox="1"/>
          <p:nvPr/>
        </p:nvSpPr>
        <p:spPr>
          <a:xfrm>
            <a:off x="6438122" y="2844492"/>
            <a:ext cx="2347958" cy="379335"/>
          </a:xfrm>
          <a:prstGeom prst="rect">
            <a:avLst/>
          </a:prstGeom>
          <a:noFill/>
        </p:spPr>
        <p:txBody>
          <a:bodyPr wrap="square" rtlCol="0">
            <a:spAutoFit/>
          </a:bodyPr>
          <a:lstStyle/>
          <a:p>
            <a:r>
              <a:rPr lang="en-GB" sz="1865" dirty="0">
                <a:latin typeface="Times New Roman" panose="02020603050405020304" pitchFamily="18" charset="0"/>
                <a:cs typeface="Times New Roman" panose="02020603050405020304" pitchFamily="18" charset="0"/>
              </a:rPr>
              <a:t>Telegram Contact</a:t>
            </a:r>
            <a:endParaRPr lang="en-CA" sz="1865"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786" t="2086" r="2773" b="1838"/>
          <a:stretch/>
        </p:blipFill>
        <p:spPr>
          <a:xfrm>
            <a:off x="6252809" y="3384414"/>
            <a:ext cx="3054486" cy="17187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5420" y="11397"/>
            <a:ext cx="3346580" cy="6858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418" y="506524"/>
            <a:ext cx="1889924" cy="1054699"/>
          </a:xfrm>
          <a:prstGeom prst="rect">
            <a:avLst/>
          </a:prstGeom>
        </p:spPr>
      </p:pic>
    </p:spTree>
    <p:extLst>
      <p:ext uri="{BB962C8B-B14F-4D97-AF65-F5344CB8AC3E}">
        <p14:creationId xmlns:p14="http://schemas.microsoft.com/office/powerpoint/2010/main" val="70682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10140" y="6275704"/>
            <a:ext cx="124460" cy="228268"/>
          </a:xfrm>
          <a:prstGeom prst="rect">
            <a:avLst/>
          </a:prstGeom>
        </p:spPr>
        <p:txBody>
          <a:bodyPr vert="horz" wrap="square" lIns="0" tIns="12700" rIns="0" bIns="0" rtlCol="0">
            <a:spAutoFit/>
          </a:bodyPr>
          <a:lstStyle/>
          <a:p>
            <a:pPr marL="12700">
              <a:spcBef>
                <a:spcPts val="100"/>
              </a:spcBef>
            </a:pPr>
            <a:r>
              <a:rPr sz="1400" spc="-50" dirty="0">
                <a:latin typeface="Arial MT"/>
                <a:cs typeface="Arial MT"/>
              </a:rPr>
              <a:t>3</a:t>
            </a:r>
            <a:endParaRPr sz="1400">
              <a:latin typeface="Arial MT"/>
              <a:cs typeface="Arial MT"/>
            </a:endParaRPr>
          </a:p>
        </p:txBody>
      </p:sp>
      <p:grpSp>
        <p:nvGrpSpPr>
          <p:cNvPr id="3" name="object 3"/>
          <p:cNvGrpSpPr/>
          <p:nvPr/>
        </p:nvGrpSpPr>
        <p:grpSpPr>
          <a:xfrm>
            <a:off x="1962539" y="1492510"/>
            <a:ext cx="9144000" cy="4930775"/>
            <a:chOff x="0" y="1352550"/>
            <a:chExt cx="9144000" cy="4930775"/>
          </a:xfrm>
        </p:grpSpPr>
        <p:pic>
          <p:nvPicPr>
            <p:cNvPr id="4" name="object 4"/>
            <p:cNvPicPr/>
            <p:nvPr/>
          </p:nvPicPr>
          <p:blipFill>
            <a:blip r:embed="rId2" cstate="print"/>
            <a:stretch>
              <a:fillRect/>
            </a:stretch>
          </p:blipFill>
          <p:spPr>
            <a:xfrm>
              <a:off x="3616452" y="1746504"/>
              <a:ext cx="768096" cy="502920"/>
            </a:xfrm>
            <a:prstGeom prst="rect">
              <a:avLst/>
            </a:prstGeom>
          </p:spPr>
        </p:pic>
        <p:pic>
          <p:nvPicPr>
            <p:cNvPr id="5" name="object 5"/>
            <p:cNvPicPr/>
            <p:nvPr/>
          </p:nvPicPr>
          <p:blipFill>
            <a:blip r:embed="rId3" cstate="print"/>
            <a:stretch>
              <a:fillRect/>
            </a:stretch>
          </p:blipFill>
          <p:spPr>
            <a:xfrm>
              <a:off x="0" y="1684400"/>
              <a:ext cx="9144000" cy="3535299"/>
            </a:xfrm>
            <a:prstGeom prst="rect">
              <a:avLst/>
            </a:prstGeom>
          </p:spPr>
        </p:pic>
        <p:pic>
          <p:nvPicPr>
            <p:cNvPr id="6" name="object 6"/>
            <p:cNvPicPr/>
            <p:nvPr/>
          </p:nvPicPr>
          <p:blipFill>
            <a:blip r:embed="rId4" cstate="print"/>
            <a:stretch>
              <a:fillRect/>
            </a:stretch>
          </p:blipFill>
          <p:spPr>
            <a:xfrm>
              <a:off x="0" y="1352550"/>
              <a:ext cx="9144000" cy="493077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365125"/>
            <a:ext cx="1889924" cy="1054699"/>
          </a:xfrm>
          <a:prstGeom prst="rect">
            <a:avLst/>
          </a:prstGeom>
        </p:spPr>
      </p:pic>
      <p:sp>
        <p:nvSpPr>
          <p:cNvPr id="9" name="Title 8"/>
          <p:cNvSpPr>
            <a:spLocks noGrp="1"/>
          </p:cNvSpPr>
          <p:nvPr>
            <p:ph type="title"/>
          </p:nvPr>
        </p:nvSpPr>
        <p:spPr>
          <a:xfrm>
            <a:off x="2368420" y="290480"/>
            <a:ext cx="10515600" cy="1325563"/>
          </a:xfrm>
        </p:spPr>
        <p:txBody>
          <a:bodyPr>
            <a:noAutofit/>
          </a:bodyPr>
          <a:lstStyle/>
          <a:p>
            <a:r>
              <a:rPr lang="en-CA" sz="3600" b="1" spc="-10" dirty="0" err="1">
                <a:solidFill>
                  <a:schemeClr val="accent1"/>
                </a:solidFill>
                <a:latin typeface="+mn-lt"/>
                <a:cs typeface="Times New Roman"/>
              </a:rPr>
              <a:t>Nuclotron</a:t>
            </a:r>
            <a:r>
              <a:rPr lang="en-CA" sz="3600" b="1" spc="-10" dirty="0">
                <a:solidFill>
                  <a:schemeClr val="accent1"/>
                </a:solidFill>
                <a:latin typeface="+mn-lt"/>
                <a:cs typeface="Times New Roman"/>
              </a:rPr>
              <a:t>-</a:t>
            </a:r>
            <a:r>
              <a:rPr lang="en-CA" sz="3600" b="1" dirty="0">
                <a:solidFill>
                  <a:schemeClr val="accent1"/>
                </a:solidFill>
                <a:latin typeface="+mn-lt"/>
                <a:cs typeface="Times New Roman"/>
              </a:rPr>
              <a:t>based</a:t>
            </a:r>
            <a:r>
              <a:rPr lang="en-CA" sz="3600" b="1" spc="-35" dirty="0">
                <a:solidFill>
                  <a:schemeClr val="accent1"/>
                </a:solidFill>
                <a:latin typeface="+mn-lt"/>
                <a:cs typeface="Times New Roman"/>
              </a:rPr>
              <a:t> </a:t>
            </a:r>
            <a:r>
              <a:rPr lang="en-CA" sz="3600" b="1" dirty="0">
                <a:solidFill>
                  <a:schemeClr val="accent1"/>
                </a:solidFill>
                <a:latin typeface="+mn-lt"/>
                <a:cs typeface="Times New Roman"/>
              </a:rPr>
              <a:t>Ion Collider</a:t>
            </a:r>
            <a:r>
              <a:rPr lang="en-CA" sz="3600" b="1" spc="-60" dirty="0">
                <a:solidFill>
                  <a:schemeClr val="accent1"/>
                </a:solidFill>
                <a:latin typeface="+mn-lt"/>
                <a:cs typeface="Times New Roman"/>
              </a:rPr>
              <a:t> </a:t>
            </a:r>
            <a:r>
              <a:rPr lang="en-CA" sz="3600" b="1" dirty="0" err="1">
                <a:solidFill>
                  <a:schemeClr val="accent1"/>
                </a:solidFill>
                <a:latin typeface="+mn-lt"/>
                <a:cs typeface="Times New Roman"/>
              </a:rPr>
              <a:t>fAcility</a:t>
            </a:r>
            <a:r>
              <a:rPr lang="en-CA" sz="3600" b="1" dirty="0">
                <a:solidFill>
                  <a:schemeClr val="accent1"/>
                </a:solidFill>
                <a:latin typeface="+mn-lt"/>
                <a:cs typeface="Times New Roman"/>
              </a:rPr>
              <a:t> </a:t>
            </a:r>
            <a:r>
              <a:rPr lang="en-CA" sz="3600" b="1" spc="-10" dirty="0">
                <a:solidFill>
                  <a:schemeClr val="accent1"/>
                </a:solidFill>
                <a:latin typeface="+mn-lt"/>
                <a:cs typeface="Times New Roman"/>
              </a:rPr>
              <a:t>(NICA)</a:t>
            </a:r>
            <a:endParaRPr lang="en-CA" sz="3600" b="1" dirty="0">
              <a:solidFill>
                <a:schemeClr val="accent1"/>
              </a:solidFill>
              <a:latin typeface="+mn-lt"/>
            </a:endParaRPr>
          </a:p>
        </p:txBody>
      </p:sp>
    </p:spTree>
    <p:extLst>
      <p:ext uri="{BB962C8B-B14F-4D97-AF65-F5344CB8AC3E}">
        <p14:creationId xmlns:p14="http://schemas.microsoft.com/office/powerpoint/2010/main" val="386346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2694" y="657044"/>
            <a:ext cx="8705461" cy="566822"/>
          </a:xfrm>
          <a:prstGeom prst="rect">
            <a:avLst/>
          </a:prstGeom>
        </p:spPr>
        <p:txBody>
          <a:bodyPr vert="horz" wrap="square" lIns="0" tIns="12700" rIns="0" bIns="0" rtlCol="0">
            <a:spAutoFit/>
          </a:bodyPr>
          <a:lstStyle/>
          <a:p>
            <a:pPr marL="12700" algn="ctr">
              <a:lnSpc>
                <a:spcPct val="100000"/>
              </a:lnSpc>
              <a:spcBef>
                <a:spcPts val="100"/>
              </a:spcBef>
            </a:pPr>
            <a:r>
              <a:rPr lang="en-GB" sz="3600" b="1" spc="-5" dirty="0" smtClean="0">
                <a:solidFill>
                  <a:schemeClr val="accent1"/>
                </a:solidFill>
                <a:latin typeface="+mn-lt"/>
              </a:rPr>
              <a:t>Control Facilities in NICA in Current Days </a:t>
            </a:r>
            <a:endParaRPr sz="3600" b="1" spc="-5" dirty="0">
              <a:solidFill>
                <a:schemeClr val="accent1"/>
              </a:solidFill>
              <a:latin typeface="+mn-lt"/>
            </a:endParaRPr>
          </a:p>
        </p:txBody>
      </p:sp>
      <p:sp>
        <p:nvSpPr>
          <p:cNvPr id="3" name="object 3"/>
          <p:cNvSpPr txBox="1"/>
          <p:nvPr/>
        </p:nvSpPr>
        <p:spPr>
          <a:xfrm>
            <a:off x="802434" y="1678918"/>
            <a:ext cx="10824585" cy="4000967"/>
          </a:xfrm>
          <a:prstGeom prst="rect">
            <a:avLst/>
          </a:prstGeom>
        </p:spPr>
        <p:txBody>
          <a:bodyPr vert="horz" wrap="square" lIns="0" tIns="97155" rIns="0" bIns="0" rtlCol="0">
            <a:spAutoFit/>
          </a:bodyPr>
          <a:lstStyle/>
          <a:p>
            <a:pPr marL="342900" indent="-342900" algn="just">
              <a:buAutoNum type="arabicPeriod"/>
            </a:pPr>
            <a:r>
              <a:rPr lang="en-GB" dirty="0" smtClean="0"/>
              <a:t>There </a:t>
            </a:r>
            <a:r>
              <a:rPr lang="en-GB" dirty="0"/>
              <a:t>is only </a:t>
            </a:r>
            <a:r>
              <a:rPr lang="en-GB" b="1" dirty="0">
                <a:solidFill>
                  <a:schemeClr val="accent1"/>
                </a:solidFill>
              </a:rPr>
              <a:t>one main control room</a:t>
            </a:r>
            <a:r>
              <a:rPr lang="en-GB" dirty="0"/>
              <a:t>, which can be classified as a control </a:t>
            </a:r>
            <a:r>
              <a:rPr lang="en-GB" dirty="0" smtClean="0"/>
              <a:t>centre.</a:t>
            </a:r>
          </a:p>
          <a:p>
            <a:pPr algn="just"/>
            <a:endParaRPr lang="en-GB" dirty="0"/>
          </a:p>
          <a:p>
            <a:pPr algn="just"/>
            <a:r>
              <a:rPr lang="en-GB" dirty="0"/>
              <a:t>According to this definition, a combination of control rooms, control suites, and local control stations that are functionally related and all on the same site has access to control and monitor all the systems and subsystems for the NICA Project</a:t>
            </a:r>
            <a:r>
              <a:rPr lang="en-GB" dirty="0" smtClean="0"/>
              <a:t>.</a:t>
            </a:r>
          </a:p>
          <a:p>
            <a:pPr algn="just"/>
            <a:endParaRPr lang="en-GB" dirty="0"/>
          </a:p>
          <a:p>
            <a:pPr algn="just"/>
            <a:r>
              <a:rPr lang="en-GB" dirty="0" smtClean="0"/>
              <a:t>2. </a:t>
            </a:r>
            <a:r>
              <a:rPr lang="en-GB" dirty="0"/>
              <a:t>There is only </a:t>
            </a:r>
            <a:r>
              <a:rPr lang="en-GB" b="1" dirty="0">
                <a:solidFill>
                  <a:schemeClr val="accent1"/>
                </a:solidFill>
              </a:rPr>
              <a:t>one control suite </a:t>
            </a:r>
            <a:r>
              <a:rPr lang="en-GB" dirty="0"/>
              <a:t>in the facility</a:t>
            </a:r>
            <a:r>
              <a:rPr lang="en-GB" dirty="0" smtClean="0"/>
              <a:t>.</a:t>
            </a:r>
          </a:p>
          <a:p>
            <a:pPr algn="just"/>
            <a:endParaRPr lang="en-GB" dirty="0"/>
          </a:p>
          <a:p>
            <a:pPr algn="just"/>
            <a:r>
              <a:rPr lang="en-GB" dirty="0"/>
              <a:t>According to this definition, a group of functionally related rooms, co-located with the control room and including it, that house the supporting functions of the control room, such as related offices, equipment rooms, rest areas, and training rooms. </a:t>
            </a:r>
          </a:p>
          <a:p>
            <a:endParaRPr lang="en-GB" dirty="0" smtClean="0"/>
          </a:p>
          <a:p>
            <a:r>
              <a:rPr lang="en-GB" dirty="0" smtClean="0"/>
              <a:t>3.   There are only </a:t>
            </a:r>
            <a:r>
              <a:rPr lang="en-GB" b="1" dirty="0" smtClean="0">
                <a:solidFill>
                  <a:schemeClr val="accent1"/>
                </a:solidFill>
              </a:rPr>
              <a:t>6 control rooms </a:t>
            </a:r>
            <a:endParaRPr lang="en-GB" b="1" dirty="0">
              <a:solidFill>
                <a:schemeClr val="accent1"/>
              </a:solidFill>
            </a:endParaRPr>
          </a:p>
          <a:p>
            <a:pPr marL="12065" marR="14604" algn="just">
              <a:lnSpc>
                <a:spcPct val="70000"/>
              </a:lnSpc>
              <a:spcBef>
                <a:spcPts val="765"/>
              </a:spcBef>
              <a:tabLst>
                <a:tab pos="320675" algn="l"/>
              </a:tabLst>
            </a:pPr>
            <a:r>
              <a:rPr lang="en-GB" sz="1850" dirty="0" smtClean="0">
                <a:latin typeface="Calibri"/>
                <a:cs typeface="Calibri"/>
              </a:rPr>
              <a:t> </a:t>
            </a:r>
            <a:endParaRPr sz="1850" dirty="0">
              <a:latin typeface="Calibri"/>
              <a:cs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65125"/>
            <a:ext cx="1889924" cy="1054699"/>
          </a:xfrm>
          <a:prstGeom prst="rect">
            <a:avLst/>
          </a:prstGeom>
        </p:spPr>
      </p:pic>
    </p:spTree>
    <p:extLst>
      <p:ext uri="{BB962C8B-B14F-4D97-AF65-F5344CB8AC3E}">
        <p14:creationId xmlns:p14="http://schemas.microsoft.com/office/powerpoint/2010/main" val="73767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A938CC6-3176-4471-AFC7-0746D01C4314}"/>
              </a:ext>
            </a:extLst>
          </p:cNvPr>
          <p:cNvSpPr/>
          <p:nvPr/>
        </p:nvSpPr>
        <p:spPr>
          <a:xfrm rot="18900000">
            <a:off x="3579316" y="1144485"/>
            <a:ext cx="1602718" cy="1602718"/>
          </a:xfrm>
          <a:custGeom>
            <a:avLst/>
            <a:gdLst>
              <a:gd name="connsiteX0" fmla="*/ 1602719 w 1602718"/>
              <a:gd name="connsiteY0" fmla="*/ 801359 h 1602718"/>
              <a:gd name="connsiteX1" fmla="*/ 801359 w 1602718"/>
              <a:gd name="connsiteY1" fmla="*/ 1602719 h 1602718"/>
              <a:gd name="connsiteX2" fmla="*/ 0 w 1602718"/>
              <a:gd name="connsiteY2" fmla="*/ 801359 h 1602718"/>
              <a:gd name="connsiteX3" fmla="*/ 801359 w 1602718"/>
              <a:gd name="connsiteY3" fmla="*/ 0 h 1602718"/>
              <a:gd name="connsiteX4" fmla="*/ 1602719 w 1602718"/>
              <a:gd name="connsiteY4" fmla="*/ 801359 h 1602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718" h="1602718">
                <a:moveTo>
                  <a:pt x="1602719" y="801359"/>
                </a:moveTo>
                <a:cubicBezTo>
                  <a:pt x="1602719" y="1243938"/>
                  <a:pt x="1243938" y="1602719"/>
                  <a:pt x="801359" y="1602719"/>
                </a:cubicBezTo>
                <a:cubicBezTo>
                  <a:pt x="358781" y="1602719"/>
                  <a:pt x="0" y="1243938"/>
                  <a:pt x="0" y="801359"/>
                </a:cubicBezTo>
                <a:cubicBezTo>
                  <a:pt x="0" y="358781"/>
                  <a:pt x="358781" y="0"/>
                  <a:pt x="801359" y="0"/>
                </a:cubicBezTo>
                <a:cubicBezTo>
                  <a:pt x="1243938" y="0"/>
                  <a:pt x="1602719" y="358781"/>
                  <a:pt x="1602719" y="801359"/>
                </a:cubicBezTo>
                <a:close/>
              </a:path>
            </a:pathLst>
          </a:custGeom>
          <a:solidFill>
            <a:srgbClr val="FFFFFF"/>
          </a:solidFill>
          <a:ln w="1378" cap="flat">
            <a:noFill/>
            <a:prstDash val="solid"/>
            <a:miter/>
          </a:ln>
        </p:spPr>
        <p:txBody>
          <a:bodyPr rtlCol="0" anchor="ctr"/>
          <a:lstStyle/>
          <a:p>
            <a:endParaRPr lang="en-IN"/>
          </a:p>
        </p:txBody>
      </p:sp>
      <p:sp>
        <p:nvSpPr>
          <p:cNvPr id="30" name="TextBox 29">
            <a:extLst>
              <a:ext uri="{FF2B5EF4-FFF2-40B4-BE49-F238E27FC236}">
                <a16:creationId xmlns:a16="http://schemas.microsoft.com/office/drawing/2014/main" id="{1F60C715-76E0-4ABD-A008-7DC224B5E3ED}"/>
              </a:ext>
            </a:extLst>
          </p:cNvPr>
          <p:cNvSpPr txBox="1"/>
          <p:nvPr/>
        </p:nvSpPr>
        <p:spPr>
          <a:xfrm>
            <a:off x="2740088" y="283410"/>
            <a:ext cx="8167398" cy="646331"/>
          </a:xfrm>
          <a:prstGeom prst="rect">
            <a:avLst/>
          </a:prstGeom>
          <a:noFill/>
        </p:spPr>
        <p:txBody>
          <a:bodyPr wrap="square">
            <a:spAutoFit/>
          </a:bodyPr>
          <a:lstStyle/>
          <a:p>
            <a:pPr algn="ctr"/>
            <a:r>
              <a:rPr lang="en-GB" sz="3600" b="1" spc="-5" dirty="0">
                <a:solidFill>
                  <a:schemeClr val="accent1"/>
                </a:solidFill>
              </a:rPr>
              <a:t>Control Facilities in NICA in Current Days </a:t>
            </a:r>
            <a:endParaRPr lang="en-IN" sz="3600" b="1" dirty="0"/>
          </a:p>
        </p:txBody>
      </p:sp>
      <p:grpSp>
        <p:nvGrpSpPr>
          <p:cNvPr id="38" name="Group 37">
            <a:extLst>
              <a:ext uri="{FF2B5EF4-FFF2-40B4-BE49-F238E27FC236}">
                <a16:creationId xmlns:a16="http://schemas.microsoft.com/office/drawing/2014/main" id="{13CE3BFC-314E-41B2-A890-A10A3418433A}"/>
              </a:ext>
            </a:extLst>
          </p:cNvPr>
          <p:cNvGrpSpPr/>
          <p:nvPr/>
        </p:nvGrpSpPr>
        <p:grpSpPr>
          <a:xfrm>
            <a:off x="2956753" y="1054359"/>
            <a:ext cx="6203850" cy="5520591"/>
            <a:chOff x="2994074" y="1040757"/>
            <a:chExt cx="6203850" cy="5440887"/>
          </a:xfrm>
        </p:grpSpPr>
        <p:grpSp>
          <p:nvGrpSpPr>
            <p:cNvPr id="33" name="Group 32">
              <a:extLst>
                <a:ext uri="{FF2B5EF4-FFF2-40B4-BE49-F238E27FC236}">
                  <a16:creationId xmlns:a16="http://schemas.microsoft.com/office/drawing/2014/main" id="{9B3937CC-1EF8-4114-98CE-06E9A6DA3AB9}"/>
                </a:ext>
              </a:extLst>
            </p:cNvPr>
            <p:cNvGrpSpPr/>
            <p:nvPr/>
          </p:nvGrpSpPr>
          <p:grpSpPr>
            <a:xfrm>
              <a:off x="2994074" y="1040757"/>
              <a:ext cx="6203850" cy="1825497"/>
              <a:chOff x="2994074" y="706499"/>
              <a:chExt cx="6203850" cy="1825497"/>
            </a:xfrm>
          </p:grpSpPr>
          <p:sp>
            <p:nvSpPr>
              <p:cNvPr id="5" name="Freeform: Shape 4">
                <a:extLst>
                  <a:ext uri="{FF2B5EF4-FFF2-40B4-BE49-F238E27FC236}">
                    <a16:creationId xmlns:a16="http://schemas.microsoft.com/office/drawing/2014/main" id="{596A7CE1-2B7C-48D5-8094-4B8E67207638}"/>
                  </a:ext>
                </a:extLst>
              </p:cNvPr>
              <p:cNvSpPr/>
              <p:nvPr/>
            </p:nvSpPr>
            <p:spPr>
              <a:xfrm>
                <a:off x="8346678" y="1038822"/>
                <a:ext cx="851246" cy="1061108"/>
              </a:xfrm>
              <a:custGeom>
                <a:avLst/>
                <a:gdLst>
                  <a:gd name="connsiteX0" fmla="*/ 851247 w 851246"/>
                  <a:gd name="connsiteY0" fmla="*/ 530554 h 1061108"/>
                  <a:gd name="connsiteX1" fmla="*/ 425624 w 851246"/>
                  <a:gd name="connsiteY1" fmla="*/ 1061108 h 1061108"/>
                  <a:gd name="connsiteX2" fmla="*/ 1 w 851246"/>
                  <a:gd name="connsiteY2" fmla="*/ 530554 h 1061108"/>
                  <a:gd name="connsiteX3" fmla="*/ 425624 w 851246"/>
                  <a:gd name="connsiteY3" fmla="*/ 0 h 1061108"/>
                  <a:gd name="connsiteX4" fmla="*/ 851247 w 851246"/>
                  <a:gd name="connsiteY4" fmla="*/ 530554 h 106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46" h="1061108">
                    <a:moveTo>
                      <a:pt x="851247" y="530554"/>
                    </a:moveTo>
                    <a:cubicBezTo>
                      <a:pt x="851247" y="823571"/>
                      <a:pt x="660689" y="1061108"/>
                      <a:pt x="425624" y="1061108"/>
                    </a:cubicBezTo>
                    <a:cubicBezTo>
                      <a:pt x="190558" y="1061108"/>
                      <a:pt x="1" y="823571"/>
                      <a:pt x="1" y="530554"/>
                    </a:cubicBezTo>
                    <a:cubicBezTo>
                      <a:pt x="1" y="237537"/>
                      <a:pt x="190558" y="0"/>
                      <a:pt x="425624" y="0"/>
                    </a:cubicBezTo>
                    <a:cubicBezTo>
                      <a:pt x="660689" y="0"/>
                      <a:pt x="851247" y="237537"/>
                      <a:pt x="851247" y="530554"/>
                    </a:cubicBezTo>
                    <a:close/>
                  </a:path>
                </a:pathLst>
              </a:custGeom>
              <a:solidFill>
                <a:schemeClr val="accent4"/>
              </a:solidFill>
              <a:ln w="1378"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792A6D6D-B2B2-4C11-8995-8743BBD4B1B4}"/>
                  </a:ext>
                </a:extLst>
              </p:cNvPr>
              <p:cNvSpPr/>
              <p:nvPr/>
            </p:nvSpPr>
            <p:spPr>
              <a:xfrm>
                <a:off x="3399489" y="1038836"/>
                <a:ext cx="5323062" cy="1061094"/>
              </a:xfrm>
              <a:custGeom>
                <a:avLst/>
                <a:gdLst>
                  <a:gd name="connsiteX0" fmla="*/ 0 w 5323062"/>
                  <a:gd name="connsiteY0" fmla="*/ 0 h 1061094"/>
                  <a:gd name="connsiteX1" fmla="*/ 5323063 w 5323062"/>
                  <a:gd name="connsiteY1" fmla="*/ 0 h 1061094"/>
                  <a:gd name="connsiteX2" fmla="*/ 5323063 w 5323062"/>
                  <a:gd name="connsiteY2" fmla="*/ 1061095 h 1061094"/>
                  <a:gd name="connsiteX3" fmla="*/ 0 w 5323062"/>
                  <a:gd name="connsiteY3" fmla="*/ 1061095 h 1061094"/>
                </a:gdLst>
                <a:ahLst/>
                <a:cxnLst>
                  <a:cxn ang="0">
                    <a:pos x="connsiteX0" y="connsiteY0"/>
                  </a:cxn>
                  <a:cxn ang="0">
                    <a:pos x="connsiteX1" y="connsiteY1"/>
                  </a:cxn>
                  <a:cxn ang="0">
                    <a:pos x="connsiteX2" y="connsiteY2"/>
                  </a:cxn>
                  <a:cxn ang="0">
                    <a:pos x="connsiteX3" y="connsiteY3"/>
                  </a:cxn>
                </a:cxnLst>
                <a:rect l="l" t="t" r="r" b="b"/>
                <a:pathLst>
                  <a:path w="5323062" h="1061094">
                    <a:moveTo>
                      <a:pt x="0" y="0"/>
                    </a:moveTo>
                    <a:lnTo>
                      <a:pt x="5323063" y="0"/>
                    </a:lnTo>
                    <a:lnTo>
                      <a:pt x="5323063" y="1061095"/>
                    </a:lnTo>
                    <a:lnTo>
                      <a:pt x="0" y="1061095"/>
                    </a:lnTo>
                    <a:close/>
                  </a:path>
                </a:pathLst>
              </a:custGeom>
              <a:solidFill>
                <a:schemeClr val="accent4"/>
              </a:solidFill>
              <a:ln w="1378" cap="flat">
                <a:noFill/>
                <a:prstDash val="solid"/>
                <a:miter/>
              </a:ln>
            </p:spPr>
            <p:txBody>
              <a:bodyPr rtlCol="0" anchor="ctr"/>
              <a:lstStyle/>
              <a:p>
                <a:endParaRPr lang="en-IN"/>
              </a:p>
            </p:txBody>
          </p:sp>
          <p:sp>
            <p:nvSpPr>
              <p:cNvPr id="7" name="Freeform: Shape 6">
                <a:extLst>
                  <a:ext uri="{FF2B5EF4-FFF2-40B4-BE49-F238E27FC236}">
                    <a16:creationId xmlns:a16="http://schemas.microsoft.com/office/drawing/2014/main" id="{748D9E78-76D3-443F-8A67-C4C300E3D7E5}"/>
                  </a:ext>
                </a:extLst>
              </p:cNvPr>
              <p:cNvSpPr/>
              <p:nvPr/>
            </p:nvSpPr>
            <p:spPr>
              <a:xfrm>
                <a:off x="2994074" y="1038822"/>
                <a:ext cx="851246" cy="1061108"/>
              </a:xfrm>
              <a:custGeom>
                <a:avLst/>
                <a:gdLst>
                  <a:gd name="connsiteX0" fmla="*/ 851247 w 851246"/>
                  <a:gd name="connsiteY0" fmla="*/ 530554 h 1061108"/>
                  <a:gd name="connsiteX1" fmla="*/ 425623 w 851246"/>
                  <a:gd name="connsiteY1" fmla="*/ 1061108 h 1061108"/>
                  <a:gd name="connsiteX2" fmla="*/ 0 w 851246"/>
                  <a:gd name="connsiteY2" fmla="*/ 530554 h 1061108"/>
                  <a:gd name="connsiteX3" fmla="*/ 425623 w 851246"/>
                  <a:gd name="connsiteY3" fmla="*/ 0 h 1061108"/>
                  <a:gd name="connsiteX4" fmla="*/ 851247 w 851246"/>
                  <a:gd name="connsiteY4" fmla="*/ 530554 h 106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46" h="1061108">
                    <a:moveTo>
                      <a:pt x="851247" y="530554"/>
                    </a:moveTo>
                    <a:cubicBezTo>
                      <a:pt x="851247" y="823571"/>
                      <a:pt x="660689" y="1061108"/>
                      <a:pt x="425623" y="1061108"/>
                    </a:cubicBezTo>
                    <a:cubicBezTo>
                      <a:pt x="190558" y="1061108"/>
                      <a:pt x="0" y="823571"/>
                      <a:pt x="0" y="530554"/>
                    </a:cubicBezTo>
                    <a:cubicBezTo>
                      <a:pt x="0" y="237537"/>
                      <a:pt x="190558" y="0"/>
                      <a:pt x="425623" y="0"/>
                    </a:cubicBezTo>
                    <a:cubicBezTo>
                      <a:pt x="660689" y="0"/>
                      <a:pt x="851247" y="237537"/>
                      <a:pt x="851247" y="530554"/>
                    </a:cubicBezTo>
                    <a:close/>
                  </a:path>
                </a:pathLst>
              </a:custGeom>
              <a:solidFill>
                <a:schemeClr val="accent4"/>
              </a:solidFill>
              <a:ln w="1378"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D811CE2D-E8BD-4AF2-AB5D-C8D375142F49}"/>
                  </a:ext>
                </a:extLst>
              </p:cNvPr>
              <p:cNvSpPr/>
              <p:nvPr/>
            </p:nvSpPr>
            <p:spPr>
              <a:xfrm>
                <a:off x="3496241" y="706499"/>
                <a:ext cx="982317" cy="1622316"/>
              </a:xfrm>
              <a:custGeom>
                <a:avLst/>
                <a:gdLst>
                  <a:gd name="connsiteX0" fmla="*/ 381212 w 982317"/>
                  <a:gd name="connsiteY0" fmla="*/ 1514298 h 1622316"/>
                  <a:gd name="connsiteX1" fmla="*/ 166953 w 982317"/>
                  <a:gd name="connsiteY1" fmla="*/ 616321 h 1622316"/>
                  <a:gd name="connsiteX2" fmla="*/ 939364 w 982317"/>
                  <a:gd name="connsiteY2" fmla="*/ 110704 h 1622316"/>
                  <a:gd name="connsiteX3" fmla="*/ 982318 w 982317"/>
                  <a:gd name="connsiteY3" fmla="*/ 2685 h 1622316"/>
                  <a:gd name="connsiteX4" fmla="*/ 2646 w 982317"/>
                  <a:gd name="connsiteY4" fmla="*/ 843565 h 1622316"/>
                  <a:gd name="connsiteX5" fmla="*/ 338258 w 982317"/>
                  <a:gd name="connsiteY5" fmla="*/ 1622317 h 162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317" h="1622316">
                    <a:moveTo>
                      <a:pt x="381212" y="1514298"/>
                    </a:moveTo>
                    <a:cubicBezTo>
                      <a:pt x="126839" y="1290376"/>
                      <a:pt x="40463" y="934380"/>
                      <a:pt x="166953" y="616321"/>
                    </a:cubicBezTo>
                    <a:cubicBezTo>
                      <a:pt x="293278" y="298661"/>
                      <a:pt x="600792" y="98890"/>
                      <a:pt x="939364" y="110704"/>
                    </a:cubicBezTo>
                    <a:lnTo>
                      <a:pt x="982318" y="2685"/>
                    </a:lnTo>
                    <a:cubicBezTo>
                      <a:pt x="479584" y="-35640"/>
                      <a:pt x="40970" y="340839"/>
                      <a:pt x="2646" y="843565"/>
                    </a:cubicBezTo>
                    <a:cubicBezTo>
                      <a:pt x="-20143" y="1142519"/>
                      <a:pt x="105301" y="1433588"/>
                      <a:pt x="338258" y="1622317"/>
                    </a:cubicBezTo>
                    <a:close/>
                  </a:path>
                </a:pathLst>
              </a:custGeom>
              <a:solidFill>
                <a:schemeClr val="accent4">
                  <a:lumMod val="75000"/>
                </a:schemeClr>
              </a:solidFill>
              <a:ln w="1378" cap="flat">
                <a:noFill/>
                <a:prstDash val="solid"/>
                <a:miter/>
              </a:ln>
            </p:spPr>
            <p:txBody>
              <a:bodyPr rtlCol="0" anchor="ctr"/>
              <a:lstStyle/>
              <a:p>
                <a:endParaRPr lang="en-IN"/>
              </a:p>
            </p:txBody>
          </p:sp>
          <p:sp>
            <p:nvSpPr>
              <p:cNvPr id="9" name="Freeform: Shape 8">
                <a:extLst>
                  <a:ext uri="{FF2B5EF4-FFF2-40B4-BE49-F238E27FC236}">
                    <a16:creationId xmlns:a16="http://schemas.microsoft.com/office/drawing/2014/main" id="{E43C614B-C0CE-4739-99D9-36C908FC12A3}"/>
                  </a:ext>
                </a:extLst>
              </p:cNvPr>
              <p:cNvSpPr/>
              <p:nvPr/>
            </p:nvSpPr>
            <p:spPr>
              <a:xfrm>
                <a:off x="4338780" y="909713"/>
                <a:ext cx="982403" cy="1622283"/>
              </a:xfrm>
              <a:custGeom>
                <a:avLst/>
                <a:gdLst>
                  <a:gd name="connsiteX0" fmla="*/ 42954 w 982403"/>
                  <a:gd name="connsiteY0" fmla="*/ 1511614 h 1622283"/>
                  <a:gd name="connsiteX1" fmla="*/ 815378 w 982403"/>
                  <a:gd name="connsiteY1" fmla="*/ 1005996 h 1622283"/>
                  <a:gd name="connsiteX2" fmla="*/ 601105 w 982403"/>
                  <a:gd name="connsiteY2" fmla="*/ 108019 h 1622283"/>
                  <a:gd name="connsiteX3" fmla="*/ 644087 w 982403"/>
                  <a:gd name="connsiteY3" fmla="*/ 0 h 1622283"/>
                  <a:gd name="connsiteX4" fmla="*/ 778834 w 982403"/>
                  <a:gd name="connsiteY4" fmla="*/ 1283997 h 1622283"/>
                  <a:gd name="connsiteX5" fmla="*/ 0 w 982403"/>
                  <a:gd name="connsiteY5" fmla="*/ 1619632 h 162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403" h="1622283">
                    <a:moveTo>
                      <a:pt x="42954" y="1511614"/>
                    </a:moveTo>
                    <a:cubicBezTo>
                      <a:pt x="381636" y="1523524"/>
                      <a:pt x="688888" y="1324139"/>
                      <a:pt x="815378" y="1005996"/>
                    </a:cubicBezTo>
                    <a:cubicBezTo>
                      <a:pt x="941690" y="688350"/>
                      <a:pt x="855355" y="331913"/>
                      <a:pt x="601105" y="108019"/>
                    </a:cubicBezTo>
                    <a:lnTo>
                      <a:pt x="644087" y="0"/>
                    </a:lnTo>
                    <a:cubicBezTo>
                      <a:pt x="1035868" y="317354"/>
                      <a:pt x="1096191" y="892216"/>
                      <a:pt x="778834" y="1283997"/>
                    </a:cubicBezTo>
                    <a:cubicBezTo>
                      <a:pt x="590105" y="1516990"/>
                      <a:pt x="298981" y="1642446"/>
                      <a:pt x="0" y="1619632"/>
                    </a:cubicBezTo>
                    <a:close/>
                  </a:path>
                </a:pathLst>
              </a:custGeom>
              <a:solidFill>
                <a:schemeClr val="accent4">
                  <a:lumMod val="75000"/>
                </a:schemeClr>
              </a:solidFill>
              <a:ln w="1378" cap="flat">
                <a:noFill/>
                <a:prstDash val="solid"/>
                <a:miter/>
              </a:ln>
            </p:spPr>
            <p:txBody>
              <a:bodyPr rtlCol="0" anchor="ctr"/>
              <a:lstStyle/>
              <a:p>
                <a:endParaRPr lang="en-IN"/>
              </a:p>
            </p:txBody>
          </p:sp>
          <p:sp>
            <p:nvSpPr>
              <p:cNvPr id="11" name="Freeform: Shape 10">
                <a:extLst>
                  <a:ext uri="{FF2B5EF4-FFF2-40B4-BE49-F238E27FC236}">
                    <a16:creationId xmlns:a16="http://schemas.microsoft.com/office/drawing/2014/main" id="{2565F9CB-157E-4A4F-8A60-B6F6EC955E78}"/>
                  </a:ext>
                </a:extLst>
              </p:cNvPr>
              <p:cNvSpPr/>
              <p:nvPr/>
            </p:nvSpPr>
            <p:spPr>
              <a:xfrm rot="18900000">
                <a:off x="3724659" y="935264"/>
                <a:ext cx="1368016" cy="1368016"/>
              </a:xfrm>
              <a:custGeom>
                <a:avLst/>
                <a:gdLst>
                  <a:gd name="connsiteX0" fmla="*/ 1368016 w 1368016"/>
                  <a:gd name="connsiteY0" fmla="*/ 684008 h 1368016"/>
                  <a:gd name="connsiteX1" fmla="*/ 684008 w 1368016"/>
                  <a:gd name="connsiteY1" fmla="*/ 1368016 h 1368016"/>
                  <a:gd name="connsiteX2" fmla="*/ 0 w 1368016"/>
                  <a:gd name="connsiteY2" fmla="*/ 684008 h 1368016"/>
                  <a:gd name="connsiteX3" fmla="*/ 684008 w 1368016"/>
                  <a:gd name="connsiteY3" fmla="*/ 0 h 1368016"/>
                  <a:gd name="connsiteX4" fmla="*/ 1368016 w 1368016"/>
                  <a:gd name="connsiteY4" fmla="*/ 684008 h 136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016" h="1368016">
                    <a:moveTo>
                      <a:pt x="1368016" y="684008"/>
                    </a:moveTo>
                    <a:cubicBezTo>
                      <a:pt x="1368016" y="1061776"/>
                      <a:pt x="1061776" y="1368016"/>
                      <a:pt x="684008" y="1368016"/>
                    </a:cubicBezTo>
                    <a:cubicBezTo>
                      <a:pt x="306241" y="1368016"/>
                      <a:pt x="0" y="1061776"/>
                      <a:pt x="0" y="684008"/>
                    </a:cubicBezTo>
                    <a:cubicBezTo>
                      <a:pt x="0" y="306241"/>
                      <a:pt x="306241" y="0"/>
                      <a:pt x="684008" y="0"/>
                    </a:cubicBezTo>
                    <a:cubicBezTo>
                      <a:pt x="1061776" y="0"/>
                      <a:pt x="1368016" y="306241"/>
                      <a:pt x="1368016" y="684008"/>
                    </a:cubicBezTo>
                    <a:close/>
                  </a:path>
                </a:pathLst>
              </a:custGeom>
              <a:solidFill>
                <a:schemeClr val="accent4">
                  <a:lumMod val="75000"/>
                </a:schemeClr>
              </a:solidFill>
              <a:ln w="1378"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0AAB878B-A181-481A-82EF-0651118BEA11}"/>
                  </a:ext>
                </a:extLst>
              </p:cNvPr>
              <p:cNvSpPr/>
              <p:nvPr/>
            </p:nvSpPr>
            <p:spPr>
              <a:xfrm>
                <a:off x="4175511" y="1204393"/>
                <a:ext cx="328522" cy="829742"/>
              </a:xfrm>
              <a:custGeom>
                <a:avLst/>
                <a:gdLst>
                  <a:gd name="connsiteX0" fmla="*/ 328522 w 328522"/>
                  <a:gd name="connsiteY0" fmla="*/ 829742 h 829742"/>
                  <a:gd name="connsiteX1" fmla="*/ 205837 w 328522"/>
                  <a:gd name="connsiteY1" fmla="*/ 829742 h 829742"/>
                  <a:gd name="connsiteX2" fmla="*/ 205837 w 328522"/>
                  <a:gd name="connsiteY2" fmla="*/ 157893 h 829742"/>
                  <a:gd name="connsiteX3" fmla="*/ 183781 w 328522"/>
                  <a:gd name="connsiteY3" fmla="*/ 176750 h 829742"/>
                  <a:gd name="connsiteX4" fmla="*/ 161091 w 328522"/>
                  <a:gd name="connsiteY4" fmla="*/ 194974 h 829742"/>
                  <a:gd name="connsiteX5" fmla="*/ 0 w 328522"/>
                  <a:gd name="connsiteY5" fmla="*/ 310037 h 829742"/>
                  <a:gd name="connsiteX6" fmla="*/ 0 w 328522"/>
                  <a:gd name="connsiteY6" fmla="*/ 187944 h 829742"/>
                  <a:gd name="connsiteX7" fmla="*/ 249893 w 328522"/>
                  <a:gd name="connsiteY7" fmla="*/ 0 h 829742"/>
                  <a:gd name="connsiteX8" fmla="*/ 328467 w 328522"/>
                  <a:gd name="connsiteY8" fmla="*/ 0 h 82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522" h="829742">
                    <a:moveTo>
                      <a:pt x="328522" y="829742"/>
                    </a:moveTo>
                    <a:lnTo>
                      <a:pt x="205837" y="829742"/>
                    </a:lnTo>
                    <a:lnTo>
                      <a:pt x="205837" y="157893"/>
                    </a:lnTo>
                    <a:cubicBezTo>
                      <a:pt x="199013" y="163875"/>
                      <a:pt x="191666" y="170161"/>
                      <a:pt x="183781" y="176750"/>
                    </a:cubicBezTo>
                    <a:cubicBezTo>
                      <a:pt x="175896" y="183340"/>
                      <a:pt x="168328" y="189414"/>
                      <a:pt x="161091" y="194974"/>
                    </a:cubicBezTo>
                    <a:lnTo>
                      <a:pt x="0" y="310037"/>
                    </a:lnTo>
                    <a:lnTo>
                      <a:pt x="0" y="187944"/>
                    </a:lnTo>
                    <a:lnTo>
                      <a:pt x="249893" y="0"/>
                    </a:lnTo>
                    <a:lnTo>
                      <a:pt x="328467" y="0"/>
                    </a:lnTo>
                    <a:close/>
                  </a:path>
                </a:pathLst>
              </a:custGeom>
              <a:solidFill>
                <a:schemeClr val="bg1"/>
              </a:solidFill>
              <a:ln w="1378" cap="flat">
                <a:noFill/>
                <a:prstDash val="solid"/>
                <a:miter/>
              </a:ln>
            </p:spPr>
            <p:txBody>
              <a:bodyPr rtlCol="0" anchor="ctr"/>
              <a:lstStyle/>
              <a:p>
                <a:endParaRPr lang="en-IN"/>
              </a:p>
            </p:txBody>
          </p:sp>
        </p:grpSp>
        <p:sp>
          <p:nvSpPr>
            <p:cNvPr id="18" name="Freeform: Shape 17">
              <a:extLst>
                <a:ext uri="{FF2B5EF4-FFF2-40B4-BE49-F238E27FC236}">
                  <a16:creationId xmlns:a16="http://schemas.microsoft.com/office/drawing/2014/main" id="{29A3E365-BC6B-4455-9AB1-EA701FDEBE34}"/>
                </a:ext>
              </a:extLst>
            </p:cNvPr>
            <p:cNvSpPr/>
            <p:nvPr/>
          </p:nvSpPr>
          <p:spPr>
            <a:xfrm rot="18900000">
              <a:off x="6981963" y="2792737"/>
              <a:ext cx="1602718" cy="1602718"/>
            </a:xfrm>
            <a:custGeom>
              <a:avLst/>
              <a:gdLst>
                <a:gd name="connsiteX0" fmla="*/ 1602719 w 1602718"/>
                <a:gd name="connsiteY0" fmla="*/ 801359 h 1602718"/>
                <a:gd name="connsiteX1" fmla="*/ 801359 w 1602718"/>
                <a:gd name="connsiteY1" fmla="*/ 1602719 h 1602718"/>
                <a:gd name="connsiteX2" fmla="*/ 0 w 1602718"/>
                <a:gd name="connsiteY2" fmla="*/ 801359 h 1602718"/>
                <a:gd name="connsiteX3" fmla="*/ 801359 w 1602718"/>
                <a:gd name="connsiteY3" fmla="*/ 0 h 1602718"/>
                <a:gd name="connsiteX4" fmla="*/ 1602719 w 1602718"/>
                <a:gd name="connsiteY4" fmla="*/ 801359 h 1602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718" h="1602718">
                  <a:moveTo>
                    <a:pt x="1602719" y="801359"/>
                  </a:moveTo>
                  <a:cubicBezTo>
                    <a:pt x="1602719" y="1243938"/>
                    <a:pt x="1243938" y="1602719"/>
                    <a:pt x="801359" y="1602719"/>
                  </a:cubicBezTo>
                  <a:cubicBezTo>
                    <a:pt x="358781" y="1602719"/>
                    <a:pt x="0" y="1243938"/>
                    <a:pt x="0" y="801359"/>
                  </a:cubicBezTo>
                  <a:cubicBezTo>
                    <a:pt x="0" y="358781"/>
                    <a:pt x="358781" y="0"/>
                    <a:pt x="801359" y="0"/>
                  </a:cubicBezTo>
                  <a:cubicBezTo>
                    <a:pt x="1243938" y="0"/>
                    <a:pt x="1602719" y="358781"/>
                    <a:pt x="1602719" y="801359"/>
                  </a:cubicBezTo>
                  <a:close/>
                </a:path>
              </a:pathLst>
            </a:custGeom>
            <a:solidFill>
              <a:srgbClr val="FFFFFF"/>
            </a:solidFill>
            <a:ln w="1378" cap="flat">
              <a:noFill/>
              <a:prstDash val="solid"/>
              <a:miter/>
            </a:ln>
          </p:spPr>
          <p:txBody>
            <a:bodyPr rtlCol="0" anchor="ctr"/>
            <a:lstStyle/>
            <a:p>
              <a:endParaRPr lang="en-IN"/>
            </a:p>
          </p:txBody>
        </p:sp>
        <p:grpSp>
          <p:nvGrpSpPr>
            <p:cNvPr id="32" name="Group 31">
              <a:extLst>
                <a:ext uri="{FF2B5EF4-FFF2-40B4-BE49-F238E27FC236}">
                  <a16:creationId xmlns:a16="http://schemas.microsoft.com/office/drawing/2014/main" id="{F3BCDB0F-16DA-4F51-8BA3-17258F50BC28}"/>
                </a:ext>
              </a:extLst>
            </p:cNvPr>
            <p:cNvGrpSpPr/>
            <p:nvPr/>
          </p:nvGrpSpPr>
          <p:grpSpPr>
            <a:xfrm>
              <a:off x="2994074" y="2848455"/>
              <a:ext cx="6203850" cy="1825499"/>
              <a:chOff x="2994074" y="2681325"/>
              <a:chExt cx="6203850" cy="1825499"/>
            </a:xfrm>
          </p:grpSpPr>
          <p:sp>
            <p:nvSpPr>
              <p:cNvPr id="13" name="Freeform: Shape 12">
                <a:extLst>
                  <a:ext uri="{FF2B5EF4-FFF2-40B4-BE49-F238E27FC236}">
                    <a16:creationId xmlns:a16="http://schemas.microsoft.com/office/drawing/2014/main" id="{02FC7980-ADE4-459B-9E5E-445A79D4538A}"/>
                  </a:ext>
                </a:extLst>
              </p:cNvPr>
              <p:cNvSpPr/>
              <p:nvPr/>
            </p:nvSpPr>
            <p:spPr>
              <a:xfrm>
                <a:off x="2994074" y="3013664"/>
                <a:ext cx="851246" cy="1061108"/>
              </a:xfrm>
              <a:custGeom>
                <a:avLst/>
                <a:gdLst>
                  <a:gd name="connsiteX0" fmla="*/ 851247 w 851246"/>
                  <a:gd name="connsiteY0" fmla="*/ 530554 h 1061108"/>
                  <a:gd name="connsiteX1" fmla="*/ 425623 w 851246"/>
                  <a:gd name="connsiteY1" fmla="*/ 1061108 h 1061108"/>
                  <a:gd name="connsiteX2" fmla="*/ 0 w 851246"/>
                  <a:gd name="connsiteY2" fmla="*/ 530554 h 1061108"/>
                  <a:gd name="connsiteX3" fmla="*/ 425623 w 851246"/>
                  <a:gd name="connsiteY3" fmla="*/ 0 h 1061108"/>
                  <a:gd name="connsiteX4" fmla="*/ 851247 w 851246"/>
                  <a:gd name="connsiteY4" fmla="*/ 530554 h 106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46" h="1061108">
                    <a:moveTo>
                      <a:pt x="851247" y="530554"/>
                    </a:moveTo>
                    <a:cubicBezTo>
                      <a:pt x="851247" y="823571"/>
                      <a:pt x="660689" y="1061108"/>
                      <a:pt x="425623" y="1061108"/>
                    </a:cubicBezTo>
                    <a:cubicBezTo>
                      <a:pt x="190558" y="1061108"/>
                      <a:pt x="0" y="823571"/>
                      <a:pt x="0" y="530554"/>
                    </a:cubicBezTo>
                    <a:cubicBezTo>
                      <a:pt x="0" y="237537"/>
                      <a:pt x="190558" y="0"/>
                      <a:pt x="425623" y="0"/>
                    </a:cubicBezTo>
                    <a:cubicBezTo>
                      <a:pt x="660689" y="0"/>
                      <a:pt x="851247" y="237537"/>
                      <a:pt x="851247" y="530554"/>
                    </a:cubicBezTo>
                    <a:close/>
                  </a:path>
                </a:pathLst>
              </a:custGeom>
              <a:solidFill>
                <a:schemeClr val="accent1"/>
              </a:solidFill>
              <a:ln w="1378"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53726E72-D5CA-4952-8EC6-2AD583C842A6}"/>
                  </a:ext>
                </a:extLst>
              </p:cNvPr>
              <p:cNvSpPr/>
              <p:nvPr/>
            </p:nvSpPr>
            <p:spPr>
              <a:xfrm>
                <a:off x="3469448" y="3013664"/>
                <a:ext cx="5323062" cy="1061094"/>
              </a:xfrm>
              <a:custGeom>
                <a:avLst/>
                <a:gdLst>
                  <a:gd name="connsiteX0" fmla="*/ 0 w 5323062"/>
                  <a:gd name="connsiteY0" fmla="*/ 0 h 1061094"/>
                  <a:gd name="connsiteX1" fmla="*/ 5323063 w 5323062"/>
                  <a:gd name="connsiteY1" fmla="*/ 0 h 1061094"/>
                  <a:gd name="connsiteX2" fmla="*/ 5323063 w 5323062"/>
                  <a:gd name="connsiteY2" fmla="*/ 1061095 h 1061094"/>
                  <a:gd name="connsiteX3" fmla="*/ 0 w 5323062"/>
                  <a:gd name="connsiteY3" fmla="*/ 1061095 h 1061094"/>
                </a:gdLst>
                <a:ahLst/>
                <a:cxnLst>
                  <a:cxn ang="0">
                    <a:pos x="connsiteX0" y="connsiteY0"/>
                  </a:cxn>
                  <a:cxn ang="0">
                    <a:pos x="connsiteX1" y="connsiteY1"/>
                  </a:cxn>
                  <a:cxn ang="0">
                    <a:pos x="connsiteX2" y="connsiteY2"/>
                  </a:cxn>
                  <a:cxn ang="0">
                    <a:pos x="connsiteX3" y="connsiteY3"/>
                  </a:cxn>
                </a:cxnLst>
                <a:rect l="l" t="t" r="r" b="b"/>
                <a:pathLst>
                  <a:path w="5323062" h="1061094">
                    <a:moveTo>
                      <a:pt x="0" y="0"/>
                    </a:moveTo>
                    <a:lnTo>
                      <a:pt x="5323063" y="0"/>
                    </a:lnTo>
                    <a:lnTo>
                      <a:pt x="5323063" y="1061095"/>
                    </a:lnTo>
                    <a:lnTo>
                      <a:pt x="0" y="1061095"/>
                    </a:lnTo>
                    <a:close/>
                  </a:path>
                </a:pathLst>
              </a:custGeom>
              <a:solidFill>
                <a:schemeClr val="accent1"/>
              </a:solidFill>
              <a:ln w="1378"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94E40ACE-ADAE-4E94-BFC2-1D908570218D}"/>
                  </a:ext>
                </a:extLst>
              </p:cNvPr>
              <p:cNvSpPr/>
              <p:nvPr/>
            </p:nvSpPr>
            <p:spPr>
              <a:xfrm>
                <a:off x="8346678" y="3013664"/>
                <a:ext cx="851246" cy="1061108"/>
              </a:xfrm>
              <a:custGeom>
                <a:avLst/>
                <a:gdLst>
                  <a:gd name="connsiteX0" fmla="*/ 851247 w 851246"/>
                  <a:gd name="connsiteY0" fmla="*/ 530554 h 1061108"/>
                  <a:gd name="connsiteX1" fmla="*/ 425624 w 851246"/>
                  <a:gd name="connsiteY1" fmla="*/ 1061108 h 1061108"/>
                  <a:gd name="connsiteX2" fmla="*/ 1 w 851246"/>
                  <a:gd name="connsiteY2" fmla="*/ 530554 h 1061108"/>
                  <a:gd name="connsiteX3" fmla="*/ 425624 w 851246"/>
                  <a:gd name="connsiteY3" fmla="*/ 0 h 1061108"/>
                  <a:gd name="connsiteX4" fmla="*/ 851247 w 851246"/>
                  <a:gd name="connsiteY4" fmla="*/ 530554 h 106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46" h="1061108">
                    <a:moveTo>
                      <a:pt x="851247" y="530554"/>
                    </a:moveTo>
                    <a:cubicBezTo>
                      <a:pt x="851247" y="823571"/>
                      <a:pt x="660689" y="1061108"/>
                      <a:pt x="425624" y="1061108"/>
                    </a:cubicBezTo>
                    <a:cubicBezTo>
                      <a:pt x="190558" y="1061108"/>
                      <a:pt x="1" y="823571"/>
                      <a:pt x="1" y="530554"/>
                    </a:cubicBezTo>
                    <a:cubicBezTo>
                      <a:pt x="1" y="237537"/>
                      <a:pt x="190558" y="0"/>
                      <a:pt x="425624" y="0"/>
                    </a:cubicBezTo>
                    <a:cubicBezTo>
                      <a:pt x="660689" y="0"/>
                      <a:pt x="851247" y="237537"/>
                      <a:pt x="851247" y="530554"/>
                    </a:cubicBezTo>
                    <a:close/>
                  </a:path>
                </a:pathLst>
              </a:custGeom>
              <a:solidFill>
                <a:schemeClr val="accent1"/>
              </a:solidFill>
              <a:ln w="1378"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5D26E8AE-D1B2-43C9-BD7C-04B88A97134A}"/>
                  </a:ext>
                </a:extLst>
              </p:cNvPr>
              <p:cNvSpPr/>
              <p:nvPr/>
            </p:nvSpPr>
            <p:spPr>
              <a:xfrm>
                <a:off x="7713440" y="2681325"/>
                <a:ext cx="982329" cy="1622318"/>
              </a:xfrm>
              <a:custGeom>
                <a:avLst/>
                <a:gdLst>
                  <a:gd name="connsiteX0" fmla="*/ 601105 w 982329"/>
                  <a:gd name="connsiteY0" fmla="*/ 1514300 h 1622318"/>
                  <a:gd name="connsiteX1" fmla="*/ 815365 w 982329"/>
                  <a:gd name="connsiteY1" fmla="*/ 616322 h 1622318"/>
                  <a:gd name="connsiteX2" fmla="*/ 42954 w 982329"/>
                  <a:gd name="connsiteY2" fmla="*/ 110719 h 1622318"/>
                  <a:gd name="connsiteX3" fmla="*/ 0 w 982329"/>
                  <a:gd name="connsiteY3" fmla="*/ 2686 h 1622318"/>
                  <a:gd name="connsiteX4" fmla="*/ 979680 w 982329"/>
                  <a:gd name="connsiteY4" fmla="*/ 843553 h 1622318"/>
                  <a:gd name="connsiteX5" fmla="*/ 644073 w 982329"/>
                  <a:gd name="connsiteY5" fmla="*/ 1622318 h 162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329" h="1622318">
                    <a:moveTo>
                      <a:pt x="601105" y="1514300"/>
                    </a:moveTo>
                    <a:cubicBezTo>
                      <a:pt x="855479" y="1290377"/>
                      <a:pt x="941855" y="934395"/>
                      <a:pt x="815365" y="616322"/>
                    </a:cubicBezTo>
                    <a:cubicBezTo>
                      <a:pt x="689039" y="298649"/>
                      <a:pt x="381525" y="98891"/>
                      <a:pt x="42954" y="110719"/>
                    </a:cubicBezTo>
                    <a:lnTo>
                      <a:pt x="0" y="2686"/>
                    </a:lnTo>
                    <a:cubicBezTo>
                      <a:pt x="502736" y="-35650"/>
                      <a:pt x="941359" y="340831"/>
                      <a:pt x="979680" y="843553"/>
                    </a:cubicBezTo>
                    <a:cubicBezTo>
                      <a:pt x="1002481" y="1142506"/>
                      <a:pt x="877038" y="1433589"/>
                      <a:pt x="644073" y="1622318"/>
                    </a:cubicBezTo>
                    <a:close/>
                  </a:path>
                </a:pathLst>
              </a:custGeom>
              <a:solidFill>
                <a:schemeClr val="accent1">
                  <a:lumMod val="75000"/>
                </a:schemeClr>
              </a:solidFill>
              <a:ln w="1378"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792D84BF-3BF6-4986-A865-785AF0184CB8}"/>
                  </a:ext>
                </a:extLst>
              </p:cNvPr>
              <p:cNvSpPr/>
              <p:nvPr/>
            </p:nvSpPr>
            <p:spPr>
              <a:xfrm>
                <a:off x="6870816" y="2884541"/>
                <a:ext cx="982403" cy="1622283"/>
              </a:xfrm>
              <a:custGeom>
                <a:avLst/>
                <a:gdLst>
                  <a:gd name="connsiteX0" fmla="*/ 939449 w 982403"/>
                  <a:gd name="connsiteY0" fmla="*/ 1511614 h 1622283"/>
                  <a:gd name="connsiteX1" fmla="*/ 167025 w 982403"/>
                  <a:gd name="connsiteY1" fmla="*/ 1006010 h 1622283"/>
                  <a:gd name="connsiteX2" fmla="*/ 381298 w 982403"/>
                  <a:gd name="connsiteY2" fmla="*/ 108032 h 1622283"/>
                  <a:gd name="connsiteX3" fmla="*/ 338316 w 982403"/>
                  <a:gd name="connsiteY3" fmla="*/ 0 h 1622283"/>
                  <a:gd name="connsiteX4" fmla="*/ 203569 w 982403"/>
                  <a:gd name="connsiteY4" fmla="*/ 1283997 h 1622283"/>
                  <a:gd name="connsiteX5" fmla="*/ 982403 w 982403"/>
                  <a:gd name="connsiteY5" fmla="*/ 1619632 h 162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403" h="1622283">
                    <a:moveTo>
                      <a:pt x="939449" y="1511614"/>
                    </a:moveTo>
                    <a:cubicBezTo>
                      <a:pt x="600767" y="1523524"/>
                      <a:pt x="293515" y="1324070"/>
                      <a:pt x="167025" y="1006010"/>
                    </a:cubicBezTo>
                    <a:cubicBezTo>
                      <a:pt x="40714" y="688350"/>
                      <a:pt x="127048" y="331927"/>
                      <a:pt x="381298" y="108032"/>
                    </a:cubicBezTo>
                    <a:lnTo>
                      <a:pt x="338316" y="0"/>
                    </a:lnTo>
                    <a:cubicBezTo>
                      <a:pt x="-53465" y="317357"/>
                      <a:pt x="-113788" y="892215"/>
                      <a:pt x="203569" y="1283997"/>
                    </a:cubicBezTo>
                    <a:cubicBezTo>
                      <a:pt x="392298" y="1516990"/>
                      <a:pt x="683422" y="1642446"/>
                      <a:pt x="982403" y="1619632"/>
                    </a:cubicBezTo>
                    <a:close/>
                  </a:path>
                </a:pathLst>
              </a:custGeom>
              <a:solidFill>
                <a:schemeClr val="accent1">
                  <a:lumMod val="75000"/>
                </a:schemeClr>
              </a:solidFill>
              <a:ln w="1378"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AEF5EFA1-F7B8-4AD4-8D1F-0E1CB9BF7CA4}"/>
                  </a:ext>
                </a:extLst>
              </p:cNvPr>
              <p:cNvSpPr/>
              <p:nvPr/>
            </p:nvSpPr>
            <p:spPr>
              <a:xfrm rot="18900000">
                <a:off x="7099324" y="2910098"/>
                <a:ext cx="1368016" cy="1368016"/>
              </a:xfrm>
              <a:custGeom>
                <a:avLst/>
                <a:gdLst>
                  <a:gd name="connsiteX0" fmla="*/ 1368017 w 1368016"/>
                  <a:gd name="connsiteY0" fmla="*/ 684008 h 1368016"/>
                  <a:gd name="connsiteX1" fmla="*/ 684009 w 1368016"/>
                  <a:gd name="connsiteY1" fmla="*/ 1368016 h 1368016"/>
                  <a:gd name="connsiteX2" fmla="*/ 0 w 1368016"/>
                  <a:gd name="connsiteY2" fmla="*/ 684008 h 1368016"/>
                  <a:gd name="connsiteX3" fmla="*/ 684009 w 1368016"/>
                  <a:gd name="connsiteY3" fmla="*/ 0 h 1368016"/>
                  <a:gd name="connsiteX4" fmla="*/ 1368017 w 1368016"/>
                  <a:gd name="connsiteY4" fmla="*/ 684008 h 136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016" h="1368016">
                    <a:moveTo>
                      <a:pt x="1368017" y="684008"/>
                    </a:moveTo>
                    <a:cubicBezTo>
                      <a:pt x="1368017" y="1061776"/>
                      <a:pt x="1061776" y="1368016"/>
                      <a:pt x="684009" y="1368016"/>
                    </a:cubicBezTo>
                    <a:cubicBezTo>
                      <a:pt x="306241" y="1368016"/>
                      <a:pt x="0" y="1061776"/>
                      <a:pt x="0" y="684008"/>
                    </a:cubicBezTo>
                    <a:cubicBezTo>
                      <a:pt x="0" y="306241"/>
                      <a:pt x="306241" y="0"/>
                      <a:pt x="684009" y="0"/>
                    </a:cubicBezTo>
                    <a:cubicBezTo>
                      <a:pt x="1061776" y="0"/>
                      <a:pt x="1368017" y="306241"/>
                      <a:pt x="1368017" y="684008"/>
                    </a:cubicBezTo>
                    <a:close/>
                  </a:path>
                </a:pathLst>
              </a:custGeom>
              <a:solidFill>
                <a:schemeClr val="accent1">
                  <a:lumMod val="75000"/>
                </a:schemeClr>
              </a:solidFill>
              <a:ln w="1378"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A866A0E0-415C-48C8-B38C-42BA72960D71}"/>
                  </a:ext>
                </a:extLst>
              </p:cNvPr>
              <p:cNvSpPr/>
              <p:nvPr/>
            </p:nvSpPr>
            <p:spPr>
              <a:xfrm>
                <a:off x="7535849" y="3175113"/>
                <a:ext cx="494864" cy="838068"/>
              </a:xfrm>
              <a:custGeom>
                <a:avLst/>
                <a:gdLst>
                  <a:gd name="connsiteX0" fmla="*/ 333774 w 494864"/>
                  <a:gd name="connsiteY0" fmla="*/ 238397 h 838068"/>
                  <a:gd name="connsiteX1" fmla="*/ 302772 w 494864"/>
                  <a:gd name="connsiteY1" fmla="*/ 139959 h 838068"/>
                  <a:gd name="connsiteX2" fmla="*/ 212274 w 494864"/>
                  <a:gd name="connsiteY2" fmla="*/ 104794 h 838068"/>
                  <a:gd name="connsiteX3" fmla="*/ 156666 w 494864"/>
                  <a:gd name="connsiteY3" fmla="*/ 112789 h 838068"/>
                  <a:gd name="connsiteX4" fmla="*/ 98769 w 494864"/>
                  <a:gd name="connsiteY4" fmla="*/ 134197 h 838068"/>
                  <a:gd name="connsiteX5" fmla="*/ 44429 w 494864"/>
                  <a:gd name="connsiteY5" fmla="*/ 164882 h 838068"/>
                  <a:gd name="connsiteX6" fmla="*/ 0 w 494864"/>
                  <a:gd name="connsiteY6" fmla="*/ 200723 h 838068"/>
                  <a:gd name="connsiteX7" fmla="*/ 0 w 494864"/>
                  <a:gd name="connsiteY7" fmla="*/ 85026 h 838068"/>
                  <a:gd name="connsiteX8" fmla="*/ 43478 w 494864"/>
                  <a:gd name="connsiteY8" fmla="*/ 52425 h 838068"/>
                  <a:gd name="connsiteX9" fmla="*/ 97487 w 494864"/>
                  <a:gd name="connsiteY9" fmla="*/ 25572 h 838068"/>
                  <a:gd name="connsiteX10" fmla="*/ 159174 w 494864"/>
                  <a:gd name="connsiteY10" fmla="*/ 7031 h 838068"/>
                  <a:gd name="connsiteX11" fmla="*/ 226293 w 494864"/>
                  <a:gd name="connsiteY11" fmla="*/ 1 h 838068"/>
                  <a:gd name="connsiteX12" fmla="*/ 326661 w 494864"/>
                  <a:gd name="connsiteY12" fmla="*/ 15660 h 838068"/>
                  <a:gd name="connsiteX13" fmla="*/ 402409 w 494864"/>
                  <a:gd name="connsiteY13" fmla="*/ 60737 h 838068"/>
                  <a:gd name="connsiteX14" fmla="*/ 450353 w 494864"/>
                  <a:gd name="connsiteY14" fmla="*/ 131371 h 838068"/>
                  <a:gd name="connsiteX15" fmla="*/ 467295 w 494864"/>
                  <a:gd name="connsiteY15" fmla="*/ 223730 h 838068"/>
                  <a:gd name="connsiteX16" fmla="*/ 454186 w 494864"/>
                  <a:gd name="connsiteY16" fmla="*/ 319935 h 838068"/>
                  <a:gd name="connsiteX17" fmla="*/ 417752 w 494864"/>
                  <a:gd name="connsiteY17" fmla="*/ 402396 h 838068"/>
                  <a:gd name="connsiteX18" fmla="*/ 362778 w 494864"/>
                  <a:gd name="connsiteY18" fmla="*/ 480378 h 838068"/>
                  <a:gd name="connsiteX19" fmla="*/ 293412 w 494864"/>
                  <a:gd name="connsiteY19" fmla="*/ 564466 h 838068"/>
                  <a:gd name="connsiteX20" fmla="*/ 153426 w 494864"/>
                  <a:gd name="connsiteY20" fmla="*/ 734502 h 838068"/>
                  <a:gd name="connsiteX21" fmla="*/ 494865 w 494864"/>
                  <a:gd name="connsiteY21" fmla="*/ 734502 h 838068"/>
                  <a:gd name="connsiteX22" fmla="*/ 494865 w 494864"/>
                  <a:gd name="connsiteY22" fmla="*/ 838069 h 838068"/>
                  <a:gd name="connsiteX23" fmla="*/ 2647 w 494864"/>
                  <a:gd name="connsiteY23" fmla="*/ 838069 h 838068"/>
                  <a:gd name="connsiteX24" fmla="*/ 2647 w 494864"/>
                  <a:gd name="connsiteY24" fmla="*/ 747929 h 838068"/>
                  <a:gd name="connsiteX25" fmla="*/ 197621 w 494864"/>
                  <a:gd name="connsiteY25" fmla="*/ 506941 h 838068"/>
                  <a:gd name="connsiteX26" fmla="*/ 253546 w 494864"/>
                  <a:gd name="connsiteY26" fmla="*/ 436638 h 838068"/>
                  <a:gd name="connsiteX27" fmla="*/ 296693 w 494864"/>
                  <a:gd name="connsiteY27" fmla="*/ 373986 h 838068"/>
                  <a:gd name="connsiteX28" fmla="*/ 324180 w 494864"/>
                  <a:gd name="connsiteY28" fmla="*/ 310699 h 838068"/>
                  <a:gd name="connsiteX29" fmla="*/ 333774 w 494864"/>
                  <a:gd name="connsiteY29" fmla="*/ 238397 h 83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4864" h="838068">
                    <a:moveTo>
                      <a:pt x="333774" y="238397"/>
                    </a:moveTo>
                    <a:cubicBezTo>
                      <a:pt x="333774" y="196215"/>
                      <a:pt x="323436" y="163407"/>
                      <a:pt x="302772" y="139959"/>
                    </a:cubicBezTo>
                    <a:cubicBezTo>
                      <a:pt x="282108" y="116511"/>
                      <a:pt x="251933" y="104794"/>
                      <a:pt x="212274" y="104794"/>
                    </a:cubicBezTo>
                    <a:cubicBezTo>
                      <a:pt x="193472" y="104986"/>
                      <a:pt x="174765" y="107674"/>
                      <a:pt x="156666" y="112789"/>
                    </a:cubicBezTo>
                    <a:cubicBezTo>
                      <a:pt x="136774" y="118206"/>
                      <a:pt x="117406" y="125374"/>
                      <a:pt x="98769" y="134197"/>
                    </a:cubicBezTo>
                    <a:cubicBezTo>
                      <a:pt x="79925" y="143088"/>
                      <a:pt x="61770" y="153344"/>
                      <a:pt x="44429" y="164882"/>
                    </a:cubicBezTo>
                    <a:cubicBezTo>
                      <a:pt x="28480" y="175345"/>
                      <a:pt x="13606" y="187351"/>
                      <a:pt x="0" y="200723"/>
                    </a:cubicBezTo>
                    <a:lnTo>
                      <a:pt x="0" y="85026"/>
                    </a:lnTo>
                    <a:cubicBezTo>
                      <a:pt x="13385" y="72757"/>
                      <a:pt x="27942" y="61826"/>
                      <a:pt x="43478" y="52425"/>
                    </a:cubicBezTo>
                    <a:cubicBezTo>
                      <a:pt x="60667" y="41907"/>
                      <a:pt x="78739" y="32933"/>
                      <a:pt x="97487" y="25572"/>
                    </a:cubicBezTo>
                    <a:cubicBezTo>
                      <a:pt x="117503" y="17714"/>
                      <a:pt x="138139" y="11525"/>
                      <a:pt x="159174" y="7031"/>
                    </a:cubicBezTo>
                    <a:cubicBezTo>
                      <a:pt x="181230" y="2316"/>
                      <a:pt x="203727" y="-41"/>
                      <a:pt x="226293" y="1"/>
                    </a:cubicBezTo>
                    <a:cubicBezTo>
                      <a:pt x="263375" y="1"/>
                      <a:pt x="296831" y="5225"/>
                      <a:pt x="326661" y="15660"/>
                    </a:cubicBezTo>
                    <a:cubicBezTo>
                      <a:pt x="356492" y="26095"/>
                      <a:pt x="381746" y="41121"/>
                      <a:pt x="402409" y="60737"/>
                    </a:cubicBezTo>
                    <a:cubicBezTo>
                      <a:pt x="423239" y="80587"/>
                      <a:pt x="439587" y="104683"/>
                      <a:pt x="450353" y="131371"/>
                    </a:cubicBezTo>
                    <a:cubicBezTo>
                      <a:pt x="461643" y="158858"/>
                      <a:pt x="467295" y="189640"/>
                      <a:pt x="467295" y="223730"/>
                    </a:cubicBezTo>
                    <a:cubicBezTo>
                      <a:pt x="467295" y="259102"/>
                      <a:pt x="462925" y="291166"/>
                      <a:pt x="454186" y="319935"/>
                    </a:cubicBezTo>
                    <a:cubicBezTo>
                      <a:pt x="445405" y="348787"/>
                      <a:pt x="433177" y="376480"/>
                      <a:pt x="417752" y="402396"/>
                    </a:cubicBezTo>
                    <a:cubicBezTo>
                      <a:pt x="401403" y="429732"/>
                      <a:pt x="383028" y="455799"/>
                      <a:pt x="362778" y="480378"/>
                    </a:cubicBezTo>
                    <a:cubicBezTo>
                      <a:pt x="341687" y="506169"/>
                      <a:pt x="318570" y="534208"/>
                      <a:pt x="293412" y="564466"/>
                    </a:cubicBezTo>
                    <a:lnTo>
                      <a:pt x="153426" y="734502"/>
                    </a:lnTo>
                    <a:lnTo>
                      <a:pt x="494865" y="734502"/>
                    </a:lnTo>
                    <a:lnTo>
                      <a:pt x="494865" y="838069"/>
                    </a:lnTo>
                    <a:lnTo>
                      <a:pt x="2647" y="838069"/>
                    </a:lnTo>
                    <a:lnTo>
                      <a:pt x="2647" y="747929"/>
                    </a:lnTo>
                    <a:lnTo>
                      <a:pt x="197621" y="506941"/>
                    </a:lnTo>
                    <a:cubicBezTo>
                      <a:pt x="218064" y="481370"/>
                      <a:pt x="236701" y="457936"/>
                      <a:pt x="253546" y="436638"/>
                    </a:cubicBezTo>
                    <a:cubicBezTo>
                      <a:pt x="269371" y="416788"/>
                      <a:pt x="283790" y="395848"/>
                      <a:pt x="296693" y="373986"/>
                    </a:cubicBezTo>
                    <a:cubicBezTo>
                      <a:pt x="308396" y="354080"/>
                      <a:pt x="317618" y="332837"/>
                      <a:pt x="324180" y="310699"/>
                    </a:cubicBezTo>
                    <a:cubicBezTo>
                      <a:pt x="330576" y="288932"/>
                      <a:pt x="333774" y="264823"/>
                      <a:pt x="333774" y="238397"/>
                    </a:cubicBezTo>
                    <a:close/>
                  </a:path>
                </a:pathLst>
              </a:custGeom>
              <a:solidFill>
                <a:schemeClr val="bg1"/>
              </a:solidFill>
              <a:ln w="1378" cap="flat">
                <a:noFill/>
                <a:prstDash val="solid"/>
                <a:miter/>
              </a:ln>
            </p:spPr>
            <p:txBody>
              <a:bodyPr rtlCol="0" anchor="ctr"/>
              <a:lstStyle/>
              <a:p>
                <a:endParaRPr lang="en-IN"/>
              </a:p>
            </p:txBody>
          </p:sp>
        </p:grpSp>
        <p:sp>
          <p:nvSpPr>
            <p:cNvPr id="26" name="Freeform: Shape 25">
              <a:extLst>
                <a:ext uri="{FF2B5EF4-FFF2-40B4-BE49-F238E27FC236}">
                  <a16:creationId xmlns:a16="http://schemas.microsoft.com/office/drawing/2014/main" id="{99798C0F-8E97-438E-93ED-31C90FF3C437}"/>
                </a:ext>
              </a:extLst>
            </p:cNvPr>
            <p:cNvSpPr/>
            <p:nvPr/>
          </p:nvSpPr>
          <p:spPr>
            <a:xfrm rot="18900000">
              <a:off x="3607322" y="4767583"/>
              <a:ext cx="1602718" cy="1602718"/>
            </a:xfrm>
            <a:custGeom>
              <a:avLst/>
              <a:gdLst>
                <a:gd name="connsiteX0" fmla="*/ 1602719 w 1602718"/>
                <a:gd name="connsiteY0" fmla="*/ 801359 h 1602718"/>
                <a:gd name="connsiteX1" fmla="*/ 801359 w 1602718"/>
                <a:gd name="connsiteY1" fmla="*/ 1602719 h 1602718"/>
                <a:gd name="connsiteX2" fmla="*/ 0 w 1602718"/>
                <a:gd name="connsiteY2" fmla="*/ 801359 h 1602718"/>
                <a:gd name="connsiteX3" fmla="*/ 801359 w 1602718"/>
                <a:gd name="connsiteY3" fmla="*/ 0 h 1602718"/>
                <a:gd name="connsiteX4" fmla="*/ 1602719 w 1602718"/>
                <a:gd name="connsiteY4" fmla="*/ 801359 h 1602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718" h="1602718">
                  <a:moveTo>
                    <a:pt x="1602719" y="801359"/>
                  </a:moveTo>
                  <a:cubicBezTo>
                    <a:pt x="1602719" y="1243938"/>
                    <a:pt x="1243938" y="1602719"/>
                    <a:pt x="801359" y="1602719"/>
                  </a:cubicBezTo>
                  <a:cubicBezTo>
                    <a:pt x="358781" y="1602719"/>
                    <a:pt x="0" y="1243937"/>
                    <a:pt x="0" y="801359"/>
                  </a:cubicBezTo>
                  <a:cubicBezTo>
                    <a:pt x="0" y="358780"/>
                    <a:pt x="358781" y="0"/>
                    <a:pt x="801359" y="0"/>
                  </a:cubicBezTo>
                  <a:cubicBezTo>
                    <a:pt x="1243938" y="0"/>
                    <a:pt x="1602719" y="358780"/>
                    <a:pt x="1602719" y="801359"/>
                  </a:cubicBezTo>
                  <a:close/>
                </a:path>
              </a:pathLst>
            </a:custGeom>
            <a:solidFill>
              <a:srgbClr val="FFFFFF"/>
            </a:solidFill>
            <a:ln w="1378" cap="flat">
              <a:noFill/>
              <a:prstDash val="solid"/>
              <a:miter/>
            </a:ln>
          </p:spPr>
          <p:txBody>
            <a:bodyPr rtlCol="0" anchor="ctr"/>
            <a:lstStyle/>
            <a:p>
              <a:endParaRPr lang="en-IN"/>
            </a:p>
          </p:txBody>
        </p:sp>
        <p:grpSp>
          <p:nvGrpSpPr>
            <p:cNvPr id="31" name="Group 30">
              <a:extLst>
                <a:ext uri="{FF2B5EF4-FFF2-40B4-BE49-F238E27FC236}">
                  <a16:creationId xmlns:a16="http://schemas.microsoft.com/office/drawing/2014/main" id="{55A3EB72-D7CD-432B-97A9-0D70740B9EAB}"/>
                </a:ext>
              </a:extLst>
            </p:cNvPr>
            <p:cNvGrpSpPr/>
            <p:nvPr/>
          </p:nvGrpSpPr>
          <p:grpSpPr>
            <a:xfrm>
              <a:off x="2994074" y="4656154"/>
              <a:ext cx="6203850" cy="1825490"/>
              <a:chOff x="2994074" y="4656154"/>
              <a:chExt cx="6203850" cy="1825490"/>
            </a:xfrm>
          </p:grpSpPr>
          <p:sp>
            <p:nvSpPr>
              <p:cNvPr id="21" name="Freeform: Shape 20">
                <a:extLst>
                  <a:ext uri="{FF2B5EF4-FFF2-40B4-BE49-F238E27FC236}">
                    <a16:creationId xmlns:a16="http://schemas.microsoft.com/office/drawing/2014/main" id="{DC9074A6-EF6A-44BF-8445-BA0440E15419}"/>
                  </a:ext>
                </a:extLst>
              </p:cNvPr>
              <p:cNvSpPr/>
              <p:nvPr/>
            </p:nvSpPr>
            <p:spPr>
              <a:xfrm>
                <a:off x="8346678" y="4988493"/>
                <a:ext cx="851246" cy="1061108"/>
              </a:xfrm>
              <a:custGeom>
                <a:avLst/>
                <a:gdLst>
                  <a:gd name="connsiteX0" fmla="*/ 851247 w 851246"/>
                  <a:gd name="connsiteY0" fmla="*/ 530554 h 1061108"/>
                  <a:gd name="connsiteX1" fmla="*/ 425624 w 851246"/>
                  <a:gd name="connsiteY1" fmla="*/ 1061108 h 1061108"/>
                  <a:gd name="connsiteX2" fmla="*/ 1 w 851246"/>
                  <a:gd name="connsiteY2" fmla="*/ 530554 h 1061108"/>
                  <a:gd name="connsiteX3" fmla="*/ 425624 w 851246"/>
                  <a:gd name="connsiteY3" fmla="*/ 0 h 1061108"/>
                  <a:gd name="connsiteX4" fmla="*/ 851247 w 851246"/>
                  <a:gd name="connsiteY4" fmla="*/ 530554 h 106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46" h="1061108">
                    <a:moveTo>
                      <a:pt x="851247" y="530554"/>
                    </a:moveTo>
                    <a:cubicBezTo>
                      <a:pt x="851247" y="823571"/>
                      <a:pt x="660689" y="1061108"/>
                      <a:pt x="425624" y="1061108"/>
                    </a:cubicBezTo>
                    <a:cubicBezTo>
                      <a:pt x="190558" y="1061108"/>
                      <a:pt x="1" y="823571"/>
                      <a:pt x="1" y="530554"/>
                    </a:cubicBezTo>
                    <a:cubicBezTo>
                      <a:pt x="1" y="237537"/>
                      <a:pt x="190558" y="0"/>
                      <a:pt x="425624" y="0"/>
                    </a:cubicBezTo>
                    <a:cubicBezTo>
                      <a:pt x="660689" y="0"/>
                      <a:pt x="851247" y="237537"/>
                      <a:pt x="851247" y="530554"/>
                    </a:cubicBezTo>
                    <a:close/>
                  </a:path>
                </a:pathLst>
              </a:custGeom>
              <a:solidFill>
                <a:schemeClr val="accent2"/>
              </a:solidFill>
              <a:ln w="1378"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1DB124A7-1B22-4A0A-B9F9-EC4CBC35656C}"/>
                  </a:ext>
                </a:extLst>
              </p:cNvPr>
              <p:cNvSpPr/>
              <p:nvPr/>
            </p:nvSpPr>
            <p:spPr>
              <a:xfrm>
                <a:off x="3399489" y="4988493"/>
                <a:ext cx="5323062" cy="1061094"/>
              </a:xfrm>
              <a:custGeom>
                <a:avLst/>
                <a:gdLst>
                  <a:gd name="connsiteX0" fmla="*/ 0 w 5323062"/>
                  <a:gd name="connsiteY0" fmla="*/ 0 h 1061094"/>
                  <a:gd name="connsiteX1" fmla="*/ 5323063 w 5323062"/>
                  <a:gd name="connsiteY1" fmla="*/ 0 h 1061094"/>
                  <a:gd name="connsiteX2" fmla="*/ 5323063 w 5323062"/>
                  <a:gd name="connsiteY2" fmla="*/ 1061095 h 1061094"/>
                  <a:gd name="connsiteX3" fmla="*/ 0 w 5323062"/>
                  <a:gd name="connsiteY3" fmla="*/ 1061095 h 1061094"/>
                </a:gdLst>
                <a:ahLst/>
                <a:cxnLst>
                  <a:cxn ang="0">
                    <a:pos x="connsiteX0" y="connsiteY0"/>
                  </a:cxn>
                  <a:cxn ang="0">
                    <a:pos x="connsiteX1" y="connsiteY1"/>
                  </a:cxn>
                  <a:cxn ang="0">
                    <a:pos x="connsiteX2" y="connsiteY2"/>
                  </a:cxn>
                  <a:cxn ang="0">
                    <a:pos x="connsiteX3" y="connsiteY3"/>
                  </a:cxn>
                </a:cxnLst>
                <a:rect l="l" t="t" r="r" b="b"/>
                <a:pathLst>
                  <a:path w="5323062" h="1061094">
                    <a:moveTo>
                      <a:pt x="0" y="0"/>
                    </a:moveTo>
                    <a:lnTo>
                      <a:pt x="5323063" y="0"/>
                    </a:lnTo>
                    <a:lnTo>
                      <a:pt x="5323063" y="1061095"/>
                    </a:lnTo>
                    <a:lnTo>
                      <a:pt x="0" y="1061095"/>
                    </a:lnTo>
                    <a:close/>
                  </a:path>
                </a:pathLst>
              </a:custGeom>
              <a:solidFill>
                <a:schemeClr val="accent2"/>
              </a:solidFill>
              <a:ln w="1378"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A6F86C0D-F4E2-4616-93FF-61F7549BB1ED}"/>
                  </a:ext>
                </a:extLst>
              </p:cNvPr>
              <p:cNvSpPr/>
              <p:nvPr/>
            </p:nvSpPr>
            <p:spPr>
              <a:xfrm>
                <a:off x="2994074" y="4988493"/>
                <a:ext cx="851246" cy="1061108"/>
              </a:xfrm>
              <a:custGeom>
                <a:avLst/>
                <a:gdLst>
                  <a:gd name="connsiteX0" fmla="*/ 851247 w 851246"/>
                  <a:gd name="connsiteY0" fmla="*/ 530554 h 1061108"/>
                  <a:gd name="connsiteX1" fmla="*/ 425623 w 851246"/>
                  <a:gd name="connsiteY1" fmla="*/ 1061108 h 1061108"/>
                  <a:gd name="connsiteX2" fmla="*/ 0 w 851246"/>
                  <a:gd name="connsiteY2" fmla="*/ 530554 h 1061108"/>
                  <a:gd name="connsiteX3" fmla="*/ 425623 w 851246"/>
                  <a:gd name="connsiteY3" fmla="*/ 0 h 1061108"/>
                  <a:gd name="connsiteX4" fmla="*/ 851247 w 851246"/>
                  <a:gd name="connsiteY4" fmla="*/ 530554 h 106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246" h="1061108">
                    <a:moveTo>
                      <a:pt x="851247" y="530554"/>
                    </a:moveTo>
                    <a:cubicBezTo>
                      <a:pt x="851247" y="823571"/>
                      <a:pt x="660689" y="1061108"/>
                      <a:pt x="425623" y="1061108"/>
                    </a:cubicBezTo>
                    <a:cubicBezTo>
                      <a:pt x="190558" y="1061108"/>
                      <a:pt x="0" y="823571"/>
                      <a:pt x="0" y="530554"/>
                    </a:cubicBezTo>
                    <a:cubicBezTo>
                      <a:pt x="0" y="237537"/>
                      <a:pt x="190558" y="0"/>
                      <a:pt x="425623" y="0"/>
                    </a:cubicBezTo>
                    <a:cubicBezTo>
                      <a:pt x="660689" y="0"/>
                      <a:pt x="851247" y="237537"/>
                      <a:pt x="851247" y="530554"/>
                    </a:cubicBezTo>
                    <a:close/>
                  </a:path>
                </a:pathLst>
              </a:custGeom>
              <a:solidFill>
                <a:schemeClr val="accent2"/>
              </a:solidFill>
              <a:ln w="1378"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28DD741C-F183-4C0F-9D43-F809675332BE}"/>
                  </a:ext>
                </a:extLst>
              </p:cNvPr>
              <p:cNvSpPr/>
              <p:nvPr/>
            </p:nvSpPr>
            <p:spPr>
              <a:xfrm>
                <a:off x="3496240" y="4656154"/>
                <a:ext cx="982332" cy="1622318"/>
              </a:xfrm>
              <a:custGeom>
                <a:avLst/>
                <a:gdLst>
                  <a:gd name="connsiteX0" fmla="*/ 381213 w 982332"/>
                  <a:gd name="connsiteY0" fmla="*/ 1514314 h 1622318"/>
                  <a:gd name="connsiteX1" fmla="*/ 166954 w 982332"/>
                  <a:gd name="connsiteY1" fmla="*/ 616322 h 1622318"/>
                  <a:gd name="connsiteX2" fmla="*/ 939379 w 982332"/>
                  <a:gd name="connsiteY2" fmla="*/ 110719 h 1622318"/>
                  <a:gd name="connsiteX3" fmla="*/ 982333 w 982332"/>
                  <a:gd name="connsiteY3" fmla="*/ 2686 h 1622318"/>
                  <a:gd name="connsiteX4" fmla="*/ 2648 w 982332"/>
                  <a:gd name="connsiteY4" fmla="*/ 843553 h 1622318"/>
                  <a:gd name="connsiteX5" fmla="*/ 338260 w 982332"/>
                  <a:gd name="connsiteY5" fmla="*/ 1622319 h 162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332" h="1622318">
                    <a:moveTo>
                      <a:pt x="381213" y="1514314"/>
                    </a:moveTo>
                    <a:cubicBezTo>
                      <a:pt x="126840" y="1290336"/>
                      <a:pt x="40464" y="934396"/>
                      <a:pt x="166954" y="616322"/>
                    </a:cubicBezTo>
                    <a:cubicBezTo>
                      <a:pt x="293279" y="298663"/>
                      <a:pt x="600794" y="98891"/>
                      <a:pt x="939379" y="110719"/>
                    </a:cubicBezTo>
                    <a:lnTo>
                      <a:pt x="982333" y="2686"/>
                    </a:lnTo>
                    <a:cubicBezTo>
                      <a:pt x="479601" y="-35649"/>
                      <a:pt x="40979" y="340831"/>
                      <a:pt x="2648" y="843553"/>
                    </a:cubicBezTo>
                    <a:cubicBezTo>
                      <a:pt x="-20147" y="1142507"/>
                      <a:pt x="105298" y="1433589"/>
                      <a:pt x="338260" y="1622319"/>
                    </a:cubicBezTo>
                    <a:close/>
                  </a:path>
                </a:pathLst>
              </a:custGeom>
              <a:solidFill>
                <a:schemeClr val="accent2">
                  <a:lumMod val="75000"/>
                </a:schemeClr>
              </a:solidFill>
              <a:ln w="1378"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C4303AA0-9176-47AD-A8D4-615BF0FAF789}"/>
                  </a:ext>
                </a:extLst>
              </p:cNvPr>
              <p:cNvSpPr/>
              <p:nvPr/>
            </p:nvSpPr>
            <p:spPr>
              <a:xfrm>
                <a:off x="4338780" y="4859438"/>
                <a:ext cx="982275" cy="1622206"/>
              </a:xfrm>
              <a:custGeom>
                <a:avLst/>
                <a:gdLst>
                  <a:gd name="connsiteX0" fmla="*/ 42954 w 982275"/>
                  <a:gd name="connsiteY0" fmla="*/ 1511627 h 1622206"/>
                  <a:gd name="connsiteX1" fmla="*/ 815378 w 982275"/>
                  <a:gd name="connsiteY1" fmla="*/ 1006010 h 1622206"/>
                  <a:gd name="connsiteX2" fmla="*/ 601105 w 982275"/>
                  <a:gd name="connsiteY2" fmla="*/ 108033 h 1622206"/>
                  <a:gd name="connsiteX3" fmla="*/ 644059 w 982275"/>
                  <a:gd name="connsiteY3" fmla="*/ 0 h 1622206"/>
                  <a:gd name="connsiteX4" fmla="*/ 778641 w 982275"/>
                  <a:gd name="connsiteY4" fmla="*/ 1284011 h 1622206"/>
                  <a:gd name="connsiteX5" fmla="*/ 0 w 982275"/>
                  <a:gd name="connsiteY5" fmla="*/ 1619563 h 162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275" h="1622206">
                    <a:moveTo>
                      <a:pt x="42954" y="1511627"/>
                    </a:moveTo>
                    <a:cubicBezTo>
                      <a:pt x="381636" y="1523524"/>
                      <a:pt x="688888" y="1324070"/>
                      <a:pt x="815378" y="1006010"/>
                    </a:cubicBezTo>
                    <a:cubicBezTo>
                      <a:pt x="941690" y="688350"/>
                      <a:pt x="855355" y="331927"/>
                      <a:pt x="601105" y="108033"/>
                    </a:cubicBezTo>
                    <a:lnTo>
                      <a:pt x="644059" y="0"/>
                    </a:lnTo>
                    <a:cubicBezTo>
                      <a:pt x="1035786" y="317412"/>
                      <a:pt x="1096039" y="892284"/>
                      <a:pt x="778641" y="1284011"/>
                    </a:cubicBezTo>
                    <a:cubicBezTo>
                      <a:pt x="589926" y="1516921"/>
                      <a:pt x="298898" y="1642336"/>
                      <a:pt x="0" y="1619563"/>
                    </a:cubicBezTo>
                    <a:close/>
                  </a:path>
                </a:pathLst>
              </a:custGeom>
              <a:solidFill>
                <a:schemeClr val="accent2">
                  <a:lumMod val="75000"/>
                </a:schemeClr>
              </a:solidFill>
              <a:ln w="1378"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0DE2047B-1C71-4AC7-A71B-CB5739961CD7}"/>
                  </a:ext>
                </a:extLst>
              </p:cNvPr>
              <p:cNvSpPr/>
              <p:nvPr/>
            </p:nvSpPr>
            <p:spPr>
              <a:xfrm rot="18900000">
                <a:off x="3724673" y="4884934"/>
                <a:ext cx="1368016" cy="1368016"/>
              </a:xfrm>
              <a:custGeom>
                <a:avLst/>
                <a:gdLst>
                  <a:gd name="connsiteX0" fmla="*/ 1368016 w 1368016"/>
                  <a:gd name="connsiteY0" fmla="*/ 684008 h 1368016"/>
                  <a:gd name="connsiteX1" fmla="*/ 684008 w 1368016"/>
                  <a:gd name="connsiteY1" fmla="*/ 1368016 h 1368016"/>
                  <a:gd name="connsiteX2" fmla="*/ 0 w 1368016"/>
                  <a:gd name="connsiteY2" fmla="*/ 684008 h 1368016"/>
                  <a:gd name="connsiteX3" fmla="*/ 684008 w 1368016"/>
                  <a:gd name="connsiteY3" fmla="*/ 0 h 1368016"/>
                  <a:gd name="connsiteX4" fmla="*/ 1368016 w 1368016"/>
                  <a:gd name="connsiteY4" fmla="*/ 684008 h 136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016" h="1368016">
                    <a:moveTo>
                      <a:pt x="1368016" y="684008"/>
                    </a:moveTo>
                    <a:cubicBezTo>
                      <a:pt x="1368016" y="1061776"/>
                      <a:pt x="1061776" y="1368016"/>
                      <a:pt x="684008" y="1368016"/>
                    </a:cubicBezTo>
                    <a:cubicBezTo>
                      <a:pt x="306241" y="1368016"/>
                      <a:pt x="0" y="1061776"/>
                      <a:pt x="0" y="684008"/>
                    </a:cubicBezTo>
                    <a:cubicBezTo>
                      <a:pt x="0" y="306241"/>
                      <a:pt x="306241" y="0"/>
                      <a:pt x="684008" y="0"/>
                    </a:cubicBezTo>
                    <a:cubicBezTo>
                      <a:pt x="1061776" y="0"/>
                      <a:pt x="1368016" y="306241"/>
                      <a:pt x="1368016" y="684008"/>
                    </a:cubicBezTo>
                    <a:close/>
                  </a:path>
                </a:pathLst>
              </a:custGeom>
              <a:solidFill>
                <a:schemeClr val="accent2">
                  <a:lumMod val="75000"/>
                </a:schemeClr>
              </a:solidFill>
              <a:ln w="1378"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4BBE5EF6-1A67-4A9F-A65D-27344D86FB92}"/>
                  </a:ext>
                </a:extLst>
              </p:cNvPr>
              <p:cNvSpPr/>
              <p:nvPr/>
            </p:nvSpPr>
            <p:spPr>
              <a:xfrm>
                <a:off x="4165765" y="5144176"/>
                <a:ext cx="485825" cy="849589"/>
              </a:xfrm>
              <a:custGeom>
                <a:avLst/>
                <a:gdLst>
                  <a:gd name="connsiteX0" fmla="*/ 485822 w 485825"/>
                  <a:gd name="connsiteY0" fmla="*/ 602143 h 849589"/>
                  <a:gd name="connsiteX1" fmla="*/ 465048 w 485825"/>
                  <a:gd name="connsiteY1" fmla="*/ 704152 h 849589"/>
                  <a:gd name="connsiteX2" fmla="*/ 406242 w 485825"/>
                  <a:gd name="connsiteY2" fmla="*/ 782147 h 849589"/>
                  <a:gd name="connsiteX3" fmla="*/ 315468 w 485825"/>
                  <a:gd name="connsiteY3" fmla="*/ 832007 h 849589"/>
                  <a:gd name="connsiteX4" fmla="*/ 198806 w 485825"/>
                  <a:gd name="connsiteY4" fmla="*/ 849583 h 849589"/>
                  <a:gd name="connsiteX5" fmla="*/ 91091 w 485825"/>
                  <a:gd name="connsiteY5" fmla="*/ 837755 h 849589"/>
                  <a:gd name="connsiteX6" fmla="*/ 0 w 485825"/>
                  <a:gd name="connsiteY6" fmla="*/ 801638 h 849589"/>
                  <a:gd name="connsiteX7" fmla="*/ 0 w 485825"/>
                  <a:gd name="connsiteY7" fmla="*/ 684660 h 849589"/>
                  <a:gd name="connsiteX8" fmla="*/ 47944 w 485825"/>
                  <a:gd name="connsiteY8" fmla="*/ 712464 h 849589"/>
                  <a:gd name="connsiteX9" fmla="*/ 99086 w 485825"/>
                  <a:gd name="connsiteY9" fmla="*/ 733555 h 849589"/>
                  <a:gd name="connsiteX10" fmla="*/ 149263 w 485825"/>
                  <a:gd name="connsiteY10" fmla="*/ 746981 h 849589"/>
                  <a:gd name="connsiteX11" fmla="*/ 194960 w 485825"/>
                  <a:gd name="connsiteY11" fmla="*/ 751778 h 849589"/>
                  <a:gd name="connsiteX12" fmla="*/ 316102 w 485825"/>
                  <a:gd name="connsiteY12" fmla="*/ 713112 h 849589"/>
                  <a:gd name="connsiteX13" fmla="*/ 354783 w 485825"/>
                  <a:gd name="connsiteY13" fmla="*/ 607947 h 849589"/>
                  <a:gd name="connsiteX14" fmla="*/ 340391 w 485825"/>
                  <a:gd name="connsiteY14" fmla="*/ 549140 h 849589"/>
                  <a:gd name="connsiteX15" fmla="*/ 299478 w 485825"/>
                  <a:gd name="connsiteY15" fmla="*/ 505938 h 849589"/>
                  <a:gd name="connsiteX16" fmla="*/ 236522 w 485825"/>
                  <a:gd name="connsiteY16" fmla="*/ 479402 h 849589"/>
                  <a:gd name="connsiteX17" fmla="*/ 155976 w 485825"/>
                  <a:gd name="connsiteY17" fmla="*/ 470456 h 849589"/>
                  <a:gd name="connsiteX18" fmla="*/ 94606 w 485825"/>
                  <a:gd name="connsiteY18" fmla="*/ 470456 h 849589"/>
                  <a:gd name="connsiteX19" fmla="*/ 94606 w 485825"/>
                  <a:gd name="connsiteY19" fmla="*/ 365621 h 849589"/>
                  <a:gd name="connsiteX20" fmla="*/ 133604 w 485825"/>
                  <a:gd name="connsiteY20" fmla="*/ 365621 h 849589"/>
                  <a:gd name="connsiteX21" fmla="*/ 219263 w 485825"/>
                  <a:gd name="connsiteY21" fmla="*/ 354428 h 849589"/>
                  <a:gd name="connsiteX22" fmla="*/ 279669 w 485825"/>
                  <a:gd name="connsiteY22" fmla="*/ 324101 h 849589"/>
                  <a:gd name="connsiteX23" fmla="*/ 315509 w 485825"/>
                  <a:gd name="connsiteY23" fmla="*/ 278707 h 849589"/>
                  <a:gd name="connsiteX24" fmla="*/ 327337 w 485825"/>
                  <a:gd name="connsiteY24" fmla="*/ 222465 h 849589"/>
                  <a:gd name="connsiteX25" fmla="*/ 317426 w 485825"/>
                  <a:gd name="connsiteY25" fmla="*/ 166843 h 849589"/>
                  <a:gd name="connsiteX26" fmla="*/ 290255 w 485825"/>
                  <a:gd name="connsiteY26" fmla="*/ 129127 h 849589"/>
                  <a:gd name="connsiteX27" fmla="*/ 249342 w 485825"/>
                  <a:gd name="connsiteY27" fmla="*/ 107719 h 849589"/>
                  <a:gd name="connsiteX28" fmla="*/ 197565 w 485825"/>
                  <a:gd name="connsiteY28" fmla="*/ 101006 h 849589"/>
                  <a:gd name="connsiteX29" fmla="*/ 155701 w 485825"/>
                  <a:gd name="connsiteY29" fmla="*/ 105472 h 849589"/>
                  <a:gd name="connsiteX30" fmla="*/ 106792 w 485825"/>
                  <a:gd name="connsiteY30" fmla="*/ 118582 h 849589"/>
                  <a:gd name="connsiteX31" fmla="*/ 55333 w 485825"/>
                  <a:gd name="connsiteY31" fmla="*/ 139039 h 849589"/>
                  <a:gd name="connsiteX32" fmla="*/ 6438 w 485825"/>
                  <a:gd name="connsiteY32" fmla="*/ 166209 h 849589"/>
                  <a:gd name="connsiteX33" fmla="*/ 6438 w 485825"/>
                  <a:gd name="connsiteY33" fmla="*/ 54978 h 849589"/>
                  <a:gd name="connsiteX34" fmla="*/ 103277 w 485825"/>
                  <a:gd name="connsiteY34" fmla="*/ 13113 h 849589"/>
                  <a:gd name="connsiteX35" fmla="*/ 209710 w 485825"/>
                  <a:gd name="connsiteY35" fmla="*/ 4 h 849589"/>
                  <a:gd name="connsiteX36" fmla="*/ 313262 w 485825"/>
                  <a:gd name="connsiteY36" fmla="*/ 14712 h 849589"/>
                  <a:gd name="connsiteX37" fmla="*/ 389976 w 485825"/>
                  <a:gd name="connsiteY37" fmla="*/ 57211 h 849589"/>
                  <a:gd name="connsiteX38" fmla="*/ 437920 w 485825"/>
                  <a:gd name="connsiteY38" fmla="*/ 124344 h 849589"/>
                  <a:gd name="connsiteX39" fmla="*/ 454544 w 485825"/>
                  <a:gd name="connsiteY39" fmla="*/ 213505 h 849589"/>
                  <a:gd name="connsiteX40" fmla="*/ 442717 w 485825"/>
                  <a:gd name="connsiteY40" fmla="*/ 280307 h 849589"/>
                  <a:gd name="connsiteX41" fmla="*/ 410432 w 485825"/>
                  <a:gd name="connsiteY41" fmla="*/ 336563 h 849589"/>
                  <a:gd name="connsiteX42" fmla="*/ 361537 w 485825"/>
                  <a:gd name="connsiteY42" fmla="*/ 380992 h 849589"/>
                  <a:gd name="connsiteX43" fmla="*/ 299850 w 485825"/>
                  <a:gd name="connsiteY43" fmla="*/ 412311 h 849589"/>
                  <a:gd name="connsiteX44" fmla="*/ 376232 w 485825"/>
                  <a:gd name="connsiteY44" fmla="*/ 437248 h 849589"/>
                  <a:gd name="connsiteX45" fmla="*/ 435038 w 485825"/>
                  <a:gd name="connsiteY45" fmla="*/ 479430 h 849589"/>
                  <a:gd name="connsiteX46" fmla="*/ 472754 w 485825"/>
                  <a:gd name="connsiteY46" fmla="*/ 535686 h 849589"/>
                  <a:gd name="connsiteX47" fmla="*/ 485822 w 485825"/>
                  <a:gd name="connsiteY47" fmla="*/ 602143 h 84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5825" h="849589">
                    <a:moveTo>
                      <a:pt x="485822" y="602143"/>
                    </a:moveTo>
                    <a:cubicBezTo>
                      <a:pt x="485822" y="639652"/>
                      <a:pt x="478902" y="673659"/>
                      <a:pt x="465048" y="704152"/>
                    </a:cubicBezTo>
                    <a:cubicBezTo>
                      <a:pt x="451511" y="734217"/>
                      <a:pt x="431413" y="760863"/>
                      <a:pt x="406242" y="782147"/>
                    </a:cubicBezTo>
                    <a:cubicBezTo>
                      <a:pt x="380878" y="803665"/>
                      <a:pt x="350620" y="820275"/>
                      <a:pt x="315468" y="832007"/>
                    </a:cubicBezTo>
                    <a:cubicBezTo>
                      <a:pt x="280316" y="843737"/>
                      <a:pt x="241429" y="849596"/>
                      <a:pt x="198806" y="849583"/>
                    </a:cubicBezTo>
                    <a:cubicBezTo>
                      <a:pt x="162566" y="849776"/>
                      <a:pt x="126421" y="845805"/>
                      <a:pt x="91091" y="837755"/>
                    </a:cubicBezTo>
                    <a:cubicBezTo>
                      <a:pt x="57207" y="829884"/>
                      <a:pt x="26839" y="817836"/>
                      <a:pt x="0" y="801638"/>
                    </a:cubicBezTo>
                    <a:lnTo>
                      <a:pt x="0" y="684660"/>
                    </a:lnTo>
                    <a:cubicBezTo>
                      <a:pt x="15274" y="695095"/>
                      <a:pt x="31306" y="704386"/>
                      <a:pt x="47944" y="712464"/>
                    </a:cubicBezTo>
                    <a:cubicBezTo>
                      <a:pt x="64527" y="720583"/>
                      <a:pt x="81607" y="727627"/>
                      <a:pt x="99086" y="733555"/>
                    </a:cubicBezTo>
                    <a:cubicBezTo>
                      <a:pt x="115490" y="739138"/>
                      <a:pt x="132252" y="743632"/>
                      <a:pt x="149263" y="746981"/>
                    </a:cubicBezTo>
                    <a:cubicBezTo>
                      <a:pt x="164302" y="750042"/>
                      <a:pt x="179604" y="751641"/>
                      <a:pt x="194960" y="751778"/>
                    </a:cubicBezTo>
                    <a:cubicBezTo>
                      <a:pt x="249935" y="751778"/>
                      <a:pt x="290310" y="738890"/>
                      <a:pt x="316102" y="713112"/>
                    </a:cubicBezTo>
                    <a:cubicBezTo>
                      <a:pt x="341894" y="687334"/>
                      <a:pt x="354783" y="652279"/>
                      <a:pt x="354783" y="607947"/>
                    </a:cubicBezTo>
                    <a:cubicBezTo>
                      <a:pt x="354783" y="585794"/>
                      <a:pt x="349985" y="566192"/>
                      <a:pt x="340391" y="549140"/>
                    </a:cubicBezTo>
                    <a:cubicBezTo>
                      <a:pt x="330797" y="532088"/>
                      <a:pt x="317164" y="517697"/>
                      <a:pt x="299478" y="505938"/>
                    </a:cubicBezTo>
                    <a:cubicBezTo>
                      <a:pt x="281792" y="494221"/>
                      <a:pt x="260811" y="485371"/>
                      <a:pt x="236522" y="479402"/>
                    </a:cubicBezTo>
                    <a:cubicBezTo>
                      <a:pt x="212233" y="473433"/>
                      <a:pt x="185380" y="470442"/>
                      <a:pt x="155976" y="470456"/>
                    </a:cubicBezTo>
                    <a:lnTo>
                      <a:pt x="94606" y="470456"/>
                    </a:lnTo>
                    <a:lnTo>
                      <a:pt x="94606" y="365621"/>
                    </a:lnTo>
                    <a:lnTo>
                      <a:pt x="133604" y="365621"/>
                    </a:lnTo>
                    <a:cubicBezTo>
                      <a:pt x="166412" y="365621"/>
                      <a:pt x="194960" y="361886"/>
                      <a:pt x="219263" y="354428"/>
                    </a:cubicBezTo>
                    <a:cubicBezTo>
                      <a:pt x="243566" y="346970"/>
                      <a:pt x="263692" y="336852"/>
                      <a:pt x="279669" y="324101"/>
                    </a:cubicBezTo>
                    <a:cubicBezTo>
                      <a:pt x="295080" y="312053"/>
                      <a:pt x="307376" y="296490"/>
                      <a:pt x="315509" y="278707"/>
                    </a:cubicBezTo>
                    <a:cubicBezTo>
                      <a:pt x="323436" y="261021"/>
                      <a:pt x="327461" y="241846"/>
                      <a:pt x="327337" y="222465"/>
                    </a:cubicBezTo>
                    <a:cubicBezTo>
                      <a:pt x="327337" y="200726"/>
                      <a:pt x="324029" y="182185"/>
                      <a:pt x="317426" y="166843"/>
                    </a:cubicBezTo>
                    <a:cubicBezTo>
                      <a:pt x="311415" y="152341"/>
                      <a:pt x="302110" y="139425"/>
                      <a:pt x="290255" y="129127"/>
                    </a:cubicBezTo>
                    <a:cubicBezTo>
                      <a:pt x="278331" y="119105"/>
                      <a:pt x="264367" y="111800"/>
                      <a:pt x="249342" y="107719"/>
                    </a:cubicBezTo>
                    <a:cubicBezTo>
                      <a:pt x="232483" y="103101"/>
                      <a:pt x="215059" y="100840"/>
                      <a:pt x="197565" y="101006"/>
                    </a:cubicBezTo>
                    <a:cubicBezTo>
                      <a:pt x="183505" y="101185"/>
                      <a:pt x="169486" y="102688"/>
                      <a:pt x="155701" y="105472"/>
                    </a:cubicBezTo>
                    <a:cubicBezTo>
                      <a:pt x="139118" y="108739"/>
                      <a:pt x="122782" y="113109"/>
                      <a:pt x="106792" y="118582"/>
                    </a:cubicBezTo>
                    <a:cubicBezTo>
                      <a:pt x="89299" y="124509"/>
                      <a:pt x="72123" y="131347"/>
                      <a:pt x="55333" y="139039"/>
                    </a:cubicBezTo>
                    <a:cubicBezTo>
                      <a:pt x="38336" y="146772"/>
                      <a:pt x="21987" y="155870"/>
                      <a:pt x="6438" y="166209"/>
                    </a:cubicBezTo>
                    <a:lnTo>
                      <a:pt x="6438" y="54978"/>
                    </a:lnTo>
                    <a:cubicBezTo>
                      <a:pt x="36378" y="36120"/>
                      <a:pt x="69035" y="22004"/>
                      <a:pt x="103277" y="13113"/>
                    </a:cubicBezTo>
                    <a:cubicBezTo>
                      <a:pt x="138056" y="4263"/>
                      <a:pt x="173814" y="-148"/>
                      <a:pt x="209710" y="4"/>
                    </a:cubicBezTo>
                    <a:cubicBezTo>
                      <a:pt x="248487" y="4"/>
                      <a:pt x="283005" y="4911"/>
                      <a:pt x="313262" y="14712"/>
                    </a:cubicBezTo>
                    <a:cubicBezTo>
                      <a:pt x="343520" y="24513"/>
                      <a:pt x="369091" y="38684"/>
                      <a:pt x="389976" y="57211"/>
                    </a:cubicBezTo>
                    <a:cubicBezTo>
                      <a:pt x="410805" y="75697"/>
                      <a:pt x="427195" y="98635"/>
                      <a:pt x="437920" y="124344"/>
                    </a:cubicBezTo>
                    <a:cubicBezTo>
                      <a:pt x="449003" y="150549"/>
                      <a:pt x="454544" y="180269"/>
                      <a:pt x="454544" y="213505"/>
                    </a:cubicBezTo>
                    <a:cubicBezTo>
                      <a:pt x="454737" y="236305"/>
                      <a:pt x="450726" y="258954"/>
                      <a:pt x="442717" y="280307"/>
                    </a:cubicBezTo>
                    <a:cubicBezTo>
                      <a:pt x="435011" y="300653"/>
                      <a:pt x="424107" y="319649"/>
                      <a:pt x="410432" y="336563"/>
                    </a:cubicBezTo>
                    <a:cubicBezTo>
                      <a:pt x="396441" y="353725"/>
                      <a:pt x="379954" y="368695"/>
                      <a:pt x="361537" y="380992"/>
                    </a:cubicBezTo>
                    <a:cubicBezTo>
                      <a:pt x="342321" y="393908"/>
                      <a:pt x="321616" y="404426"/>
                      <a:pt x="299850" y="412311"/>
                    </a:cubicBezTo>
                    <a:cubicBezTo>
                      <a:pt x="326372" y="416901"/>
                      <a:pt x="352108" y="425296"/>
                      <a:pt x="376232" y="437248"/>
                    </a:cubicBezTo>
                    <a:cubicBezTo>
                      <a:pt x="397998" y="448014"/>
                      <a:pt x="417862" y="462268"/>
                      <a:pt x="435038" y="479430"/>
                    </a:cubicBezTo>
                    <a:cubicBezTo>
                      <a:pt x="451125" y="495572"/>
                      <a:pt x="463932" y="514678"/>
                      <a:pt x="472754" y="535686"/>
                    </a:cubicBezTo>
                    <a:cubicBezTo>
                      <a:pt x="481508" y="556736"/>
                      <a:pt x="485960" y="579343"/>
                      <a:pt x="485822" y="602143"/>
                    </a:cubicBezTo>
                    <a:close/>
                  </a:path>
                </a:pathLst>
              </a:custGeom>
              <a:solidFill>
                <a:schemeClr val="bg1"/>
              </a:solidFill>
              <a:ln w="1378" cap="flat">
                <a:noFill/>
                <a:prstDash val="solid"/>
                <a:miter/>
              </a:ln>
            </p:spPr>
            <p:txBody>
              <a:bodyPr rtlCol="0" anchor="ctr"/>
              <a:lstStyle/>
              <a:p>
                <a:endParaRPr lang="en-IN"/>
              </a:p>
            </p:txBody>
          </p:sp>
        </p:grpSp>
        <p:sp>
          <p:nvSpPr>
            <p:cNvPr id="35" name="TextBox 34">
              <a:extLst>
                <a:ext uri="{FF2B5EF4-FFF2-40B4-BE49-F238E27FC236}">
                  <a16:creationId xmlns:a16="http://schemas.microsoft.com/office/drawing/2014/main" id="{FDC9BDD6-856B-489D-A1D1-A7A6631E58B6}"/>
                </a:ext>
              </a:extLst>
            </p:cNvPr>
            <p:cNvSpPr txBox="1"/>
            <p:nvPr/>
          </p:nvSpPr>
          <p:spPr>
            <a:xfrm>
              <a:off x="5412248" y="1437192"/>
              <a:ext cx="3568290" cy="1000999"/>
            </a:xfrm>
            <a:prstGeom prst="rect">
              <a:avLst/>
            </a:prstGeom>
            <a:noFill/>
          </p:spPr>
          <p:txBody>
            <a:bodyPr wrap="square">
              <a:spAutoFit/>
            </a:bodyPr>
            <a:lstStyle/>
            <a:p>
              <a:r>
                <a:rPr lang="en-GB" sz="2000" b="1" dirty="0"/>
                <a:t>one main control room</a:t>
              </a:r>
              <a:r>
                <a:rPr lang="en-GB" sz="2000" dirty="0"/>
                <a:t>, which can be classified as a control </a:t>
              </a:r>
              <a:r>
                <a:rPr lang="en-GB" sz="2000" dirty="0" smtClean="0"/>
                <a:t>centre.</a:t>
              </a:r>
              <a:endParaRPr lang="en-IN" sz="2000" dirty="0">
                <a:solidFill>
                  <a:schemeClr val="bg1"/>
                </a:solidFill>
              </a:endParaRPr>
            </a:p>
          </p:txBody>
        </p:sp>
        <p:sp>
          <p:nvSpPr>
            <p:cNvPr id="36" name="TextBox 35">
              <a:extLst>
                <a:ext uri="{FF2B5EF4-FFF2-40B4-BE49-F238E27FC236}">
                  <a16:creationId xmlns:a16="http://schemas.microsoft.com/office/drawing/2014/main" id="{EA887583-DC45-4B61-892F-9AFC867E0A9E}"/>
                </a:ext>
              </a:extLst>
            </p:cNvPr>
            <p:cNvSpPr txBox="1"/>
            <p:nvPr/>
          </p:nvSpPr>
          <p:spPr>
            <a:xfrm>
              <a:off x="3389007" y="3438185"/>
              <a:ext cx="3302886" cy="697666"/>
            </a:xfrm>
            <a:prstGeom prst="rect">
              <a:avLst/>
            </a:prstGeom>
            <a:noFill/>
          </p:spPr>
          <p:txBody>
            <a:bodyPr wrap="square">
              <a:spAutoFit/>
            </a:bodyPr>
            <a:lstStyle/>
            <a:p>
              <a:r>
                <a:rPr lang="en-GB" sz="2000" dirty="0"/>
                <a:t>only </a:t>
              </a:r>
              <a:r>
                <a:rPr lang="en-GB" sz="2000" b="1" dirty="0"/>
                <a:t>one control suite </a:t>
              </a:r>
              <a:r>
                <a:rPr lang="en-GB" sz="2000" dirty="0"/>
                <a:t>in the facility</a:t>
              </a:r>
              <a:endParaRPr lang="en-IN" sz="2000" dirty="0"/>
            </a:p>
          </p:txBody>
        </p:sp>
        <p:sp>
          <p:nvSpPr>
            <p:cNvPr id="37" name="TextBox 36">
              <a:extLst>
                <a:ext uri="{FF2B5EF4-FFF2-40B4-BE49-F238E27FC236}">
                  <a16:creationId xmlns:a16="http://schemas.microsoft.com/office/drawing/2014/main" id="{AEA73A5F-10E5-4213-A0CE-3C3B356F38DA}"/>
                </a:ext>
              </a:extLst>
            </p:cNvPr>
            <p:cNvSpPr txBox="1"/>
            <p:nvPr/>
          </p:nvSpPr>
          <p:spPr>
            <a:xfrm>
              <a:off x="5549023" y="5264764"/>
              <a:ext cx="3568290" cy="606666"/>
            </a:xfrm>
            <a:prstGeom prst="rect">
              <a:avLst/>
            </a:prstGeom>
            <a:noFill/>
          </p:spPr>
          <p:txBody>
            <a:bodyPr wrap="square">
              <a:spAutoFit/>
            </a:bodyPr>
            <a:lstStyle/>
            <a:p>
              <a:r>
                <a:rPr lang="en-GB" sz="1400" dirty="0"/>
                <a:t> </a:t>
              </a:r>
              <a:r>
                <a:rPr lang="en-GB" sz="2000" dirty="0"/>
                <a:t>There are only </a:t>
              </a:r>
              <a:r>
                <a:rPr lang="en-GB" sz="2000" b="1" dirty="0"/>
                <a:t>6 control rooms </a:t>
              </a:r>
            </a:p>
            <a:p>
              <a:endParaRPr lang="en-IN" sz="1400" dirty="0"/>
            </a:p>
          </p:txBody>
        </p:sp>
      </p:gr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49" y="169182"/>
            <a:ext cx="1889924" cy="1054699"/>
          </a:xfrm>
          <a:prstGeom prst="rect">
            <a:avLst/>
          </a:prstGeom>
        </p:spPr>
      </p:pic>
    </p:spTree>
    <p:extLst>
      <p:ext uri="{BB962C8B-B14F-4D97-AF65-F5344CB8AC3E}">
        <p14:creationId xmlns:p14="http://schemas.microsoft.com/office/powerpoint/2010/main" val="241656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2694" y="657044"/>
            <a:ext cx="8705461" cy="566822"/>
          </a:xfrm>
          <a:prstGeom prst="rect">
            <a:avLst/>
          </a:prstGeom>
        </p:spPr>
        <p:txBody>
          <a:bodyPr vert="horz" wrap="square" lIns="0" tIns="12700" rIns="0" bIns="0" rtlCol="0">
            <a:spAutoFit/>
          </a:bodyPr>
          <a:lstStyle/>
          <a:p>
            <a:pPr marL="12700" algn="ctr">
              <a:lnSpc>
                <a:spcPct val="100000"/>
              </a:lnSpc>
              <a:spcBef>
                <a:spcPts val="100"/>
              </a:spcBef>
            </a:pPr>
            <a:r>
              <a:rPr lang="en-GB" sz="3600" b="1" spc="-5" dirty="0" smtClean="0">
                <a:solidFill>
                  <a:schemeClr val="accent1"/>
                </a:solidFill>
                <a:latin typeface="+mn-lt"/>
              </a:rPr>
              <a:t>Control Rooms in NICA in Current Days </a:t>
            </a:r>
            <a:endParaRPr sz="3600" b="1" spc="-5" dirty="0">
              <a:solidFill>
                <a:schemeClr val="accent1"/>
              </a:solidFill>
              <a:latin typeface="+mn-lt"/>
            </a:endParaRPr>
          </a:p>
        </p:txBody>
      </p:sp>
      <p:sp>
        <p:nvSpPr>
          <p:cNvPr id="3" name="object 3"/>
          <p:cNvSpPr txBox="1"/>
          <p:nvPr/>
        </p:nvSpPr>
        <p:spPr>
          <a:xfrm>
            <a:off x="802434" y="1678918"/>
            <a:ext cx="10824585" cy="4000967"/>
          </a:xfrm>
          <a:prstGeom prst="rect">
            <a:avLst/>
          </a:prstGeom>
        </p:spPr>
        <p:txBody>
          <a:bodyPr vert="horz" wrap="square" lIns="0" tIns="97155" rIns="0" bIns="0" rtlCol="0">
            <a:spAutoFit/>
          </a:bodyPr>
          <a:lstStyle/>
          <a:p>
            <a:pPr marL="342900" indent="-342900" algn="just">
              <a:buAutoNum type="arabicPeriod"/>
            </a:pPr>
            <a:r>
              <a:rPr lang="en-GB" dirty="0" smtClean="0"/>
              <a:t>There </a:t>
            </a:r>
            <a:r>
              <a:rPr lang="en-GB" dirty="0"/>
              <a:t>is only </a:t>
            </a:r>
            <a:r>
              <a:rPr lang="en-GB" b="1" dirty="0">
                <a:solidFill>
                  <a:schemeClr val="accent1"/>
                </a:solidFill>
              </a:rPr>
              <a:t>one main control room</a:t>
            </a:r>
            <a:r>
              <a:rPr lang="en-GB" dirty="0"/>
              <a:t>, which can be classified as a control </a:t>
            </a:r>
            <a:r>
              <a:rPr lang="en-GB" dirty="0" smtClean="0"/>
              <a:t>centre.</a:t>
            </a:r>
          </a:p>
          <a:p>
            <a:pPr algn="just"/>
            <a:endParaRPr lang="en-GB" dirty="0"/>
          </a:p>
          <a:p>
            <a:pPr algn="just"/>
            <a:r>
              <a:rPr lang="en-GB" dirty="0"/>
              <a:t>According to this definition, a combination of control rooms, control suites, and local control stations that are functionally related and all on the same site has access to control and monitor all the systems and subsystems for the NICA Project</a:t>
            </a:r>
            <a:r>
              <a:rPr lang="en-GB" dirty="0" smtClean="0"/>
              <a:t>.</a:t>
            </a:r>
          </a:p>
          <a:p>
            <a:pPr algn="just"/>
            <a:endParaRPr lang="en-GB" dirty="0"/>
          </a:p>
          <a:p>
            <a:pPr algn="just"/>
            <a:r>
              <a:rPr lang="en-GB" dirty="0" smtClean="0"/>
              <a:t>2. </a:t>
            </a:r>
            <a:r>
              <a:rPr lang="en-GB" dirty="0"/>
              <a:t>There is only </a:t>
            </a:r>
            <a:r>
              <a:rPr lang="en-GB" b="1" dirty="0">
                <a:solidFill>
                  <a:schemeClr val="accent1"/>
                </a:solidFill>
              </a:rPr>
              <a:t>one control suite </a:t>
            </a:r>
            <a:r>
              <a:rPr lang="en-GB" dirty="0"/>
              <a:t>in the facility</a:t>
            </a:r>
            <a:r>
              <a:rPr lang="en-GB" dirty="0" smtClean="0"/>
              <a:t>.</a:t>
            </a:r>
          </a:p>
          <a:p>
            <a:pPr algn="just"/>
            <a:endParaRPr lang="en-GB" dirty="0"/>
          </a:p>
          <a:p>
            <a:pPr algn="just"/>
            <a:r>
              <a:rPr lang="en-GB" dirty="0"/>
              <a:t>According to this definition, a group of functionally related rooms, co-located with the control room and including it, that house the supporting functions of the control room, such as related offices, equipment rooms, rest areas, and training rooms. </a:t>
            </a:r>
          </a:p>
          <a:p>
            <a:endParaRPr lang="en-GB" dirty="0" smtClean="0"/>
          </a:p>
          <a:p>
            <a:r>
              <a:rPr lang="en-GB" dirty="0" smtClean="0"/>
              <a:t>3.   There are only </a:t>
            </a:r>
            <a:r>
              <a:rPr lang="en-GB" b="1" dirty="0" smtClean="0">
                <a:solidFill>
                  <a:schemeClr val="accent1"/>
                </a:solidFill>
              </a:rPr>
              <a:t>6 control rooms </a:t>
            </a:r>
            <a:endParaRPr lang="en-GB" b="1" dirty="0">
              <a:solidFill>
                <a:schemeClr val="accent1"/>
              </a:solidFill>
            </a:endParaRPr>
          </a:p>
          <a:p>
            <a:pPr marL="12065" marR="14604" algn="just">
              <a:lnSpc>
                <a:spcPct val="70000"/>
              </a:lnSpc>
              <a:spcBef>
                <a:spcPts val="765"/>
              </a:spcBef>
              <a:tabLst>
                <a:tab pos="320675" algn="l"/>
              </a:tabLst>
            </a:pPr>
            <a:r>
              <a:rPr lang="en-GB" sz="1850" dirty="0" smtClean="0">
                <a:latin typeface="Calibri"/>
                <a:cs typeface="Calibri"/>
              </a:rPr>
              <a:t> </a:t>
            </a:r>
            <a:endParaRPr sz="1850" dirty="0">
              <a:latin typeface="Calibri"/>
              <a:cs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65125"/>
            <a:ext cx="1889924" cy="1054699"/>
          </a:xfrm>
          <a:prstGeom prst="rect">
            <a:avLst/>
          </a:prstGeom>
        </p:spPr>
      </p:pic>
    </p:spTree>
    <p:extLst>
      <p:ext uri="{BB962C8B-B14F-4D97-AF65-F5344CB8AC3E}">
        <p14:creationId xmlns:p14="http://schemas.microsoft.com/office/powerpoint/2010/main" val="17655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gn="ctr">
              <a:lnSpc>
                <a:spcPct val="100000"/>
              </a:lnSpc>
              <a:spcBef>
                <a:spcPts val="100"/>
              </a:spcBef>
            </a:pPr>
            <a:r>
              <a:rPr lang="en-GB" b="1" spc="-5" dirty="0" smtClean="0">
                <a:solidFill>
                  <a:schemeClr val="accent1"/>
                </a:solidFill>
                <a:latin typeface="+mn-lt"/>
              </a:rPr>
              <a:t>Current Control Suite   </a:t>
            </a:r>
            <a:endParaRPr b="1" spc="-5" dirty="0">
              <a:solidFill>
                <a:schemeClr val="accent1"/>
              </a:solidFill>
              <a:latin typeface="+mn-lt"/>
            </a:endParaRPr>
          </a:p>
        </p:txBody>
      </p:sp>
      <p:sp>
        <p:nvSpPr>
          <p:cNvPr id="4" name="Content Placeholder 3"/>
          <p:cNvSpPr>
            <a:spLocks noGrp="1"/>
          </p:cNvSpPr>
          <p:nvPr>
            <p:ph idx="1"/>
          </p:nvPr>
        </p:nvSpPr>
        <p:spPr>
          <a:xfrm>
            <a:off x="838200" y="1694996"/>
            <a:ext cx="10515600" cy="4351338"/>
          </a:xfrm>
        </p:spPr>
        <p:txBody>
          <a:bodyPr/>
          <a:lstStyle/>
          <a:p>
            <a:pPr marL="0" indent="0">
              <a:buNone/>
            </a:pPr>
            <a:r>
              <a:rPr lang="en-GB" b="1" u="sng" dirty="0"/>
              <a:t>Management for control and monitoring through the Control </a:t>
            </a:r>
            <a:r>
              <a:rPr lang="en-GB" b="1" u="sng" dirty="0" smtClean="0"/>
              <a:t>Suite.</a:t>
            </a:r>
          </a:p>
          <a:p>
            <a:pPr marL="0" indent="0">
              <a:buNone/>
            </a:pPr>
            <a:endParaRPr lang="en-GB" dirty="0"/>
          </a:p>
          <a:p>
            <a:pPr marL="0" indent="0">
              <a:buNone/>
            </a:pPr>
            <a:r>
              <a:rPr lang="en-GB" dirty="0" smtClean="0"/>
              <a:t>1.Radio biological Protection </a:t>
            </a:r>
          </a:p>
          <a:p>
            <a:pPr marL="0" indent="0">
              <a:buNone/>
            </a:pPr>
            <a:r>
              <a:rPr lang="en-GB" dirty="0" smtClean="0"/>
              <a:t>2.Magnetic Vacuum subsystems</a:t>
            </a:r>
          </a:p>
          <a:p>
            <a:pPr marL="0" indent="0">
              <a:buNone/>
            </a:pPr>
            <a:r>
              <a:rPr lang="en-GB" dirty="0" smtClean="0"/>
              <a:t>3.Ion Sources Linear Accelerator</a:t>
            </a:r>
          </a:p>
          <a:p>
            <a:pPr marL="0" indent="0">
              <a:buNone/>
            </a:pPr>
            <a:r>
              <a:rPr lang="en-GB" dirty="0" smtClean="0"/>
              <a:t>4.Beam transfer channels from Linear accelerator to Cyclotron</a:t>
            </a:r>
            <a:endParaRPr lang="en-GB" dirty="0"/>
          </a:p>
          <a:p>
            <a:pPr marL="0" indent="0">
              <a:buNone/>
            </a:pP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65125"/>
            <a:ext cx="1889924" cy="1054699"/>
          </a:xfrm>
          <a:prstGeom prst="rect">
            <a:avLst/>
          </a:prstGeom>
        </p:spPr>
      </p:pic>
    </p:spTree>
    <p:extLst>
      <p:ext uri="{BB962C8B-B14F-4D97-AF65-F5344CB8AC3E}">
        <p14:creationId xmlns:p14="http://schemas.microsoft.com/office/powerpoint/2010/main" val="204459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82940"/>
            <a:ext cx="10515600" cy="689932"/>
          </a:xfrm>
          <a:prstGeom prst="rect">
            <a:avLst/>
          </a:prstGeom>
        </p:spPr>
        <p:txBody>
          <a:bodyPr vert="horz" wrap="square" lIns="0" tIns="12700" rIns="0" bIns="0" rtlCol="0">
            <a:spAutoFit/>
          </a:bodyPr>
          <a:lstStyle/>
          <a:p>
            <a:pPr marL="12700" algn="ctr">
              <a:lnSpc>
                <a:spcPct val="100000"/>
              </a:lnSpc>
              <a:spcBef>
                <a:spcPts val="100"/>
              </a:spcBef>
            </a:pPr>
            <a:r>
              <a:rPr lang="en-GB" b="1" spc="-5" dirty="0" smtClean="0">
                <a:solidFill>
                  <a:schemeClr val="accent1"/>
                </a:solidFill>
                <a:latin typeface="+mn-lt"/>
              </a:rPr>
              <a:t>Current Control Suite  </a:t>
            </a:r>
            <a:endParaRPr b="1" spc="-5" dirty="0">
              <a:solidFill>
                <a:schemeClr val="accent1"/>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65125"/>
            <a:ext cx="1889924" cy="10546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1385"/>
            <a:ext cx="5999584" cy="51766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004" y="1691066"/>
            <a:ext cx="6188996" cy="5166934"/>
          </a:xfrm>
          <a:prstGeom prst="rect">
            <a:avLst/>
          </a:prstGeom>
        </p:spPr>
      </p:pic>
    </p:spTree>
    <p:extLst>
      <p:ext uri="{BB962C8B-B14F-4D97-AF65-F5344CB8AC3E}">
        <p14:creationId xmlns:p14="http://schemas.microsoft.com/office/powerpoint/2010/main" val="240214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7310" rIns="0" bIns="0" rtlCol="0">
            <a:spAutoFit/>
          </a:bodyPr>
          <a:lstStyle/>
          <a:p>
            <a:pPr marL="2123440" marR="5080" indent="-2111375" algn="ctr">
              <a:lnSpc>
                <a:spcPts val="3460"/>
              </a:lnSpc>
              <a:spcBef>
                <a:spcPts val="530"/>
              </a:spcBef>
              <a:tabLst>
                <a:tab pos="6289675" algn="l"/>
              </a:tabLst>
            </a:pPr>
            <a:r>
              <a:rPr lang="en-GB" b="1" dirty="0" smtClean="0">
                <a:solidFill>
                  <a:schemeClr val="accent1"/>
                </a:solidFill>
                <a:latin typeface="+mn-lt"/>
              </a:rPr>
              <a:t>Current 6 Contro</a:t>
            </a:r>
            <a:r>
              <a:rPr lang="en-GB" b="1" dirty="0" smtClean="0">
                <a:solidFill>
                  <a:schemeClr val="accent1"/>
                </a:solidFill>
                <a:latin typeface="+mn-lt"/>
              </a:rPr>
              <a:t>l Rooms </a:t>
            </a:r>
            <a:endParaRPr b="1" dirty="0">
              <a:solidFill>
                <a:schemeClr val="accent1"/>
              </a:solidFill>
              <a:latin typeface="+mn-lt"/>
            </a:endParaRPr>
          </a:p>
        </p:txBody>
      </p:sp>
      <p:sp>
        <p:nvSpPr>
          <p:cNvPr id="6" name="Content Placeholder 5"/>
          <p:cNvSpPr>
            <a:spLocks noGrp="1"/>
          </p:cNvSpPr>
          <p:nvPr>
            <p:ph idx="1"/>
          </p:nvPr>
        </p:nvSpPr>
        <p:spPr>
          <a:xfrm>
            <a:off x="1127448" y="2002907"/>
            <a:ext cx="10515600" cy="4351338"/>
          </a:xfrm>
        </p:spPr>
        <p:txBody>
          <a:bodyPr>
            <a:normAutofit/>
          </a:bodyPr>
          <a:lstStyle/>
          <a:p>
            <a:pPr marL="0" indent="0">
              <a:buNone/>
            </a:pPr>
            <a:r>
              <a:rPr lang="en-GB" dirty="0"/>
              <a:t>1. Manage power supplies.</a:t>
            </a:r>
          </a:p>
          <a:p>
            <a:pPr marL="0" indent="0">
              <a:buNone/>
            </a:pPr>
            <a:r>
              <a:rPr lang="en-GB" dirty="0"/>
              <a:t>2.quench protection </a:t>
            </a:r>
          </a:p>
          <a:p>
            <a:pPr marL="0" indent="0">
              <a:buNone/>
            </a:pPr>
            <a:r>
              <a:rPr lang="en-GB" dirty="0"/>
              <a:t>3. beam transfer channel from </a:t>
            </a:r>
            <a:r>
              <a:rPr lang="en-GB" dirty="0" err="1" smtClean="0"/>
              <a:t>nuclotron</a:t>
            </a:r>
            <a:r>
              <a:rPr lang="en-GB" dirty="0" smtClean="0"/>
              <a:t> </a:t>
            </a:r>
            <a:r>
              <a:rPr lang="en-GB" dirty="0"/>
              <a:t>to physical experiment</a:t>
            </a:r>
          </a:p>
          <a:p>
            <a:pPr marL="0" indent="0">
              <a:buNone/>
            </a:pPr>
            <a:r>
              <a:rPr lang="en-GB" dirty="0"/>
              <a:t>4.current leads</a:t>
            </a:r>
          </a:p>
          <a:p>
            <a:pPr marL="0" indent="0">
              <a:buNone/>
            </a:pPr>
            <a:r>
              <a:rPr lang="en-GB" dirty="0"/>
              <a:t>5. Two control rooms operate in remote mode for any emergent situation.</a:t>
            </a:r>
          </a:p>
          <a:p>
            <a:pPr marL="0" indent="0">
              <a:buNone/>
            </a:pPr>
            <a:endParaRPr lang="en-GB" dirty="0"/>
          </a:p>
          <a:p>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65125"/>
            <a:ext cx="1889924" cy="1054699"/>
          </a:xfrm>
          <a:prstGeom prst="rect">
            <a:avLst/>
          </a:prstGeom>
        </p:spPr>
      </p:pic>
    </p:spTree>
    <p:extLst>
      <p:ext uri="{BB962C8B-B14F-4D97-AF65-F5344CB8AC3E}">
        <p14:creationId xmlns:p14="http://schemas.microsoft.com/office/powerpoint/2010/main" val="201895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2694" y="657044"/>
            <a:ext cx="8705461" cy="566822"/>
          </a:xfrm>
          <a:prstGeom prst="rect">
            <a:avLst/>
          </a:prstGeom>
        </p:spPr>
        <p:txBody>
          <a:bodyPr vert="horz" wrap="square" lIns="0" tIns="12700" rIns="0" bIns="0" rtlCol="0">
            <a:spAutoFit/>
          </a:bodyPr>
          <a:lstStyle/>
          <a:p>
            <a:pPr marL="12700" algn="ctr">
              <a:lnSpc>
                <a:spcPct val="100000"/>
              </a:lnSpc>
              <a:spcBef>
                <a:spcPts val="100"/>
              </a:spcBef>
            </a:pPr>
            <a:r>
              <a:rPr lang="en-GB" sz="3600" b="1" spc="-5" dirty="0" smtClean="0">
                <a:solidFill>
                  <a:schemeClr val="accent1"/>
                </a:solidFill>
                <a:latin typeface="+mn-lt"/>
              </a:rPr>
              <a:t>Control Rooms in NICA for 2025 Plan</a:t>
            </a:r>
            <a:endParaRPr sz="3600" b="1" spc="-5" dirty="0">
              <a:solidFill>
                <a:schemeClr val="accent1"/>
              </a:solidFill>
              <a:latin typeface="+mn-lt"/>
            </a:endParaRPr>
          </a:p>
        </p:txBody>
      </p:sp>
      <p:sp>
        <p:nvSpPr>
          <p:cNvPr id="3" name="object 3"/>
          <p:cNvSpPr txBox="1"/>
          <p:nvPr/>
        </p:nvSpPr>
        <p:spPr>
          <a:xfrm>
            <a:off x="802434" y="1678918"/>
            <a:ext cx="10824585" cy="4554965"/>
          </a:xfrm>
          <a:prstGeom prst="rect">
            <a:avLst/>
          </a:prstGeom>
        </p:spPr>
        <p:txBody>
          <a:bodyPr vert="horz" wrap="square" lIns="0" tIns="97155" rIns="0" bIns="0" rtlCol="0">
            <a:spAutoFit/>
          </a:bodyPr>
          <a:lstStyle/>
          <a:p>
            <a:pPr marL="342900" indent="-342900" algn="just">
              <a:buAutoNum type="arabicPeriod"/>
            </a:pPr>
            <a:r>
              <a:rPr lang="en-GB" dirty="0" smtClean="0"/>
              <a:t>There will be </a:t>
            </a:r>
            <a:r>
              <a:rPr lang="en-GB" dirty="0"/>
              <a:t>only </a:t>
            </a:r>
            <a:r>
              <a:rPr lang="en-GB" b="1" dirty="0">
                <a:solidFill>
                  <a:schemeClr val="accent1"/>
                </a:solidFill>
              </a:rPr>
              <a:t>one main control room</a:t>
            </a:r>
            <a:r>
              <a:rPr lang="en-GB" dirty="0"/>
              <a:t>, which can be classified as a control </a:t>
            </a:r>
            <a:r>
              <a:rPr lang="en-GB" dirty="0" smtClean="0"/>
              <a:t>centre.</a:t>
            </a:r>
          </a:p>
          <a:p>
            <a:pPr algn="just"/>
            <a:endParaRPr lang="en-GB" dirty="0"/>
          </a:p>
          <a:p>
            <a:pPr algn="just"/>
            <a:r>
              <a:rPr lang="en-GB" dirty="0"/>
              <a:t>According to this definition, a combination of control rooms, control suites, and local control stations that are functionally related and all on the same site has access to control and monitor all the systems and subsystems for the NICA Project</a:t>
            </a:r>
            <a:r>
              <a:rPr lang="en-GB" dirty="0" smtClean="0"/>
              <a:t>.</a:t>
            </a:r>
          </a:p>
          <a:p>
            <a:pPr algn="just"/>
            <a:endParaRPr lang="en-GB" dirty="0"/>
          </a:p>
          <a:p>
            <a:pPr algn="just"/>
            <a:r>
              <a:rPr lang="en-GB" dirty="0" smtClean="0"/>
              <a:t>2. </a:t>
            </a:r>
            <a:r>
              <a:rPr lang="en-GB" dirty="0"/>
              <a:t>There </a:t>
            </a:r>
            <a:r>
              <a:rPr lang="en-GB" dirty="0" smtClean="0"/>
              <a:t>will be </a:t>
            </a:r>
            <a:r>
              <a:rPr lang="en-GB" dirty="0"/>
              <a:t>only </a:t>
            </a:r>
            <a:r>
              <a:rPr lang="en-GB" b="1" dirty="0">
                <a:solidFill>
                  <a:schemeClr val="accent1"/>
                </a:solidFill>
              </a:rPr>
              <a:t>one control suite </a:t>
            </a:r>
            <a:r>
              <a:rPr lang="en-GB" dirty="0"/>
              <a:t>in the </a:t>
            </a:r>
            <a:r>
              <a:rPr lang="en-GB" dirty="0" smtClean="0"/>
              <a:t>facility, as the current one.</a:t>
            </a:r>
          </a:p>
          <a:p>
            <a:pPr algn="just"/>
            <a:endParaRPr lang="en-GB" dirty="0"/>
          </a:p>
          <a:p>
            <a:pPr algn="just"/>
            <a:r>
              <a:rPr lang="en-GB" dirty="0"/>
              <a:t>According to this definition, a group of functionally related rooms, co-located with the control room and including it, that house the supporting functions of the control room, such as related offices, equipment rooms, rest areas, and training rooms. </a:t>
            </a:r>
          </a:p>
          <a:p>
            <a:endParaRPr lang="en-GB" dirty="0" smtClean="0"/>
          </a:p>
          <a:p>
            <a:pPr marL="342900" indent="-342900">
              <a:buAutoNum type="arabicPeriod" startAt="3"/>
            </a:pPr>
            <a:r>
              <a:rPr lang="en-GB" dirty="0" smtClean="0"/>
              <a:t>There will be only </a:t>
            </a:r>
            <a:r>
              <a:rPr lang="en-GB" b="1" dirty="0" smtClean="0">
                <a:solidFill>
                  <a:schemeClr val="accent1"/>
                </a:solidFill>
              </a:rPr>
              <a:t>6 control rooms </a:t>
            </a:r>
          </a:p>
          <a:p>
            <a:endParaRPr lang="en-GB" b="1" dirty="0">
              <a:solidFill>
                <a:schemeClr val="accent1"/>
              </a:solidFill>
            </a:endParaRPr>
          </a:p>
          <a:p>
            <a:r>
              <a:rPr lang="en-GB" dirty="0" smtClean="0"/>
              <a:t>4. The management will base its work to decrease the number of operators staff.</a:t>
            </a:r>
            <a:endParaRPr lang="en-GB" dirty="0"/>
          </a:p>
          <a:p>
            <a:pPr marL="12065" marR="14604" algn="just">
              <a:lnSpc>
                <a:spcPct val="70000"/>
              </a:lnSpc>
              <a:spcBef>
                <a:spcPts val="765"/>
              </a:spcBef>
              <a:tabLst>
                <a:tab pos="320675" algn="l"/>
              </a:tabLst>
            </a:pPr>
            <a:r>
              <a:rPr lang="en-GB" sz="1850" dirty="0" smtClean="0">
                <a:latin typeface="Calibri"/>
                <a:cs typeface="Calibri"/>
              </a:rPr>
              <a:t> </a:t>
            </a:r>
            <a:endParaRPr sz="1850" dirty="0">
              <a:latin typeface="Calibri"/>
              <a:cs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65125"/>
            <a:ext cx="1889924" cy="1054699"/>
          </a:xfrm>
          <a:prstGeom prst="rect">
            <a:avLst/>
          </a:prstGeom>
        </p:spPr>
      </p:pic>
    </p:spTree>
    <p:extLst>
      <p:ext uri="{BB962C8B-B14F-4D97-AF65-F5344CB8AC3E}">
        <p14:creationId xmlns:p14="http://schemas.microsoft.com/office/powerpoint/2010/main" val="124628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9678</TotalTime>
  <Words>1018</Words>
  <Application>Microsoft Office PowerPoint</Application>
  <PresentationFormat>Widescreen</PresentationFormat>
  <Paragraphs>101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MT</vt:lpstr>
      <vt:lpstr>Calibri</vt:lpstr>
      <vt:lpstr>Calibri Light</vt:lpstr>
      <vt:lpstr>Rosatom Light</vt:lpstr>
      <vt:lpstr>Times New Roman</vt:lpstr>
      <vt:lpstr>Office Theme</vt:lpstr>
      <vt:lpstr> </vt:lpstr>
      <vt:lpstr>Nuclotron-based Ion Collider fAcility (NICA)</vt:lpstr>
      <vt:lpstr>Control Facilities in NICA in Current Days </vt:lpstr>
      <vt:lpstr>PowerPoint Presentation</vt:lpstr>
      <vt:lpstr>Control Rooms in NICA in Current Days </vt:lpstr>
      <vt:lpstr>Current Control Suite   </vt:lpstr>
      <vt:lpstr>Current Control Suite  </vt:lpstr>
      <vt:lpstr>Current 6 Control Rooms </vt:lpstr>
      <vt:lpstr>Control Rooms in NICA for 2025 Plan</vt:lpstr>
      <vt:lpstr>PowerPoint Presentation</vt:lpstr>
      <vt:lpstr> Control Suite for 2025 Plan  </vt:lpstr>
      <vt:lpstr> How do you train an operator from a junior to an experienced level?</vt:lpstr>
      <vt:lpstr> FIRST STAGE. PRELIMINARY ANALYSIS OF NICA PMIS</vt:lpstr>
      <vt:lpstr> SECOND STAGE. OPERATING SYSTEM APT EVM AT JINR</vt:lpstr>
      <vt:lpstr> The resulting scheme of work in the PMIS</vt:lpstr>
      <vt:lpstr>NICA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dns.sadko@mail.ru</dc:creator>
  <cp:lastModifiedBy>dns.sadko@mail.ru</cp:lastModifiedBy>
  <cp:revision>165</cp:revision>
  <dcterms:created xsi:type="dcterms:W3CDTF">2023-03-19T18:21:48Z</dcterms:created>
  <dcterms:modified xsi:type="dcterms:W3CDTF">2023-12-04T05:52:16Z</dcterms:modified>
</cp:coreProperties>
</file>