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12/7/2023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a:t>
            </a:r>
            <a:r>
              <a:rPr lang="en-US" dirty="0" err="1" smtClean="0"/>
              <a:t>Alaa</a:t>
            </a:r>
            <a:r>
              <a:rPr lang="en-US" dirty="0" smtClean="0"/>
              <a:t> </a:t>
            </a:r>
            <a:r>
              <a:rPr lang="en-US" dirty="0" err="1" smtClean="0"/>
              <a:t>ElSadieque</a:t>
            </a:r>
            <a:r>
              <a:rPr lang="en-US" dirty="0" smtClean="0"/>
              <a:t> </a:t>
            </a:r>
            <a:endParaRPr lang="en-US" dirty="0"/>
          </a:p>
        </p:txBody>
      </p:sp>
      <p:sp>
        <p:nvSpPr>
          <p:cNvPr id="2" name="Title 1"/>
          <p:cNvSpPr>
            <a:spLocks noGrp="1"/>
          </p:cNvSpPr>
          <p:nvPr>
            <p:ph type="ctrTitle"/>
          </p:nvPr>
        </p:nvSpPr>
        <p:spPr>
          <a:xfrm>
            <a:off x="1143000" y="914400"/>
            <a:ext cx="7175351" cy="1793167"/>
          </a:xfrm>
        </p:spPr>
        <p:txBody>
          <a:bodyPr/>
          <a:lstStyle/>
          <a:p>
            <a:pPr marL="182880" indent="0">
              <a:buNone/>
            </a:pPr>
            <a:r>
              <a:rPr lang="en-US" dirty="0"/>
              <a:t>the ALICE High Level Trigger at the LHC</a:t>
            </a:r>
          </a:p>
        </p:txBody>
      </p:sp>
    </p:spTree>
    <p:extLst>
      <p:ext uri="{BB962C8B-B14F-4D97-AF65-F5344CB8AC3E}">
        <p14:creationId xmlns:p14="http://schemas.microsoft.com/office/powerpoint/2010/main" val="278703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6512511" cy="685800"/>
          </a:xfrm>
        </p:spPr>
        <p:txBody>
          <a:bodyPr/>
          <a:lstStyle/>
          <a:p>
            <a:pPr marL="0" indent="0" algn="l">
              <a:buNone/>
            </a:pPr>
            <a:r>
              <a:rPr lang="en-US" sz="4400" dirty="0"/>
              <a:t>General description </a:t>
            </a:r>
          </a:p>
        </p:txBody>
      </p:sp>
      <p:sp>
        <p:nvSpPr>
          <p:cNvPr id="3" name="Content Placeholder 2"/>
          <p:cNvSpPr>
            <a:spLocks noGrp="1"/>
          </p:cNvSpPr>
          <p:nvPr>
            <p:ph sz="quarter" idx="13"/>
          </p:nvPr>
        </p:nvSpPr>
        <p:spPr>
          <a:xfrm>
            <a:off x="533400" y="2209800"/>
            <a:ext cx="8077200" cy="3886200"/>
          </a:xfrm>
        </p:spPr>
        <p:txBody>
          <a:bodyPr/>
          <a:lstStyle/>
          <a:p>
            <a:r>
              <a:rPr lang="en-US" dirty="0"/>
              <a:t>The HLT is a compute farm composed of 180 worker nodes and 8 infrastructure nodes. </a:t>
            </a:r>
            <a:endParaRPr lang="en-US" dirty="0" smtClean="0"/>
          </a:p>
          <a:p>
            <a:r>
              <a:rPr lang="en-US" dirty="0" smtClean="0"/>
              <a:t>It </a:t>
            </a:r>
            <a:r>
              <a:rPr lang="en-US" dirty="0"/>
              <a:t>receives an exact copy of all the data from the detector links. </a:t>
            </a:r>
            <a:endParaRPr lang="en-US" dirty="0" smtClean="0"/>
          </a:p>
          <a:p>
            <a:r>
              <a:rPr lang="en-US" dirty="0" smtClean="0"/>
              <a:t>After </a:t>
            </a:r>
            <a:r>
              <a:rPr lang="en-US" dirty="0"/>
              <a:t>processing the data, the HLT sends its reconstruction output to the Data Acquisition (DAQ) via dedicated optical output links. </a:t>
            </a:r>
            <a:endParaRPr lang="en-US" dirty="0" smtClean="0"/>
          </a:p>
        </p:txBody>
      </p:sp>
    </p:spTree>
    <p:extLst>
      <p:ext uri="{BB962C8B-B14F-4D97-AF65-F5344CB8AC3E}">
        <p14:creationId xmlns:p14="http://schemas.microsoft.com/office/powerpoint/2010/main" val="809180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1727"/>
            <a:ext cx="5616000" cy="534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90600" y="6096000"/>
            <a:ext cx="5486400" cy="646331"/>
          </a:xfrm>
          <a:prstGeom prst="rect">
            <a:avLst/>
          </a:prstGeom>
          <a:noFill/>
        </p:spPr>
        <p:txBody>
          <a:bodyPr wrap="square" rtlCol="0">
            <a:spAutoFit/>
          </a:bodyPr>
          <a:lstStyle/>
          <a:p>
            <a:pPr algn="ctr"/>
            <a:r>
              <a:rPr lang="en-US" dirty="0"/>
              <a:t>Overview of the HLT Run 1 and Run 2 production clusters.</a:t>
            </a:r>
          </a:p>
        </p:txBody>
      </p:sp>
    </p:spTree>
    <p:extLst>
      <p:ext uri="{BB962C8B-B14F-4D97-AF65-F5344CB8AC3E}">
        <p14:creationId xmlns:p14="http://schemas.microsoft.com/office/powerpoint/2010/main" val="2197348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Real-time data processing in the ALICE High Level Trigger at the LHC - CERN  Document Serv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0338"/>
            <a:ext cx="7596000" cy="4991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914400" y="5334000"/>
            <a:ext cx="7239000" cy="1200329"/>
          </a:xfrm>
          <a:prstGeom prst="rect">
            <a:avLst/>
          </a:prstGeom>
          <a:noFill/>
        </p:spPr>
        <p:txBody>
          <a:bodyPr wrap="square" rtlCol="0">
            <a:spAutoFit/>
          </a:bodyPr>
          <a:lstStyle/>
          <a:p>
            <a:r>
              <a:rPr lang="en-US" dirty="0"/>
              <a:t>The ALICE HLT in the data readout scheme during Run 2. In the DAQ system the data flow through the local and the global data concentrators, LDC and GDC, respectively. In parallel, HLT ships QA and calibration data via dedicated interfaces. </a:t>
            </a:r>
          </a:p>
        </p:txBody>
      </p:sp>
    </p:spTree>
    <p:extLst>
      <p:ext uri="{BB962C8B-B14F-4D97-AF65-F5344CB8AC3E}">
        <p14:creationId xmlns:p14="http://schemas.microsoft.com/office/powerpoint/2010/main" val="637245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52400" y="990600"/>
            <a:ext cx="8763000" cy="5105400"/>
          </a:xfrm>
        </p:spPr>
        <p:txBody>
          <a:bodyPr>
            <a:normAutofit fontScale="92500" lnSpcReduction="20000"/>
          </a:bodyPr>
          <a:lstStyle/>
          <a:p>
            <a:r>
              <a:rPr lang="en-US" dirty="0"/>
              <a:t>The compute nodes use off-the-shelf components except for the Read Out Receiver Card (</a:t>
            </a:r>
            <a:r>
              <a:rPr lang="en-US" dirty="0" smtClean="0"/>
              <a:t>RORC), </a:t>
            </a:r>
            <a:r>
              <a:rPr lang="en-US" dirty="0"/>
              <a:t>which is a custom FPGA-based card developed for Run 1 and Run 2. During LHC Run 1 the HLT farm consisted of 248 servers including 117 dedicated Front-End Processor (FEP) nodes equipped with RORCs for receiving data from the detectors and sending data to </a:t>
            </a:r>
            <a:r>
              <a:rPr lang="en-US" dirty="0" smtClean="0"/>
              <a:t>DAQ.</a:t>
            </a:r>
          </a:p>
          <a:p>
            <a:r>
              <a:rPr lang="en-US" dirty="0"/>
              <a:t>The servers consisted of standard compute nodes, each equipped with either AMD </a:t>
            </a:r>
            <a:r>
              <a:rPr lang="en-US" dirty="0" err="1"/>
              <a:t>Magny-Cours</a:t>
            </a:r>
            <a:r>
              <a:rPr lang="en-US" dirty="0"/>
              <a:t> twelve-core CPUs or Intel Nehalem Quad-core CPUs. Among them, 64 nodes had NVIDIA Fermi GPUs for hardware acceleration in track reconstruction. Additionally, there were about 20 infrastructure nodes for tasks like provisioning, storage, database services, and monitoring.</a:t>
            </a:r>
          </a:p>
          <a:p>
            <a:r>
              <a:rPr lang="en-US" dirty="0"/>
              <a:t>The cluster had two separate networks: a gigabit Ethernet network for management and a fast fat-tree </a:t>
            </a:r>
            <a:r>
              <a:rPr lang="en-US" dirty="0" err="1"/>
              <a:t>InfiniBand</a:t>
            </a:r>
            <a:r>
              <a:rPr lang="en-US" dirty="0"/>
              <a:t> QDR 40 </a:t>
            </a:r>
            <a:r>
              <a:rPr lang="en-US" dirty="0" err="1"/>
              <a:t>GBit</a:t>
            </a:r>
            <a:r>
              <a:rPr lang="en-US" dirty="0"/>
              <a:t> network for data processing. Remote management of compute nodes utilized a custom FPGA-based CHARM card and BMC (Board Management Controller) </a:t>
            </a:r>
            <a:r>
              <a:rPr lang="en-US" dirty="0" err="1"/>
              <a:t>iKVM</a:t>
            </a:r>
            <a:r>
              <a:rPr lang="en-US" dirty="0"/>
              <a:t>, which supports IPMI (Intelligent Platform Management Interface) standard in new compute nodes.</a:t>
            </a:r>
          </a:p>
          <a:p>
            <a:endParaRPr lang="en-US" dirty="0"/>
          </a:p>
        </p:txBody>
      </p:sp>
    </p:spTree>
    <p:extLst>
      <p:ext uri="{BB962C8B-B14F-4D97-AF65-F5344CB8AC3E}">
        <p14:creationId xmlns:p14="http://schemas.microsoft.com/office/powerpoint/2010/main" val="396224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7543800" cy="685800"/>
          </a:xfrm>
        </p:spPr>
        <p:txBody>
          <a:bodyPr/>
          <a:lstStyle/>
          <a:p>
            <a:pPr marL="0" indent="0" algn="l">
              <a:buNone/>
            </a:pPr>
            <a:r>
              <a:rPr lang="en-US" sz="3600" dirty="0"/>
              <a:t>ALICE Control Coordination (ACC)</a:t>
            </a:r>
          </a:p>
        </p:txBody>
      </p:sp>
      <p:sp>
        <p:nvSpPr>
          <p:cNvPr id="3" name="Content Placeholder 2"/>
          <p:cNvSpPr>
            <a:spLocks noGrp="1"/>
          </p:cNvSpPr>
          <p:nvPr>
            <p:ph sz="quarter" idx="13"/>
          </p:nvPr>
        </p:nvSpPr>
        <p:spPr>
          <a:xfrm>
            <a:off x="457200" y="2667000"/>
            <a:ext cx="8153400" cy="3352800"/>
          </a:xfrm>
        </p:spPr>
        <p:txBody>
          <a:bodyPr/>
          <a:lstStyle/>
          <a:p>
            <a:r>
              <a:rPr lang="en-US" dirty="0"/>
              <a:t>the functional unit mandated to co-ordinate the execution of the Detector Control System (DCS) </a:t>
            </a:r>
            <a:r>
              <a:rPr lang="en-US" dirty="0" smtClean="0"/>
              <a:t>project.</a:t>
            </a:r>
            <a:endParaRPr lang="en-US" dirty="0"/>
          </a:p>
        </p:txBody>
      </p:sp>
    </p:spTree>
    <p:extLst>
      <p:ext uri="{BB962C8B-B14F-4D97-AF65-F5344CB8AC3E}">
        <p14:creationId xmlns:p14="http://schemas.microsoft.com/office/powerpoint/2010/main" val="637289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924800" cy="838200"/>
          </a:xfrm>
        </p:spPr>
        <p:txBody>
          <a:bodyPr/>
          <a:lstStyle/>
          <a:p>
            <a:pPr marL="0" indent="0" algn="l">
              <a:buNone/>
            </a:pPr>
            <a:r>
              <a:rPr lang="en-US" sz="3600" dirty="0"/>
              <a:t>Technical competencies in ACC</a:t>
            </a:r>
          </a:p>
        </p:txBody>
      </p:sp>
      <p:sp>
        <p:nvSpPr>
          <p:cNvPr id="3" name="Content Placeholder 2"/>
          <p:cNvSpPr>
            <a:spLocks noGrp="1"/>
          </p:cNvSpPr>
          <p:nvPr>
            <p:ph sz="quarter" idx="13"/>
          </p:nvPr>
        </p:nvSpPr>
        <p:spPr>
          <a:xfrm>
            <a:off x="228600" y="1905000"/>
            <a:ext cx="7467600" cy="4312920"/>
          </a:xfrm>
        </p:spPr>
        <p:txBody>
          <a:bodyPr/>
          <a:lstStyle/>
          <a:p>
            <a:r>
              <a:rPr lang="en-US" dirty="0"/>
              <a:t>Safety aspects (member of ACC is deputy GLIMOS) </a:t>
            </a:r>
            <a:endParaRPr lang="en-US" dirty="0" smtClean="0"/>
          </a:p>
          <a:p>
            <a:r>
              <a:rPr lang="en-US" dirty="0" smtClean="0"/>
              <a:t> </a:t>
            </a:r>
            <a:r>
              <a:rPr lang="en-US" dirty="0"/>
              <a:t>System architecture </a:t>
            </a:r>
            <a:endParaRPr lang="en-US" dirty="0" smtClean="0"/>
          </a:p>
          <a:p>
            <a:r>
              <a:rPr lang="en-US" dirty="0" smtClean="0"/>
              <a:t> </a:t>
            </a:r>
            <a:r>
              <a:rPr lang="en-US" dirty="0"/>
              <a:t>Control system </a:t>
            </a:r>
            <a:r>
              <a:rPr lang="en-US" dirty="0" err="1"/>
              <a:t>developement</a:t>
            </a:r>
            <a:r>
              <a:rPr lang="en-US" dirty="0"/>
              <a:t> (SCADA, devices) </a:t>
            </a:r>
            <a:endParaRPr lang="en-US" dirty="0" smtClean="0"/>
          </a:p>
          <a:p>
            <a:r>
              <a:rPr lang="en-US" dirty="0" smtClean="0"/>
              <a:t> </a:t>
            </a:r>
            <a:r>
              <a:rPr lang="en-US" dirty="0"/>
              <a:t>IT administration (Windows, Linux platforms, network, security) </a:t>
            </a:r>
            <a:endParaRPr lang="en-US" dirty="0" smtClean="0"/>
          </a:p>
          <a:p>
            <a:r>
              <a:rPr lang="en-US" dirty="0" smtClean="0"/>
              <a:t>Database </a:t>
            </a:r>
            <a:r>
              <a:rPr lang="en-US" dirty="0"/>
              <a:t>development (administration done by the IT </a:t>
            </a:r>
            <a:r>
              <a:rPr lang="en-US" dirty="0" err="1"/>
              <a:t>deparment</a:t>
            </a:r>
            <a:r>
              <a:rPr lang="en-US" dirty="0"/>
              <a:t>) </a:t>
            </a:r>
            <a:endParaRPr lang="en-US" dirty="0" smtClean="0"/>
          </a:p>
          <a:p>
            <a:r>
              <a:rPr lang="en-US" dirty="0" smtClean="0"/>
              <a:t> </a:t>
            </a:r>
            <a:r>
              <a:rPr lang="en-US" dirty="0"/>
              <a:t>Hardware interfaces (OPCS, CAN interfaces) </a:t>
            </a:r>
            <a:endParaRPr lang="en-US" dirty="0" smtClean="0"/>
          </a:p>
          <a:p>
            <a:r>
              <a:rPr lang="en-US" dirty="0" smtClean="0"/>
              <a:t> </a:t>
            </a:r>
            <a:r>
              <a:rPr lang="en-US" dirty="0"/>
              <a:t>PLCs</a:t>
            </a:r>
          </a:p>
        </p:txBody>
      </p:sp>
    </p:spTree>
    <p:extLst>
      <p:ext uri="{BB962C8B-B14F-4D97-AF65-F5344CB8AC3E}">
        <p14:creationId xmlns:p14="http://schemas.microsoft.com/office/powerpoint/2010/main" val="3785896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512511" cy="1143000"/>
          </a:xfrm>
        </p:spPr>
        <p:txBody>
          <a:bodyPr/>
          <a:lstStyle/>
          <a:p>
            <a:pPr marL="0" indent="0" algn="l">
              <a:buNone/>
            </a:pPr>
            <a:r>
              <a:rPr lang="en-US" sz="3600" dirty="0"/>
              <a:t>The DCS context and scale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295400"/>
            <a:ext cx="4860297" cy="487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4786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4138" y="1171575"/>
            <a:ext cx="3895725"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4886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255</TotalTime>
  <Words>400</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Slipstream</vt:lpstr>
      <vt:lpstr>the ALICE High Level Trigger at the LHC</vt:lpstr>
      <vt:lpstr>General description </vt:lpstr>
      <vt:lpstr>PowerPoint Presentation</vt:lpstr>
      <vt:lpstr>PowerPoint Presentation</vt:lpstr>
      <vt:lpstr>PowerPoint Presentation</vt:lpstr>
      <vt:lpstr>ALICE Control Coordination (ACC)</vt:lpstr>
      <vt:lpstr>Technical competencies in ACC</vt:lpstr>
      <vt:lpstr>The DCS context and scale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ALICE High Level Trigger at the LHC</dc:title>
  <dc:creator>Guest 1</dc:creator>
  <cp:lastModifiedBy>Alaa</cp:lastModifiedBy>
  <cp:revision>6</cp:revision>
  <dcterms:created xsi:type="dcterms:W3CDTF">2006-08-16T00:00:00Z</dcterms:created>
  <dcterms:modified xsi:type="dcterms:W3CDTF">2023-12-07T16:26:24Z</dcterms:modified>
</cp:coreProperties>
</file>