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7" r:id="rId3"/>
    <p:sldId id="268" r:id="rId4"/>
    <p:sldId id="270" r:id="rId5"/>
    <p:sldId id="269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B16CE-1F98-9CDA-060C-155ABF487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87248-69E5-AA90-E6B9-974877F20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083E6-9EDF-40D3-BCD1-2815901C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D5E3-29AB-4837-728A-21AEA54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87B6F-DA02-FD89-2CCB-634E8626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4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CBF58-B002-810C-0968-8F1686DB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94400-873B-97F7-8C75-897D902AD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C4D20-FB99-2BA1-EBC0-90C8C54B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895E7-AC67-DB9D-4AAE-00C0C079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4753C-FE7C-DB3F-4977-2CD4F7F7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2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697F2-6809-6617-E7A3-150330C4C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1D14B-E14F-BD34-5B60-08454BAE2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C2FDB-0832-8E3F-E352-CE0237917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6AE5F-5E01-0274-46D4-AEAF33DD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B0B9B-F707-F69C-2496-723FCAF9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AECC2-CDCC-3F35-5E36-18824550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41318-339C-1D1F-9665-ED835B5A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93756-EC03-5BC8-2FF7-E1ADC5F9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79C63-EADC-B090-0B1C-5CC6384B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DBAF9-E004-64EB-5EA9-20BA9AB5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907CC-BC39-7E2E-5845-36EED3DD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C1ACB-E82E-6729-4090-E0A9E825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50C60-FECB-0BC4-7822-D5A553B1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1A98D-E551-DCFE-4AC9-A97C8D78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FB8-9B69-E882-8E36-2EC65E66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9BE0-442C-49DC-3656-229FC27B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1FEF1-9916-161C-0216-DFBECF20B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8585C-4C6E-9DF2-2D23-66D58129D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E20F0-0652-98CB-A074-7B8FCF3D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90FE1-6EB0-FACF-7575-BFBFD312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EE229-9A31-40D9-59DF-F5F32B26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17B1-D154-C122-35F2-B77335CB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1D317-494E-A071-6E1B-0C8C7490C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E6A23-B7BD-A607-EACD-B95E2751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B8003-51E1-F5BB-B18E-41ED5B4A8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6E580-00F2-D9E6-D12A-96FA43E2C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9645D-AE6D-2DEA-6F15-90F8F5A0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D8F73-CD42-0D52-1FD1-C5E749E1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2D6EE-CD55-B2DC-270E-2701DDAE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B912-85FD-3AF1-2A21-1C6229DB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E3EF7-F89D-DFA0-7B1B-6CFD20C7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46B72-77D2-16C8-8A5D-0974E19B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00124-63F4-987A-7E2D-DE462994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8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3C436-B695-9B65-0168-253DD1BD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17890-18BE-DF38-96E7-B7E333E5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C20EF-DA5D-540B-BD0F-7F75C7F6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6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10F9-4413-8F34-69EC-88B64C2E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44C0-EDD7-4088-93F4-E464BE22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DB7E7-A56B-A5EB-9696-F2648E47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90143-8B3C-6C14-2DD9-1A8EC297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3BCED-A6ED-A4D4-E7B8-295CE3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A098B-B672-DF38-7F23-86ECCA26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8F33-24E5-09E9-C86B-2186E859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7CB99-085B-96C6-3CB2-6A9E31E7A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56567-2BE9-7352-D3B3-CA06F8AC3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1EF3D-7ADA-ACD5-5470-DF6C63DD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B9BFA-C03E-1C61-2470-0B3FB23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2B529-8ABE-DE47-F935-11DEB412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D7107-89CD-15AF-4895-102F5CA7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C1FBA-9188-D697-E121-36C6C2073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A0931-C95B-4FE8-7243-B470CF6CB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F12E2-4B99-C14A-9E0C-8C40D97AA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25E8D-15B3-5A22-C992-ADBBC2E79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4E9C-CD09-CE9A-C1A5-5E460A83B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69" y="2286000"/>
            <a:ext cx="3936275" cy="1351706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1800" b="1" i="0">
                <a:effectLst/>
                <a:latin typeface="Söhne"/>
              </a:rPr>
              <a:t>Organization of Work in Control Room</a:t>
            </a:r>
            <a:br>
              <a:rPr lang="en-US" sz="1800" b="1" i="0">
                <a:effectLst/>
                <a:latin typeface="Söhne"/>
              </a:rPr>
            </a:br>
            <a:endParaRPr lang="en-US" sz="1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E5A0E-82BA-7FB5-DBE4-DE69AB6EB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LHC vs NICA</a:t>
            </a:r>
            <a:endParaRPr lang="en-US"/>
          </a:p>
        </p:txBody>
      </p:sp>
      <p:pic>
        <p:nvPicPr>
          <p:cNvPr id="4" name="Picture 3" descr="Files in folders">
            <a:extLst>
              <a:ext uri="{FF2B5EF4-FFF2-40B4-BE49-F238E27FC236}">
                <a16:creationId xmlns:a16="http://schemas.microsoft.com/office/drawing/2014/main" id="{8DFAE2C3-F29B-FEC8-E4D3-333E717709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153" r="19512" b="-2"/>
          <a:stretch/>
        </p:blipFill>
        <p:spPr>
          <a:xfrm>
            <a:off x="6096000" y="-2357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09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231E-3DBE-8AC8-86E8-033F8063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607B7B-8289-F346-B281-A10ED9126A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032543"/>
              </p:ext>
            </p:extLst>
          </p:nvPr>
        </p:nvGraphicFramePr>
        <p:xfrm>
          <a:off x="838200" y="1825625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4598892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71138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7279861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Organizational structure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36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LHC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89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leader, operators, experts, dispatcher, tech-operator, on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leader, Junior operator, senior operator, on call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3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shifts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shifts ( morning- 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shifts (Morning- Afternoon- Night)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6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operators per shift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operator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44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Shift leader job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5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 job description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5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 call job description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36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We can add the number of each role, but in NICA we are comparing many rooms with one room in 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60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6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16DA-28C3-E545-58C6-6C9F71A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68" y="365125"/>
            <a:ext cx="1082386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 process and operations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8D04C4-BF73-923A-238D-948B152C3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615155"/>
              </p:ext>
            </p:extLst>
          </p:nvPr>
        </p:nvGraphicFramePr>
        <p:xfrm>
          <a:off x="838200" y="1825625"/>
          <a:ext cx="10515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6625551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413267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590587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Work process and operations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3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LHC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882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Shift Leader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Supervision and Coordination, Decision-making and Problem Solving, Communication and Collaboration, Documentation and Reporting.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and Data Analysis, Control and Configuration, Troubleshooting and Response, Documentation and Reporting.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Remote Support, Decision-making and Escalation, Availability and Responsiveness, Documentation and Reporting.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8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62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16DA-28C3-E545-58C6-6C9F71A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3459"/>
            <a:ext cx="4053834" cy="2222338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AND TECHNOLOGICAL SERVICES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8D04C4-BF73-923A-238D-948B152C3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371403"/>
              </p:ext>
            </p:extLst>
          </p:nvPr>
        </p:nvGraphicFramePr>
        <p:xfrm>
          <a:off x="3973977" y="60960"/>
          <a:ext cx="8218023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341">
                  <a:extLst>
                    <a:ext uri="{9D8B030D-6E8A-4147-A177-3AD203B41FA5}">
                      <a16:colId xmlns:a16="http://schemas.microsoft.com/office/drawing/2014/main" val="4266255515"/>
                    </a:ext>
                  </a:extLst>
                </a:gridCol>
                <a:gridCol w="1944545">
                  <a:extLst>
                    <a:ext uri="{9D8B030D-6E8A-4147-A177-3AD203B41FA5}">
                      <a16:colId xmlns:a16="http://schemas.microsoft.com/office/drawing/2014/main" val="741326740"/>
                    </a:ext>
                  </a:extLst>
                </a:gridCol>
                <a:gridCol w="3534137">
                  <a:extLst>
                    <a:ext uri="{9D8B030D-6E8A-4147-A177-3AD203B41FA5}">
                      <a16:colId xmlns:a16="http://schemas.microsoft.com/office/drawing/2014/main" val="2359058706"/>
                    </a:ext>
                  </a:extLst>
                </a:gridCol>
              </a:tblGrid>
              <a:tr h="3733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Services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30405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LHC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882868"/>
                  </a:ext>
                </a:extLst>
              </a:tr>
              <a:tr h="861525">
                <a:tc>
                  <a:txBody>
                    <a:bodyPr/>
                    <a:lstStyle/>
                    <a:p>
                      <a:r>
                        <a:rPr lang="en-US" dirty="0"/>
                        <a:t>Planning &amp; scheduling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application, excel sheets, Planning dashboard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95614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r>
                        <a:rPr lang="en-US" dirty="0"/>
                        <a:t>Services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 web tools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86920"/>
                  </a:ext>
                </a:extLst>
              </a:tr>
              <a:tr h="4221474">
                <a:tc>
                  <a:txBody>
                    <a:bodyPr/>
                    <a:lstStyle/>
                    <a:p>
                      <a:r>
                        <a:rPr lang="en-US" dirty="0"/>
                        <a:t>Type of services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e-logbook</a:t>
                      </a:r>
                    </a:p>
                    <a:p>
                      <a:r>
                        <a:rPr lang="en-US" sz="1800" b="0" dirty="0" err="1">
                          <a:latin typeface="+mn-lt"/>
                        </a:rPr>
                        <a:t>Vistar</a:t>
                      </a:r>
                      <a:endParaRPr lang="en-US" sz="1800" b="0" dirty="0">
                        <a:latin typeface="+mn-lt"/>
                      </a:endParaRPr>
                    </a:p>
                    <a:p>
                      <a:r>
                        <a:rPr lang="en-US" sz="1800" b="0" dirty="0">
                          <a:latin typeface="+mn-lt"/>
                        </a:rPr>
                        <a:t>Planning</a:t>
                      </a:r>
                    </a:p>
                    <a:p>
                      <a:r>
                        <a:rPr lang="en-US" sz="1800" b="0" dirty="0">
                          <a:latin typeface="+mn-lt"/>
                        </a:rPr>
                        <a:t>planning dashboard</a:t>
                      </a:r>
                    </a:p>
                    <a:p>
                      <a:r>
                        <a:rPr lang="en-US" sz="1800" b="0" dirty="0">
                          <a:latin typeface="+mn-lt"/>
                        </a:rPr>
                        <a:t>Isolde</a:t>
                      </a:r>
                    </a:p>
                    <a:p>
                      <a:r>
                        <a:rPr lang="en-US" sz="1800" b="0" dirty="0">
                          <a:latin typeface="+mn-lt"/>
                        </a:rPr>
                        <a:t> </a:t>
                      </a:r>
                      <a:r>
                        <a:rPr lang="en-US" sz="1800" b="0" dirty="0" err="1">
                          <a:latin typeface="+mn-lt"/>
                        </a:rPr>
                        <a:t>irrad</a:t>
                      </a:r>
                      <a:endParaRPr lang="en-US" sz="1800" b="0" dirty="0">
                        <a:latin typeface="+mn-lt"/>
                      </a:endParaRPr>
                    </a:p>
                    <a:p>
                      <a:r>
                        <a:rPr lang="en-US" sz="1800" b="0" dirty="0">
                          <a:latin typeface="+mn-lt"/>
                        </a:rPr>
                        <a:t>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request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call log</a:t>
                      </a:r>
                    </a:p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logbook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 pc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machine checkout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beam permit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training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consignation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preferences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fbi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fast beam investigation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8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1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16DA-28C3-E545-58C6-6C9F71A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68" y="365125"/>
            <a:ext cx="1082386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Training and development system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8D04C4-BF73-923A-238D-948B152C3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707725"/>
              </p:ext>
            </p:extLst>
          </p:nvPr>
        </p:nvGraphicFramePr>
        <p:xfrm>
          <a:off x="838200" y="1825625"/>
          <a:ext cx="10515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6625551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413267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59058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Training  system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Evaluation and Feedback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533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LHC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Training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On-the-Job Training (OJT)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 Training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Mentoring and Knowledge Sharing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Evaluations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Assessments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Sessions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Self-Assessment Tools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2882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NICA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3179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8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16DA-28C3-E545-58C6-6C9F71A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68" y="365125"/>
            <a:ext cx="1082386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Reporting and documentation system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8D04C4-BF73-923A-238D-948B152C3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063721"/>
              </p:ext>
            </p:extLst>
          </p:nvPr>
        </p:nvGraphicFramePr>
        <p:xfrm>
          <a:off x="838200" y="1825625"/>
          <a:ext cx="10515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6625551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413267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590587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Reporting system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3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LHC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882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Reporting and tracking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E-logbooks</a:t>
                      </a:r>
                    </a:p>
                    <a:p>
                      <a:r>
                        <a:rPr lang="en-US" dirty="0"/>
                        <a:t>White board</a:t>
                      </a:r>
                    </a:p>
                    <a:p>
                      <a:r>
                        <a:rPr lang="en-US" dirty="0"/>
                        <a:t>Personal notebook</a:t>
                      </a:r>
                    </a:p>
                    <a:p>
                      <a:r>
                        <a:rPr lang="en-US" dirty="0"/>
                        <a:t>Paper logbooks</a:t>
                      </a:r>
                    </a:p>
                    <a:p>
                      <a:r>
                        <a:rPr lang="en-US" dirty="0"/>
                        <a:t>Microsoft notebook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Documentation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CERN Document Server (CDS)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8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13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292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Söhne</vt:lpstr>
      <vt:lpstr>Office Theme</vt:lpstr>
      <vt:lpstr>Organization of Work in Control Room </vt:lpstr>
      <vt:lpstr>ORGANIZATIONAL STRUCTURE</vt:lpstr>
      <vt:lpstr>Work process and operations</vt:lpstr>
      <vt:lpstr>INFORMATION AND TECHNOLOGICAL SERVICES</vt:lpstr>
      <vt:lpstr>Training and development system</vt:lpstr>
      <vt:lpstr>Reporting and documentation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of Work in Control Room </dc:title>
  <dc:creator>es-NoorAhmed2025</dc:creator>
  <cp:lastModifiedBy>es-NoorAhmed2025</cp:lastModifiedBy>
  <cp:revision>6</cp:revision>
  <dcterms:created xsi:type="dcterms:W3CDTF">2023-11-30T16:57:13Z</dcterms:created>
  <dcterms:modified xsi:type="dcterms:W3CDTF">2023-12-08T09:29:38Z</dcterms:modified>
</cp:coreProperties>
</file>