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67" r:id="rId3"/>
    <p:sldId id="268" r:id="rId4"/>
    <p:sldId id="270" r:id="rId5"/>
    <p:sldId id="269" r:id="rId6"/>
    <p:sldId id="27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301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B16CE-1F98-9CDA-060C-155ABF487E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087248-69E5-AA90-E6B9-974877F202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D083E6-9EDF-40D3-BCD1-2815901CB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8D5E3-29AB-4837-728A-21AEA54F8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87B6F-DA02-FD89-2CCB-634E86262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841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CBF58-B002-810C-0968-8F1686DB5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C94400-873B-97F7-8C75-897D902ADF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C4D20-FB99-2BA1-EBC0-90C8C54B2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895E7-AC67-DB9D-4AAE-00C0C0793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4753C-FE7C-DB3F-4977-2CD4F7F79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28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1697F2-6809-6617-E7A3-150330C4C7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01D14B-E14F-BD34-5B60-08454BAE2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C2FDB-0832-8E3F-E352-CE0237917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6AE5F-5E01-0274-46D4-AEAF33DD7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B0B9B-F707-F69C-2496-723FCAF97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220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AECC2-CDCC-3F35-5E36-188245506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41318-339C-1D1F-9665-ED835B5A7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93756-EC03-5BC8-2FF7-E1ADC5F92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79C63-EADC-B090-0B1C-5CC6384B3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DBAF9-E004-64EB-5EA9-20BA9AB54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34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907CC-BC39-7E2E-5845-36EED3DDA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C1ACB-E82E-6729-4090-E0A9E825B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50C60-FECB-0BC4-7822-D5A553B12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1A98D-E551-DCFE-4AC9-A97C8D785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5EFB8-9B69-E882-8E36-2EC65E66C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58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79BE0-442C-49DC-3656-229FC27B8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1FEF1-9916-161C-0216-DFBECF20B2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88585C-4C6E-9DF2-2D23-66D58129D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EE20F0-0652-98CB-A074-7B8FCF3D4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B90FE1-6EB0-FACF-7575-BFBFD3129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3EE229-9A31-40D9-59DF-F5F32B269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937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717B1-D154-C122-35F2-B77335CBE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61D317-494E-A071-6E1B-0C8C7490C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1E6A23-B7BD-A607-EACD-B95E2751C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9B8003-51E1-F5BB-B18E-41ED5B4A86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A6E580-00F2-D9E6-D12A-96FA43E2CD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39645D-AE6D-2DEA-6F15-90F8F5A03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FD8F73-CD42-0D52-1FD1-C5E749E1E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22D6EE-CD55-B2DC-270E-2701DDAEC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299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9B912-85FD-3AF1-2A21-1C6229DBD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2E3EF7-F89D-DFA0-7B1B-6CFD20C7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946B72-77D2-16C8-8A5D-0974E19B5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300124-63F4-987A-7E2D-DE462994F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87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53C436-B695-9B65-0168-253DD1BD9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117890-18BE-DF38-96E7-B7E333E58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C20EF-DA5D-540B-BD0F-7F75C7F62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869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210F9-4413-8F34-69EC-88B64C2EE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E44C0-EDD7-4088-93F4-E464BE228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FDB7E7-A56B-A5EB-9696-F2648E4704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790143-8B3C-6C14-2DD9-1A8EC2978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03BCED-A6ED-A4D4-E7B8-295CE3ABA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FA098B-B672-DF38-7F23-86ECCA263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5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B8F33-24E5-09E9-C86B-2186E8593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F7CB99-085B-96C6-3CB2-6A9E31E7A4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056567-2BE9-7352-D3B3-CA06F8AC3F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11EF3D-7ADA-ACD5-5470-DF6C63DD5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B9BFA-C03E-1C61-2470-0B3FB2322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82B529-8ABE-DE47-F935-11DEB4129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23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ED7107-89CD-15AF-4895-102F5CA76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DC1FBA-9188-D697-E121-36C6C2073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A0931-C95B-4FE8-7243-B470CF6CB3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B07E4-CDF9-4C88-A2F3-04620E58224D}" type="datetimeFigureOut">
              <a:rPr lang="en-US" smtClean="0"/>
              <a:pPr/>
              <a:t>12/8/2023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F12E2-4B99-C14A-9E0C-8C40D97AA5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25E8D-15B3-5A22-C992-ADBBC2E79F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85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4E9C-CD09-CE9A-C1A5-5E460A83B5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569" y="2286000"/>
            <a:ext cx="3936275" cy="1351706"/>
          </a:xfrm>
        </p:spPr>
        <p:txBody>
          <a:bodyPr anchor="b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en-US" sz="1800" b="1" i="0">
                <a:effectLst/>
                <a:latin typeface="Söhne"/>
              </a:rPr>
              <a:t>Organization of Work in Control Room</a:t>
            </a:r>
            <a:br>
              <a:rPr lang="en-US" sz="1800" b="1" i="0">
                <a:effectLst/>
                <a:latin typeface="Söhne"/>
              </a:rPr>
            </a:br>
            <a:endParaRPr lang="en-US" sz="1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EE5A0E-82BA-7FB5-DBE4-DE69AB6EBF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49360"/>
            <a:ext cx="3048000" cy="87758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LHC vs NICA</a:t>
            </a:r>
            <a:endParaRPr lang="en-US"/>
          </a:p>
        </p:txBody>
      </p:sp>
      <p:pic>
        <p:nvPicPr>
          <p:cNvPr id="4" name="Picture 3" descr="Files in folders">
            <a:extLst>
              <a:ext uri="{FF2B5EF4-FFF2-40B4-BE49-F238E27FC236}">
                <a16:creationId xmlns:a16="http://schemas.microsoft.com/office/drawing/2014/main" id="{8DFAE2C3-F29B-FEC8-E4D3-333E717709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21153" r="19512" b="-2"/>
          <a:stretch/>
        </p:blipFill>
        <p:spPr>
          <a:xfrm>
            <a:off x="6096000" y="-2357"/>
            <a:ext cx="60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109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0231E-3DBE-8AC8-86E8-033F80636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 STRUCTURE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4607B7B-8289-F346-B281-A10ED9126A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032543"/>
              </p:ext>
            </p:extLst>
          </p:nvPr>
        </p:nvGraphicFramePr>
        <p:xfrm>
          <a:off x="838200" y="1825625"/>
          <a:ext cx="1051560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45988920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67113882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87279861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Organizational structure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363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LHC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7890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 of personnel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Shift leader, operators, experts, dispatcher, tech-operator, on 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Shift leader, Junior operator, senior operator, on call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731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Number of shifts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shifts ( morning- Night)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shifts (Morning- Afternoon- Night)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2676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Number of operators per shift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 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 operator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443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Shift leader job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8959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Operator job description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150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On call job description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536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? We can add the number of each role, but in NICA we are comparing many rooms with one room in CERN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160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626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316DA-28C3-E545-58C6-6C9F71A3C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68" y="365125"/>
            <a:ext cx="10823864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Work process and operations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38D04C4-BF73-923A-238D-948B152C36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8615155"/>
              </p:ext>
            </p:extLst>
          </p:nvPr>
        </p:nvGraphicFramePr>
        <p:xfrm>
          <a:off x="838200" y="1825625"/>
          <a:ext cx="10515600" cy="460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426625551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4132674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35905870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 Work process and operations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330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LHC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882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Shift Leader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Supervision and Coordination, Decision-making and Problem Solving, Communication and Collaboration, Documentation and Reporting.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Monitoring and Data Analysis, Control and Configuration, Troubleshooting and Response, Documentation and Reporting.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986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On 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Remote Support, Decision-making and Escalation, Availability and Responsiveness, Documentation and Reporting.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184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623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316DA-28C3-E545-58C6-6C9F71A3C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3459"/>
            <a:ext cx="4053834" cy="2222338"/>
          </a:xfrm>
        </p:spPr>
        <p:txBody>
          <a:bodyPr>
            <a:normAutofit fontScale="90000"/>
          </a:bodyPr>
          <a:lstStyle/>
          <a:p>
            <a:r>
              <a:rPr lang="en-US" dirty="0"/>
              <a:t>INFORMATION AND TECHNOLOGICAL SERVICES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38D04C4-BF73-923A-238D-948B152C36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371403"/>
              </p:ext>
            </p:extLst>
          </p:nvPr>
        </p:nvGraphicFramePr>
        <p:xfrm>
          <a:off x="3973977" y="60960"/>
          <a:ext cx="8218023" cy="679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9341">
                  <a:extLst>
                    <a:ext uri="{9D8B030D-6E8A-4147-A177-3AD203B41FA5}">
                      <a16:colId xmlns:a16="http://schemas.microsoft.com/office/drawing/2014/main" val="4266255515"/>
                    </a:ext>
                  </a:extLst>
                </a:gridCol>
                <a:gridCol w="1944545">
                  <a:extLst>
                    <a:ext uri="{9D8B030D-6E8A-4147-A177-3AD203B41FA5}">
                      <a16:colId xmlns:a16="http://schemas.microsoft.com/office/drawing/2014/main" val="741326740"/>
                    </a:ext>
                  </a:extLst>
                </a:gridCol>
                <a:gridCol w="3534137">
                  <a:extLst>
                    <a:ext uri="{9D8B030D-6E8A-4147-A177-3AD203B41FA5}">
                      <a16:colId xmlns:a16="http://schemas.microsoft.com/office/drawing/2014/main" val="2359058706"/>
                    </a:ext>
                  </a:extLst>
                </a:gridCol>
              </a:tblGrid>
              <a:tr h="373328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 Services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330405"/>
                  </a:ext>
                </a:extLst>
              </a:tr>
              <a:tr h="3493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LHC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882868"/>
                  </a:ext>
                </a:extLst>
              </a:tr>
              <a:tr h="861525">
                <a:tc>
                  <a:txBody>
                    <a:bodyPr/>
                    <a:lstStyle/>
                    <a:p>
                      <a:r>
                        <a:rPr lang="en-US" dirty="0"/>
                        <a:t>Planning &amp; scheduling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Planning application, excel sheets, Planning dashboard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95614"/>
                  </a:ext>
                </a:extLst>
              </a:tr>
              <a:tr h="349396">
                <a:tc>
                  <a:txBody>
                    <a:bodyPr/>
                    <a:lstStyle/>
                    <a:p>
                      <a:r>
                        <a:rPr lang="en-US" dirty="0"/>
                        <a:t>Services platform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 web tools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986920"/>
                  </a:ext>
                </a:extLst>
              </a:tr>
              <a:tr h="4221474">
                <a:tc>
                  <a:txBody>
                    <a:bodyPr/>
                    <a:lstStyle/>
                    <a:p>
                      <a:r>
                        <a:rPr lang="en-US" dirty="0"/>
                        <a:t>Type of services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+mn-lt"/>
                        </a:rPr>
                        <a:t>e-logbook</a:t>
                      </a:r>
                    </a:p>
                    <a:p>
                      <a:r>
                        <a:rPr lang="en-US" sz="1800" b="0" dirty="0" err="1">
                          <a:latin typeface="+mn-lt"/>
                        </a:rPr>
                        <a:t>Vistar</a:t>
                      </a:r>
                      <a:endParaRPr lang="en-US" sz="1800" b="0" dirty="0">
                        <a:latin typeface="+mn-lt"/>
                      </a:endParaRPr>
                    </a:p>
                    <a:p>
                      <a:r>
                        <a:rPr lang="en-US" sz="1800" b="0" dirty="0">
                          <a:latin typeface="+mn-lt"/>
                        </a:rPr>
                        <a:t>Planning</a:t>
                      </a:r>
                    </a:p>
                    <a:p>
                      <a:r>
                        <a:rPr lang="en-US" sz="1800" b="0" dirty="0">
                          <a:latin typeface="+mn-lt"/>
                        </a:rPr>
                        <a:t>planning dashboard</a:t>
                      </a:r>
                    </a:p>
                    <a:p>
                      <a:r>
                        <a:rPr lang="en-US" sz="1800" b="0" dirty="0">
                          <a:latin typeface="+mn-lt"/>
                        </a:rPr>
                        <a:t>Isolde</a:t>
                      </a:r>
                    </a:p>
                    <a:p>
                      <a:r>
                        <a:rPr lang="en-US" sz="1800" b="0" dirty="0">
                          <a:latin typeface="+mn-lt"/>
                        </a:rPr>
                        <a:t> </a:t>
                      </a:r>
                      <a:r>
                        <a:rPr lang="en-US" sz="1800" b="0" dirty="0" err="1">
                          <a:latin typeface="+mn-lt"/>
                        </a:rPr>
                        <a:t>irrad</a:t>
                      </a:r>
                      <a:endParaRPr lang="en-US" sz="1800" b="0" dirty="0">
                        <a:latin typeface="+mn-lt"/>
                      </a:endParaRPr>
                    </a:p>
                    <a:p>
                      <a:r>
                        <a:rPr lang="en-US" sz="1800" b="0" dirty="0">
                          <a:latin typeface="+mn-lt"/>
                        </a:rPr>
                        <a:t> 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access request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call log</a:t>
                      </a:r>
                    </a:p>
                    <a:p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logbook 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impact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op pc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machine checkout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beam permit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training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consignation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preferences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fbi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fast beam investigation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184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9017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316DA-28C3-E545-58C6-6C9F71A3C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68" y="365125"/>
            <a:ext cx="10823864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Training and development system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38D04C4-BF73-923A-238D-948B152C36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707725"/>
              </p:ext>
            </p:extLst>
          </p:nvPr>
        </p:nvGraphicFramePr>
        <p:xfrm>
          <a:off x="838200" y="1825625"/>
          <a:ext cx="105156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426625551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4132674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3590587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 Training  system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Evaluation and Feedback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95330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LHC</a:t>
                      </a:r>
                    </a:p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Initial Training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On-the-Job Training (OJT)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Safety Training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Mentoring and Knowledge Sharing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Training Evaluations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Performance Assessments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Feedback Sessions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Self-Assessment Tools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42882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NICA</a:t>
                      </a:r>
                    </a:p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31795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385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316DA-28C3-E545-58C6-6C9F71A3C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68" y="365125"/>
            <a:ext cx="10823864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Reporting and documentation system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38D04C4-BF73-923A-238D-948B152C36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063721"/>
              </p:ext>
            </p:extLst>
          </p:nvPr>
        </p:nvGraphicFramePr>
        <p:xfrm>
          <a:off x="838200" y="1825625"/>
          <a:ext cx="10515600" cy="29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426625551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4132674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35905870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Reporting system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330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LHC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882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Reporting and tracking tools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E-logbooks</a:t>
                      </a:r>
                    </a:p>
                    <a:p>
                      <a:r>
                        <a:rPr lang="en-US" dirty="0"/>
                        <a:t>White board</a:t>
                      </a:r>
                    </a:p>
                    <a:p>
                      <a:r>
                        <a:rPr lang="en-US" dirty="0"/>
                        <a:t>Personal notebook</a:t>
                      </a:r>
                    </a:p>
                    <a:p>
                      <a:r>
                        <a:rPr lang="en-US" dirty="0"/>
                        <a:t>Paper logbooks</a:t>
                      </a:r>
                    </a:p>
                    <a:p>
                      <a:r>
                        <a:rPr lang="en-US" dirty="0"/>
                        <a:t>Microsoft notebook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Documentation tools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CERN Document Server (CDS)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986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184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137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1432</TotalTime>
  <Words>292</Words>
  <Application>Microsoft Office PowerPoint</Application>
  <PresentationFormat>Widescreen</PresentationFormat>
  <Paragraphs>80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Söhne</vt:lpstr>
      <vt:lpstr>Office Theme</vt:lpstr>
      <vt:lpstr>Organization of Work in Control Room </vt:lpstr>
      <vt:lpstr>ORGANIZATIONAL STRUCTURE</vt:lpstr>
      <vt:lpstr>Work process and operations</vt:lpstr>
      <vt:lpstr>INFORMATION AND TECHNOLOGICAL SERVICES</vt:lpstr>
      <vt:lpstr>Training and development system</vt:lpstr>
      <vt:lpstr>Reporting and documentation system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 of Work in Control Room </dc:title>
  <dc:creator>es-NoorAhmed2025</dc:creator>
  <cp:lastModifiedBy>es-NoorAhmed2025</cp:lastModifiedBy>
  <cp:revision>6</cp:revision>
  <dcterms:created xsi:type="dcterms:W3CDTF">2023-11-30T16:57:13Z</dcterms:created>
  <dcterms:modified xsi:type="dcterms:W3CDTF">2023-12-08T09:29:38Z</dcterms:modified>
</cp:coreProperties>
</file>