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68" r:id="rId2"/>
    <p:sldId id="258" r:id="rId3"/>
    <p:sldId id="256" r:id="rId4"/>
    <p:sldId id="295" r:id="rId5"/>
    <p:sldId id="257" r:id="rId6"/>
    <p:sldId id="260" r:id="rId7"/>
    <p:sldId id="259" r:id="rId8"/>
    <p:sldId id="262" r:id="rId9"/>
    <p:sldId id="261" r:id="rId10"/>
    <p:sldId id="277" r:id="rId11"/>
    <p:sldId id="263" r:id="rId12"/>
    <p:sldId id="275" r:id="rId13"/>
    <p:sldId id="266" r:id="rId14"/>
    <p:sldId id="276" r:id="rId15"/>
    <p:sldId id="269" r:id="rId16"/>
    <p:sldId id="267" r:id="rId17"/>
    <p:sldId id="264" r:id="rId18"/>
    <p:sldId id="270" r:id="rId19"/>
    <p:sldId id="271" r:id="rId20"/>
    <p:sldId id="273" r:id="rId21"/>
    <p:sldId id="274" r:id="rId22"/>
    <p:sldId id="272" r:id="rId23"/>
    <p:sldId id="278" r:id="rId24"/>
    <p:sldId id="285" r:id="rId25"/>
    <p:sldId id="296" r:id="rId26"/>
    <p:sldId id="280" r:id="rId27"/>
    <p:sldId id="281" r:id="rId28"/>
    <p:sldId id="291" r:id="rId29"/>
    <p:sldId id="292" r:id="rId30"/>
    <p:sldId id="288" r:id="rId31"/>
    <p:sldId id="293" r:id="rId32"/>
    <p:sldId id="294" r:id="rId33"/>
    <p:sldId id="286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6E6"/>
    <a:srgbClr val="FCD9D9"/>
    <a:srgbClr val="FFF5F5"/>
    <a:srgbClr val="FFEDED"/>
    <a:srgbClr val="FCEBEB"/>
    <a:srgbClr val="FC6F6F"/>
    <a:srgbClr val="387CF2"/>
    <a:srgbClr val="F5E6E6"/>
    <a:srgbClr val="F7DCDC"/>
    <a:srgbClr val="F5C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223811-0C0D-4142-B536-5794DAC3EC2D}" v="1448" dt="2023-12-11T12:35:40.415"/>
    <p1510:client id="{8247C2B6-9E0B-42CC-931C-CFFDA810761D}" v="687" dt="2023-12-11T08:51:03.436"/>
    <p1510:client id="{AD566898-232B-45D2-800C-CB3117B552A2}" v="7346" dt="2023-12-13T12:25:22.9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>
        <p:scale>
          <a:sx n="67" d="100"/>
          <a:sy n="67" d="100"/>
        </p:scale>
        <p:origin x="5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9779D7-EAAB-4117-961D-936BE0279763}" type="datetimeFigureOut">
              <a:t>13.12.2023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07D50-3F59-49F7-B5DE-4D6CCC771D1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722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B7685-CE26-444C-9AB6-6653CF3A8432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873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2B7685-CE26-444C-9AB6-6653CF3A8432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534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EF155-8643-45D2-BC36-C4F7F0C0ADEA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095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13.12.2023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0.png"/><Relationship Id="rId7" Type="http://schemas.openxmlformats.org/officeDocument/2006/relationships/image" Target="../media/image64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0.png"/><Relationship Id="rId5" Type="http://schemas.openxmlformats.org/officeDocument/2006/relationships/image" Target="../media/image620.png"/><Relationship Id="rId10" Type="http://schemas.openxmlformats.org/officeDocument/2006/relationships/image" Target="../media/image66.png"/><Relationship Id="rId4" Type="http://schemas.openxmlformats.org/officeDocument/2006/relationships/image" Target="../media/image610.png"/><Relationship Id="rId9" Type="http://schemas.openxmlformats.org/officeDocument/2006/relationships/image" Target="../media/image65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ternational Workshop on Spin Physicsat NICA (SPIN-Praha-2018) (9-13 July  2018): Overview · JINR (Indico)">
            <a:extLst>
              <a:ext uri="{FF2B5EF4-FFF2-40B4-BE49-F238E27FC236}">
                <a16:creationId xmlns:a16="http://schemas.microsoft.com/office/drawing/2014/main" id="{D4647077-269D-49EF-9536-2860FF1DF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417" y="250061"/>
            <a:ext cx="2209301" cy="169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4BA921-FA50-4F5B-96DC-7488863984E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0007" y="611434"/>
            <a:ext cx="2626227" cy="96077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A397C0A-FA53-44FA-8A44-5E57CB90D3DC}"/>
              </a:ext>
            </a:extLst>
          </p:cNvPr>
          <p:cNvSpPr/>
          <p:nvPr/>
        </p:nvSpPr>
        <p:spPr>
          <a:xfrm>
            <a:off x="2283382" y="2352519"/>
            <a:ext cx="7631311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Сверточные нейронные сети для задач нейтронной томографии</a:t>
            </a:r>
          </a:p>
        </p:txBody>
      </p:sp>
      <p:pic>
        <p:nvPicPr>
          <p:cNvPr id="5" name="Рисунок 4" descr="machine learning artificial neural network for Sale,Up To OFF 69%">
            <a:extLst>
              <a:ext uri="{FF2B5EF4-FFF2-40B4-BE49-F238E27FC236}">
                <a16:creationId xmlns:a16="http://schemas.microsoft.com/office/drawing/2014/main" id="{04C19880-C0F0-F09C-893A-28649C9C10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48" t="18493" r="19520" b="11986"/>
          <a:stretch/>
        </p:blipFill>
        <p:spPr>
          <a:xfrm>
            <a:off x="415569" y="4291243"/>
            <a:ext cx="2051658" cy="2371386"/>
          </a:xfrm>
          <a:prstGeom prst="rect">
            <a:avLst/>
          </a:prstGeom>
        </p:spPr>
      </p:pic>
      <p:pic>
        <p:nvPicPr>
          <p:cNvPr id="7" name="Рисунок 6" descr="Изображение выглядит как коробка&#10;&#10;Автоматически созданное описание">
            <a:extLst>
              <a:ext uri="{FF2B5EF4-FFF2-40B4-BE49-F238E27FC236}">
                <a16:creationId xmlns:a16="http://schemas.microsoft.com/office/drawing/2014/main" id="{04C0AF18-F404-54E6-FB17-739ED7B1BC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6806" y="4692610"/>
            <a:ext cx="3755983" cy="191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98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9FFE66C-1F22-9F77-785C-CDDB7737FF50}"/>
              </a:ext>
            </a:extLst>
          </p:cNvPr>
          <p:cNvSpPr/>
          <p:nvPr/>
        </p:nvSpPr>
        <p:spPr>
          <a:xfrm>
            <a:off x="11584213" y="6322785"/>
            <a:ext cx="453571" cy="36285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Calibri"/>
              </a:rPr>
              <a:t>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851F85-6E7A-2311-4E86-35C8BF8DEEC3}"/>
              </a:ext>
            </a:extLst>
          </p:cNvPr>
          <p:cNvSpPr txBox="1"/>
          <p:nvPr/>
        </p:nvSpPr>
        <p:spPr>
          <a:xfrm>
            <a:off x="3396074" y="310443"/>
            <a:ext cx="5396089" cy="646331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Times New Roman"/>
                <a:cs typeface="Times New Roman"/>
              </a:rPr>
              <a:t>Проблема переобучения</a:t>
            </a:r>
            <a:endParaRPr lang="ru-RU" dirty="0"/>
          </a:p>
        </p:txBody>
      </p:sp>
      <p:pic>
        <p:nvPicPr>
          <p:cNvPr id="2" name="Рисунок 1" descr="Изображение выглядит как текст, диаграмма, линия, График&#10;&#10;Автоматически созданное описание">
            <a:extLst>
              <a:ext uri="{FF2B5EF4-FFF2-40B4-BE49-F238E27FC236}">
                <a16:creationId xmlns:a16="http://schemas.microsoft.com/office/drawing/2014/main" id="{52A44B88-10E0-32E2-488D-6D58D1943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3" y="1203001"/>
            <a:ext cx="7036740" cy="30973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1D61FE-EAA4-CF8D-18D1-8DE36C18A1C3}"/>
              </a:ext>
            </a:extLst>
          </p:cNvPr>
          <p:cNvSpPr txBox="1"/>
          <p:nvPr/>
        </p:nvSpPr>
        <p:spPr>
          <a:xfrm>
            <a:off x="7305245" y="1955884"/>
            <a:ext cx="4973707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 algn="just">
              <a:buFont typeface="Arial"/>
              <a:buChar char="•"/>
            </a:pPr>
            <a:r>
              <a:rPr lang="ru-RU" sz="2000" dirty="0">
                <a:latin typeface="Times New Roman"/>
                <a:cs typeface="Times New Roman"/>
              </a:rPr>
              <a:t>Уменьшение размера сети</a:t>
            </a:r>
          </a:p>
          <a:p>
            <a:pPr marL="228600" indent="-228600" algn="just">
              <a:buFont typeface="Arial"/>
              <a:buChar char="•"/>
            </a:pPr>
            <a:endParaRPr lang="ru-RU" sz="2000" dirty="0">
              <a:latin typeface="Times New Roman"/>
              <a:cs typeface="Times New Roman"/>
            </a:endParaRPr>
          </a:p>
          <a:p>
            <a:pPr marL="228600" indent="-228600" algn="just">
              <a:buFont typeface="Arial"/>
              <a:buChar char="•"/>
            </a:pPr>
            <a:r>
              <a:rPr lang="ru-RU" sz="2000" dirty="0">
                <a:latin typeface="Times New Roman"/>
                <a:cs typeface="Times New Roman"/>
              </a:rPr>
              <a:t>Увеличение обучающего набора данных</a:t>
            </a:r>
          </a:p>
          <a:p>
            <a:pPr marL="228600" indent="-228600" algn="just">
              <a:buFont typeface="Arial"/>
              <a:buChar char="•"/>
            </a:pPr>
            <a:endParaRPr lang="ru-RU" sz="2000" dirty="0">
              <a:latin typeface="Times New Roman"/>
              <a:cs typeface="Times New Roman"/>
            </a:endParaRPr>
          </a:p>
          <a:p>
            <a:pPr marL="228600" indent="-228600" algn="just">
              <a:buFont typeface="Arial"/>
              <a:buChar char="•"/>
            </a:pPr>
            <a:r>
              <a:rPr lang="ru-RU" sz="2000" dirty="0">
                <a:latin typeface="Times New Roman"/>
                <a:cs typeface="Times New Roman"/>
              </a:rPr>
              <a:t>Прореживание</a:t>
            </a:r>
          </a:p>
          <a:p>
            <a:pPr marL="228600" indent="-228600" algn="just">
              <a:buFont typeface="Arial"/>
              <a:buChar char="•"/>
            </a:pPr>
            <a:endParaRPr lang="ru-RU" sz="2000" dirty="0">
              <a:latin typeface="Times New Roman"/>
              <a:cs typeface="Times New Roman"/>
            </a:endParaRPr>
          </a:p>
          <a:p>
            <a:pPr marL="228600" indent="-228600" algn="just">
              <a:buFont typeface="Arial"/>
              <a:buChar char="•"/>
            </a:pPr>
            <a:r>
              <a:rPr lang="ru-RU" sz="2000" dirty="0">
                <a:latin typeface="Times New Roman"/>
                <a:cs typeface="Times New Roman"/>
              </a:rPr>
              <a:t>Регуляризация весов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D39106-759D-0F54-5387-15EE28519720}"/>
              </a:ext>
            </a:extLst>
          </p:cNvPr>
          <p:cNvSpPr txBox="1"/>
          <p:nvPr/>
        </p:nvSpPr>
        <p:spPr>
          <a:xfrm>
            <a:off x="7305674" y="1396966"/>
            <a:ext cx="139942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 err="1">
                <a:latin typeface="Times New Roman"/>
                <a:cs typeface="Times New Roman"/>
              </a:rPr>
              <a:t>Решение</a:t>
            </a:r>
            <a:r>
              <a:rPr lang="en-US" sz="2400" dirty="0">
                <a:latin typeface="Times New Roman"/>
                <a:cs typeface="Times New Roman"/>
              </a:rPr>
              <a:t>:</a:t>
            </a:r>
            <a:endParaRPr lang="ru-RU" sz="240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Изображение выглядит как линия, диаграмма, График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7E3008CD-8DD6-CDA4-2196-218E56132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33" y="4827478"/>
            <a:ext cx="7889051" cy="171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1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0A0019C-7BA7-44A3-B1EF-F8B21E2047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0" b="165"/>
          <a:stretch/>
        </p:blipFill>
        <p:spPr>
          <a:xfrm>
            <a:off x="6258953" y="2854464"/>
            <a:ext cx="5805223" cy="374667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9FFE66C-1F22-9F77-785C-CDDB7737FF50}"/>
              </a:ext>
            </a:extLst>
          </p:cNvPr>
          <p:cNvSpPr/>
          <p:nvPr/>
        </p:nvSpPr>
        <p:spPr>
          <a:xfrm>
            <a:off x="11584213" y="6322785"/>
            <a:ext cx="453571" cy="36285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Calibri"/>
              </a:rPr>
              <a:t>11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2BD16E-06AA-F76B-7DAD-358DDB1E7ADB}"/>
              </a:ext>
            </a:extLst>
          </p:cNvPr>
          <p:cNvSpPr txBox="1"/>
          <p:nvPr/>
        </p:nvSpPr>
        <p:spPr>
          <a:xfrm>
            <a:off x="2490107" y="319514"/>
            <a:ext cx="7218591" cy="646331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onnsiteX0" fmla="*/ 0 w 7218591"/>
                      <a:gd name="connsiteY0" fmla="*/ 0 h 646331"/>
                      <a:gd name="connsiteX1" fmla="*/ 483090 w 7218591"/>
                      <a:gd name="connsiteY1" fmla="*/ 0 h 646331"/>
                      <a:gd name="connsiteX2" fmla="*/ 893995 w 7218591"/>
                      <a:gd name="connsiteY2" fmla="*/ 0 h 646331"/>
                      <a:gd name="connsiteX3" fmla="*/ 1304899 w 7218591"/>
                      <a:gd name="connsiteY3" fmla="*/ 0 h 646331"/>
                      <a:gd name="connsiteX4" fmla="*/ 1643618 w 7218591"/>
                      <a:gd name="connsiteY4" fmla="*/ 0 h 646331"/>
                      <a:gd name="connsiteX5" fmla="*/ 1982336 w 7218591"/>
                      <a:gd name="connsiteY5" fmla="*/ 0 h 646331"/>
                      <a:gd name="connsiteX6" fmla="*/ 2321055 w 7218591"/>
                      <a:gd name="connsiteY6" fmla="*/ 0 h 646331"/>
                      <a:gd name="connsiteX7" fmla="*/ 2948517 w 7218591"/>
                      <a:gd name="connsiteY7" fmla="*/ 0 h 646331"/>
                      <a:gd name="connsiteX8" fmla="*/ 3287235 w 7218591"/>
                      <a:gd name="connsiteY8" fmla="*/ 0 h 646331"/>
                      <a:gd name="connsiteX9" fmla="*/ 3698140 w 7218591"/>
                      <a:gd name="connsiteY9" fmla="*/ 0 h 646331"/>
                      <a:gd name="connsiteX10" fmla="*/ 4109044 w 7218591"/>
                      <a:gd name="connsiteY10" fmla="*/ 0 h 646331"/>
                      <a:gd name="connsiteX11" fmla="*/ 4808692 w 7218591"/>
                      <a:gd name="connsiteY11" fmla="*/ 0 h 646331"/>
                      <a:gd name="connsiteX12" fmla="*/ 5147411 w 7218591"/>
                      <a:gd name="connsiteY12" fmla="*/ 0 h 646331"/>
                      <a:gd name="connsiteX13" fmla="*/ 5486129 w 7218591"/>
                      <a:gd name="connsiteY13" fmla="*/ 0 h 646331"/>
                      <a:gd name="connsiteX14" fmla="*/ 6185777 w 7218591"/>
                      <a:gd name="connsiteY14" fmla="*/ 0 h 646331"/>
                      <a:gd name="connsiteX15" fmla="*/ 6596682 w 7218591"/>
                      <a:gd name="connsiteY15" fmla="*/ 0 h 646331"/>
                      <a:gd name="connsiteX16" fmla="*/ 7218591 w 7218591"/>
                      <a:gd name="connsiteY16" fmla="*/ 0 h 646331"/>
                      <a:gd name="connsiteX17" fmla="*/ 7218591 w 7218591"/>
                      <a:gd name="connsiteY17" fmla="*/ 336092 h 646331"/>
                      <a:gd name="connsiteX18" fmla="*/ 7218591 w 7218591"/>
                      <a:gd name="connsiteY18" fmla="*/ 646331 h 646331"/>
                      <a:gd name="connsiteX19" fmla="*/ 6735501 w 7218591"/>
                      <a:gd name="connsiteY19" fmla="*/ 646331 h 646331"/>
                      <a:gd name="connsiteX20" fmla="*/ 6180224 w 7218591"/>
                      <a:gd name="connsiteY20" fmla="*/ 646331 h 646331"/>
                      <a:gd name="connsiteX21" fmla="*/ 5697134 w 7218591"/>
                      <a:gd name="connsiteY21" fmla="*/ 646331 h 646331"/>
                      <a:gd name="connsiteX22" fmla="*/ 5358416 w 7218591"/>
                      <a:gd name="connsiteY22" fmla="*/ 646331 h 646331"/>
                      <a:gd name="connsiteX23" fmla="*/ 4803139 w 7218591"/>
                      <a:gd name="connsiteY23" fmla="*/ 646331 h 646331"/>
                      <a:gd name="connsiteX24" fmla="*/ 4247863 w 7218591"/>
                      <a:gd name="connsiteY24" fmla="*/ 646331 h 646331"/>
                      <a:gd name="connsiteX25" fmla="*/ 3620401 w 7218591"/>
                      <a:gd name="connsiteY25" fmla="*/ 646331 h 646331"/>
                      <a:gd name="connsiteX26" fmla="*/ 2920753 w 7218591"/>
                      <a:gd name="connsiteY26" fmla="*/ 646331 h 646331"/>
                      <a:gd name="connsiteX27" fmla="*/ 2509849 w 7218591"/>
                      <a:gd name="connsiteY27" fmla="*/ 646331 h 646331"/>
                      <a:gd name="connsiteX28" fmla="*/ 1810201 w 7218591"/>
                      <a:gd name="connsiteY28" fmla="*/ 646331 h 646331"/>
                      <a:gd name="connsiteX29" fmla="*/ 1471482 w 7218591"/>
                      <a:gd name="connsiteY29" fmla="*/ 646331 h 646331"/>
                      <a:gd name="connsiteX30" fmla="*/ 1132764 w 7218591"/>
                      <a:gd name="connsiteY30" fmla="*/ 646331 h 646331"/>
                      <a:gd name="connsiteX31" fmla="*/ 505301 w 7218591"/>
                      <a:gd name="connsiteY31" fmla="*/ 646331 h 646331"/>
                      <a:gd name="connsiteX32" fmla="*/ 0 w 7218591"/>
                      <a:gd name="connsiteY32" fmla="*/ 646331 h 646331"/>
                      <a:gd name="connsiteX33" fmla="*/ 0 w 7218591"/>
                      <a:gd name="connsiteY33" fmla="*/ 329629 h 646331"/>
                      <a:gd name="connsiteX34" fmla="*/ 0 w 7218591"/>
                      <a:gd name="connsiteY34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218591" h="646331" extrusionOk="0">
                        <a:moveTo>
                          <a:pt x="0" y="0"/>
                        </a:moveTo>
                        <a:cubicBezTo>
                          <a:pt x="172948" y="-12888"/>
                          <a:pt x="277218" y="52521"/>
                          <a:pt x="483090" y="0"/>
                        </a:cubicBezTo>
                        <a:cubicBezTo>
                          <a:pt x="688962" y="-52521"/>
                          <a:pt x="758087" y="33081"/>
                          <a:pt x="893995" y="0"/>
                        </a:cubicBezTo>
                        <a:cubicBezTo>
                          <a:pt x="1029903" y="-33081"/>
                          <a:pt x="1160642" y="35930"/>
                          <a:pt x="1304899" y="0"/>
                        </a:cubicBezTo>
                        <a:cubicBezTo>
                          <a:pt x="1449156" y="-35930"/>
                          <a:pt x="1492476" y="3223"/>
                          <a:pt x="1643618" y="0"/>
                        </a:cubicBezTo>
                        <a:cubicBezTo>
                          <a:pt x="1794760" y="-3223"/>
                          <a:pt x="1896572" y="5625"/>
                          <a:pt x="1982336" y="0"/>
                        </a:cubicBezTo>
                        <a:cubicBezTo>
                          <a:pt x="2068100" y="-5625"/>
                          <a:pt x="2160520" y="9755"/>
                          <a:pt x="2321055" y="0"/>
                        </a:cubicBezTo>
                        <a:cubicBezTo>
                          <a:pt x="2481590" y="-9755"/>
                          <a:pt x="2820382" y="20662"/>
                          <a:pt x="2948517" y="0"/>
                        </a:cubicBezTo>
                        <a:cubicBezTo>
                          <a:pt x="3076652" y="-20662"/>
                          <a:pt x="3210787" y="36759"/>
                          <a:pt x="3287235" y="0"/>
                        </a:cubicBezTo>
                        <a:cubicBezTo>
                          <a:pt x="3363683" y="-36759"/>
                          <a:pt x="3517265" y="26526"/>
                          <a:pt x="3698140" y="0"/>
                        </a:cubicBezTo>
                        <a:cubicBezTo>
                          <a:pt x="3879016" y="-26526"/>
                          <a:pt x="3983882" y="42555"/>
                          <a:pt x="4109044" y="0"/>
                        </a:cubicBezTo>
                        <a:cubicBezTo>
                          <a:pt x="4234206" y="-42555"/>
                          <a:pt x="4649722" y="12735"/>
                          <a:pt x="4808692" y="0"/>
                        </a:cubicBezTo>
                        <a:cubicBezTo>
                          <a:pt x="4967662" y="-12735"/>
                          <a:pt x="4999420" y="40337"/>
                          <a:pt x="5147411" y="0"/>
                        </a:cubicBezTo>
                        <a:cubicBezTo>
                          <a:pt x="5295402" y="-40337"/>
                          <a:pt x="5395724" y="2061"/>
                          <a:pt x="5486129" y="0"/>
                        </a:cubicBezTo>
                        <a:cubicBezTo>
                          <a:pt x="5576534" y="-2061"/>
                          <a:pt x="5855520" y="38512"/>
                          <a:pt x="6185777" y="0"/>
                        </a:cubicBezTo>
                        <a:cubicBezTo>
                          <a:pt x="6516034" y="-38512"/>
                          <a:pt x="6487603" y="38162"/>
                          <a:pt x="6596682" y="0"/>
                        </a:cubicBezTo>
                        <a:cubicBezTo>
                          <a:pt x="6705761" y="-38162"/>
                          <a:pt x="7040326" y="55677"/>
                          <a:pt x="7218591" y="0"/>
                        </a:cubicBezTo>
                        <a:cubicBezTo>
                          <a:pt x="7222862" y="109514"/>
                          <a:pt x="7193780" y="191675"/>
                          <a:pt x="7218591" y="336092"/>
                        </a:cubicBezTo>
                        <a:cubicBezTo>
                          <a:pt x="7243402" y="480509"/>
                          <a:pt x="7213818" y="578986"/>
                          <a:pt x="7218591" y="646331"/>
                        </a:cubicBezTo>
                        <a:cubicBezTo>
                          <a:pt x="7025819" y="673885"/>
                          <a:pt x="6973495" y="615512"/>
                          <a:pt x="6735501" y="646331"/>
                        </a:cubicBezTo>
                        <a:cubicBezTo>
                          <a:pt x="6497507" y="677150"/>
                          <a:pt x="6396600" y="637296"/>
                          <a:pt x="6180224" y="646331"/>
                        </a:cubicBezTo>
                        <a:cubicBezTo>
                          <a:pt x="5963848" y="655366"/>
                          <a:pt x="5885667" y="588673"/>
                          <a:pt x="5697134" y="646331"/>
                        </a:cubicBezTo>
                        <a:cubicBezTo>
                          <a:pt x="5508601" y="703989"/>
                          <a:pt x="5495553" y="616480"/>
                          <a:pt x="5358416" y="646331"/>
                        </a:cubicBezTo>
                        <a:cubicBezTo>
                          <a:pt x="5221279" y="676182"/>
                          <a:pt x="4962730" y="641033"/>
                          <a:pt x="4803139" y="646331"/>
                        </a:cubicBezTo>
                        <a:cubicBezTo>
                          <a:pt x="4643548" y="651629"/>
                          <a:pt x="4470262" y="606395"/>
                          <a:pt x="4247863" y="646331"/>
                        </a:cubicBezTo>
                        <a:cubicBezTo>
                          <a:pt x="4025464" y="686267"/>
                          <a:pt x="3872564" y="646242"/>
                          <a:pt x="3620401" y="646331"/>
                        </a:cubicBezTo>
                        <a:cubicBezTo>
                          <a:pt x="3368238" y="646420"/>
                          <a:pt x="3150056" y="579412"/>
                          <a:pt x="2920753" y="646331"/>
                        </a:cubicBezTo>
                        <a:cubicBezTo>
                          <a:pt x="2691450" y="713250"/>
                          <a:pt x="2669613" y="610032"/>
                          <a:pt x="2509849" y="646331"/>
                        </a:cubicBezTo>
                        <a:cubicBezTo>
                          <a:pt x="2350085" y="682630"/>
                          <a:pt x="2045469" y="624455"/>
                          <a:pt x="1810201" y="646331"/>
                        </a:cubicBezTo>
                        <a:cubicBezTo>
                          <a:pt x="1574933" y="668207"/>
                          <a:pt x="1553313" y="622573"/>
                          <a:pt x="1471482" y="646331"/>
                        </a:cubicBezTo>
                        <a:cubicBezTo>
                          <a:pt x="1389651" y="670089"/>
                          <a:pt x="1252096" y="624092"/>
                          <a:pt x="1132764" y="646331"/>
                        </a:cubicBezTo>
                        <a:cubicBezTo>
                          <a:pt x="1013432" y="668570"/>
                          <a:pt x="783903" y="608888"/>
                          <a:pt x="505301" y="646331"/>
                        </a:cubicBezTo>
                        <a:cubicBezTo>
                          <a:pt x="226699" y="683774"/>
                          <a:pt x="214139" y="617619"/>
                          <a:pt x="0" y="646331"/>
                        </a:cubicBezTo>
                        <a:cubicBezTo>
                          <a:pt x="-36341" y="551305"/>
                          <a:pt x="32727" y="411357"/>
                          <a:pt x="0" y="329629"/>
                        </a:cubicBezTo>
                        <a:cubicBezTo>
                          <a:pt x="-32727" y="247901"/>
                          <a:pt x="9492" y="14640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Times New Roman"/>
                <a:cs typeface="Times New Roman"/>
              </a:rPr>
              <a:t>Нейронные сети для изображений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441FF8-7E3C-48FD-B56F-2A4B9806FB30}"/>
              </a:ext>
            </a:extLst>
          </p:cNvPr>
          <p:cNvSpPr txBox="1"/>
          <p:nvPr/>
        </p:nvSpPr>
        <p:spPr>
          <a:xfrm>
            <a:off x="447675" y="1247775"/>
            <a:ext cx="831532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sz="2800" dirty="0">
                <a:latin typeface="Times New Roman"/>
                <a:cs typeface="Times New Roman"/>
              </a:rPr>
              <a:t>Почему не использовать многослойный персептрон?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B85D0A-FFAF-45AB-AD40-DB4469AA3233}"/>
              </a:ext>
            </a:extLst>
          </p:cNvPr>
          <p:cNvSpPr txBox="1"/>
          <p:nvPr/>
        </p:nvSpPr>
        <p:spPr>
          <a:xfrm>
            <a:off x="447675" y="1763854"/>
            <a:ext cx="4532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Вычислительная сложность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0E4DAD-9CF8-4CDE-BA78-18C323211898}"/>
              </a:ext>
            </a:extLst>
          </p:cNvPr>
          <p:cNvSpPr txBox="1"/>
          <p:nvPr/>
        </p:nvSpPr>
        <p:spPr>
          <a:xfrm>
            <a:off x="447675" y="2227331"/>
            <a:ext cx="935355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sz="2400" dirty="0">
                <a:latin typeface="Times New Roman"/>
                <a:cs typeface="Times New Roman"/>
              </a:rPr>
              <a:t>2</a:t>
            </a:r>
            <a:r>
              <a:rPr lang="en-US" sz="2400" dirty="0">
                <a:latin typeface="Times New Roman"/>
                <a:cs typeface="Times New Roman"/>
              </a:rPr>
              <a:t>. </a:t>
            </a:r>
            <a:r>
              <a:rPr lang="ru-RU" sz="2400" dirty="0">
                <a:latin typeface="Times New Roman"/>
                <a:cs typeface="Times New Roman"/>
              </a:rPr>
              <a:t>Теряется пространственная структура изображения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099BEF-CC89-455B-86AB-332A9DCC9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5" y="2854464"/>
            <a:ext cx="5978553" cy="37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58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9FFE66C-1F22-9F77-785C-CDDB7737FF50}"/>
              </a:ext>
            </a:extLst>
          </p:cNvPr>
          <p:cNvSpPr/>
          <p:nvPr/>
        </p:nvSpPr>
        <p:spPr>
          <a:xfrm>
            <a:off x="11584213" y="6322785"/>
            <a:ext cx="453571" cy="36285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Calibri"/>
              </a:rPr>
              <a:t>12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851F85-6E7A-2311-4E86-35C8BF8DEEC3}"/>
              </a:ext>
            </a:extLst>
          </p:cNvPr>
          <p:cNvSpPr txBox="1"/>
          <p:nvPr/>
        </p:nvSpPr>
        <p:spPr>
          <a:xfrm>
            <a:off x="3396074" y="310443"/>
            <a:ext cx="5396089" cy="646331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Times New Roman"/>
                <a:cs typeface="Times New Roman"/>
              </a:rPr>
              <a:t>Операция свертки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C253CB-AC6D-B09C-150B-A6FC277B8F38}"/>
              </a:ext>
            </a:extLst>
          </p:cNvPr>
          <p:cNvSpPr txBox="1"/>
          <p:nvPr/>
        </p:nvSpPr>
        <p:spPr>
          <a:xfrm>
            <a:off x="25953" y="1432331"/>
            <a:ext cx="645554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dirty="0">
                <a:latin typeface="Times New Roman"/>
                <a:cs typeface="Calibri"/>
              </a:rPr>
              <a:t>Поэлементное умножение и суммирование</a:t>
            </a:r>
          </a:p>
        </p:txBody>
      </p:sp>
      <p:pic>
        <p:nvPicPr>
          <p:cNvPr id="2" name="Рисунок 1" descr="Изображение выглядит как текст, Шрифт, белый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BCC1FD0B-3471-A4FC-D306-31E2AA832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76" y="1964152"/>
            <a:ext cx="5116009" cy="1125973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Шрифт, рукописный текст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5B6B7655-9143-DFFF-0781-3746F54B1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514" y="3352841"/>
            <a:ext cx="4440819" cy="1647378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Шрифт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95EA69EF-6C3E-85D8-DC7A-60D3DAAA3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14" y="5021502"/>
            <a:ext cx="9620490" cy="1194085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снимок экрана, число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CC6812BC-7B27-D085-6AEA-A0A93008B7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3945" y="3159045"/>
            <a:ext cx="4788060" cy="154304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инструмент, стальной напильник&#10;&#10;Автоматически созданное описание">
            <a:extLst>
              <a:ext uri="{FF2B5EF4-FFF2-40B4-BE49-F238E27FC236}">
                <a16:creationId xmlns:a16="http://schemas.microsoft.com/office/drawing/2014/main" id="{73E636EF-B17F-593E-DF40-55F42D9386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6925" y="3996943"/>
            <a:ext cx="396554" cy="339886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куб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59C75E8-71B0-07A4-DD23-1DF2D3416F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2963" y="179588"/>
            <a:ext cx="2700277" cy="286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28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9FFE66C-1F22-9F77-785C-CDDB7737FF50}"/>
              </a:ext>
            </a:extLst>
          </p:cNvPr>
          <p:cNvSpPr/>
          <p:nvPr/>
        </p:nvSpPr>
        <p:spPr>
          <a:xfrm>
            <a:off x="11584213" y="6322785"/>
            <a:ext cx="453571" cy="36285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Calibri"/>
              </a:rPr>
              <a:t>13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2BD16E-06AA-F76B-7DAD-358DDB1E7ADB}"/>
              </a:ext>
            </a:extLst>
          </p:cNvPr>
          <p:cNvSpPr txBox="1"/>
          <p:nvPr/>
        </p:nvSpPr>
        <p:spPr>
          <a:xfrm>
            <a:off x="2980765" y="310443"/>
            <a:ext cx="6229806" cy="646331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onnsiteX0" fmla="*/ 0 w 6229806"/>
                      <a:gd name="connsiteY0" fmla="*/ 0 h 646331"/>
                      <a:gd name="connsiteX1" fmla="*/ 504048 w 6229806"/>
                      <a:gd name="connsiteY1" fmla="*/ 0 h 646331"/>
                      <a:gd name="connsiteX2" fmla="*/ 945798 w 6229806"/>
                      <a:gd name="connsiteY2" fmla="*/ 0 h 646331"/>
                      <a:gd name="connsiteX3" fmla="*/ 1387548 w 6229806"/>
                      <a:gd name="connsiteY3" fmla="*/ 0 h 646331"/>
                      <a:gd name="connsiteX4" fmla="*/ 1767000 w 6229806"/>
                      <a:gd name="connsiteY4" fmla="*/ 0 h 646331"/>
                      <a:gd name="connsiteX5" fmla="*/ 2146451 w 6229806"/>
                      <a:gd name="connsiteY5" fmla="*/ 0 h 646331"/>
                      <a:gd name="connsiteX6" fmla="*/ 2525903 w 6229806"/>
                      <a:gd name="connsiteY6" fmla="*/ 0 h 646331"/>
                      <a:gd name="connsiteX7" fmla="*/ 3154547 w 6229806"/>
                      <a:gd name="connsiteY7" fmla="*/ 0 h 646331"/>
                      <a:gd name="connsiteX8" fmla="*/ 3533999 w 6229806"/>
                      <a:gd name="connsiteY8" fmla="*/ 0 h 646331"/>
                      <a:gd name="connsiteX9" fmla="*/ 3975749 w 6229806"/>
                      <a:gd name="connsiteY9" fmla="*/ 0 h 646331"/>
                      <a:gd name="connsiteX10" fmla="*/ 4417499 w 6229806"/>
                      <a:gd name="connsiteY10" fmla="*/ 0 h 646331"/>
                      <a:gd name="connsiteX11" fmla="*/ 5108441 w 6229806"/>
                      <a:gd name="connsiteY11" fmla="*/ 0 h 646331"/>
                      <a:gd name="connsiteX12" fmla="*/ 5487893 w 6229806"/>
                      <a:gd name="connsiteY12" fmla="*/ 0 h 646331"/>
                      <a:gd name="connsiteX13" fmla="*/ 6229806 w 6229806"/>
                      <a:gd name="connsiteY13" fmla="*/ 0 h 646331"/>
                      <a:gd name="connsiteX14" fmla="*/ 6229806 w 6229806"/>
                      <a:gd name="connsiteY14" fmla="*/ 336092 h 646331"/>
                      <a:gd name="connsiteX15" fmla="*/ 6229806 w 6229806"/>
                      <a:gd name="connsiteY15" fmla="*/ 646331 h 646331"/>
                      <a:gd name="connsiteX16" fmla="*/ 5601162 w 6229806"/>
                      <a:gd name="connsiteY16" fmla="*/ 646331 h 646331"/>
                      <a:gd name="connsiteX17" fmla="*/ 4910220 w 6229806"/>
                      <a:gd name="connsiteY17" fmla="*/ 646331 h 646331"/>
                      <a:gd name="connsiteX18" fmla="*/ 4468470 w 6229806"/>
                      <a:gd name="connsiteY18" fmla="*/ 646331 h 646331"/>
                      <a:gd name="connsiteX19" fmla="*/ 3964422 w 6229806"/>
                      <a:gd name="connsiteY19" fmla="*/ 646331 h 646331"/>
                      <a:gd name="connsiteX20" fmla="*/ 3398076 w 6229806"/>
                      <a:gd name="connsiteY20" fmla="*/ 646331 h 646331"/>
                      <a:gd name="connsiteX21" fmla="*/ 2894028 w 6229806"/>
                      <a:gd name="connsiteY21" fmla="*/ 646331 h 646331"/>
                      <a:gd name="connsiteX22" fmla="*/ 2514576 w 6229806"/>
                      <a:gd name="connsiteY22" fmla="*/ 646331 h 646331"/>
                      <a:gd name="connsiteX23" fmla="*/ 1948230 w 6229806"/>
                      <a:gd name="connsiteY23" fmla="*/ 646331 h 646331"/>
                      <a:gd name="connsiteX24" fmla="*/ 1381884 w 6229806"/>
                      <a:gd name="connsiteY24" fmla="*/ 646331 h 646331"/>
                      <a:gd name="connsiteX25" fmla="*/ 753240 w 6229806"/>
                      <a:gd name="connsiteY25" fmla="*/ 646331 h 646331"/>
                      <a:gd name="connsiteX26" fmla="*/ 0 w 6229806"/>
                      <a:gd name="connsiteY26" fmla="*/ 646331 h 646331"/>
                      <a:gd name="connsiteX27" fmla="*/ 0 w 6229806"/>
                      <a:gd name="connsiteY27" fmla="*/ 336092 h 646331"/>
                      <a:gd name="connsiteX28" fmla="*/ 0 w 6229806"/>
                      <a:gd name="connsiteY28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6229806" h="646331" extrusionOk="0">
                        <a:moveTo>
                          <a:pt x="0" y="0"/>
                        </a:moveTo>
                        <a:cubicBezTo>
                          <a:pt x="197500" y="-10210"/>
                          <a:pt x="306656" y="1987"/>
                          <a:pt x="504048" y="0"/>
                        </a:cubicBezTo>
                        <a:cubicBezTo>
                          <a:pt x="701440" y="-1987"/>
                          <a:pt x="733023" y="14276"/>
                          <a:pt x="945798" y="0"/>
                        </a:cubicBezTo>
                        <a:cubicBezTo>
                          <a:pt x="1158573" y="-14276"/>
                          <a:pt x="1181685" y="17790"/>
                          <a:pt x="1387548" y="0"/>
                        </a:cubicBezTo>
                        <a:cubicBezTo>
                          <a:pt x="1593411" y="-17790"/>
                          <a:pt x="1606962" y="25727"/>
                          <a:pt x="1767000" y="0"/>
                        </a:cubicBezTo>
                        <a:cubicBezTo>
                          <a:pt x="1927038" y="-25727"/>
                          <a:pt x="1992378" y="9939"/>
                          <a:pt x="2146451" y="0"/>
                        </a:cubicBezTo>
                        <a:cubicBezTo>
                          <a:pt x="2300524" y="-9939"/>
                          <a:pt x="2442285" y="33923"/>
                          <a:pt x="2525903" y="0"/>
                        </a:cubicBezTo>
                        <a:cubicBezTo>
                          <a:pt x="2609521" y="-33923"/>
                          <a:pt x="3018113" y="54567"/>
                          <a:pt x="3154547" y="0"/>
                        </a:cubicBezTo>
                        <a:cubicBezTo>
                          <a:pt x="3290981" y="-54567"/>
                          <a:pt x="3401099" y="25611"/>
                          <a:pt x="3533999" y="0"/>
                        </a:cubicBezTo>
                        <a:cubicBezTo>
                          <a:pt x="3666899" y="-25611"/>
                          <a:pt x="3774291" y="51376"/>
                          <a:pt x="3975749" y="0"/>
                        </a:cubicBezTo>
                        <a:cubicBezTo>
                          <a:pt x="4177207" y="-51376"/>
                          <a:pt x="4233371" y="51505"/>
                          <a:pt x="4417499" y="0"/>
                        </a:cubicBezTo>
                        <a:cubicBezTo>
                          <a:pt x="4601627" y="-51505"/>
                          <a:pt x="4809078" y="8269"/>
                          <a:pt x="5108441" y="0"/>
                        </a:cubicBezTo>
                        <a:cubicBezTo>
                          <a:pt x="5407804" y="-8269"/>
                          <a:pt x="5310271" y="14700"/>
                          <a:pt x="5487893" y="0"/>
                        </a:cubicBezTo>
                        <a:cubicBezTo>
                          <a:pt x="5665515" y="-14700"/>
                          <a:pt x="5956310" y="15726"/>
                          <a:pt x="6229806" y="0"/>
                        </a:cubicBezTo>
                        <a:cubicBezTo>
                          <a:pt x="6244277" y="77554"/>
                          <a:pt x="6214170" y="224705"/>
                          <a:pt x="6229806" y="336092"/>
                        </a:cubicBezTo>
                        <a:cubicBezTo>
                          <a:pt x="6245442" y="447479"/>
                          <a:pt x="6198476" y="568585"/>
                          <a:pt x="6229806" y="646331"/>
                        </a:cubicBezTo>
                        <a:cubicBezTo>
                          <a:pt x="6078656" y="669041"/>
                          <a:pt x="5772049" y="596171"/>
                          <a:pt x="5601162" y="646331"/>
                        </a:cubicBezTo>
                        <a:cubicBezTo>
                          <a:pt x="5430275" y="696491"/>
                          <a:pt x="5164446" y="623158"/>
                          <a:pt x="4910220" y="646331"/>
                        </a:cubicBezTo>
                        <a:cubicBezTo>
                          <a:pt x="4655994" y="669504"/>
                          <a:pt x="4653411" y="629867"/>
                          <a:pt x="4468470" y="646331"/>
                        </a:cubicBezTo>
                        <a:cubicBezTo>
                          <a:pt x="4283529" y="662795"/>
                          <a:pt x="4131307" y="642958"/>
                          <a:pt x="3964422" y="646331"/>
                        </a:cubicBezTo>
                        <a:cubicBezTo>
                          <a:pt x="3797537" y="649704"/>
                          <a:pt x="3636955" y="625425"/>
                          <a:pt x="3398076" y="646331"/>
                        </a:cubicBezTo>
                        <a:cubicBezTo>
                          <a:pt x="3159197" y="667237"/>
                          <a:pt x="3110992" y="625468"/>
                          <a:pt x="2894028" y="646331"/>
                        </a:cubicBezTo>
                        <a:cubicBezTo>
                          <a:pt x="2677064" y="667194"/>
                          <a:pt x="2679634" y="632168"/>
                          <a:pt x="2514576" y="646331"/>
                        </a:cubicBezTo>
                        <a:cubicBezTo>
                          <a:pt x="2349518" y="660494"/>
                          <a:pt x="2109799" y="606607"/>
                          <a:pt x="1948230" y="646331"/>
                        </a:cubicBezTo>
                        <a:cubicBezTo>
                          <a:pt x="1786661" y="686055"/>
                          <a:pt x="1653810" y="621287"/>
                          <a:pt x="1381884" y="646331"/>
                        </a:cubicBezTo>
                        <a:cubicBezTo>
                          <a:pt x="1109958" y="671375"/>
                          <a:pt x="1036347" y="599414"/>
                          <a:pt x="753240" y="646331"/>
                        </a:cubicBezTo>
                        <a:cubicBezTo>
                          <a:pt x="470133" y="693248"/>
                          <a:pt x="318663" y="577396"/>
                          <a:pt x="0" y="646331"/>
                        </a:cubicBezTo>
                        <a:cubicBezTo>
                          <a:pt x="-19082" y="546441"/>
                          <a:pt x="36374" y="466445"/>
                          <a:pt x="0" y="336092"/>
                        </a:cubicBezTo>
                        <a:cubicBezTo>
                          <a:pt x="-36374" y="205739"/>
                          <a:pt x="27841" y="9830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Times New Roman"/>
                <a:cs typeface="Times New Roman"/>
              </a:rPr>
              <a:t>Операция свертки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5C02363-0563-3EEC-57DD-87C84C019EE5}"/>
              </a:ext>
            </a:extLst>
          </p:cNvPr>
          <p:cNvSpPr>
            <a:spLocks/>
          </p:cNvSpPr>
          <p:nvPr/>
        </p:nvSpPr>
        <p:spPr>
          <a:xfrm>
            <a:off x="1170617" y="2612426"/>
            <a:ext cx="2561624" cy="25644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854A866-24AE-BD5C-358B-AFE4FA7A349F}"/>
              </a:ext>
            </a:extLst>
          </p:cNvPr>
          <p:cNvSpPr/>
          <p:nvPr/>
        </p:nvSpPr>
        <p:spPr>
          <a:xfrm>
            <a:off x="1174313" y="3256162"/>
            <a:ext cx="640080" cy="64008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0931905-EBE2-5C00-6AA9-FF574372218B}"/>
              </a:ext>
            </a:extLst>
          </p:cNvPr>
          <p:cNvSpPr/>
          <p:nvPr/>
        </p:nvSpPr>
        <p:spPr>
          <a:xfrm>
            <a:off x="1174314" y="4535569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10E1556-30E5-8769-F2C6-C80878CC9D04}"/>
              </a:ext>
            </a:extLst>
          </p:cNvPr>
          <p:cNvSpPr/>
          <p:nvPr/>
        </p:nvSpPr>
        <p:spPr>
          <a:xfrm>
            <a:off x="1174312" y="3895865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  <a:endParaRPr lang="ru-RU" sz="2400">
              <a:solidFill>
                <a:schemeClr val="tx1"/>
              </a:solidFill>
              <a:cs typeface="Calibri" panose="020F0502020204030204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405925A-9784-B8D0-F4DD-C7025841D1E2}"/>
              </a:ext>
            </a:extLst>
          </p:cNvPr>
          <p:cNvSpPr/>
          <p:nvPr/>
        </p:nvSpPr>
        <p:spPr>
          <a:xfrm>
            <a:off x="5379425" y="2944374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EB137F8-44C0-86CA-8F03-E3108350E442}"/>
              </a:ext>
            </a:extLst>
          </p:cNvPr>
          <p:cNvSpPr/>
          <p:nvPr/>
        </p:nvSpPr>
        <p:spPr>
          <a:xfrm>
            <a:off x="1174313" y="2616458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66EC741-1180-ACB2-3618-EF5777C74901}"/>
              </a:ext>
            </a:extLst>
          </p:cNvPr>
          <p:cNvSpPr/>
          <p:nvPr/>
        </p:nvSpPr>
        <p:spPr>
          <a:xfrm>
            <a:off x="1814016" y="3895865"/>
            <a:ext cx="640080" cy="64008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</a:t>
            </a:r>
            <a:endParaRPr lang="ru-RU" dirty="0">
              <a:solidFill>
                <a:schemeClr val="tx1"/>
              </a:solidFill>
              <a:cs typeface="Calibri" panose="020F0502020204030204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44B53C8-D15B-A090-A032-8649095D91C8}"/>
              </a:ext>
            </a:extLst>
          </p:cNvPr>
          <p:cNvSpPr/>
          <p:nvPr/>
        </p:nvSpPr>
        <p:spPr>
          <a:xfrm>
            <a:off x="1814016" y="4535569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310EAF8-53A4-87C4-18DA-DFF50658539C}"/>
              </a:ext>
            </a:extLst>
          </p:cNvPr>
          <p:cNvSpPr/>
          <p:nvPr/>
        </p:nvSpPr>
        <p:spPr>
          <a:xfrm>
            <a:off x="1814016" y="3256161"/>
            <a:ext cx="640080" cy="64008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765E09D-D8AC-361F-12F4-68CF1895E21D}"/>
              </a:ext>
            </a:extLst>
          </p:cNvPr>
          <p:cNvSpPr/>
          <p:nvPr/>
        </p:nvSpPr>
        <p:spPr>
          <a:xfrm>
            <a:off x="1814016" y="2616457"/>
            <a:ext cx="640080" cy="64008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5DDDED4-F4FB-F21C-0B0E-96C249F09FC2}"/>
              </a:ext>
            </a:extLst>
          </p:cNvPr>
          <p:cNvSpPr/>
          <p:nvPr/>
        </p:nvSpPr>
        <p:spPr>
          <a:xfrm>
            <a:off x="2453719" y="4535568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  <a:endParaRPr lang="ru-RU" sz="2400">
              <a:solidFill>
                <a:schemeClr val="tx1"/>
              </a:solidFill>
              <a:cs typeface="Calibri" panose="020F0502020204030204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F7F83FB-D019-EF96-EBF0-06E030C9C038}"/>
              </a:ext>
            </a:extLst>
          </p:cNvPr>
          <p:cNvSpPr/>
          <p:nvPr/>
        </p:nvSpPr>
        <p:spPr>
          <a:xfrm>
            <a:off x="2453720" y="3895866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980C305-3718-E3C0-F4BC-2A61A5866A7E}"/>
              </a:ext>
            </a:extLst>
          </p:cNvPr>
          <p:cNvSpPr/>
          <p:nvPr/>
        </p:nvSpPr>
        <p:spPr>
          <a:xfrm>
            <a:off x="2453720" y="2616458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A45F5CC-630B-13D6-3C8B-62DC9E7BB5DF}"/>
              </a:ext>
            </a:extLst>
          </p:cNvPr>
          <p:cNvSpPr/>
          <p:nvPr/>
        </p:nvSpPr>
        <p:spPr>
          <a:xfrm>
            <a:off x="2453721" y="3256161"/>
            <a:ext cx="640080" cy="64008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31F0ED9-3F84-F75C-8866-AD146575BB64}"/>
              </a:ext>
            </a:extLst>
          </p:cNvPr>
          <p:cNvSpPr/>
          <p:nvPr/>
        </p:nvSpPr>
        <p:spPr>
          <a:xfrm>
            <a:off x="3093424" y="3895865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4EA320A-0C5E-FB0B-0E13-E0E647BD328E}"/>
              </a:ext>
            </a:extLst>
          </p:cNvPr>
          <p:cNvSpPr/>
          <p:nvPr/>
        </p:nvSpPr>
        <p:spPr>
          <a:xfrm>
            <a:off x="3093424" y="3256161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3CAF4B87-1373-D3EC-860E-242CF3451593}"/>
              </a:ext>
            </a:extLst>
          </p:cNvPr>
          <p:cNvSpPr/>
          <p:nvPr/>
        </p:nvSpPr>
        <p:spPr>
          <a:xfrm>
            <a:off x="3093423" y="2616458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9D504F9-9377-3766-268B-131D45CD1818}"/>
              </a:ext>
            </a:extLst>
          </p:cNvPr>
          <p:cNvSpPr/>
          <p:nvPr/>
        </p:nvSpPr>
        <p:spPr>
          <a:xfrm>
            <a:off x="3097119" y="4530529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2ECF3A6-2255-D3BC-D279-8679D5DA6AC2}"/>
              </a:ext>
            </a:extLst>
          </p:cNvPr>
          <p:cNvSpPr/>
          <p:nvPr/>
        </p:nvSpPr>
        <p:spPr>
          <a:xfrm>
            <a:off x="5382447" y="2944372"/>
            <a:ext cx="1921368" cy="192136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C9FFFB-DE62-A6CA-C59D-E75162B087B2}"/>
              </a:ext>
            </a:extLst>
          </p:cNvPr>
          <p:cNvSpPr txBox="1"/>
          <p:nvPr/>
        </p:nvSpPr>
        <p:spPr>
          <a:xfrm>
            <a:off x="4655054" y="3584077"/>
            <a:ext cx="43838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3600" b="1" dirty="0">
                <a:cs typeface="Calibri"/>
              </a:rPr>
              <a:t>×</a:t>
            </a:r>
            <a:endParaRPr lang="ru-RU" sz="3200" b="1" dirty="0">
              <a:cs typeface="Calibri" panose="020F050202020403020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F1E2CC-57AE-58BE-DE06-01866A4C113B}"/>
              </a:ext>
            </a:extLst>
          </p:cNvPr>
          <p:cNvSpPr txBox="1"/>
          <p:nvPr/>
        </p:nvSpPr>
        <p:spPr>
          <a:xfrm>
            <a:off x="7590165" y="3565262"/>
            <a:ext cx="43838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3600" b="1" dirty="0">
                <a:cs typeface="Calibri"/>
              </a:rPr>
              <a:t>=</a:t>
            </a:r>
            <a:endParaRPr lang="ru-RU" sz="3200" b="1" dirty="0">
              <a:cs typeface="Calibri" panose="020F0502020204030204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31F470E-F57F-7D14-2EFD-77400AC5DB99}"/>
              </a:ext>
            </a:extLst>
          </p:cNvPr>
          <p:cNvSpPr>
            <a:spLocks/>
          </p:cNvSpPr>
          <p:nvPr/>
        </p:nvSpPr>
        <p:spPr>
          <a:xfrm>
            <a:off x="8329653" y="2621833"/>
            <a:ext cx="2561624" cy="25644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D37BE4FE-6D91-249C-F306-16C3DEB5F52E}"/>
              </a:ext>
            </a:extLst>
          </p:cNvPr>
          <p:cNvSpPr/>
          <p:nvPr/>
        </p:nvSpPr>
        <p:spPr>
          <a:xfrm>
            <a:off x="8333349" y="3265569"/>
            <a:ext cx="640080" cy="640080"/>
          </a:xfrm>
          <a:prstGeom prst="rect">
            <a:avLst/>
          </a:prstGeom>
          <a:solidFill>
            <a:srgbClr val="FCD9D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2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D182B11-9997-4AA9-FC8B-C1835974DD38}"/>
              </a:ext>
            </a:extLst>
          </p:cNvPr>
          <p:cNvSpPr/>
          <p:nvPr/>
        </p:nvSpPr>
        <p:spPr>
          <a:xfrm>
            <a:off x="8333350" y="4544976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C585ACCF-28B9-9BFA-F652-E93179EC2A27}"/>
              </a:ext>
            </a:extLst>
          </p:cNvPr>
          <p:cNvSpPr/>
          <p:nvPr/>
        </p:nvSpPr>
        <p:spPr>
          <a:xfrm>
            <a:off x="8333348" y="3905273"/>
            <a:ext cx="640080" cy="640080"/>
          </a:xfrm>
          <a:prstGeom prst="rect">
            <a:avLst/>
          </a:prstGeom>
          <a:solidFill>
            <a:srgbClr val="FCD9D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2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3745318-ACE4-A907-A6B6-0839ADDFAF68}"/>
              </a:ext>
            </a:extLst>
          </p:cNvPr>
          <p:cNvSpPr/>
          <p:nvPr/>
        </p:nvSpPr>
        <p:spPr>
          <a:xfrm>
            <a:off x="8333349" y="2625865"/>
            <a:ext cx="640080" cy="640080"/>
          </a:xfrm>
          <a:prstGeom prst="rect">
            <a:avLst/>
          </a:prstGeom>
          <a:solidFill>
            <a:srgbClr val="FCD9D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2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B5E1D6C5-1EF1-7BE1-0D35-F66BF5A601B3}"/>
              </a:ext>
            </a:extLst>
          </p:cNvPr>
          <p:cNvSpPr/>
          <p:nvPr/>
        </p:nvSpPr>
        <p:spPr>
          <a:xfrm>
            <a:off x="8973052" y="3905273"/>
            <a:ext cx="640080" cy="640080"/>
          </a:xfrm>
          <a:prstGeom prst="rect">
            <a:avLst/>
          </a:prstGeom>
          <a:solidFill>
            <a:srgbClr val="FCD9D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2</a:t>
            </a:r>
            <a:endParaRPr lang="ru-RU" dirty="0">
              <a:solidFill>
                <a:schemeClr val="tx1"/>
              </a:solidFill>
              <a:cs typeface="Calibri" panose="020F0502020204030204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5DD5E873-5117-A1B5-8106-C7671F594091}"/>
              </a:ext>
            </a:extLst>
          </p:cNvPr>
          <p:cNvSpPr/>
          <p:nvPr/>
        </p:nvSpPr>
        <p:spPr>
          <a:xfrm>
            <a:off x="8973052" y="4544976"/>
            <a:ext cx="640080" cy="640080"/>
          </a:xfrm>
          <a:prstGeom prst="rect">
            <a:avLst/>
          </a:prstGeom>
          <a:solidFill>
            <a:srgbClr val="FFF5F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7B60358-927B-11BA-E985-B85E4C72A671}"/>
              </a:ext>
            </a:extLst>
          </p:cNvPr>
          <p:cNvSpPr/>
          <p:nvPr/>
        </p:nvSpPr>
        <p:spPr>
          <a:xfrm>
            <a:off x="8973052" y="3265569"/>
            <a:ext cx="640080" cy="640080"/>
          </a:xfrm>
          <a:prstGeom prst="rect">
            <a:avLst/>
          </a:prstGeom>
          <a:solidFill>
            <a:srgbClr val="FC6F6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5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48F7E856-9DCF-21C9-F249-3C2D3BF32CB7}"/>
              </a:ext>
            </a:extLst>
          </p:cNvPr>
          <p:cNvSpPr/>
          <p:nvPr/>
        </p:nvSpPr>
        <p:spPr>
          <a:xfrm>
            <a:off x="8973052" y="2625864"/>
            <a:ext cx="640080" cy="640080"/>
          </a:xfrm>
          <a:prstGeom prst="rect">
            <a:avLst/>
          </a:prstGeom>
          <a:solidFill>
            <a:srgbClr val="FCD9D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2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D5A6495E-8674-F1BB-9128-18B8CFE8C10C}"/>
              </a:ext>
            </a:extLst>
          </p:cNvPr>
          <p:cNvSpPr/>
          <p:nvPr/>
        </p:nvSpPr>
        <p:spPr>
          <a:xfrm>
            <a:off x="9612755" y="4544975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  <a:endParaRPr lang="ru-RU" sz="2400">
              <a:solidFill>
                <a:schemeClr val="tx1"/>
              </a:solidFill>
              <a:cs typeface="Calibri" panose="020F0502020204030204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2CA8A6D5-4F12-F6AC-A3D1-5F4BD981CD7F}"/>
              </a:ext>
            </a:extLst>
          </p:cNvPr>
          <p:cNvSpPr/>
          <p:nvPr/>
        </p:nvSpPr>
        <p:spPr>
          <a:xfrm>
            <a:off x="9612756" y="3905273"/>
            <a:ext cx="640080" cy="640080"/>
          </a:xfrm>
          <a:prstGeom prst="rect">
            <a:avLst/>
          </a:prstGeom>
          <a:solidFill>
            <a:srgbClr val="FCD9D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2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68B4FC4A-E5F4-BE9D-ECFC-650AEDD64C79}"/>
              </a:ext>
            </a:extLst>
          </p:cNvPr>
          <p:cNvSpPr/>
          <p:nvPr/>
        </p:nvSpPr>
        <p:spPr>
          <a:xfrm>
            <a:off x="9612756" y="2625865"/>
            <a:ext cx="640080" cy="640080"/>
          </a:xfrm>
          <a:prstGeom prst="rect">
            <a:avLst/>
          </a:prstGeom>
          <a:solidFill>
            <a:srgbClr val="FCD9D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2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31A25D59-FF43-5003-D824-2F43C195D0F8}"/>
              </a:ext>
            </a:extLst>
          </p:cNvPr>
          <p:cNvSpPr/>
          <p:nvPr/>
        </p:nvSpPr>
        <p:spPr>
          <a:xfrm>
            <a:off x="9612757" y="3265569"/>
            <a:ext cx="640080" cy="640080"/>
          </a:xfrm>
          <a:prstGeom prst="rect">
            <a:avLst/>
          </a:prstGeom>
          <a:solidFill>
            <a:srgbClr val="FCD9D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2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AD67341-755C-E9EE-4E96-59574F1291F6}"/>
              </a:ext>
            </a:extLst>
          </p:cNvPr>
          <p:cNvSpPr/>
          <p:nvPr/>
        </p:nvSpPr>
        <p:spPr>
          <a:xfrm>
            <a:off x="10252460" y="3905273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084643F8-3E23-40EA-5467-D9A5BEE89BB6}"/>
              </a:ext>
            </a:extLst>
          </p:cNvPr>
          <p:cNvSpPr/>
          <p:nvPr/>
        </p:nvSpPr>
        <p:spPr>
          <a:xfrm>
            <a:off x="10252460" y="3265569"/>
            <a:ext cx="640080" cy="640080"/>
          </a:xfrm>
          <a:prstGeom prst="rect">
            <a:avLst/>
          </a:prstGeom>
          <a:solidFill>
            <a:srgbClr val="FFF5F5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4724F9B9-4AAC-A18C-AF12-1BF81B32269A}"/>
              </a:ext>
            </a:extLst>
          </p:cNvPr>
          <p:cNvSpPr/>
          <p:nvPr/>
        </p:nvSpPr>
        <p:spPr>
          <a:xfrm>
            <a:off x="10252459" y="2625865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137E96B2-78D7-FCF8-BF0A-764F53C52DB8}"/>
              </a:ext>
            </a:extLst>
          </p:cNvPr>
          <p:cNvSpPr/>
          <p:nvPr/>
        </p:nvSpPr>
        <p:spPr>
          <a:xfrm>
            <a:off x="10256155" y="4539937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BAF98950-230A-F6A6-0D09-868803713232}"/>
              </a:ext>
            </a:extLst>
          </p:cNvPr>
          <p:cNvSpPr/>
          <p:nvPr/>
        </p:nvSpPr>
        <p:spPr>
          <a:xfrm>
            <a:off x="5379425" y="3584077"/>
            <a:ext cx="640080" cy="640080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496273FB-428C-FC2D-8F15-729B209EA25C}"/>
              </a:ext>
            </a:extLst>
          </p:cNvPr>
          <p:cNvSpPr/>
          <p:nvPr/>
        </p:nvSpPr>
        <p:spPr>
          <a:xfrm>
            <a:off x="5388832" y="4223781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9E6AA59F-421A-C4E3-C38E-DD5875DC06C5}"/>
              </a:ext>
            </a:extLst>
          </p:cNvPr>
          <p:cNvSpPr/>
          <p:nvPr/>
        </p:nvSpPr>
        <p:spPr>
          <a:xfrm>
            <a:off x="6019128" y="2944374"/>
            <a:ext cx="640080" cy="640080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B6C172AD-0B85-4328-BAAE-B933E05B9EC2}"/>
              </a:ext>
            </a:extLst>
          </p:cNvPr>
          <p:cNvSpPr/>
          <p:nvPr/>
        </p:nvSpPr>
        <p:spPr>
          <a:xfrm>
            <a:off x="6658832" y="2944374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680C852D-1BD6-F483-6BDD-FD8D5BCBBC8A}"/>
              </a:ext>
            </a:extLst>
          </p:cNvPr>
          <p:cNvSpPr/>
          <p:nvPr/>
        </p:nvSpPr>
        <p:spPr>
          <a:xfrm>
            <a:off x="6019128" y="3584077"/>
            <a:ext cx="640080" cy="640080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E1FBBBDB-E74D-4326-91FE-20E6F634D078}"/>
              </a:ext>
            </a:extLst>
          </p:cNvPr>
          <p:cNvSpPr/>
          <p:nvPr/>
        </p:nvSpPr>
        <p:spPr>
          <a:xfrm>
            <a:off x="6658832" y="3584077"/>
            <a:ext cx="640080" cy="640080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F8992D24-6645-011A-C9BD-C0A09DC1F227}"/>
              </a:ext>
            </a:extLst>
          </p:cNvPr>
          <p:cNvSpPr/>
          <p:nvPr/>
        </p:nvSpPr>
        <p:spPr>
          <a:xfrm>
            <a:off x="6019128" y="4223781"/>
            <a:ext cx="640080" cy="640080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D83725AE-E1E3-CA92-5C2E-43E67310B122}"/>
              </a:ext>
            </a:extLst>
          </p:cNvPr>
          <p:cNvSpPr/>
          <p:nvPr/>
        </p:nvSpPr>
        <p:spPr>
          <a:xfrm>
            <a:off x="6658831" y="4223780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E3ED22EC-1763-0499-0672-342F03040F85}"/>
              </a:ext>
            </a:extLst>
          </p:cNvPr>
          <p:cNvSpPr/>
          <p:nvPr/>
        </p:nvSpPr>
        <p:spPr>
          <a:xfrm>
            <a:off x="1174313" y="1975410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C2C9E34A-1649-53E4-368A-403A4CD1B508}"/>
              </a:ext>
            </a:extLst>
          </p:cNvPr>
          <p:cNvSpPr/>
          <p:nvPr/>
        </p:nvSpPr>
        <p:spPr>
          <a:xfrm>
            <a:off x="1814017" y="1975410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3ECABA33-6C82-CDDE-1BD3-B1670784BACF}"/>
              </a:ext>
            </a:extLst>
          </p:cNvPr>
          <p:cNvSpPr/>
          <p:nvPr/>
        </p:nvSpPr>
        <p:spPr>
          <a:xfrm>
            <a:off x="2453720" y="1975410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2C014F6B-E557-5766-CF79-FEF5EF3707BA}"/>
              </a:ext>
            </a:extLst>
          </p:cNvPr>
          <p:cNvSpPr/>
          <p:nvPr/>
        </p:nvSpPr>
        <p:spPr>
          <a:xfrm>
            <a:off x="3093424" y="1975410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42744B35-4650-E088-0CDD-3AA476D86FD7}"/>
              </a:ext>
            </a:extLst>
          </p:cNvPr>
          <p:cNvSpPr/>
          <p:nvPr/>
        </p:nvSpPr>
        <p:spPr>
          <a:xfrm>
            <a:off x="534609" y="1975410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2A9D4884-A6D4-ACAC-AD2E-DAB3C48310FC}"/>
              </a:ext>
            </a:extLst>
          </p:cNvPr>
          <p:cNvSpPr/>
          <p:nvPr/>
        </p:nvSpPr>
        <p:spPr>
          <a:xfrm>
            <a:off x="534609" y="2615113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655724A0-4431-3FEA-7939-7AD268E778B5}"/>
              </a:ext>
            </a:extLst>
          </p:cNvPr>
          <p:cNvSpPr/>
          <p:nvPr/>
        </p:nvSpPr>
        <p:spPr>
          <a:xfrm>
            <a:off x="3733127" y="1975409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0EE8E21F-3F58-35D2-9636-E5BD91AFADFA}"/>
              </a:ext>
            </a:extLst>
          </p:cNvPr>
          <p:cNvSpPr/>
          <p:nvPr/>
        </p:nvSpPr>
        <p:spPr>
          <a:xfrm>
            <a:off x="3733127" y="2615113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84D6D06C-B86E-2AFA-FF5A-F1284EFE84F0}"/>
              </a:ext>
            </a:extLst>
          </p:cNvPr>
          <p:cNvSpPr/>
          <p:nvPr/>
        </p:nvSpPr>
        <p:spPr>
          <a:xfrm>
            <a:off x="3733127" y="3254817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53ACDA61-3DC7-8965-BE43-84AAB05E2CB6}"/>
              </a:ext>
            </a:extLst>
          </p:cNvPr>
          <p:cNvSpPr/>
          <p:nvPr/>
        </p:nvSpPr>
        <p:spPr>
          <a:xfrm>
            <a:off x="3733127" y="3894521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2DDF06D2-F7B5-E30F-8F55-E28D20716B28}"/>
              </a:ext>
            </a:extLst>
          </p:cNvPr>
          <p:cNvSpPr/>
          <p:nvPr/>
        </p:nvSpPr>
        <p:spPr>
          <a:xfrm>
            <a:off x="3733128" y="4534225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8D75C6A7-F7FF-E0CC-BAF7-958DA45F31E9}"/>
              </a:ext>
            </a:extLst>
          </p:cNvPr>
          <p:cNvSpPr/>
          <p:nvPr/>
        </p:nvSpPr>
        <p:spPr>
          <a:xfrm>
            <a:off x="3733128" y="5183336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2D361A27-A23E-7465-620D-F50B0436C552}"/>
              </a:ext>
            </a:extLst>
          </p:cNvPr>
          <p:cNvSpPr/>
          <p:nvPr/>
        </p:nvSpPr>
        <p:spPr>
          <a:xfrm>
            <a:off x="3093424" y="5183335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CFDA02C9-EB76-2EA8-0A13-138ECDDC7340}"/>
              </a:ext>
            </a:extLst>
          </p:cNvPr>
          <p:cNvSpPr/>
          <p:nvPr/>
        </p:nvSpPr>
        <p:spPr>
          <a:xfrm>
            <a:off x="2453720" y="5183335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CD77B016-376C-14DF-5907-7F4E6FABB129}"/>
              </a:ext>
            </a:extLst>
          </p:cNvPr>
          <p:cNvSpPr/>
          <p:nvPr/>
        </p:nvSpPr>
        <p:spPr>
          <a:xfrm>
            <a:off x="1814016" y="5183335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727404B3-F14E-D8DF-9FC5-C0C96F45D8F0}"/>
              </a:ext>
            </a:extLst>
          </p:cNvPr>
          <p:cNvSpPr/>
          <p:nvPr/>
        </p:nvSpPr>
        <p:spPr>
          <a:xfrm>
            <a:off x="1174312" y="5183335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905AEF6E-8068-85DD-ACCF-DC62C0CBD901}"/>
              </a:ext>
            </a:extLst>
          </p:cNvPr>
          <p:cNvSpPr/>
          <p:nvPr/>
        </p:nvSpPr>
        <p:spPr>
          <a:xfrm>
            <a:off x="534609" y="5173928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A4BC18C5-B420-CE41-6CA8-C4FA42270ED6}"/>
              </a:ext>
            </a:extLst>
          </p:cNvPr>
          <p:cNvSpPr/>
          <p:nvPr/>
        </p:nvSpPr>
        <p:spPr>
          <a:xfrm>
            <a:off x="534608" y="4534224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34EA96DD-E823-8EAE-C8DE-C43138A01462}"/>
              </a:ext>
            </a:extLst>
          </p:cNvPr>
          <p:cNvSpPr/>
          <p:nvPr/>
        </p:nvSpPr>
        <p:spPr>
          <a:xfrm>
            <a:off x="534608" y="3903929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F1835FAC-4BF9-DDB2-43FF-2802A62380CE}"/>
              </a:ext>
            </a:extLst>
          </p:cNvPr>
          <p:cNvSpPr/>
          <p:nvPr/>
        </p:nvSpPr>
        <p:spPr>
          <a:xfrm>
            <a:off x="534609" y="3264225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86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  <p:bldP spid="26" grpId="0"/>
      <p:bldP spid="27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9FFE66C-1F22-9F77-785C-CDDB7737FF50}"/>
              </a:ext>
            </a:extLst>
          </p:cNvPr>
          <p:cNvSpPr/>
          <p:nvPr/>
        </p:nvSpPr>
        <p:spPr>
          <a:xfrm>
            <a:off x="11584213" y="6322785"/>
            <a:ext cx="453571" cy="36285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Calibri"/>
              </a:rPr>
              <a:t>14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2BD16E-06AA-F76B-7DAD-358DDB1E7ADB}"/>
              </a:ext>
            </a:extLst>
          </p:cNvPr>
          <p:cNvSpPr txBox="1"/>
          <p:nvPr/>
        </p:nvSpPr>
        <p:spPr>
          <a:xfrm>
            <a:off x="2980765" y="310443"/>
            <a:ext cx="6229806" cy="646331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onnsiteX0" fmla="*/ 0 w 6229806"/>
                      <a:gd name="connsiteY0" fmla="*/ 0 h 646331"/>
                      <a:gd name="connsiteX1" fmla="*/ 504048 w 6229806"/>
                      <a:gd name="connsiteY1" fmla="*/ 0 h 646331"/>
                      <a:gd name="connsiteX2" fmla="*/ 945798 w 6229806"/>
                      <a:gd name="connsiteY2" fmla="*/ 0 h 646331"/>
                      <a:gd name="connsiteX3" fmla="*/ 1387548 w 6229806"/>
                      <a:gd name="connsiteY3" fmla="*/ 0 h 646331"/>
                      <a:gd name="connsiteX4" fmla="*/ 1767000 w 6229806"/>
                      <a:gd name="connsiteY4" fmla="*/ 0 h 646331"/>
                      <a:gd name="connsiteX5" fmla="*/ 2146451 w 6229806"/>
                      <a:gd name="connsiteY5" fmla="*/ 0 h 646331"/>
                      <a:gd name="connsiteX6" fmla="*/ 2525903 w 6229806"/>
                      <a:gd name="connsiteY6" fmla="*/ 0 h 646331"/>
                      <a:gd name="connsiteX7" fmla="*/ 3154547 w 6229806"/>
                      <a:gd name="connsiteY7" fmla="*/ 0 h 646331"/>
                      <a:gd name="connsiteX8" fmla="*/ 3533999 w 6229806"/>
                      <a:gd name="connsiteY8" fmla="*/ 0 h 646331"/>
                      <a:gd name="connsiteX9" fmla="*/ 3975749 w 6229806"/>
                      <a:gd name="connsiteY9" fmla="*/ 0 h 646331"/>
                      <a:gd name="connsiteX10" fmla="*/ 4417499 w 6229806"/>
                      <a:gd name="connsiteY10" fmla="*/ 0 h 646331"/>
                      <a:gd name="connsiteX11" fmla="*/ 5108441 w 6229806"/>
                      <a:gd name="connsiteY11" fmla="*/ 0 h 646331"/>
                      <a:gd name="connsiteX12" fmla="*/ 5487893 w 6229806"/>
                      <a:gd name="connsiteY12" fmla="*/ 0 h 646331"/>
                      <a:gd name="connsiteX13" fmla="*/ 6229806 w 6229806"/>
                      <a:gd name="connsiteY13" fmla="*/ 0 h 646331"/>
                      <a:gd name="connsiteX14" fmla="*/ 6229806 w 6229806"/>
                      <a:gd name="connsiteY14" fmla="*/ 336092 h 646331"/>
                      <a:gd name="connsiteX15" fmla="*/ 6229806 w 6229806"/>
                      <a:gd name="connsiteY15" fmla="*/ 646331 h 646331"/>
                      <a:gd name="connsiteX16" fmla="*/ 5601162 w 6229806"/>
                      <a:gd name="connsiteY16" fmla="*/ 646331 h 646331"/>
                      <a:gd name="connsiteX17" fmla="*/ 4910220 w 6229806"/>
                      <a:gd name="connsiteY17" fmla="*/ 646331 h 646331"/>
                      <a:gd name="connsiteX18" fmla="*/ 4468470 w 6229806"/>
                      <a:gd name="connsiteY18" fmla="*/ 646331 h 646331"/>
                      <a:gd name="connsiteX19" fmla="*/ 3964422 w 6229806"/>
                      <a:gd name="connsiteY19" fmla="*/ 646331 h 646331"/>
                      <a:gd name="connsiteX20" fmla="*/ 3398076 w 6229806"/>
                      <a:gd name="connsiteY20" fmla="*/ 646331 h 646331"/>
                      <a:gd name="connsiteX21" fmla="*/ 2894028 w 6229806"/>
                      <a:gd name="connsiteY21" fmla="*/ 646331 h 646331"/>
                      <a:gd name="connsiteX22" fmla="*/ 2514576 w 6229806"/>
                      <a:gd name="connsiteY22" fmla="*/ 646331 h 646331"/>
                      <a:gd name="connsiteX23" fmla="*/ 1948230 w 6229806"/>
                      <a:gd name="connsiteY23" fmla="*/ 646331 h 646331"/>
                      <a:gd name="connsiteX24" fmla="*/ 1381884 w 6229806"/>
                      <a:gd name="connsiteY24" fmla="*/ 646331 h 646331"/>
                      <a:gd name="connsiteX25" fmla="*/ 753240 w 6229806"/>
                      <a:gd name="connsiteY25" fmla="*/ 646331 h 646331"/>
                      <a:gd name="connsiteX26" fmla="*/ 0 w 6229806"/>
                      <a:gd name="connsiteY26" fmla="*/ 646331 h 646331"/>
                      <a:gd name="connsiteX27" fmla="*/ 0 w 6229806"/>
                      <a:gd name="connsiteY27" fmla="*/ 336092 h 646331"/>
                      <a:gd name="connsiteX28" fmla="*/ 0 w 6229806"/>
                      <a:gd name="connsiteY28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6229806" h="646331" extrusionOk="0">
                        <a:moveTo>
                          <a:pt x="0" y="0"/>
                        </a:moveTo>
                        <a:cubicBezTo>
                          <a:pt x="197500" y="-10210"/>
                          <a:pt x="306656" y="1987"/>
                          <a:pt x="504048" y="0"/>
                        </a:cubicBezTo>
                        <a:cubicBezTo>
                          <a:pt x="701440" y="-1987"/>
                          <a:pt x="733023" y="14276"/>
                          <a:pt x="945798" y="0"/>
                        </a:cubicBezTo>
                        <a:cubicBezTo>
                          <a:pt x="1158573" y="-14276"/>
                          <a:pt x="1181685" y="17790"/>
                          <a:pt x="1387548" y="0"/>
                        </a:cubicBezTo>
                        <a:cubicBezTo>
                          <a:pt x="1593411" y="-17790"/>
                          <a:pt x="1606962" y="25727"/>
                          <a:pt x="1767000" y="0"/>
                        </a:cubicBezTo>
                        <a:cubicBezTo>
                          <a:pt x="1927038" y="-25727"/>
                          <a:pt x="1992378" y="9939"/>
                          <a:pt x="2146451" y="0"/>
                        </a:cubicBezTo>
                        <a:cubicBezTo>
                          <a:pt x="2300524" y="-9939"/>
                          <a:pt x="2442285" y="33923"/>
                          <a:pt x="2525903" y="0"/>
                        </a:cubicBezTo>
                        <a:cubicBezTo>
                          <a:pt x="2609521" y="-33923"/>
                          <a:pt x="3018113" y="54567"/>
                          <a:pt x="3154547" y="0"/>
                        </a:cubicBezTo>
                        <a:cubicBezTo>
                          <a:pt x="3290981" y="-54567"/>
                          <a:pt x="3401099" y="25611"/>
                          <a:pt x="3533999" y="0"/>
                        </a:cubicBezTo>
                        <a:cubicBezTo>
                          <a:pt x="3666899" y="-25611"/>
                          <a:pt x="3774291" y="51376"/>
                          <a:pt x="3975749" y="0"/>
                        </a:cubicBezTo>
                        <a:cubicBezTo>
                          <a:pt x="4177207" y="-51376"/>
                          <a:pt x="4233371" y="51505"/>
                          <a:pt x="4417499" y="0"/>
                        </a:cubicBezTo>
                        <a:cubicBezTo>
                          <a:pt x="4601627" y="-51505"/>
                          <a:pt x="4809078" y="8269"/>
                          <a:pt x="5108441" y="0"/>
                        </a:cubicBezTo>
                        <a:cubicBezTo>
                          <a:pt x="5407804" y="-8269"/>
                          <a:pt x="5310271" y="14700"/>
                          <a:pt x="5487893" y="0"/>
                        </a:cubicBezTo>
                        <a:cubicBezTo>
                          <a:pt x="5665515" y="-14700"/>
                          <a:pt x="5956310" y="15726"/>
                          <a:pt x="6229806" y="0"/>
                        </a:cubicBezTo>
                        <a:cubicBezTo>
                          <a:pt x="6244277" y="77554"/>
                          <a:pt x="6214170" y="224705"/>
                          <a:pt x="6229806" y="336092"/>
                        </a:cubicBezTo>
                        <a:cubicBezTo>
                          <a:pt x="6245442" y="447479"/>
                          <a:pt x="6198476" y="568585"/>
                          <a:pt x="6229806" y="646331"/>
                        </a:cubicBezTo>
                        <a:cubicBezTo>
                          <a:pt x="6078656" y="669041"/>
                          <a:pt x="5772049" y="596171"/>
                          <a:pt x="5601162" y="646331"/>
                        </a:cubicBezTo>
                        <a:cubicBezTo>
                          <a:pt x="5430275" y="696491"/>
                          <a:pt x="5164446" y="623158"/>
                          <a:pt x="4910220" y="646331"/>
                        </a:cubicBezTo>
                        <a:cubicBezTo>
                          <a:pt x="4655994" y="669504"/>
                          <a:pt x="4653411" y="629867"/>
                          <a:pt x="4468470" y="646331"/>
                        </a:cubicBezTo>
                        <a:cubicBezTo>
                          <a:pt x="4283529" y="662795"/>
                          <a:pt x="4131307" y="642958"/>
                          <a:pt x="3964422" y="646331"/>
                        </a:cubicBezTo>
                        <a:cubicBezTo>
                          <a:pt x="3797537" y="649704"/>
                          <a:pt x="3636955" y="625425"/>
                          <a:pt x="3398076" y="646331"/>
                        </a:cubicBezTo>
                        <a:cubicBezTo>
                          <a:pt x="3159197" y="667237"/>
                          <a:pt x="3110992" y="625468"/>
                          <a:pt x="2894028" y="646331"/>
                        </a:cubicBezTo>
                        <a:cubicBezTo>
                          <a:pt x="2677064" y="667194"/>
                          <a:pt x="2679634" y="632168"/>
                          <a:pt x="2514576" y="646331"/>
                        </a:cubicBezTo>
                        <a:cubicBezTo>
                          <a:pt x="2349518" y="660494"/>
                          <a:pt x="2109799" y="606607"/>
                          <a:pt x="1948230" y="646331"/>
                        </a:cubicBezTo>
                        <a:cubicBezTo>
                          <a:pt x="1786661" y="686055"/>
                          <a:pt x="1653810" y="621287"/>
                          <a:pt x="1381884" y="646331"/>
                        </a:cubicBezTo>
                        <a:cubicBezTo>
                          <a:pt x="1109958" y="671375"/>
                          <a:pt x="1036347" y="599414"/>
                          <a:pt x="753240" y="646331"/>
                        </a:cubicBezTo>
                        <a:cubicBezTo>
                          <a:pt x="470133" y="693248"/>
                          <a:pt x="318663" y="577396"/>
                          <a:pt x="0" y="646331"/>
                        </a:cubicBezTo>
                        <a:cubicBezTo>
                          <a:pt x="-19082" y="546441"/>
                          <a:pt x="36374" y="466445"/>
                          <a:pt x="0" y="336092"/>
                        </a:cubicBezTo>
                        <a:cubicBezTo>
                          <a:pt x="-36374" y="205739"/>
                          <a:pt x="27841" y="9830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Times New Roman"/>
                <a:cs typeface="Times New Roman"/>
              </a:rPr>
              <a:t>Операция свертки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5C02363-0563-3EEC-57DD-87C84C019EE5}"/>
              </a:ext>
            </a:extLst>
          </p:cNvPr>
          <p:cNvSpPr>
            <a:spLocks/>
          </p:cNvSpPr>
          <p:nvPr/>
        </p:nvSpPr>
        <p:spPr>
          <a:xfrm>
            <a:off x="1169610" y="2615787"/>
            <a:ext cx="2561624" cy="25644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854A866-24AE-BD5C-358B-AFE4FA7A349F}"/>
              </a:ext>
            </a:extLst>
          </p:cNvPr>
          <p:cNvSpPr/>
          <p:nvPr/>
        </p:nvSpPr>
        <p:spPr>
          <a:xfrm>
            <a:off x="1173306" y="3259523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0931905-EBE2-5C00-6AA9-FF574372218B}"/>
              </a:ext>
            </a:extLst>
          </p:cNvPr>
          <p:cNvSpPr/>
          <p:nvPr/>
        </p:nvSpPr>
        <p:spPr>
          <a:xfrm>
            <a:off x="1173307" y="4538930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10E1556-30E5-8769-F2C6-C80878CC9D04}"/>
              </a:ext>
            </a:extLst>
          </p:cNvPr>
          <p:cNvSpPr/>
          <p:nvPr/>
        </p:nvSpPr>
        <p:spPr>
          <a:xfrm>
            <a:off x="1173305" y="3899226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  <a:endParaRPr lang="ru-RU" sz="2400">
              <a:solidFill>
                <a:schemeClr val="tx1"/>
              </a:solidFill>
              <a:cs typeface="Calibri" panose="020F0502020204030204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405925A-9784-B8D0-F4DD-C7025841D1E2}"/>
              </a:ext>
            </a:extLst>
          </p:cNvPr>
          <p:cNvSpPr/>
          <p:nvPr/>
        </p:nvSpPr>
        <p:spPr>
          <a:xfrm>
            <a:off x="5378418" y="2947735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EB137F8-44C0-86CA-8F03-E3108350E442}"/>
              </a:ext>
            </a:extLst>
          </p:cNvPr>
          <p:cNvSpPr/>
          <p:nvPr/>
        </p:nvSpPr>
        <p:spPr>
          <a:xfrm>
            <a:off x="1173306" y="2619819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66EC741-1180-ACB2-3618-EF5777C74901}"/>
              </a:ext>
            </a:extLst>
          </p:cNvPr>
          <p:cNvSpPr/>
          <p:nvPr/>
        </p:nvSpPr>
        <p:spPr>
          <a:xfrm>
            <a:off x="1813009" y="3899226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44B53C8-D15B-A090-A032-8649095D91C8}"/>
              </a:ext>
            </a:extLst>
          </p:cNvPr>
          <p:cNvSpPr/>
          <p:nvPr/>
        </p:nvSpPr>
        <p:spPr>
          <a:xfrm>
            <a:off x="1813009" y="4538930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310EAF8-53A4-87C4-18DA-DFF50658539C}"/>
              </a:ext>
            </a:extLst>
          </p:cNvPr>
          <p:cNvSpPr/>
          <p:nvPr/>
        </p:nvSpPr>
        <p:spPr>
          <a:xfrm>
            <a:off x="1813009" y="3259522"/>
            <a:ext cx="640080" cy="64008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765E09D-D8AC-361F-12F4-68CF1895E21D}"/>
              </a:ext>
            </a:extLst>
          </p:cNvPr>
          <p:cNvSpPr/>
          <p:nvPr/>
        </p:nvSpPr>
        <p:spPr>
          <a:xfrm>
            <a:off x="1813009" y="2619818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5DDDED4-F4FB-F21C-0B0E-96C249F09FC2}"/>
              </a:ext>
            </a:extLst>
          </p:cNvPr>
          <p:cNvSpPr/>
          <p:nvPr/>
        </p:nvSpPr>
        <p:spPr>
          <a:xfrm>
            <a:off x="2452712" y="4538929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  <a:endParaRPr lang="ru-RU" sz="2400">
              <a:solidFill>
                <a:schemeClr val="tx1"/>
              </a:solidFill>
              <a:cs typeface="Calibri" panose="020F0502020204030204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F7F83FB-D019-EF96-EBF0-06E030C9C038}"/>
              </a:ext>
            </a:extLst>
          </p:cNvPr>
          <p:cNvSpPr/>
          <p:nvPr/>
        </p:nvSpPr>
        <p:spPr>
          <a:xfrm>
            <a:off x="2452713" y="3899227"/>
            <a:ext cx="640080" cy="64008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980C305-3718-E3C0-F4BC-2A61A5866A7E}"/>
              </a:ext>
            </a:extLst>
          </p:cNvPr>
          <p:cNvSpPr/>
          <p:nvPr/>
        </p:nvSpPr>
        <p:spPr>
          <a:xfrm>
            <a:off x="2452713" y="2619819"/>
            <a:ext cx="640080" cy="64008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A45F5CC-630B-13D6-3C8B-62DC9E7BB5DF}"/>
              </a:ext>
            </a:extLst>
          </p:cNvPr>
          <p:cNvSpPr/>
          <p:nvPr/>
        </p:nvSpPr>
        <p:spPr>
          <a:xfrm>
            <a:off x="2452714" y="3259522"/>
            <a:ext cx="640080" cy="64008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31F0ED9-3F84-F75C-8866-AD146575BB64}"/>
              </a:ext>
            </a:extLst>
          </p:cNvPr>
          <p:cNvSpPr/>
          <p:nvPr/>
        </p:nvSpPr>
        <p:spPr>
          <a:xfrm>
            <a:off x="3092417" y="3899226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4EA320A-0C5E-FB0B-0E13-E0E647BD328E}"/>
              </a:ext>
            </a:extLst>
          </p:cNvPr>
          <p:cNvSpPr/>
          <p:nvPr/>
        </p:nvSpPr>
        <p:spPr>
          <a:xfrm>
            <a:off x="3092417" y="3259522"/>
            <a:ext cx="640080" cy="64008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</a:t>
            </a:r>
            <a:endParaRPr lang="ru-RU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3CAF4B87-1373-D3EC-860E-242CF3451593}"/>
              </a:ext>
            </a:extLst>
          </p:cNvPr>
          <p:cNvSpPr/>
          <p:nvPr/>
        </p:nvSpPr>
        <p:spPr>
          <a:xfrm>
            <a:off x="3092416" y="2619819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9D504F9-9377-3766-268B-131D45CD1818}"/>
              </a:ext>
            </a:extLst>
          </p:cNvPr>
          <p:cNvSpPr/>
          <p:nvPr/>
        </p:nvSpPr>
        <p:spPr>
          <a:xfrm>
            <a:off x="3096112" y="4533890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2ECF3A6-2255-D3BC-D279-8679D5DA6AC2}"/>
              </a:ext>
            </a:extLst>
          </p:cNvPr>
          <p:cNvSpPr/>
          <p:nvPr/>
        </p:nvSpPr>
        <p:spPr>
          <a:xfrm>
            <a:off x="5381440" y="2947733"/>
            <a:ext cx="1921368" cy="192136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C9FFFB-DE62-A6CA-C59D-E75162B087B2}"/>
              </a:ext>
            </a:extLst>
          </p:cNvPr>
          <p:cNvSpPr txBox="1"/>
          <p:nvPr/>
        </p:nvSpPr>
        <p:spPr>
          <a:xfrm>
            <a:off x="4654047" y="3587438"/>
            <a:ext cx="43838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3600" b="1" dirty="0">
                <a:cs typeface="Calibri"/>
              </a:rPr>
              <a:t>×</a:t>
            </a:r>
            <a:endParaRPr lang="ru-RU" sz="3200" b="1" dirty="0">
              <a:cs typeface="Calibri" panose="020F050202020403020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F1E2CC-57AE-58BE-DE06-01866A4C113B}"/>
              </a:ext>
            </a:extLst>
          </p:cNvPr>
          <p:cNvSpPr txBox="1"/>
          <p:nvPr/>
        </p:nvSpPr>
        <p:spPr>
          <a:xfrm>
            <a:off x="7589158" y="3568623"/>
            <a:ext cx="43838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3600" b="1" dirty="0">
                <a:cs typeface="Calibri"/>
              </a:rPr>
              <a:t>=</a:t>
            </a:r>
            <a:endParaRPr lang="ru-RU" sz="3200" b="1" dirty="0">
              <a:cs typeface="Calibri" panose="020F0502020204030204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31F470E-F57F-7D14-2EFD-77400AC5DB99}"/>
              </a:ext>
            </a:extLst>
          </p:cNvPr>
          <p:cNvSpPr>
            <a:spLocks/>
          </p:cNvSpPr>
          <p:nvPr/>
        </p:nvSpPr>
        <p:spPr>
          <a:xfrm>
            <a:off x="8328646" y="2625194"/>
            <a:ext cx="2561624" cy="25644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D37BE4FE-6D91-249C-F306-16C3DEB5F52E}"/>
              </a:ext>
            </a:extLst>
          </p:cNvPr>
          <p:cNvSpPr/>
          <p:nvPr/>
        </p:nvSpPr>
        <p:spPr>
          <a:xfrm>
            <a:off x="8332342" y="3268930"/>
            <a:ext cx="640080" cy="640080"/>
          </a:xfrm>
          <a:prstGeom prst="rect">
            <a:avLst/>
          </a:prstGeom>
          <a:solidFill>
            <a:srgbClr val="FCEBE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D182B11-9997-4AA9-FC8B-C1835974DD38}"/>
              </a:ext>
            </a:extLst>
          </p:cNvPr>
          <p:cNvSpPr/>
          <p:nvPr/>
        </p:nvSpPr>
        <p:spPr>
          <a:xfrm>
            <a:off x="8332343" y="4548337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C585ACCF-28B9-9BFA-F652-E93179EC2A27}"/>
              </a:ext>
            </a:extLst>
          </p:cNvPr>
          <p:cNvSpPr/>
          <p:nvPr/>
        </p:nvSpPr>
        <p:spPr>
          <a:xfrm>
            <a:off x="8332341" y="3908634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3745318-ACE4-A907-A6B6-0839ADDFAF68}"/>
              </a:ext>
            </a:extLst>
          </p:cNvPr>
          <p:cNvSpPr/>
          <p:nvPr/>
        </p:nvSpPr>
        <p:spPr>
          <a:xfrm>
            <a:off x="8332342" y="2629226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B5E1D6C5-1EF1-7BE1-0D35-F66BF5A601B3}"/>
              </a:ext>
            </a:extLst>
          </p:cNvPr>
          <p:cNvSpPr/>
          <p:nvPr/>
        </p:nvSpPr>
        <p:spPr>
          <a:xfrm>
            <a:off x="8972045" y="3908634"/>
            <a:ext cx="640080" cy="640080"/>
          </a:xfrm>
          <a:prstGeom prst="rect">
            <a:avLst/>
          </a:prstGeom>
          <a:solidFill>
            <a:srgbClr val="FCD9D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2</a:t>
            </a:r>
            <a:endParaRPr lang="ru-RU" dirty="0">
              <a:solidFill>
                <a:schemeClr val="tx1"/>
              </a:solidFill>
              <a:cs typeface="Calibri" panose="020F0502020204030204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5DD5E873-5117-A1B5-8106-C7671F594091}"/>
              </a:ext>
            </a:extLst>
          </p:cNvPr>
          <p:cNvSpPr/>
          <p:nvPr/>
        </p:nvSpPr>
        <p:spPr>
          <a:xfrm>
            <a:off x="8972045" y="4548337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7B60358-927B-11BA-E985-B85E4C72A671}"/>
              </a:ext>
            </a:extLst>
          </p:cNvPr>
          <p:cNvSpPr/>
          <p:nvPr/>
        </p:nvSpPr>
        <p:spPr>
          <a:xfrm>
            <a:off x="8972045" y="3268930"/>
            <a:ext cx="640080" cy="640080"/>
          </a:xfrm>
          <a:prstGeom prst="rect">
            <a:avLst/>
          </a:prstGeom>
          <a:solidFill>
            <a:srgbClr val="FCD9D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2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48F7E856-9DCF-21C9-F249-3C2D3BF32CB7}"/>
              </a:ext>
            </a:extLst>
          </p:cNvPr>
          <p:cNvSpPr/>
          <p:nvPr/>
        </p:nvSpPr>
        <p:spPr>
          <a:xfrm>
            <a:off x="8972045" y="2629225"/>
            <a:ext cx="640080" cy="640080"/>
          </a:xfrm>
          <a:prstGeom prst="rect">
            <a:avLst/>
          </a:prstGeom>
          <a:solidFill>
            <a:srgbClr val="FCD9D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2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D5A6495E-8674-F1BB-9128-18B8CFE8C10C}"/>
              </a:ext>
            </a:extLst>
          </p:cNvPr>
          <p:cNvSpPr/>
          <p:nvPr/>
        </p:nvSpPr>
        <p:spPr>
          <a:xfrm>
            <a:off x="9611748" y="4548336"/>
            <a:ext cx="640080" cy="640080"/>
          </a:xfrm>
          <a:prstGeom prst="rect">
            <a:avLst/>
          </a:prstGeom>
          <a:solidFill>
            <a:srgbClr val="FCEBE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2CA8A6D5-4F12-F6AC-A3D1-5F4BD981CD7F}"/>
              </a:ext>
            </a:extLst>
          </p:cNvPr>
          <p:cNvSpPr/>
          <p:nvPr/>
        </p:nvSpPr>
        <p:spPr>
          <a:xfrm>
            <a:off x="9611749" y="3908634"/>
            <a:ext cx="640080" cy="640080"/>
          </a:xfrm>
          <a:prstGeom prst="rect">
            <a:avLst/>
          </a:prstGeom>
          <a:solidFill>
            <a:srgbClr val="FCD9D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2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68B4FC4A-E5F4-BE9D-ECFC-650AEDD64C79}"/>
              </a:ext>
            </a:extLst>
          </p:cNvPr>
          <p:cNvSpPr/>
          <p:nvPr/>
        </p:nvSpPr>
        <p:spPr>
          <a:xfrm>
            <a:off x="9611749" y="2629226"/>
            <a:ext cx="640080" cy="640080"/>
          </a:xfrm>
          <a:prstGeom prst="rect">
            <a:avLst/>
          </a:prstGeom>
          <a:solidFill>
            <a:srgbClr val="FCD9D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2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31A25D59-FF43-5003-D824-2F43C195D0F8}"/>
              </a:ext>
            </a:extLst>
          </p:cNvPr>
          <p:cNvSpPr/>
          <p:nvPr/>
        </p:nvSpPr>
        <p:spPr>
          <a:xfrm>
            <a:off x="9611750" y="3268930"/>
            <a:ext cx="640080" cy="640080"/>
          </a:xfrm>
          <a:prstGeom prst="rect">
            <a:avLst/>
          </a:prstGeom>
          <a:solidFill>
            <a:srgbClr val="FC6F6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5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AD67341-755C-E9EE-4E96-59574F1291F6}"/>
              </a:ext>
            </a:extLst>
          </p:cNvPr>
          <p:cNvSpPr/>
          <p:nvPr/>
        </p:nvSpPr>
        <p:spPr>
          <a:xfrm>
            <a:off x="10251453" y="3908634"/>
            <a:ext cx="640080" cy="640080"/>
          </a:xfrm>
          <a:prstGeom prst="rect">
            <a:avLst/>
          </a:prstGeom>
          <a:solidFill>
            <a:srgbClr val="FCD9D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084643F8-3E23-40EA-5467-D9A5BEE89BB6}"/>
              </a:ext>
            </a:extLst>
          </p:cNvPr>
          <p:cNvSpPr/>
          <p:nvPr/>
        </p:nvSpPr>
        <p:spPr>
          <a:xfrm>
            <a:off x="10251453" y="3268930"/>
            <a:ext cx="640080" cy="640080"/>
          </a:xfrm>
          <a:prstGeom prst="rect">
            <a:avLst/>
          </a:prstGeom>
          <a:solidFill>
            <a:srgbClr val="FCD9D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4724F9B9-4AAC-A18C-AF12-1BF81B32269A}"/>
              </a:ext>
            </a:extLst>
          </p:cNvPr>
          <p:cNvSpPr/>
          <p:nvPr/>
        </p:nvSpPr>
        <p:spPr>
          <a:xfrm>
            <a:off x="10251452" y="2629226"/>
            <a:ext cx="640080" cy="640080"/>
          </a:xfrm>
          <a:prstGeom prst="rect">
            <a:avLst/>
          </a:prstGeom>
          <a:solidFill>
            <a:srgbClr val="FCD9D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2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137E96B2-78D7-FCF8-BF0A-764F53C52DB8}"/>
              </a:ext>
            </a:extLst>
          </p:cNvPr>
          <p:cNvSpPr/>
          <p:nvPr/>
        </p:nvSpPr>
        <p:spPr>
          <a:xfrm>
            <a:off x="10255148" y="4543298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BAF98950-230A-F6A6-0D09-868803713232}"/>
              </a:ext>
            </a:extLst>
          </p:cNvPr>
          <p:cNvSpPr/>
          <p:nvPr/>
        </p:nvSpPr>
        <p:spPr>
          <a:xfrm>
            <a:off x="5378418" y="3587438"/>
            <a:ext cx="640080" cy="640080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496273FB-428C-FC2D-8F15-729B209EA25C}"/>
              </a:ext>
            </a:extLst>
          </p:cNvPr>
          <p:cNvSpPr/>
          <p:nvPr/>
        </p:nvSpPr>
        <p:spPr>
          <a:xfrm>
            <a:off x="5387825" y="4227142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9E6AA59F-421A-C4E3-C38E-DD5875DC06C5}"/>
              </a:ext>
            </a:extLst>
          </p:cNvPr>
          <p:cNvSpPr/>
          <p:nvPr/>
        </p:nvSpPr>
        <p:spPr>
          <a:xfrm>
            <a:off x="6018121" y="2947735"/>
            <a:ext cx="640080" cy="640080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B6C172AD-0B85-4328-BAAE-B933E05B9EC2}"/>
              </a:ext>
            </a:extLst>
          </p:cNvPr>
          <p:cNvSpPr/>
          <p:nvPr/>
        </p:nvSpPr>
        <p:spPr>
          <a:xfrm>
            <a:off x="6657825" y="2947735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680C852D-1BD6-F483-6BDD-FD8D5BCBBC8A}"/>
              </a:ext>
            </a:extLst>
          </p:cNvPr>
          <p:cNvSpPr/>
          <p:nvPr/>
        </p:nvSpPr>
        <p:spPr>
          <a:xfrm>
            <a:off x="6018121" y="3587438"/>
            <a:ext cx="640080" cy="640080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E1FBBBDB-E74D-4326-91FE-20E6F634D078}"/>
              </a:ext>
            </a:extLst>
          </p:cNvPr>
          <p:cNvSpPr/>
          <p:nvPr/>
        </p:nvSpPr>
        <p:spPr>
          <a:xfrm>
            <a:off x="6657825" y="3587438"/>
            <a:ext cx="640080" cy="640080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F8992D24-6645-011A-C9BD-C0A09DC1F227}"/>
              </a:ext>
            </a:extLst>
          </p:cNvPr>
          <p:cNvSpPr/>
          <p:nvPr/>
        </p:nvSpPr>
        <p:spPr>
          <a:xfrm>
            <a:off x="6018121" y="4227142"/>
            <a:ext cx="640080" cy="640080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D83725AE-E1E3-CA92-5C2E-43E67310B122}"/>
              </a:ext>
            </a:extLst>
          </p:cNvPr>
          <p:cNvSpPr/>
          <p:nvPr/>
        </p:nvSpPr>
        <p:spPr>
          <a:xfrm>
            <a:off x="6657824" y="4227141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E3ED22EC-1763-0499-0672-342F03040F85}"/>
              </a:ext>
            </a:extLst>
          </p:cNvPr>
          <p:cNvSpPr/>
          <p:nvPr/>
        </p:nvSpPr>
        <p:spPr>
          <a:xfrm>
            <a:off x="1173306" y="1978771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C2C9E34A-1649-53E4-368A-403A4CD1B508}"/>
              </a:ext>
            </a:extLst>
          </p:cNvPr>
          <p:cNvSpPr/>
          <p:nvPr/>
        </p:nvSpPr>
        <p:spPr>
          <a:xfrm>
            <a:off x="1813010" y="1978771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3ECABA33-6C82-CDDE-1BD3-B1670784BACF}"/>
              </a:ext>
            </a:extLst>
          </p:cNvPr>
          <p:cNvSpPr/>
          <p:nvPr/>
        </p:nvSpPr>
        <p:spPr>
          <a:xfrm>
            <a:off x="2452713" y="1978771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2C014F6B-E557-5766-CF79-FEF5EF3707BA}"/>
              </a:ext>
            </a:extLst>
          </p:cNvPr>
          <p:cNvSpPr/>
          <p:nvPr/>
        </p:nvSpPr>
        <p:spPr>
          <a:xfrm>
            <a:off x="3092417" y="1978771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42744B35-4650-E088-0CDD-3AA476D86FD7}"/>
              </a:ext>
            </a:extLst>
          </p:cNvPr>
          <p:cNvSpPr/>
          <p:nvPr/>
        </p:nvSpPr>
        <p:spPr>
          <a:xfrm>
            <a:off x="533602" y="1978771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2A9D4884-A6D4-ACAC-AD2E-DAB3C48310FC}"/>
              </a:ext>
            </a:extLst>
          </p:cNvPr>
          <p:cNvSpPr/>
          <p:nvPr/>
        </p:nvSpPr>
        <p:spPr>
          <a:xfrm>
            <a:off x="533602" y="2618474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655724A0-4431-3FEA-7939-7AD268E778B5}"/>
              </a:ext>
            </a:extLst>
          </p:cNvPr>
          <p:cNvSpPr/>
          <p:nvPr/>
        </p:nvSpPr>
        <p:spPr>
          <a:xfrm>
            <a:off x="3732120" y="1978770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0EE8E21F-3F58-35D2-9636-E5BD91AFADFA}"/>
              </a:ext>
            </a:extLst>
          </p:cNvPr>
          <p:cNvSpPr/>
          <p:nvPr/>
        </p:nvSpPr>
        <p:spPr>
          <a:xfrm>
            <a:off x="3732120" y="2618474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84D6D06C-B86E-2AFA-FF5A-F1284EFE84F0}"/>
              </a:ext>
            </a:extLst>
          </p:cNvPr>
          <p:cNvSpPr/>
          <p:nvPr/>
        </p:nvSpPr>
        <p:spPr>
          <a:xfrm>
            <a:off x="3732120" y="3258178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53ACDA61-3DC7-8965-BE43-84AAB05E2CB6}"/>
              </a:ext>
            </a:extLst>
          </p:cNvPr>
          <p:cNvSpPr/>
          <p:nvPr/>
        </p:nvSpPr>
        <p:spPr>
          <a:xfrm>
            <a:off x="3732120" y="3897882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2DDF06D2-F7B5-E30F-8F55-E28D20716B28}"/>
              </a:ext>
            </a:extLst>
          </p:cNvPr>
          <p:cNvSpPr/>
          <p:nvPr/>
        </p:nvSpPr>
        <p:spPr>
          <a:xfrm>
            <a:off x="3732121" y="4537586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8D75C6A7-F7FF-E0CC-BAF7-958DA45F31E9}"/>
              </a:ext>
            </a:extLst>
          </p:cNvPr>
          <p:cNvSpPr/>
          <p:nvPr/>
        </p:nvSpPr>
        <p:spPr>
          <a:xfrm>
            <a:off x="3732121" y="5186697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2D361A27-A23E-7465-620D-F50B0436C552}"/>
              </a:ext>
            </a:extLst>
          </p:cNvPr>
          <p:cNvSpPr/>
          <p:nvPr/>
        </p:nvSpPr>
        <p:spPr>
          <a:xfrm>
            <a:off x="3092417" y="5186696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CFDA02C9-EB76-2EA8-0A13-138ECDDC7340}"/>
              </a:ext>
            </a:extLst>
          </p:cNvPr>
          <p:cNvSpPr/>
          <p:nvPr/>
        </p:nvSpPr>
        <p:spPr>
          <a:xfrm>
            <a:off x="2452713" y="5186696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CD77B016-376C-14DF-5907-7F4E6FABB129}"/>
              </a:ext>
            </a:extLst>
          </p:cNvPr>
          <p:cNvSpPr/>
          <p:nvPr/>
        </p:nvSpPr>
        <p:spPr>
          <a:xfrm>
            <a:off x="1813009" y="5186696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727404B3-F14E-D8DF-9FC5-C0C96F45D8F0}"/>
              </a:ext>
            </a:extLst>
          </p:cNvPr>
          <p:cNvSpPr/>
          <p:nvPr/>
        </p:nvSpPr>
        <p:spPr>
          <a:xfrm>
            <a:off x="1173305" y="5186696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905AEF6E-8068-85DD-ACCF-DC62C0CBD901}"/>
              </a:ext>
            </a:extLst>
          </p:cNvPr>
          <p:cNvSpPr/>
          <p:nvPr/>
        </p:nvSpPr>
        <p:spPr>
          <a:xfrm>
            <a:off x="533602" y="5177289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A4BC18C5-B420-CE41-6CA8-C4FA42270ED6}"/>
              </a:ext>
            </a:extLst>
          </p:cNvPr>
          <p:cNvSpPr/>
          <p:nvPr/>
        </p:nvSpPr>
        <p:spPr>
          <a:xfrm>
            <a:off x="533601" y="4537585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34EA96DD-E823-8EAE-C8DE-C43138A01462}"/>
              </a:ext>
            </a:extLst>
          </p:cNvPr>
          <p:cNvSpPr/>
          <p:nvPr/>
        </p:nvSpPr>
        <p:spPr>
          <a:xfrm>
            <a:off x="533601" y="3907290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F1835FAC-4BF9-DDB2-43FF-2802A62380CE}"/>
              </a:ext>
            </a:extLst>
          </p:cNvPr>
          <p:cNvSpPr/>
          <p:nvPr/>
        </p:nvSpPr>
        <p:spPr>
          <a:xfrm>
            <a:off x="533602" y="3267586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355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9FFE66C-1F22-9F77-785C-CDDB7737FF50}"/>
              </a:ext>
            </a:extLst>
          </p:cNvPr>
          <p:cNvSpPr/>
          <p:nvPr/>
        </p:nvSpPr>
        <p:spPr>
          <a:xfrm>
            <a:off x="11584213" y="6322785"/>
            <a:ext cx="453571" cy="36285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Calibri"/>
              </a:rPr>
              <a:t>15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2BD16E-06AA-F76B-7DAD-358DDB1E7ADB}"/>
              </a:ext>
            </a:extLst>
          </p:cNvPr>
          <p:cNvSpPr txBox="1"/>
          <p:nvPr/>
        </p:nvSpPr>
        <p:spPr>
          <a:xfrm>
            <a:off x="2980765" y="310443"/>
            <a:ext cx="6229806" cy="646331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onnsiteX0" fmla="*/ 0 w 6229806"/>
                      <a:gd name="connsiteY0" fmla="*/ 0 h 646331"/>
                      <a:gd name="connsiteX1" fmla="*/ 504048 w 6229806"/>
                      <a:gd name="connsiteY1" fmla="*/ 0 h 646331"/>
                      <a:gd name="connsiteX2" fmla="*/ 945798 w 6229806"/>
                      <a:gd name="connsiteY2" fmla="*/ 0 h 646331"/>
                      <a:gd name="connsiteX3" fmla="*/ 1387548 w 6229806"/>
                      <a:gd name="connsiteY3" fmla="*/ 0 h 646331"/>
                      <a:gd name="connsiteX4" fmla="*/ 1767000 w 6229806"/>
                      <a:gd name="connsiteY4" fmla="*/ 0 h 646331"/>
                      <a:gd name="connsiteX5" fmla="*/ 2146451 w 6229806"/>
                      <a:gd name="connsiteY5" fmla="*/ 0 h 646331"/>
                      <a:gd name="connsiteX6" fmla="*/ 2525903 w 6229806"/>
                      <a:gd name="connsiteY6" fmla="*/ 0 h 646331"/>
                      <a:gd name="connsiteX7" fmla="*/ 3154547 w 6229806"/>
                      <a:gd name="connsiteY7" fmla="*/ 0 h 646331"/>
                      <a:gd name="connsiteX8" fmla="*/ 3533999 w 6229806"/>
                      <a:gd name="connsiteY8" fmla="*/ 0 h 646331"/>
                      <a:gd name="connsiteX9" fmla="*/ 3975749 w 6229806"/>
                      <a:gd name="connsiteY9" fmla="*/ 0 h 646331"/>
                      <a:gd name="connsiteX10" fmla="*/ 4417499 w 6229806"/>
                      <a:gd name="connsiteY10" fmla="*/ 0 h 646331"/>
                      <a:gd name="connsiteX11" fmla="*/ 5108441 w 6229806"/>
                      <a:gd name="connsiteY11" fmla="*/ 0 h 646331"/>
                      <a:gd name="connsiteX12" fmla="*/ 5487893 w 6229806"/>
                      <a:gd name="connsiteY12" fmla="*/ 0 h 646331"/>
                      <a:gd name="connsiteX13" fmla="*/ 6229806 w 6229806"/>
                      <a:gd name="connsiteY13" fmla="*/ 0 h 646331"/>
                      <a:gd name="connsiteX14" fmla="*/ 6229806 w 6229806"/>
                      <a:gd name="connsiteY14" fmla="*/ 336092 h 646331"/>
                      <a:gd name="connsiteX15" fmla="*/ 6229806 w 6229806"/>
                      <a:gd name="connsiteY15" fmla="*/ 646331 h 646331"/>
                      <a:gd name="connsiteX16" fmla="*/ 5601162 w 6229806"/>
                      <a:gd name="connsiteY16" fmla="*/ 646331 h 646331"/>
                      <a:gd name="connsiteX17" fmla="*/ 4910220 w 6229806"/>
                      <a:gd name="connsiteY17" fmla="*/ 646331 h 646331"/>
                      <a:gd name="connsiteX18" fmla="*/ 4468470 w 6229806"/>
                      <a:gd name="connsiteY18" fmla="*/ 646331 h 646331"/>
                      <a:gd name="connsiteX19" fmla="*/ 3964422 w 6229806"/>
                      <a:gd name="connsiteY19" fmla="*/ 646331 h 646331"/>
                      <a:gd name="connsiteX20" fmla="*/ 3398076 w 6229806"/>
                      <a:gd name="connsiteY20" fmla="*/ 646331 h 646331"/>
                      <a:gd name="connsiteX21" fmla="*/ 2894028 w 6229806"/>
                      <a:gd name="connsiteY21" fmla="*/ 646331 h 646331"/>
                      <a:gd name="connsiteX22" fmla="*/ 2514576 w 6229806"/>
                      <a:gd name="connsiteY22" fmla="*/ 646331 h 646331"/>
                      <a:gd name="connsiteX23" fmla="*/ 1948230 w 6229806"/>
                      <a:gd name="connsiteY23" fmla="*/ 646331 h 646331"/>
                      <a:gd name="connsiteX24" fmla="*/ 1381884 w 6229806"/>
                      <a:gd name="connsiteY24" fmla="*/ 646331 h 646331"/>
                      <a:gd name="connsiteX25" fmla="*/ 753240 w 6229806"/>
                      <a:gd name="connsiteY25" fmla="*/ 646331 h 646331"/>
                      <a:gd name="connsiteX26" fmla="*/ 0 w 6229806"/>
                      <a:gd name="connsiteY26" fmla="*/ 646331 h 646331"/>
                      <a:gd name="connsiteX27" fmla="*/ 0 w 6229806"/>
                      <a:gd name="connsiteY27" fmla="*/ 336092 h 646331"/>
                      <a:gd name="connsiteX28" fmla="*/ 0 w 6229806"/>
                      <a:gd name="connsiteY28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6229806" h="646331" extrusionOk="0">
                        <a:moveTo>
                          <a:pt x="0" y="0"/>
                        </a:moveTo>
                        <a:cubicBezTo>
                          <a:pt x="197500" y="-10210"/>
                          <a:pt x="306656" y="1987"/>
                          <a:pt x="504048" y="0"/>
                        </a:cubicBezTo>
                        <a:cubicBezTo>
                          <a:pt x="701440" y="-1987"/>
                          <a:pt x="733023" y="14276"/>
                          <a:pt x="945798" y="0"/>
                        </a:cubicBezTo>
                        <a:cubicBezTo>
                          <a:pt x="1158573" y="-14276"/>
                          <a:pt x="1181685" y="17790"/>
                          <a:pt x="1387548" y="0"/>
                        </a:cubicBezTo>
                        <a:cubicBezTo>
                          <a:pt x="1593411" y="-17790"/>
                          <a:pt x="1606962" y="25727"/>
                          <a:pt x="1767000" y="0"/>
                        </a:cubicBezTo>
                        <a:cubicBezTo>
                          <a:pt x="1927038" y="-25727"/>
                          <a:pt x="1992378" y="9939"/>
                          <a:pt x="2146451" y="0"/>
                        </a:cubicBezTo>
                        <a:cubicBezTo>
                          <a:pt x="2300524" y="-9939"/>
                          <a:pt x="2442285" y="33923"/>
                          <a:pt x="2525903" y="0"/>
                        </a:cubicBezTo>
                        <a:cubicBezTo>
                          <a:pt x="2609521" y="-33923"/>
                          <a:pt x="3018113" y="54567"/>
                          <a:pt x="3154547" y="0"/>
                        </a:cubicBezTo>
                        <a:cubicBezTo>
                          <a:pt x="3290981" y="-54567"/>
                          <a:pt x="3401099" y="25611"/>
                          <a:pt x="3533999" y="0"/>
                        </a:cubicBezTo>
                        <a:cubicBezTo>
                          <a:pt x="3666899" y="-25611"/>
                          <a:pt x="3774291" y="51376"/>
                          <a:pt x="3975749" y="0"/>
                        </a:cubicBezTo>
                        <a:cubicBezTo>
                          <a:pt x="4177207" y="-51376"/>
                          <a:pt x="4233371" y="51505"/>
                          <a:pt x="4417499" y="0"/>
                        </a:cubicBezTo>
                        <a:cubicBezTo>
                          <a:pt x="4601627" y="-51505"/>
                          <a:pt x="4809078" y="8269"/>
                          <a:pt x="5108441" y="0"/>
                        </a:cubicBezTo>
                        <a:cubicBezTo>
                          <a:pt x="5407804" y="-8269"/>
                          <a:pt x="5310271" y="14700"/>
                          <a:pt x="5487893" y="0"/>
                        </a:cubicBezTo>
                        <a:cubicBezTo>
                          <a:pt x="5665515" y="-14700"/>
                          <a:pt x="5956310" y="15726"/>
                          <a:pt x="6229806" y="0"/>
                        </a:cubicBezTo>
                        <a:cubicBezTo>
                          <a:pt x="6244277" y="77554"/>
                          <a:pt x="6214170" y="224705"/>
                          <a:pt x="6229806" y="336092"/>
                        </a:cubicBezTo>
                        <a:cubicBezTo>
                          <a:pt x="6245442" y="447479"/>
                          <a:pt x="6198476" y="568585"/>
                          <a:pt x="6229806" y="646331"/>
                        </a:cubicBezTo>
                        <a:cubicBezTo>
                          <a:pt x="6078656" y="669041"/>
                          <a:pt x="5772049" y="596171"/>
                          <a:pt x="5601162" y="646331"/>
                        </a:cubicBezTo>
                        <a:cubicBezTo>
                          <a:pt x="5430275" y="696491"/>
                          <a:pt x="5164446" y="623158"/>
                          <a:pt x="4910220" y="646331"/>
                        </a:cubicBezTo>
                        <a:cubicBezTo>
                          <a:pt x="4655994" y="669504"/>
                          <a:pt x="4653411" y="629867"/>
                          <a:pt x="4468470" y="646331"/>
                        </a:cubicBezTo>
                        <a:cubicBezTo>
                          <a:pt x="4283529" y="662795"/>
                          <a:pt x="4131307" y="642958"/>
                          <a:pt x="3964422" y="646331"/>
                        </a:cubicBezTo>
                        <a:cubicBezTo>
                          <a:pt x="3797537" y="649704"/>
                          <a:pt x="3636955" y="625425"/>
                          <a:pt x="3398076" y="646331"/>
                        </a:cubicBezTo>
                        <a:cubicBezTo>
                          <a:pt x="3159197" y="667237"/>
                          <a:pt x="3110992" y="625468"/>
                          <a:pt x="2894028" y="646331"/>
                        </a:cubicBezTo>
                        <a:cubicBezTo>
                          <a:pt x="2677064" y="667194"/>
                          <a:pt x="2679634" y="632168"/>
                          <a:pt x="2514576" y="646331"/>
                        </a:cubicBezTo>
                        <a:cubicBezTo>
                          <a:pt x="2349518" y="660494"/>
                          <a:pt x="2109799" y="606607"/>
                          <a:pt x="1948230" y="646331"/>
                        </a:cubicBezTo>
                        <a:cubicBezTo>
                          <a:pt x="1786661" y="686055"/>
                          <a:pt x="1653810" y="621287"/>
                          <a:pt x="1381884" y="646331"/>
                        </a:cubicBezTo>
                        <a:cubicBezTo>
                          <a:pt x="1109958" y="671375"/>
                          <a:pt x="1036347" y="599414"/>
                          <a:pt x="753240" y="646331"/>
                        </a:cubicBezTo>
                        <a:cubicBezTo>
                          <a:pt x="470133" y="693248"/>
                          <a:pt x="318663" y="577396"/>
                          <a:pt x="0" y="646331"/>
                        </a:cubicBezTo>
                        <a:cubicBezTo>
                          <a:pt x="-19082" y="546441"/>
                          <a:pt x="36374" y="466445"/>
                          <a:pt x="0" y="336092"/>
                        </a:cubicBezTo>
                        <a:cubicBezTo>
                          <a:pt x="-36374" y="205739"/>
                          <a:pt x="27841" y="9830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Times New Roman"/>
                <a:cs typeface="Times New Roman"/>
              </a:rPr>
              <a:t>Понижение размерности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FB15F1B-7566-C805-DE13-AF4B9DC6D4C1}"/>
              </a:ext>
            </a:extLst>
          </p:cNvPr>
          <p:cNvSpPr>
            <a:spLocks/>
          </p:cNvSpPr>
          <p:nvPr/>
        </p:nvSpPr>
        <p:spPr>
          <a:xfrm>
            <a:off x="613563" y="2152748"/>
            <a:ext cx="2561624" cy="256448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0883738-0886-9C3B-778A-A1126A5CF914}"/>
              </a:ext>
            </a:extLst>
          </p:cNvPr>
          <p:cNvSpPr/>
          <p:nvPr/>
        </p:nvSpPr>
        <p:spPr>
          <a:xfrm>
            <a:off x="608188" y="2787413"/>
            <a:ext cx="640080" cy="6400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4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6BFCC7E-36BD-0DDE-1A10-CD56E5249A8B}"/>
              </a:ext>
            </a:extLst>
          </p:cNvPr>
          <p:cNvSpPr/>
          <p:nvPr/>
        </p:nvSpPr>
        <p:spPr>
          <a:xfrm>
            <a:off x="608189" y="4066820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12</a:t>
            </a:r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43883DE-85F6-F7D8-0C82-5DFE4703C5A5}"/>
              </a:ext>
            </a:extLst>
          </p:cNvPr>
          <p:cNvSpPr/>
          <p:nvPr/>
        </p:nvSpPr>
        <p:spPr>
          <a:xfrm>
            <a:off x="608187" y="3436188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8</a:t>
            </a:r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92A8DD1-809C-53E7-432F-560AC5D677E0}"/>
              </a:ext>
            </a:extLst>
          </p:cNvPr>
          <p:cNvSpPr/>
          <p:nvPr/>
        </p:nvSpPr>
        <p:spPr>
          <a:xfrm>
            <a:off x="608188" y="2156780"/>
            <a:ext cx="640080" cy="6400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468E6A3-6A2D-C254-EB5D-461D5B84D1E8}"/>
              </a:ext>
            </a:extLst>
          </p:cNvPr>
          <p:cNvSpPr/>
          <p:nvPr/>
        </p:nvSpPr>
        <p:spPr>
          <a:xfrm>
            <a:off x="1256962" y="3436188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9</a:t>
            </a:r>
            <a:endParaRPr lang="ru-RU" dirty="0">
              <a:solidFill>
                <a:schemeClr val="tx1"/>
              </a:solidFill>
              <a:cs typeface="Calibri" panose="020F0502020204030204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C9B246F-894E-DAC9-88EB-BBB1EC047C54}"/>
              </a:ext>
            </a:extLst>
          </p:cNvPr>
          <p:cNvSpPr/>
          <p:nvPr/>
        </p:nvSpPr>
        <p:spPr>
          <a:xfrm>
            <a:off x="1256962" y="4066820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13</a:t>
            </a:r>
            <a:endParaRPr lang="ru-RU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A4257F3-53FA-BD07-2EE6-311AD2DBFEC0}"/>
              </a:ext>
            </a:extLst>
          </p:cNvPr>
          <p:cNvSpPr/>
          <p:nvPr/>
        </p:nvSpPr>
        <p:spPr>
          <a:xfrm>
            <a:off x="1256962" y="2787413"/>
            <a:ext cx="640080" cy="6400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5</a:t>
            </a:r>
            <a:endParaRPr lang="ru-RU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F654646-45BA-14CA-F004-E62238E24BA3}"/>
              </a:ext>
            </a:extLst>
          </p:cNvPr>
          <p:cNvSpPr/>
          <p:nvPr/>
        </p:nvSpPr>
        <p:spPr>
          <a:xfrm>
            <a:off x="1256962" y="2156779"/>
            <a:ext cx="640080" cy="6400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926FA186-C998-4A46-CF6A-F66673605495}"/>
              </a:ext>
            </a:extLst>
          </p:cNvPr>
          <p:cNvSpPr/>
          <p:nvPr/>
        </p:nvSpPr>
        <p:spPr>
          <a:xfrm>
            <a:off x="1896665" y="4066819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14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DCFEB76-1CCB-77F6-B4E1-62EFD02CFE45}"/>
              </a:ext>
            </a:extLst>
          </p:cNvPr>
          <p:cNvSpPr/>
          <p:nvPr/>
        </p:nvSpPr>
        <p:spPr>
          <a:xfrm>
            <a:off x="1896666" y="3436188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10</a:t>
            </a:r>
            <a:endParaRPr lang="ru-RU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F3C4CBB2-BD2A-73E4-D186-D6592A98C9EE}"/>
              </a:ext>
            </a:extLst>
          </p:cNvPr>
          <p:cNvSpPr/>
          <p:nvPr/>
        </p:nvSpPr>
        <p:spPr>
          <a:xfrm>
            <a:off x="1896666" y="2156780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2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53FDDA2A-3BBC-5FE9-20B6-D385DAA1CB0A}"/>
              </a:ext>
            </a:extLst>
          </p:cNvPr>
          <p:cNvSpPr/>
          <p:nvPr/>
        </p:nvSpPr>
        <p:spPr>
          <a:xfrm>
            <a:off x="1896667" y="2787413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6</a:t>
            </a:r>
            <a:endParaRPr lang="ru-RU" dirty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43FD51CB-D646-A0AA-E83C-F9AF38870A58}"/>
              </a:ext>
            </a:extLst>
          </p:cNvPr>
          <p:cNvSpPr/>
          <p:nvPr/>
        </p:nvSpPr>
        <p:spPr>
          <a:xfrm>
            <a:off x="2545441" y="3436188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11</a:t>
            </a:r>
            <a:endParaRPr lang="ru-RU" dirty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DD2BAAF1-C120-824F-A964-A7CA105484BA}"/>
              </a:ext>
            </a:extLst>
          </p:cNvPr>
          <p:cNvSpPr/>
          <p:nvPr/>
        </p:nvSpPr>
        <p:spPr>
          <a:xfrm>
            <a:off x="2545441" y="2787413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7</a:t>
            </a:r>
            <a:endParaRPr lang="ru-RU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CCB11B93-CC83-3817-F6B0-1CDDE0EA964E}"/>
              </a:ext>
            </a:extLst>
          </p:cNvPr>
          <p:cNvSpPr/>
          <p:nvPr/>
        </p:nvSpPr>
        <p:spPr>
          <a:xfrm>
            <a:off x="2545440" y="2156780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3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009E0B24-479B-AE32-8383-E7604E357D42}"/>
              </a:ext>
            </a:extLst>
          </p:cNvPr>
          <p:cNvSpPr/>
          <p:nvPr/>
        </p:nvSpPr>
        <p:spPr>
          <a:xfrm>
            <a:off x="2540065" y="4079923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15</a:t>
            </a:r>
            <a:endParaRPr lang="ru-RU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66A900C5-1A32-12C1-D01B-F3E7D3F657C3}"/>
              </a:ext>
            </a:extLst>
          </p:cNvPr>
          <p:cNvSpPr/>
          <p:nvPr/>
        </p:nvSpPr>
        <p:spPr>
          <a:xfrm>
            <a:off x="7411758" y="1267779"/>
            <a:ext cx="640080" cy="6400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5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FF180474-39FF-B42E-3021-13AD605EE199}"/>
              </a:ext>
            </a:extLst>
          </p:cNvPr>
          <p:cNvSpPr/>
          <p:nvPr/>
        </p:nvSpPr>
        <p:spPr>
          <a:xfrm>
            <a:off x="8055830" y="1267779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7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4B7D89EA-358B-DEFF-60B3-8F21516FBEA8}"/>
              </a:ext>
            </a:extLst>
          </p:cNvPr>
          <p:cNvSpPr/>
          <p:nvPr/>
        </p:nvSpPr>
        <p:spPr>
          <a:xfrm>
            <a:off x="7411759" y="1911850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13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C760430E-3C5D-D094-DAB9-526D5D9909DF}"/>
              </a:ext>
            </a:extLst>
          </p:cNvPr>
          <p:cNvSpPr/>
          <p:nvPr/>
        </p:nvSpPr>
        <p:spPr>
          <a:xfrm>
            <a:off x="8055830" y="1911850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15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BCB6B869-A629-7B68-9A51-248E4F76EDAF}"/>
              </a:ext>
            </a:extLst>
          </p:cNvPr>
          <p:cNvSpPr/>
          <p:nvPr/>
        </p:nvSpPr>
        <p:spPr>
          <a:xfrm>
            <a:off x="7411758" y="2837135"/>
            <a:ext cx="640080" cy="6400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2.5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B379A278-CCB0-6C14-6E3B-B7C53D39D249}"/>
              </a:ext>
            </a:extLst>
          </p:cNvPr>
          <p:cNvSpPr/>
          <p:nvPr/>
        </p:nvSpPr>
        <p:spPr>
          <a:xfrm>
            <a:off x="8055830" y="2837135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4.5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EB0DB09F-C522-B0DC-9056-3C9F9A09B172}"/>
              </a:ext>
            </a:extLst>
          </p:cNvPr>
          <p:cNvSpPr/>
          <p:nvPr/>
        </p:nvSpPr>
        <p:spPr>
          <a:xfrm>
            <a:off x="7411759" y="3481206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cs typeface="Calibri"/>
              </a:rPr>
              <a:t>10.5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989F3643-4C8E-8433-AD25-6D82FBF6D2E1}"/>
              </a:ext>
            </a:extLst>
          </p:cNvPr>
          <p:cNvSpPr/>
          <p:nvPr/>
        </p:nvSpPr>
        <p:spPr>
          <a:xfrm>
            <a:off x="8055830" y="3481206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cs typeface="Calibri"/>
              </a:rPr>
              <a:t>12.5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7E3A761C-9285-AFB8-7026-F87CBD8D36A7}"/>
              </a:ext>
            </a:extLst>
          </p:cNvPr>
          <p:cNvSpPr/>
          <p:nvPr/>
        </p:nvSpPr>
        <p:spPr>
          <a:xfrm>
            <a:off x="5488615" y="4769349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92DDAB83-B30F-25C8-B5E5-1B648BA04D04}"/>
              </a:ext>
            </a:extLst>
          </p:cNvPr>
          <p:cNvSpPr/>
          <p:nvPr/>
        </p:nvSpPr>
        <p:spPr>
          <a:xfrm>
            <a:off x="6132687" y="4769349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2</a:t>
            </a:r>
            <a:endParaRPr lang="ru-RU" dirty="0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D3078B16-8D44-D538-76DC-DCAE7C7FC399}"/>
              </a:ext>
            </a:extLst>
          </p:cNvPr>
          <p:cNvSpPr/>
          <p:nvPr/>
        </p:nvSpPr>
        <p:spPr>
          <a:xfrm>
            <a:off x="5488616" y="5413420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D81750CF-E9F7-5932-8728-D58A58BEAC14}"/>
              </a:ext>
            </a:extLst>
          </p:cNvPr>
          <p:cNvSpPr/>
          <p:nvPr/>
        </p:nvSpPr>
        <p:spPr>
          <a:xfrm>
            <a:off x="6132687" y="5413420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0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6AE0EED5-888F-7B7B-982D-70B23BC335A1}"/>
              </a:ext>
            </a:extLst>
          </p:cNvPr>
          <p:cNvSpPr/>
          <p:nvPr/>
        </p:nvSpPr>
        <p:spPr>
          <a:xfrm>
            <a:off x="7411758" y="4769348"/>
            <a:ext cx="640080" cy="6400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6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33214AE3-4636-A370-779A-3DD0CF53F371}"/>
              </a:ext>
            </a:extLst>
          </p:cNvPr>
          <p:cNvSpPr/>
          <p:nvPr/>
        </p:nvSpPr>
        <p:spPr>
          <a:xfrm>
            <a:off x="8055830" y="4769348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C6AB0F3C-990F-3667-3584-CC7BB8AF98C0}"/>
              </a:ext>
            </a:extLst>
          </p:cNvPr>
          <p:cNvSpPr/>
          <p:nvPr/>
        </p:nvSpPr>
        <p:spPr>
          <a:xfrm>
            <a:off x="7411759" y="5413419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30</a:t>
            </a:r>
            <a:endParaRPr lang="ru-RU" dirty="0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1E89F4B9-1D39-8BC8-D057-A3B895C792F3}"/>
              </a:ext>
            </a:extLst>
          </p:cNvPr>
          <p:cNvSpPr/>
          <p:nvPr/>
        </p:nvSpPr>
        <p:spPr>
          <a:xfrm>
            <a:off x="8055830" y="5413419"/>
            <a:ext cx="64008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36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56E26E1-F769-363B-5AC2-15CA558B81D4}"/>
              </a:ext>
            </a:extLst>
          </p:cNvPr>
          <p:cNvSpPr txBox="1"/>
          <p:nvPr/>
        </p:nvSpPr>
        <p:spPr>
          <a:xfrm>
            <a:off x="4950346" y="1710526"/>
            <a:ext cx="230083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 err="1">
                <a:latin typeface="Times New Roman"/>
                <a:cs typeface="Calibri" panose="020F0502020204030204"/>
              </a:rPr>
              <a:t>MaxPooling</a:t>
            </a:r>
            <a:endParaRPr lang="ru-RU" dirty="0" err="1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CE30239-1163-07DF-D900-3B5FF4CD2E10}"/>
              </a:ext>
            </a:extLst>
          </p:cNvPr>
          <p:cNvSpPr txBox="1"/>
          <p:nvPr/>
        </p:nvSpPr>
        <p:spPr>
          <a:xfrm>
            <a:off x="4932202" y="3279882"/>
            <a:ext cx="230083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 err="1">
                <a:latin typeface="Times New Roman"/>
                <a:cs typeface="Calibri" panose="020F0502020204030204"/>
              </a:rPr>
              <a:t>AveragePooling</a:t>
            </a:r>
            <a:endParaRPr lang="ru-RU" dirty="0" err="1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688C93E-42A4-7F90-5309-17872EFC8333}"/>
              </a:ext>
            </a:extLst>
          </p:cNvPr>
          <p:cNvSpPr txBox="1"/>
          <p:nvPr/>
        </p:nvSpPr>
        <p:spPr>
          <a:xfrm>
            <a:off x="4959418" y="4368453"/>
            <a:ext cx="230083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latin typeface="Times New Roman"/>
                <a:cs typeface="Calibri"/>
              </a:rPr>
              <a:t>Свертка с шагом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BE9B266-40A1-B7F1-6154-BFC14FE6B4DC}"/>
              </a:ext>
            </a:extLst>
          </p:cNvPr>
          <p:cNvSpPr txBox="1"/>
          <p:nvPr/>
        </p:nvSpPr>
        <p:spPr>
          <a:xfrm>
            <a:off x="4858322" y="5083491"/>
            <a:ext cx="43838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3600" b="1" dirty="0">
                <a:cs typeface="Calibri"/>
              </a:rPr>
              <a:t>×</a:t>
            </a:r>
            <a:endParaRPr lang="ru-RU" sz="3200" b="1" dirty="0">
              <a:cs typeface="Calibri" panose="020F0502020204030204"/>
            </a:endParaRPr>
          </a:p>
        </p:txBody>
      </p:sp>
      <p:cxnSp>
        <p:nvCxnSpPr>
          <p:cNvPr id="73" name="Прямая со стрелкой 72">
            <a:extLst>
              <a:ext uri="{FF2B5EF4-FFF2-40B4-BE49-F238E27FC236}">
                <a16:creationId xmlns:a16="http://schemas.microsoft.com/office/drawing/2014/main" id="{B5156F0C-0E42-5537-DE93-ABF2E3F48977}"/>
              </a:ext>
            </a:extLst>
          </p:cNvPr>
          <p:cNvCxnSpPr/>
          <p:nvPr/>
        </p:nvCxnSpPr>
        <p:spPr>
          <a:xfrm flipH="1">
            <a:off x="3214913" y="1946727"/>
            <a:ext cx="1807030" cy="1504043"/>
          </a:xfrm>
          <a:prstGeom prst="straightConnector1">
            <a:avLst/>
          </a:prstGeom>
          <a:ln w="5715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>
            <a:extLst>
              <a:ext uri="{FF2B5EF4-FFF2-40B4-BE49-F238E27FC236}">
                <a16:creationId xmlns:a16="http://schemas.microsoft.com/office/drawing/2014/main" id="{F89B5A32-0B9C-A704-EE28-381AD3A9783B}"/>
              </a:ext>
            </a:extLst>
          </p:cNvPr>
          <p:cNvCxnSpPr>
            <a:cxnSpLocks/>
          </p:cNvCxnSpPr>
          <p:nvPr/>
        </p:nvCxnSpPr>
        <p:spPr>
          <a:xfrm flipH="1">
            <a:off x="3187699" y="3425369"/>
            <a:ext cx="1861459" cy="7259"/>
          </a:xfrm>
          <a:prstGeom prst="straightConnector1">
            <a:avLst/>
          </a:prstGeom>
          <a:ln w="5715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>
            <a:extLst>
              <a:ext uri="{FF2B5EF4-FFF2-40B4-BE49-F238E27FC236}">
                <a16:creationId xmlns:a16="http://schemas.microsoft.com/office/drawing/2014/main" id="{013A9DC3-6271-C7EC-26BB-E4DC80A7254C}"/>
              </a:ext>
            </a:extLst>
          </p:cNvPr>
          <p:cNvCxnSpPr>
            <a:cxnSpLocks/>
          </p:cNvCxnSpPr>
          <p:nvPr/>
        </p:nvCxnSpPr>
        <p:spPr>
          <a:xfrm flipH="1" flipV="1">
            <a:off x="3233055" y="3432627"/>
            <a:ext cx="1807031" cy="1543956"/>
          </a:xfrm>
          <a:prstGeom prst="straightConnector1">
            <a:avLst/>
          </a:prstGeom>
          <a:ln w="57150"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0611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9FFE66C-1F22-9F77-785C-CDDB7737FF50}"/>
              </a:ext>
            </a:extLst>
          </p:cNvPr>
          <p:cNvSpPr/>
          <p:nvPr/>
        </p:nvSpPr>
        <p:spPr>
          <a:xfrm>
            <a:off x="11584213" y="6322785"/>
            <a:ext cx="453571" cy="36285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Calibri"/>
              </a:rPr>
              <a:t>16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2BD16E-06AA-F76B-7DAD-358DDB1E7ADB}"/>
              </a:ext>
            </a:extLst>
          </p:cNvPr>
          <p:cNvSpPr txBox="1"/>
          <p:nvPr/>
        </p:nvSpPr>
        <p:spPr>
          <a:xfrm>
            <a:off x="2980765" y="310443"/>
            <a:ext cx="6229806" cy="646331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onnsiteX0" fmla="*/ 0 w 6229806"/>
                      <a:gd name="connsiteY0" fmla="*/ 0 h 646331"/>
                      <a:gd name="connsiteX1" fmla="*/ 504048 w 6229806"/>
                      <a:gd name="connsiteY1" fmla="*/ 0 h 646331"/>
                      <a:gd name="connsiteX2" fmla="*/ 945798 w 6229806"/>
                      <a:gd name="connsiteY2" fmla="*/ 0 h 646331"/>
                      <a:gd name="connsiteX3" fmla="*/ 1387548 w 6229806"/>
                      <a:gd name="connsiteY3" fmla="*/ 0 h 646331"/>
                      <a:gd name="connsiteX4" fmla="*/ 1767000 w 6229806"/>
                      <a:gd name="connsiteY4" fmla="*/ 0 h 646331"/>
                      <a:gd name="connsiteX5" fmla="*/ 2146451 w 6229806"/>
                      <a:gd name="connsiteY5" fmla="*/ 0 h 646331"/>
                      <a:gd name="connsiteX6" fmla="*/ 2525903 w 6229806"/>
                      <a:gd name="connsiteY6" fmla="*/ 0 h 646331"/>
                      <a:gd name="connsiteX7" fmla="*/ 3154547 w 6229806"/>
                      <a:gd name="connsiteY7" fmla="*/ 0 h 646331"/>
                      <a:gd name="connsiteX8" fmla="*/ 3533999 w 6229806"/>
                      <a:gd name="connsiteY8" fmla="*/ 0 h 646331"/>
                      <a:gd name="connsiteX9" fmla="*/ 3975749 w 6229806"/>
                      <a:gd name="connsiteY9" fmla="*/ 0 h 646331"/>
                      <a:gd name="connsiteX10" fmla="*/ 4417499 w 6229806"/>
                      <a:gd name="connsiteY10" fmla="*/ 0 h 646331"/>
                      <a:gd name="connsiteX11" fmla="*/ 5108441 w 6229806"/>
                      <a:gd name="connsiteY11" fmla="*/ 0 h 646331"/>
                      <a:gd name="connsiteX12" fmla="*/ 5487893 w 6229806"/>
                      <a:gd name="connsiteY12" fmla="*/ 0 h 646331"/>
                      <a:gd name="connsiteX13" fmla="*/ 6229806 w 6229806"/>
                      <a:gd name="connsiteY13" fmla="*/ 0 h 646331"/>
                      <a:gd name="connsiteX14" fmla="*/ 6229806 w 6229806"/>
                      <a:gd name="connsiteY14" fmla="*/ 336092 h 646331"/>
                      <a:gd name="connsiteX15" fmla="*/ 6229806 w 6229806"/>
                      <a:gd name="connsiteY15" fmla="*/ 646331 h 646331"/>
                      <a:gd name="connsiteX16" fmla="*/ 5601162 w 6229806"/>
                      <a:gd name="connsiteY16" fmla="*/ 646331 h 646331"/>
                      <a:gd name="connsiteX17" fmla="*/ 4910220 w 6229806"/>
                      <a:gd name="connsiteY17" fmla="*/ 646331 h 646331"/>
                      <a:gd name="connsiteX18" fmla="*/ 4468470 w 6229806"/>
                      <a:gd name="connsiteY18" fmla="*/ 646331 h 646331"/>
                      <a:gd name="connsiteX19" fmla="*/ 3964422 w 6229806"/>
                      <a:gd name="connsiteY19" fmla="*/ 646331 h 646331"/>
                      <a:gd name="connsiteX20" fmla="*/ 3398076 w 6229806"/>
                      <a:gd name="connsiteY20" fmla="*/ 646331 h 646331"/>
                      <a:gd name="connsiteX21" fmla="*/ 2894028 w 6229806"/>
                      <a:gd name="connsiteY21" fmla="*/ 646331 h 646331"/>
                      <a:gd name="connsiteX22" fmla="*/ 2514576 w 6229806"/>
                      <a:gd name="connsiteY22" fmla="*/ 646331 h 646331"/>
                      <a:gd name="connsiteX23" fmla="*/ 1948230 w 6229806"/>
                      <a:gd name="connsiteY23" fmla="*/ 646331 h 646331"/>
                      <a:gd name="connsiteX24" fmla="*/ 1381884 w 6229806"/>
                      <a:gd name="connsiteY24" fmla="*/ 646331 h 646331"/>
                      <a:gd name="connsiteX25" fmla="*/ 753240 w 6229806"/>
                      <a:gd name="connsiteY25" fmla="*/ 646331 h 646331"/>
                      <a:gd name="connsiteX26" fmla="*/ 0 w 6229806"/>
                      <a:gd name="connsiteY26" fmla="*/ 646331 h 646331"/>
                      <a:gd name="connsiteX27" fmla="*/ 0 w 6229806"/>
                      <a:gd name="connsiteY27" fmla="*/ 336092 h 646331"/>
                      <a:gd name="connsiteX28" fmla="*/ 0 w 6229806"/>
                      <a:gd name="connsiteY28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6229806" h="646331" extrusionOk="0">
                        <a:moveTo>
                          <a:pt x="0" y="0"/>
                        </a:moveTo>
                        <a:cubicBezTo>
                          <a:pt x="197500" y="-10210"/>
                          <a:pt x="306656" y="1987"/>
                          <a:pt x="504048" y="0"/>
                        </a:cubicBezTo>
                        <a:cubicBezTo>
                          <a:pt x="701440" y="-1987"/>
                          <a:pt x="733023" y="14276"/>
                          <a:pt x="945798" y="0"/>
                        </a:cubicBezTo>
                        <a:cubicBezTo>
                          <a:pt x="1158573" y="-14276"/>
                          <a:pt x="1181685" y="17790"/>
                          <a:pt x="1387548" y="0"/>
                        </a:cubicBezTo>
                        <a:cubicBezTo>
                          <a:pt x="1593411" y="-17790"/>
                          <a:pt x="1606962" y="25727"/>
                          <a:pt x="1767000" y="0"/>
                        </a:cubicBezTo>
                        <a:cubicBezTo>
                          <a:pt x="1927038" y="-25727"/>
                          <a:pt x="1992378" y="9939"/>
                          <a:pt x="2146451" y="0"/>
                        </a:cubicBezTo>
                        <a:cubicBezTo>
                          <a:pt x="2300524" y="-9939"/>
                          <a:pt x="2442285" y="33923"/>
                          <a:pt x="2525903" y="0"/>
                        </a:cubicBezTo>
                        <a:cubicBezTo>
                          <a:pt x="2609521" y="-33923"/>
                          <a:pt x="3018113" y="54567"/>
                          <a:pt x="3154547" y="0"/>
                        </a:cubicBezTo>
                        <a:cubicBezTo>
                          <a:pt x="3290981" y="-54567"/>
                          <a:pt x="3401099" y="25611"/>
                          <a:pt x="3533999" y="0"/>
                        </a:cubicBezTo>
                        <a:cubicBezTo>
                          <a:pt x="3666899" y="-25611"/>
                          <a:pt x="3774291" y="51376"/>
                          <a:pt x="3975749" y="0"/>
                        </a:cubicBezTo>
                        <a:cubicBezTo>
                          <a:pt x="4177207" y="-51376"/>
                          <a:pt x="4233371" y="51505"/>
                          <a:pt x="4417499" y="0"/>
                        </a:cubicBezTo>
                        <a:cubicBezTo>
                          <a:pt x="4601627" y="-51505"/>
                          <a:pt x="4809078" y="8269"/>
                          <a:pt x="5108441" y="0"/>
                        </a:cubicBezTo>
                        <a:cubicBezTo>
                          <a:pt x="5407804" y="-8269"/>
                          <a:pt x="5310271" y="14700"/>
                          <a:pt x="5487893" y="0"/>
                        </a:cubicBezTo>
                        <a:cubicBezTo>
                          <a:pt x="5665515" y="-14700"/>
                          <a:pt x="5956310" y="15726"/>
                          <a:pt x="6229806" y="0"/>
                        </a:cubicBezTo>
                        <a:cubicBezTo>
                          <a:pt x="6244277" y="77554"/>
                          <a:pt x="6214170" y="224705"/>
                          <a:pt x="6229806" y="336092"/>
                        </a:cubicBezTo>
                        <a:cubicBezTo>
                          <a:pt x="6245442" y="447479"/>
                          <a:pt x="6198476" y="568585"/>
                          <a:pt x="6229806" y="646331"/>
                        </a:cubicBezTo>
                        <a:cubicBezTo>
                          <a:pt x="6078656" y="669041"/>
                          <a:pt x="5772049" y="596171"/>
                          <a:pt x="5601162" y="646331"/>
                        </a:cubicBezTo>
                        <a:cubicBezTo>
                          <a:pt x="5430275" y="696491"/>
                          <a:pt x="5164446" y="623158"/>
                          <a:pt x="4910220" y="646331"/>
                        </a:cubicBezTo>
                        <a:cubicBezTo>
                          <a:pt x="4655994" y="669504"/>
                          <a:pt x="4653411" y="629867"/>
                          <a:pt x="4468470" y="646331"/>
                        </a:cubicBezTo>
                        <a:cubicBezTo>
                          <a:pt x="4283529" y="662795"/>
                          <a:pt x="4131307" y="642958"/>
                          <a:pt x="3964422" y="646331"/>
                        </a:cubicBezTo>
                        <a:cubicBezTo>
                          <a:pt x="3797537" y="649704"/>
                          <a:pt x="3636955" y="625425"/>
                          <a:pt x="3398076" y="646331"/>
                        </a:cubicBezTo>
                        <a:cubicBezTo>
                          <a:pt x="3159197" y="667237"/>
                          <a:pt x="3110992" y="625468"/>
                          <a:pt x="2894028" y="646331"/>
                        </a:cubicBezTo>
                        <a:cubicBezTo>
                          <a:pt x="2677064" y="667194"/>
                          <a:pt x="2679634" y="632168"/>
                          <a:pt x="2514576" y="646331"/>
                        </a:cubicBezTo>
                        <a:cubicBezTo>
                          <a:pt x="2349518" y="660494"/>
                          <a:pt x="2109799" y="606607"/>
                          <a:pt x="1948230" y="646331"/>
                        </a:cubicBezTo>
                        <a:cubicBezTo>
                          <a:pt x="1786661" y="686055"/>
                          <a:pt x="1653810" y="621287"/>
                          <a:pt x="1381884" y="646331"/>
                        </a:cubicBezTo>
                        <a:cubicBezTo>
                          <a:pt x="1109958" y="671375"/>
                          <a:pt x="1036347" y="599414"/>
                          <a:pt x="753240" y="646331"/>
                        </a:cubicBezTo>
                        <a:cubicBezTo>
                          <a:pt x="470133" y="693248"/>
                          <a:pt x="318663" y="577396"/>
                          <a:pt x="0" y="646331"/>
                        </a:cubicBezTo>
                        <a:cubicBezTo>
                          <a:pt x="-19082" y="546441"/>
                          <a:pt x="36374" y="466445"/>
                          <a:pt x="0" y="336092"/>
                        </a:cubicBezTo>
                        <a:cubicBezTo>
                          <a:pt x="-36374" y="205739"/>
                          <a:pt x="27841" y="9830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Times New Roman"/>
                <a:cs typeface="Times New Roman"/>
              </a:rPr>
              <a:t>Иерархия признаков</a:t>
            </a:r>
          </a:p>
        </p:txBody>
      </p:sp>
      <p:sp>
        <p:nvSpPr>
          <p:cNvPr id="2" name="Стрелка: изогнутая вниз 1">
            <a:extLst>
              <a:ext uri="{FF2B5EF4-FFF2-40B4-BE49-F238E27FC236}">
                <a16:creationId xmlns:a16="http://schemas.microsoft.com/office/drawing/2014/main" id="{116C8823-46AA-00A8-F1C0-FAAB3A3855CE}"/>
              </a:ext>
            </a:extLst>
          </p:cNvPr>
          <p:cNvSpPr/>
          <p:nvPr/>
        </p:nvSpPr>
        <p:spPr>
          <a:xfrm>
            <a:off x="1919111" y="1712148"/>
            <a:ext cx="3800592" cy="1270000"/>
          </a:xfrm>
          <a:prstGeom prst="curvedDownArrow">
            <a:avLst/>
          </a:prstGeom>
          <a:solidFill>
            <a:srgbClr val="387CF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Стрелка: изогнутая вниз 7">
            <a:extLst>
              <a:ext uri="{FF2B5EF4-FFF2-40B4-BE49-F238E27FC236}">
                <a16:creationId xmlns:a16="http://schemas.microsoft.com/office/drawing/2014/main" id="{B8F05937-2F69-D890-6942-67B549B95333}"/>
              </a:ext>
            </a:extLst>
          </p:cNvPr>
          <p:cNvSpPr/>
          <p:nvPr/>
        </p:nvSpPr>
        <p:spPr>
          <a:xfrm>
            <a:off x="6030148" y="1712148"/>
            <a:ext cx="3951110" cy="1270000"/>
          </a:xfrm>
          <a:prstGeom prst="curvedDownArrow">
            <a:avLst/>
          </a:prstGeom>
          <a:solidFill>
            <a:srgbClr val="387CF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317BD9-7B1B-03D5-D19A-04A7F031E69C}"/>
              </a:ext>
            </a:extLst>
          </p:cNvPr>
          <p:cNvSpPr txBox="1"/>
          <p:nvPr/>
        </p:nvSpPr>
        <p:spPr>
          <a:xfrm>
            <a:off x="-14" y="1943494"/>
            <a:ext cx="226489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dirty="0">
                <a:latin typeface="Times New Roman"/>
                <a:cs typeface="Calibri"/>
              </a:rPr>
              <a:t>Низкоуровневые</a:t>
            </a:r>
          </a:p>
          <a:p>
            <a:pPr algn="ctr"/>
            <a:r>
              <a:rPr lang="ru-RU" sz="2000" b="1" dirty="0">
                <a:latin typeface="Times New Roman"/>
                <a:cs typeface="Calibri"/>
              </a:rPr>
              <a:t>признаки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F252FE-5C36-E328-AB6C-1BD1116722B9}"/>
              </a:ext>
            </a:extLst>
          </p:cNvPr>
          <p:cNvSpPr txBox="1"/>
          <p:nvPr/>
        </p:nvSpPr>
        <p:spPr>
          <a:xfrm>
            <a:off x="1014795" y="5608810"/>
            <a:ext cx="180190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Линии, границы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D315DA-FB03-C07F-19AE-BAE9F2595F34}"/>
              </a:ext>
            </a:extLst>
          </p:cNvPr>
          <p:cNvSpPr txBox="1"/>
          <p:nvPr/>
        </p:nvSpPr>
        <p:spPr>
          <a:xfrm>
            <a:off x="9492180" y="5608810"/>
            <a:ext cx="180190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Структуры</a:t>
            </a:r>
          </a:p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лиц</a:t>
            </a:r>
          </a:p>
        </p:txBody>
      </p:sp>
      <p:pic>
        <p:nvPicPr>
          <p:cNvPr id="9" name="Рисунок 8" descr="Изображение выглядит как снимок экрана, прямоугольный, черно-белый, шаблон&#10;&#10;Автоматически созданное описание">
            <a:extLst>
              <a:ext uri="{FF2B5EF4-FFF2-40B4-BE49-F238E27FC236}">
                <a16:creationId xmlns:a16="http://schemas.microsoft.com/office/drawing/2014/main" id="{C0FE2679-21E9-27B4-E706-91A7FB5EC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279" y="2988580"/>
            <a:ext cx="3800355" cy="253987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нимок экрана, прямоугольный, Человеческое лицо, черно-белый&#10;&#10;Автоматически созданное описание">
            <a:extLst>
              <a:ext uri="{FF2B5EF4-FFF2-40B4-BE49-F238E27FC236}">
                <a16:creationId xmlns:a16="http://schemas.microsoft.com/office/drawing/2014/main" id="{18852108-A9D0-480C-3781-A8CA6369C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064" y="2993346"/>
            <a:ext cx="3761773" cy="250141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шаблон, Симметрия, черно-белый,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16A514A5-C3F0-8E25-A17E-34E1A8BC1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3" y="2978470"/>
            <a:ext cx="3954684" cy="25408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E30E10-77C3-28A3-8B89-A175D6CC3BA1}"/>
              </a:ext>
            </a:extLst>
          </p:cNvPr>
          <p:cNvSpPr txBox="1"/>
          <p:nvPr/>
        </p:nvSpPr>
        <p:spPr>
          <a:xfrm>
            <a:off x="9732366" y="1943493"/>
            <a:ext cx="238063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dirty="0">
                <a:latin typeface="Times New Roman"/>
                <a:cs typeface="Calibri" panose="020F0502020204030204"/>
              </a:rPr>
              <a:t>Высокоуровневые</a:t>
            </a:r>
          </a:p>
          <a:p>
            <a:pPr algn="ctr"/>
            <a:r>
              <a:rPr lang="ru-RU" sz="2000" b="1" dirty="0">
                <a:latin typeface="Times New Roman"/>
                <a:cs typeface="Calibri" panose="020F0502020204030204"/>
              </a:rPr>
              <a:t>признаки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11B920-6684-38EE-FE3D-DAF4FA41BF71}"/>
              </a:ext>
            </a:extLst>
          </p:cNvPr>
          <p:cNvSpPr txBox="1"/>
          <p:nvPr/>
        </p:nvSpPr>
        <p:spPr>
          <a:xfrm>
            <a:off x="5191326" y="5608809"/>
            <a:ext cx="180190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Фрагменты</a:t>
            </a:r>
          </a:p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лиц</a:t>
            </a:r>
          </a:p>
        </p:txBody>
      </p:sp>
    </p:spTree>
    <p:extLst>
      <p:ext uri="{BB962C8B-B14F-4D97-AF65-F5344CB8AC3E}">
        <p14:creationId xmlns:p14="http://schemas.microsoft.com/office/powerpoint/2010/main" val="1524355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3235AC0-945A-96BD-435F-7BC4C25EBC45}"/>
              </a:ext>
            </a:extLst>
          </p:cNvPr>
          <p:cNvSpPr/>
          <p:nvPr/>
        </p:nvSpPr>
        <p:spPr>
          <a:xfrm>
            <a:off x="6618811" y="1627065"/>
            <a:ext cx="900000" cy="90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9FFE66C-1F22-9F77-785C-CDDB7737FF50}"/>
              </a:ext>
            </a:extLst>
          </p:cNvPr>
          <p:cNvSpPr/>
          <p:nvPr/>
        </p:nvSpPr>
        <p:spPr>
          <a:xfrm>
            <a:off x="11584213" y="6322785"/>
            <a:ext cx="453571" cy="36285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Calibri"/>
              </a:rPr>
              <a:t>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51368D-817B-4D05-B666-B3403B2EC2FA}"/>
              </a:ext>
            </a:extLst>
          </p:cNvPr>
          <p:cNvSpPr txBox="1"/>
          <p:nvPr/>
        </p:nvSpPr>
        <p:spPr>
          <a:xfrm>
            <a:off x="2519083" y="310443"/>
            <a:ext cx="7153835" cy="646331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onnsiteX0" fmla="*/ 0 w 7153835"/>
                      <a:gd name="connsiteY0" fmla="*/ 0 h 646331"/>
                      <a:gd name="connsiteX1" fmla="*/ 524615 w 7153835"/>
                      <a:gd name="connsiteY1" fmla="*/ 0 h 646331"/>
                      <a:gd name="connsiteX2" fmla="*/ 977691 w 7153835"/>
                      <a:gd name="connsiteY2" fmla="*/ 0 h 646331"/>
                      <a:gd name="connsiteX3" fmla="*/ 1430767 w 7153835"/>
                      <a:gd name="connsiteY3" fmla="*/ 0 h 646331"/>
                      <a:gd name="connsiteX4" fmla="*/ 1812305 w 7153835"/>
                      <a:gd name="connsiteY4" fmla="*/ 0 h 646331"/>
                      <a:gd name="connsiteX5" fmla="*/ 2193843 w 7153835"/>
                      <a:gd name="connsiteY5" fmla="*/ 0 h 646331"/>
                      <a:gd name="connsiteX6" fmla="*/ 2575381 w 7153835"/>
                      <a:gd name="connsiteY6" fmla="*/ 0 h 646331"/>
                      <a:gd name="connsiteX7" fmla="*/ 3243072 w 7153835"/>
                      <a:gd name="connsiteY7" fmla="*/ 0 h 646331"/>
                      <a:gd name="connsiteX8" fmla="*/ 3624610 w 7153835"/>
                      <a:gd name="connsiteY8" fmla="*/ 0 h 646331"/>
                      <a:gd name="connsiteX9" fmla="*/ 4077686 w 7153835"/>
                      <a:gd name="connsiteY9" fmla="*/ 0 h 646331"/>
                      <a:gd name="connsiteX10" fmla="*/ 4530762 w 7153835"/>
                      <a:gd name="connsiteY10" fmla="*/ 0 h 646331"/>
                      <a:gd name="connsiteX11" fmla="*/ 5269992 w 7153835"/>
                      <a:gd name="connsiteY11" fmla="*/ 0 h 646331"/>
                      <a:gd name="connsiteX12" fmla="*/ 5651530 w 7153835"/>
                      <a:gd name="connsiteY12" fmla="*/ 0 h 646331"/>
                      <a:gd name="connsiteX13" fmla="*/ 6033068 w 7153835"/>
                      <a:gd name="connsiteY13" fmla="*/ 0 h 646331"/>
                      <a:gd name="connsiteX14" fmla="*/ 7153835 w 7153835"/>
                      <a:gd name="connsiteY14" fmla="*/ 0 h 646331"/>
                      <a:gd name="connsiteX15" fmla="*/ 7153835 w 7153835"/>
                      <a:gd name="connsiteY15" fmla="*/ 310239 h 646331"/>
                      <a:gd name="connsiteX16" fmla="*/ 7153835 w 7153835"/>
                      <a:gd name="connsiteY16" fmla="*/ 646331 h 646331"/>
                      <a:gd name="connsiteX17" fmla="*/ 6772297 w 7153835"/>
                      <a:gd name="connsiteY17" fmla="*/ 646331 h 646331"/>
                      <a:gd name="connsiteX18" fmla="*/ 6319221 w 7153835"/>
                      <a:gd name="connsiteY18" fmla="*/ 646331 h 646331"/>
                      <a:gd name="connsiteX19" fmla="*/ 5794606 w 7153835"/>
                      <a:gd name="connsiteY19" fmla="*/ 646331 h 646331"/>
                      <a:gd name="connsiteX20" fmla="*/ 5198453 w 7153835"/>
                      <a:gd name="connsiteY20" fmla="*/ 646331 h 646331"/>
                      <a:gd name="connsiteX21" fmla="*/ 4673839 w 7153835"/>
                      <a:gd name="connsiteY21" fmla="*/ 646331 h 646331"/>
                      <a:gd name="connsiteX22" fmla="*/ 4292301 w 7153835"/>
                      <a:gd name="connsiteY22" fmla="*/ 646331 h 646331"/>
                      <a:gd name="connsiteX23" fmla="*/ 3696148 w 7153835"/>
                      <a:gd name="connsiteY23" fmla="*/ 646331 h 646331"/>
                      <a:gd name="connsiteX24" fmla="*/ 3099995 w 7153835"/>
                      <a:gd name="connsiteY24" fmla="*/ 646331 h 646331"/>
                      <a:gd name="connsiteX25" fmla="*/ 2432304 w 7153835"/>
                      <a:gd name="connsiteY25" fmla="*/ 646331 h 646331"/>
                      <a:gd name="connsiteX26" fmla="*/ 1693074 w 7153835"/>
                      <a:gd name="connsiteY26" fmla="*/ 646331 h 646331"/>
                      <a:gd name="connsiteX27" fmla="*/ 1239998 w 7153835"/>
                      <a:gd name="connsiteY27" fmla="*/ 646331 h 646331"/>
                      <a:gd name="connsiteX28" fmla="*/ 0 w 7153835"/>
                      <a:gd name="connsiteY28" fmla="*/ 646331 h 646331"/>
                      <a:gd name="connsiteX29" fmla="*/ 0 w 7153835"/>
                      <a:gd name="connsiteY29" fmla="*/ 342555 h 646331"/>
                      <a:gd name="connsiteX30" fmla="*/ 0 w 7153835"/>
                      <a:gd name="connsiteY30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7153835" h="646331" extrusionOk="0">
                        <a:moveTo>
                          <a:pt x="0" y="0"/>
                        </a:moveTo>
                        <a:cubicBezTo>
                          <a:pt x="255830" y="-47543"/>
                          <a:pt x="282504" y="61558"/>
                          <a:pt x="524615" y="0"/>
                        </a:cubicBezTo>
                        <a:cubicBezTo>
                          <a:pt x="766726" y="-61558"/>
                          <a:pt x="828756" y="25582"/>
                          <a:pt x="977691" y="0"/>
                        </a:cubicBezTo>
                        <a:cubicBezTo>
                          <a:pt x="1126626" y="-25582"/>
                          <a:pt x="1218370" y="47818"/>
                          <a:pt x="1430767" y="0"/>
                        </a:cubicBezTo>
                        <a:cubicBezTo>
                          <a:pt x="1643164" y="-47818"/>
                          <a:pt x="1723052" y="42955"/>
                          <a:pt x="1812305" y="0"/>
                        </a:cubicBezTo>
                        <a:cubicBezTo>
                          <a:pt x="1901558" y="-42955"/>
                          <a:pt x="2070249" y="22656"/>
                          <a:pt x="2193843" y="0"/>
                        </a:cubicBezTo>
                        <a:cubicBezTo>
                          <a:pt x="2317437" y="-22656"/>
                          <a:pt x="2435572" y="29342"/>
                          <a:pt x="2575381" y="0"/>
                        </a:cubicBezTo>
                        <a:cubicBezTo>
                          <a:pt x="2715190" y="-29342"/>
                          <a:pt x="3011133" y="40708"/>
                          <a:pt x="3243072" y="0"/>
                        </a:cubicBezTo>
                        <a:cubicBezTo>
                          <a:pt x="3475011" y="-40708"/>
                          <a:pt x="3436034" y="31387"/>
                          <a:pt x="3624610" y="0"/>
                        </a:cubicBezTo>
                        <a:cubicBezTo>
                          <a:pt x="3813186" y="-31387"/>
                          <a:pt x="3870754" y="2727"/>
                          <a:pt x="4077686" y="0"/>
                        </a:cubicBezTo>
                        <a:cubicBezTo>
                          <a:pt x="4284618" y="-2727"/>
                          <a:pt x="4331946" y="19105"/>
                          <a:pt x="4530762" y="0"/>
                        </a:cubicBezTo>
                        <a:cubicBezTo>
                          <a:pt x="4729578" y="-19105"/>
                          <a:pt x="5037784" y="11238"/>
                          <a:pt x="5269992" y="0"/>
                        </a:cubicBezTo>
                        <a:cubicBezTo>
                          <a:pt x="5502200" y="-11238"/>
                          <a:pt x="5520173" y="19238"/>
                          <a:pt x="5651530" y="0"/>
                        </a:cubicBezTo>
                        <a:cubicBezTo>
                          <a:pt x="5782887" y="-19238"/>
                          <a:pt x="5895459" y="41871"/>
                          <a:pt x="6033068" y="0"/>
                        </a:cubicBezTo>
                        <a:cubicBezTo>
                          <a:pt x="6170677" y="-41871"/>
                          <a:pt x="6746284" y="133098"/>
                          <a:pt x="7153835" y="0"/>
                        </a:cubicBezTo>
                        <a:cubicBezTo>
                          <a:pt x="7177046" y="137983"/>
                          <a:pt x="7122505" y="232493"/>
                          <a:pt x="7153835" y="310239"/>
                        </a:cubicBezTo>
                        <a:cubicBezTo>
                          <a:pt x="7185165" y="387985"/>
                          <a:pt x="7132576" y="558932"/>
                          <a:pt x="7153835" y="646331"/>
                        </a:cubicBezTo>
                        <a:cubicBezTo>
                          <a:pt x="7055555" y="652799"/>
                          <a:pt x="6903106" y="627669"/>
                          <a:pt x="6772297" y="646331"/>
                        </a:cubicBezTo>
                        <a:cubicBezTo>
                          <a:pt x="6641488" y="664993"/>
                          <a:pt x="6483479" y="596294"/>
                          <a:pt x="6319221" y="646331"/>
                        </a:cubicBezTo>
                        <a:cubicBezTo>
                          <a:pt x="6154963" y="696368"/>
                          <a:pt x="6052563" y="634588"/>
                          <a:pt x="5794606" y="646331"/>
                        </a:cubicBezTo>
                        <a:cubicBezTo>
                          <a:pt x="5536649" y="658074"/>
                          <a:pt x="5442260" y="575940"/>
                          <a:pt x="5198453" y="646331"/>
                        </a:cubicBezTo>
                        <a:cubicBezTo>
                          <a:pt x="4954646" y="716722"/>
                          <a:pt x="4934013" y="599923"/>
                          <a:pt x="4673839" y="646331"/>
                        </a:cubicBezTo>
                        <a:cubicBezTo>
                          <a:pt x="4413665" y="692739"/>
                          <a:pt x="4472117" y="605369"/>
                          <a:pt x="4292301" y="646331"/>
                        </a:cubicBezTo>
                        <a:cubicBezTo>
                          <a:pt x="4112485" y="687293"/>
                          <a:pt x="3880666" y="621864"/>
                          <a:pt x="3696148" y="646331"/>
                        </a:cubicBezTo>
                        <a:cubicBezTo>
                          <a:pt x="3511630" y="670798"/>
                          <a:pt x="3367044" y="586660"/>
                          <a:pt x="3099995" y="646331"/>
                        </a:cubicBezTo>
                        <a:cubicBezTo>
                          <a:pt x="2832946" y="706002"/>
                          <a:pt x="2571302" y="574338"/>
                          <a:pt x="2432304" y="646331"/>
                        </a:cubicBezTo>
                        <a:cubicBezTo>
                          <a:pt x="2293306" y="718324"/>
                          <a:pt x="1901623" y="588135"/>
                          <a:pt x="1693074" y="646331"/>
                        </a:cubicBezTo>
                        <a:cubicBezTo>
                          <a:pt x="1484525" y="704527"/>
                          <a:pt x="1331148" y="599848"/>
                          <a:pt x="1239998" y="646331"/>
                        </a:cubicBezTo>
                        <a:cubicBezTo>
                          <a:pt x="1148848" y="692814"/>
                          <a:pt x="308898" y="523038"/>
                          <a:pt x="0" y="646331"/>
                        </a:cubicBezTo>
                        <a:cubicBezTo>
                          <a:pt x="-18888" y="501151"/>
                          <a:pt x="12064" y="428847"/>
                          <a:pt x="0" y="342555"/>
                        </a:cubicBezTo>
                        <a:cubicBezTo>
                          <a:pt x="-12064" y="256263"/>
                          <a:pt x="34782" y="14714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Times New Roman"/>
                <a:cs typeface="Times New Roman"/>
              </a:rPr>
              <a:t>Детектирование и классификация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06062C8-8173-4E5A-999A-FB94A4D1D534}"/>
              </a:ext>
            </a:extLst>
          </p:cNvPr>
          <p:cNvSpPr/>
          <p:nvPr/>
        </p:nvSpPr>
        <p:spPr>
          <a:xfrm>
            <a:off x="290233" y="2105025"/>
            <a:ext cx="1620000" cy="162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EAB4F92-697B-4B15-A180-C738F5280DC5}"/>
              </a:ext>
            </a:extLst>
          </p:cNvPr>
          <p:cNvSpPr/>
          <p:nvPr/>
        </p:nvSpPr>
        <p:spPr>
          <a:xfrm>
            <a:off x="3650037" y="2176463"/>
            <a:ext cx="1620000" cy="162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671322E-7B9F-4C39-A335-DEEC7F0ED5CD}"/>
              </a:ext>
            </a:extLst>
          </p:cNvPr>
          <p:cNvSpPr/>
          <p:nvPr/>
        </p:nvSpPr>
        <p:spPr>
          <a:xfrm>
            <a:off x="3942791" y="2714625"/>
            <a:ext cx="1620000" cy="162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C3A946F-D342-47D1-BD1F-AB4C7DBCAD2B}"/>
              </a:ext>
            </a:extLst>
          </p:cNvPr>
          <p:cNvSpPr/>
          <p:nvPr/>
        </p:nvSpPr>
        <p:spPr>
          <a:xfrm>
            <a:off x="4235545" y="3324713"/>
            <a:ext cx="1620000" cy="162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1128813-305F-4FAB-88EA-E62F0B3521E8}"/>
              </a:ext>
            </a:extLst>
          </p:cNvPr>
          <p:cNvSpPr/>
          <p:nvPr/>
        </p:nvSpPr>
        <p:spPr>
          <a:xfrm>
            <a:off x="6750515" y="1862250"/>
            <a:ext cx="900000" cy="90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8F59BA9-F78F-479D-80C6-F42204BFAEAE}"/>
              </a:ext>
            </a:extLst>
          </p:cNvPr>
          <p:cNvSpPr/>
          <p:nvPr/>
        </p:nvSpPr>
        <p:spPr>
          <a:xfrm>
            <a:off x="6886023" y="2224088"/>
            <a:ext cx="900000" cy="90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7765E56-4057-4B29-A88C-2C91C0D0E7D8}"/>
              </a:ext>
            </a:extLst>
          </p:cNvPr>
          <p:cNvSpPr/>
          <p:nvPr/>
        </p:nvSpPr>
        <p:spPr>
          <a:xfrm>
            <a:off x="7043269" y="2585926"/>
            <a:ext cx="900000" cy="90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643889F-6D34-46B2-A5F9-E11F3F09901F}"/>
              </a:ext>
            </a:extLst>
          </p:cNvPr>
          <p:cNvSpPr/>
          <p:nvPr/>
        </p:nvSpPr>
        <p:spPr>
          <a:xfrm>
            <a:off x="7200515" y="2922338"/>
            <a:ext cx="900000" cy="90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3C18CE0-827A-484F-87C1-5508591D14BC}"/>
              </a:ext>
            </a:extLst>
          </p:cNvPr>
          <p:cNvSpPr/>
          <p:nvPr/>
        </p:nvSpPr>
        <p:spPr>
          <a:xfrm>
            <a:off x="7357761" y="3258750"/>
            <a:ext cx="900000" cy="90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FE7BBF9D-7148-4FC6-BA6C-BA86C700707C}"/>
              </a:ext>
            </a:extLst>
          </p:cNvPr>
          <p:cNvSpPr/>
          <p:nvPr/>
        </p:nvSpPr>
        <p:spPr>
          <a:xfrm>
            <a:off x="9115425" y="1237556"/>
            <a:ext cx="468000" cy="46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48842783-5517-4D54-9870-4127B78837CA}"/>
              </a:ext>
            </a:extLst>
          </p:cNvPr>
          <p:cNvSpPr/>
          <p:nvPr/>
        </p:nvSpPr>
        <p:spPr>
          <a:xfrm>
            <a:off x="9109255" y="2078250"/>
            <a:ext cx="468000" cy="46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068F9425-F05D-42DA-B879-E969A1B1361E}"/>
              </a:ext>
            </a:extLst>
          </p:cNvPr>
          <p:cNvSpPr/>
          <p:nvPr/>
        </p:nvSpPr>
        <p:spPr>
          <a:xfrm>
            <a:off x="9109255" y="2915025"/>
            <a:ext cx="468000" cy="46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A99DE203-993B-4205-A54F-726CC54427F6}"/>
              </a:ext>
            </a:extLst>
          </p:cNvPr>
          <p:cNvSpPr/>
          <p:nvPr/>
        </p:nvSpPr>
        <p:spPr>
          <a:xfrm>
            <a:off x="9109255" y="3751800"/>
            <a:ext cx="468000" cy="46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488FA332-140F-43DD-BDBB-E32A407B6856}"/>
              </a:ext>
            </a:extLst>
          </p:cNvPr>
          <p:cNvSpPr/>
          <p:nvPr/>
        </p:nvSpPr>
        <p:spPr>
          <a:xfrm>
            <a:off x="9109255" y="4588575"/>
            <a:ext cx="468000" cy="46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11A6E9A7-2FE5-4948-9276-EE50C5972505}"/>
              </a:ext>
            </a:extLst>
          </p:cNvPr>
          <p:cNvSpPr/>
          <p:nvPr/>
        </p:nvSpPr>
        <p:spPr>
          <a:xfrm>
            <a:off x="10781385" y="2256338"/>
            <a:ext cx="468000" cy="468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CB48FFE9-6A45-4242-9B37-023AD01383CA}"/>
              </a:ext>
            </a:extLst>
          </p:cNvPr>
          <p:cNvSpPr/>
          <p:nvPr/>
        </p:nvSpPr>
        <p:spPr>
          <a:xfrm>
            <a:off x="10794390" y="2922338"/>
            <a:ext cx="468000" cy="468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660A9232-E6BD-4DE7-A97C-E9D446E9809B}"/>
              </a:ext>
            </a:extLst>
          </p:cNvPr>
          <p:cNvSpPr/>
          <p:nvPr/>
        </p:nvSpPr>
        <p:spPr>
          <a:xfrm>
            <a:off x="10781385" y="3588338"/>
            <a:ext cx="468000" cy="468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35EAC4C2-B768-490D-A720-A00BB83BAA35}"/>
              </a:ext>
            </a:extLst>
          </p:cNvPr>
          <p:cNvCxnSpPr>
            <a:cxnSpLocks/>
            <a:stCxn id="19" idx="6"/>
            <a:endCxn id="24" idx="2"/>
          </p:cNvCxnSpPr>
          <p:nvPr/>
        </p:nvCxnSpPr>
        <p:spPr>
          <a:xfrm>
            <a:off x="9583425" y="1471556"/>
            <a:ext cx="1197960" cy="1018782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EF0E6E4B-AF37-4F14-9D9A-34B4D62474DB}"/>
              </a:ext>
            </a:extLst>
          </p:cNvPr>
          <p:cNvCxnSpPr>
            <a:cxnSpLocks/>
            <a:stCxn id="20" idx="6"/>
            <a:endCxn id="24" idx="2"/>
          </p:cNvCxnSpPr>
          <p:nvPr/>
        </p:nvCxnSpPr>
        <p:spPr>
          <a:xfrm>
            <a:off x="9577255" y="2312250"/>
            <a:ext cx="1204130" cy="178088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207236B4-F8EF-4A42-88B4-59107248D441}"/>
              </a:ext>
            </a:extLst>
          </p:cNvPr>
          <p:cNvCxnSpPr>
            <a:cxnSpLocks/>
            <a:stCxn id="21" idx="6"/>
            <a:endCxn id="24" idx="2"/>
          </p:cNvCxnSpPr>
          <p:nvPr/>
        </p:nvCxnSpPr>
        <p:spPr>
          <a:xfrm flipV="1">
            <a:off x="9577255" y="2490338"/>
            <a:ext cx="1204130" cy="658687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8DEFDF58-DC62-4830-9C8B-4155F6351443}"/>
              </a:ext>
            </a:extLst>
          </p:cNvPr>
          <p:cNvCxnSpPr>
            <a:cxnSpLocks/>
            <a:stCxn id="22" idx="6"/>
            <a:endCxn id="24" idx="2"/>
          </p:cNvCxnSpPr>
          <p:nvPr/>
        </p:nvCxnSpPr>
        <p:spPr>
          <a:xfrm flipV="1">
            <a:off x="9577255" y="2490338"/>
            <a:ext cx="1204130" cy="1495462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B9FED887-69D6-4166-BCD1-6375F3EC1FD9}"/>
              </a:ext>
            </a:extLst>
          </p:cNvPr>
          <p:cNvCxnSpPr>
            <a:cxnSpLocks/>
            <a:stCxn id="23" idx="6"/>
            <a:endCxn id="24" idx="2"/>
          </p:cNvCxnSpPr>
          <p:nvPr/>
        </p:nvCxnSpPr>
        <p:spPr>
          <a:xfrm flipV="1">
            <a:off x="9577255" y="2490338"/>
            <a:ext cx="1204130" cy="2332237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BA50FB96-1885-422F-88B6-E66C32570185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9577255" y="1475783"/>
            <a:ext cx="1217135" cy="1680555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F09ABA83-DE19-4173-B8A5-51B3E986FB74}"/>
              </a:ext>
            </a:extLst>
          </p:cNvPr>
          <p:cNvCxnSpPr>
            <a:cxnSpLocks/>
            <a:endCxn id="26" idx="2"/>
          </p:cNvCxnSpPr>
          <p:nvPr/>
        </p:nvCxnSpPr>
        <p:spPr>
          <a:xfrm>
            <a:off x="9577255" y="1475783"/>
            <a:ext cx="1204130" cy="2346555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B000CAEA-5BF6-4930-8E53-AAA07D8282CF}"/>
              </a:ext>
            </a:extLst>
          </p:cNvPr>
          <p:cNvCxnSpPr>
            <a:cxnSpLocks/>
            <a:stCxn id="20" idx="6"/>
            <a:endCxn id="25" idx="2"/>
          </p:cNvCxnSpPr>
          <p:nvPr/>
        </p:nvCxnSpPr>
        <p:spPr>
          <a:xfrm>
            <a:off x="9577255" y="2312250"/>
            <a:ext cx="1217135" cy="844088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6B8B915F-016A-4AFA-8EA7-9088D53A9863}"/>
              </a:ext>
            </a:extLst>
          </p:cNvPr>
          <p:cNvCxnSpPr>
            <a:cxnSpLocks/>
            <a:stCxn id="20" idx="6"/>
            <a:endCxn id="26" idx="2"/>
          </p:cNvCxnSpPr>
          <p:nvPr/>
        </p:nvCxnSpPr>
        <p:spPr>
          <a:xfrm>
            <a:off x="9577255" y="2312250"/>
            <a:ext cx="1204130" cy="1510088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991E13CA-F71F-481A-928D-AEBCFCF784A3}"/>
              </a:ext>
            </a:extLst>
          </p:cNvPr>
          <p:cNvCxnSpPr>
            <a:cxnSpLocks/>
            <a:stCxn id="21" idx="6"/>
            <a:endCxn id="25" idx="2"/>
          </p:cNvCxnSpPr>
          <p:nvPr/>
        </p:nvCxnSpPr>
        <p:spPr>
          <a:xfrm>
            <a:off x="9577255" y="3149025"/>
            <a:ext cx="1217135" cy="7313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C6481517-9C87-41B0-8592-298701B6728D}"/>
              </a:ext>
            </a:extLst>
          </p:cNvPr>
          <p:cNvCxnSpPr>
            <a:cxnSpLocks/>
            <a:stCxn id="21" idx="6"/>
            <a:endCxn id="26" idx="2"/>
          </p:cNvCxnSpPr>
          <p:nvPr/>
        </p:nvCxnSpPr>
        <p:spPr>
          <a:xfrm>
            <a:off x="9577255" y="3149025"/>
            <a:ext cx="1204130" cy="673313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E213A33D-2831-424E-828F-72CFEC177490}"/>
              </a:ext>
            </a:extLst>
          </p:cNvPr>
          <p:cNvCxnSpPr>
            <a:cxnSpLocks/>
            <a:stCxn id="22" idx="6"/>
            <a:endCxn id="25" idx="2"/>
          </p:cNvCxnSpPr>
          <p:nvPr/>
        </p:nvCxnSpPr>
        <p:spPr>
          <a:xfrm flipV="1">
            <a:off x="9577255" y="3156338"/>
            <a:ext cx="1217135" cy="829462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25CB4A88-679A-406B-AE48-36F572A518E6}"/>
              </a:ext>
            </a:extLst>
          </p:cNvPr>
          <p:cNvCxnSpPr>
            <a:cxnSpLocks/>
            <a:stCxn id="22" idx="6"/>
            <a:endCxn id="26" idx="2"/>
          </p:cNvCxnSpPr>
          <p:nvPr/>
        </p:nvCxnSpPr>
        <p:spPr>
          <a:xfrm flipV="1">
            <a:off x="9577255" y="3822338"/>
            <a:ext cx="1204130" cy="163462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741CB86C-DDB8-44A3-ACF2-F9F62EB0F21E}"/>
              </a:ext>
            </a:extLst>
          </p:cNvPr>
          <p:cNvCxnSpPr>
            <a:cxnSpLocks/>
            <a:stCxn id="23" idx="6"/>
            <a:endCxn id="25" idx="2"/>
          </p:cNvCxnSpPr>
          <p:nvPr/>
        </p:nvCxnSpPr>
        <p:spPr>
          <a:xfrm flipV="1">
            <a:off x="9577255" y="3156338"/>
            <a:ext cx="1217135" cy="1666237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1B26D4DF-40AE-4E38-A34B-7C57AEEE53A9}"/>
              </a:ext>
            </a:extLst>
          </p:cNvPr>
          <p:cNvCxnSpPr>
            <a:cxnSpLocks/>
            <a:stCxn id="23" idx="6"/>
            <a:endCxn id="26" idx="2"/>
          </p:cNvCxnSpPr>
          <p:nvPr/>
        </p:nvCxnSpPr>
        <p:spPr>
          <a:xfrm flipV="1">
            <a:off x="9577255" y="3822338"/>
            <a:ext cx="1204130" cy="1000237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id="{A03B896E-45BD-4A1D-AA42-C81144745BAB}"/>
              </a:ext>
            </a:extLst>
          </p:cNvPr>
          <p:cNvCxnSpPr>
            <a:cxnSpLocks/>
            <a:endCxn id="19" idx="2"/>
          </p:cNvCxnSpPr>
          <p:nvPr/>
        </p:nvCxnSpPr>
        <p:spPr>
          <a:xfrm flipV="1">
            <a:off x="7493417" y="1471556"/>
            <a:ext cx="1612601" cy="155093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id="{80D1A9A0-7AAB-4DCB-BE77-C2CC27C77A63}"/>
              </a:ext>
            </a:extLst>
          </p:cNvPr>
          <p:cNvCxnSpPr>
            <a:cxnSpLocks/>
            <a:endCxn id="23" idx="2"/>
          </p:cNvCxnSpPr>
          <p:nvPr/>
        </p:nvCxnSpPr>
        <p:spPr>
          <a:xfrm>
            <a:off x="8257761" y="4184592"/>
            <a:ext cx="851494" cy="637983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764E6760-B63E-45F6-9CF0-E43B807A42F0}"/>
              </a:ext>
            </a:extLst>
          </p:cNvPr>
          <p:cNvSpPr/>
          <p:nvPr/>
        </p:nvSpPr>
        <p:spPr>
          <a:xfrm>
            <a:off x="1102401" y="2423587"/>
            <a:ext cx="468000" cy="46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E08A8D80-4E64-4F0F-873C-26A0D13601BB}"/>
              </a:ext>
            </a:extLst>
          </p:cNvPr>
          <p:cNvSpPr/>
          <p:nvPr/>
        </p:nvSpPr>
        <p:spPr>
          <a:xfrm>
            <a:off x="5094791" y="3666262"/>
            <a:ext cx="468000" cy="46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7" name="Прямая соединительная линия 86">
            <a:extLst>
              <a:ext uri="{FF2B5EF4-FFF2-40B4-BE49-F238E27FC236}">
                <a16:creationId xmlns:a16="http://schemas.microsoft.com/office/drawing/2014/main" id="{B09A539E-AE2A-40DD-AD3D-CBC2EBAFAB82}"/>
              </a:ext>
            </a:extLst>
          </p:cNvPr>
          <p:cNvCxnSpPr>
            <a:cxnSpLocks/>
            <a:endCxn id="91" idx="0"/>
          </p:cNvCxnSpPr>
          <p:nvPr/>
        </p:nvCxnSpPr>
        <p:spPr>
          <a:xfrm>
            <a:off x="1570401" y="2423587"/>
            <a:ext cx="2889636" cy="2126082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B0717A9C-03D3-4565-9242-D1D100E1C99F}"/>
              </a:ext>
            </a:extLst>
          </p:cNvPr>
          <p:cNvSpPr/>
          <p:nvPr/>
        </p:nvSpPr>
        <p:spPr>
          <a:xfrm>
            <a:off x="4370037" y="4549669"/>
            <a:ext cx="180000" cy="180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3" name="Прямая соединительная линия 92">
            <a:extLst>
              <a:ext uri="{FF2B5EF4-FFF2-40B4-BE49-F238E27FC236}">
                <a16:creationId xmlns:a16="http://schemas.microsoft.com/office/drawing/2014/main" id="{921FC5D0-DE6E-4705-8D2F-BAE951D6FA0F}"/>
              </a:ext>
            </a:extLst>
          </p:cNvPr>
          <p:cNvCxnSpPr>
            <a:cxnSpLocks/>
            <a:endCxn id="91" idx="1"/>
          </p:cNvCxnSpPr>
          <p:nvPr/>
        </p:nvCxnSpPr>
        <p:spPr>
          <a:xfrm>
            <a:off x="1566051" y="2902322"/>
            <a:ext cx="2803986" cy="1737347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>
            <a:extLst>
              <a:ext uri="{FF2B5EF4-FFF2-40B4-BE49-F238E27FC236}">
                <a16:creationId xmlns:a16="http://schemas.microsoft.com/office/drawing/2014/main" id="{20B4537C-9138-4FAB-9B26-8673AE1D432F}"/>
              </a:ext>
            </a:extLst>
          </p:cNvPr>
          <p:cNvCxnSpPr>
            <a:cxnSpLocks/>
            <a:endCxn id="97" idx="0"/>
          </p:cNvCxnSpPr>
          <p:nvPr/>
        </p:nvCxnSpPr>
        <p:spPr>
          <a:xfrm>
            <a:off x="5562791" y="3666262"/>
            <a:ext cx="2037116" cy="177826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6D217AAB-ADA0-4F96-9386-AD3367183933}"/>
              </a:ext>
            </a:extLst>
          </p:cNvPr>
          <p:cNvSpPr/>
          <p:nvPr/>
        </p:nvSpPr>
        <p:spPr>
          <a:xfrm>
            <a:off x="7509907" y="3844088"/>
            <a:ext cx="180000" cy="180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0" name="Прямая соединительная линия 99">
            <a:extLst>
              <a:ext uri="{FF2B5EF4-FFF2-40B4-BE49-F238E27FC236}">
                <a16:creationId xmlns:a16="http://schemas.microsoft.com/office/drawing/2014/main" id="{CD7FCF31-8B95-4D15-8C48-6ECE3B34F7DA}"/>
              </a:ext>
            </a:extLst>
          </p:cNvPr>
          <p:cNvCxnSpPr>
            <a:cxnSpLocks/>
            <a:endCxn id="97" idx="2"/>
          </p:cNvCxnSpPr>
          <p:nvPr/>
        </p:nvCxnSpPr>
        <p:spPr>
          <a:xfrm flipV="1">
            <a:off x="5541734" y="4024088"/>
            <a:ext cx="2058173" cy="110174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87C80954-091F-40DE-84B0-8CB3FDEF46A4}"/>
              </a:ext>
            </a:extLst>
          </p:cNvPr>
          <p:cNvSpPr txBox="1"/>
          <p:nvPr/>
        </p:nvSpPr>
        <p:spPr>
          <a:xfrm>
            <a:off x="197098" y="3830649"/>
            <a:ext cx="180190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Входное</a:t>
            </a:r>
          </a:p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изображение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CA2DA47E-30B2-4DC9-BD77-D0AF014AB00E}"/>
              </a:ext>
            </a:extLst>
          </p:cNvPr>
          <p:cNvSpPr txBox="1"/>
          <p:nvPr/>
        </p:nvSpPr>
        <p:spPr>
          <a:xfrm>
            <a:off x="3559084" y="5029121"/>
            <a:ext cx="180190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Карты</a:t>
            </a:r>
          </a:p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признаков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038F001-0275-4AF0-906F-355A5E649CF4}"/>
              </a:ext>
            </a:extLst>
          </p:cNvPr>
          <p:cNvSpPr txBox="1"/>
          <p:nvPr/>
        </p:nvSpPr>
        <p:spPr>
          <a:xfrm>
            <a:off x="1917414" y="3922346"/>
            <a:ext cx="180190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Свертка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6C20C0E-9A16-491F-BBDB-AFC1C3C7B458}"/>
              </a:ext>
            </a:extLst>
          </p:cNvPr>
          <p:cNvSpPr txBox="1"/>
          <p:nvPr/>
        </p:nvSpPr>
        <p:spPr>
          <a:xfrm>
            <a:off x="5607346" y="4190308"/>
            <a:ext cx="180190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latin typeface="Times New Roman"/>
                <a:cs typeface="Calibri" panose="020F0502020204030204"/>
              </a:rPr>
              <a:t>Pooling</a:t>
            </a:r>
            <a:endParaRPr lang="ru-RU" sz="2000" dirty="0">
              <a:latin typeface="Times New Roman"/>
              <a:cs typeface="Calibri" panose="020F0502020204030204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7B45B5FB-7320-4035-9DD6-5EC99DD791C9}"/>
              </a:ext>
            </a:extLst>
          </p:cNvPr>
          <p:cNvSpPr txBox="1"/>
          <p:nvPr/>
        </p:nvSpPr>
        <p:spPr>
          <a:xfrm>
            <a:off x="8442302" y="5134632"/>
            <a:ext cx="180190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Полносвязный</a:t>
            </a:r>
          </a:p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слой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8B2C7E4-D5D0-499B-BAE8-66B0C91DBF3B}"/>
              </a:ext>
            </a:extLst>
          </p:cNvPr>
          <p:cNvSpPr txBox="1"/>
          <p:nvPr/>
        </p:nvSpPr>
        <p:spPr>
          <a:xfrm>
            <a:off x="10127437" y="4261651"/>
            <a:ext cx="180190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Результат</a:t>
            </a:r>
          </a:p>
        </p:txBody>
      </p:sp>
      <p:sp>
        <p:nvSpPr>
          <p:cNvPr id="110" name="Левая фигурная скобка 109">
            <a:extLst>
              <a:ext uri="{FF2B5EF4-FFF2-40B4-BE49-F238E27FC236}">
                <a16:creationId xmlns:a16="http://schemas.microsoft.com/office/drawing/2014/main" id="{9B6F4B37-99B9-4AD6-A77F-EB1417F329CF}"/>
              </a:ext>
            </a:extLst>
          </p:cNvPr>
          <p:cNvSpPr/>
          <p:nvPr/>
        </p:nvSpPr>
        <p:spPr>
          <a:xfrm rot="16200000">
            <a:off x="4870121" y="1031312"/>
            <a:ext cx="732666" cy="9892440"/>
          </a:xfrm>
          <a:prstGeom prst="leftBrace">
            <a:avLst>
              <a:gd name="adj1" fmla="val 54948"/>
              <a:gd name="adj2" fmla="val 50000"/>
            </a:avLst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F0561583-1072-4D2E-884D-E8F33EB98065}"/>
              </a:ext>
            </a:extLst>
          </p:cNvPr>
          <p:cNvSpPr txBox="1"/>
          <p:nvPr/>
        </p:nvSpPr>
        <p:spPr>
          <a:xfrm>
            <a:off x="4330798" y="6320417"/>
            <a:ext cx="180190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dirty="0">
                <a:latin typeface="Times New Roman"/>
                <a:cs typeface="Calibri" panose="020F0502020204030204"/>
              </a:rPr>
              <a:t>Кодер</a:t>
            </a:r>
          </a:p>
        </p:txBody>
      </p:sp>
    </p:spTree>
    <p:extLst>
      <p:ext uri="{BB962C8B-B14F-4D97-AF65-F5344CB8AC3E}">
        <p14:creationId xmlns:p14="http://schemas.microsoft.com/office/powerpoint/2010/main" val="487630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прямоугольный, Прямоугольник, дизайн, куб&#10;&#10;Автоматически созданное описание">
            <a:extLst>
              <a:ext uri="{FF2B5EF4-FFF2-40B4-BE49-F238E27FC236}">
                <a16:creationId xmlns:a16="http://schemas.microsoft.com/office/drawing/2014/main" id="{62187420-A564-3977-91BD-76F7608D0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" y="-2185"/>
            <a:ext cx="2818456" cy="320288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9FFE66C-1F22-9F77-785C-CDDB7737FF50}"/>
              </a:ext>
            </a:extLst>
          </p:cNvPr>
          <p:cNvSpPr/>
          <p:nvPr/>
        </p:nvSpPr>
        <p:spPr>
          <a:xfrm>
            <a:off x="11584213" y="6322785"/>
            <a:ext cx="453571" cy="36285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Calibri"/>
              </a:rPr>
              <a:t>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A1A875-77E6-4CDE-8944-B1FF91E140B0}"/>
              </a:ext>
            </a:extLst>
          </p:cNvPr>
          <p:cNvSpPr txBox="1"/>
          <p:nvPr/>
        </p:nvSpPr>
        <p:spPr>
          <a:xfrm>
            <a:off x="2342444" y="310443"/>
            <a:ext cx="7509213" cy="646331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onnsiteX0" fmla="*/ 0 w 7509213"/>
                      <a:gd name="connsiteY0" fmla="*/ 0 h 646331"/>
                      <a:gd name="connsiteX1" fmla="*/ 502540 w 7509213"/>
                      <a:gd name="connsiteY1" fmla="*/ 0 h 646331"/>
                      <a:gd name="connsiteX2" fmla="*/ 929987 w 7509213"/>
                      <a:gd name="connsiteY2" fmla="*/ 0 h 646331"/>
                      <a:gd name="connsiteX3" fmla="*/ 1357435 w 7509213"/>
                      <a:gd name="connsiteY3" fmla="*/ 0 h 646331"/>
                      <a:gd name="connsiteX4" fmla="*/ 1709790 w 7509213"/>
                      <a:gd name="connsiteY4" fmla="*/ 0 h 646331"/>
                      <a:gd name="connsiteX5" fmla="*/ 2062145 w 7509213"/>
                      <a:gd name="connsiteY5" fmla="*/ 0 h 646331"/>
                      <a:gd name="connsiteX6" fmla="*/ 2414501 w 7509213"/>
                      <a:gd name="connsiteY6" fmla="*/ 0 h 646331"/>
                      <a:gd name="connsiteX7" fmla="*/ 3067225 w 7509213"/>
                      <a:gd name="connsiteY7" fmla="*/ 0 h 646331"/>
                      <a:gd name="connsiteX8" fmla="*/ 3419580 w 7509213"/>
                      <a:gd name="connsiteY8" fmla="*/ 0 h 646331"/>
                      <a:gd name="connsiteX9" fmla="*/ 3847028 w 7509213"/>
                      <a:gd name="connsiteY9" fmla="*/ 0 h 646331"/>
                      <a:gd name="connsiteX10" fmla="*/ 4274475 w 7509213"/>
                      <a:gd name="connsiteY10" fmla="*/ 0 h 646331"/>
                      <a:gd name="connsiteX11" fmla="*/ 5002291 w 7509213"/>
                      <a:gd name="connsiteY11" fmla="*/ 0 h 646331"/>
                      <a:gd name="connsiteX12" fmla="*/ 5354647 w 7509213"/>
                      <a:gd name="connsiteY12" fmla="*/ 0 h 646331"/>
                      <a:gd name="connsiteX13" fmla="*/ 5707002 w 7509213"/>
                      <a:gd name="connsiteY13" fmla="*/ 0 h 646331"/>
                      <a:gd name="connsiteX14" fmla="*/ 6434818 w 7509213"/>
                      <a:gd name="connsiteY14" fmla="*/ 0 h 646331"/>
                      <a:gd name="connsiteX15" fmla="*/ 6862265 w 7509213"/>
                      <a:gd name="connsiteY15" fmla="*/ 0 h 646331"/>
                      <a:gd name="connsiteX16" fmla="*/ 7509213 w 7509213"/>
                      <a:gd name="connsiteY16" fmla="*/ 0 h 646331"/>
                      <a:gd name="connsiteX17" fmla="*/ 7509213 w 7509213"/>
                      <a:gd name="connsiteY17" fmla="*/ 336092 h 646331"/>
                      <a:gd name="connsiteX18" fmla="*/ 7509213 w 7509213"/>
                      <a:gd name="connsiteY18" fmla="*/ 646331 h 646331"/>
                      <a:gd name="connsiteX19" fmla="*/ 7006673 w 7509213"/>
                      <a:gd name="connsiteY19" fmla="*/ 646331 h 646331"/>
                      <a:gd name="connsiteX20" fmla="*/ 6429042 w 7509213"/>
                      <a:gd name="connsiteY20" fmla="*/ 646331 h 646331"/>
                      <a:gd name="connsiteX21" fmla="*/ 5926502 w 7509213"/>
                      <a:gd name="connsiteY21" fmla="*/ 646331 h 646331"/>
                      <a:gd name="connsiteX22" fmla="*/ 5574147 w 7509213"/>
                      <a:gd name="connsiteY22" fmla="*/ 646331 h 646331"/>
                      <a:gd name="connsiteX23" fmla="*/ 4996515 w 7509213"/>
                      <a:gd name="connsiteY23" fmla="*/ 646331 h 646331"/>
                      <a:gd name="connsiteX24" fmla="*/ 4418883 w 7509213"/>
                      <a:gd name="connsiteY24" fmla="*/ 646331 h 646331"/>
                      <a:gd name="connsiteX25" fmla="*/ 3766159 w 7509213"/>
                      <a:gd name="connsiteY25" fmla="*/ 646331 h 646331"/>
                      <a:gd name="connsiteX26" fmla="*/ 3038343 w 7509213"/>
                      <a:gd name="connsiteY26" fmla="*/ 646331 h 646331"/>
                      <a:gd name="connsiteX27" fmla="*/ 2610896 w 7509213"/>
                      <a:gd name="connsiteY27" fmla="*/ 646331 h 646331"/>
                      <a:gd name="connsiteX28" fmla="*/ 1883080 w 7509213"/>
                      <a:gd name="connsiteY28" fmla="*/ 646331 h 646331"/>
                      <a:gd name="connsiteX29" fmla="*/ 1530724 w 7509213"/>
                      <a:gd name="connsiteY29" fmla="*/ 646331 h 646331"/>
                      <a:gd name="connsiteX30" fmla="*/ 1178369 w 7509213"/>
                      <a:gd name="connsiteY30" fmla="*/ 646331 h 646331"/>
                      <a:gd name="connsiteX31" fmla="*/ 525645 w 7509213"/>
                      <a:gd name="connsiteY31" fmla="*/ 646331 h 646331"/>
                      <a:gd name="connsiteX32" fmla="*/ 0 w 7509213"/>
                      <a:gd name="connsiteY32" fmla="*/ 646331 h 646331"/>
                      <a:gd name="connsiteX33" fmla="*/ 0 w 7509213"/>
                      <a:gd name="connsiteY33" fmla="*/ 329629 h 646331"/>
                      <a:gd name="connsiteX34" fmla="*/ 0 w 7509213"/>
                      <a:gd name="connsiteY34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509213" h="646331" extrusionOk="0">
                        <a:moveTo>
                          <a:pt x="0" y="0"/>
                        </a:moveTo>
                        <a:cubicBezTo>
                          <a:pt x="181547" y="-57568"/>
                          <a:pt x="307883" y="20400"/>
                          <a:pt x="502540" y="0"/>
                        </a:cubicBezTo>
                        <a:cubicBezTo>
                          <a:pt x="697197" y="-20400"/>
                          <a:pt x="811610" y="23673"/>
                          <a:pt x="929987" y="0"/>
                        </a:cubicBezTo>
                        <a:cubicBezTo>
                          <a:pt x="1048364" y="-23673"/>
                          <a:pt x="1209737" y="2082"/>
                          <a:pt x="1357435" y="0"/>
                        </a:cubicBezTo>
                        <a:cubicBezTo>
                          <a:pt x="1505133" y="-2082"/>
                          <a:pt x="1617757" y="11733"/>
                          <a:pt x="1709790" y="0"/>
                        </a:cubicBezTo>
                        <a:cubicBezTo>
                          <a:pt x="1801824" y="-11733"/>
                          <a:pt x="1886531" y="2417"/>
                          <a:pt x="2062145" y="0"/>
                        </a:cubicBezTo>
                        <a:cubicBezTo>
                          <a:pt x="2237759" y="-2417"/>
                          <a:pt x="2288754" y="12664"/>
                          <a:pt x="2414501" y="0"/>
                        </a:cubicBezTo>
                        <a:cubicBezTo>
                          <a:pt x="2540248" y="-12664"/>
                          <a:pt x="2841037" y="26363"/>
                          <a:pt x="3067225" y="0"/>
                        </a:cubicBezTo>
                        <a:cubicBezTo>
                          <a:pt x="3293413" y="-26363"/>
                          <a:pt x="3301916" y="14662"/>
                          <a:pt x="3419580" y="0"/>
                        </a:cubicBezTo>
                        <a:cubicBezTo>
                          <a:pt x="3537245" y="-14662"/>
                          <a:pt x="3705762" y="50904"/>
                          <a:pt x="3847028" y="0"/>
                        </a:cubicBezTo>
                        <a:cubicBezTo>
                          <a:pt x="3988294" y="-50904"/>
                          <a:pt x="4112012" y="1323"/>
                          <a:pt x="4274475" y="0"/>
                        </a:cubicBezTo>
                        <a:cubicBezTo>
                          <a:pt x="4436938" y="-1323"/>
                          <a:pt x="4780545" y="58284"/>
                          <a:pt x="5002291" y="0"/>
                        </a:cubicBezTo>
                        <a:cubicBezTo>
                          <a:pt x="5224037" y="-58284"/>
                          <a:pt x="5247233" y="20452"/>
                          <a:pt x="5354647" y="0"/>
                        </a:cubicBezTo>
                        <a:cubicBezTo>
                          <a:pt x="5462061" y="-20452"/>
                          <a:pt x="5539828" y="27978"/>
                          <a:pt x="5707002" y="0"/>
                        </a:cubicBezTo>
                        <a:cubicBezTo>
                          <a:pt x="5874177" y="-27978"/>
                          <a:pt x="6170613" y="83855"/>
                          <a:pt x="6434818" y="0"/>
                        </a:cubicBezTo>
                        <a:cubicBezTo>
                          <a:pt x="6699023" y="-83855"/>
                          <a:pt x="6760787" y="29491"/>
                          <a:pt x="6862265" y="0"/>
                        </a:cubicBezTo>
                        <a:cubicBezTo>
                          <a:pt x="6963743" y="-29491"/>
                          <a:pt x="7332233" y="16698"/>
                          <a:pt x="7509213" y="0"/>
                        </a:cubicBezTo>
                        <a:cubicBezTo>
                          <a:pt x="7513484" y="109514"/>
                          <a:pt x="7484402" y="191675"/>
                          <a:pt x="7509213" y="336092"/>
                        </a:cubicBezTo>
                        <a:cubicBezTo>
                          <a:pt x="7534024" y="480509"/>
                          <a:pt x="7504440" y="578986"/>
                          <a:pt x="7509213" y="646331"/>
                        </a:cubicBezTo>
                        <a:cubicBezTo>
                          <a:pt x="7398506" y="705608"/>
                          <a:pt x="7223154" y="595755"/>
                          <a:pt x="7006673" y="646331"/>
                        </a:cubicBezTo>
                        <a:cubicBezTo>
                          <a:pt x="6790192" y="696907"/>
                          <a:pt x="6573893" y="598438"/>
                          <a:pt x="6429042" y="646331"/>
                        </a:cubicBezTo>
                        <a:cubicBezTo>
                          <a:pt x="6284191" y="694224"/>
                          <a:pt x="6040134" y="635856"/>
                          <a:pt x="5926502" y="646331"/>
                        </a:cubicBezTo>
                        <a:cubicBezTo>
                          <a:pt x="5812870" y="656806"/>
                          <a:pt x="5651889" y="638045"/>
                          <a:pt x="5574147" y="646331"/>
                        </a:cubicBezTo>
                        <a:cubicBezTo>
                          <a:pt x="5496406" y="654617"/>
                          <a:pt x="5255508" y="617054"/>
                          <a:pt x="4996515" y="646331"/>
                        </a:cubicBezTo>
                        <a:cubicBezTo>
                          <a:pt x="4737522" y="675608"/>
                          <a:pt x="4555602" y="608306"/>
                          <a:pt x="4418883" y="646331"/>
                        </a:cubicBezTo>
                        <a:cubicBezTo>
                          <a:pt x="4282164" y="684356"/>
                          <a:pt x="3962029" y="606552"/>
                          <a:pt x="3766159" y="646331"/>
                        </a:cubicBezTo>
                        <a:cubicBezTo>
                          <a:pt x="3570289" y="686110"/>
                          <a:pt x="3305900" y="623021"/>
                          <a:pt x="3038343" y="646331"/>
                        </a:cubicBezTo>
                        <a:cubicBezTo>
                          <a:pt x="2770786" y="669641"/>
                          <a:pt x="2779721" y="615097"/>
                          <a:pt x="2610896" y="646331"/>
                        </a:cubicBezTo>
                        <a:cubicBezTo>
                          <a:pt x="2442071" y="677565"/>
                          <a:pt x="2148110" y="559781"/>
                          <a:pt x="1883080" y="646331"/>
                        </a:cubicBezTo>
                        <a:cubicBezTo>
                          <a:pt x="1618050" y="732881"/>
                          <a:pt x="1662370" y="639471"/>
                          <a:pt x="1530724" y="646331"/>
                        </a:cubicBezTo>
                        <a:cubicBezTo>
                          <a:pt x="1399078" y="653191"/>
                          <a:pt x="1316943" y="613977"/>
                          <a:pt x="1178369" y="646331"/>
                        </a:cubicBezTo>
                        <a:cubicBezTo>
                          <a:pt x="1039796" y="678685"/>
                          <a:pt x="807675" y="641179"/>
                          <a:pt x="525645" y="646331"/>
                        </a:cubicBezTo>
                        <a:cubicBezTo>
                          <a:pt x="243615" y="651483"/>
                          <a:pt x="142454" y="586405"/>
                          <a:pt x="0" y="646331"/>
                        </a:cubicBezTo>
                        <a:cubicBezTo>
                          <a:pt x="-36341" y="551305"/>
                          <a:pt x="32727" y="411357"/>
                          <a:pt x="0" y="329629"/>
                        </a:cubicBezTo>
                        <a:cubicBezTo>
                          <a:pt x="-32727" y="247901"/>
                          <a:pt x="9492" y="14640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Times New Roman"/>
                <a:cs typeface="Times New Roman"/>
              </a:rPr>
              <a:t>Свертка для повышения размерности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49B293C-1FDF-663D-FD50-B01E4EE37AE9}"/>
              </a:ext>
            </a:extLst>
          </p:cNvPr>
          <p:cNvSpPr/>
          <p:nvPr/>
        </p:nvSpPr>
        <p:spPr>
          <a:xfrm>
            <a:off x="674713" y="3838018"/>
            <a:ext cx="640080" cy="6400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3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50E6207-9D4C-09FA-AB5E-BCF90DDA7F59}"/>
              </a:ext>
            </a:extLst>
          </p:cNvPr>
          <p:cNvSpPr/>
          <p:nvPr/>
        </p:nvSpPr>
        <p:spPr>
          <a:xfrm>
            <a:off x="1314416" y="3838018"/>
            <a:ext cx="640080" cy="6400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A5FBD18-0DDA-7D5C-D61E-41F5535451CE}"/>
              </a:ext>
            </a:extLst>
          </p:cNvPr>
          <p:cNvSpPr/>
          <p:nvPr/>
        </p:nvSpPr>
        <p:spPr>
          <a:xfrm>
            <a:off x="674713" y="4477722"/>
            <a:ext cx="640080" cy="6400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7</a:t>
            </a: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8B708F6-AD30-A54C-BEF7-F66557CE694E}"/>
              </a:ext>
            </a:extLst>
          </p:cNvPr>
          <p:cNvSpPr/>
          <p:nvPr/>
        </p:nvSpPr>
        <p:spPr>
          <a:xfrm>
            <a:off x="1314416" y="4477722"/>
            <a:ext cx="640080" cy="6400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2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5D8A34B-C62D-157D-6FD0-DD5DFD62EE11}"/>
              </a:ext>
            </a:extLst>
          </p:cNvPr>
          <p:cNvSpPr/>
          <p:nvPr/>
        </p:nvSpPr>
        <p:spPr>
          <a:xfrm>
            <a:off x="3346417" y="3480537"/>
            <a:ext cx="640080" cy="6400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3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AE33AF6-9BB3-2FD0-B91C-A88818627FFF}"/>
              </a:ext>
            </a:extLst>
          </p:cNvPr>
          <p:cNvSpPr/>
          <p:nvPr/>
        </p:nvSpPr>
        <p:spPr>
          <a:xfrm>
            <a:off x="4644638" y="3480535"/>
            <a:ext cx="640080" cy="6400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67682C9-2A66-941B-EF60-FDA05713A23D}"/>
              </a:ext>
            </a:extLst>
          </p:cNvPr>
          <p:cNvSpPr/>
          <p:nvPr/>
        </p:nvSpPr>
        <p:spPr>
          <a:xfrm>
            <a:off x="3346417" y="4759943"/>
            <a:ext cx="640080" cy="6400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7</a:t>
            </a:r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4A9BAEE-8920-531B-1202-0138E5880F64}"/>
              </a:ext>
            </a:extLst>
          </p:cNvPr>
          <p:cNvSpPr/>
          <p:nvPr/>
        </p:nvSpPr>
        <p:spPr>
          <a:xfrm>
            <a:off x="4644638" y="4759944"/>
            <a:ext cx="640080" cy="6400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2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6BC9BB9-6852-3B15-4802-E85EA14AEFF7}"/>
              </a:ext>
            </a:extLst>
          </p:cNvPr>
          <p:cNvSpPr/>
          <p:nvPr/>
        </p:nvSpPr>
        <p:spPr>
          <a:xfrm>
            <a:off x="3346417" y="2839488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49D790E-605B-771C-46A3-0346B04C4E89}"/>
              </a:ext>
            </a:extLst>
          </p:cNvPr>
          <p:cNvSpPr/>
          <p:nvPr/>
        </p:nvSpPr>
        <p:spPr>
          <a:xfrm>
            <a:off x="3986120" y="3479191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E79B991-8680-E653-9FEA-90FE96A511A1}"/>
              </a:ext>
            </a:extLst>
          </p:cNvPr>
          <p:cNvSpPr/>
          <p:nvPr/>
        </p:nvSpPr>
        <p:spPr>
          <a:xfrm>
            <a:off x="3346417" y="4118896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EA08768-70A2-8075-B95B-7C109608D628}"/>
              </a:ext>
            </a:extLst>
          </p:cNvPr>
          <p:cNvSpPr/>
          <p:nvPr/>
        </p:nvSpPr>
        <p:spPr>
          <a:xfrm>
            <a:off x="4644639" y="4118896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D34A066-716E-7986-FD99-AADFBD92349B}"/>
              </a:ext>
            </a:extLst>
          </p:cNvPr>
          <p:cNvSpPr/>
          <p:nvPr/>
        </p:nvSpPr>
        <p:spPr>
          <a:xfrm>
            <a:off x="3995527" y="4118896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71C273E7-DEED-AF16-1044-DA1B13AD34B9}"/>
              </a:ext>
            </a:extLst>
          </p:cNvPr>
          <p:cNvSpPr/>
          <p:nvPr/>
        </p:nvSpPr>
        <p:spPr>
          <a:xfrm>
            <a:off x="4004935" y="4758600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228714B-6DB4-9763-CA54-96B704E835E4}"/>
              </a:ext>
            </a:extLst>
          </p:cNvPr>
          <p:cNvSpPr/>
          <p:nvPr/>
        </p:nvSpPr>
        <p:spPr>
          <a:xfrm>
            <a:off x="3995527" y="2839488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B4FAFC8-5DBC-0D5F-2414-652AB46231C4}"/>
              </a:ext>
            </a:extLst>
          </p:cNvPr>
          <p:cNvSpPr/>
          <p:nvPr/>
        </p:nvSpPr>
        <p:spPr>
          <a:xfrm>
            <a:off x="4644639" y="2839488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D8AF005-1034-70B5-CA73-67D273739B40}"/>
              </a:ext>
            </a:extLst>
          </p:cNvPr>
          <p:cNvSpPr/>
          <p:nvPr/>
        </p:nvSpPr>
        <p:spPr>
          <a:xfrm>
            <a:off x="5284343" y="2839488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61A52D5E-7456-E215-33BA-E7E4052B19EC}"/>
              </a:ext>
            </a:extLst>
          </p:cNvPr>
          <p:cNvSpPr/>
          <p:nvPr/>
        </p:nvSpPr>
        <p:spPr>
          <a:xfrm>
            <a:off x="5284343" y="3479191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84B9FEE-CD6C-82B4-10FD-D6F62BF1581B}"/>
              </a:ext>
            </a:extLst>
          </p:cNvPr>
          <p:cNvSpPr/>
          <p:nvPr/>
        </p:nvSpPr>
        <p:spPr>
          <a:xfrm>
            <a:off x="5284343" y="4118896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166A4439-60F1-DDB0-6339-AF75B2F45FF8}"/>
              </a:ext>
            </a:extLst>
          </p:cNvPr>
          <p:cNvSpPr/>
          <p:nvPr/>
        </p:nvSpPr>
        <p:spPr>
          <a:xfrm>
            <a:off x="5284343" y="4758600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44273B49-875E-829D-5F03-FAD9E9F51D1B}"/>
              </a:ext>
            </a:extLst>
          </p:cNvPr>
          <p:cNvSpPr/>
          <p:nvPr/>
        </p:nvSpPr>
        <p:spPr>
          <a:xfrm>
            <a:off x="2706713" y="2839488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B0D9097-AA35-0CDB-0A5F-1016B8BD20EB}"/>
              </a:ext>
            </a:extLst>
          </p:cNvPr>
          <p:cNvSpPr/>
          <p:nvPr/>
        </p:nvSpPr>
        <p:spPr>
          <a:xfrm>
            <a:off x="2706713" y="3479191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2EA92061-D94A-EEED-16DF-09F5F3DAAD47}"/>
              </a:ext>
            </a:extLst>
          </p:cNvPr>
          <p:cNvSpPr/>
          <p:nvPr/>
        </p:nvSpPr>
        <p:spPr>
          <a:xfrm>
            <a:off x="2706713" y="4118896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8936A101-7FA8-93DE-DF99-3CB704368A9F}"/>
              </a:ext>
            </a:extLst>
          </p:cNvPr>
          <p:cNvSpPr/>
          <p:nvPr/>
        </p:nvSpPr>
        <p:spPr>
          <a:xfrm>
            <a:off x="2706713" y="4758600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94C7E4EC-9895-9454-491D-1B6460FB2A9A}"/>
              </a:ext>
            </a:extLst>
          </p:cNvPr>
          <p:cNvSpPr/>
          <p:nvPr/>
        </p:nvSpPr>
        <p:spPr>
          <a:xfrm>
            <a:off x="2706713" y="5398302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66C549B3-43DD-175D-89A2-9492052F349A}"/>
              </a:ext>
            </a:extLst>
          </p:cNvPr>
          <p:cNvSpPr/>
          <p:nvPr/>
        </p:nvSpPr>
        <p:spPr>
          <a:xfrm>
            <a:off x="3346417" y="5398302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81D4ED9F-F376-2B2C-27E4-F1F81E538BE7}"/>
              </a:ext>
            </a:extLst>
          </p:cNvPr>
          <p:cNvSpPr/>
          <p:nvPr/>
        </p:nvSpPr>
        <p:spPr>
          <a:xfrm>
            <a:off x="3995528" y="5398302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EADD3ADF-096C-02AC-19B0-E0440A702AF4}"/>
              </a:ext>
            </a:extLst>
          </p:cNvPr>
          <p:cNvSpPr/>
          <p:nvPr/>
        </p:nvSpPr>
        <p:spPr>
          <a:xfrm>
            <a:off x="4644639" y="5398302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01A7C2D1-984C-5138-2CDE-DB8FB9BD04AD}"/>
              </a:ext>
            </a:extLst>
          </p:cNvPr>
          <p:cNvSpPr/>
          <p:nvPr/>
        </p:nvSpPr>
        <p:spPr>
          <a:xfrm>
            <a:off x="5284343" y="5398302"/>
            <a:ext cx="640080" cy="640080"/>
          </a:xfrm>
          <a:prstGeom prst="rect">
            <a:avLst/>
          </a:prstGeom>
          <a:noFill/>
          <a:ln w="12700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bg1">
                    <a:lumMod val="50000"/>
                  </a:schemeClr>
                </a:solidFill>
                <a:cs typeface="Calibri"/>
              </a:rPr>
              <a:t>0</a:t>
            </a:r>
            <a:endParaRPr lang="ru-RU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Стрелка: вправо 55">
            <a:extLst>
              <a:ext uri="{FF2B5EF4-FFF2-40B4-BE49-F238E27FC236}">
                <a16:creationId xmlns:a16="http://schemas.microsoft.com/office/drawing/2014/main" id="{734DB0FB-8C86-7188-82FF-0C5C8E98DA5D}"/>
              </a:ext>
            </a:extLst>
          </p:cNvPr>
          <p:cNvSpPr/>
          <p:nvPr/>
        </p:nvSpPr>
        <p:spPr>
          <a:xfrm>
            <a:off x="2144889" y="4054592"/>
            <a:ext cx="366888" cy="837259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52AC2DB2-104E-0462-3822-1B9998502594}"/>
              </a:ext>
            </a:extLst>
          </p:cNvPr>
          <p:cNvSpPr/>
          <p:nvPr/>
        </p:nvSpPr>
        <p:spPr>
          <a:xfrm>
            <a:off x="6751899" y="3526230"/>
            <a:ext cx="640080" cy="640080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</a:t>
            </a:r>
            <a:endParaRPr lang="ru-RU" dirty="0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870F2916-F6E3-C305-3BB7-E9B90382E3C4}"/>
              </a:ext>
            </a:extLst>
          </p:cNvPr>
          <p:cNvSpPr/>
          <p:nvPr/>
        </p:nvSpPr>
        <p:spPr>
          <a:xfrm>
            <a:off x="6754921" y="3526228"/>
            <a:ext cx="1921368" cy="192136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578C0392-87C0-A679-A24B-F76C28948AA8}"/>
              </a:ext>
            </a:extLst>
          </p:cNvPr>
          <p:cNvSpPr/>
          <p:nvPr/>
        </p:nvSpPr>
        <p:spPr>
          <a:xfrm>
            <a:off x="6751899" y="4165933"/>
            <a:ext cx="640080" cy="640080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532C4880-A4A4-52C9-6303-FF962EA9B598}"/>
              </a:ext>
            </a:extLst>
          </p:cNvPr>
          <p:cNvSpPr/>
          <p:nvPr/>
        </p:nvSpPr>
        <p:spPr>
          <a:xfrm>
            <a:off x="6751899" y="4805637"/>
            <a:ext cx="640080" cy="640080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C5A5C606-EC14-40C9-9112-0CD1E471ACB3}"/>
              </a:ext>
            </a:extLst>
          </p:cNvPr>
          <p:cNvSpPr/>
          <p:nvPr/>
        </p:nvSpPr>
        <p:spPr>
          <a:xfrm>
            <a:off x="7391602" y="3526230"/>
            <a:ext cx="640080" cy="640080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ED9B460A-ADB3-45B5-B06E-F79DC1CE6C65}"/>
              </a:ext>
            </a:extLst>
          </p:cNvPr>
          <p:cNvSpPr/>
          <p:nvPr/>
        </p:nvSpPr>
        <p:spPr>
          <a:xfrm>
            <a:off x="8031306" y="3526230"/>
            <a:ext cx="640080" cy="640080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129DFF73-8854-77B2-581D-E791F8769F46}"/>
              </a:ext>
            </a:extLst>
          </p:cNvPr>
          <p:cNvSpPr/>
          <p:nvPr/>
        </p:nvSpPr>
        <p:spPr>
          <a:xfrm>
            <a:off x="7391602" y="4165933"/>
            <a:ext cx="640080" cy="640080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F8E125FF-9D10-D592-9CD6-BF6E0675CD82}"/>
              </a:ext>
            </a:extLst>
          </p:cNvPr>
          <p:cNvSpPr/>
          <p:nvPr/>
        </p:nvSpPr>
        <p:spPr>
          <a:xfrm>
            <a:off x="8031306" y="4165933"/>
            <a:ext cx="640080" cy="640080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45312C30-A9E8-7954-9423-83ACF1D0F339}"/>
              </a:ext>
            </a:extLst>
          </p:cNvPr>
          <p:cNvSpPr/>
          <p:nvPr/>
        </p:nvSpPr>
        <p:spPr>
          <a:xfrm>
            <a:off x="7391602" y="4805637"/>
            <a:ext cx="640080" cy="640080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79577A54-0206-F91A-67B3-0304E12FDEFF}"/>
              </a:ext>
            </a:extLst>
          </p:cNvPr>
          <p:cNvSpPr/>
          <p:nvPr/>
        </p:nvSpPr>
        <p:spPr>
          <a:xfrm>
            <a:off x="8031305" y="4805636"/>
            <a:ext cx="640080" cy="640080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id="{A3E336EC-37E6-5607-6309-2D99AC1DB0FE}"/>
              </a:ext>
            </a:extLst>
          </p:cNvPr>
          <p:cNvSpPr/>
          <p:nvPr/>
        </p:nvSpPr>
        <p:spPr>
          <a:xfrm>
            <a:off x="9527084" y="3516822"/>
            <a:ext cx="640080" cy="6400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3</a:t>
            </a:r>
            <a:endParaRPr lang="ru-RU" dirty="0"/>
          </a:p>
        </p:txBody>
      </p:sp>
      <p:sp>
        <p:nvSpPr>
          <p:cNvPr id="113" name="Прямоугольник 112">
            <a:extLst>
              <a:ext uri="{FF2B5EF4-FFF2-40B4-BE49-F238E27FC236}">
                <a16:creationId xmlns:a16="http://schemas.microsoft.com/office/drawing/2014/main" id="{533D28A3-E1E3-1C5F-2653-E8A5D4BE6075}"/>
              </a:ext>
            </a:extLst>
          </p:cNvPr>
          <p:cNvSpPr/>
          <p:nvPr/>
        </p:nvSpPr>
        <p:spPr>
          <a:xfrm>
            <a:off x="9530106" y="3516821"/>
            <a:ext cx="1921368" cy="192136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Прямоугольник 113">
            <a:extLst>
              <a:ext uri="{FF2B5EF4-FFF2-40B4-BE49-F238E27FC236}">
                <a16:creationId xmlns:a16="http://schemas.microsoft.com/office/drawing/2014/main" id="{E21BA75B-D08B-6364-14A9-BD5C8DB7C2BB}"/>
              </a:ext>
            </a:extLst>
          </p:cNvPr>
          <p:cNvSpPr/>
          <p:nvPr/>
        </p:nvSpPr>
        <p:spPr>
          <a:xfrm>
            <a:off x="9527084" y="4156526"/>
            <a:ext cx="640080" cy="6400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10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15" name="Прямоугольник 114">
            <a:extLst>
              <a:ext uri="{FF2B5EF4-FFF2-40B4-BE49-F238E27FC236}">
                <a16:creationId xmlns:a16="http://schemas.microsoft.com/office/drawing/2014/main" id="{DAB51850-7BA5-20AE-AE03-141B9B768C50}"/>
              </a:ext>
            </a:extLst>
          </p:cNvPr>
          <p:cNvSpPr/>
          <p:nvPr/>
        </p:nvSpPr>
        <p:spPr>
          <a:xfrm>
            <a:off x="9527084" y="4796230"/>
            <a:ext cx="640080" cy="6400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7</a:t>
            </a:r>
          </a:p>
        </p:txBody>
      </p:sp>
      <p:sp>
        <p:nvSpPr>
          <p:cNvPr id="116" name="Прямоугольник 115">
            <a:extLst>
              <a:ext uri="{FF2B5EF4-FFF2-40B4-BE49-F238E27FC236}">
                <a16:creationId xmlns:a16="http://schemas.microsoft.com/office/drawing/2014/main" id="{B98E650A-8E52-27CC-5A06-D3553B0E2115}"/>
              </a:ext>
            </a:extLst>
          </p:cNvPr>
          <p:cNvSpPr/>
          <p:nvPr/>
        </p:nvSpPr>
        <p:spPr>
          <a:xfrm>
            <a:off x="10166787" y="3516822"/>
            <a:ext cx="640080" cy="6400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4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17" name="Прямоугольник 116">
            <a:extLst>
              <a:ext uri="{FF2B5EF4-FFF2-40B4-BE49-F238E27FC236}">
                <a16:creationId xmlns:a16="http://schemas.microsoft.com/office/drawing/2014/main" id="{E9C8034B-81C1-903D-A26D-4AAC2370D3CE}"/>
              </a:ext>
            </a:extLst>
          </p:cNvPr>
          <p:cNvSpPr/>
          <p:nvPr/>
        </p:nvSpPr>
        <p:spPr>
          <a:xfrm>
            <a:off x="10806491" y="3516822"/>
            <a:ext cx="640080" cy="6400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18" name="Прямоугольник 117">
            <a:extLst>
              <a:ext uri="{FF2B5EF4-FFF2-40B4-BE49-F238E27FC236}">
                <a16:creationId xmlns:a16="http://schemas.microsoft.com/office/drawing/2014/main" id="{57509110-9735-D3F6-1EAE-BFC3609B692D}"/>
              </a:ext>
            </a:extLst>
          </p:cNvPr>
          <p:cNvSpPr/>
          <p:nvPr/>
        </p:nvSpPr>
        <p:spPr>
          <a:xfrm>
            <a:off x="10166787" y="4156526"/>
            <a:ext cx="640080" cy="6400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13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19" name="Прямоугольник 118">
            <a:extLst>
              <a:ext uri="{FF2B5EF4-FFF2-40B4-BE49-F238E27FC236}">
                <a16:creationId xmlns:a16="http://schemas.microsoft.com/office/drawing/2014/main" id="{6F3F9D4A-64D5-6FE3-F2D9-2E3FF88E988A}"/>
              </a:ext>
            </a:extLst>
          </p:cNvPr>
          <p:cNvSpPr/>
          <p:nvPr/>
        </p:nvSpPr>
        <p:spPr>
          <a:xfrm>
            <a:off x="10806491" y="4156526"/>
            <a:ext cx="640080" cy="6400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3</a:t>
            </a:r>
          </a:p>
        </p:txBody>
      </p:sp>
      <p:sp>
        <p:nvSpPr>
          <p:cNvPr id="120" name="Прямоугольник 119">
            <a:extLst>
              <a:ext uri="{FF2B5EF4-FFF2-40B4-BE49-F238E27FC236}">
                <a16:creationId xmlns:a16="http://schemas.microsoft.com/office/drawing/2014/main" id="{EE8EC8C3-77DD-5DEF-7423-454091821CE1}"/>
              </a:ext>
            </a:extLst>
          </p:cNvPr>
          <p:cNvSpPr/>
          <p:nvPr/>
        </p:nvSpPr>
        <p:spPr>
          <a:xfrm>
            <a:off x="10166787" y="4796230"/>
            <a:ext cx="640080" cy="6400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9</a:t>
            </a:r>
          </a:p>
        </p:txBody>
      </p:sp>
      <p:sp>
        <p:nvSpPr>
          <p:cNvPr id="121" name="Прямоугольник 120">
            <a:extLst>
              <a:ext uri="{FF2B5EF4-FFF2-40B4-BE49-F238E27FC236}">
                <a16:creationId xmlns:a16="http://schemas.microsoft.com/office/drawing/2014/main" id="{60C4FCD2-AF59-8817-A0E1-A36859F9AD0C}"/>
              </a:ext>
            </a:extLst>
          </p:cNvPr>
          <p:cNvSpPr/>
          <p:nvPr/>
        </p:nvSpPr>
        <p:spPr>
          <a:xfrm>
            <a:off x="10806490" y="4796228"/>
            <a:ext cx="640080" cy="6400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Calibri"/>
              </a:rPr>
              <a:t>2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F72275E1-3074-8018-BE12-D71AF4D6AC2A}"/>
              </a:ext>
            </a:extLst>
          </p:cNvPr>
          <p:cNvSpPr txBox="1"/>
          <p:nvPr/>
        </p:nvSpPr>
        <p:spPr>
          <a:xfrm>
            <a:off x="6122610" y="4162573"/>
            <a:ext cx="43838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3600" b="1" dirty="0">
                <a:cs typeface="Calibri"/>
              </a:rPr>
              <a:t>×</a:t>
            </a:r>
            <a:endParaRPr lang="ru-RU" sz="3200" b="1" dirty="0">
              <a:cs typeface="Calibri" panose="020F0502020204030204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92D1FCB-C0BE-CC37-2517-FA8682820CEF}"/>
              </a:ext>
            </a:extLst>
          </p:cNvPr>
          <p:cNvSpPr txBox="1"/>
          <p:nvPr/>
        </p:nvSpPr>
        <p:spPr>
          <a:xfrm>
            <a:off x="8906194" y="4165933"/>
            <a:ext cx="43838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3600" b="1" dirty="0">
                <a:cs typeface="Calibri"/>
              </a:rPr>
              <a:t>=</a:t>
            </a:r>
            <a:endParaRPr lang="ru-RU" sz="3200" b="1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34289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9FFE66C-1F22-9F77-785C-CDDB7737FF50}"/>
              </a:ext>
            </a:extLst>
          </p:cNvPr>
          <p:cNvSpPr/>
          <p:nvPr/>
        </p:nvSpPr>
        <p:spPr>
          <a:xfrm>
            <a:off x="11584213" y="6322785"/>
            <a:ext cx="453571" cy="36285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Calibri"/>
              </a:rPr>
              <a:t>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AE057E-4E63-493C-8A2F-18AAE6EB7554}"/>
              </a:ext>
            </a:extLst>
          </p:cNvPr>
          <p:cNvSpPr txBox="1"/>
          <p:nvPr/>
        </p:nvSpPr>
        <p:spPr>
          <a:xfrm>
            <a:off x="3824008" y="310443"/>
            <a:ext cx="4543985" cy="646331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onnsiteX0" fmla="*/ 0 w 4543985"/>
                      <a:gd name="connsiteY0" fmla="*/ 0 h 646331"/>
                      <a:gd name="connsiteX1" fmla="*/ 522558 w 4543985"/>
                      <a:gd name="connsiteY1" fmla="*/ 0 h 646331"/>
                      <a:gd name="connsiteX2" fmla="*/ 999677 w 4543985"/>
                      <a:gd name="connsiteY2" fmla="*/ 0 h 646331"/>
                      <a:gd name="connsiteX3" fmla="*/ 1476795 w 4543985"/>
                      <a:gd name="connsiteY3" fmla="*/ 0 h 646331"/>
                      <a:gd name="connsiteX4" fmla="*/ 1908474 w 4543985"/>
                      <a:gd name="connsiteY4" fmla="*/ 0 h 646331"/>
                      <a:gd name="connsiteX5" fmla="*/ 2340152 w 4543985"/>
                      <a:gd name="connsiteY5" fmla="*/ 0 h 646331"/>
                      <a:gd name="connsiteX6" fmla="*/ 2771831 w 4543985"/>
                      <a:gd name="connsiteY6" fmla="*/ 0 h 646331"/>
                      <a:gd name="connsiteX7" fmla="*/ 3385269 w 4543985"/>
                      <a:gd name="connsiteY7" fmla="*/ 0 h 646331"/>
                      <a:gd name="connsiteX8" fmla="*/ 3816947 w 4543985"/>
                      <a:gd name="connsiteY8" fmla="*/ 0 h 646331"/>
                      <a:gd name="connsiteX9" fmla="*/ 4543985 w 4543985"/>
                      <a:gd name="connsiteY9" fmla="*/ 0 h 646331"/>
                      <a:gd name="connsiteX10" fmla="*/ 4543985 w 4543985"/>
                      <a:gd name="connsiteY10" fmla="*/ 310239 h 646331"/>
                      <a:gd name="connsiteX11" fmla="*/ 4543985 w 4543985"/>
                      <a:gd name="connsiteY11" fmla="*/ 646331 h 646331"/>
                      <a:gd name="connsiteX12" fmla="*/ 4066867 w 4543985"/>
                      <a:gd name="connsiteY12" fmla="*/ 646331 h 646331"/>
                      <a:gd name="connsiteX13" fmla="*/ 3589748 w 4543985"/>
                      <a:gd name="connsiteY13" fmla="*/ 646331 h 646331"/>
                      <a:gd name="connsiteX14" fmla="*/ 2976310 w 4543985"/>
                      <a:gd name="connsiteY14" fmla="*/ 646331 h 646331"/>
                      <a:gd name="connsiteX15" fmla="*/ 2362872 w 4543985"/>
                      <a:gd name="connsiteY15" fmla="*/ 646331 h 646331"/>
                      <a:gd name="connsiteX16" fmla="*/ 1840314 w 4543985"/>
                      <a:gd name="connsiteY16" fmla="*/ 646331 h 646331"/>
                      <a:gd name="connsiteX17" fmla="*/ 1181436 w 4543985"/>
                      <a:gd name="connsiteY17" fmla="*/ 646331 h 646331"/>
                      <a:gd name="connsiteX18" fmla="*/ 704318 w 4543985"/>
                      <a:gd name="connsiteY18" fmla="*/ 646331 h 646331"/>
                      <a:gd name="connsiteX19" fmla="*/ 0 w 4543985"/>
                      <a:gd name="connsiteY19" fmla="*/ 646331 h 646331"/>
                      <a:gd name="connsiteX20" fmla="*/ 0 w 4543985"/>
                      <a:gd name="connsiteY20" fmla="*/ 323166 h 646331"/>
                      <a:gd name="connsiteX21" fmla="*/ 0 w 4543985"/>
                      <a:gd name="connsiteY21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543985" h="646331" extrusionOk="0">
                        <a:moveTo>
                          <a:pt x="0" y="0"/>
                        </a:moveTo>
                        <a:cubicBezTo>
                          <a:pt x="257171" y="-13632"/>
                          <a:pt x="332713" y="39077"/>
                          <a:pt x="522558" y="0"/>
                        </a:cubicBezTo>
                        <a:cubicBezTo>
                          <a:pt x="712403" y="-39077"/>
                          <a:pt x="904137" y="53615"/>
                          <a:pt x="999677" y="0"/>
                        </a:cubicBezTo>
                        <a:cubicBezTo>
                          <a:pt x="1095217" y="-53615"/>
                          <a:pt x="1301362" y="49265"/>
                          <a:pt x="1476795" y="0"/>
                        </a:cubicBezTo>
                        <a:cubicBezTo>
                          <a:pt x="1652228" y="-49265"/>
                          <a:pt x="1772152" y="34400"/>
                          <a:pt x="1908474" y="0"/>
                        </a:cubicBezTo>
                        <a:cubicBezTo>
                          <a:pt x="2044796" y="-34400"/>
                          <a:pt x="2135994" y="37696"/>
                          <a:pt x="2340152" y="0"/>
                        </a:cubicBezTo>
                        <a:cubicBezTo>
                          <a:pt x="2544310" y="-37696"/>
                          <a:pt x="2680028" y="28323"/>
                          <a:pt x="2771831" y="0"/>
                        </a:cubicBezTo>
                        <a:cubicBezTo>
                          <a:pt x="2863634" y="-28323"/>
                          <a:pt x="3165754" y="69425"/>
                          <a:pt x="3385269" y="0"/>
                        </a:cubicBezTo>
                        <a:cubicBezTo>
                          <a:pt x="3604784" y="-69425"/>
                          <a:pt x="3650533" y="40116"/>
                          <a:pt x="3816947" y="0"/>
                        </a:cubicBezTo>
                        <a:cubicBezTo>
                          <a:pt x="3983361" y="-40116"/>
                          <a:pt x="4388912" y="18280"/>
                          <a:pt x="4543985" y="0"/>
                        </a:cubicBezTo>
                        <a:cubicBezTo>
                          <a:pt x="4560915" y="64489"/>
                          <a:pt x="4534687" y="210597"/>
                          <a:pt x="4543985" y="310239"/>
                        </a:cubicBezTo>
                        <a:cubicBezTo>
                          <a:pt x="4553283" y="409881"/>
                          <a:pt x="4526312" y="573990"/>
                          <a:pt x="4543985" y="646331"/>
                        </a:cubicBezTo>
                        <a:cubicBezTo>
                          <a:pt x="4402829" y="685111"/>
                          <a:pt x="4193690" y="630169"/>
                          <a:pt x="4066867" y="646331"/>
                        </a:cubicBezTo>
                        <a:cubicBezTo>
                          <a:pt x="3940044" y="662493"/>
                          <a:pt x="3700679" y="625373"/>
                          <a:pt x="3589748" y="646331"/>
                        </a:cubicBezTo>
                        <a:cubicBezTo>
                          <a:pt x="3478817" y="667289"/>
                          <a:pt x="3120226" y="575668"/>
                          <a:pt x="2976310" y="646331"/>
                        </a:cubicBezTo>
                        <a:cubicBezTo>
                          <a:pt x="2832394" y="716994"/>
                          <a:pt x="2541714" y="617641"/>
                          <a:pt x="2362872" y="646331"/>
                        </a:cubicBezTo>
                        <a:cubicBezTo>
                          <a:pt x="2184030" y="675021"/>
                          <a:pt x="1962693" y="623014"/>
                          <a:pt x="1840314" y="646331"/>
                        </a:cubicBezTo>
                        <a:cubicBezTo>
                          <a:pt x="1717935" y="669648"/>
                          <a:pt x="1357313" y="609121"/>
                          <a:pt x="1181436" y="646331"/>
                        </a:cubicBezTo>
                        <a:cubicBezTo>
                          <a:pt x="1005559" y="683541"/>
                          <a:pt x="902103" y="632527"/>
                          <a:pt x="704318" y="646331"/>
                        </a:cubicBezTo>
                        <a:cubicBezTo>
                          <a:pt x="506533" y="660135"/>
                          <a:pt x="339791" y="569441"/>
                          <a:pt x="0" y="646331"/>
                        </a:cubicBezTo>
                        <a:cubicBezTo>
                          <a:pt x="-24115" y="561050"/>
                          <a:pt x="13328" y="421966"/>
                          <a:pt x="0" y="323166"/>
                        </a:cubicBezTo>
                        <a:cubicBezTo>
                          <a:pt x="-13328" y="224366"/>
                          <a:pt x="30106" y="1155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Times New Roman"/>
                <a:cs typeface="Times New Roman"/>
              </a:rPr>
              <a:t>Генерация</a:t>
            </a:r>
          </a:p>
        </p:txBody>
      </p:sp>
      <p:pic>
        <p:nvPicPr>
          <p:cNvPr id="6" name="Рисунок 5" descr="Изображение выглядит как собака, лакомство, суши, еда&#10;&#10;Автоматически созданное описание">
            <a:extLst>
              <a:ext uri="{FF2B5EF4-FFF2-40B4-BE49-F238E27FC236}">
                <a16:creationId xmlns:a16="http://schemas.microsoft.com/office/drawing/2014/main" id="{9ADE9BC4-A2A3-6DA4-07AB-6F844C99F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1881" y="580437"/>
            <a:ext cx="2743200" cy="2743200"/>
          </a:xfrm>
          <a:prstGeom prst="rect">
            <a:avLst/>
          </a:prstGeom>
        </p:spPr>
      </p:pic>
      <p:pic>
        <p:nvPicPr>
          <p:cNvPr id="7" name="Рисунок 6" descr="Изображение выглядит как спорт, плавание, плавательный бассейн, пловец&#10;&#10;Автоматически созданное описание">
            <a:extLst>
              <a:ext uri="{FF2B5EF4-FFF2-40B4-BE49-F238E27FC236}">
                <a16:creationId xmlns:a16="http://schemas.microsoft.com/office/drawing/2014/main" id="{E321AF61-F774-2B84-012F-129297487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807" y="3684882"/>
            <a:ext cx="2743200" cy="2743200"/>
          </a:xfrm>
          <a:prstGeom prst="rect">
            <a:avLst/>
          </a:prstGeom>
        </p:spPr>
      </p:pic>
      <p:sp>
        <p:nvSpPr>
          <p:cNvPr id="9" name="Левая фигурная скобка 8">
            <a:extLst>
              <a:ext uri="{FF2B5EF4-FFF2-40B4-BE49-F238E27FC236}">
                <a16:creationId xmlns:a16="http://schemas.microsoft.com/office/drawing/2014/main" id="{37226882-8AAC-0B06-A01E-55E62C86D903}"/>
              </a:ext>
            </a:extLst>
          </p:cNvPr>
          <p:cNvSpPr/>
          <p:nvPr/>
        </p:nvSpPr>
        <p:spPr>
          <a:xfrm>
            <a:off x="122295" y="2032001"/>
            <a:ext cx="385703" cy="3104441"/>
          </a:xfrm>
          <a:prstGeom prst="leftBrac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авая фигурная скобка 9">
            <a:extLst>
              <a:ext uri="{FF2B5EF4-FFF2-40B4-BE49-F238E27FC236}">
                <a16:creationId xmlns:a16="http://schemas.microsoft.com/office/drawing/2014/main" id="{0A90E8F4-1384-E1C9-065C-7F54C672246B}"/>
              </a:ext>
            </a:extLst>
          </p:cNvPr>
          <p:cNvSpPr/>
          <p:nvPr/>
        </p:nvSpPr>
        <p:spPr>
          <a:xfrm>
            <a:off x="724369" y="2032000"/>
            <a:ext cx="385703" cy="3104441"/>
          </a:xfrm>
          <a:prstGeom prst="rightBrac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81F9A6-74CA-0CB5-FB8B-32C8A64D7004}"/>
              </a:ext>
            </a:extLst>
          </p:cNvPr>
          <p:cNvSpPr txBox="1"/>
          <p:nvPr/>
        </p:nvSpPr>
        <p:spPr>
          <a:xfrm>
            <a:off x="376296" y="1994370"/>
            <a:ext cx="692386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3200" dirty="0">
                <a:latin typeface="Times New Roman"/>
                <a:cs typeface="Calibri"/>
              </a:rPr>
              <a:t>x</a:t>
            </a:r>
            <a:r>
              <a:rPr lang="ru-RU" sz="3200" baseline="-25000" dirty="0">
                <a:latin typeface="Times New Roman"/>
                <a:cs typeface="Calibri"/>
              </a:rPr>
              <a:t>1</a:t>
            </a:r>
          </a:p>
          <a:p>
            <a:r>
              <a:rPr lang="ru-RU" sz="3200" dirty="0">
                <a:latin typeface="Times New Roman"/>
                <a:cs typeface="Calibri"/>
              </a:rPr>
              <a:t>x</a:t>
            </a:r>
            <a:r>
              <a:rPr lang="ru-RU" sz="3200" baseline="-25000" dirty="0">
                <a:latin typeface="Times New Roman"/>
                <a:cs typeface="Calibri"/>
              </a:rPr>
              <a:t>2</a:t>
            </a:r>
          </a:p>
          <a:p>
            <a:r>
              <a:rPr lang="ru-RU" sz="3200" dirty="0">
                <a:latin typeface="Times New Roman"/>
                <a:cs typeface="Calibri"/>
              </a:rPr>
              <a:t>x</a:t>
            </a:r>
            <a:r>
              <a:rPr lang="ru-RU" sz="3200" baseline="-25000" dirty="0">
                <a:latin typeface="Times New Roman"/>
                <a:cs typeface="Calibri"/>
              </a:rPr>
              <a:t>3</a:t>
            </a:r>
          </a:p>
          <a:p>
            <a:r>
              <a:rPr lang="ru-RU" sz="3200" dirty="0">
                <a:latin typeface="Times New Roman"/>
                <a:cs typeface="Calibri"/>
              </a:rPr>
              <a:t>x</a:t>
            </a:r>
            <a:r>
              <a:rPr lang="ru-RU" sz="3200" baseline="-25000" dirty="0">
                <a:latin typeface="Times New Roman"/>
                <a:cs typeface="Calibri"/>
              </a:rPr>
              <a:t>4</a:t>
            </a:r>
          </a:p>
          <a:p>
            <a:r>
              <a:rPr lang="ru-RU" sz="3200" dirty="0">
                <a:latin typeface="Times New Roman"/>
                <a:cs typeface="Calibri"/>
              </a:rPr>
              <a:t>...</a:t>
            </a:r>
          </a:p>
          <a:p>
            <a:r>
              <a:rPr lang="ru-RU" sz="3200" dirty="0">
                <a:latin typeface="Times New Roman"/>
                <a:cs typeface="Calibri"/>
              </a:rPr>
              <a:t>x</a:t>
            </a:r>
            <a:r>
              <a:rPr lang="ru-RU" sz="3200" baseline="-25000" dirty="0">
                <a:latin typeface="Times New Roman"/>
                <a:cs typeface="Calibri"/>
              </a:rPr>
              <a:t>n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6568074-8A44-4FF2-B0AC-A5E9FA1F34CA}"/>
              </a:ext>
            </a:extLst>
          </p:cNvPr>
          <p:cNvSpPr/>
          <p:nvPr/>
        </p:nvSpPr>
        <p:spPr>
          <a:xfrm>
            <a:off x="1779167" y="3268158"/>
            <a:ext cx="636969" cy="63696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FA45A98-7F4B-8585-9B7D-6F32BC7E990B}"/>
              </a:ext>
            </a:extLst>
          </p:cNvPr>
          <p:cNvSpPr/>
          <p:nvPr/>
        </p:nvSpPr>
        <p:spPr>
          <a:xfrm>
            <a:off x="4436077" y="2598031"/>
            <a:ext cx="1190646" cy="11906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72A9DD5-EA41-F4B2-75B8-A1E0D826D8BA}"/>
              </a:ext>
            </a:extLst>
          </p:cNvPr>
          <p:cNvSpPr/>
          <p:nvPr/>
        </p:nvSpPr>
        <p:spPr>
          <a:xfrm>
            <a:off x="2842204" y="2515566"/>
            <a:ext cx="636969" cy="63696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13EC0E6F-E1CC-F6A6-B4FD-FCFF391E19AA}"/>
              </a:ext>
            </a:extLst>
          </p:cNvPr>
          <p:cNvSpPr/>
          <p:nvPr/>
        </p:nvSpPr>
        <p:spPr>
          <a:xfrm>
            <a:off x="2936277" y="2797788"/>
            <a:ext cx="636969" cy="63696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400F6ACD-2504-C05D-8462-226A604080DA}"/>
              </a:ext>
            </a:extLst>
          </p:cNvPr>
          <p:cNvSpPr/>
          <p:nvPr/>
        </p:nvSpPr>
        <p:spPr>
          <a:xfrm>
            <a:off x="3030352" y="3117640"/>
            <a:ext cx="636969" cy="63696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4C9D6627-5C92-B33D-CC2D-1532B1956BEC}"/>
              </a:ext>
            </a:extLst>
          </p:cNvPr>
          <p:cNvSpPr/>
          <p:nvPr/>
        </p:nvSpPr>
        <p:spPr>
          <a:xfrm>
            <a:off x="3124426" y="3409269"/>
            <a:ext cx="636969" cy="63696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415E3A0-C73A-8D41-1620-2E98E5691225}"/>
              </a:ext>
            </a:extLst>
          </p:cNvPr>
          <p:cNvSpPr/>
          <p:nvPr/>
        </p:nvSpPr>
        <p:spPr>
          <a:xfrm>
            <a:off x="3218500" y="3729121"/>
            <a:ext cx="636969" cy="63696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3771F1A-1C18-0035-8FC0-B239B74EFABD}"/>
              </a:ext>
            </a:extLst>
          </p:cNvPr>
          <p:cNvSpPr/>
          <p:nvPr/>
        </p:nvSpPr>
        <p:spPr>
          <a:xfrm>
            <a:off x="4539559" y="2936698"/>
            <a:ext cx="1190646" cy="11906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39A121A7-9B73-CFFC-6617-A08B97A2076E}"/>
              </a:ext>
            </a:extLst>
          </p:cNvPr>
          <p:cNvSpPr/>
          <p:nvPr/>
        </p:nvSpPr>
        <p:spPr>
          <a:xfrm>
            <a:off x="4652448" y="3265956"/>
            <a:ext cx="1190646" cy="11906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E714AE91-B2BF-A6DE-7FDF-C93A1A3D59EE}"/>
              </a:ext>
            </a:extLst>
          </p:cNvPr>
          <p:cNvSpPr/>
          <p:nvPr/>
        </p:nvSpPr>
        <p:spPr>
          <a:xfrm>
            <a:off x="6383410" y="2757956"/>
            <a:ext cx="1557910" cy="15485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ABC52A78-2F9E-48F1-60E5-18E970064552}"/>
              </a:ext>
            </a:extLst>
          </p:cNvPr>
          <p:cNvCxnSpPr>
            <a:cxnSpLocks/>
          </p:cNvCxnSpPr>
          <p:nvPr/>
        </p:nvCxnSpPr>
        <p:spPr>
          <a:xfrm>
            <a:off x="958920" y="2056699"/>
            <a:ext cx="810598" cy="1232378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D1AFF930-3EA1-8352-55E5-E05CD35B4CA4}"/>
              </a:ext>
            </a:extLst>
          </p:cNvPr>
          <p:cNvCxnSpPr>
            <a:cxnSpLocks/>
          </p:cNvCxnSpPr>
          <p:nvPr/>
        </p:nvCxnSpPr>
        <p:spPr>
          <a:xfrm flipV="1">
            <a:off x="958920" y="3900559"/>
            <a:ext cx="810598" cy="1251174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39E28AB2-0594-ADAF-F2C0-35BD82A88D3F}"/>
              </a:ext>
            </a:extLst>
          </p:cNvPr>
          <p:cNvSpPr txBox="1"/>
          <p:nvPr/>
        </p:nvSpPr>
        <p:spPr>
          <a:xfrm>
            <a:off x="1832747" y="2915754"/>
            <a:ext cx="53190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6A608CF-2ABA-E09B-4970-A9789C216F1D}"/>
              </a:ext>
            </a:extLst>
          </p:cNvPr>
          <p:cNvSpPr txBox="1"/>
          <p:nvPr/>
        </p:nvSpPr>
        <p:spPr>
          <a:xfrm>
            <a:off x="1315340" y="3376716"/>
            <a:ext cx="64479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k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F0ACD283-D407-A871-FC86-B54929657DC8}"/>
              </a:ext>
            </a:extLst>
          </p:cNvPr>
          <p:cNvSpPr/>
          <p:nvPr/>
        </p:nvSpPr>
        <p:spPr>
          <a:xfrm>
            <a:off x="3321981" y="3983121"/>
            <a:ext cx="636969" cy="63696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0876A3BE-46F1-5E48-B938-384C283FA958}"/>
              </a:ext>
            </a:extLst>
          </p:cNvPr>
          <p:cNvCxnSpPr>
            <a:cxnSpLocks/>
          </p:cNvCxnSpPr>
          <p:nvPr/>
        </p:nvCxnSpPr>
        <p:spPr>
          <a:xfrm flipH="1">
            <a:off x="2437444" y="2536476"/>
            <a:ext cx="393549" cy="752601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1521D9A5-CC75-400C-BECC-EE36740C4C04}"/>
              </a:ext>
            </a:extLst>
          </p:cNvPr>
          <p:cNvCxnSpPr>
            <a:cxnSpLocks/>
          </p:cNvCxnSpPr>
          <p:nvPr/>
        </p:nvCxnSpPr>
        <p:spPr>
          <a:xfrm flipH="1" flipV="1">
            <a:off x="2437442" y="3938187"/>
            <a:ext cx="873330" cy="649104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7CD477E3-3DF6-883F-67C1-49441552F4FF}"/>
              </a:ext>
            </a:extLst>
          </p:cNvPr>
          <p:cNvSpPr txBox="1"/>
          <p:nvPr/>
        </p:nvSpPr>
        <p:spPr>
          <a:xfrm>
            <a:off x="6260993" y="4474652"/>
            <a:ext cx="180190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Изображение</a:t>
            </a:r>
          </a:p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на выходе</a:t>
            </a:r>
          </a:p>
        </p:txBody>
      </p: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D9CC6E47-3D71-7B87-E326-1DBD0D8ABFEB}"/>
              </a:ext>
            </a:extLst>
          </p:cNvPr>
          <p:cNvCxnSpPr>
            <a:cxnSpLocks/>
          </p:cNvCxnSpPr>
          <p:nvPr/>
        </p:nvCxnSpPr>
        <p:spPr>
          <a:xfrm>
            <a:off x="3489510" y="2508254"/>
            <a:ext cx="942304" cy="84676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3DFDB9AA-870A-7120-4C9F-E3730720B0ED}"/>
              </a:ext>
            </a:extLst>
          </p:cNvPr>
          <p:cNvCxnSpPr>
            <a:cxnSpLocks/>
          </p:cNvCxnSpPr>
          <p:nvPr/>
        </p:nvCxnSpPr>
        <p:spPr>
          <a:xfrm flipH="1">
            <a:off x="3989665" y="4455586"/>
            <a:ext cx="656957" cy="150527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09A6E1EA-3D8D-8A6D-DD44-7AD0A6CC24E5}"/>
              </a:ext>
            </a:extLst>
          </p:cNvPr>
          <p:cNvCxnSpPr>
            <a:cxnSpLocks/>
          </p:cNvCxnSpPr>
          <p:nvPr/>
        </p:nvCxnSpPr>
        <p:spPr>
          <a:xfrm flipH="1">
            <a:off x="5852332" y="4305067"/>
            <a:ext cx="515846" cy="178750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4042E0A0-3A8A-7896-A85D-21ABBBD3667E}"/>
              </a:ext>
            </a:extLst>
          </p:cNvPr>
          <p:cNvCxnSpPr>
            <a:cxnSpLocks/>
          </p:cNvCxnSpPr>
          <p:nvPr/>
        </p:nvCxnSpPr>
        <p:spPr>
          <a:xfrm flipH="1" flipV="1">
            <a:off x="5645369" y="2611744"/>
            <a:ext cx="703994" cy="169324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305AA9E8-2DB0-180C-B430-B08850C9BB09}"/>
              </a:ext>
            </a:extLst>
          </p:cNvPr>
          <p:cNvSpPr txBox="1"/>
          <p:nvPr/>
        </p:nvSpPr>
        <p:spPr>
          <a:xfrm>
            <a:off x="466030" y="1165802"/>
            <a:ext cx="238516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600" dirty="0">
                <a:latin typeface="Times New Roman"/>
                <a:cs typeface="Calibri" panose="020F0502020204030204"/>
              </a:rPr>
              <a:t>n </a:t>
            </a:r>
            <a:r>
              <a:rPr lang="ru-RU" sz="2800" dirty="0">
                <a:latin typeface="Times New Roman"/>
                <a:cs typeface="Calibri" panose="020F0502020204030204"/>
              </a:rPr>
              <a:t>=</a:t>
            </a:r>
            <a:r>
              <a:rPr lang="ru-RU" sz="3600" dirty="0">
                <a:latin typeface="Times New Roman"/>
                <a:cs typeface="Calibri" panose="020F0502020204030204"/>
              </a:rPr>
              <a:t> m </a:t>
            </a:r>
            <a:r>
              <a:rPr lang="ru-RU" sz="2800" dirty="0">
                <a:latin typeface="Calibri"/>
                <a:cs typeface="Calibri" panose="020F0502020204030204"/>
              </a:rPr>
              <a:t>×</a:t>
            </a:r>
            <a:r>
              <a:rPr lang="ru-RU" sz="3200" dirty="0">
                <a:latin typeface="Calibri"/>
                <a:cs typeface="Calibri" panose="020F0502020204030204"/>
              </a:rPr>
              <a:t> </a:t>
            </a:r>
            <a:r>
              <a:rPr lang="ru-RU" sz="3600" dirty="0">
                <a:latin typeface="Times New Roman"/>
                <a:cs typeface="Calibri" panose="020F0502020204030204"/>
              </a:rPr>
              <a:t>k</a:t>
            </a:r>
            <a:endParaRPr lang="ru-RU" sz="3600">
              <a:latin typeface="Times New Roman"/>
              <a:cs typeface="Calibri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CB691E6-53C5-8450-F763-98387640870A}"/>
              </a:ext>
            </a:extLst>
          </p:cNvPr>
          <p:cNvSpPr txBox="1"/>
          <p:nvPr/>
        </p:nvSpPr>
        <p:spPr>
          <a:xfrm>
            <a:off x="2723807" y="4822726"/>
            <a:ext cx="237575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latin typeface="Times New Roman"/>
                <a:cs typeface="Calibri"/>
              </a:rPr>
              <a:t>Транспонированная</a:t>
            </a:r>
          </a:p>
          <a:p>
            <a:pPr algn="ctr"/>
            <a:r>
              <a:rPr lang="ru-RU" sz="2000" dirty="0">
                <a:latin typeface="Times New Roman"/>
                <a:cs typeface="Calibri"/>
              </a:rPr>
              <a:t>свертка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9D9E940-96AA-2AB9-92A4-B54CBEB0F86E}"/>
              </a:ext>
            </a:extLst>
          </p:cNvPr>
          <p:cNvSpPr txBox="1"/>
          <p:nvPr/>
        </p:nvSpPr>
        <p:spPr>
          <a:xfrm>
            <a:off x="89733" y="5311911"/>
            <a:ext cx="117161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Входные</a:t>
            </a:r>
            <a:endParaRPr lang="ru-RU" dirty="0"/>
          </a:p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данные</a:t>
            </a:r>
            <a:endParaRPr lang="ru-RU" dirty="0"/>
          </a:p>
        </p:txBody>
      </p:sp>
      <p:sp>
        <p:nvSpPr>
          <p:cNvPr id="5" name="Левая фигурная скобка 4">
            <a:extLst>
              <a:ext uri="{FF2B5EF4-FFF2-40B4-BE49-F238E27FC236}">
                <a16:creationId xmlns:a16="http://schemas.microsoft.com/office/drawing/2014/main" id="{69ED787E-B177-AE2C-60C5-E2DAEF76B60A}"/>
              </a:ext>
            </a:extLst>
          </p:cNvPr>
          <p:cNvSpPr/>
          <p:nvPr/>
        </p:nvSpPr>
        <p:spPr>
          <a:xfrm rot="16200000">
            <a:off x="4554973" y="2560015"/>
            <a:ext cx="657406" cy="6458737"/>
          </a:xfrm>
          <a:prstGeom prst="leftBrace">
            <a:avLst>
              <a:gd name="adj1" fmla="val 54948"/>
              <a:gd name="adj2" fmla="val 50000"/>
            </a:avLst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3D0DB9-0959-1A48-DC09-16EE344A6E7A}"/>
              </a:ext>
            </a:extLst>
          </p:cNvPr>
          <p:cNvSpPr txBox="1"/>
          <p:nvPr/>
        </p:nvSpPr>
        <p:spPr>
          <a:xfrm>
            <a:off x="3851020" y="6113454"/>
            <a:ext cx="206531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dirty="0">
                <a:latin typeface="Times New Roman"/>
                <a:cs typeface="Calibri" panose="020F0502020204030204"/>
              </a:rPr>
              <a:t>Декодер</a:t>
            </a:r>
          </a:p>
        </p:txBody>
      </p:sp>
    </p:spTree>
    <p:extLst>
      <p:ext uri="{BB962C8B-B14F-4D97-AF65-F5344CB8AC3E}">
        <p14:creationId xmlns:p14="http://schemas.microsoft.com/office/powerpoint/2010/main" val="311343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F6CB6F-C652-8D3A-C873-74F8232105FD}"/>
              </a:ext>
            </a:extLst>
          </p:cNvPr>
          <p:cNvSpPr txBox="1"/>
          <p:nvPr/>
        </p:nvSpPr>
        <p:spPr>
          <a:xfrm>
            <a:off x="3396074" y="310443"/>
            <a:ext cx="5396089" cy="646331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600">
                <a:solidFill>
                  <a:srgbClr val="002060"/>
                </a:solidFill>
                <a:latin typeface="Times New Roman"/>
                <a:cs typeface="Times New Roman"/>
              </a:rPr>
              <a:t>Разберемся с терминами</a:t>
            </a:r>
            <a:endParaRPr lang="ru-RU" sz="3600">
              <a:solidFill>
                <a:srgbClr val="002060"/>
              </a:solidFill>
              <a:latin typeface="Times New Roman"/>
              <a:cs typeface="Calibri" panose="020F0502020204030204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1E03575-395B-3C03-03FE-B154B866597A}"/>
              </a:ext>
            </a:extLst>
          </p:cNvPr>
          <p:cNvSpPr/>
          <p:nvPr/>
        </p:nvSpPr>
        <p:spPr>
          <a:xfrm>
            <a:off x="607786" y="1542814"/>
            <a:ext cx="10974815" cy="482599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B612DB5-7BF1-98FB-72BD-46A7521DD2BC}"/>
              </a:ext>
            </a:extLst>
          </p:cNvPr>
          <p:cNvSpPr/>
          <p:nvPr/>
        </p:nvSpPr>
        <p:spPr>
          <a:xfrm>
            <a:off x="4263570" y="2049135"/>
            <a:ext cx="7316545" cy="43220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DBF338E-CABA-CF84-0DB6-09E6290B639F}"/>
              </a:ext>
            </a:extLst>
          </p:cNvPr>
          <p:cNvSpPr/>
          <p:nvPr/>
        </p:nvSpPr>
        <p:spPr>
          <a:xfrm>
            <a:off x="7919357" y="2594430"/>
            <a:ext cx="3666670" cy="377371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E1F6EF3-7ACC-F27E-063B-47C642076F29}"/>
              </a:ext>
            </a:extLst>
          </p:cNvPr>
          <p:cNvSpPr/>
          <p:nvPr/>
        </p:nvSpPr>
        <p:spPr>
          <a:xfrm>
            <a:off x="11584213" y="6322785"/>
            <a:ext cx="453571" cy="36285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Calibri"/>
              </a:rPr>
              <a:t>2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F8E402-693F-9530-44FC-FFCC238CEF2A}"/>
              </a:ext>
            </a:extLst>
          </p:cNvPr>
          <p:cNvSpPr txBox="1"/>
          <p:nvPr/>
        </p:nvSpPr>
        <p:spPr>
          <a:xfrm>
            <a:off x="1070428" y="1794041"/>
            <a:ext cx="2743199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>
                <a:latin typeface="Times New Roman"/>
                <a:cs typeface="Calibri" panose="020F0502020204030204"/>
              </a:rPr>
              <a:t>Искусственный</a:t>
            </a:r>
          </a:p>
          <a:p>
            <a:pPr algn="ctr"/>
            <a:r>
              <a:rPr lang="ru-RU" sz="2800" b="1">
                <a:latin typeface="Times New Roman"/>
                <a:cs typeface="Calibri" panose="020F0502020204030204"/>
              </a:rPr>
              <a:t>интеллект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0AF4A1-DC57-94D8-2876-D44344377C1C}"/>
              </a:ext>
            </a:extLst>
          </p:cNvPr>
          <p:cNvSpPr txBox="1"/>
          <p:nvPr/>
        </p:nvSpPr>
        <p:spPr>
          <a:xfrm>
            <a:off x="4816926" y="2193184"/>
            <a:ext cx="2743199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>
                <a:latin typeface="Times New Roman"/>
                <a:cs typeface="Calibri"/>
              </a:rPr>
              <a:t>Машинное</a:t>
            </a:r>
          </a:p>
          <a:p>
            <a:pPr algn="ctr"/>
            <a:r>
              <a:rPr lang="ru-RU" sz="2800" b="1">
                <a:latin typeface="Times New Roman"/>
                <a:cs typeface="Calibri"/>
              </a:rPr>
              <a:t>обучение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F46FE6-818A-C350-85B7-6948461487CF}"/>
              </a:ext>
            </a:extLst>
          </p:cNvPr>
          <p:cNvSpPr txBox="1"/>
          <p:nvPr/>
        </p:nvSpPr>
        <p:spPr>
          <a:xfrm>
            <a:off x="8381999" y="2673969"/>
            <a:ext cx="2743199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b="1">
                <a:latin typeface="Times New Roman"/>
                <a:cs typeface="Calibri" panose="020F0502020204030204"/>
              </a:rPr>
              <a:t>Глубокое</a:t>
            </a:r>
          </a:p>
          <a:p>
            <a:pPr algn="ctr"/>
            <a:r>
              <a:rPr lang="ru-RU" sz="2800" b="1">
                <a:latin typeface="Times New Roman"/>
                <a:cs typeface="Calibri" panose="020F0502020204030204"/>
              </a:rPr>
              <a:t>обучение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4EBFB9-C3B0-3040-A008-944311CACBE8}"/>
              </a:ext>
            </a:extLst>
          </p:cNvPr>
          <p:cNvSpPr txBox="1"/>
          <p:nvPr/>
        </p:nvSpPr>
        <p:spPr>
          <a:xfrm>
            <a:off x="907142" y="2812795"/>
            <a:ext cx="306977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>
                <a:latin typeface="Times New Roman"/>
                <a:cs typeface="Times New Roman"/>
              </a:rPr>
              <a:t>Алгоритмы позволяющие компьютеру имитировать поведение человека</a:t>
            </a:r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7AB31E-70DA-40CD-1329-8D396770093C}"/>
              </a:ext>
            </a:extLst>
          </p:cNvPr>
          <p:cNvSpPr txBox="1"/>
          <p:nvPr/>
        </p:nvSpPr>
        <p:spPr>
          <a:xfrm>
            <a:off x="4653641" y="3193469"/>
            <a:ext cx="306977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>
                <a:latin typeface="Times New Roman"/>
                <a:cs typeface="Times New Roman"/>
              </a:rPr>
              <a:t>Автоматическое определение правил обработки данных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75E212-EAE9-930D-0E1D-8B500B72A4FF}"/>
              </a:ext>
            </a:extLst>
          </p:cNvPr>
          <p:cNvSpPr txBox="1"/>
          <p:nvPr/>
        </p:nvSpPr>
        <p:spPr>
          <a:xfrm>
            <a:off x="8218712" y="3628896"/>
            <a:ext cx="306977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>
                <a:latin typeface="Times New Roman"/>
                <a:cs typeface="Times New Roman"/>
              </a:rPr>
              <a:t>Машинное обучение с помощью нейронных сетей</a:t>
            </a:r>
          </a:p>
        </p:txBody>
      </p:sp>
      <p:pic>
        <p:nvPicPr>
          <p:cNvPr id="18" name="Рисунок 17" descr="Artificial intelligence in education">
            <a:extLst>
              <a:ext uri="{FF2B5EF4-FFF2-40B4-BE49-F238E27FC236}">
                <a16:creationId xmlns:a16="http://schemas.microsoft.com/office/drawing/2014/main" id="{5B66A595-62B0-2865-36C5-777AFAFD3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614" y="4139329"/>
            <a:ext cx="2997200" cy="1491263"/>
          </a:xfrm>
          <a:prstGeom prst="rect">
            <a:avLst/>
          </a:prstGeom>
        </p:spPr>
      </p:pic>
      <p:pic>
        <p:nvPicPr>
          <p:cNvPr id="21" name="Рисунок 20" descr="Neural Networks From Scratch - victorzhou.com">
            <a:extLst>
              <a:ext uri="{FF2B5EF4-FFF2-40B4-BE49-F238E27FC236}">
                <a16:creationId xmlns:a16="http://schemas.microsoft.com/office/drawing/2014/main" id="{F0AD17CB-E441-5B39-943F-2C337079B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98543" y="4684486"/>
            <a:ext cx="2906486" cy="1444172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фрукт, Натуральные продукты, клубника, еда&#10;&#10;Автоматически созданное описание">
            <a:extLst>
              <a:ext uri="{FF2B5EF4-FFF2-40B4-BE49-F238E27FC236}">
                <a16:creationId xmlns:a16="http://schemas.microsoft.com/office/drawing/2014/main" id="{8649C238-9B2E-7560-0244-9E1BEA38AF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2583" y="4392388"/>
            <a:ext cx="3157765" cy="145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19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9FFE66C-1F22-9F77-785C-CDDB7737FF50}"/>
              </a:ext>
            </a:extLst>
          </p:cNvPr>
          <p:cNvSpPr/>
          <p:nvPr/>
        </p:nvSpPr>
        <p:spPr>
          <a:xfrm>
            <a:off x="11584213" y="6322785"/>
            <a:ext cx="453571" cy="36285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Calibri"/>
              </a:rPr>
              <a:t>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AE057E-4E63-493C-8A2F-18AAE6EB7554}"/>
              </a:ext>
            </a:extLst>
          </p:cNvPr>
          <p:cNvSpPr txBox="1"/>
          <p:nvPr/>
        </p:nvSpPr>
        <p:spPr>
          <a:xfrm>
            <a:off x="3824008" y="310443"/>
            <a:ext cx="4543985" cy="646331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onnsiteX0" fmla="*/ 0 w 4543985"/>
                      <a:gd name="connsiteY0" fmla="*/ 0 h 646331"/>
                      <a:gd name="connsiteX1" fmla="*/ 522558 w 4543985"/>
                      <a:gd name="connsiteY1" fmla="*/ 0 h 646331"/>
                      <a:gd name="connsiteX2" fmla="*/ 999677 w 4543985"/>
                      <a:gd name="connsiteY2" fmla="*/ 0 h 646331"/>
                      <a:gd name="connsiteX3" fmla="*/ 1476795 w 4543985"/>
                      <a:gd name="connsiteY3" fmla="*/ 0 h 646331"/>
                      <a:gd name="connsiteX4" fmla="*/ 1908474 w 4543985"/>
                      <a:gd name="connsiteY4" fmla="*/ 0 h 646331"/>
                      <a:gd name="connsiteX5" fmla="*/ 2340152 w 4543985"/>
                      <a:gd name="connsiteY5" fmla="*/ 0 h 646331"/>
                      <a:gd name="connsiteX6" fmla="*/ 2771831 w 4543985"/>
                      <a:gd name="connsiteY6" fmla="*/ 0 h 646331"/>
                      <a:gd name="connsiteX7" fmla="*/ 3385269 w 4543985"/>
                      <a:gd name="connsiteY7" fmla="*/ 0 h 646331"/>
                      <a:gd name="connsiteX8" fmla="*/ 3816947 w 4543985"/>
                      <a:gd name="connsiteY8" fmla="*/ 0 h 646331"/>
                      <a:gd name="connsiteX9" fmla="*/ 4543985 w 4543985"/>
                      <a:gd name="connsiteY9" fmla="*/ 0 h 646331"/>
                      <a:gd name="connsiteX10" fmla="*/ 4543985 w 4543985"/>
                      <a:gd name="connsiteY10" fmla="*/ 310239 h 646331"/>
                      <a:gd name="connsiteX11" fmla="*/ 4543985 w 4543985"/>
                      <a:gd name="connsiteY11" fmla="*/ 646331 h 646331"/>
                      <a:gd name="connsiteX12" fmla="*/ 4066867 w 4543985"/>
                      <a:gd name="connsiteY12" fmla="*/ 646331 h 646331"/>
                      <a:gd name="connsiteX13" fmla="*/ 3589748 w 4543985"/>
                      <a:gd name="connsiteY13" fmla="*/ 646331 h 646331"/>
                      <a:gd name="connsiteX14" fmla="*/ 2976310 w 4543985"/>
                      <a:gd name="connsiteY14" fmla="*/ 646331 h 646331"/>
                      <a:gd name="connsiteX15" fmla="*/ 2362872 w 4543985"/>
                      <a:gd name="connsiteY15" fmla="*/ 646331 h 646331"/>
                      <a:gd name="connsiteX16" fmla="*/ 1840314 w 4543985"/>
                      <a:gd name="connsiteY16" fmla="*/ 646331 h 646331"/>
                      <a:gd name="connsiteX17" fmla="*/ 1181436 w 4543985"/>
                      <a:gd name="connsiteY17" fmla="*/ 646331 h 646331"/>
                      <a:gd name="connsiteX18" fmla="*/ 704318 w 4543985"/>
                      <a:gd name="connsiteY18" fmla="*/ 646331 h 646331"/>
                      <a:gd name="connsiteX19" fmla="*/ 0 w 4543985"/>
                      <a:gd name="connsiteY19" fmla="*/ 646331 h 646331"/>
                      <a:gd name="connsiteX20" fmla="*/ 0 w 4543985"/>
                      <a:gd name="connsiteY20" fmla="*/ 323166 h 646331"/>
                      <a:gd name="connsiteX21" fmla="*/ 0 w 4543985"/>
                      <a:gd name="connsiteY21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543985" h="646331" extrusionOk="0">
                        <a:moveTo>
                          <a:pt x="0" y="0"/>
                        </a:moveTo>
                        <a:cubicBezTo>
                          <a:pt x="257171" y="-13632"/>
                          <a:pt x="332713" y="39077"/>
                          <a:pt x="522558" y="0"/>
                        </a:cubicBezTo>
                        <a:cubicBezTo>
                          <a:pt x="712403" y="-39077"/>
                          <a:pt x="904137" y="53615"/>
                          <a:pt x="999677" y="0"/>
                        </a:cubicBezTo>
                        <a:cubicBezTo>
                          <a:pt x="1095217" y="-53615"/>
                          <a:pt x="1301362" y="49265"/>
                          <a:pt x="1476795" y="0"/>
                        </a:cubicBezTo>
                        <a:cubicBezTo>
                          <a:pt x="1652228" y="-49265"/>
                          <a:pt x="1772152" y="34400"/>
                          <a:pt x="1908474" y="0"/>
                        </a:cubicBezTo>
                        <a:cubicBezTo>
                          <a:pt x="2044796" y="-34400"/>
                          <a:pt x="2135994" y="37696"/>
                          <a:pt x="2340152" y="0"/>
                        </a:cubicBezTo>
                        <a:cubicBezTo>
                          <a:pt x="2544310" y="-37696"/>
                          <a:pt x="2680028" y="28323"/>
                          <a:pt x="2771831" y="0"/>
                        </a:cubicBezTo>
                        <a:cubicBezTo>
                          <a:pt x="2863634" y="-28323"/>
                          <a:pt x="3165754" y="69425"/>
                          <a:pt x="3385269" y="0"/>
                        </a:cubicBezTo>
                        <a:cubicBezTo>
                          <a:pt x="3604784" y="-69425"/>
                          <a:pt x="3650533" y="40116"/>
                          <a:pt x="3816947" y="0"/>
                        </a:cubicBezTo>
                        <a:cubicBezTo>
                          <a:pt x="3983361" y="-40116"/>
                          <a:pt x="4388912" y="18280"/>
                          <a:pt x="4543985" y="0"/>
                        </a:cubicBezTo>
                        <a:cubicBezTo>
                          <a:pt x="4560915" y="64489"/>
                          <a:pt x="4534687" y="210597"/>
                          <a:pt x="4543985" y="310239"/>
                        </a:cubicBezTo>
                        <a:cubicBezTo>
                          <a:pt x="4553283" y="409881"/>
                          <a:pt x="4526312" y="573990"/>
                          <a:pt x="4543985" y="646331"/>
                        </a:cubicBezTo>
                        <a:cubicBezTo>
                          <a:pt x="4402829" y="685111"/>
                          <a:pt x="4193690" y="630169"/>
                          <a:pt x="4066867" y="646331"/>
                        </a:cubicBezTo>
                        <a:cubicBezTo>
                          <a:pt x="3940044" y="662493"/>
                          <a:pt x="3700679" y="625373"/>
                          <a:pt x="3589748" y="646331"/>
                        </a:cubicBezTo>
                        <a:cubicBezTo>
                          <a:pt x="3478817" y="667289"/>
                          <a:pt x="3120226" y="575668"/>
                          <a:pt x="2976310" y="646331"/>
                        </a:cubicBezTo>
                        <a:cubicBezTo>
                          <a:pt x="2832394" y="716994"/>
                          <a:pt x="2541714" y="617641"/>
                          <a:pt x="2362872" y="646331"/>
                        </a:cubicBezTo>
                        <a:cubicBezTo>
                          <a:pt x="2184030" y="675021"/>
                          <a:pt x="1962693" y="623014"/>
                          <a:pt x="1840314" y="646331"/>
                        </a:cubicBezTo>
                        <a:cubicBezTo>
                          <a:pt x="1717935" y="669648"/>
                          <a:pt x="1357313" y="609121"/>
                          <a:pt x="1181436" y="646331"/>
                        </a:cubicBezTo>
                        <a:cubicBezTo>
                          <a:pt x="1005559" y="683541"/>
                          <a:pt x="902103" y="632527"/>
                          <a:pt x="704318" y="646331"/>
                        </a:cubicBezTo>
                        <a:cubicBezTo>
                          <a:pt x="506533" y="660135"/>
                          <a:pt x="339791" y="569441"/>
                          <a:pt x="0" y="646331"/>
                        </a:cubicBezTo>
                        <a:cubicBezTo>
                          <a:pt x="-24115" y="561050"/>
                          <a:pt x="13328" y="421966"/>
                          <a:pt x="0" y="323166"/>
                        </a:cubicBezTo>
                        <a:cubicBezTo>
                          <a:pt x="-13328" y="224366"/>
                          <a:pt x="30106" y="1155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/>
                <a:cs typeface="Times New Roman"/>
              </a:rPr>
              <a:t>Image to Image</a:t>
            </a:r>
            <a:endParaRPr lang="ru-RU" sz="36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E37D55EE-7439-476C-9F1D-367580136F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 descr="Изображение выглядит как текст, обувь, ботинок&#10;&#10;Автоматически созданное описание">
            <a:extLst>
              <a:ext uri="{FF2B5EF4-FFF2-40B4-BE49-F238E27FC236}">
                <a16:creationId xmlns:a16="http://schemas.microsoft.com/office/drawing/2014/main" id="{A11C5B73-443F-F2EE-FB38-3850CD801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895" y="1242487"/>
            <a:ext cx="8400142" cy="53379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3D169D-708E-BFDA-E691-62EA142EE933}"/>
              </a:ext>
            </a:extLst>
          </p:cNvPr>
          <p:cNvSpPr txBox="1"/>
          <p:nvPr/>
        </p:nvSpPr>
        <p:spPr>
          <a:xfrm>
            <a:off x="5818716" y="5197124"/>
            <a:ext cx="166984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dirty="0">
                <a:solidFill>
                  <a:srgbClr val="00B050"/>
                </a:solidFill>
                <a:latin typeface="Times New Roman"/>
                <a:cs typeface="Calibri" panose="020F0502020204030204"/>
              </a:rPr>
              <a:t>Декодер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F6F58A-80AD-D68A-7490-6AA81F69DFCA}"/>
              </a:ext>
            </a:extLst>
          </p:cNvPr>
          <p:cNvSpPr txBox="1"/>
          <p:nvPr/>
        </p:nvSpPr>
        <p:spPr>
          <a:xfrm>
            <a:off x="3957121" y="5197124"/>
            <a:ext cx="166984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Times New Roman"/>
                <a:cs typeface="Calibri" panose="020F0502020204030204"/>
              </a:rPr>
              <a:t>Кодер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EE9585D-5943-3896-137E-A192C5E53A24}"/>
              </a:ext>
            </a:extLst>
          </p:cNvPr>
          <p:cNvSpPr/>
          <p:nvPr/>
        </p:nvSpPr>
        <p:spPr>
          <a:xfrm>
            <a:off x="3887164" y="1794075"/>
            <a:ext cx="1813367" cy="30962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15B12BB-E3BE-9380-133E-4E6530412C3D}"/>
              </a:ext>
            </a:extLst>
          </p:cNvPr>
          <p:cNvSpPr/>
          <p:nvPr/>
        </p:nvSpPr>
        <p:spPr>
          <a:xfrm>
            <a:off x="5787340" y="1794075"/>
            <a:ext cx="1697621" cy="309622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294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9FFE66C-1F22-9F77-785C-CDDB7737FF50}"/>
              </a:ext>
            </a:extLst>
          </p:cNvPr>
          <p:cNvSpPr/>
          <p:nvPr/>
        </p:nvSpPr>
        <p:spPr>
          <a:xfrm>
            <a:off x="11584213" y="6322785"/>
            <a:ext cx="453571" cy="36285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Calibri"/>
              </a:rPr>
              <a:t>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AE057E-4E63-493C-8A2F-18AAE6EB7554}"/>
              </a:ext>
            </a:extLst>
          </p:cNvPr>
          <p:cNvSpPr txBox="1"/>
          <p:nvPr/>
        </p:nvSpPr>
        <p:spPr>
          <a:xfrm>
            <a:off x="3824008" y="310443"/>
            <a:ext cx="4543985" cy="646331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onnsiteX0" fmla="*/ 0 w 4543985"/>
                      <a:gd name="connsiteY0" fmla="*/ 0 h 646331"/>
                      <a:gd name="connsiteX1" fmla="*/ 522558 w 4543985"/>
                      <a:gd name="connsiteY1" fmla="*/ 0 h 646331"/>
                      <a:gd name="connsiteX2" fmla="*/ 999677 w 4543985"/>
                      <a:gd name="connsiteY2" fmla="*/ 0 h 646331"/>
                      <a:gd name="connsiteX3" fmla="*/ 1476795 w 4543985"/>
                      <a:gd name="connsiteY3" fmla="*/ 0 h 646331"/>
                      <a:gd name="connsiteX4" fmla="*/ 1908474 w 4543985"/>
                      <a:gd name="connsiteY4" fmla="*/ 0 h 646331"/>
                      <a:gd name="connsiteX5" fmla="*/ 2340152 w 4543985"/>
                      <a:gd name="connsiteY5" fmla="*/ 0 h 646331"/>
                      <a:gd name="connsiteX6" fmla="*/ 2771831 w 4543985"/>
                      <a:gd name="connsiteY6" fmla="*/ 0 h 646331"/>
                      <a:gd name="connsiteX7" fmla="*/ 3385269 w 4543985"/>
                      <a:gd name="connsiteY7" fmla="*/ 0 h 646331"/>
                      <a:gd name="connsiteX8" fmla="*/ 3816947 w 4543985"/>
                      <a:gd name="connsiteY8" fmla="*/ 0 h 646331"/>
                      <a:gd name="connsiteX9" fmla="*/ 4543985 w 4543985"/>
                      <a:gd name="connsiteY9" fmla="*/ 0 h 646331"/>
                      <a:gd name="connsiteX10" fmla="*/ 4543985 w 4543985"/>
                      <a:gd name="connsiteY10" fmla="*/ 310239 h 646331"/>
                      <a:gd name="connsiteX11" fmla="*/ 4543985 w 4543985"/>
                      <a:gd name="connsiteY11" fmla="*/ 646331 h 646331"/>
                      <a:gd name="connsiteX12" fmla="*/ 4066867 w 4543985"/>
                      <a:gd name="connsiteY12" fmla="*/ 646331 h 646331"/>
                      <a:gd name="connsiteX13" fmla="*/ 3589748 w 4543985"/>
                      <a:gd name="connsiteY13" fmla="*/ 646331 h 646331"/>
                      <a:gd name="connsiteX14" fmla="*/ 2976310 w 4543985"/>
                      <a:gd name="connsiteY14" fmla="*/ 646331 h 646331"/>
                      <a:gd name="connsiteX15" fmla="*/ 2362872 w 4543985"/>
                      <a:gd name="connsiteY15" fmla="*/ 646331 h 646331"/>
                      <a:gd name="connsiteX16" fmla="*/ 1840314 w 4543985"/>
                      <a:gd name="connsiteY16" fmla="*/ 646331 h 646331"/>
                      <a:gd name="connsiteX17" fmla="*/ 1181436 w 4543985"/>
                      <a:gd name="connsiteY17" fmla="*/ 646331 h 646331"/>
                      <a:gd name="connsiteX18" fmla="*/ 704318 w 4543985"/>
                      <a:gd name="connsiteY18" fmla="*/ 646331 h 646331"/>
                      <a:gd name="connsiteX19" fmla="*/ 0 w 4543985"/>
                      <a:gd name="connsiteY19" fmla="*/ 646331 h 646331"/>
                      <a:gd name="connsiteX20" fmla="*/ 0 w 4543985"/>
                      <a:gd name="connsiteY20" fmla="*/ 323166 h 646331"/>
                      <a:gd name="connsiteX21" fmla="*/ 0 w 4543985"/>
                      <a:gd name="connsiteY21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543985" h="646331" extrusionOk="0">
                        <a:moveTo>
                          <a:pt x="0" y="0"/>
                        </a:moveTo>
                        <a:cubicBezTo>
                          <a:pt x="257171" y="-13632"/>
                          <a:pt x="332713" y="39077"/>
                          <a:pt x="522558" y="0"/>
                        </a:cubicBezTo>
                        <a:cubicBezTo>
                          <a:pt x="712403" y="-39077"/>
                          <a:pt x="904137" y="53615"/>
                          <a:pt x="999677" y="0"/>
                        </a:cubicBezTo>
                        <a:cubicBezTo>
                          <a:pt x="1095217" y="-53615"/>
                          <a:pt x="1301362" y="49265"/>
                          <a:pt x="1476795" y="0"/>
                        </a:cubicBezTo>
                        <a:cubicBezTo>
                          <a:pt x="1652228" y="-49265"/>
                          <a:pt x="1772152" y="34400"/>
                          <a:pt x="1908474" y="0"/>
                        </a:cubicBezTo>
                        <a:cubicBezTo>
                          <a:pt x="2044796" y="-34400"/>
                          <a:pt x="2135994" y="37696"/>
                          <a:pt x="2340152" y="0"/>
                        </a:cubicBezTo>
                        <a:cubicBezTo>
                          <a:pt x="2544310" y="-37696"/>
                          <a:pt x="2680028" y="28323"/>
                          <a:pt x="2771831" y="0"/>
                        </a:cubicBezTo>
                        <a:cubicBezTo>
                          <a:pt x="2863634" y="-28323"/>
                          <a:pt x="3165754" y="69425"/>
                          <a:pt x="3385269" y="0"/>
                        </a:cubicBezTo>
                        <a:cubicBezTo>
                          <a:pt x="3604784" y="-69425"/>
                          <a:pt x="3650533" y="40116"/>
                          <a:pt x="3816947" y="0"/>
                        </a:cubicBezTo>
                        <a:cubicBezTo>
                          <a:pt x="3983361" y="-40116"/>
                          <a:pt x="4388912" y="18280"/>
                          <a:pt x="4543985" y="0"/>
                        </a:cubicBezTo>
                        <a:cubicBezTo>
                          <a:pt x="4560915" y="64489"/>
                          <a:pt x="4534687" y="210597"/>
                          <a:pt x="4543985" y="310239"/>
                        </a:cubicBezTo>
                        <a:cubicBezTo>
                          <a:pt x="4553283" y="409881"/>
                          <a:pt x="4526312" y="573990"/>
                          <a:pt x="4543985" y="646331"/>
                        </a:cubicBezTo>
                        <a:cubicBezTo>
                          <a:pt x="4402829" y="685111"/>
                          <a:pt x="4193690" y="630169"/>
                          <a:pt x="4066867" y="646331"/>
                        </a:cubicBezTo>
                        <a:cubicBezTo>
                          <a:pt x="3940044" y="662493"/>
                          <a:pt x="3700679" y="625373"/>
                          <a:pt x="3589748" y="646331"/>
                        </a:cubicBezTo>
                        <a:cubicBezTo>
                          <a:pt x="3478817" y="667289"/>
                          <a:pt x="3120226" y="575668"/>
                          <a:pt x="2976310" y="646331"/>
                        </a:cubicBezTo>
                        <a:cubicBezTo>
                          <a:pt x="2832394" y="716994"/>
                          <a:pt x="2541714" y="617641"/>
                          <a:pt x="2362872" y="646331"/>
                        </a:cubicBezTo>
                        <a:cubicBezTo>
                          <a:pt x="2184030" y="675021"/>
                          <a:pt x="1962693" y="623014"/>
                          <a:pt x="1840314" y="646331"/>
                        </a:cubicBezTo>
                        <a:cubicBezTo>
                          <a:pt x="1717935" y="669648"/>
                          <a:pt x="1357313" y="609121"/>
                          <a:pt x="1181436" y="646331"/>
                        </a:cubicBezTo>
                        <a:cubicBezTo>
                          <a:pt x="1005559" y="683541"/>
                          <a:pt x="902103" y="632527"/>
                          <a:pt x="704318" y="646331"/>
                        </a:cubicBezTo>
                        <a:cubicBezTo>
                          <a:pt x="506533" y="660135"/>
                          <a:pt x="339791" y="569441"/>
                          <a:pt x="0" y="646331"/>
                        </a:cubicBezTo>
                        <a:cubicBezTo>
                          <a:pt x="-24115" y="561050"/>
                          <a:pt x="13328" y="421966"/>
                          <a:pt x="0" y="323166"/>
                        </a:cubicBezTo>
                        <a:cubicBezTo>
                          <a:pt x="-13328" y="224366"/>
                          <a:pt x="30106" y="1155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/>
                <a:cs typeface="Times New Roman"/>
              </a:rPr>
              <a:t>Image to Image</a:t>
            </a:r>
            <a:endParaRPr lang="ru-RU" sz="36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E37D55EE-7439-476C-9F1D-367580136F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What's GAN (generative adversarial networks), how it works?">
            <a:extLst>
              <a:ext uri="{FF2B5EF4-FFF2-40B4-BE49-F238E27FC236}">
                <a16:creationId xmlns:a16="http://schemas.microsoft.com/office/drawing/2014/main" id="{D3F780AF-E875-437A-A024-BC9BBEE777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 descr="Изображение выглядит как текст, обувь, ботинок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5DE97B5C-52B7-134E-6191-387F30082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280" y="1255811"/>
            <a:ext cx="9065985" cy="53464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ABC43C-5F80-DEBF-1351-BDA71AA319AB}"/>
              </a:ext>
            </a:extLst>
          </p:cNvPr>
          <p:cNvSpPr txBox="1"/>
          <p:nvPr/>
        </p:nvSpPr>
        <p:spPr>
          <a:xfrm>
            <a:off x="9087145" y="638362"/>
            <a:ext cx="2457804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000" dirty="0">
                <a:latin typeface="Times New Roman"/>
                <a:cs typeface="Calibri" panose="020F0502020204030204"/>
              </a:rPr>
              <a:t>Дискриминатор: дополнительная </a:t>
            </a:r>
            <a:r>
              <a:rPr lang="ru-RU" sz="2000" err="1">
                <a:latin typeface="Times New Roman"/>
                <a:cs typeface="Calibri" panose="020F0502020204030204"/>
              </a:rPr>
              <a:t>сверточная</a:t>
            </a:r>
            <a:r>
              <a:rPr lang="ru-RU" sz="2000" dirty="0">
                <a:latin typeface="Times New Roman"/>
                <a:cs typeface="Calibri" panose="020F0502020204030204"/>
              </a:rPr>
              <a:t> нейронная сеть, определяющая реальное или сгенерированное изображение.</a:t>
            </a:r>
            <a:endParaRPr lang="ru-RU" sz="24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45997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9FFE66C-1F22-9F77-785C-CDDB7737FF50}"/>
              </a:ext>
            </a:extLst>
          </p:cNvPr>
          <p:cNvSpPr/>
          <p:nvPr/>
        </p:nvSpPr>
        <p:spPr>
          <a:xfrm>
            <a:off x="11584213" y="6322785"/>
            <a:ext cx="453571" cy="36285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Calibri"/>
              </a:rPr>
              <a:t>22</a:t>
            </a:r>
          </a:p>
        </p:txBody>
      </p:sp>
      <p:pic>
        <p:nvPicPr>
          <p:cNvPr id="2" name="Рисунок 1" descr="Изображение выглядит как птица, на открытом воздухе, трав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1B2B7AC7-6D1B-B5C5-757C-D6625349D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40" y="1140060"/>
            <a:ext cx="2438400" cy="2438400"/>
          </a:xfrm>
          <a:prstGeom prst="rect">
            <a:avLst/>
          </a:prstGeom>
        </p:spPr>
      </p:pic>
      <p:pic>
        <p:nvPicPr>
          <p:cNvPr id="4" name="Рисунок 3" descr="Изображение выглядит как птица, на открытом воздухе, трава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58A6CD4D-1465-AF9B-CF79-3FB48D363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096" y="1137791"/>
            <a:ext cx="2438400" cy="2438400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на открытом воздухе, одежда, детская площадка&#10;&#10;Автоматически созданное описание">
            <a:extLst>
              <a:ext uri="{FF2B5EF4-FFF2-40B4-BE49-F238E27FC236}">
                <a16:creationId xmlns:a16="http://schemas.microsoft.com/office/drawing/2014/main" id="{543F2C1A-8054-6966-569D-B5B92F82B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2199" y="1138700"/>
            <a:ext cx="2438400" cy="2438400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к, одежда, на открытом воздухе, детская площадка&#10;&#10;Автоматически созданное описание">
            <a:extLst>
              <a:ext uri="{FF2B5EF4-FFF2-40B4-BE49-F238E27FC236}">
                <a16:creationId xmlns:a16="http://schemas.microsoft.com/office/drawing/2014/main" id="{F9BBC229-9801-9474-32E4-BD8260059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0939" y="1140379"/>
            <a:ext cx="2438400" cy="2438400"/>
          </a:xfrm>
          <a:prstGeom prst="rect">
            <a:avLst/>
          </a:prstGeom>
        </p:spPr>
      </p:pic>
      <p:pic>
        <p:nvPicPr>
          <p:cNvPr id="7" name="Рисунок 6" descr="Изображение выглядит как транспорт, Наземный транспорт, транспортное средств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450DA9E8-D9C0-45A9-C84F-ED8CB9AF8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1191" y="4097328"/>
            <a:ext cx="2438400" cy="2438400"/>
          </a:xfrm>
          <a:prstGeom prst="rect">
            <a:avLst/>
          </a:prstGeom>
        </p:spPr>
      </p:pic>
      <p:pic>
        <p:nvPicPr>
          <p:cNvPr id="8" name="Рисунок 7" descr="Изображение выглядит как транспорт, текст, автобус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32B2035C-612F-C64C-D550-08090ACC63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1276" y="4101697"/>
            <a:ext cx="2438400" cy="2438400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кот, Мелкие и средние кошки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8350B6AF-E4CC-ED8E-CB24-8EBF8DA643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467" y="4100689"/>
            <a:ext cx="2438400" cy="24384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кот, млекопитающее, Мелкие и средние кошки, Вибриссы&#10;&#10;Автоматически созданное описание">
            <a:extLst>
              <a:ext uri="{FF2B5EF4-FFF2-40B4-BE49-F238E27FC236}">
                <a16:creationId xmlns:a16="http://schemas.microsoft.com/office/drawing/2014/main" id="{B3148CC4-DF46-A023-1532-FC0465D8A8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0653" y="4100689"/>
            <a:ext cx="2438400" cy="2438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D00D2E3-6DE2-8164-198C-CCC55EF7E4CC}"/>
              </a:ext>
            </a:extLst>
          </p:cNvPr>
          <p:cNvSpPr txBox="1"/>
          <p:nvPr/>
        </p:nvSpPr>
        <p:spPr>
          <a:xfrm>
            <a:off x="3824008" y="310443"/>
            <a:ext cx="4543985" cy="646331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onnsiteX0" fmla="*/ 0 w 4543985"/>
                      <a:gd name="connsiteY0" fmla="*/ 0 h 646331"/>
                      <a:gd name="connsiteX1" fmla="*/ 522558 w 4543985"/>
                      <a:gd name="connsiteY1" fmla="*/ 0 h 646331"/>
                      <a:gd name="connsiteX2" fmla="*/ 999677 w 4543985"/>
                      <a:gd name="connsiteY2" fmla="*/ 0 h 646331"/>
                      <a:gd name="connsiteX3" fmla="*/ 1476795 w 4543985"/>
                      <a:gd name="connsiteY3" fmla="*/ 0 h 646331"/>
                      <a:gd name="connsiteX4" fmla="*/ 1908474 w 4543985"/>
                      <a:gd name="connsiteY4" fmla="*/ 0 h 646331"/>
                      <a:gd name="connsiteX5" fmla="*/ 2340152 w 4543985"/>
                      <a:gd name="connsiteY5" fmla="*/ 0 h 646331"/>
                      <a:gd name="connsiteX6" fmla="*/ 2771831 w 4543985"/>
                      <a:gd name="connsiteY6" fmla="*/ 0 h 646331"/>
                      <a:gd name="connsiteX7" fmla="*/ 3385269 w 4543985"/>
                      <a:gd name="connsiteY7" fmla="*/ 0 h 646331"/>
                      <a:gd name="connsiteX8" fmla="*/ 3816947 w 4543985"/>
                      <a:gd name="connsiteY8" fmla="*/ 0 h 646331"/>
                      <a:gd name="connsiteX9" fmla="*/ 4543985 w 4543985"/>
                      <a:gd name="connsiteY9" fmla="*/ 0 h 646331"/>
                      <a:gd name="connsiteX10" fmla="*/ 4543985 w 4543985"/>
                      <a:gd name="connsiteY10" fmla="*/ 310239 h 646331"/>
                      <a:gd name="connsiteX11" fmla="*/ 4543985 w 4543985"/>
                      <a:gd name="connsiteY11" fmla="*/ 646331 h 646331"/>
                      <a:gd name="connsiteX12" fmla="*/ 4066867 w 4543985"/>
                      <a:gd name="connsiteY12" fmla="*/ 646331 h 646331"/>
                      <a:gd name="connsiteX13" fmla="*/ 3589748 w 4543985"/>
                      <a:gd name="connsiteY13" fmla="*/ 646331 h 646331"/>
                      <a:gd name="connsiteX14" fmla="*/ 2976310 w 4543985"/>
                      <a:gd name="connsiteY14" fmla="*/ 646331 h 646331"/>
                      <a:gd name="connsiteX15" fmla="*/ 2362872 w 4543985"/>
                      <a:gd name="connsiteY15" fmla="*/ 646331 h 646331"/>
                      <a:gd name="connsiteX16" fmla="*/ 1840314 w 4543985"/>
                      <a:gd name="connsiteY16" fmla="*/ 646331 h 646331"/>
                      <a:gd name="connsiteX17" fmla="*/ 1181436 w 4543985"/>
                      <a:gd name="connsiteY17" fmla="*/ 646331 h 646331"/>
                      <a:gd name="connsiteX18" fmla="*/ 704318 w 4543985"/>
                      <a:gd name="connsiteY18" fmla="*/ 646331 h 646331"/>
                      <a:gd name="connsiteX19" fmla="*/ 0 w 4543985"/>
                      <a:gd name="connsiteY19" fmla="*/ 646331 h 646331"/>
                      <a:gd name="connsiteX20" fmla="*/ 0 w 4543985"/>
                      <a:gd name="connsiteY20" fmla="*/ 323166 h 646331"/>
                      <a:gd name="connsiteX21" fmla="*/ 0 w 4543985"/>
                      <a:gd name="connsiteY21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543985" h="646331" extrusionOk="0">
                        <a:moveTo>
                          <a:pt x="0" y="0"/>
                        </a:moveTo>
                        <a:cubicBezTo>
                          <a:pt x="257171" y="-13632"/>
                          <a:pt x="332713" y="39077"/>
                          <a:pt x="522558" y="0"/>
                        </a:cubicBezTo>
                        <a:cubicBezTo>
                          <a:pt x="712403" y="-39077"/>
                          <a:pt x="904137" y="53615"/>
                          <a:pt x="999677" y="0"/>
                        </a:cubicBezTo>
                        <a:cubicBezTo>
                          <a:pt x="1095217" y="-53615"/>
                          <a:pt x="1301362" y="49265"/>
                          <a:pt x="1476795" y="0"/>
                        </a:cubicBezTo>
                        <a:cubicBezTo>
                          <a:pt x="1652228" y="-49265"/>
                          <a:pt x="1772152" y="34400"/>
                          <a:pt x="1908474" y="0"/>
                        </a:cubicBezTo>
                        <a:cubicBezTo>
                          <a:pt x="2044796" y="-34400"/>
                          <a:pt x="2135994" y="37696"/>
                          <a:pt x="2340152" y="0"/>
                        </a:cubicBezTo>
                        <a:cubicBezTo>
                          <a:pt x="2544310" y="-37696"/>
                          <a:pt x="2680028" y="28323"/>
                          <a:pt x="2771831" y="0"/>
                        </a:cubicBezTo>
                        <a:cubicBezTo>
                          <a:pt x="2863634" y="-28323"/>
                          <a:pt x="3165754" y="69425"/>
                          <a:pt x="3385269" y="0"/>
                        </a:cubicBezTo>
                        <a:cubicBezTo>
                          <a:pt x="3604784" y="-69425"/>
                          <a:pt x="3650533" y="40116"/>
                          <a:pt x="3816947" y="0"/>
                        </a:cubicBezTo>
                        <a:cubicBezTo>
                          <a:pt x="3983361" y="-40116"/>
                          <a:pt x="4388912" y="18280"/>
                          <a:pt x="4543985" y="0"/>
                        </a:cubicBezTo>
                        <a:cubicBezTo>
                          <a:pt x="4560915" y="64489"/>
                          <a:pt x="4534687" y="210597"/>
                          <a:pt x="4543985" y="310239"/>
                        </a:cubicBezTo>
                        <a:cubicBezTo>
                          <a:pt x="4553283" y="409881"/>
                          <a:pt x="4526312" y="573990"/>
                          <a:pt x="4543985" y="646331"/>
                        </a:cubicBezTo>
                        <a:cubicBezTo>
                          <a:pt x="4402829" y="685111"/>
                          <a:pt x="4193690" y="630169"/>
                          <a:pt x="4066867" y="646331"/>
                        </a:cubicBezTo>
                        <a:cubicBezTo>
                          <a:pt x="3940044" y="662493"/>
                          <a:pt x="3700679" y="625373"/>
                          <a:pt x="3589748" y="646331"/>
                        </a:cubicBezTo>
                        <a:cubicBezTo>
                          <a:pt x="3478817" y="667289"/>
                          <a:pt x="3120226" y="575668"/>
                          <a:pt x="2976310" y="646331"/>
                        </a:cubicBezTo>
                        <a:cubicBezTo>
                          <a:pt x="2832394" y="716994"/>
                          <a:pt x="2541714" y="617641"/>
                          <a:pt x="2362872" y="646331"/>
                        </a:cubicBezTo>
                        <a:cubicBezTo>
                          <a:pt x="2184030" y="675021"/>
                          <a:pt x="1962693" y="623014"/>
                          <a:pt x="1840314" y="646331"/>
                        </a:cubicBezTo>
                        <a:cubicBezTo>
                          <a:pt x="1717935" y="669648"/>
                          <a:pt x="1357313" y="609121"/>
                          <a:pt x="1181436" y="646331"/>
                        </a:cubicBezTo>
                        <a:cubicBezTo>
                          <a:pt x="1005559" y="683541"/>
                          <a:pt x="902103" y="632527"/>
                          <a:pt x="704318" y="646331"/>
                        </a:cubicBezTo>
                        <a:cubicBezTo>
                          <a:pt x="506533" y="660135"/>
                          <a:pt x="339791" y="569441"/>
                          <a:pt x="0" y="646331"/>
                        </a:cubicBezTo>
                        <a:cubicBezTo>
                          <a:pt x="-24115" y="561050"/>
                          <a:pt x="13328" y="421966"/>
                          <a:pt x="0" y="323166"/>
                        </a:cubicBezTo>
                        <a:cubicBezTo>
                          <a:pt x="-13328" y="224366"/>
                          <a:pt x="30106" y="1155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/>
                <a:cs typeface="Times New Roman"/>
              </a:rPr>
              <a:t>Image to Image</a:t>
            </a:r>
            <a:endParaRPr lang="ru-RU" sz="36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3" name="Стрелка: штриховая вправо 12">
            <a:extLst>
              <a:ext uri="{FF2B5EF4-FFF2-40B4-BE49-F238E27FC236}">
                <a16:creationId xmlns:a16="http://schemas.microsoft.com/office/drawing/2014/main" id="{6DA88086-609E-F007-8D7F-F1D1A845D251}"/>
              </a:ext>
            </a:extLst>
          </p:cNvPr>
          <p:cNvSpPr/>
          <p:nvPr/>
        </p:nvSpPr>
        <p:spPr>
          <a:xfrm>
            <a:off x="2351851" y="2097851"/>
            <a:ext cx="696147" cy="526814"/>
          </a:xfrm>
          <a:prstGeom prst="notchedRightArrow">
            <a:avLst/>
          </a:prstGeom>
          <a:solidFill>
            <a:srgbClr val="FCE6E6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штриховая вправо 12">
            <a:extLst>
              <a:ext uri="{FF2B5EF4-FFF2-40B4-BE49-F238E27FC236}">
                <a16:creationId xmlns:a16="http://schemas.microsoft.com/office/drawing/2014/main" id="{5A52A1E7-C047-A68A-D701-69D32DB29EB3}"/>
              </a:ext>
            </a:extLst>
          </p:cNvPr>
          <p:cNvSpPr/>
          <p:nvPr/>
        </p:nvSpPr>
        <p:spPr>
          <a:xfrm>
            <a:off x="2351851" y="5051777"/>
            <a:ext cx="696147" cy="526814"/>
          </a:xfrm>
          <a:prstGeom prst="notchedRightArrow">
            <a:avLst/>
          </a:prstGeom>
          <a:solidFill>
            <a:srgbClr val="FCE6E6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штриховая вправо 12">
            <a:extLst>
              <a:ext uri="{FF2B5EF4-FFF2-40B4-BE49-F238E27FC236}">
                <a16:creationId xmlns:a16="http://schemas.microsoft.com/office/drawing/2014/main" id="{262B216A-6AC3-7D10-99CD-CD34E110FE43}"/>
              </a:ext>
            </a:extLst>
          </p:cNvPr>
          <p:cNvSpPr/>
          <p:nvPr/>
        </p:nvSpPr>
        <p:spPr>
          <a:xfrm>
            <a:off x="8466666" y="2097851"/>
            <a:ext cx="696147" cy="526814"/>
          </a:xfrm>
          <a:prstGeom prst="notchedRightArrow">
            <a:avLst/>
          </a:prstGeom>
          <a:solidFill>
            <a:srgbClr val="FCE6E6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штриховая вправо 12">
            <a:extLst>
              <a:ext uri="{FF2B5EF4-FFF2-40B4-BE49-F238E27FC236}">
                <a16:creationId xmlns:a16="http://schemas.microsoft.com/office/drawing/2014/main" id="{16474C61-0970-2FEE-154C-53806D76D7D9}"/>
              </a:ext>
            </a:extLst>
          </p:cNvPr>
          <p:cNvSpPr/>
          <p:nvPr/>
        </p:nvSpPr>
        <p:spPr>
          <a:xfrm>
            <a:off x="8466665" y="5051777"/>
            <a:ext cx="696147" cy="526814"/>
          </a:xfrm>
          <a:prstGeom prst="notchedRightArrow">
            <a:avLst/>
          </a:prstGeom>
          <a:solidFill>
            <a:srgbClr val="FCE6E6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778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Изображение выглядит как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2E1C47F-6C2B-C577-FE95-2C9A617DB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0295" y="337843"/>
            <a:ext cx="3004374" cy="288972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Детское искусство, искусство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02883652-9617-C154-5263-EBAC01D9E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649" y="3800122"/>
            <a:ext cx="2994849" cy="288901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9FFE66C-1F22-9F77-785C-CDDB7737FF50}"/>
              </a:ext>
            </a:extLst>
          </p:cNvPr>
          <p:cNvSpPr/>
          <p:nvPr/>
        </p:nvSpPr>
        <p:spPr>
          <a:xfrm>
            <a:off x="11584213" y="6322785"/>
            <a:ext cx="453571" cy="36285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Calibri"/>
              </a:rPr>
              <a:t>23</a:t>
            </a:r>
          </a:p>
        </p:txBody>
      </p:sp>
      <p:pic>
        <p:nvPicPr>
          <p:cNvPr id="2" name="Рисунок 1" descr="Изображение выглядит как млекопитающее, черепаха, риф, Морская черепаха&#10;&#10;Автоматически созданное описание">
            <a:extLst>
              <a:ext uri="{FF2B5EF4-FFF2-40B4-BE49-F238E27FC236}">
                <a16:creationId xmlns:a16="http://schemas.microsoft.com/office/drawing/2014/main" id="{8681262B-7AB2-9968-DF16-E5D219AEA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808" y="1201393"/>
            <a:ext cx="2743200" cy="2065730"/>
          </a:xfrm>
          <a:prstGeom prst="rect">
            <a:avLst/>
          </a:prstGeom>
        </p:spPr>
      </p:pic>
      <p:pic>
        <p:nvPicPr>
          <p:cNvPr id="4" name="Рисунок 3" descr="Изображение выглядит как Современное искусство, картина, искусство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306AFC6F-3706-2E19-2902-4A7F813248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807" y="3596641"/>
            <a:ext cx="2743200" cy="1884863"/>
          </a:xfrm>
          <a:prstGeom prst="rect">
            <a:avLst/>
          </a:prstGeom>
        </p:spPr>
      </p:pic>
      <p:pic>
        <p:nvPicPr>
          <p:cNvPr id="5" name="Рисунок 4" descr="Изображение выглядит как риф, картина, рисун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1AC64E6-4F38-3F7F-BE80-443300F50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7068" y="2242191"/>
            <a:ext cx="2743200" cy="22983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D14CA1-AC58-6DDA-9FB8-6FF904B65521}"/>
              </a:ext>
            </a:extLst>
          </p:cNvPr>
          <p:cNvSpPr txBox="1"/>
          <p:nvPr/>
        </p:nvSpPr>
        <p:spPr>
          <a:xfrm>
            <a:off x="3824008" y="310443"/>
            <a:ext cx="4543985" cy="646331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onnsiteX0" fmla="*/ 0 w 4543985"/>
                      <a:gd name="connsiteY0" fmla="*/ 0 h 646331"/>
                      <a:gd name="connsiteX1" fmla="*/ 522558 w 4543985"/>
                      <a:gd name="connsiteY1" fmla="*/ 0 h 646331"/>
                      <a:gd name="connsiteX2" fmla="*/ 999677 w 4543985"/>
                      <a:gd name="connsiteY2" fmla="*/ 0 h 646331"/>
                      <a:gd name="connsiteX3" fmla="*/ 1476795 w 4543985"/>
                      <a:gd name="connsiteY3" fmla="*/ 0 h 646331"/>
                      <a:gd name="connsiteX4" fmla="*/ 1908474 w 4543985"/>
                      <a:gd name="connsiteY4" fmla="*/ 0 h 646331"/>
                      <a:gd name="connsiteX5" fmla="*/ 2340152 w 4543985"/>
                      <a:gd name="connsiteY5" fmla="*/ 0 h 646331"/>
                      <a:gd name="connsiteX6" fmla="*/ 2771831 w 4543985"/>
                      <a:gd name="connsiteY6" fmla="*/ 0 h 646331"/>
                      <a:gd name="connsiteX7" fmla="*/ 3385269 w 4543985"/>
                      <a:gd name="connsiteY7" fmla="*/ 0 h 646331"/>
                      <a:gd name="connsiteX8" fmla="*/ 3816947 w 4543985"/>
                      <a:gd name="connsiteY8" fmla="*/ 0 h 646331"/>
                      <a:gd name="connsiteX9" fmla="*/ 4543985 w 4543985"/>
                      <a:gd name="connsiteY9" fmla="*/ 0 h 646331"/>
                      <a:gd name="connsiteX10" fmla="*/ 4543985 w 4543985"/>
                      <a:gd name="connsiteY10" fmla="*/ 310239 h 646331"/>
                      <a:gd name="connsiteX11" fmla="*/ 4543985 w 4543985"/>
                      <a:gd name="connsiteY11" fmla="*/ 646331 h 646331"/>
                      <a:gd name="connsiteX12" fmla="*/ 4066867 w 4543985"/>
                      <a:gd name="connsiteY12" fmla="*/ 646331 h 646331"/>
                      <a:gd name="connsiteX13" fmla="*/ 3589748 w 4543985"/>
                      <a:gd name="connsiteY13" fmla="*/ 646331 h 646331"/>
                      <a:gd name="connsiteX14" fmla="*/ 2976310 w 4543985"/>
                      <a:gd name="connsiteY14" fmla="*/ 646331 h 646331"/>
                      <a:gd name="connsiteX15" fmla="*/ 2362872 w 4543985"/>
                      <a:gd name="connsiteY15" fmla="*/ 646331 h 646331"/>
                      <a:gd name="connsiteX16" fmla="*/ 1840314 w 4543985"/>
                      <a:gd name="connsiteY16" fmla="*/ 646331 h 646331"/>
                      <a:gd name="connsiteX17" fmla="*/ 1181436 w 4543985"/>
                      <a:gd name="connsiteY17" fmla="*/ 646331 h 646331"/>
                      <a:gd name="connsiteX18" fmla="*/ 704318 w 4543985"/>
                      <a:gd name="connsiteY18" fmla="*/ 646331 h 646331"/>
                      <a:gd name="connsiteX19" fmla="*/ 0 w 4543985"/>
                      <a:gd name="connsiteY19" fmla="*/ 646331 h 646331"/>
                      <a:gd name="connsiteX20" fmla="*/ 0 w 4543985"/>
                      <a:gd name="connsiteY20" fmla="*/ 323166 h 646331"/>
                      <a:gd name="connsiteX21" fmla="*/ 0 w 4543985"/>
                      <a:gd name="connsiteY21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543985" h="646331" extrusionOk="0">
                        <a:moveTo>
                          <a:pt x="0" y="0"/>
                        </a:moveTo>
                        <a:cubicBezTo>
                          <a:pt x="257171" y="-13632"/>
                          <a:pt x="332713" y="39077"/>
                          <a:pt x="522558" y="0"/>
                        </a:cubicBezTo>
                        <a:cubicBezTo>
                          <a:pt x="712403" y="-39077"/>
                          <a:pt x="904137" y="53615"/>
                          <a:pt x="999677" y="0"/>
                        </a:cubicBezTo>
                        <a:cubicBezTo>
                          <a:pt x="1095217" y="-53615"/>
                          <a:pt x="1301362" y="49265"/>
                          <a:pt x="1476795" y="0"/>
                        </a:cubicBezTo>
                        <a:cubicBezTo>
                          <a:pt x="1652228" y="-49265"/>
                          <a:pt x="1772152" y="34400"/>
                          <a:pt x="1908474" y="0"/>
                        </a:cubicBezTo>
                        <a:cubicBezTo>
                          <a:pt x="2044796" y="-34400"/>
                          <a:pt x="2135994" y="37696"/>
                          <a:pt x="2340152" y="0"/>
                        </a:cubicBezTo>
                        <a:cubicBezTo>
                          <a:pt x="2544310" y="-37696"/>
                          <a:pt x="2680028" y="28323"/>
                          <a:pt x="2771831" y="0"/>
                        </a:cubicBezTo>
                        <a:cubicBezTo>
                          <a:pt x="2863634" y="-28323"/>
                          <a:pt x="3165754" y="69425"/>
                          <a:pt x="3385269" y="0"/>
                        </a:cubicBezTo>
                        <a:cubicBezTo>
                          <a:pt x="3604784" y="-69425"/>
                          <a:pt x="3650533" y="40116"/>
                          <a:pt x="3816947" y="0"/>
                        </a:cubicBezTo>
                        <a:cubicBezTo>
                          <a:pt x="3983361" y="-40116"/>
                          <a:pt x="4388912" y="18280"/>
                          <a:pt x="4543985" y="0"/>
                        </a:cubicBezTo>
                        <a:cubicBezTo>
                          <a:pt x="4560915" y="64489"/>
                          <a:pt x="4534687" y="210597"/>
                          <a:pt x="4543985" y="310239"/>
                        </a:cubicBezTo>
                        <a:cubicBezTo>
                          <a:pt x="4553283" y="409881"/>
                          <a:pt x="4526312" y="573990"/>
                          <a:pt x="4543985" y="646331"/>
                        </a:cubicBezTo>
                        <a:cubicBezTo>
                          <a:pt x="4402829" y="685111"/>
                          <a:pt x="4193690" y="630169"/>
                          <a:pt x="4066867" y="646331"/>
                        </a:cubicBezTo>
                        <a:cubicBezTo>
                          <a:pt x="3940044" y="662493"/>
                          <a:pt x="3700679" y="625373"/>
                          <a:pt x="3589748" y="646331"/>
                        </a:cubicBezTo>
                        <a:cubicBezTo>
                          <a:pt x="3478817" y="667289"/>
                          <a:pt x="3120226" y="575668"/>
                          <a:pt x="2976310" y="646331"/>
                        </a:cubicBezTo>
                        <a:cubicBezTo>
                          <a:pt x="2832394" y="716994"/>
                          <a:pt x="2541714" y="617641"/>
                          <a:pt x="2362872" y="646331"/>
                        </a:cubicBezTo>
                        <a:cubicBezTo>
                          <a:pt x="2184030" y="675021"/>
                          <a:pt x="1962693" y="623014"/>
                          <a:pt x="1840314" y="646331"/>
                        </a:cubicBezTo>
                        <a:cubicBezTo>
                          <a:pt x="1717935" y="669648"/>
                          <a:pt x="1357313" y="609121"/>
                          <a:pt x="1181436" y="646331"/>
                        </a:cubicBezTo>
                        <a:cubicBezTo>
                          <a:pt x="1005559" y="683541"/>
                          <a:pt x="902103" y="632527"/>
                          <a:pt x="704318" y="646331"/>
                        </a:cubicBezTo>
                        <a:cubicBezTo>
                          <a:pt x="506533" y="660135"/>
                          <a:pt x="339791" y="569441"/>
                          <a:pt x="0" y="646331"/>
                        </a:cubicBezTo>
                        <a:cubicBezTo>
                          <a:pt x="-24115" y="561050"/>
                          <a:pt x="13328" y="421966"/>
                          <a:pt x="0" y="323166"/>
                        </a:cubicBezTo>
                        <a:cubicBezTo>
                          <a:pt x="-13328" y="224366"/>
                          <a:pt x="30106" y="11554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/>
                <a:cs typeface="Times New Roman"/>
              </a:rPr>
              <a:t>Image to Image</a:t>
            </a:r>
            <a:endParaRPr lang="ru-RU" sz="36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cxnSp>
        <p:nvCxnSpPr>
          <p:cNvPr id="9" name="Соединитель: уступ 8">
            <a:extLst>
              <a:ext uri="{FF2B5EF4-FFF2-40B4-BE49-F238E27FC236}">
                <a16:creationId xmlns:a16="http://schemas.microsoft.com/office/drawing/2014/main" id="{A5A22DDC-830B-A58C-54B3-1D16D00566F0}"/>
              </a:ext>
            </a:extLst>
          </p:cNvPr>
          <p:cNvCxnSpPr/>
          <p:nvPr/>
        </p:nvCxnSpPr>
        <p:spPr>
          <a:xfrm>
            <a:off x="3136429" y="2228615"/>
            <a:ext cx="886178" cy="1206029"/>
          </a:xfrm>
          <a:prstGeom prst="bent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: уступ 10">
            <a:extLst>
              <a:ext uri="{FF2B5EF4-FFF2-40B4-BE49-F238E27FC236}">
                <a16:creationId xmlns:a16="http://schemas.microsoft.com/office/drawing/2014/main" id="{B215C963-AD3D-BDB3-D17F-309477E8DC8B}"/>
              </a:ext>
            </a:extLst>
          </p:cNvPr>
          <p:cNvCxnSpPr>
            <a:cxnSpLocks/>
          </p:cNvCxnSpPr>
          <p:nvPr/>
        </p:nvCxnSpPr>
        <p:spPr>
          <a:xfrm flipV="1">
            <a:off x="3136428" y="3434644"/>
            <a:ext cx="886177" cy="1070565"/>
          </a:xfrm>
          <a:prstGeom prst="bent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трелка: штриховая вправо 12">
            <a:extLst>
              <a:ext uri="{FF2B5EF4-FFF2-40B4-BE49-F238E27FC236}">
                <a16:creationId xmlns:a16="http://schemas.microsoft.com/office/drawing/2014/main" id="{18012AA2-7225-4551-4C3C-54262BC42CE3}"/>
              </a:ext>
            </a:extLst>
          </p:cNvPr>
          <p:cNvSpPr/>
          <p:nvPr/>
        </p:nvSpPr>
        <p:spPr>
          <a:xfrm rot="5400000">
            <a:off x="9953036" y="3311407"/>
            <a:ext cx="696147" cy="526814"/>
          </a:xfrm>
          <a:prstGeom prst="notchedRightArrow">
            <a:avLst/>
          </a:prstGeom>
          <a:solidFill>
            <a:srgbClr val="FCE6E6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штриховая вправо 12">
            <a:extLst>
              <a:ext uri="{FF2B5EF4-FFF2-40B4-BE49-F238E27FC236}">
                <a16:creationId xmlns:a16="http://schemas.microsoft.com/office/drawing/2014/main" id="{43C2717F-B1C9-9343-2CEE-D5BDB7CAE270}"/>
              </a:ext>
            </a:extLst>
          </p:cNvPr>
          <p:cNvSpPr/>
          <p:nvPr/>
        </p:nvSpPr>
        <p:spPr>
          <a:xfrm rot="5400000">
            <a:off x="8748888" y="3311407"/>
            <a:ext cx="696147" cy="526814"/>
          </a:xfrm>
          <a:prstGeom prst="notchedRightArrow">
            <a:avLst/>
          </a:prstGeom>
          <a:solidFill>
            <a:srgbClr val="FCE6E6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16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3D3C8148-33DF-46F8-B099-4058020DBE9B}"/>
                  </a:ext>
                </a:extLst>
              </p:cNvPr>
              <p:cNvSpPr/>
              <p:nvPr/>
            </p:nvSpPr>
            <p:spPr>
              <a:xfrm>
                <a:off x="5866339" y="1189795"/>
                <a:ext cx="2925032" cy="5913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280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ru-RU" sz="28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8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ru-RU" sz="28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ru-RU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ru-RU" sz="2800" i="0"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subHide m:val="on"/>
                              <m:supHide m:val="on"/>
                              <m:ctrlPr>
                                <a:rPr lang="ru-RU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ru-RU" sz="28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d>
                                <m:dPr>
                                  <m:ctrlPr>
                                    <a:rPr lang="ru-RU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ru-RU" sz="28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nary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3D3C8148-33DF-46F8-B099-4058020DBE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6339" y="1189795"/>
                <a:ext cx="2925032" cy="5913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E8428CB-055D-466A-AD6A-C1EC50E11E59}"/>
              </a:ext>
            </a:extLst>
          </p:cNvPr>
          <p:cNvSpPr txBox="1"/>
          <p:nvPr/>
        </p:nvSpPr>
        <p:spPr>
          <a:xfrm>
            <a:off x="5824333" y="1781175"/>
            <a:ext cx="5144101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‒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интенсивность прошедших нейтронов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‒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интенсивность падающих нейтронов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‒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толщина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 ‒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линейный коэффициент ослабления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882B3772-2032-4583-BD22-43FC94179D2D}"/>
                  </a:ext>
                </a:extLst>
              </p:cNvPr>
              <p:cNvSpPr/>
              <p:nvPr/>
            </p:nvSpPr>
            <p:spPr>
              <a:xfrm>
                <a:off x="8972620" y="3326509"/>
                <a:ext cx="2783006" cy="9866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ru-RU" sz="24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ru-RU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ru-RU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ru-RU" sz="2400" i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ru-RU" sz="24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ru-RU" sz="2400" i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ru-RU" sz="2400" i="1">
                                      <a:latin typeface="Cambria Math" panose="02040503050406030204" pitchFamily="18" charset="0"/>
                                    </a:rPr>
                                    <m:t>𝑚𝑜𝑙𝑎𝑟</m:t>
                                  </m:r>
                                </m:sub>
                              </m:sSub>
                            </m:den>
                          </m:f>
                          <m:r>
                            <a:rPr lang="ru-RU" sz="2400" i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882B3772-2032-4583-BD22-43FC94179D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2620" y="3326509"/>
                <a:ext cx="2783006" cy="9866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668AC29C-5E81-48AC-B66F-AA83CE58B9DB}"/>
                  </a:ext>
                </a:extLst>
              </p:cNvPr>
              <p:cNvSpPr/>
              <p:nvPr/>
            </p:nvSpPr>
            <p:spPr>
              <a:xfrm>
                <a:off x="8978365" y="4313189"/>
                <a:ext cx="328077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ru-RU" sz="24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𝑎𝑏𝑠</m:t>
                          </m:r>
                        </m:sub>
                      </m:sSub>
                      <m:r>
                        <a:rPr lang="ru-RU" sz="24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𝑐𝑜h</m:t>
                          </m:r>
                        </m:sub>
                      </m:sSub>
                      <m:r>
                        <a:rPr lang="ru-RU" sz="2400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𝑖𝑛𝑐</m:t>
                          </m:r>
                        </m:sub>
                      </m:sSub>
                      <m:r>
                        <a:rPr lang="ru-RU" sz="2400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668AC29C-5E81-48AC-B66F-AA83CE58B9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8365" y="4313189"/>
                <a:ext cx="3280770" cy="461665"/>
              </a:xfrm>
              <a:prstGeom prst="rect">
                <a:avLst/>
              </a:prstGeom>
              <a:blipFill>
                <a:blip r:embed="rId4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7DC20D77-571E-4B42-9EDE-22FC4DA31205}"/>
                  </a:ext>
                </a:extLst>
              </p:cNvPr>
              <p:cNvSpPr/>
              <p:nvPr/>
            </p:nvSpPr>
            <p:spPr>
              <a:xfrm>
                <a:off x="5862356" y="5177450"/>
                <a:ext cx="4057521" cy="8023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subHide m:val="on"/>
                          <m:supHide m:val="on"/>
                          <m:ctrlPr>
                            <a:rPr lang="ru-RU" sz="22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ru-RU" sz="2200" i="1">
                              <a:latin typeface="Cambria Math" panose="02040503050406030204" pitchFamily="18" charset="0"/>
                            </a:rPr>
                            <m:t>𝜇</m:t>
                          </m:r>
                          <m:d>
                            <m:dPr>
                              <m:ctrlPr>
                                <a:rPr lang="ru-RU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ru-RU" sz="22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ru-RU" sz="22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𝑙𝑛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)= 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l-GR" sz="2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sz="2200" i="1" dirty="0"/>
              </a:p>
            </p:txBody>
          </p:sp>
        </mc:Choice>
        <mc:Fallback xmlns=""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7DC20D77-571E-4B42-9EDE-22FC4DA312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2356" y="5177450"/>
                <a:ext cx="4057521" cy="8023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DA1D021-FD49-4EEE-B685-CC71F021D7B3}"/>
                  </a:ext>
                </a:extLst>
              </p:cNvPr>
              <p:cNvSpPr txBox="1"/>
              <p:nvPr/>
            </p:nvSpPr>
            <p:spPr>
              <a:xfrm>
                <a:off x="5866339" y="6013623"/>
                <a:ext cx="5889287" cy="3385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ru-RU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ru-RU" sz="2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ru-RU" sz="2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‒ </a:t>
                </a:r>
                <a:r>
                  <a:rPr lang="ru-RU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преобразование Радона функции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sz="2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d>
                      <m:dPr>
                        <m:ctrlPr>
                          <a:rPr lang="en-US" sz="2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sz="22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DA1D021-FD49-4EEE-B685-CC71F021D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6339" y="6013623"/>
                <a:ext cx="5889287" cy="338554"/>
              </a:xfrm>
              <a:prstGeom prst="rect">
                <a:avLst/>
              </a:prstGeom>
              <a:blipFill>
                <a:blip r:embed="rId6"/>
                <a:stretch>
                  <a:fillRect l="-1656" t="-25000" b="-482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3D4C3B5-E510-464E-810D-D7319E5452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4" y="1048615"/>
            <a:ext cx="5709034" cy="38747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AAA1B48-2E02-4C5E-AEB3-876DE9C7AF42}"/>
                  </a:ext>
                </a:extLst>
              </p:cNvPr>
              <p:cNvSpPr txBox="1"/>
              <p:nvPr/>
            </p:nvSpPr>
            <p:spPr>
              <a:xfrm>
                <a:off x="291678" y="4946647"/>
                <a:ext cx="478606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Набор таких угловых проекций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ru-RU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называется синограммой.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AAA1B48-2E02-4C5E-AEB3-876DE9C7A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678" y="4946647"/>
                <a:ext cx="4786062" cy="707886"/>
              </a:xfrm>
              <a:prstGeom prst="rect">
                <a:avLst/>
              </a:prstGeom>
              <a:blipFill>
                <a:blip r:embed="rId8"/>
                <a:stretch>
                  <a:fillRect l="-1401" t="-4274" b="-136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E1C285-B17A-4015-A355-F4EE3F801B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60" y="5649487"/>
            <a:ext cx="4636773" cy="83528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23F5EB-57D2-417A-9523-7173681343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356" y="3143362"/>
            <a:ext cx="3110264" cy="200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F98CF1-933A-6B7D-C237-062CB07DB92B}"/>
              </a:ext>
            </a:extLst>
          </p:cNvPr>
          <p:cNvSpPr txBox="1"/>
          <p:nvPr/>
        </p:nvSpPr>
        <p:spPr>
          <a:xfrm>
            <a:off x="3559215" y="310443"/>
            <a:ext cx="5064845" cy="646331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onnsiteX0" fmla="*/ 0 w 5064845"/>
                      <a:gd name="connsiteY0" fmla="*/ 0 h 646331"/>
                      <a:gd name="connsiteX1" fmla="*/ 512112 w 5064845"/>
                      <a:gd name="connsiteY1" fmla="*/ 0 h 646331"/>
                      <a:gd name="connsiteX2" fmla="*/ 973576 w 5064845"/>
                      <a:gd name="connsiteY2" fmla="*/ 0 h 646331"/>
                      <a:gd name="connsiteX3" fmla="*/ 1435039 w 5064845"/>
                      <a:gd name="connsiteY3" fmla="*/ 0 h 646331"/>
                      <a:gd name="connsiteX4" fmla="*/ 1845855 w 5064845"/>
                      <a:gd name="connsiteY4" fmla="*/ 0 h 646331"/>
                      <a:gd name="connsiteX5" fmla="*/ 2256670 w 5064845"/>
                      <a:gd name="connsiteY5" fmla="*/ 0 h 646331"/>
                      <a:gd name="connsiteX6" fmla="*/ 2667485 w 5064845"/>
                      <a:gd name="connsiteY6" fmla="*/ 0 h 646331"/>
                      <a:gd name="connsiteX7" fmla="*/ 3280894 w 5064845"/>
                      <a:gd name="connsiteY7" fmla="*/ 0 h 646331"/>
                      <a:gd name="connsiteX8" fmla="*/ 3691709 w 5064845"/>
                      <a:gd name="connsiteY8" fmla="*/ 0 h 646331"/>
                      <a:gd name="connsiteX9" fmla="*/ 4153173 w 5064845"/>
                      <a:gd name="connsiteY9" fmla="*/ 0 h 646331"/>
                      <a:gd name="connsiteX10" fmla="*/ 5064845 w 5064845"/>
                      <a:gd name="connsiteY10" fmla="*/ 0 h 646331"/>
                      <a:gd name="connsiteX11" fmla="*/ 5064845 w 5064845"/>
                      <a:gd name="connsiteY11" fmla="*/ 336092 h 646331"/>
                      <a:gd name="connsiteX12" fmla="*/ 5064845 w 5064845"/>
                      <a:gd name="connsiteY12" fmla="*/ 646331 h 646331"/>
                      <a:gd name="connsiteX13" fmla="*/ 4502084 w 5064845"/>
                      <a:gd name="connsiteY13" fmla="*/ 646331 h 646331"/>
                      <a:gd name="connsiteX14" fmla="*/ 3888675 w 5064845"/>
                      <a:gd name="connsiteY14" fmla="*/ 646331 h 646331"/>
                      <a:gd name="connsiteX15" fmla="*/ 3275266 w 5064845"/>
                      <a:gd name="connsiteY15" fmla="*/ 646331 h 646331"/>
                      <a:gd name="connsiteX16" fmla="*/ 2763154 w 5064845"/>
                      <a:gd name="connsiteY16" fmla="*/ 646331 h 646331"/>
                      <a:gd name="connsiteX17" fmla="*/ 2099097 w 5064845"/>
                      <a:gd name="connsiteY17" fmla="*/ 646331 h 646331"/>
                      <a:gd name="connsiteX18" fmla="*/ 1637633 w 5064845"/>
                      <a:gd name="connsiteY18" fmla="*/ 646331 h 646331"/>
                      <a:gd name="connsiteX19" fmla="*/ 1125521 w 5064845"/>
                      <a:gd name="connsiteY19" fmla="*/ 646331 h 646331"/>
                      <a:gd name="connsiteX20" fmla="*/ 562761 w 5064845"/>
                      <a:gd name="connsiteY20" fmla="*/ 646331 h 646331"/>
                      <a:gd name="connsiteX21" fmla="*/ 0 w 5064845"/>
                      <a:gd name="connsiteY21" fmla="*/ 646331 h 646331"/>
                      <a:gd name="connsiteX22" fmla="*/ 0 w 5064845"/>
                      <a:gd name="connsiteY22" fmla="*/ 342555 h 646331"/>
                      <a:gd name="connsiteX23" fmla="*/ 0 w 5064845"/>
                      <a:gd name="connsiteY23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5064845" h="646331" extrusionOk="0">
                        <a:moveTo>
                          <a:pt x="0" y="0"/>
                        </a:moveTo>
                        <a:cubicBezTo>
                          <a:pt x="229519" y="-37484"/>
                          <a:pt x="406512" y="11221"/>
                          <a:pt x="512112" y="0"/>
                        </a:cubicBezTo>
                        <a:cubicBezTo>
                          <a:pt x="617712" y="-11221"/>
                          <a:pt x="839585" y="25521"/>
                          <a:pt x="973576" y="0"/>
                        </a:cubicBezTo>
                        <a:cubicBezTo>
                          <a:pt x="1107567" y="-25521"/>
                          <a:pt x="1216203" y="22815"/>
                          <a:pt x="1435039" y="0"/>
                        </a:cubicBezTo>
                        <a:cubicBezTo>
                          <a:pt x="1653875" y="-22815"/>
                          <a:pt x="1687746" y="30769"/>
                          <a:pt x="1845855" y="0"/>
                        </a:cubicBezTo>
                        <a:cubicBezTo>
                          <a:pt x="2003964" y="-30769"/>
                          <a:pt x="2063155" y="35415"/>
                          <a:pt x="2256670" y="0"/>
                        </a:cubicBezTo>
                        <a:cubicBezTo>
                          <a:pt x="2450186" y="-35415"/>
                          <a:pt x="2515971" y="24319"/>
                          <a:pt x="2667485" y="0"/>
                        </a:cubicBezTo>
                        <a:cubicBezTo>
                          <a:pt x="2818999" y="-24319"/>
                          <a:pt x="2995890" y="44184"/>
                          <a:pt x="3280894" y="0"/>
                        </a:cubicBezTo>
                        <a:cubicBezTo>
                          <a:pt x="3565898" y="-44184"/>
                          <a:pt x="3495298" y="37306"/>
                          <a:pt x="3691709" y="0"/>
                        </a:cubicBezTo>
                        <a:cubicBezTo>
                          <a:pt x="3888121" y="-37306"/>
                          <a:pt x="4033096" y="24751"/>
                          <a:pt x="4153173" y="0"/>
                        </a:cubicBezTo>
                        <a:cubicBezTo>
                          <a:pt x="4273250" y="-24751"/>
                          <a:pt x="4861835" y="88522"/>
                          <a:pt x="5064845" y="0"/>
                        </a:cubicBezTo>
                        <a:cubicBezTo>
                          <a:pt x="5091708" y="115761"/>
                          <a:pt x="5047172" y="263751"/>
                          <a:pt x="5064845" y="336092"/>
                        </a:cubicBezTo>
                        <a:cubicBezTo>
                          <a:pt x="5082518" y="408433"/>
                          <a:pt x="5048677" y="557745"/>
                          <a:pt x="5064845" y="646331"/>
                        </a:cubicBezTo>
                        <a:cubicBezTo>
                          <a:pt x="4840677" y="673861"/>
                          <a:pt x="4758879" y="592064"/>
                          <a:pt x="4502084" y="646331"/>
                        </a:cubicBezTo>
                        <a:cubicBezTo>
                          <a:pt x="4245289" y="700598"/>
                          <a:pt x="4036014" y="574756"/>
                          <a:pt x="3888675" y="646331"/>
                        </a:cubicBezTo>
                        <a:cubicBezTo>
                          <a:pt x="3741336" y="717906"/>
                          <a:pt x="3495507" y="638024"/>
                          <a:pt x="3275266" y="646331"/>
                        </a:cubicBezTo>
                        <a:cubicBezTo>
                          <a:pt x="3055025" y="654638"/>
                          <a:pt x="2910797" y="590054"/>
                          <a:pt x="2763154" y="646331"/>
                        </a:cubicBezTo>
                        <a:cubicBezTo>
                          <a:pt x="2615511" y="702608"/>
                          <a:pt x="2232793" y="572528"/>
                          <a:pt x="2099097" y="646331"/>
                        </a:cubicBezTo>
                        <a:cubicBezTo>
                          <a:pt x="1965401" y="720134"/>
                          <a:pt x="1814813" y="619657"/>
                          <a:pt x="1637633" y="646331"/>
                        </a:cubicBezTo>
                        <a:cubicBezTo>
                          <a:pt x="1460453" y="673005"/>
                          <a:pt x="1361866" y="642302"/>
                          <a:pt x="1125521" y="646331"/>
                        </a:cubicBezTo>
                        <a:cubicBezTo>
                          <a:pt x="889176" y="650360"/>
                          <a:pt x="819430" y="635982"/>
                          <a:pt x="562761" y="646331"/>
                        </a:cubicBezTo>
                        <a:cubicBezTo>
                          <a:pt x="306092" y="656680"/>
                          <a:pt x="161232" y="624998"/>
                          <a:pt x="0" y="646331"/>
                        </a:cubicBezTo>
                        <a:cubicBezTo>
                          <a:pt x="-6167" y="578666"/>
                          <a:pt x="34131" y="447625"/>
                          <a:pt x="0" y="342555"/>
                        </a:cubicBezTo>
                        <a:cubicBezTo>
                          <a:pt x="-34131" y="237485"/>
                          <a:pt x="22201" y="10420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/>
                <a:cs typeface="Times New Roman"/>
              </a:rPr>
              <a:t>Нейтронная</a:t>
            </a:r>
            <a:r>
              <a:rPr lang="en-US" sz="36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/>
                <a:cs typeface="Times New Roman"/>
              </a:rPr>
              <a:t>томография</a:t>
            </a:r>
            <a:endParaRPr lang="ru-RU" dirty="0" err="1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36A81FC-CBE1-09AE-9CD9-06F9AAD3B3DB}"/>
              </a:ext>
            </a:extLst>
          </p:cNvPr>
          <p:cNvSpPr/>
          <p:nvPr/>
        </p:nvSpPr>
        <p:spPr>
          <a:xfrm>
            <a:off x="11584213" y="6322785"/>
            <a:ext cx="453571" cy="36285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Calibri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3162351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8F2A292-1A69-451A-82DA-AEA49BAA6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908" y="1073800"/>
            <a:ext cx="8820131" cy="26915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A4142F-E372-43D3-B19E-D5C6D183BAFD}"/>
              </a:ext>
            </a:extLst>
          </p:cNvPr>
          <p:cNvSpPr txBox="1"/>
          <p:nvPr/>
        </p:nvSpPr>
        <p:spPr>
          <a:xfrm>
            <a:off x="565124" y="950270"/>
            <a:ext cx="1456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Входное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DEB029-F03A-47F5-A706-865DC86DCCC2}"/>
              </a:ext>
            </a:extLst>
          </p:cNvPr>
          <p:cNvSpPr txBox="1"/>
          <p:nvPr/>
        </p:nvSpPr>
        <p:spPr>
          <a:xfrm>
            <a:off x="9519603" y="953156"/>
            <a:ext cx="1846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Выходное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27D2F6-3B0F-4193-8CE9-7EF05FEB975D}"/>
              </a:ext>
            </a:extLst>
          </p:cNvPr>
          <p:cNvSpPr txBox="1"/>
          <p:nvPr/>
        </p:nvSpPr>
        <p:spPr>
          <a:xfrm>
            <a:off x="8010530" y="4003376"/>
            <a:ext cx="2104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Число ядер свертки в каждом слое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E7E454CE-04AD-42E6-A033-A0E311FA187A}"/>
              </a:ext>
            </a:extLst>
          </p:cNvPr>
          <p:cNvCxnSpPr>
            <a:cxnSpLocks/>
          </p:cNvCxnSpPr>
          <p:nvPr/>
        </p:nvCxnSpPr>
        <p:spPr>
          <a:xfrm>
            <a:off x="8664417" y="3774776"/>
            <a:ext cx="251454" cy="29835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7C0BEE4C-C210-4011-B598-E388B43147FC}"/>
              </a:ext>
            </a:extLst>
          </p:cNvPr>
          <p:cNvCxnSpPr>
            <a:cxnSpLocks/>
          </p:cNvCxnSpPr>
          <p:nvPr/>
        </p:nvCxnSpPr>
        <p:spPr>
          <a:xfrm>
            <a:off x="9057621" y="3774776"/>
            <a:ext cx="0" cy="29835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27B491B1-FC3A-4483-8B84-A0DDDD02254A}"/>
              </a:ext>
            </a:extLst>
          </p:cNvPr>
          <p:cNvCxnSpPr>
            <a:cxnSpLocks/>
          </p:cNvCxnSpPr>
          <p:nvPr/>
        </p:nvCxnSpPr>
        <p:spPr>
          <a:xfrm flipH="1">
            <a:off x="9180322" y="3782734"/>
            <a:ext cx="309350" cy="29039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A7A96956-22DC-4751-831E-F965598255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48698"/>
              </p:ext>
            </p:extLst>
          </p:nvPr>
        </p:nvGraphicFramePr>
        <p:xfrm>
          <a:off x="426813" y="4949234"/>
          <a:ext cx="9169053" cy="1594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2111">
                  <a:extLst>
                    <a:ext uri="{9D8B030D-6E8A-4147-A177-3AD203B41FA5}">
                      <a16:colId xmlns:a16="http://schemas.microsoft.com/office/drawing/2014/main" val="3620982869"/>
                    </a:ext>
                  </a:extLst>
                </a:gridCol>
                <a:gridCol w="1659274">
                  <a:extLst>
                    <a:ext uri="{9D8B030D-6E8A-4147-A177-3AD203B41FA5}">
                      <a16:colId xmlns:a16="http://schemas.microsoft.com/office/drawing/2014/main" val="1725241006"/>
                    </a:ext>
                  </a:extLst>
                </a:gridCol>
                <a:gridCol w="1124317">
                  <a:extLst>
                    <a:ext uri="{9D8B030D-6E8A-4147-A177-3AD203B41FA5}">
                      <a16:colId xmlns:a16="http://schemas.microsoft.com/office/drawing/2014/main" val="4058101297"/>
                    </a:ext>
                  </a:extLst>
                </a:gridCol>
                <a:gridCol w="1360062">
                  <a:extLst>
                    <a:ext uri="{9D8B030D-6E8A-4147-A177-3AD203B41FA5}">
                      <a16:colId xmlns:a16="http://schemas.microsoft.com/office/drawing/2014/main" val="448205937"/>
                    </a:ext>
                  </a:extLst>
                </a:gridCol>
                <a:gridCol w="1142451">
                  <a:extLst>
                    <a:ext uri="{9D8B030D-6E8A-4147-A177-3AD203B41FA5}">
                      <a16:colId xmlns:a16="http://schemas.microsoft.com/office/drawing/2014/main" val="1628602580"/>
                    </a:ext>
                  </a:extLst>
                </a:gridCol>
                <a:gridCol w="1033647">
                  <a:extLst>
                    <a:ext uri="{9D8B030D-6E8A-4147-A177-3AD203B41FA5}">
                      <a16:colId xmlns:a16="http://schemas.microsoft.com/office/drawing/2014/main" val="1855768650"/>
                    </a:ext>
                  </a:extLst>
                </a:gridCol>
                <a:gridCol w="1247191">
                  <a:extLst>
                    <a:ext uri="{9D8B030D-6E8A-4147-A177-3AD203B41FA5}">
                      <a16:colId xmlns:a16="http://schemas.microsoft.com/office/drawing/2014/main" val="3642263771"/>
                    </a:ext>
                  </a:extLst>
                </a:gridCol>
              </a:tblGrid>
              <a:tr h="797116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Набор изображений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Обучаемые параметры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Ядро свертки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Функция</a:t>
                      </a:r>
                    </a:p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активации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Прореживание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Оптимизатор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на обучение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3485079"/>
                  </a:ext>
                </a:extLst>
              </a:tr>
              <a:tr h="797116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35605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~18·10</a:t>
                      </a:r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5x5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LeakyReLU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Nadam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часа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030943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CB4D949-B12E-43FF-8B52-EB6AB7B6987E}"/>
              </a:ext>
            </a:extLst>
          </p:cNvPr>
          <p:cNvSpPr txBox="1"/>
          <p:nvPr/>
        </p:nvSpPr>
        <p:spPr>
          <a:xfrm>
            <a:off x="965071" y="4452550"/>
            <a:ext cx="3252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4F131E-750E-4DA1-AC52-7E99BE72AE9B}"/>
              </a:ext>
            </a:extLst>
          </p:cNvPr>
          <p:cNvSpPr txBox="1"/>
          <p:nvPr/>
        </p:nvSpPr>
        <p:spPr>
          <a:xfrm>
            <a:off x="844039" y="2134393"/>
            <a:ext cx="601447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ru-RU" sz="1600" dirty="0">
                <a:latin typeface="Times New Roman"/>
                <a:cs typeface="Times New Roman"/>
              </a:rPr>
              <a:t>1024</a:t>
            </a:r>
          </a:p>
          <a:p>
            <a:pPr algn="ctr"/>
            <a:r>
              <a:rPr lang="ru-RU" sz="1600" dirty="0">
                <a:latin typeface="Times New Roman"/>
                <a:cs typeface="Times New Roman"/>
              </a:rPr>
              <a:t>х</a:t>
            </a:r>
          </a:p>
          <a:p>
            <a:pPr algn="ctr"/>
            <a:r>
              <a:rPr lang="ru-RU" sz="1600" dirty="0">
                <a:latin typeface="Times New Roman"/>
                <a:cs typeface="Times New Roman"/>
              </a:rPr>
              <a:t>1024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900724-05F0-C306-4E7E-D99AA60C41DC}"/>
              </a:ext>
            </a:extLst>
          </p:cNvPr>
          <p:cNvSpPr txBox="1"/>
          <p:nvPr/>
        </p:nvSpPr>
        <p:spPr>
          <a:xfrm>
            <a:off x="3559215" y="103480"/>
            <a:ext cx="5064845" cy="646331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onnsiteX0" fmla="*/ 0 w 5064845"/>
                      <a:gd name="connsiteY0" fmla="*/ 0 h 646331"/>
                      <a:gd name="connsiteX1" fmla="*/ 512112 w 5064845"/>
                      <a:gd name="connsiteY1" fmla="*/ 0 h 646331"/>
                      <a:gd name="connsiteX2" fmla="*/ 973576 w 5064845"/>
                      <a:gd name="connsiteY2" fmla="*/ 0 h 646331"/>
                      <a:gd name="connsiteX3" fmla="*/ 1435039 w 5064845"/>
                      <a:gd name="connsiteY3" fmla="*/ 0 h 646331"/>
                      <a:gd name="connsiteX4" fmla="*/ 1845855 w 5064845"/>
                      <a:gd name="connsiteY4" fmla="*/ 0 h 646331"/>
                      <a:gd name="connsiteX5" fmla="*/ 2256670 w 5064845"/>
                      <a:gd name="connsiteY5" fmla="*/ 0 h 646331"/>
                      <a:gd name="connsiteX6" fmla="*/ 2667485 w 5064845"/>
                      <a:gd name="connsiteY6" fmla="*/ 0 h 646331"/>
                      <a:gd name="connsiteX7" fmla="*/ 3280894 w 5064845"/>
                      <a:gd name="connsiteY7" fmla="*/ 0 h 646331"/>
                      <a:gd name="connsiteX8" fmla="*/ 3691709 w 5064845"/>
                      <a:gd name="connsiteY8" fmla="*/ 0 h 646331"/>
                      <a:gd name="connsiteX9" fmla="*/ 4153173 w 5064845"/>
                      <a:gd name="connsiteY9" fmla="*/ 0 h 646331"/>
                      <a:gd name="connsiteX10" fmla="*/ 5064845 w 5064845"/>
                      <a:gd name="connsiteY10" fmla="*/ 0 h 646331"/>
                      <a:gd name="connsiteX11" fmla="*/ 5064845 w 5064845"/>
                      <a:gd name="connsiteY11" fmla="*/ 336092 h 646331"/>
                      <a:gd name="connsiteX12" fmla="*/ 5064845 w 5064845"/>
                      <a:gd name="connsiteY12" fmla="*/ 646331 h 646331"/>
                      <a:gd name="connsiteX13" fmla="*/ 4502084 w 5064845"/>
                      <a:gd name="connsiteY13" fmla="*/ 646331 h 646331"/>
                      <a:gd name="connsiteX14" fmla="*/ 3888675 w 5064845"/>
                      <a:gd name="connsiteY14" fmla="*/ 646331 h 646331"/>
                      <a:gd name="connsiteX15" fmla="*/ 3275266 w 5064845"/>
                      <a:gd name="connsiteY15" fmla="*/ 646331 h 646331"/>
                      <a:gd name="connsiteX16" fmla="*/ 2763154 w 5064845"/>
                      <a:gd name="connsiteY16" fmla="*/ 646331 h 646331"/>
                      <a:gd name="connsiteX17" fmla="*/ 2099097 w 5064845"/>
                      <a:gd name="connsiteY17" fmla="*/ 646331 h 646331"/>
                      <a:gd name="connsiteX18" fmla="*/ 1637633 w 5064845"/>
                      <a:gd name="connsiteY18" fmla="*/ 646331 h 646331"/>
                      <a:gd name="connsiteX19" fmla="*/ 1125521 w 5064845"/>
                      <a:gd name="connsiteY19" fmla="*/ 646331 h 646331"/>
                      <a:gd name="connsiteX20" fmla="*/ 562761 w 5064845"/>
                      <a:gd name="connsiteY20" fmla="*/ 646331 h 646331"/>
                      <a:gd name="connsiteX21" fmla="*/ 0 w 5064845"/>
                      <a:gd name="connsiteY21" fmla="*/ 646331 h 646331"/>
                      <a:gd name="connsiteX22" fmla="*/ 0 w 5064845"/>
                      <a:gd name="connsiteY22" fmla="*/ 342555 h 646331"/>
                      <a:gd name="connsiteX23" fmla="*/ 0 w 5064845"/>
                      <a:gd name="connsiteY23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5064845" h="646331" extrusionOk="0">
                        <a:moveTo>
                          <a:pt x="0" y="0"/>
                        </a:moveTo>
                        <a:cubicBezTo>
                          <a:pt x="229519" y="-37484"/>
                          <a:pt x="406512" y="11221"/>
                          <a:pt x="512112" y="0"/>
                        </a:cubicBezTo>
                        <a:cubicBezTo>
                          <a:pt x="617712" y="-11221"/>
                          <a:pt x="839585" y="25521"/>
                          <a:pt x="973576" y="0"/>
                        </a:cubicBezTo>
                        <a:cubicBezTo>
                          <a:pt x="1107567" y="-25521"/>
                          <a:pt x="1216203" y="22815"/>
                          <a:pt x="1435039" y="0"/>
                        </a:cubicBezTo>
                        <a:cubicBezTo>
                          <a:pt x="1653875" y="-22815"/>
                          <a:pt x="1687746" y="30769"/>
                          <a:pt x="1845855" y="0"/>
                        </a:cubicBezTo>
                        <a:cubicBezTo>
                          <a:pt x="2003964" y="-30769"/>
                          <a:pt x="2063155" y="35415"/>
                          <a:pt x="2256670" y="0"/>
                        </a:cubicBezTo>
                        <a:cubicBezTo>
                          <a:pt x="2450186" y="-35415"/>
                          <a:pt x="2515971" y="24319"/>
                          <a:pt x="2667485" y="0"/>
                        </a:cubicBezTo>
                        <a:cubicBezTo>
                          <a:pt x="2818999" y="-24319"/>
                          <a:pt x="2995890" y="44184"/>
                          <a:pt x="3280894" y="0"/>
                        </a:cubicBezTo>
                        <a:cubicBezTo>
                          <a:pt x="3565898" y="-44184"/>
                          <a:pt x="3495298" y="37306"/>
                          <a:pt x="3691709" y="0"/>
                        </a:cubicBezTo>
                        <a:cubicBezTo>
                          <a:pt x="3888121" y="-37306"/>
                          <a:pt x="4033096" y="24751"/>
                          <a:pt x="4153173" y="0"/>
                        </a:cubicBezTo>
                        <a:cubicBezTo>
                          <a:pt x="4273250" y="-24751"/>
                          <a:pt x="4861835" y="88522"/>
                          <a:pt x="5064845" y="0"/>
                        </a:cubicBezTo>
                        <a:cubicBezTo>
                          <a:pt x="5091708" y="115761"/>
                          <a:pt x="5047172" y="263751"/>
                          <a:pt x="5064845" y="336092"/>
                        </a:cubicBezTo>
                        <a:cubicBezTo>
                          <a:pt x="5082518" y="408433"/>
                          <a:pt x="5048677" y="557745"/>
                          <a:pt x="5064845" y="646331"/>
                        </a:cubicBezTo>
                        <a:cubicBezTo>
                          <a:pt x="4840677" y="673861"/>
                          <a:pt x="4758879" y="592064"/>
                          <a:pt x="4502084" y="646331"/>
                        </a:cubicBezTo>
                        <a:cubicBezTo>
                          <a:pt x="4245289" y="700598"/>
                          <a:pt x="4036014" y="574756"/>
                          <a:pt x="3888675" y="646331"/>
                        </a:cubicBezTo>
                        <a:cubicBezTo>
                          <a:pt x="3741336" y="717906"/>
                          <a:pt x="3495507" y="638024"/>
                          <a:pt x="3275266" y="646331"/>
                        </a:cubicBezTo>
                        <a:cubicBezTo>
                          <a:pt x="3055025" y="654638"/>
                          <a:pt x="2910797" y="590054"/>
                          <a:pt x="2763154" y="646331"/>
                        </a:cubicBezTo>
                        <a:cubicBezTo>
                          <a:pt x="2615511" y="702608"/>
                          <a:pt x="2232793" y="572528"/>
                          <a:pt x="2099097" y="646331"/>
                        </a:cubicBezTo>
                        <a:cubicBezTo>
                          <a:pt x="1965401" y="720134"/>
                          <a:pt x="1814813" y="619657"/>
                          <a:pt x="1637633" y="646331"/>
                        </a:cubicBezTo>
                        <a:cubicBezTo>
                          <a:pt x="1460453" y="673005"/>
                          <a:pt x="1361866" y="642302"/>
                          <a:pt x="1125521" y="646331"/>
                        </a:cubicBezTo>
                        <a:cubicBezTo>
                          <a:pt x="889176" y="650360"/>
                          <a:pt x="819430" y="635982"/>
                          <a:pt x="562761" y="646331"/>
                        </a:cubicBezTo>
                        <a:cubicBezTo>
                          <a:pt x="306092" y="656680"/>
                          <a:pt x="161232" y="624998"/>
                          <a:pt x="0" y="646331"/>
                        </a:cubicBezTo>
                        <a:cubicBezTo>
                          <a:pt x="-6167" y="578666"/>
                          <a:pt x="34131" y="447625"/>
                          <a:pt x="0" y="342555"/>
                        </a:cubicBezTo>
                        <a:cubicBezTo>
                          <a:pt x="-34131" y="237485"/>
                          <a:pt x="22201" y="10420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/>
                <a:cs typeface="Times New Roman"/>
              </a:rPr>
              <a:t>Реализация</a:t>
            </a:r>
            <a:r>
              <a:rPr lang="en-US" sz="3600" dirty="0">
                <a:solidFill>
                  <a:srgbClr val="002060"/>
                </a:solidFill>
                <a:latin typeface="Times New Roman"/>
                <a:cs typeface="Times New Roman"/>
              </a:rPr>
              <a:t> СНС</a:t>
            </a:r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EA88F26-0333-159C-4B28-D9B0488852CE}"/>
              </a:ext>
            </a:extLst>
          </p:cNvPr>
          <p:cNvSpPr/>
          <p:nvPr/>
        </p:nvSpPr>
        <p:spPr>
          <a:xfrm>
            <a:off x="11584213" y="6322785"/>
            <a:ext cx="453571" cy="36285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Calibri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7821875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9FFE66C-1F22-9F77-785C-CDDB7737FF50}"/>
              </a:ext>
            </a:extLst>
          </p:cNvPr>
          <p:cNvSpPr/>
          <p:nvPr/>
        </p:nvSpPr>
        <p:spPr>
          <a:xfrm>
            <a:off x="11584213" y="6322785"/>
            <a:ext cx="453571" cy="36285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Calibri"/>
              </a:rPr>
              <a:t>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4B0ADE-1F99-4274-355F-910EF79FAC41}"/>
              </a:ext>
            </a:extLst>
          </p:cNvPr>
          <p:cNvSpPr txBox="1"/>
          <p:nvPr/>
        </p:nvSpPr>
        <p:spPr>
          <a:xfrm>
            <a:off x="3559215" y="310443"/>
            <a:ext cx="5064845" cy="646331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onnsiteX0" fmla="*/ 0 w 5064845"/>
                      <a:gd name="connsiteY0" fmla="*/ 0 h 646331"/>
                      <a:gd name="connsiteX1" fmla="*/ 512112 w 5064845"/>
                      <a:gd name="connsiteY1" fmla="*/ 0 h 646331"/>
                      <a:gd name="connsiteX2" fmla="*/ 973576 w 5064845"/>
                      <a:gd name="connsiteY2" fmla="*/ 0 h 646331"/>
                      <a:gd name="connsiteX3" fmla="*/ 1435039 w 5064845"/>
                      <a:gd name="connsiteY3" fmla="*/ 0 h 646331"/>
                      <a:gd name="connsiteX4" fmla="*/ 1845855 w 5064845"/>
                      <a:gd name="connsiteY4" fmla="*/ 0 h 646331"/>
                      <a:gd name="connsiteX5" fmla="*/ 2256670 w 5064845"/>
                      <a:gd name="connsiteY5" fmla="*/ 0 h 646331"/>
                      <a:gd name="connsiteX6" fmla="*/ 2667485 w 5064845"/>
                      <a:gd name="connsiteY6" fmla="*/ 0 h 646331"/>
                      <a:gd name="connsiteX7" fmla="*/ 3280894 w 5064845"/>
                      <a:gd name="connsiteY7" fmla="*/ 0 h 646331"/>
                      <a:gd name="connsiteX8" fmla="*/ 3691709 w 5064845"/>
                      <a:gd name="connsiteY8" fmla="*/ 0 h 646331"/>
                      <a:gd name="connsiteX9" fmla="*/ 4153173 w 5064845"/>
                      <a:gd name="connsiteY9" fmla="*/ 0 h 646331"/>
                      <a:gd name="connsiteX10" fmla="*/ 5064845 w 5064845"/>
                      <a:gd name="connsiteY10" fmla="*/ 0 h 646331"/>
                      <a:gd name="connsiteX11" fmla="*/ 5064845 w 5064845"/>
                      <a:gd name="connsiteY11" fmla="*/ 336092 h 646331"/>
                      <a:gd name="connsiteX12" fmla="*/ 5064845 w 5064845"/>
                      <a:gd name="connsiteY12" fmla="*/ 646331 h 646331"/>
                      <a:gd name="connsiteX13" fmla="*/ 4502084 w 5064845"/>
                      <a:gd name="connsiteY13" fmla="*/ 646331 h 646331"/>
                      <a:gd name="connsiteX14" fmla="*/ 3888675 w 5064845"/>
                      <a:gd name="connsiteY14" fmla="*/ 646331 h 646331"/>
                      <a:gd name="connsiteX15" fmla="*/ 3275266 w 5064845"/>
                      <a:gd name="connsiteY15" fmla="*/ 646331 h 646331"/>
                      <a:gd name="connsiteX16" fmla="*/ 2763154 w 5064845"/>
                      <a:gd name="connsiteY16" fmla="*/ 646331 h 646331"/>
                      <a:gd name="connsiteX17" fmla="*/ 2099097 w 5064845"/>
                      <a:gd name="connsiteY17" fmla="*/ 646331 h 646331"/>
                      <a:gd name="connsiteX18" fmla="*/ 1637633 w 5064845"/>
                      <a:gd name="connsiteY18" fmla="*/ 646331 h 646331"/>
                      <a:gd name="connsiteX19" fmla="*/ 1125521 w 5064845"/>
                      <a:gd name="connsiteY19" fmla="*/ 646331 h 646331"/>
                      <a:gd name="connsiteX20" fmla="*/ 562761 w 5064845"/>
                      <a:gd name="connsiteY20" fmla="*/ 646331 h 646331"/>
                      <a:gd name="connsiteX21" fmla="*/ 0 w 5064845"/>
                      <a:gd name="connsiteY21" fmla="*/ 646331 h 646331"/>
                      <a:gd name="connsiteX22" fmla="*/ 0 w 5064845"/>
                      <a:gd name="connsiteY22" fmla="*/ 342555 h 646331"/>
                      <a:gd name="connsiteX23" fmla="*/ 0 w 5064845"/>
                      <a:gd name="connsiteY23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5064845" h="646331" extrusionOk="0">
                        <a:moveTo>
                          <a:pt x="0" y="0"/>
                        </a:moveTo>
                        <a:cubicBezTo>
                          <a:pt x="229519" y="-37484"/>
                          <a:pt x="406512" y="11221"/>
                          <a:pt x="512112" y="0"/>
                        </a:cubicBezTo>
                        <a:cubicBezTo>
                          <a:pt x="617712" y="-11221"/>
                          <a:pt x="839585" y="25521"/>
                          <a:pt x="973576" y="0"/>
                        </a:cubicBezTo>
                        <a:cubicBezTo>
                          <a:pt x="1107567" y="-25521"/>
                          <a:pt x="1216203" y="22815"/>
                          <a:pt x="1435039" y="0"/>
                        </a:cubicBezTo>
                        <a:cubicBezTo>
                          <a:pt x="1653875" y="-22815"/>
                          <a:pt x="1687746" y="30769"/>
                          <a:pt x="1845855" y="0"/>
                        </a:cubicBezTo>
                        <a:cubicBezTo>
                          <a:pt x="2003964" y="-30769"/>
                          <a:pt x="2063155" y="35415"/>
                          <a:pt x="2256670" y="0"/>
                        </a:cubicBezTo>
                        <a:cubicBezTo>
                          <a:pt x="2450186" y="-35415"/>
                          <a:pt x="2515971" y="24319"/>
                          <a:pt x="2667485" y="0"/>
                        </a:cubicBezTo>
                        <a:cubicBezTo>
                          <a:pt x="2818999" y="-24319"/>
                          <a:pt x="2995890" y="44184"/>
                          <a:pt x="3280894" y="0"/>
                        </a:cubicBezTo>
                        <a:cubicBezTo>
                          <a:pt x="3565898" y="-44184"/>
                          <a:pt x="3495298" y="37306"/>
                          <a:pt x="3691709" y="0"/>
                        </a:cubicBezTo>
                        <a:cubicBezTo>
                          <a:pt x="3888121" y="-37306"/>
                          <a:pt x="4033096" y="24751"/>
                          <a:pt x="4153173" y="0"/>
                        </a:cubicBezTo>
                        <a:cubicBezTo>
                          <a:pt x="4273250" y="-24751"/>
                          <a:pt x="4861835" y="88522"/>
                          <a:pt x="5064845" y="0"/>
                        </a:cubicBezTo>
                        <a:cubicBezTo>
                          <a:pt x="5091708" y="115761"/>
                          <a:pt x="5047172" y="263751"/>
                          <a:pt x="5064845" y="336092"/>
                        </a:cubicBezTo>
                        <a:cubicBezTo>
                          <a:pt x="5082518" y="408433"/>
                          <a:pt x="5048677" y="557745"/>
                          <a:pt x="5064845" y="646331"/>
                        </a:cubicBezTo>
                        <a:cubicBezTo>
                          <a:pt x="4840677" y="673861"/>
                          <a:pt x="4758879" y="592064"/>
                          <a:pt x="4502084" y="646331"/>
                        </a:cubicBezTo>
                        <a:cubicBezTo>
                          <a:pt x="4245289" y="700598"/>
                          <a:pt x="4036014" y="574756"/>
                          <a:pt x="3888675" y="646331"/>
                        </a:cubicBezTo>
                        <a:cubicBezTo>
                          <a:pt x="3741336" y="717906"/>
                          <a:pt x="3495507" y="638024"/>
                          <a:pt x="3275266" y="646331"/>
                        </a:cubicBezTo>
                        <a:cubicBezTo>
                          <a:pt x="3055025" y="654638"/>
                          <a:pt x="2910797" y="590054"/>
                          <a:pt x="2763154" y="646331"/>
                        </a:cubicBezTo>
                        <a:cubicBezTo>
                          <a:pt x="2615511" y="702608"/>
                          <a:pt x="2232793" y="572528"/>
                          <a:pt x="2099097" y="646331"/>
                        </a:cubicBezTo>
                        <a:cubicBezTo>
                          <a:pt x="1965401" y="720134"/>
                          <a:pt x="1814813" y="619657"/>
                          <a:pt x="1637633" y="646331"/>
                        </a:cubicBezTo>
                        <a:cubicBezTo>
                          <a:pt x="1460453" y="673005"/>
                          <a:pt x="1361866" y="642302"/>
                          <a:pt x="1125521" y="646331"/>
                        </a:cubicBezTo>
                        <a:cubicBezTo>
                          <a:pt x="889176" y="650360"/>
                          <a:pt x="819430" y="635982"/>
                          <a:pt x="562761" y="646331"/>
                        </a:cubicBezTo>
                        <a:cubicBezTo>
                          <a:pt x="306092" y="656680"/>
                          <a:pt x="161232" y="624998"/>
                          <a:pt x="0" y="646331"/>
                        </a:cubicBezTo>
                        <a:cubicBezTo>
                          <a:pt x="-6167" y="578666"/>
                          <a:pt x="34131" y="447625"/>
                          <a:pt x="0" y="342555"/>
                        </a:cubicBezTo>
                        <a:cubicBezTo>
                          <a:pt x="-34131" y="237485"/>
                          <a:pt x="22201" y="10420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/>
                <a:cs typeface="Times New Roman"/>
              </a:rPr>
              <a:t>Подавление</a:t>
            </a:r>
            <a:r>
              <a:rPr lang="en-US" sz="36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/>
                <a:cs typeface="Times New Roman"/>
              </a:rPr>
              <a:t>шума</a:t>
            </a:r>
          </a:p>
        </p:txBody>
      </p:sp>
      <p:pic>
        <p:nvPicPr>
          <p:cNvPr id="5" name="Рисунок 4" descr="Изображение выглядит как снимок экрана, Красочность, Графи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7DFD196-651E-F447-F8CD-532C8CAA13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3" t="10000" r="53576" b="2778"/>
          <a:stretch/>
        </p:blipFill>
        <p:spPr>
          <a:xfrm>
            <a:off x="229565" y="2205604"/>
            <a:ext cx="3585561" cy="35178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676167-A177-63F1-1E84-4608DD85A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983" y="1905675"/>
            <a:ext cx="3527581" cy="3817138"/>
          </a:xfrm>
          <a:prstGeom prst="rect">
            <a:avLst/>
          </a:prstGeom>
        </p:spPr>
      </p:pic>
      <p:pic>
        <p:nvPicPr>
          <p:cNvPr id="7" name="Рисунок 6" descr="Изображение выглядит как снимок экрана, Детское искусство, Красочность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F2E2C56-E19A-121A-8579-B58D3D127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4324" y="2202083"/>
            <a:ext cx="3534136" cy="350519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74280E7-2562-560E-11D2-46E9D87C1DBA}"/>
              </a:ext>
            </a:extLst>
          </p:cNvPr>
          <p:cNvSpPr/>
          <p:nvPr/>
        </p:nvSpPr>
        <p:spPr>
          <a:xfrm>
            <a:off x="4786941" y="1644511"/>
            <a:ext cx="2507848" cy="569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2C6AF1-3BC0-D8C0-E18C-F868475AFB73}"/>
              </a:ext>
            </a:extLst>
          </p:cNvPr>
          <p:cNvSpPr txBox="1"/>
          <p:nvPr/>
        </p:nvSpPr>
        <p:spPr>
          <a:xfrm>
            <a:off x="5356214" y="1511556"/>
            <a:ext cx="148026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Процесс</a:t>
            </a:r>
            <a:endParaRPr lang="ru-RU" dirty="0">
              <a:latin typeface="Calibri" panose="020F0502020204030204"/>
              <a:cs typeface="Calibri" panose="020F0502020204030204"/>
            </a:endParaRPr>
          </a:p>
          <a:p>
            <a:pPr algn="ctr"/>
            <a:r>
              <a:rPr lang="ru-RU" sz="2000" dirty="0">
                <a:latin typeface="Times New Roman"/>
                <a:cs typeface="Calibri"/>
              </a:rPr>
              <a:t>обучения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64CFCF-CC75-239B-7C23-7FAB2BAC3756}"/>
              </a:ext>
            </a:extLst>
          </p:cNvPr>
          <p:cNvSpPr txBox="1"/>
          <p:nvPr/>
        </p:nvSpPr>
        <p:spPr>
          <a:xfrm>
            <a:off x="784214" y="1203340"/>
            <a:ext cx="247376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latin typeface="Times New Roman"/>
                <a:cs typeface="Calibri"/>
              </a:rPr>
              <a:t>Нейтронное</a:t>
            </a:r>
          </a:p>
          <a:p>
            <a:pPr algn="ctr"/>
            <a:r>
              <a:rPr lang="ru-RU" sz="2000" dirty="0">
                <a:latin typeface="Times New Roman"/>
                <a:cs typeface="Calibri"/>
              </a:rPr>
              <a:t>радиографическое</a:t>
            </a:r>
          </a:p>
          <a:p>
            <a:pPr algn="ctr"/>
            <a:r>
              <a:rPr lang="ru-RU" sz="2000" dirty="0">
                <a:latin typeface="Times New Roman"/>
                <a:cs typeface="Calibri"/>
              </a:rPr>
              <a:t>изображение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618C6C-554F-2DC2-84BD-7EB7449D9ED4}"/>
              </a:ext>
            </a:extLst>
          </p:cNvPr>
          <p:cNvSpPr txBox="1"/>
          <p:nvPr/>
        </p:nvSpPr>
        <p:spPr>
          <a:xfrm>
            <a:off x="8963657" y="1501912"/>
            <a:ext cx="211687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Сгенерированное</a:t>
            </a:r>
            <a:endParaRPr lang="ru-RU" dirty="0">
              <a:latin typeface="Calibri" panose="020F0502020204030204"/>
              <a:cs typeface="Calibri" panose="020F0502020204030204"/>
            </a:endParaRPr>
          </a:p>
          <a:p>
            <a:pPr algn="ctr"/>
            <a:r>
              <a:rPr lang="ru-RU" sz="2000" dirty="0">
                <a:latin typeface="Times New Roman"/>
                <a:cs typeface="Calibri"/>
              </a:rPr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2453517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19442B8-0A46-44A1-8E01-655670BCB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440" y="613511"/>
            <a:ext cx="5750560" cy="298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696E228E-1D5C-4971-A8BB-6103AC6B2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8"/>
          <a:stretch/>
        </p:blipFill>
        <p:spPr bwMode="auto">
          <a:xfrm>
            <a:off x="1569883" y="4561926"/>
            <a:ext cx="2320754" cy="222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D9F0E059-B526-4E55-A6B6-3918220D2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62"/>
          <a:stretch/>
        </p:blipFill>
        <p:spPr bwMode="auto">
          <a:xfrm>
            <a:off x="8290621" y="4561926"/>
            <a:ext cx="2300636" cy="222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0A31E4-1B98-4FAF-ACD0-9385EEB9882A}"/>
              </a:ext>
            </a:extLst>
          </p:cNvPr>
          <p:cNvSpPr txBox="1"/>
          <p:nvPr/>
        </p:nvSpPr>
        <p:spPr>
          <a:xfrm>
            <a:off x="233804" y="951428"/>
            <a:ext cx="5923059" cy="2308324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224172416">
                  <a:custGeom>
                    <a:avLst/>
                    <a:gdLst>
                      <a:gd name="connsiteX0" fmla="*/ 0 w 5923059"/>
                      <a:gd name="connsiteY0" fmla="*/ 0 h 2308324"/>
                      <a:gd name="connsiteX1" fmla="*/ 414614 w 5923059"/>
                      <a:gd name="connsiteY1" fmla="*/ 0 h 2308324"/>
                      <a:gd name="connsiteX2" fmla="*/ 1066151 w 5923059"/>
                      <a:gd name="connsiteY2" fmla="*/ 0 h 2308324"/>
                      <a:gd name="connsiteX3" fmla="*/ 1539995 w 5923059"/>
                      <a:gd name="connsiteY3" fmla="*/ 0 h 2308324"/>
                      <a:gd name="connsiteX4" fmla="*/ 1954609 w 5923059"/>
                      <a:gd name="connsiteY4" fmla="*/ 0 h 2308324"/>
                      <a:gd name="connsiteX5" fmla="*/ 2665377 w 5923059"/>
                      <a:gd name="connsiteY5" fmla="*/ 0 h 2308324"/>
                      <a:gd name="connsiteX6" fmla="*/ 3139221 w 5923059"/>
                      <a:gd name="connsiteY6" fmla="*/ 0 h 2308324"/>
                      <a:gd name="connsiteX7" fmla="*/ 3731527 w 5923059"/>
                      <a:gd name="connsiteY7" fmla="*/ 0 h 2308324"/>
                      <a:gd name="connsiteX8" fmla="*/ 4146141 w 5923059"/>
                      <a:gd name="connsiteY8" fmla="*/ 0 h 2308324"/>
                      <a:gd name="connsiteX9" fmla="*/ 4797678 w 5923059"/>
                      <a:gd name="connsiteY9" fmla="*/ 0 h 2308324"/>
                      <a:gd name="connsiteX10" fmla="*/ 5389984 w 5923059"/>
                      <a:gd name="connsiteY10" fmla="*/ 0 h 2308324"/>
                      <a:gd name="connsiteX11" fmla="*/ 5923059 w 5923059"/>
                      <a:gd name="connsiteY11" fmla="*/ 0 h 2308324"/>
                      <a:gd name="connsiteX12" fmla="*/ 5923059 w 5923059"/>
                      <a:gd name="connsiteY12" fmla="*/ 623247 h 2308324"/>
                      <a:gd name="connsiteX13" fmla="*/ 5923059 w 5923059"/>
                      <a:gd name="connsiteY13" fmla="*/ 1177245 h 2308324"/>
                      <a:gd name="connsiteX14" fmla="*/ 5923059 w 5923059"/>
                      <a:gd name="connsiteY14" fmla="*/ 1754326 h 2308324"/>
                      <a:gd name="connsiteX15" fmla="*/ 5923059 w 5923059"/>
                      <a:gd name="connsiteY15" fmla="*/ 2308324 h 2308324"/>
                      <a:gd name="connsiteX16" fmla="*/ 5212292 w 5923059"/>
                      <a:gd name="connsiteY16" fmla="*/ 2308324 h 2308324"/>
                      <a:gd name="connsiteX17" fmla="*/ 4679217 w 5923059"/>
                      <a:gd name="connsiteY17" fmla="*/ 2308324 h 2308324"/>
                      <a:gd name="connsiteX18" fmla="*/ 3968450 w 5923059"/>
                      <a:gd name="connsiteY18" fmla="*/ 2308324 h 2308324"/>
                      <a:gd name="connsiteX19" fmla="*/ 3257682 w 5923059"/>
                      <a:gd name="connsiteY19" fmla="*/ 2308324 h 2308324"/>
                      <a:gd name="connsiteX20" fmla="*/ 2606146 w 5923059"/>
                      <a:gd name="connsiteY20" fmla="*/ 2308324 h 2308324"/>
                      <a:gd name="connsiteX21" fmla="*/ 2073071 w 5923059"/>
                      <a:gd name="connsiteY21" fmla="*/ 2308324 h 2308324"/>
                      <a:gd name="connsiteX22" fmla="*/ 1658457 w 5923059"/>
                      <a:gd name="connsiteY22" fmla="*/ 2308324 h 2308324"/>
                      <a:gd name="connsiteX23" fmla="*/ 1066151 w 5923059"/>
                      <a:gd name="connsiteY23" fmla="*/ 2308324 h 2308324"/>
                      <a:gd name="connsiteX24" fmla="*/ 592306 w 5923059"/>
                      <a:gd name="connsiteY24" fmla="*/ 2308324 h 2308324"/>
                      <a:gd name="connsiteX25" fmla="*/ 0 w 5923059"/>
                      <a:gd name="connsiteY25" fmla="*/ 2308324 h 2308324"/>
                      <a:gd name="connsiteX26" fmla="*/ 0 w 5923059"/>
                      <a:gd name="connsiteY26" fmla="*/ 1800493 h 2308324"/>
                      <a:gd name="connsiteX27" fmla="*/ 0 w 5923059"/>
                      <a:gd name="connsiteY27" fmla="*/ 1200328 h 2308324"/>
                      <a:gd name="connsiteX28" fmla="*/ 0 w 5923059"/>
                      <a:gd name="connsiteY28" fmla="*/ 646331 h 2308324"/>
                      <a:gd name="connsiteX29" fmla="*/ 0 w 5923059"/>
                      <a:gd name="connsiteY29" fmla="*/ 0 h 2308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5923059" h="2308324" extrusionOk="0">
                        <a:moveTo>
                          <a:pt x="0" y="0"/>
                        </a:moveTo>
                        <a:cubicBezTo>
                          <a:pt x="148052" y="-49035"/>
                          <a:pt x="306536" y="19723"/>
                          <a:pt x="414614" y="0"/>
                        </a:cubicBezTo>
                        <a:cubicBezTo>
                          <a:pt x="522692" y="-19723"/>
                          <a:pt x="814901" y="32082"/>
                          <a:pt x="1066151" y="0"/>
                        </a:cubicBezTo>
                        <a:cubicBezTo>
                          <a:pt x="1317401" y="-32082"/>
                          <a:pt x="1382909" y="1928"/>
                          <a:pt x="1539995" y="0"/>
                        </a:cubicBezTo>
                        <a:cubicBezTo>
                          <a:pt x="1697081" y="-1928"/>
                          <a:pt x="1755047" y="7045"/>
                          <a:pt x="1954609" y="0"/>
                        </a:cubicBezTo>
                        <a:cubicBezTo>
                          <a:pt x="2154171" y="-7045"/>
                          <a:pt x="2485164" y="57917"/>
                          <a:pt x="2665377" y="0"/>
                        </a:cubicBezTo>
                        <a:cubicBezTo>
                          <a:pt x="2845590" y="-57917"/>
                          <a:pt x="2994264" y="26722"/>
                          <a:pt x="3139221" y="0"/>
                        </a:cubicBezTo>
                        <a:cubicBezTo>
                          <a:pt x="3284178" y="-26722"/>
                          <a:pt x="3582432" y="43833"/>
                          <a:pt x="3731527" y="0"/>
                        </a:cubicBezTo>
                        <a:cubicBezTo>
                          <a:pt x="3880622" y="-43833"/>
                          <a:pt x="3955401" y="29337"/>
                          <a:pt x="4146141" y="0"/>
                        </a:cubicBezTo>
                        <a:cubicBezTo>
                          <a:pt x="4336881" y="-29337"/>
                          <a:pt x="4641489" y="61478"/>
                          <a:pt x="4797678" y="0"/>
                        </a:cubicBezTo>
                        <a:cubicBezTo>
                          <a:pt x="4953867" y="-61478"/>
                          <a:pt x="5176778" y="11673"/>
                          <a:pt x="5389984" y="0"/>
                        </a:cubicBezTo>
                        <a:cubicBezTo>
                          <a:pt x="5603190" y="-11673"/>
                          <a:pt x="5703257" y="39058"/>
                          <a:pt x="5923059" y="0"/>
                        </a:cubicBezTo>
                        <a:cubicBezTo>
                          <a:pt x="5974762" y="272077"/>
                          <a:pt x="5882407" y="414602"/>
                          <a:pt x="5923059" y="623247"/>
                        </a:cubicBezTo>
                        <a:cubicBezTo>
                          <a:pt x="5963711" y="831892"/>
                          <a:pt x="5918108" y="1017087"/>
                          <a:pt x="5923059" y="1177245"/>
                        </a:cubicBezTo>
                        <a:cubicBezTo>
                          <a:pt x="5928010" y="1337403"/>
                          <a:pt x="5891484" y="1592289"/>
                          <a:pt x="5923059" y="1754326"/>
                        </a:cubicBezTo>
                        <a:cubicBezTo>
                          <a:pt x="5954634" y="1916363"/>
                          <a:pt x="5878868" y="2088196"/>
                          <a:pt x="5923059" y="2308324"/>
                        </a:cubicBezTo>
                        <a:cubicBezTo>
                          <a:pt x="5665191" y="2366187"/>
                          <a:pt x="5397106" y="2292508"/>
                          <a:pt x="5212292" y="2308324"/>
                        </a:cubicBezTo>
                        <a:cubicBezTo>
                          <a:pt x="5027478" y="2324140"/>
                          <a:pt x="4810313" y="2244659"/>
                          <a:pt x="4679217" y="2308324"/>
                        </a:cubicBezTo>
                        <a:cubicBezTo>
                          <a:pt x="4548121" y="2371989"/>
                          <a:pt x="4164275" y="2289465"/>
                          <a:pt x="3968450" y="2308324"/>
                        </a:cubicBezTo>
                        <a:cubicBezTo>
                          <a:pt x="3772625" y="2327183"/>
                          <a:pt x="3415856" y="2282716"/>
                          <a:pt x="3257682" y="2308324"/>
                        </a:cubicBezTo>
                        <a:cubicBezTo>
                          <a:pt x="3099508" y="2333932"/>
                          <a:pt x="2749659" y="2296170"/>
                          <a:pt x="2606146" y="2308324"/>
                        </a:cubicBezTo>
                        <a:cubicBezTo>
                          <a:pt x="2462633" y="2320478"/>
                          <a:pt x="2247895" y="2294488"/>
                          <a:pt x="2073071" y="2308324"/>
                        </a:cubicBezTo>
                        <a:cubicBezTo>
                          <a:pt x="1898247" y="2322160"/>
                          <a:pt x="1780387" y="2298207"/>
                          <a:pt x="1658457" y="2308324"/>
                        </a:cubicBezTo>
                        <a:cubicBezTo>
                          <a:pt x="1536527" y="2318441"/>
                          <a:pt x="1201234" y="2297303"/>
                          <a:pt x="1066151" y="2308324"/>
                        </a:cubicBezTo>
                        <a:cubicBezTo>
                          <a:pt x="931068" y="2319345"/>
                          <a:pt x="692116" y="2275654"/>
                          <a:pt x="592306" y="2308324"/>
                        </a:cubicBezTo>
                        <a:cubicBezTo>
                          <a:pt x="492497" y="2340994"/>
                          <a:pt x="147018" y="2284600"/>
                          <a:pt x="0" y="2308324"/>
                        </a:cubicBezTo>
                        <a:cubicBezTo>
                          <a:pt x="-37783" y="2151151"/>
                          <a:pt x="51769" y="1977010"/>
                          <a:pt x="0" y="1800493"/>
                        </a:cubicBezTo>
                        <a:cubicBezTo>
                          <a:pt x="-51769" y="1623976"/>
                          <a:pt x="52816" y="1347102"/>
                          <a:pt x="0" y="1200328"/>
                        </a:cubicBezTo>
                        <a:cubicBezTo>
                          <a:pt x="-52816" y="1053555"/>
                          <a:pt x="43811" y="869754"/>
                          <a:pt x="0" y="646331"/>
                        </a:cubicBezTo>
                        <a:cubicBezTo>
                          <a:pt x="-43811" y="422908"/>
                          <a:pt x="69767" y="18979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бесконечное число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практике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верхний порог около 360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случится, если продолжить уменьшать число проекций?</a:t>
            </a:r>
          </a:p>
        </p:txBody>
      </p:sp>
      <p:sp>
        <p:nvSpPr>
          <p:cNvPr id="8" name="Стрелка: развернутая 7">
            <a:extLst>
              <a:ext uri="{FF2B5EF4-FFF2-40B4-BE49-F238E27FC236}">
                <a16:creationId xmlns:a16="http://schemas.microsoft.com/office/drawing/2014/main" id="{34D370ED-2E55-4F01-A8A4-D52FB03C5B48}"/>
              </a:ext>
            </a:extLst>
          </p:cNvPr>
          <p:cNvSpPr/>
          <p:nvPr/>
        </p:nvSpPr>
        <p:spPr>
          <a:xfrm flipV="1">
            <a:off x="2686639" y="2997668"/>
            <a:ext cx="8255680" cy="798379"/>
          </a:xfrm>
          <a:prstGeom prst="uturnArrow">
            <a:avLst>
              <a:gd name="adj1" fmla="val 13732"/>
              <a:gd name="adj2" fmla="val 25000"/>
              <a:gd name="adj3" fmla="val 17619"/>
              <a:gd name="adj4" fmla="val 27089"/>
              <a:gd name="adj5" fmla="val 451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95E89A-7DAE-4B36-BFFA-7F992A5375FC}"/>
              </a:ext>
            </a:extLst>
          </p:cNvPr>
          <p:cNvSpPr txBox="1"/>
          <p:nvPr/>
        </p:nvSpPr>
        <p:spPr>
          <a:xfrm>
            <a:off x="2926080" y="3196523"/>
            <a:ext cx="3003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Плохое качество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7C0A70-607B-4EC4-97F7-352B7861F800}"/>
              </a:ext>
            </a:extLst>
          </p:cNvPr>
          <p:cNvSpPr txBox="1"/>
          <p:nvPr/>
        </p:nvSpPr>
        <p:spPr>
          <a:xfrm>
            <a:off x="5106769" y="4187930"/>
            <a:ext cx="1954794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ru-RU" sz="2800" dirty="0">
                <a:latin typeface="Times New Roman"/>
                <a:cs typeface="Times New Roman"/>
              </a:rPr>
              <a:t>СНС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: вправо с вырезом 12">
            <a:extLst>
              <a:ext uri="{FF2B5EF4-FFF2-40B4-BE49-F238E27FC236}">
                <a16:creationId xmlns:a16="http://schemas.microsoft.com/office/drawing/2014/main" id="{703F204B-D42B-42E8-824B-65AA53EA140E}"/>
              </a:ext>
            </a:extLst>
          </p:cNvPr>
          <p:cNvSpPr/>
          <p:nvPr/>
        </p:nvSpPr>
        <p:spPr>
          <a:xfrm>
            <a:off x="3889407" y="5337623"/>
            <a:ext cx="618132" cy="66490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: вправо с вырезом 34">
            <a:extLst>
              <a:ext uri="{FF2B5EF4-FFF2-40B4-BE49-F238E27FC236}">
                <a16:creationId xmlns:a16="http://schemas.microsoft.com/office/drawing/2014/main" id="{E5FAA094-E9F4-4D2A-BF76-C6B20D03A7F3}"/>
              </a:ext>
            </a:extLst>
          </p:cNvPr>
          <p:cNvSpPr/>
          <p:nvPr/>
        </p:nvSpPr>
        <p:spPr>
          <a:xfrm>
            <a:off x="7662845" y="5337623"/>
            <a:ext cx="618132" cy="664901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Изображение выглядит как линия, диаграмма, оригами&#10;&#10;Автоматически созданное описание">
            <a:extLst>
              <a:ext uri="{FF2B5EF4-FFF2-40B4-BE49-F238E27FC236}">
                <a16:creationId xmlns:a16="http://schemas.microsoft.com/office/drawing/2014/main" id="{F1A9894A-37D9-8CF3-A15B-98C2C0377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586" y="4711017"/>
            <a:ext cx="3009538" cy="18439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658680-28C1-9ECF-DF6A-D0D22B7F62BE}"/>
              </a:ext>
            </a:extLst>
          </p:cNvPr>
          <p:cNvSpPr txBox="1"/>
          <p:nvPr/>
        </p:nvSpPr>
        <p:spPr>
          <a:xfrm>
            <a:off x="1046544" y="59658"/>
            <a:ext cx="10090187" cy="646331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onnsiteX0" fmla="*/ 0 w 10090187"/>
                      <a:gd name="connsiteY0" fmla="*/ 0 h 646331"/>
                      <a:gd name="connsiteX1" fmla="*/ 492639 w 10090187"/>
                      <a:gd name="connsiteY1" fmla="*/ 0 h 646331"/>
                      <a:gd name="connsiteX2" fmla="*/ 884375 w 10090187"/>
                      <a:gd name="connsiteY2" fmla="*/ 0 h 646331"/>
                      <a:gd name="connsiteX3" fmla="*/ 1276112 w 10090187"/>
                      <a:gd name="connsiteY3" fmla="*/ 0 h 646331"/>
                      <a:gd name="connsiteX4" fmla="*/ 1566947 w 10090187"/>
                      <a:gd name="connsiteY4" fmla="*/ 0 h 646331"/>
                      <a:gd name="connsiteX5" fmla="*/ 1857781 w 10090187"/>
                      <a:gd name="connsiteY5" fmla="*/ 0 h 646331"/>
                      <a:gd name="connsiteX6" fmla="*/ 2148616 w 10090187"/>
                      <a:gd name="connsiteY6" fmla="*/ 0 h 646331"/>
                      <a:gd name="connsiteX7" fmla="*/ 2843059 w 10090187"/>
                      <a:gd name="connsiteY7" fmla="*/ 0 h 646331"/>
                      <a:gd name="connsiteX8" fmla="*/ 3133893 w 10090187"/>
                      <a:gd name="connsiteY8" fmla="*/ 0 h 646331"/>
                      <a:gd name="connsiteX9" fmla="*/ 3525630 w 10090187"/>
                      <a:gd name="connsiteY9" fmla="*/ 0 h 646331"/>
                      <a:gd name="connsiteX10" fmla="*/ 3917367 w 10090187"/>
                      <a:gd name="connsiteY10" fmla="*/ 0 h 646331"/>
                      <a:gd name="connsiteX11" fmla="*/ 4712711 w 10090187"/>
                      <a:gd name="connsiteY11" fmla="*/ 0 h 646331"/>
                      <a:gd name="connsiteX12" fmla="*/ 5003546 w 10090187"/>
                      <a:gd name="connsiteY12" fmla="*/ 0 h 646331"/>
                      <a:gd name="connsiteX13" fmla="*/ 5294380 w 10090187"/>
                      <a:gd name="connsiteY13" fmla="*/ 0 h 646331"/>
                      <a:gd name="connsiteX14" fmla="*/ 6089725 w 10090187"/>
                      <a:gd name="connsiteY14" fmla="*/ 0 h 646331"/>
                      <a:gd name="connsiteX15" fmla="*/ 6481461 w 10090187"/>
                      <a:gd name="connsiteY15" fmla="*/ 0 h 646331"/>
                      <a:gd name="connsiteX16" fmla="*/ 6974100 w 10090187"/>
                      <a:gd name="connsiteY16" fmla="*/ 0 h 646331"/>
                      <a:gd name="connsiteX17" fmla="*/ 7769444 w 10090187"/>
                      <a:gd name="connsiteY17" fmla="*/ 0 h 646331"/>
                      <a:gd name="connsiteX18" fmla="*/ 8463886 w 10090187"/>
                      <a:gd name="connsiteY18" fmla="*/ 0 h 646331"/>
                      <a:gd name="connsiteX19" fmla="*/ 9259230 w 10090187"/>
                      <a:gd name="connsiteY19" fmla="*/ 0 h 646331"/>
                      <a:gd name="connsiteX20" fmla="*/ 9550065 w 10090187"/>
                      <a:gd name="connsiteY20" fmla="*/ 0 h 646331"/>
                      <a:gd name="connsiteX21" fmla="*/ 10090187 w 10090187"/>
                      <a:gd name="connsiteY21" fmla="*/ 0 h 646331"/>
                      <a:gd name="connsiteX22" fmla="*/ 10090187 w 10090187"/>
                      <a:gd name="connsiteY22" fmla="*/ 303776 h 646331"/>
                      <a:gd name="connsiteX23" fmla="*/ 10090187 w 10090187"/>
                      <a:gd name="connsiteY23" fmla="*/ 646331 h 646331"/>
                      <a:gd name="connsiteX24" fmla="*/ 9294843 w 10090187"/>
                      <a:gd name="connsiteY24" fmla="*/ 646331 h 646331"/>
                      <a:gd name="connsiteX25" fmla="*/ 8600401 w 10090187"/>
                      <a:gd name="connsiteY25" fmla="*/ 646331 h 646331"/>
                      <a:gd name="connsiteX26" fmla="*/ 7805056 w 10090187"/>
                      <a:gd name="connsiteY26" fmla="*/ 646331 h 646331"/>
                      <a:gd name="connsiteX27" fmla="*/ 7413320 w 10090187"/>
                      <a:gd name="connsiteY27" fmla="*/ 646331 h 646331"/>
                      <a:gd name="connsiteX28" fmla="*/ 6617976 w 10090187"/>
                      <a:gd name="connsiteY28" fmla="*/ 646331 h 646331"/>
                      <a:gd name="connsiteX29" fmla="*/ 6327141 w 10090187"/>
                      <a:gd name="connsiteY29" fmla="*/ 646331 h 646331"/>
                      <a:gd name="connsiteX30" fmla="*/ 6036306 w 10090187"/>
                      <a:gd name="connsiteY30" fmla="*/ 646331 h 646331"/>
                      <a:gd name="connsiteX31" fmla="*/ 5341864 w 10090187"/>
                      <a:gd name="connsiteY31" fmla="*/ 646331 h 646331"/>
                      <a:gd name="connsiteX32" fmla="*/ 5051029 w 10090187"/>
                      <a:gd name="connsiteY32" fmla="*/ 646331 h 646331"/>
                      <a:gd name="connsiteX33" fmla="*/ 4558390 w 10090187"/>
                      <a:gd name="connsiteY33" fmla="*/ 646331 h 646331"/>
                      <a:gd name="connsiteX34" fmla="*/ 4267556 w 10090187"/>
                      <a:gd name="connsiteY34" fmla="*/ 646331 h 646331"/>
                      <a:gd name="connsiteX35" fmla="*/ 3976721 w 10090187"/>
                      <a:gd name="connsiteY35" fmla="*/ 646331 h 646331"/>
                      <a:gd name="connsiteX36" fmla="*/ 3282278 w 10090187"/>
                      <a:gd name="connsiteY36" fmla="*/ 646331 h 646331"/>
                      <a:gd name="connsiteX37" fmla="*/ 2587836 w 10090187"/>
                      <a:gd name="connsiteY37" fmla="*/ 646331 h 646331"/>
                      <a:gd name="connsiteX38" fmla="*/ 1792492 w 10090187"/>
                      <a:gd name="connsiteY38" fmla="*/ 646331 h 646331"/>
                      <a:gd name="connsiteX39" fmla="*/ 1198952 w 10090187"/>
                      <a:gd name="connsiteY39" fmla="*/ 646331 h 646331"/>
                      <a:gd name="connsiteX40" fmla="*/ 807215 w 10090187"/>
                      <a:gd name="connsiteY40" fmla="*/ 646331 h 646331"/>
                      <a:gd name="connsiteX41" fmla="*/ 0 w 10090187"/>
                      <a:gd name="connsiteY41" fmla="*/ 646331 h 646331"/>
                      <a:gd name="connsiteX42" fmla="*/ 0 w 10090187"/>
                      <a:gd name="connsiteY42" fmla="*/ 310239 h 646331"/>
                      <a:gd name="connsiteX43" fmla="*/ 0 w 10090187"/>
                      <a:gd name="connsiteY43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0090187" h="646331" extrusionOk="0">
                        <a:moveTo>
                          <a:pt x="0" y="0"/>
                        </a:moveTo>
                        <a:cubicBezTo>
                          <a:pt x="150340" y="-23981"/>
                          <a:pt x="313100" y="6370"/>
                          <a:pt x="492639" y="0"/>
                        </a:cubicBezTo>
                        <a:cubicBezTo>
                          <a:pt x="672178" y="-6370"/>
                          <a:pt x="726653" y="13070"/>
                          <a:pt x="884375" y="0"/>
                        </a:cubicBezTo>
                        <a:cubicBezTo>
                          <a:pt x="1042097" y="-13070"/>
                          <a:pt x="1179356" y="20419"/>
                          <a:pt x="1276112" y="0"/>
                        </a:cubicBezTo>
                        <a:cubicBezTo>
                          <a:pt x="1372868" y="-20419"/>
                          <a:pt x="1472044" y="7858"/>
                          <a:pt x="1566947" y="0"/>
                        </a:cubicBezTo>
                        <a:cubicBezTo>
                          <a:pt x="1661851" y="-7858"/>
                          <a:pt x="1783279" y="26370"/>
                          <a:pt x="1857781" y="0"/>
                        </a:cubicBezTo>
                        <a:cubicBezTo>
                          <a:pt x="1932283" y="-26370"/>
                          <a:pt x="2026103" y="26280"/>
                          <a:pt x="2148616" y="0"/>
                        </a:cubicBezTo>
                        <a:cubicBezTo>
                          <a:pt x="2271129" y="-26280"/>
                          <a:pt x="2566274" y="45858"/>
                          <a:pt x="2843059" y="0"/>
                        </a:cubicBezTo>
                        <a:cubicBezTo>
                          <a:pt x="3119844" y="-45858"/>
                          <a:pt x="3062340" y="2182"/>
                          <a:pt x="3133893" y="0"/>
                        </a:cubicBezTo>
                        <a:cubicBezTo>
                          <a:pt x="3205446" y="-2182"/>
                          <a:pt x="3432384" y="22922"/>
                          <a:pt x="3525630" y="0"/>
                        </a:cubicBezTo>
                        <a:cubicBezTo>
                          <a:pt x="3618876" y="-22922"/>
                          <a:pt x="3737441" y="1632"/>
                          <a:pt x="3917367" y="0"/>
                        </a:cubicBezTo>
                        <a:cubicBezTo>
                          <a:pt x="4097293" y="-1632"/>
                          <a:pt x="4457963" y="67386"/>
                          <a:pt x="4712711" y="0"/>
                        </a:cubicBezTo>
                        <a:cubicBezTo>
                          <a:pt x="4967459" y="-67386"/>
                          <a:pt x="4876147" y="28862"/>
                          <a:pt x="5003546" y="0"/>
                        </a:cubicBezTo>
                        <a:cubicBezTo>
                          <a:pt x="5130946" y="-28862"/>
                          <a:pt x="5176758" y="29753"/>
                          <a:pt x="5294380" y="0"/>
                        </a:cubicBezTo>
                        <a:cubicBezTo>
                          <a:pt x="5412002" y="-29753"/>
                          <a:pt x="5700095" y="26243"/>
                          <a:pt x="6089725" y="0"/>
                        </a:cubicBezTo>
                        <a:cubicBezTo>
                          <a:pt x="6479356" y="-26243"/>
                          <a:pt x="6286032" y="39214"/>
                          <a:pt x="6481461" y="0"/>
                        </a:cubicBezTo>
                        <a:cubicBezTo>
                          <a:pt x="6676890" y="-39214"/>
                          <a:pt x="6756665" y="3681"/>
                          <a:pt x="6974100" y="0"/>
                        </a:cubicBezTo>
                        <a:cubicBezTo>
                          <a:pt x="7191535" y="-3681"/>
                          <a:pt x="7461033" y="2548"/>
                          <a:pt x="7769444" y="0"/>
                        </a:cubicBezTo>
                        <a:cubicBezTo>
                          <a:pt x="8077855" y="-2548"/>
                          <a:pt x="8305859" y="11797"/>
                          <a:pt x="8463886" y="0"/>
                        </a:cubicBezTo>
                        <a:cubicBezTo>
                          <a:pt x="8621913" y="-11797"/>
                          <a:pt x="8949536" y="54935"/>
                          <a:pt x="9259230" y="0"/>
                        </a:cubicBezTo>
                        <a:cubicBezTo>
                          <a:pt x="9568924" y="-54935"/>
                          <a:pt x="9463452" y="21876"/>
                          <a:pt x="9550065" y="0"/>
                        </a:cubicBezTo>
                        <a:cubicBezTo>
                          <a:pt x="9636679" y="-21876"/>
                          <a:pt x="9961287" y="22727"/>
                          <a:pt x="10090187" y="0"/>
                        </a:cubicBezTo>
                        <a:cubicBezTo>
                          <a:pt x="10107179" y="94466"/>
                          <a:pt x="10071730" y="221435"/>
                          <a:pt x="10090187" y="303776"/>
                        </a:cubicBezTo>
                        <a:cubicBezTo>
                          <a:pt x="10108644" y="386117"/>
                          <a:pt x="10051646" y="504699"/>
                          <a:pt x="10090187" y="646331"/>
                        </a:cubicBezTo>
                        <a:cubicBezTo>
                          <a:pt x="9776288" y="712934"/>
                          <a:pt x="9667068" y="561293"/>
                          <a:pt x="9294843" y="646331"/>
                        </a:cubicBezTo>
                        <a:cubicBezTo>
                          <a:pt x="8922618" y="731369"/>
                          <a:pt x="8770685" y="608383"/>
                          <a:pt x="8600401" y="646331"/>
                        </a:cubicBezTo>
                        <a:cubicBezTo>
                          <a:pt x="8430117" y="684279"/>
                          <a:pt x="8036939" y="605735"/>
                          <a:pt x="7805056" y="646331"/>
                        </a:cubicBezTo>
                        <a:cubicBezTo>
                          <a:pt x="7573173" y="686927"/>
                          <a:pt x="7555535" y="638137"/>
                          <a:pt x="7413320" y="646331"/>
                        </a:cubicBezTo>
                        <a:cubicBezTo>
                          <a:pt x="7271105" y="654525"/>
                          <a:pt x="6846429" y="565046"/>
                          <a:pt x="6617976" y="646331"/>
                        </a:cubicBezTo>
                        <a:cubicBezTo>
                          <a:pt x="6389523" y="727616"/>
                          <a:pt x="6385432" y="624653"/>
                          <a:pt x="6327141" y="646331"/>
                        </a:cubicBezTo>
                        <a:cubicBezTo>
                          <a:pt x="6268851" y="668009"/>
                          <a:pt x="6167756" y="628079"/>
                          <a:pt x="6036306" y="646331"/>
                        </a:cubicBezTo>
                        <a:cubicBezTo>
                          <a:pt x="5904857" y="664583"/>
                          <a:pt x="5504772" y="614581"/>
                          <a:pt x="5341864" y="646331"/>
                        </a:cubicBezTo>
                        <a:cubicBezTo>
                          <a:pt x="5178956" y="678081"/>
                          <a:pt x="5156412" y="630507"/>
                          <a:pt x="5051029" y="646331"/>
                        </a:cubicBezTo>
                        <a:cubicBezTo>
                          <a:pt x="4945647" y="662155"/>
                          <a:pt x="4778977" y="616318"/>
                          <a:pt x="4558390" y="646331"/>
                        </a:cubicBezTo>
                        <a:cubicBezTo>
                          <a:pt x="4337803" y="676344"/>
                          <a:pt x="4364868" y="643820"/>
                          <a:pt x="4267556" y="646331"/>
                        </a:cubicBezTo>
                        <a:cubicBezTo>
                          <a:pt x="4170244" y="648842"/>
                          <a:pt x="4084428" y="619124"/>
                          <a:pt x="3976721" y="646331"/>
                        </a:cubicBezTo>
                        <a:cubicBezTo>
                          <a:pt x="3869015" y="673538"/>
                          <a:pt x="3570680" y="600995"/>
                          <a:pt x="3282278" y="646331"/>
                        </a:cubicBezTo>
                        <a:cubicBezTo>
                          <a:pt x="2993876" y="691667"/>
                          <a:pt x="2839505" y="631229"/>
                          <a:pt x="2587836" y="646331"/>
                        </a:cubicBezTo>
                        <a:cubicBezTo>
                          <a:pt x="2336167" y="661433"/>
                          <a:pt x="1971446" y="611128"/>
                          <a:pt x="1792492" y="646331"/>
                        </a:cubicBezTo>
                        <a:cubicBezTo>
                          <a:pt x="1613538" y="681534"/>
                          <a:pt x="1413786" y="628466"/>
                          <a:pt x="1198952" y="646331"/>
                        </a:cubicBezTo>
                        <a:cubicBezTo>
                          <a:pt x="984118" y="664196"/>
                          <a:pt x="892325" y="630721"/>
                          <a:pt x="807215" y="646331"/>
                        </a:cubicBezTo>
                        <a:cubicBezTo>
                          <a:pt x="722105" y="661941"/>
                          <a:pt x="230416" y="556166"/>
                          <a:pt x="0" y="646331"/>
                        </a:cubicBezTo>
                        <a:cubicBezTo>
                          <a:pt x="-28098" y="576839"/>
                          <a:pt x="17591" y="454520"/>
                          <a:pt x="0" y="310239"/>
                        </a:cubicBezTo>
                        <a:cubicBezTo>
                          <a:pt x="-17591" y="165958"/>
                          <a:pt x="2512" y="7607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/>
                <a:cs typeface="Times New Roman"/>
              </a:rPr>
              <a:t>Реконструкция</a:t>
            </a:r>
            <a:r>
              <a:rPr lang="en-US" sz="36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/>
                <a:cs typeface="Times New Roman"/>
              </a:rPr>
              <a:t>из</a:t>
            </a:r>
            <a:r>
              <a:rPr lang="en-US" sz="3600" dirty="0">
                <a:solidFill>
                  <a:srgbClr val="002060"/>
                </a:solidFill>
                <a:latin typeface="Times New Roman"/>
                <a:cs typeface="Times New Roman"/>
              </a:rPr>
              <a:t> </a:t>
            </a:r>
            <a:r>
              <a:rPr lang="en-US" sz="3600" dirty="0" err="1">
                <a:solidFill>
                  <a:srgbClr val="002060"/>
                </a:solidFill>
                <a:latin typeface="Times New Roman"/>
                <a:cs typeface="Times New Roman"/>
              </a:rPr>
              <a:t>частичного</a:t>
            </a:r>
            <a:r>
              <a:rPr lang="en-US" sz="36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/>
                <a:cs typeface="Times New Roman"/>
              </a:rPr>
              <a:t>набора</a:t>
            </a:r>
            <a:r>
              <a:rPr lang="en-US" sz="36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/>
                <a:cs typeface="Times New Roman"/>
              </a:rPr>
              <a:t>проекций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E703514-FC35-83C3-F0FC-9A9BA8584D13}"/>
              </a:ext>
            </a:extLst>
          </p:cNvPr>
          <p:cNvSpPr/>
          <p:nvPr/>
        </p:nvSpPr>
        <p:spPr>
          <a:xfrm>
            <a:off x="11584213" y="6322785"/>
            <a:ext cx="453571" cy="36285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Calibri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852926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02C9832F-9ED6-46A9-82E2-A430D3C6C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971" y="1145425"/>
            <a:ext cx="2435676" cy="247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2667A6A-E557-42A4-B553-B719AB276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60" y="836543"/>
            <a:ext cx="2874302" cy="260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D1949514-BD00-4B95-8C79-A14C51FC91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1" r="21678"/>
          <a:stretch/>
        </p:blipFill>
        <p:spPr bwMode="auto">
          <a:xfrm>
            <a:off x="389782" y="865891"/>
            <a:ext cx="2435676" cy="260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F726EB2-5FDE-4B6F-8980-0B7231E9E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04" y="5677233"/>
            <a:ext cx="3230756" cy="107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0FBDA5C-1100-4362-9003-C408B2743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635" y="5675416"/>
            <a:ext cx="3746533" cy="106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419F37C2-63FA-44A7-B59F-E445A971A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18" y="4368640"/>
            <a:ext cx="3562283" cy="107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B9CFF65F-6E42-47AC-9B36-444066F33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391" y="5673043"/>
            <a:ext cx="3230756" cy="107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5B8D1EC8-25B6-4183-A50D-0D23E0525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534" y="4368640"/>
            <a:ext cx="3562283" cy="107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4D84C39A-011A-4B39-9685-8D65EC568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717" y="4368639"/>
            <a:ext cx="3877507" cy="107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: вниз 1">
            <a:extLst>
              <a:ext uri="{FF2B5EF4-FFF2-40B4-BE49-F238E27FC236}">
                <a16:creationId xmlns:a16="http://schemas.microsoft.com/office/drawing/2014/main" id="{C350839E-9D42-4AA9-93BC-DCBEC04AB3E1}"/>
              </a:ext>
            </a:extLst>
          </p:cNvPr>
          <p:cNvSpPr/>
          <p:nvPr/>
        </p:nvSpPr>
        <p:spPr>
          <a:xfrm>
            <a:off x="2000542" y="3697956"/>
            <a:ext cx="1464018" cy="469303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id="{EAFA71D7-BA79-44E3-908D-1350ED316C5A}"/>
              </a:ext>
            </a:extLst>
          </p:cNvPr>
          <p:cNvSpPr/>
          <p:nvPr/>
        </p:nvSpPr>
        <p:spPr>
          <a:xfrm>
            <a:off x="4755431" y="3699775"/>
            <a:ext cx="1464018" cy="469303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id="{6E2EE3DD-953C-43DC-A8B8-EC4CB7FFA5B6}"/>
              </a:ext>
            </a:extLst>
          </p:cNvPr>
          <p:cNvSpPr/>
          <p:nvPr/>
        </p:nvSpPr>
        <p:spPr>
          <a:xfrm>
            <a:off x="7510320" y="3697956"/>
            <a:ext cx="1464018" cy="469303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Изображение выглядит как черно-белый, монохромный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A65AFE19-D345-2020-32BF-EDD33970DB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42022" y="425820"/>
            <a:ext cx="2006601" cy="3180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CE9896-A550-C586-D4FB-1F516F9DE404}"/>
              </a:ext>
            </a:extLst>
          </p:cNvPr>
          <p:cNvSpPr txBox="1"/>
          <p:nvPr/>
        </p:nvSpPr>
        <p:spPr>
          <a:xfrm>
            <a:off x="2864556" y="59658"/>
            <a:ext cx="6458928" cy="646331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onnsiteX0" fmla="*/ 0 w 6458928"/>
                      <a:gd name="connsiteY0" fmla="*/ 0 h 646331"/>
                      <a:gd name="connsiteX1" fmla="*/ 522586 w 6458928"/>
                      <a:gd name="connsiteY1" fmla="*/ 0 h 646331"/>
                      <a:gd name="connsiteX2" fmla="*/ 980583 w 6458928"/>
                      <a:gd name="connsiteY2" fmla="*/ 0 h 646331"/>
                      <a:gd name="connsiteX3" fmla="*/ 1438579 w 6458928"/>
                      <a:gd name="connsiteY3" fmla="*/ 0 h 646331"/>
                      <a:gd name="connsiteX4" fmla="*/ 1831987 w 6458928"/>
                      <a:gd name="connsiteY4" fmla="*/ 0 h 646331"/>
                      <a:gd name="connsiteX5" fmla="*/ 2225394 w 6458928"/>
                      <a:gd name="connsiteY5" fmla="*/ 0 h 646331"/>
                      <a:gd name="connsiteX6" fmla="*/ 2618802 w 6458928"/>
                      <a:gd name="connsiteY6" fmla="*/ 0 h 646331"/>
                      <a:gd name="connsiteX7" fmla="*/ 3270566 w 6458928"/>
                      <a:gd name="connsiteY7" fmla="*/ 0 h 646331"/>
                      <a:gd name="connsiteX8" fmla="*/ 3663974 w 6458928"/>
                      <a:gd name="connsiteY8" fmla="*/ 0 h 646331"/>
                      <a:gd name="connsiteX9" fmla="*/ 4121970 w 6458928"/>
                      <a:gd name="connsiteY9" fmla="*/ 0 h 646331"/>
                      <a:gd name="connsiteX10" fmla="*/ 4579967 w 6458928"/>
                      <a:gd name="connsiteY10" fmla="*/ 0 h 646331"/>
                      <a:gd name="connsiteX11" fmla="*/ 5296321 w 6458928"/>
                      <a:gd name="connsiteY11" fmla="*/ 0 h 646331"/>
                      <a:gd name="connsiteX12" fmla="*/ 5689728 w 6458928"/>
                      <a:gd name="connsiteY12" fmla="*/ 0 h 646331"/>
                      <a:gd name="connsiteX13" fmla="*/ 6458928 w 6458928"/>
                      <a:gd name="connsiteY13" fmla="*/ 0 h 646331"/>
                      <a:gd name="connsiteX14" fmla="*/ 6458928 w 6458928"/>
                      <a:gd name="connsiteY14" fmla="*/ 336092 h 646331"/>
                      <a:gd name="connsiteX15" fmla="*/ 6458928 w 6458928"/>
                      <a:gd name="connsiteY15" fmla="*/ 646331 h 646331"/>
                      <a:gd name="connsiteX16" fmla="*/ 5807163 w 6458928"/>
                      <a:gd name="connsiteY16" fmla="*/ 646331 h 646331"/>
                      <a:gd name="connsiteX17" fmla="*/ 5090810 w 6458928"/>
                      <a:gd name="connsiteY17" fmla="*/ 646331 h 646331"/>
                      <a:gd name="connsiteX18" fmla="*/ 4632813 w 6458928"/>
                      <a:gd name="connsiteY18" fmla="*/ 646331 h 646331"/>
                      <a:gd name="connsiteX19" fmla="*/ 4110227 w 6458928"/>
                      <a:gd name="connsiteY19" fmla="*/ 646331 h 646331"/>
                      <a:gd name="connsiteX20" fmla="*/ 3523052 w 6458928"/>
                      <a:gd name="connsiteY20" fmla="*/ 646331 h 646331"/>
                      <a:gd name="connsiteX21" fmla="*/ 3000466 w 6458928"/>
                      <a:gd name="connsiteY21" fmla="*/ 646331 h 646331"/>
                      <a:gd name="connsiteX22" fmla="*/ 2607058 w 6458928"/>
                      <a:gd name="connsiteY22" fmla="*/ 646331 h 646331"/>
                      <a:gd name="connsiteX23" fmla="*/ 2019883 w 6458928"/>
                      <a:gd name="connsiteY23" fmla="*/ 646331 h 646331"/>
                      <a:gd name="connsiteX24" fmla="*/ 1432708 w 6458928"/>
                      <a:gd name="connsiteY24" fmla="*/ 646331 h 646331"/>
                      <a:gd name="connsiteX25" fmla="*/ 780943 w 6458928"/>
                      <a:gd name="connsiteY25" fmla="*/ 646331 h 646331"/>
                      <a:gd name="connsiteX26" fmla="*/ 0 w 6458928"/>
                      <a:gd name="connsiteY26" fmla="*/ 646331 h 646331"/>
                      <a:gd name="connsiteX27" fmla="*/ 0 w 6458928"/>
                      <a:gd name="connsiteY27" fmla="*/ 336092 h 646331"/>
                      <a:gd name="connsiteX28" fmla="*/ 0 w 6458928"/>
                      <a:gd name="connsiteY28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6458928" h="646331" extrusionOk="0">
                        <a:moveTo>
                          <a:pt x="0" y="0"/>
                        </a:moveTo>
                        <a:cubicBezTo>
                          <a:pt x="246827" y="-31078"/>
                          <a:pt x="278857" y="37669"/>
                          <a:pt x="522586" y="0"/>
                        </a:cubicBezTo>
                        <a:cubicBezTo>
                          <a:pt x="766315" y="-37669"/>
                          <a:pt x="820171" y="2285"/>
                          <a:pt x="980583" y="0"/>
                        </a:cubicBezTo>
                        <a:cubicBezTo>
                          <a:pt x="1140995" y="-2285"/>
                          <a:pt x="1223067" y="53580"/>
                          <a:pt x="1438579" y="0"/>
                        </a:cubicBezTo>
                        <a:cubicBezTo>
                          <a:pt x="1654091" y="-53580"/>
                          <a:pt x="1645325" y="30139"/>
                          <a:pt x="1831987" y="0"/>
                        </a:cubicBezTo>
                        <a:cubicBezTo>
                          <a:pt x="2018649" y="-30139"/>
                          <a:pt x="2143623" y="44565"/>
                          <a:pt x="2225394" y="0"/>
                        </a:cubicBezTo>
                        <a:cubicBezTo>
                          <a:pt x="2307165" y="-44565"/>
                          <a:pt x="2438035" y="1517"/>
                          <a:pt x="2618802" y="0"/>
                        </a:cubicBezTo>
                        <a:cubicBezTo>
                          <a:pt x="2799569" y="-1517"/>
                          <a:pt x="3017049" y="45198"/>
                          <a:pt x="3270566" y="0"/>
                        </a:cubicBezTo>
                        <a:cubicBezTo>
                          <a:pt x="3524083" y="-45198"/>
                          <a:pt x="3501332" y="18474"/>
                          <a:pt x="3663974" y="0"/>
                        </a:cubicBezTo>
                        <a:cubicBezTo>
                          <a:pt x="3826616" y="-18474"/>
                          <a:pt x="3953352" y="18775"/>
                          <a:pt x="4121970" y="0"/>
                        </a:cubicBezTo>
                        <a:cubicBezTo>
                          <a:pt x="4290588" y="-18775"/>
                          <a:pt x="4487206" y="6659"/>
                          <a:pt x="4579967" y="0"/>
                        </a:cubicBezTo>
                        <a:cubicBezTo>
                          <a:pt x="4672728" y="-6659"/>
                          <a:pt x="5036177" y="50746"/>
                          <a:pt x="5296321" y="0"/>
                        </a:cubicBezTo>
                        <a:cubicBezTo>
                          <a:pt x="5556465" y="-50746"/>
                          <a:pt x="5595787" y="26795"/>
                          <a:pt x="5689728" y="0"/>
                        </a:cubicBezTo>
                        <a:cubicBezTo>
                          <a:pt x="5783669" y="-26795"/>
                          <a:pt x="6183731" y="29037"/>
                          <a:pt x="6458928" y="0"/>
                        </a:cubicBezTo>
                        <a:cubicBezTo>
                          <a:pt x="6473399" y="77554"/>
                          <a:pt x="6443292" y="224705"/>
                          <a:pt x="6458928" y="336092"/>
                        </a:cubicBezTo>
                        <a:cubicBezTo>
                          <a:pt x="6474564" y="447479"/>
                          <a:pt x="6427598" y="568585"/>
                          <a:pt x="6458928" y="646331"/>
                        </a:cubicBezTo>
                        <a:cubicBezTo>
                          <a:pt x="6260399" y="657340"/>
                          <a:pt x="5977676" y="580724"/>
                          <a:pt x="5807163" y="646331"/>
                        </a:cubicBezTo>
                        <a:cubicBezTo>
                          <a:pt x="5636650" y="711938"/>
                          <a:pt x="5347827" y="578653"/>
                          <a:pt x="5090810" y="646331"/>
                        </a:cubicBezTo>
                        <a:cubicBezTo>
                          <a:pt x="4833793" y="714009"/>
                          <a:pt x="4832846" y="626706"/>
                          <a:pt x="4632813" y="646331"/>
                        </a:cubicBezTo>
                        <a:cubicBezTo>
                          <a:pt x="4432780" y="665956"/>
                          <a:pt x="4267100" y="621894"/>
                          <a:pt x="4110227" y="646331"/>
                        </a:cubicBezTo>
                        <a:cubicBezTo>
                          <a:pt x="3953354" y="670768"/>
                          <a:pt x="3712586" y="586988"/>
                          <a:pt x="3523052" y="646331"/>
                        </a:cubicBezTo>
                        <a:cubicBezTo>
                          <a:pt x="3333518" y="705674"/>
                          <a:pt x="3250384" y="583911"/>
                          <a:pt x="3000466" y="646331"/>
                        </a:cubicBezTo>
                        <a:cubicBezTo>
                          <a:pt x="2750548" y="708751"/>
                          <a:pt x="2743212" y="621413"/>
                          <a:pt x="2607058" y="646331"/>
                        </a:cubicBezTo>
                        <a:cubicBezTo>
                          <a:pt x="2470904" y="671249"/>
                          <a:pt x="2168402" y="600696"/>
                          <a:pt x="2019883" y="646331"/>
                        </a:cubicBezTo>
                        <a:cubicBezTo>
                          <a:pt x="1871364" y="691966"/>
                          <a:pt x="1625277" y="632230"/>
                          <a:pt x="1432708" y="646331"/>
                        </a:cubicBezTo>
                        <a:cubicBezTo>
                          <a:pt x="1240139" y="660432"/>
                          <a:pt x="950988" y="576492"/>
                          <a:pt x="780943" y="646331"/>
                        </a:cubicBezTo>
                        <a:cubicBezTo>
                          <a:pt x="610899" y="716170"/>
                          <a:pt x="324261" y="630931"/>
                          <a:pt x="0" y="646331"/>
                        </a:cubicBezTo>
                        <a:cubicBezTo>
                          <a:pt x="-19082" y="546441"/>
                          <a:pt x="36374" y="466445"/>
                          <a:pt x="0" y="336092"/>
                        </a:cubicBezTo>
                        <a:cubicBezTo>
                          <a:pt x="-36374" y="205739"/>
                          <a:pt x="27841" y="9830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/>
                <a:cs typeface="Times New Roman"/>
              </a:rPr>
              <a:t>Обучающий</a:t>
            </a:r>
            <a:r>
              <a:rPr lang="en-US" sz="36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/>
                <a:cs typeface="Times New Roman"/>
              </a:rPr>
              <a:t>набор</a:t>
            </a:r>
            <a:r>
              <a:rPr lang="en-US" sz="36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/>
                <a:cs typeface="Times New Roman"/>
              </a:rPr>
              <a:t>данных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EAFA4AF-4C06-1018-3478-4A1C550BFF69}"/>
              </a:ext>
            </a:extLst>
          </p:cNvPr>
          <p:cNvSpPr/>
          <p:nvPr/>
        </p:nvSpPr>
        <p:spPr>
          <a:xfrm>
            <a:off x="11584213" y="6322785"/>
            <a:ext cx="453571" cy="36285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Calibri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37653679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>
            <a:extLst>
              <a:ext uri="{FF2B5EF4-FFF2-40B4-BE49-F238E27FC236}">
                <a16:creationId xmlns:a16="http://schemas.microsoft.com/office/drawing/2014/main" id="{4D9A6A8E-F5F0-4E34-8E59-53D25DC82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04" y="1155700"/>
            <a:ext cx="3806190" cy="245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E145EB4A-0EFE-4B75-A438-95700AFCA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04" y="4135120"/>
            <a:ext cx="3806190" cy="87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9F0B5EA2-E1C6-4BFD-9EAA-AD1C599FD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04" y="5537200"/>
            <a:ext cx="3806190" cy="42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848ACD-DE82-45B8-BD12-FB0A78C11F25}"/>
              </a:ext>
            </a:extLst>
          </p:cNvPr>
          <p:cNvSpPr txBox="1"/>
          <p:nvPr/>
        </p:nvSpPr>
        <p:spPr>
          <a:xfrm flipH="1">
            <a:off x="4039994" y="2088862"/>
            <a:ext cx="2504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80%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845930-7CF3-4E7B-888F-E37448A12134}"/>
              </a:ext>
            </a:extLst>
          </p:cNvPr>
          <p:cNvSpPr txBox="1"/>
          <p:nvPr/>
        </p:nvSpPr>
        <p:spPr>
          <a:xfrm flipH="1">
            <a:off x="4039994" y="4279612"/>
            <a:ext cx="2504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20%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данных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83D98F-ACA3-4321-AB43-B6C340993697}"/>
              </a:ext>
            </a:extLst>
          </p:cNvPr>
          <p:cNvSpPr txBox="1"/>
          <p:nvPr/>
        </p:nvSpPr>
        <p:spPr>
          <a:xfrm flipH="1">
            <a:off x="4039993" y="5459442"/>
            <a:ext cx="2504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10%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данных</a:t>
            </a:r>
          </a:p>
        </p:txBody>
      </p:sp>
      <p:pic>
        <p:nvPicPr>
          <p:cNvPr id="4" name="Рисунок 3" descr="Изображение выглядит как текст, снимок экрана, дисплей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54B74276-544E-5673-B496-D2E6D1227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164" y="1302327"/>
            <a:ext cx="5409828" cy="44809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793B5E-2D4C-C023-A7EF-2B96BB69163E}"/>
              </a:ext>
            </a:extLst>
          </p:cNvPr>
          <p:cNvSpPr txBox="1"/>
          <p:nvPr/>
        </p:nvSpPr>
        <p:spPr>
          <a:xfrm>
            <a:off x="1046544" y="59658"/>
            <a:ext cx="10090187" cy="646331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onnsiteX0" fmla="*/ 0 w 10090187"/>
                      <a:gd name="connsiteY0" fmla="*/ 0 h 646331"/>
                      <a:gd name="connsiteX1" fmla="*/ 492639 w 10090187"/>
                      <a:gd name="connsiteY1" fmla="*/ 0 h 646331"/>
                      <a:gd name="connsiteX2" fmla="*/ 884375 w 10090187"/>
                      <a:gd name="connsiteY2" fmla="*/ 0 h 646331"/>
                      <a:gd name="connsiteX3" fmla="*/ 1276112 w 10090187"/>
                      <a:gd name="connsiteY3" fmla="*/ 0 h 646331"/>
                      <a:gd name="connsiteX4" fmla="*/ 1566947 w 10090187"/>
                      <a:gd name="connsiteY4" fmla="*/ 0 h 646331"/>
                      <a:gd name="connsiteX5" fmla="*/ 1857781 w 10090187"/>
                      <a:gd name="connsiteY5" fmla="*/ 0 h 646331"/>
                      <a:gd name="connsiteX6" fmla="*/ 2148616 w 10090187"/>
                      <a:gd name="connsiteY6" fmla="*/ 0 h 646331"/>
                      <a:gd name="connsiteX7" fmla="*/ 2843059 w 10090187"/>
                      <a:gd name="connsiteY7" fmla="*/ 0 h 646331"/>
                      <a:gd name="connsiteX8" fmla="*/ 3133893 w 10090187"/>
                      <a:gd name="connsiteY8" fmla="*/ 0 h 646331"/>
                      <a:gd name="connsiteX9" fmla="*/ 3525630 w 10090187"/>
                      <a:gd name="connsiteY9" fmla="*/ 0 h 646331"/>
                      <a:gd name="connsiteX10" fmla="*/ 3917367 w 10090187"/>
                      <a:gd name="connsiteY10" fmla="*/ 0 h 646331"/>
                      <a:gd name="connsiteX11" fmla="*/ 4712711 w 10090187"/>
                      <a:gd name="connsiteY11" fmla="*/ 0 h 646331"/>
                      <a:gd name="connsiteX12" fmla="*/ 5003546 w 10090187"/>
                      <a:gd name="connsiteY12" fmla="*/ 0 h 646331"/>
                      <a:gd name="connsiteX13" fmla="*/ 5294380 w 10090187"/>
                      <a:gd name="connsiteY13" fmla="*/ 0 h 646331"/>
                      <a:gd name="connsiteX14" fmla="*/ 6089725 w 10090187"/>
                      <a:gd name="connsiteY14" fmla="*/ 0 h 646331"/>
                      <a:gd name="connsiteX15" fmla="*/ 6481461 w 10090187"/>
                      <a:gd name="connsiteY15" fmla="*/ 0 h 646331"/>
                      <a:gd name="connsiteX16" fmla="*/ 6974100 w 10090187"/>
                      <a:gd name="connsiteY16" fmla="*/ 0 h 646331"/>
                      <a:gd name="connsiteX17" fmla="*/ 7769444 w 10090187"/>
                      <a:gd name="connsiteY17" fmla="*/ 0 h 646331"/>
                      <a:gd name="connsiteX18" fmla="*/ 8463886 w 10090187"/>
                      <a:gd name="connsiteY18" fmla="*/ 0 h 646331"/>
                      <a:gd name="connsiteX19" fmla="*/ 9259230 w 10090187"/>
                      <a:gd name="connsiteY19" fmla="*/ 0 h 646331"/>
                      <a:gd name="connsiteX20" fmla="*/ 9550065 w 10090187"/>
                      <a:gd name="connsiteY20" fmla="*/ 0 h 646331"/>
                      <a:gd name="connsiteX21" fmla="*/ 10090187 w 10090187"/>
                      <a:gd name="connsiteY21" fmla="*/ 0 h 646331"/>
                      <a:gd name="connsiteX22" fmla="*/ 10090187 w 10090187"/>
                      <a:gd name="connsiteY22" fmla="*/ 303776 h 646331"/>
                      <a:gd name="connsiteX23" fmla="*/ 10090187 w 10090187"/>
                      <a:gd name="connsiteY23" fmla="*/ 646331 h 646331"/>
                      <a:gd name="connsiteX24" fmla="*/ 9294843 w 10090187"/>
                      <a:gd name="connsiteY24" fmla="*/ 646331 h 646331"/>
                      <a:gd name="connsiteX25" fmla="*/ 8600401 w 10090187"/>
                      <a:gd name="connsiteY25" fmla="*/ 646331 h 646331"/>
                      <a:gd name="connsiteX26" fmla="*/ 7805056 w 10090187"/>
                      <a:gd name="connsiteY26" fmla="*/ 646331 h 646331"/>
                      <a:gd name="connsiteX27" fmla="*/ 7413320 w 10090187"/>
                      <a:gd name="connsiteY27" fmla="*/ 646331 h 646331"/>
                      <a:gd name="connsiteX28" fmla="*/ 6617976 w 10090187"/>
                      <a:gd name="connsiteY28" fmla="*/ 646331 h 646331"/>
                      <a:gd name="connsiteX29" fmla="*/ 6327141 w 10090187"/>
                      <a:gd name="connsiteY29" fmla="*/ 646331 h 646331"/>
                      <a:gd name="connsiteX30" fmla="*/ 6036306 w 10090187"/>
                      <a:gd name="connsiteY30" fmla="*/ 646331 h 646331"/>
                      <a:gd name="connsiteX31" fmla="*/ 5341864 w 10090187"/>
                      <a:gd name="connsiteY31" fmla="*/ 646331 h 646331"/>
                      <a:gd name="connsiteX32" fmla="*/ 5051029 w 10090187"/>
                      <a:gd name="connsiteY32" fmla="*/ 646331 h 646331"/>
                      <a:gd name="connsiteX33" fmla="*/ 4558390 w 10090187"/>
                      <a:gd name="connsiteY33" fmla="*/ 646331 h 646331"/>
                      <a:gd name="connsiteX34" fmla="*/ 4267556 w 10090187"/>
                      <a:gd name="connsiteY34" fmla="*/ 646331 h 646331"/>
                      <a:gd name="connsiteX35" fmla="*/ 3976721 w 10090187"/>
                      <a:gd name="connsiteY35" fmla="*/ 646331 h 646331"/>
                      <a:gd name="connsiteX36" fmla="*/ 3282278 w 10090187"/>
                      <a:gd name="connsiteY36" fmla="*/ 646331 h 646331"/>
                      <a:gd name="connsiteX37" fmla="*/ 2587836 w 10090187"/>
                      <a:gd name="connsiteY37" fmla="*/ 646331 h 646331"/>
                      <a:gd name="connsiteX38" fmla="*/ 1792492 w 10090187"/>
                      <a:gd name="connsiteY38" fmla="*/ 646331 h 646331"/>
                      <a:gd name="connsiteX39" fmla="*/ 1198952 w 10090187"/>
                      <a:gd name="connsiteY39" fmla="*/ 646331 h 646331"/>
                      <a:gd name="connsiteX40" fmla="*/ 807215 w 10090187"/>
                      <a:gd name="connsiteY40" fmla="*/ 646331 h 646331"/>
                      <a:gd name="connsiteX41" fmla="*/ 0 w 10090187"/>
                      <a:gd name="connsiteY41" fmla="*/ 646331 h 646331"/>
                      <a:gd name="connsiteX42" fmla="*/ 0 w 10090187"/>
                      <a:gd name="connsiteY42" fmla="*/ 310239 h 646331"/>
                      <a:gd name="connsiteX43" fmla="*/ 0 w 10090187"/>
                      <a:gd name="connsiteY43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0090187" h="646331" extrusionOk="0">
                        <a:moveTo>
                          <a:pt x="0" y="0"/>
                        </a:moveTo>
                        <a:cubicBezTo>
                          <a:pt x="150340" y="-23981"/>
                          <a:pt x="313100" y="6370"/>
                          <a:pt x="492639" y="0"/>
                        </a:cubicBezTo>
                        <a:cubicBezTo>
                          <a:pt x="672178" y="-6370"/>
                          <a:pt x="726653" y="13070"/>
                          <a:pt x="884375" y="0"/>
                        </a:cubicBezTo>
                        <a:cubicBezTo>
                          <a:pt x="1042097" y="-13070"/>
                          <a:pt x="1179356" y="20419"/>
                          <a:pt x="1276112" y="0"/>
                        </a:cubicBezTo>
                        <a:cubicBezTo>
                          <a:pt x="1372868" y="-20419"/>
                          <a:pt x="1472044" y="7858"/>
                          <a:pt x="1566947" y="0"/>
                        </a:cubicBezTo>
                        <a:cubicBezTo>
                          <a:pt x="1661851" y="-7858"/>
                          <a:pt x="1783279" y="26370"/>
                          <a:pt x="1857781" y="0"/>
                        </a:cubicBezTo>
                        <a:cubicBezTo>
                          <a:pt x="1932283" y="-26370"/>
                          <a:pt x="2026103" y="26280"/>
                          <a:pt x="2148616" y="0"/>
                        </a:cubicBezTo>
                        <a:cubicBezTo>
                          <a:pt x="2271129" y="-26280"/>
                          <a:pt x="2566274" y="45858"/>
                          <a:pt x="2843059" y="0"/>
                        </a:cubicBezTo>
                        <a:cubicBezTo>
                          <a:pt x="3119844" y="-45858"/>
                          <a:pt x="3062340" y="2182"/>
                          <a:pt x="3133893" y="0"/>
                        </a:cubicBezTo>
                        <a:cubicBezTo>
                          <a:pt x="3205446" y="-2182"/>
                          <a:pt x="3432384" y="22922"/>
                          <a:pt x="3525630" y="0"/>
                        </a:cubicBezTo>
                        <a:cubicBezTo>
                          <a:pt x="3618876" y="-22922"/>
                          <a:pt x="3737441" y="1632"/>
                          <a:pt x="3917367" y="0"/>
                        </a:cubicBezTo>
                        <a:cubicBezTo>
                          <a:pt x="4097293" y="-1632"/>
                          <a:pt x="4457963" y="67386"/>
                          <a:pt x="4712711" y="0"/>
                        </a:cubicBezTo>
                        <a:cubicBezTo>
                          <a:pt x="4967459" y="-67386"/>
                          <a:pt x="4876147" y="28862"/>
                          <a:pt x="5003546" y="0"/>
                        </a:cubicBezTo>
                        <a:cubicBezTo>
                          <a:pt x="5130946" y="-28862"/>
                          <a:pt x="5176758" y="29753"/>
                          <a:pt x="5294380" y="0"/>
                        </a:cubicBezTo>
                        <a:cubicBezTo>
                          <a:pt x="5412002" y="-29753"/>
                          <a:pt x="5700095" y="26243"/>
                          <a:pt x="6089725" y="0"/>
                        </a:cubicBezTo>
                        <a:cubicBezTo>
                          <a:pt x="6479356" y="-26243"/>
                          <a:pt x="6286032" y="39214"/>
                          <a:pt x="6481461" y="0"/>
                        </a:cubicBezTo>
                        <a:cubicBezTo>
                          <a:pt x="6676890" y="-39214"/>
                          <a:pt x="6756665" y="3681"/>
                          <a:pt x="6974100" y="0"/>
                        </a:cubicBezTo>
                        <a:cubicBezTo>
                          <a:pt x="7191535" y="-3681"/>
                          <a:pt x="7461033" y="2548"/>
                          <a:pt x="7769444" y="0"/>
                        </a:cubicBezTo>
                        <a:cubicBezTo>
                          <a:pt x="8077855" y="-2548"/>
                          <a:pt x="8305859" y="11797"/>
                          <a:pt x="8463886" y="0"/>
                        </a:cubicBezTo>
                        <a:cubicBezTo>
                          <a:pt x="8621913" y="-11797"/>
                          <a:pt x="8949536" y="54935"/>
                          <a:pt x="9259230" y="0"/>
                        </a:cubicBezTo>
                        <a:cubicBezTo>
                          <a:pt x="9568924" y="-54935"/>
                          <a:pt x="9463452" y="21876"/>
                          <a:pt x="9550065" y="0"/>
                        </a:cubicBezTo>
                        <a:cubicBezTo>
                          <a:pt x="9636679" y="-21876"/>
                          <a:pt x="9961287" y="22727"/>
                          <a:pt x="10090187" y="0"/>
                        </a:cubicBezTo>
                        <a:cubicBezTo>
                          <a:pt x="10107179" y="94466"/>
                          <a:pt x="10071730" y="221435"/>
                          <a:pt x="10090187" y="303776"/>
                        </a:cubicBezTo>
                        <a:cubicBezTo>
                          <a:pt x="10108644" y="386117"/>
                          <a:pt x="10051646" y="504699"/>
                          <a:pt x="10090187" y="646331"/>
                        </a:cubicBezTo>
                        <a:cubicBezTo>
                          <a:pt x="9776288" y="712934"/>
                          <a:pt x="9667068" y="561293"/>
                          <a:pt x="9294843" y="646331"/>
                        </a:cubicBezTo>
                        <a:cubicBezTo>
                          <a:pt x="8922618" y="731369"/>
                          <a:pt x="8770685" y="608383"/>
                          <a:pt x="8600401" y="646331"/>
                        </a:cubicBezTo>
                        <a:cubicBezTo>
                          <a:pt x="8430117" y="684279"/>
                          <a:pt x="8036939" y="605735"/>
                          <a:pt x="7805056" y="646331"/>
                        </a:cubicBezTo>
                        <a:cubicBezTo>
                          <a:pt x="7573173" y="686927"/>
                          <a:pt x="7555535" y="638137"/>
                          <a:pt x="7413320" y="646331"/>
                        </a:cubicBezTo>
                        <a:cubicBezTo>
                          <a:pt x="7271105" y="654525"/>
                          <a:pt x="6846429" y="565046"/>
                          <a:pt x="6617976" y="646331"/>
                        </a:cubicBezTo>
                        <a:cubicBezTo>
                          <a:pt x="6389523" y="727616"/>
                          <a:pt x="6385432" y="624653"/>
                          <a:pt x="6327141" y="646331"/>
                        </a:cubicBezTo>
                        <a:cubicBezTo>
                          <a:pt x="6268851" y="668009"/>
                          <a:pt x="6167756" y="628079"/>
                          <a:pt x="6036306" y="646331"/>
                        </a:cubicBezTo>
                        <a:cubicBezTo>
                          <a:pt x="5904857" y="664583"/>
                          <a:pt x="5504772" y="614581"/>
                          <a:pt x="5341864" y="646331"/>
                        </a:cubicBezTo>
                        <a:cubicBezTo>
                          <a:pt x="5178956" y="678081"/>
                          <a:pt x="5156412" y="630507"/>
                          <a:pt x="5051029" y="646331"/>
                        </a:cubicBezTo>
                        <a:cubicBezTo>
                          <a:pt x="4945647" y="662155"/>
                          <a:pt x="4778977" y="616318"/>
                          <a:pt x="4558390" y="646331"/>
                        </a:cubicBezTo>
                        <a:cubicBezTo>
                          <a:pt x="4337803" y="676344"/>
                          <a:pt x="4364868" y="643820"/>
                          <a:pt x="4267556" y="646331"/>
                        </a:cubicBezTo>
                        <a:cubicBezTo>
                          <a:pt x="4170244" y="648842"/>
                          <a:pt x="4084428" y="619124"/>
                          <a:pt x="3976721" y="646331"/>
                        </a:cubicBezTo>
                        <a:cubicBezTo>
                          <a:pt x="3869015" y="673538"/>
                          <a:pt x="3570680" y="600995"/>
                          <a:pt x="3282278" y="646331"/>
                        </a:cubicBezTo>
                        <a:cubicBezTo>
                          <a:pt x="2993876" y="691667"/>
                          <a:pt x="2839505" y="631229"/>
                          <a:pt x="2587836" y="646331"/>
                        </a:cubicBezTo>
                        <a:cubicBezTo>
                          <a:pt x="2336167" y="661433"/>
                          <a:pt x="1971446" y="611128"/>
                          <a:pt x="1792492" y="646331"/>
                        </a:cubicBezTo>
                        <a:cubicBezTo>
                          <a:pt x="1613538" y="681534"/>
                          <a:pt x="1413786" y="628466"/>
                          <a:pt x="1198952" y="646331"/>
                        </a:cubicBezTo>
                        <a:cubicBezTo>
                          <a:pt x="984118" y="664196"/>
                          <a:pt x="892325" y="630721"/>
                          <a:pt x="807215" y="646331"/>
                        </a:cubicBezTo>
                        <a:cubicBezTo>
                          <a:pt x="722105" y="661941"/>
                          <a:pt x="230416" y="556166"/>
                          <a:pt x="0" y="646331"/>
                        </a:cubicBezTo>
                        <a:cubicBezTo>
                          <a:pt x="-28098" y="576839"/>
                          <a:pt x="17591" y="454520"/>
                          <a:pt x="0" y="310239"/>
                        </a:cubicBezTo>
                        <a:cubicBezTo>
                          <a:pt x="-17591" y="165958"/>
                          <a:pt x="2512" y="7607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/>
                <a:cs typeface="Times New Roman"/>
              </a:rPr>
              <a:t>Определение</a:t>
            </a:r>
            <a:r>
              <a:rPr lang="en-US" sz="36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/>
                <a:cs typeface="Times New Roman"/>
              </a:rPr>
              <a:t>необходимого</a:t>
            </a:r>
            <a:r>
              <a:rPr lang="en-US" sz="36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/>
                <a:cs typeface="Times New Roman"/>
              </a:rPr>
              <a:t>числа</a:t>
            </a:r>
            <a:r>
              <a:rPr lang="en-US" sz="36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/>
                <a:cs typeface="Times New Roman"/>
              </a:rPr>
              <a:t>проекций</a:t>
            </a:r>
            <a:endParaRPr lang="ru-RU" dirty="0" err="1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643ACFF-E2E0-39AB-6053-51BE16572C91}"/>
              </a:ext>
            </a:extLst>
          </p:cNvPr>
          <p:cNvSpPr/>
          <p:nvPr/>
        </p:nvSpPr>
        <p:spPr>
          <a:xfrm>
            <a:off x="11584213" y="6322785"/>
            <a:ext cx="453571" cy="36285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Calibri"/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1209647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бзор Keras для TensorFlow / Хабр">
            <a:extLst>
              <a:ext uri="{FF2B5EF4-FFF2-40B4-BE49-F238E27FC236}">
                <a16:creationId xmlns:a16="http://schemas.microsoft.com/office/drawing/2014/main" id="{7B73072A-8F09-EA23-B4D3-B9B65A986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6545" y="4442690"/>
            <a:ext cx="2078018" cy="1859667"/>
          </a:xfrm>
          <a:prstGeom prst="rect">
            <a:avLst/>
          </a:prstGeom>
        </p:spPr>
      </p:pic>
      <p:pic>
        <p:nvPicPr>
          <p:cNvPr id="3" name="Рисунок 2" descr="NVIDIA T1000 - graphics card - T1000 - 8 GB - VCNT10008GB-PB - Graphic Cards  - CDW.ca">
            <a:extLst>
              <a:ext uri="{FF2B5EF4-FFF2-40B4-BE49-F238E27FC236}">
                <a16:creationId xmlns:a16="http://schemas.microsoft.com/office/drawing/2014/main" id="{E0438C5A-3A04-6974-4CC0-F0D383CD4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052" y="3893799"/>
            <a:ext cx="2533771" cy="1906204"/>
          </a:xfrm>
          <a:prstGeom prst="rect">
            <a:avLst/>
          </a:prstGeom>
        </p:spPr>
      </p:pic>
      <p:pic>
        <p:nvPicPr>
          <p:cNvPr id="4" name="Рисунок 3" descr="Cover image">
            <a:extLst>
              <a:ext uri="{FF2B5EF4-FFF2-40B4-BE49-F238E27FC236}">
                <a16:creationId xmlns:a16="http://schemas.microsoft.com/office/drawing/2014/main" id="{0F81951A-EDEC-EF6D-5850-23E3B58CB0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55" r="9552" b="592"/>
          <a:stretch/>
        </p:blipFill>
        <p:spPr>
          <a:xfrm>
            <a:off x="3867632" y="5025341"/>
            <a:ext cx="1796258" cy="1109299"/>
          </a:xfrm>
          <a:prstGeom prst="rect">
            <a:avLst/>
          </a:prstGeom>
        </p:spPr>
      </p:pic>
      <p:pic>
        <p:nvPicPr>
          <p:cNvPr id="5" name="Рисунок 4" descr="upload.wikimedia.org/wikipedia/commons/thumb/6/69/...">
            <a:extLst>
              <a:ext uri="{FF2B5EF4-FFF2-40B4-BE49-F238E27FC236}">
                <a16:creationId xmlns:a16="http://schemas.microsoft.com/office/drawing/2014/main" id="{10ED992D-99C7-952B-1651-AD0571A8E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8383" y="3983620"/>
            <a:ext cx="1543412" cy="781291"/>
          </a:xfrm>
          <a:prstGeom prst="rect">
            <a:avLst/>
          </a:prstGeom>
        </p:spPr>
      </p:pic>
      <p:pic>
        <p:nvPicPr>
          <p:cNvPr id="6" name="Рисунок 5" descr="ImageNet Object Localization Challenge | Kaggle">
            <a:extLst>
              <a:ext uri="{FF2B5EF4-FFF2-40B4-BE49-F238E27FC236}">
                <a16:creationId xmlns:a16="http://schemas.microsoft.com/office/drawing/2014/main" id="{A0EFBA1A-85AE-E00B-ECE6-98E111A432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474" t="39084" r="9123" b="41549"/>
          <a:stretch/>
        </p:blipFill>
        <p:spPr>
          <a:xfrm>
            <a:off x="3509058" y="3195577"/>
            <a:ext cx="2512786" cy="618068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8BB196C2-E5B1-EB68-AE6D-3F410E8E3831}"/>
              </a:ext>
            </a:extLst>
          </p:cNvPr>
          <p:cNvCxnSpPr/>
          <p:nvPr/>
        </p:nvCxnSpPr>
        <p:spPr>
          <a:xfrm flipH="1">
            <a:off x="871960" y="1438153"/>
            <a:ext cx="21220" cy="444467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CE721A1-CB93-EC55-3BFD-AD382B5E01DE}"/>
              </a:ext>
            </a:extLst>
          </p:cNvPr>
          <p:cNvSpPr txBox="1"/>
          <p:nvPr/>
        </p:nvSpPr>
        <p:spPr>
          <a:xfrm>
            <a:off x="3318076" y="310443"/>
            <a:ext cx="5550418" cy="646331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onnsiteX0" fmla="*/ 0 w 5550418"/>
                      <a:gd name="connsiteY0" fmla="*/ 0 h 646331"/>
                      <a:gd name="connsiteX1" fmla="*/ 499538 w 5550418"/>
                      <a:gd name="connsiteY1" fmla="*/ 0 h 646331"/>
                      <a:gd name="connsiteX2" fmla="*/ 943571 w 5550418"/>
                      <a:gd name="connsiteY2" fmla="*/ 0 h 646331"/>
                      <a:gd name="connsiteX3" fmla="*/ 1387605 w 5550418"/>
                      <a:gd name="connsiteY3" fmla="*/ 0 h 646331"/>
                      <a:gd name="connsiteX4" fmla="*/ 1776134 w 5550418"/>
                      <a:gd name="connsiteY4" fmla="*/ 0 h 646331"/>
                      <a:gd name="connsiteX5" fmla="*/ 2164663 w 5550418"/>
                      <a:gd name="connsiteY5" fmla="*/ 0 h 646331"/>
                      <a:gd name="connsiteX6" fmla="*/ 2553192 w 5550418"/>
                      <a:gd name="connsiteY6" fmla="*/ 0 h 646331"/>
                      <a:gd name="connsiteX7" fmla="*/ 3163738 w 5550418"/>
                      <a:gd name="connsiteY7" fmla="*/ 0 h 646331"/>
                      <a:gd name="connsiteX8" fmla="*/ 3552268 w 5550418"/>
                      <a:gd name="connsiteY8" fmla="*/ 0 h 646331"/>
                      <a:gd name="connsiteX9" fmla="*/ 3996301 w 5550418"/>
                      <a:gd name="connsiteY9" fmla="*/ 0 h 646331"/>
                      <a:gd name="connsiteX10" fmla="*/ 4440334 w 5550418"/>
                      <a:gd name="connsiteY10" fmla="*/ 0 h 646331"/>
                      <a:gd name="connsiteX11" fmla="*/ 5550418 w 5550418"/>
                      <a:gd name="connsiteY11" fmla="*/ 0 h 646331"/>
                      <a:gd name="connsiteX12" fmla="*/ 5550418 w 5550418"/>
                      <a:gd name="connsiteY12" fmla="*/ 303776 h 646331"/>
                      <a:gd name="connsiteX13" fmla="*/ 5550418 w 5550418"/>
                      <a:gd name="connsiteY13" fmla="*/ 646331 h 646331"/>
                      <a:gd name="connsiteX14" fmla="*/ 4939872 w 5550418"/>
                      <a:gd name="connsiteY14" fmla="*/ 646331 h 646331"/>
                      <a:gd name="connsiteX15" fmla="*/ 4329326 w 5550418"/>
                      <a:gd name="connsiteY15" fmla="*/ 646331 h 646331"/>
                      <a:gd name="connsiteX16" fmla="*/ 3829788 w 5550418"/>
                      <a:gd name="connsiteY16" fmla="*/ 646331 h 646331"/>
                      <a:gd name="connsiteX17" fmla="*/ 3163738 w 5550418"/>
                      <a:gd name="connsiteY17" fmla="*/ 646331 h 646331"/>
                      <a:gd name="connsiteX18" fmla="*/ 2719705 w 5550418"/>
                      <a:gd name="connsiteY18" fmla="*/ 646331 h 646331"/>
                      <a:gd name="connsiteX19" fmla="*/ 2220167 w 5550418"/>
                      <a:gd name="connsiteY19" fmla="*/ 646331 h 646331"/>
                      <a:gd name="connsiteX20" fmla="*/ 1665125 w 5550418"/>
                      <a:gd name="connsiteY20" fmla="*/ 646331 h 646331"/>
                      <a:gd name="connsiteX21" fmla="*/ 1165588 w 5550418"/>
                      <a:gd name="connsiteY21" fmla="*/ 646331 h 646331"/>
                      <a:gd name="connsiteX22" fmla="*/ 777059 w 5550418"/>
                      <a:gd name="connsiteY22" fmla="*/ 646331 h 646331"/>
                      <a:gd name="connsiteX23" fmla="*/ 0 w 5550418"/>
                      <a:gd name="connsiteY23" fmla="*/ 646331 h 646331"/>
                      <a:gd name="connsiteX24" fmla="*/ 0 w 5550418"/>
                      <a:gd name="connsiteY24" fmla="*/ 323166 h 646331"/>
                      <a:gd name="connsiteX25" fmla="*/ 0 w 5550418"/>
                      <a:gd name="connsiteY25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5550418" h="646331" extrusionOk="0">
                        <a:moveTo>
                          <a:pt x="0" y="0"/>
                        </a:moveTo>
                        <a:cubicBezTo>
                          <a:pt x="230522" y="-52833"/>
                          <a:pt x="262031" y="57576"/>
                          <a:pt x="499538" y="0"/>
                        </a:cubicBezTo>
                        <a:cubicBezTo>
                          <a:pt x="737045" y="-57576"/>
                          <a:pt x="821802" y="31128"/>
                          <a:pt x="943571" y="0"/>
                        </a:cubicBezTo>
                        <a:cubicBezTo>
                          <a:pt x="1065340" y="-31128"/>
                          <a:pt x="1239650" y="35375"/>
                          <a:pt x="1387605" y="0"/>
                        </a:cubicBezTo>
                        <a:cubicBezTo>
                          <a:pt x="1535560" y="-35375"/>
                          <a:pt x="1688167" y="28217"/>
                          <a:pt x="1776134" y="0"/>
                        </a:cubicBezTo>
                        <a:cubicBezTo>
                          <a:pt x="1864101" y="-28217"/>
                          <a:pt x="1996616" y="26080"/>
                          <a:pt x="2164663" y="0"/>
                        </a:cubicBezTo>
                        <a:cubicBezTo>
                          <a:pt x="2332710" y="-26080"/>
                          <a:pt x="2431944" y="40758"/>
                          <a:pt x="2553192" y="0"/>
                        </a:cubicBezTo>
                        <a:cubicBezTo>
                          <a:pt x="2674440" y="-40758"/>
                          <a:pt x="2859272" y="57409"/>
                          <a:pt x="3163738" y="0"/>
                        </a:cubicBezTo>
                        <a:cubicBezTo>
                          <a:pt x="3468204" y="-57409"/>
                          <a:pt x="3459806" y="2633"/>
                          <a:pt x="3552268" y="0"/>
                        </a:cubicBezTo>
                        <a:cubicBezTo>
                          <a:pt x="3644730" y="-2633"/>
                          <a:pt x="3888209" y="35692"/>
                          <a:pt x="3996301" y="0"/>
                        </a:cubicBezTo>
                        <a:cubicBezTo>
                          <a:pt x="4104393" y="-35692"/>
                          <a:pt x="4306945" y="52424"/>
                          <a:pt x="4440334" y="0"/>
                        </a:cubicBezTo>
                        <a:cubicBezTo>
                          <a:pt x="4573723" y="-52424"/>
                          <a:pt x="5156468" y="77839"/>
                          <a:pt x="5550418" y="0"/>
                        </a:cubicBezTo>
                        <a:cubicBezTo>
                          <a:pt x="5581359" y="109535"/>
                          <a:pt x="5532475" y="195565"/>
                          <a:pt x="5550418" y="303776"/>
                        </a:cubicBezTo>
                        <a:cubicBezTo>
                          <a:pt x="5568361" y="411987"/>
                          <a:pt x="5544118" y="513449"/>
                          <a:pt x="5550418" y="646331"/>
                        </a:cubicBezTo>
                        <a:cubicBezTo>
                          <a:pt x="5314596" y="667352"/>
                          <a:pt x="5206884" y="603198"/>
                          <a:pt x="4939872" y="646331"/>
                        </a:cubicBezTo>
                        <a:cubicBezTo>
                          <a:pt x="4672860" y="689464"/>
                          <a:pt x="4571877" y="584782"/>
                          <a:pt x="4329326" y="646331"/>
                        </a:cubicBezTo>
                        <a:cubicBezTo>
                          <a:pt x="4086775" y="707880"/>
                          <a:pt x="4009966" y="618381"/>
                          <a:pt x="3829788" y="646331"/>
                        </a:cubicBezTo>
                        <a:cubicBezTo>
                          <a:pt x="3649610" y="674281"/>
                          <a:pt x="3349254" y="580662"/>
                          <a:pt x="3163738" y="646331"/>
                        </a:cubicBezTo>
                        <a:cubicBezTo>
                          <a:pt x="2978222" y="712000"/>
                          <a:pt x="2914014" y="622250"/>
                          <a:pt x="2719705" y="646331"/>
                        </a:cubicBezTo>
                        <a:cubicBezTo>
                          <a:pt x="2525396" y="670412"/>
                          <a:pt x="2347755" y="604012"/>
                          <a:pt x="2220167" y="646331"/>
                        </a:cubicBezTo>
                        <a:cubicBezTo>
                          <a:pt x="2092579" y="688650"/>
                          <a:pt x="1911049" y="602331"/>
                          <a:pt x="1665125" y="646331"/>
                        </a:cubicBezTo>
                        <a:cubicBezTo>
                          <a:pt x="1419201" y="690331"/>
                          <a:pt x="1366155" y="639041"/>
                          <a:pt x="1165588" y="646331"/>
                        </a:cubicBezTo>
                        <a:cubicBezTo>
                          <a:pt x="965021" y="653621"/>
                          <a:pt x="938019" y="637283"/>
                          <a:pt x="777059" y="646331"/>
                        </a:cubicBezTo>
                        <a:cubicBezTo>
                          <a:pt x="616099" y="655379"/>
                          <a:pt x="206144" y="631867"/>
                          <a:pt x="0" y="646331"/>
                        </a:cubicBezTo>
                        <a:cubicBezTo>
                          <a:pt x="-5455" y="495889"/>
                          <a:pt x="24412" y="412167"/>
                          <a:pt x="0" y="323166"/>
                        </a:cubicBezTo>
                        <a:cubicBezTo>
                          <a:pt x="-24412" y="234165"/>
                          <a:pt x="38716" y="9455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Times New Roman"/>
                <a:cs typeface="Times New Roman"/>
              </a:rPr>
              <a:t>Причины развития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B18B3F-22A7-08DB-EB1F-540864F015DE}"/>
              </a:ext>
            </a:extLst>
          </p:cNvPr>
          <p:cNvSpPr txBox="1"/>
          <p:nvPr/>
        </p:nvSpPr>
        <p:spPr>
          <a:xfrm>
            <a:off x="2916940" y="2159323"/>
            <a:ext cx="368327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latin typeface="Times New Roman"/>
                <a:cs typeface="Times New Roman"/>
              </a:rPr>
              <a:t>1. </a:t>
            </a:r>
            <a:r>
              <a:rPr lang="ru-RU" sz="2400" b="1" dirty="0">
                <a:latin typeface="Times New Roman"/>
                <a:cs typeface="Times New Roman"/>
              </a:rPr>
              <a:t>Доступность данных</a:t>
            </a:r>
            <a:endParaRPr lang="ru-RU" b="1">
              <a:latin typeface="Calibri" panose="020F0502020204030204"/>
              <a:cs typeface="Calibri" panose="020F0502020204030204"/>
            </a:endParaRPr>
          </a:p>
          <a:p>
            <a:pPr algn="ctr"/>
            <a:r>
              <a:rPr lang="ru-RU" sz="2400" b="1" dirty="0">
                <a:latin typeface="Times New Roman"/>
                <a:cs typeface="Times New Roman"/>
              </a:rPr>
              <a:t>и простота хранения</a:t>
            </a:r>
            <a:endParaRPr lang="ru-RU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 descr="Обзор Keras для TensorFlow / Хабр">
            <a:extLst>
              <a:ext uri="{FF2B5EF4-FFF2-40B4-BE49-F238E27FC236}">
                <a16:creationId xmlns:a16="http://schemas.microsoft.com/office/drawing/2014/main" id="{1868E73F-B605-2A59-75E0-681F0D94826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6724" r="-361" b="26495"/>
          <a:stretch/>
        </p:blipFill>
        <p:spPr>
          <a:xfrm>
            <a:off x="9676977" y="3284013"/>
            <a:ext cx="2338950" cy="9024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6AB481E-8236-D7E8-070B-1E8DE00A796D}"/>
              </a:ext>
            </a:extLst>
          </p:cNvPr>
          <p:cNvSpPr txBox="1"/>
          <p:nvPr/>
        </p:nvSpPr>
        <p:spPr>
          <a:xfrm>
            <a:off x="6562965" y="2140031"/>
            <a:ext cx="294056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latin typeface="Times New Roman"/>
                <a:cs typeface="Times New Roman"/>
              </a:rPr>
              <a:t>2. </a:t>
            </a:r>
            <a:r>
              <a:rPr lang="ru-RU" sz="2400" b="1" dirty="0">
                <a:latin typeface="Times New Roman"/>
                <a:cs typeface="Times New Roman"/>
              </a:rPr>
              <a:t>Вычислительные</a:t>
            </a:r>
          </a:p>
          <a:p>
            <a:pPr algn="ctr"/>
            <a:r>
              <a:rPr lang="ru-RU" sz="2400" b="1" dirty="0">
                <a:latin typeface="Times New Roman"/>
                <a:cs typeface="Times New Roman"/>
              </a:rPr>
              <a:t>мощности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AB6B6A-6E79-99BA-D645-53571CC70517}"/>
              </a:ext>
            </a:extLst>
          </p:cNvPr>
          <p:cNvSpPr txBox="1"/>
          <p:nvPr/>
        </p:nvSpPr>
        <p:spPr>
          <a:xfrm>
            <a:off x="9560594" y="1970698"/>
            <a:ext cx="2512472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dirty="0">
                <a:latin typeface="Times New Roman"/>
                <a:cs typeface="Times New Roman"/>
              </a:rPr>
              <a:t>3. </a:t>
            </a:r>
            <a:r>
              <a:rPr lang="en-US" sz="2400" b="1" dirty="0" err="1">
                <a:latin typeface="Times New Roman"/>
                <a:cs typeface="Times New Roman"/>
              </a:rPr>
              <a:t>Алгоритмы</a:t>
            </a:r>
            <a:r>
              <a:rPr lang="en-US" sz="2400" b="1" dirty="0">
                <a:latin typeface="Times New Roman"/>
                <a:cs typeface="Times New Roman"/>
              </a:rPr>
              <a:t> и </a:t>
            </a:r>
            <a:r>
              <a:rPr lang="en-US" sz="2400" b="1" dirty="0" err="1">
                <a:latin typeface="Times New Roman"/>
                <a:cs typeface="Times New Roman"/>
              </a:rPr>
              <a:t>программное</a:t>
            </a:r>
          </a:p>
          <a:p>
            <a:pPr algn="ctr"/>
            <a:r>
              <a:rPr lang="en-US" sz="2400" b="1" dirty="0" err="1">
                <a:latin typeface="Times New Roman"/>
                <a:cs typeface="Times New Roman"/>
              </a:rPr>
              <a:t>обеспечение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CD4403-6213-770B-E192-305892636790}"/>
              </a:ext>
            </a:extLst>
          </p:cNvPr>
          <p:cNvSpPr txBox="1"/>
          <p:nvPr/>
        </p:nvSpPr>
        <p:spPr>
          <a:xfrm>
            <a:off x="38241" y="1716190"/>
            <a:ext cx="84699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1943</a:t>
            </a: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3CC99C-2E0D-142B-2AD3-8CE8B6F09750}"/>
              </a:ext>
            </a:extLst>
          </p:cNvPr>
          <p:cNvSpPr txBox="1"/>
          <p:nvPr/>
        </p:nvSpPr>
        <p:spPr>
          <a:xfrm>
            <a:off x="38240" y="2343151"/>
            <a:ext cx="84699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1958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F879F8-E97E-3812-DD8E-CE9FC2F7B19E}"/>
              </a:ext>
            </a:extLst>
          </p:cNvPr>
          <p:cNvSpPr txBox="1"/>
          <p:nvPr/>
        </p:nvSpPr>
        <p:spPr>
          <a:xfrm>
            <a:off x="-341" y="3635659"/>
            <a:ext cx="84699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1986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84F9CE-555B-E120-27C6-52D4163A6A1E}"/>
              </a:ext>
            </a:extLst>
          </p:cNvPr>
          <p:cNvSpPr txBox="1"/>
          <p:nvPr/>
        </p:nvSpPr>
        <p:spPr>
          <a:xfrm>
            <a:off x="38240" y="4445886"/>
            <a:ext cx="84699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1995</a:t>
            </a:r>
            <a:endParaRPr lang="ru-RU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DE282F8B-6B7C-1F3E-C6DC-4FA587628001}"/>
              </a:ext>
            </a:extLst>
          </p:cNvPr>
          <p:cNvSpPr/>
          <p:nvPr/>
        </p:nvSpPr>
        <p:spPr>
          <a:xfrm>
            <a:off x="425540" y="2966638"/>
            <a:ext cx="71717" cy="806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7DE3649E-6990-6F66-C056-749089BA4414}"/>
              </a:ext>
            </a:extLst>
          </p:cNvPr>
          <p:cNvSpPr/>
          <p:nvPr/>
        </p:nvSpPr>
        <p:spPr>
          <a:xfrm>
            <a:off x="428490" y="3159549"/>
            <a:ext cx="71717" cy="806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1AF41C69-7A46-D266-E8DE-CFE2C27FBA47}"/>
              </a:ext>
            </a:extLst>
          </p:cNvPr>
          <p:cNvSpPr/>
          <p:nvPr/>
        </p:nvSpPr>
        <p:spPr>
          <a:xfrm>
            <a:off x="431440" y="3362105"/>
            <a:ext cx="71717" cy="806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07A0FE88-A78E-64B1-3B9E-BFD2EBC1DF88}"/>
              </a:ext>
            </a:extLst>
          </p:cNvPr>
          <p:cNvSpPr/>
          <p:nvPr/>
        </p:nvSpPr>
        <p:spPr>
          <a:xfrm>
            <a:off x="406249" y="5021143"/>
            <a:ext cx="71717" cy="806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D6620B9-4C0B-7041-2BA9-9C8DBE56F6EE}"/>
              </a:ext>
            </a:extLst>
          </p:cNvPr>
          <p:cNvSpPr/>
          <p:nvPr/>
        </p:nvSpPr>
        <p:spPr>
          <a:xfrm>
            <a:off x="409199" y="5214054"/>
            <a:ext cx="71717" cy="806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0C4F8A1-ED41-74D2-8132-441525BF70F3}"/>
              </a:ext>
            </a:extLst>
          </p:cNvPr>
          <p:cNvSpPr/>
          <p:nvPr/>
        </p:nvSpPr>
        <p:spPr>
          <a:xfrm>
            <a:off x="412149" y="5416610"/>
            <a:ext cx="71717" cy="806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C6AAC7-A222-1011-A30E-C80DAF947A1E}"/>
              </a:ext>
            </a:extLst>
          </p:cNvPr>
          <p:cNvSpPr txBox="1"/>
          <p:nvPr/>
        </p:nvSpPr>
        <p:spPr>
          <a:xfrm>
            <a:off x="1079962" y="1562301"/>
            <a:ext cx="148360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Концепция</a:t>
            </a:r>
          </a:p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нейрона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360B0F5-CD01-CF9A-A2CF-C0AA393AC18C}"/>
              </a:ext>
            </a:extLst>
          </p:cNvPr>
          <p:cNvSpPr txBox="1"/>
          <p:nvPr/>
        </p:nvSpPr>
        <p:spPr>
          <a:xfrm>
            <a:off x="1079961" y="2343150"/>
            <a:ext cx="148360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Персептрон</a:t>
            </a:r>
            <a:endParaRPr lang="ru-RU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8F9C92B-DA1D-78B8-6F34-89F4840851DF}"/>
              </a:ext>
            </a:extLst>
          </p:cNvPr>
          <p:cNvSpPr txBox="1"/>
          <p:nvPr/>
        </p:nvSpPr>
        <p:spPr>
          <a:xfrm>
            <a:off x="915987" y="3481770"/>
            <a:ext cx="191765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latin typeface="Times New Roman"/>
                <a:cs typeface="Calibri"/>
              </a:rPr>
              <a:t>Многослойный</a:t>
            </a:r>
          </a:p>
          <a:p>
            <a:pPr algn="ctr"/>
            <a:r>
              <a:rPr lang="ru-RU" sz="2000" dirty="0">
                <a:latin typeface="Times New Roman"/>
                <a:cs typeface="Calibri"/>
              </a:rPr>
              <a:t>персептрон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5854616-C241-6276-6940-E6A95BF56497}"/>
              </a:ext>
            </a:extLst>
          </p:cNvPr>
          <p:cNvSpPr txBox="1"/>
          <p:nvPr/>
        </p:nvSpPr>
        <p:spPr>
          <a:xfrm>
            <a:off x="1079962" y="4215274"/>
            <a:ext cx="148360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Сверточная</a:t>
            </a:r>
            <a:endParaRPr lang="ru-RU" sz="2000">
              <a:latin typeface="Times New Roman"/>
              <a:cs typeface="Calibri" panose="020F0502020204030204"/>
            </a:endParaRPr>
          </a:p>
          <a:p>
            <a:pPr algn="ctr"/>
            <a:r>
              <a:rPr lang="ru-RU" sz="2000" dirty="0">
                <a:latin typeface="Times New Roman"/>
                <a:cs typeface="Calibri"/>
              </a:rPr>
              <a:t>нейронная</a:t>
            </a:r>
          </a:p>
          <a:p>
            <a:pPr algn="ctr"/>
            <a:r>
              <a:rPr lang="ru-RU" sz="2000" dirty="0">
                <a:latin typeface="Times New Roman"/>
                <a:cs typeface="Calibri"/>
              </a:rPr>
              <a:t>сеть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7067A182-181E-E57A-2C33-6C89B48DEF50}"/>
              </a:ext>
            </a:extLst>
          </p:cNvPr>
          <p:cNvSpPr/>
          <p:nvPr/>
        </p:nvSpPr>
        <p:spPr>
          <a:xfrm>
            <a:off x="11584213" y="6322785"/>
            <a:ext cx="453571" cy="36285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Calibri"/>
              </a:rPr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348627AC-4C17-4F87-BE7A-23230C210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255" y="264913"/>
            <a:ext cx="5496560" cy="632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567FA89F-EF4F-47D3-B15D-D45ACFFAD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6" y="264913"/>
            <a:ext cx="5750560" cy="632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F0F176-7C11-45D0-9945-8CB4F13D5F52}"/>
              </a:ext>
            </a:extLst>
          </p:cNvPr>
          <p:cNvSpPr txBox="1"/>
          <p:nvPr/>
        </p:nvSpPr>
        <p:spPr>
          <a:xfrm>
            <a:off x="5225637" y="1013707"/>
            <a:ext cx="203235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20%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20%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СНС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57B029-1B5B-423F-BBC5-50DEE2729C0A}"/>
              </a:ext>
            </a:extLst>
          </p:cNvPr>
          <p:cNvSpPr txBox="1"/>
          <p:nvPr/>
        </p:nvSpPr>
        <p:spPr>
          <a:xfrm>
            <a:off x="100097" y="518947"/>
            <a:ext cx="1106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0.33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264794-E2F8-4CBD-BFB6-2FF771CC7067}"/>
              </a:ext>
            </a:extLst>
          </p:cNvPr>
          <p:cNvSpPr txBox="1"/>
          <p:nvPr/>
        </p:nvSpPr>
        <p:spPr>
          <a:xfrm>
            <a:off x="105402" y="2677913"/>
            <a:ext cx="12225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0.89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E3B2DD-EE95-465F-A71D-4E2A2ABBD7F1}"/>
              </a:ext>
            </a:extLst>
          </p:cNvPr>
          <p:cNvSpPr txBox="1"/>
          <p:nvPr/>
        </p:nvSpPr>
        <p:spPr>
          <a:xfrm>
            <a:off x="100097" y="4684798"/>
            <a:ext cx="7654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8D525A-8E31-46E3-91AE-D6E3FCE43CA1}"/>
              </a:ext>
            </a:extLst>
          </p:cNvPr>
          <p:cNvSpPr txBox="1"/>
          <p:nvPr/>
        </p:nvSpPr>
        <p:spPr>
          <a:xfrm>
            <a:off x="6696106" y="412783"/>
            <a:ext cx="1106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21DB56-4744-4DBF-B201-3890F4D56296}"/>
              </a:ext>
            </a:extLst>
          </p:cNvPr>
          <p:cNvSpPr txBox="1"/>
          <p:nvPr/>
        </p:nvSpPr>
        <p:spPr>
          <a:xfrm>
            <a:off x="6696106" y="2700783"/>
            <a:ext cx="12225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BD7FB3-0189-4CCD-A640-9297C7A93955}"/>
              </a:ext>
            </a:extLst>
          </p:cNvPr>
          <p:cNvSpPr txBox="1"/>
          <p:nvPr/>
        </p:nvSpPr>
        <p:spPr>
          <a:xfrm>
            <a:off x="6696106" y="4651656"/>
            <a:ext cx="7654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A8591D-6490-4424-A479-443AB858954E}"/>
              </a:ext>
            </a:extLst>
          </p:cNvPr>
          <p:cNvSpPr txBox="1"/>
          <p:nvPr/>
        </p:nvSpPr>
        <p:spPr>
          <a:xfrm>
            <a:off x="101513" y="614"/>
            <a:ext cx="12225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SSIM: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3F0D4FB-9801-EC7E-5467-C74AED9D29AF}"/>
              </a:ext>
            </a:extLst>
          </p:cNvPr>
          <p:cNvSpPr/>
          <p:nvPr/>
        </p:nvSpPr>
        <p:spPr>
          <a:xfrm>
            <a:off x="11584213" y="6322785"/>
            <a:ext cx="453571" cy="36285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Calibri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41967772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60C01C3-9A5D-4B7C-8D83-2DBF2E8CB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54" y="778791"/>
            <a:ext cx="6475868" cy="584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1C23C2-422F-D55F-15B5-99FEA0ADF91B}"/>
              </a:ext>
            </a:extLst>
          </p:cNvPr>
          <p:cNvSpPr txBox="1"/>
          <p:nvPr/>
        </p:nvSpPr>
        <p:spPr>
          <a:xfrm>
            <a:off x="7347856" y="1814285"/>
            <a:ext cx="4239984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000" b="1" dirty="0">
                <a:latin typeface="Times New Roman"/>
                <a:cs typeface="Calibri" panose="020F0502020204030204"/>
              </a:rPr>
              <a:t>Преимущества:</a:t>
            </a:r>
          </a:p>
          <a:p>
            <a:pPr marL="342900" indent="-342900" algn="just">
              <a:spcAft>
                <a:spcPts val="600"/>
              </a:spcAft>
              <a:buAutoNum type="arabicPeriod"/>
            </a:pPr>
            <a:r>
              <a:rPr lang="ru-RU" dirty="0">
                <a:latin typeface="Times New Roman"/>
                <a:cs typeface="Calibri" panose="020F0502020204030204"/>
              </a:rPr>
              <a:t>Возможность использовать входное изображение (</a:t>
            </a:r>
            <a:r>
              <a:rPr lang="ru-RU" dirty="0" err="1">
                <a:latin typeface="Times New Roman"/>
                <a:cs typeface="Calibri" panose="020F0502020204030204"/>
              </a:rPr>
              <a:t>синограмму</a:t>
            </a:r>
            <a:r>
              <a:rPr lang="ru-RU" dirty="0">
                <a:latin typeface="Times New Roman"/>
                <a:cs typeface="Calibri" panose="020F0502020204030204"/>
              </a:rPr>
              <a:t>) в качестве целевого изображения.</a:t>
            </a:r>
          </a:p>
          <a:p>
            <a:pPr marL="342900" indent="-342900" algn="just">
              <a:spcAft>
                <a:spcPts val="600"/>
              </a:spcAft>
              <a:buAutoNum type="arabicPeriod"/>
            </a:pPr>
            <a:r>
              <a:rPr lang="ru-RU" dirty="0">
                <a:latin typeface="Times New Roman"/>
                <a:cs typeface="Calibri" panose="020F0502020204030204"/>
              </a:rPr>
              <a:t>Получение более высокого качества реконструкции по сравнению с современными алгоритмами не использующими глубокое обучение.</a:t>
            </a:r>
          </a:p>
          <a:p>
            <a:pPr marL="342900" indent="-342900" algn="just">
              <a:spcAft>
                <a:spcPts val="600"/>
              </a:spcAft>
              <a:buAutoNum type="arabicPeriod"/>
            </a:pPr>
            <a:r>
              <a:rPr lang="ru-RU" dirty="0">
                <a:latin typeface="Times New Roman"/>
                <a:cs typeface="Calibri" panose="020F0502020204030204"/>
              </a:rPr>
              <a:t>Меньше настраиваемых оператором параметров реконструкции.</a:t>
            </a:r>
          </a:p>
          <a:p>
            <a:pPr marL="342900" indent="-342900" algn="just">
              <a:spcAft>
                <a:spcPts val="600"/>
              </a:spcAft>
              <a:buAutoNum type="arabicPeriod"/>
            </a:pPr>
            <a:r>
              <a:rPr lang="ru-RU" dirty="0">
                <a:latin typeface="Times New Roman"/>
                <a:cs typeface="Calibri" panose="020F0502020204030204"/>
              </a:rPr>
              <a:t>Экономия вычислительных ресурсов.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99BB11-6CBB-61BF-98F2-0835CF591709}"/>
              </a:ext>
            </a:extLst>
          </p:cNvPr>
          <p:cNvSpPr txBox="1"/>
          <p:nvPr/>
        </p:nvSpPr>
        <p:spPr>
          <a:xfrm>
            <a:off x="2173111" y="59658"/>
            <a:ext cx="7841817" cy="646331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onnsiteX0" fmla="*/ 0 w 7841817"/>
                      <a:gd name="connsiteY0" fmla="*/ 0 h 646331"/>
                      <a:gd name="connsiteX1" fmla="*/ 481712 w 7841817"/>
                      <a:gd name="connsiteY1" fmla="*/ 0 h 646331"/>
                      <a:gd name="connsiteX2" fmla="*/ 885005 w 7841817"/>
                      <a:gd name="connsiteY2" fmla="*/ 0 h 646331"/>
                      <a:gd name="connsiteX3" fmla="*/ 1288299 w 7841817"/>
                      <a:gd name="connsiteY3" fmla="*/ 0 h 646331"/>
                      <a:gd name="connsiteX4" fmla="*/ 1613174 w 7841817"/>
                      <a:gd name="connsiteY4" fmla="*/ 0 h 646331"/>
                      <a:gd name="connsiteX5" fmla="*/ 1938049 w 7841817"/>
                      <a:gd name="connsiteY5" fmla="*/ 0 h 646331"/>
                      <a:gd name="connsiteX6" fmla="*/ 2262924 w 7841817"/>
                      <a:gd name="connsiteY6" fmla="*/ 0 h 646331"/>
                      <a:gd name="connsiteX7" fmla="*/ 2901472 w 7841817"/>
                      <a:gd name="connsiteY7" fmla="*/ 0 h 646331"/>
                      <a:gd name="connsiteX8" fmla="*/ 3226348 w 7841817"/>
                      <a:gd name="connsiteY8" fmla="*/ 0 h 646331"/>
                      <a:gd name="connsiteX9" fmla="*/ 3629641 w 7841817"/>
                      <a:gd name="connsiteY9" fmla="*/ 0 h 646331"/>
                      <a:gd name="connsiteX10" fmla="*/ 4032934 w 7841817"/>
                      <a:gd name="connsiteY10" fmla="*/ 0 h 646331"/>
                      <a:gd name="connsiteX11" fmla="*/ 4749901 w 7841817"/>
                      <a:gd name="connsiteY11" fmla="*/ 0 h 646331"/>
                      <a:gd name="connsiteX12" fmla="*/ 5074776 w 7841817"/>
                      <a:gd name="connsiteY12" fmla="*/ 0 h 646331"/>
                      <a:gd name="connsiteX13" fmla="*/ 5399651 w 7841817"/>
                      <a:gd name="connsiteY13" fmla="*/ 0 h 646331"/>
                      <a:gd name="connsiteX14" fmla="*/ 6116617 w 7841817"/>
                      <a:gd name="connsiteY14" fmla="*/ 0 h 646331"/>
                      <a:gd name="connsiteX15" fmla="*/ 6519911 w 7841817"/>
                      <a:gd name="connsiteY15" fmla="*/ 0 h 646331"/>
                      <a:gd name="connsiteX16" fmla="*/ 7001622 w 7841817"/>
                      <a:gd name="connsiteY16" fmla="*/ 0 h 646331"/>
                      <a:gd name="connsiteX17" fmla="*/ 7841817 w 7841817"/>
                      <a:gd name="connsiteY17" fmla="*/ 0 h 646331"/>
                      <a:gd name="connsiteX18" fmla="*/ 7841817 w 7841817"/>
                      <a:gd name="connsiteY18" fmla="*/ 329629 h 646331"/>
                      <a:gd name="connsiteX19" fmla="*/ 7841817 w 7841817"/>
                      <a:gd name="connsiteY19" fmla="*/ 646331 h 646331"/>
                      <a:gd name="connsiteX20" fmla="*/ 7438524 w 7841817"/>
                      <a:gd name="connsiteY20" fmla="*/ 646331 h 646331"/>
                      <a:gd name="connsiteX21" fmla="*/ 6956812 w 7841817"/>
                      <a:gd name="connsiteY21" fmla="*/ 646331 h 646331"/>
                      <a:gd name="connsiteX22" fmla="*/ 6631937 w 7841817"/>
                      <a:gd name="connsiteY22" fmla="*/ 646331 h 646331"/>
                      <a:gd name="connsiteX23" fmla="*/ 6071807 w 7841817"/>
                      <a:gd name="connsiteY23" fmla="*/ 646331 h 646331"/>
                      <a:gd name="connsiteX24" fmla="*/ 5511677 w 7841817"/>
                      <a:gd name="connsiteY24" fmla="*/ 646331 h 646331"/>
                      <a:gd name="connsiteX25" fmla="*/ 4873129 w 7841817"/>
                      <a:gd name="connsiteY25" fmla="*/ 646331 h 646331"/>
                      <a:gd name="connsiteX26" fmla="*/ 4156163 w 7841817"/>
                      <a:gd name="connsiteY26" fmla="*/ 646331 h 646331"/>
                      <a:gd name="connsiteX27" fmla="*/ 3752870 w 7841817"/>
                      <a:gd name="connsiteY27" fmla="*/ 646331 h 646331"/>
                      <a:gd name="connsiteX28" fmla="*/ 3035903 w 7841817"/>
                      <a:gd name="connsiteY28" fmla="*/ 646331 h 646331"/>
                      <a:gd name="connsiteX29" fmla="*/ 2711028 w 7841817"/>
                      <a:gd name="connsiteY29" fmla="*/ 646331 h 646331"/>
                      <a:gd name="connsiteX30" fmla="*/ 2386153 w 7841817"/>
                      <a:gd name="connsiteY30" fmla="*/ 646331 h 646331"/>
                      <a:gd name="connsiteX31" fmla="*/ 1747605 w 7841817"/>
                      <a:gd name="connsiteY31" fmla="*/ 646331 h 646331"/>
                      <a:gd name="connsiteX32" fmla="*/ 1422730 w 7841817"/>
                      <a:gd name="connsiteY32" fmla="*/ 646331 h 646331"/>
                      <a:gd name="connsiteX33" fmla="*/ 941018 w 7841817"/>
                      <a:gd name="connsiteY33" fmla="*/ 646331 h 646331"/>
                      <a:gd name="connsiteX34" fmla="*/ 616143 w 7841817"/>
                      <a:gd name="connsiteY34" fmla="*/ 646331 h 646331"/>
                      <a:gd name="connsiteX35" fmla="*/ 0 w 7841817"/>
                      <a:gd name="connsiteY35" fmla="*/ 646331 h 646331"/>
                      <a:gd name="connsiteX36" fmla="*/ 0 w 7841817"/>
                      <a:gd name="connsiteY36" fmla="*/ 316702 h 646331"/>
                      <a:gd name="connsiteX37" fmla="*/ 0 w 7841817"/>
                      <a:gd name="connsiteY37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7841817" h="646331" extrusionOk="0">
                        <a:moveTo>
                          <a:pt x="0" y="0"/>
                        </a:moveTo>
                        <a:cubicBezTo>
                          <a:pt x="109962" y="-23376"/>
                          <a:pt x="362793" y="11818"/>
                          <a:pt x="481712" y="0"/>
                        </a:cubicBezTo>
                        <a:cubicBezTo>
                          <a:pt x="600631" y="-11818"/>
                          <a:pt x="687893" y="45788"/>
                          <a:pt x="885005" y="0"/>
                        </a:cubicBezTo>
                        <a:cubicBezTo>
                          <a:pt x="1082117" y="-45788"/>
                          <a:pt x="1158695" y="21611"/>
                          <a:pt x="1288299" y="0"/>
                        </a:cubicBezTo>
                        <a:cubicBezTo>
                          <a:pt x="1417903" y="-21611"/>
                          <a:pt x="1546873" y="19685"/>
                          <a:pt x="1613174" y="0"/>
                        </a:cubicBezTo>
                        <a:cubicBezTo>
                          <a:pt x="1679475" y="-19685"/>
                          <a:pt x="1860582" y="24973"/>
                          <a:pt x="1938049" y="0"/>
                        </a:cubicBezTo>
                        <a:cubicBezTo>
                          <a:pt x="2015517" y="-24973"/>
                          <a:pt x="2163442" y="19283"/>
                          <a:pt x="2262924" y="0"/>
                        </a:cubicBezTo>
                        <a:cubicBezTo>
                          <a:pt x="2362407" y="-19283"/>
                          <a:pt x="2726397" y="26623"/>
                          <a:pt x="2901472" y="0"/>
                        </a:cubicBezTo>
                        <a:cubicBezTo>
                          <a:pt x="3076547" y="-26623"/>
                          <a:pt x="3128293" y="22878"/>
                          <a:pt x="3226348" y="0"/>
                        </a:cubicBezTo>
                        <a:cubicBezTo>
                          <a:pt x="3324403" y="-22878"/>
                          <a:pt x="3450833" y="9349"/>
                          <a:pt x="3629641" y="0"/>
                        </a:cubicBezTo>
                        <a:cubicBezTo>
                          <a:pt x="3808449" y="-9349"/>
                          <a:pt x="3928875" y="12908"/>
                          <a:pt x="4032934" y="0"/>
                        </a:cubicBezTo>
                        <a:cubicBezTo>
                          <a:pt x="4136993" y="-12908"/>
                          <a:pt x="4521202" y="85805"/>
                          <a:pt x="4749901" y="0"/>
                        </a:cubicBezTo>
                        <a:cubicBezTo>
                          <a:pt x="4978600" y="-85805"/>
                          <a:pt x="4997522" y="17863"/>
                          <a:pt x="5074776" y="0"/>
                        </a:cubicBezTo>
                        <a:cubicBezTo>
                          <a:pt x="5152030" y="-17863"/>
                          <a:pt x="5244120" y="16743"/>
                          <a:pt x="5399651" y="0"/>
                        </a:cubicBezTo>
                        <a:cubicBezTo>
                          <a:pt x="5555182" y="-16743"/>
                          <a:pt x="5954866" y="67607"/>
                          <a:pt x="6116617" y="0"/>
                        </a:cubicBezTo>
                        <a:cubicBezTo>
                          <a:pt x="6278368" y="-67607"/>
                          <a:pt x="6373829" y="41903"/>
                          <a:pt x="6519911" y="0"/>
                        </a:cubicBezTo>
                        <a:cubicBezTo>
                          <a:pt x="6665993" y="-41903"/>
                          <a:pt x="6891281" y="42938"/>
                          <a:pt x="7001622" y="0"/>
                        </a:cubicBezTo>
                        <a:cubicBezTo>
                          <a:pt x="7111963" y="-42938"/>
                          <a:pt x="7455803" y="36014"/>
                          <a:pt x="7841817" y="0"/>
                        </a:cubicBezTo>
                        <a:cubicBezTo>
                          <a:pt x="7851605" y="91791"/>
                          <a:pt x="7830647" y="183693"/>
                          <a:pt x="7841817" y="329629"/>
                        </a:cubicBezTo>
                        <a:cubicBezTo>
                          <a:pt x="7852987" y="475565"/>
                          <a:pt x="7812209" y="560552"/>
                          <a:pt x="7841817" y="646331"/>
                        </a:cubicBezTo>
                        <a:cubicBezTo>
                          <a:pt x="7647097" y="654834"/>
                          <a:pt x="7626758" y="601047"/>
                          <a:pt x="7438524" y="646331"/>
                        </a:cubicBezTo>
                        <a:cubicBezTo>
                          <a:pt x="7250290" y="691615"/>
                          <a:pt x="7195279" y="641277"/>
                          <a:pt x="6956812" y="646331"/>
                        </a:cubicBezTo>
                        <a:cubicBezTo>
                          <a:pt x="6718345" y="651385"/>
                          <a:pt x="6746084" y="618763"/>
                          <a:pt x="6631937" y="646331"/>
                        </a:cubicBezTo>
                        <a:cubicBezTo>
                          <a:pt x="6517790" y="673899"/>
                          <a:pt x="6292875" y="618926"/>
                          <a:pt x="6071807" y="646331"/>
                        </a:cubicBezTo>
                        <a:cubicBezTo>
                          <a:pt x="5850739" y="673736"/>
                          <a:pt x="5634073" y="596975"/>
                          <a:pt x="5511677" y="646331"/>
                        </a:cubicBezTo>
                        <a:cubicBezTo>
                          <a:pt x="5389281" y="695687"/>
                          <a:pt x="5019780" y="629224"/>
                          <a:pt x="4873129" y="646331"/>
                        </a:cubicBezTo>
                        <a:cubicBezTo>
                          <a:pt x="4726478" y="663438"/>
                          <a:pt x="4351178" y="608848"/>
                          <a:pt x="4156163" y="646331"/>
                        </a:cubicBezTo>
                        <a:cubicBezTo>
                          <a:pt x="3961148" y="683814"/>
                          <a:pt x="3859399" y="608937"/>
                          <a:pt x="3752870" y="646331"/>
                        </a:cubicBezTo>
                        <a:cubicBezTo>
                          <a:pt x="3646341" y="683725"/>
                          <a:pt x="3270119" y="601172"/>
                          <a:pt x="3035903" y="646331"/>
                        </a:cubicBezTo>
                        <a:cubicBezTo>
                          <a:pt x="2801687" y="691490"/>
                          <a:pt x="2820965" y="616815"/>
                          <a:pt x="2711028" y="646331"/>
                        </a:cubicBezTo>
                        <a:cubicBezTo>
                          <a:pt x="2601092" y="675847"/>
                          <a:pt x="2522016" y="614624"/>
                          <a:pt x="2386153" y="646331"/>
                        </a:cubicBezTo>
                        <a:cubicBezTo>
                          <a:pt x="2250291" y="678038"/>
                          <a:pt x="2042762" y="645786"/>
                          <a:pt x="1747605" y="646331"/>
                        </a:cubicBezTo>
                        <a:cubicBezTo>
                          <a:pt x="1452448" y="646876"/>
                          <a:pt x="1501190" y="608786"/>
                          <a:pt x="1422730" y="646331"/>
                        </a:cubicBezTo>
                        <a:cubicBezTo>
                          <a:pt x="1344270" y="683876"/>
                          <a:pt x="1078516" y="606345"/>
                          <a:pt x="941018" y="646331"/>
                        </a:cubicBezTo>
                        <a:cubicBezTo>
                          <a:pt x="803520" y="686317"/>
                          <a:pt x="724482" y="621816"/>
                          <a:pt x="616143" y="646331"/>
                        </a:cubicBezTo>
                        <a:cubicBezTo>
                          <a:pt x="507805" y="670846"/>
                          <a:pt x="253323" y="589353"/>
                          <a:pt x="0" y="646331"/>
                        </a:cubicBezTo>
                        <a:cubicBezTo>
                          <a:pt x="-18977" y="569500"/>
                          <a:pt x="29986" y="431759"/>
                          <a:pt x="0" y="316702"/>
                        </a:cubicBezTo>
                        <a:cubicBezTo>
                          <a:pt x="-29986" y="201645"/>
                          <a:pt x="28147" y="12538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/>
                <a:cs typeface="Times New Roman"/>
              </a:rPr>
              <a:t>Улучшение</a:t>
            </a:r>
            <a:r>
              <a:rPr lang="en-US" sz="36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/>
                <a:cs typeface="Times New Roman"/>
              </a:rPr>
              <a:t>качества</a:t>
            </a:r>
            <a:r>
              <a:rPr lang="en-US" sz="36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/>
                <a:cs typeface="Times New Roman"/>
              </a:rPr>
              <a:t>реконструкции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C8E4B71-1AF6-5951-E7A3-2931145AE052}"/>
              </a:ext>
            </a:extLst>
          </p:cNvPr>
          <p:cNvSpPr/>
          <p:nvPr/>
        </p:nvSpPr>
        <p:spPr>
          <a:xfrm>
            <a:off x="11584213" y="6322785"/>
            <a:ext cx="453571" cy="36285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Calibri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16603375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1F6D26CC-E05D-7211-8A90-5CAB9DF48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59" y="1014118"/>
            <a:ext cx="6151697" cy="58457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7AFCD1-7248-5719-162A-299E75A39253}"/>
              </a:ext>
            </a:extLst>
          </p:cNvPr>
          <p:cNvSpPr txBox="1"/>
          <p:nvPr/>
        </p:nvSpPr>
        <p:spPr>
          <a:xfrm>
            <a:off x="2173111" y="59658"/>
            <a:ext cx="7841817" cy="646331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onnsiteX0" fmla="*/ 0 w 7841817"/>
                      <a:gd name="connsiteY0" fmla="*/ 0 h 646331"/>
                      <a:gd name="connsiteX1" fmla="*/ 481712 w 7841817"/>
                      <a:gd name="connsiteY1" fmla="*/ 0 h 646331"/>
                      <a:gd name="connsiteX2" fmla="*/ 885005 w 7841817"/>
                      <a:gd name="connsiteY2" fmla="*/ 0 h 646331"/>
                      <a:gd name="connsiteX3" fmla="*/ 1288299 w 7841817"/>
                      <a:gd name="connsiteY3" fmla="*/ 0 h 646331"/>
                      <a:gd name="connsiteX4" fmla="*/ 1613174 w 7841817"/>
                      <a:gd name="connsiteY4" fmla="*/ 0 h 646331"/>
                      <a:gd name="connsiteX5" fmla="*/ 1938049 w 7841817"/>
                      <a:gd name="connsiteY5" fmla="*/ 0 h 646331"/>
                      <a:gd name="connsiteX6" fmla="*/ 2262924 w 7841817"/>
                      <a:gd name="connsiteY6" fmla="*/ 0 h 646331"/>
                      <a:gd name="connsiteX7" fmla="*/ 2901472 w 7841817"/>
                      <a:gd name="connsiteY7" fmla="*/ 0 h 646331"/>
                      <a:gd name="connsiteX8" fmla="*/ 3226348 w 7841817"/>
                      <a:gd name="connsiteY8" fmla="*/ 0 h 646331"/>
                      <a:gd name="connsiteX9" fmla="*/ 3629641 w 7841817"/>
                      <a:gd name="connsiteY9" fmla="*/ 0 h 646331"/>
                      <a:gd name="connsiteX10" fmla="*/ 4032934 w 7841817"/>
                      <a:gd name="connsiteY10" fmla="*/ 0 h 646331"/>
                      <a:gd name="connsiteX11" fmla="*/ 4749901 w 7841817"/>
                      <a:gd name="connsiteY11" fmla="*/ 0 h 646331"/>
                      <a:gd name="connsiteX12" fmla="*/ 5074776 w 7841817"/>
                      <a:gd name="connsiteY12" fmla="*/ 0 h 646331"/>
                      <a:gd name="connsiteX13" fmla="*/ 5399651 w 7841817"/>
                      <a:gd name="connsiteY13" fmla="*/ 0 h 646331"/>
                      <a:gd name="connsiteX14" fmla="*/ 6116617 w 7841817"/>
                      <a:gd name="connsiteY14" fmla="*/ 0 h 646331"/>
                      <a:gd name="connsiteX15" fmla="*/ 6519911 w 7841817"/>
                      <a:gd name="connsiteY15" fmla="*/ 0 h 646331"/>
                      <a:gd name="connsiteX16" fmla="*/ 7001622 w 7841817"/>
                      <a:gd name="connsiteY16" fmla="*/ 0 h 646331"/>
                      <a:gd name="connsiteX17" fmla="*/ 7841817 w 7841817"/>
                      <a:gd name="connsiteY17" fmla="*/ 0 h 646331"/>
                      <a:gd name="connsiteX18" fmla="*/ 7841817 w 7841817"/>
                      <a:gd name="connsiteY18" fmla="*/ 329629 h 646331"/>
                      <a:gd name="connsiteX19" fmla="*/ 7841817 w 7841817"/>
                      <a:gd name="connsiteY19" fmla="*/ 646331 h 646331"/>
                      <a:gd name="connsiteX20" fmla="*/ 7438524 w 7841817"/>
                      <a:gd name="connsiteY20" fmla="*/ 646331 h 646331"/>
                      <a:gd name="connsiteX21" fmla="*/ 6956812 w 7841817"/>
                      <a:gd name="connsiteY21" fmla="*/ 646331 h 646331"/>
                      <a:gd name="connsiteX22" fmla="*/ 6631937 w 7841817"/>
                      <a:gd name="connsiteY22" fmla="*/ 646331 h 646331"/>
                      <a:gd name="connsiteX23" fmla="*/ 6071807 w 7841817"/>
                      <a:gd name="connsiteY23" fmla="*/ 646331 h 646331"/>
                      <a:gd name="connsiteX24" fmla="*/ 5511677 w 7841817"/>
                      <a:gd name="connsiteY24" fmla="*/ 646331 h 646331"/>
                      <a:gd name="connsiteX25" fmla="*/ 4873129 w 7841817"/>
                      <a:gd name="connsiteY25" fmla="*/ 646331 h 646331"/>
                      <a:gd name="connsiteX26" fmla="*/ 4156163 w 7841817"/>
                      <a:gd name="connsiteY26" fmla="*/ 646331 h 646331"/>
                      <a:gd name="connsiteX27" fmla="*/ 3752870 w 7841817"/>
                      <a:gd name="connsiteY27" fmla="*/ 646331 h 646331"/>
                      <a:gd name="connsiteX28" fmla="*/ 3035903 w 7841817"/>
                      <a:gd name="connsiteY28" fmla="*/ 646331 h 646331"/>
                      <a:gd name="connsiteX29" fmla="*/ 2711028 w 7841817"/>
                      <a:gd name="connsiteY29" fmla="*/ 646331 h 646331"/>
                      <a:gd name="connsiteX30" fmla="*/ 2386153 w 7841817"/>
                      <a:gd name="connsiteY30" fmla="*/ 646331 h 646331"/>
                      <a:gd name="connsiteX31" fmla="*/ 1747605 w 7841817"/>
                      <a:gd name="connsiteY31" fmla="*/ 646331 h 646331"/>
                      <a:gd name="connsiteX32" fmla="*/ 1422730 w 7841817"/>
                      <a:gd name="connsiteY32" fmla="*/ 646331 h 646331"/>
                      <a:gd name="connsiteX33" fmla="*/ 941018 w 7841817"/>
                      <a:gd name="connsiteY33" fmla="*/ 646331 h 646331"/>
                      <a:gd name="connsiteX34" fmla="*/ 616143 w 7841817"/>
                      <a:gd name="connsiteY34" fmla="*/ 646331 h 646331"/>
                      <a:gd name="connsiteX35" fmla="*/ 0 w 7841817"/>
                      <a:gd name="connsiteY35" fmla="*/ 646331 h 646331"/>
                      <a:gd name="connsiteX36" fmla="*/ 0 w 7841817"/>
                      <a:gd name="connsiteY36" fmla="*/ 316702 h 646331"/>
                      <a:gd name="connsiteX37" fmla="*/ 0 w 7841817"/>
                      <a:gd name="connsiteY37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7841817" h="646331" extrusionOk="0">
                        <a:moveTo>
                          <a:pt x="0" y="0"/>
                        </a:moveTo>
                        <a:cubicBezTo>
                          <a:pt x="109962" y="-23376"/>
                          <a:pt x="362793" y="11818"/>
                          <a:pt x="481712" y="0"/>
                        </a:cubicBezTo>
                        <a:cubicBezTo>
                          <a:pt x="600631" y="-11818"/>
                          <a:pt x="687893" y="45788"/>
                          <a:pt x="885005" y="0"/>
                        </a:cubicBezTo>
                        <a:cubicBezTo>
                          <a:pt x="1082117" y="-45788"/>
                          <a:pt x="1158695" y="21611"/>
                          <a:pt x="1288299" y="0"/>
                        </a:cubicBezTo>
                        <a:cubicBezTo>
                          <a:pt x="1417903" y="-21611"/>
                          <a:pt x="1546873" y="19685"/>
                          <a:pt x="1613174" y="0"/>
                        </a:cubicBezTo>
                        <a:cubicBezTo>
                          <a:pt x="1679475" y="-19685"/>
                          <a:pt x="1860582" y="24973"/>
                          <a:pt x="1938049" y="0"/>
                        </a:cubicBezTo>
                        <a:cubicBezTo>
                          <a:pt x="2015517" y="-24973"/>
                          <a:pt x="2163442" y="19283"/>
                          <a:pt x="2262924" y="0"/>
                        </a:cubicBezTo>
                        <a:cubicBezTo>
                          <a:pt x="2362407" y="-19283"/>
                          <a:pt x="2726397" y="26623"/>
                          <a:pt x="2901472" y="0"/>
                        </a:cubicBezTo>
                        <a:cubicBezTo>
                          <a:pt x="3076547" y="-26623"/>
                          <a:pt x="3128293" y="22878"/>
                          <a:pt x="3226348" y="0"/>
                        </a:cubicBezTo>
                        <a:cubicBezTo>
                          <a:pt x="3324403" y="-22878"/>
                          <a:pt x="3450833" y="9349"/>
                          <a:pt x="3629641" y="0"/>
                        </a:cubicBezTo>
                        <a:cubicBezTo>
                          <a:pt x="3808449" y="-9349"/>
                          <a:pt x="3928875" y="12908"/>
                          <a:pt x="4032934" y="0"/>
                        </a:cubicBezTo>
                        <a:cubicBezTo>
                          <a:pt x="4136993" y="-12908"/>
                          <a:pt x="4521202" y="85805"/>
                          <a:pt x="4749901" y="0"/>
                        </a:cubicBezTo>
                        <a:cubicBezTo>
                          <a:pt x="4978600" y="-85805"/>
                          <a:pt x="4997522" y="17863"/>
                          <a:pt x="5074776" y="0"/>
                        </a:cubicBezTo>
                        <a:cubicBezTo>
                          <a:pt x="5152030" y="-17863"/>
                          <a:pt x="5244120" y="16743"/>
                          <a:pt x="5399651" y="0"/>
                        </a:cubicBezTo>
                        <a:cubicBezTo>
                          <a:pt x="5555182" y="-16743"/>
                          <a:pt x="5954866" y="67607"/>
                          <a:pt x="6116617" y="0"/>
                        </a:cubicBezTo>
                        <a:cubicBezTo>
                          <a:pt x="6278368" y="-67607"/>
                          <a:pt x="6373829" y="41903"/>
                          <a:pt x="6519911" y="0"/>
                        </a:cubicBezTo>
                        <a:cubicBezTo>
                          <a:pt x="6665993" y="-41903"/>
                          <a:pt x="6891281" y="42938"/>
                          <a:pt x="7001622" y="0"/>
                        </a:cubicBezTo>
                        <a:cubicBezTo>
                          <a:pt x="7111963" y="-42938"/>
                          <a:pt x="7455803" y="36014"/>
                          <a:pt x="7841817" y="0"/>
                        </a:cubicBezTo>
                        <a:cubicBezTo>
                          <a:pt x="7851605" y="91791"/>
                          <a:pt x="7830647" y="183693"/>
                          <a:pt x="7841817" y="329629"/>
                        </a:cubicBezTo>
                        <a:cubicBezTo>
                          <a:pt x="7852987" y="475565"/>
                          <a:pt x="7812209" y="560552"/>
                          <a:pt x="7841817" y="646331"/>
                        </a:cubicBezTo>
                        <a:cubicBezTo>
                          <a:pt x="7647097" y="654834"/>
                          <a:pt x="7626758" y="601047"/>
                          <a:pt x="7438524" y="646331"/>
                        </a:cubicBezTo>
                        <a:cubicBezTo>
                          <a:pt x="7250290" y="691615"/>
                          <a:pt x="7195279" y="641277"/>
                          <a:pt x="6956812" y="646331"/>
                        </a:cubicBezTo>
                        <a:cubicBezTo>
                          <a:pt x="6718345" y="651385"/>
                          <a:pt x="6746084" y="618763"/>
                          <a:pt x="6631937" y="646331"/>
                        </a:cubicBezTo>
                        <a:cubicBezTo>
                          <a:pt x="6517790" y="673899"/>
                          <a:pt x="6292875" y="618926"/>
                          <a:pt x="6071807" y="646331"/>
                        </a:cubicBezTo>
                        <a:cubicBezTo>
                          <a:pt x="5850739" y="673736"/>
                          <a:pt x="5634073" y="596975"/>
                          <a:pt x="5511677" y="646331"/>
                        </a:cubicBezTo>
                        <a:cubicBezTo>
                          <a:pt x="5389281" y="695687"/>
                          <a:pt x="5019780" y="629224"/>
                          <a:pt x="4873129" y="646331"/>
                        </a:cubicBezTo>
                        <a:cubicBezTo>
                          <a:pt x="4726478" y="663438"/>
                          <a:pt x="4351178" y="608848"/>
                          <a:pt x="4156163" y="646331"/>
                        </a:cubicBezTo>
                        <a:cubicBezTo>
                          <a:pt x="3961148" y="683814"/>
                          <a:pt x="3859399" y="608937"/>
                          <a:pt x="3752870" y="646331"/>
                        </a:cubicBezTo>
                        <a:cubicBezTo>
                          <a:pt x="3646341" y="683725"/>
                          <a:pt x="3270119" y="601172"/>
                          <a:pt x="3035903" y="646331"/>
                        </a:cubicBezTo>
                        <a:cubicBezTo>
                          <a:pt x="2801687" y="691490"/>
                          <a:pt x="2820965" y="616815"/>
                          <a:pt x="2711028" y="646331"/>
                        </a:cubicBezTo>
                        <a:cubicBezTo>
                          <a:pt x="2601092" y="675847"/>
                          <a:pt x="2522016" y="614624"/>
                          <a:pt x="2386153" y="646331"/>
                        </a:cubicBezTo>
                        <a:cubicBezTo>
                          <a:pt x="2250291" y="678038"/>
                          <a:pt x="2042762" y="645786"/>
                          <a:pt x="1747605" y="646331"/>
                        </a:cubicBezTo>
                        <a:cubicBezTo>
                          <a:pt x="1452448" y="646876"/>
                          <a:pt x="1501190" y="608786"/>
                          <a:pt x="1422730" y="646331"/>
                        </a:cubicBezTo>
                        <a:cubicBezTo>
                          <a:pt x="1344270" y="683876"/>
                          <a:pt x="1078516" y="606345"/>
                          <a:pt x="941018" y="646331"/>
                        </a:cubicBezTo>
                        <a:cubicBezTo>
                          <a:pt x="803520" y="686317"/>
                          <a:pt x="724482" y="621816"/>
                          <a:pt x="616143" y="646331"/>
                        </a:cubicBezTo>
                        <a:cubicBezTo>
                          <a:pt x="507805" y="670846"/>
                          <a:pt x="253323" y="589353"/>
                          <a:pt x="0" y="646331"/>
                        </a:cubicBezTo>
                        <a:cubicBezTo>
                          <a:pt x="-18977" y="569500"/>
                          <a:pt x="29986" y="431759"/>
                          <a:pt x="0" y="316702"/>
                        </a:cubicBezTo>
                        <a:cubicBezTo>
                          <a:pt x="-29986" y="201645"/>
                          <a:pt x="28147" y="12538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/>
                <a:cs typeface="Times New Roman"/>
              </a:rPr>
              <a:t>Улучшение</a:t>
            </a:r>
            <a:r>
              <a:rPr lang="en-US" sz="36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/>
                <a:cs typeface="Times New Roman"/>
              </a:rPr>
              <a:t>качества</a:t>
            </a:r>
            <a:r>
              <a:rPr lang="en-US" sz="36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/>
                <a:cs typeface="Times New Roman"/>
              </a:rPr>
              <a:t>реконструкции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BE5E36-33E6-188A-7BC8-9767749FECEA}"/>
              </a:ext>
            </a:extLst>
          </p:cNvPr>
          <p:cNvSpPr txBox="1"/>
          <p:nvPr/>
        </p:nvSpPr>
        <p:spPr>
          <a:xfrm>
            <a:off x="6826995" y="1389880"/>
            <a:ext cx="4085655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dirty="0">
                <a:latin typeface="Times New Roman"/>
                <a:cs typeface="Calibri" panose="020F0502020204030204"/>
              </a:rPr>
              <a:t>Сравнение качества реконструкции стандартным методом (обратное проецирование) и с помощью СНС с различными архитектурами (U-</a:t>
            </a:r>
            <a:r>
              <a:rPr lang="ru-RU" sz="2400" err="1">
                <a:latin typeface="Times New Roman"/>
                <a:cs typeface="Calibri" panose="020F0502020204030204"/>
              </a:rPr>
              <a:t>net</a:t>
            </a:r>
            <a:r>
              <a:rPr lang="ru-RU" sz="2400" dirty="0">
                <a:latin typeface="Times New Roman"/>
                <a:cs typeface="Calibri" panose="020F0502020204030204"/>
              </a:rPr>
              <a:t>, GAN).</a:t>
            </a:r>
            <a:endParaRPr lang="ru-RU" sz="2000" b="1" dirty="0">
              <a:latin typeface="Times New Roman"/>
              <a:cs typeface="Calibri" panose="020F0502020204030204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87BA889-D91B-E5D3-A4DE-F0C43E949562}"/>
              </a:ext>
            </a:extLst>
          </p:cNvPr>
          <p:cNvSpPr/>
          <p:nvPr/>
        </p:nvSpPr>
        <p:spPr>
          <a:xfrm>
            <a:off x="11584213" y="6322785"/>
            <a:ext cx="453571" cy="36285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Calibri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7930039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9FFE66C-1F22-9F77-785C-CDDB7737FF50}"/>
              </a:ext>
            </a:extLst>
          </p:cNvPr>
          <p:cNvSpPr/>
          <p:nvPr/>
        </p:nvSpPr>
        <p:spPr>
          <a:xfrm>
            <a:off x="11584213" y="6322785"/>
            <a:ext cx="453571" cy="36285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Calibri"/>
              </a:rPr>
              <a:t>33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BB9728-C469-7157-BDFA-1AE81FAF4E44}"/>
              </a:ext>
            </a:extLst>
          </p:cNvPr>
          <p:cNvSpPr txBox="1"/>
          <p:nvPr/>
        </p:nvSpPr>
        <p:spPr>
          <a:xfrm>
            <a:off x="3559215" y="310443"/>
            <a:ext cx="5064845" cy="646331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onnsiteX0" fmla="*/ 0 w 5064845"/>
                      <a:gd name="connsiteY0" fmla="*/ 0 h 646331"/>
                      <a:gd name="connsiteX1" fmla="*/ 512112 w 5064845"/>
                      <a:gd name="connsiteY1" fmla="*/ 0 h 646331"/>
                      <a:gd name="connsiteX2" fmla="*/ 973576 w 5064845"/>
                      <a:gd name="connsiteY2" fmla="*/ 0 h 646331"/>
                      <a:gd name="connsiteX3" fmla="*/ 1435039 w 5064845"/>
                      <a:gd name="connsiteY3" fmla="*/ 0 h 646331"/>
                      <a:gd name="connsiteX4" fmla="*/ 1845855 w 5064845"/>
                      <a:gd name="connsiteY4" fmla="*/ 0 h 646331"/>
                      <a:gd name="connsiteX5" fmla="*/ 2256670 w 5064845"/>
                      <a:gd name="connsiteY5" fmla="*/ 0 h 646331"/>
                      <a:gd name="connsiteX6" fmla="*/ 2667485 w 5064845"/>
                      <a:gd name="connsiteY6" fmla="*/ 0 h 646331"/>
                      <a:gd name="connsiteX7" fmla="*/ 3280894 w 5064845"/>
                      <a:gd name="connsiteY7" fmla="*/ 0 h 646331"/>
                      <a:gd name="connsiteX8" fmla="*/ 3691709 w 5064845"/>
                      <a:gd name="connsiteY8" fmla="*/ 0 h 646331"/>
                      <a:gd name="connsiteX9" fmla="*/ 4153173 w 5064845"/>
                      <a:gd name="connsiteY9" fmla="*/ 0 h 646331"/>
                      <a:gd name="connsiteX10" fmla="*/ 5064845 w 5064845"/>
                      <a:gd name="connsiteY10" fmla="*/ 0 h 646331"/>
                      <a:gd name="connsiteX11" fmla="*/ 5064845 w 5064845"/>
                      <a:gd name="connsiteY11" fmla="*/ 336092 h 646331"/>
                      <a:gd name="connsiteX12" fmla="*/ 5064845 w 5064845"/>
                      <a:gd name="connsiteY12" fmla="*/ 646331 h 646331"/>
                      <a:gd name="connsiteX13" fmla="*/ 4502084 w 5064845"/>
                      <a:gd name="connsiteY13" fmla="*/ 646331 h 646331"/>
                      <a:gd name="connsiteX14" fmla="*/ 3888675 w 5064845"/>
                      <a:gd name="connsiteY14" fmla="*/ 646331 h 646331"/>
                      <a:gd name="connsiteX15" fmla="*/ 3275266 w 5064845"/>
                      <a:gd name="connsiteY15" fmla="*/ 646331 h 646331"/>
                      <a:gd name="connsiteX16" fmla="*/ 2763154 w 5064845"/>
                      <a:gd name="connsiteY16" fmla="*/ 646331 h 646331"/>
                      <a:gd name="connsiteX17" fmla="*/ 2099097 w 5064845"/>
                      <a:gd name="connsiteY17" fmla="*/ 646331 h 646331"/>
                      <a:gd name="connsiteX18" fmla="*/ 1637633 w 5064845"/>
                      <a:gd name="connsiteY18" fmla="*/ 646331 h 646331"/>
                      <a:gd name="connsiteX19" fmla="*/ 1125521 w 5064845"/>
                      <a:gd name="connsiteY19" fmla="*/ 646331 h 646331"/>
                      <a:gd name="connsiteX20" fmla="*/ 562761 w 5064845"/>
                      <a:gd name="connsiteY20" fmla="*/ 646331 h 646331"/>
                      <a:gd name="connsiteX21" fmla="*/ 0 w 5064845"/>
                      <a:gd name="connsiteY21" fmla="*/ 646331 h 646331"/>
                      <a:gd name="connsiteX22" fmla="*/ 0 w 5064845"/>
                      <a:gd name="connsiteY22" fmla="*/ 342555 h 646331"/>
                      <a:gd name="connsiteX23" fmla="*/ 0 w 5064845"/>
                      <a:gd name="connsiteY23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5064845" h="646331" extrusionOk="0">
                        <a:moveTo>
                          <a:pt x="0" y="0"/>
                        </a:moveTo>
                        <a:cubicBezTo>
                          <a:pt x="229519" y="-37484"/>
                          <a:pt x="406512" y="11221"/>
                          <a:pt x="512112" y="0"/>
                        </a:cubicBezTo>
                        <a:cubicBezTo>
                          <a:pt x="617712" y="-11221"/>
                          <a:pt x="839585" y="25521"/>
                          <a:pt x="973576" y="0"/>
                        </a:cubicBezTo>
                        <a:cubicBezTo>
                          <a:pt x="1107567" y="-25521"/>
                          <a:pt x="1216203" y="22815"/>
                          <a:pt x="1435039" y="0"/>
                        </a:cubicBezTo>
                        <a:cubicBezTo>
                          <a:pt x="1653875" y="-22815"/>
                          <a:pt x="1687746" y="30769"/>
                          <a:pt x="1845855" y="0"/>
                        </a:cubicBezTo>
                        <a:cubicBezTo>
                          <a:pt x="2003964" y="-30769"/>
                          <a:pt x="2063155" y="35415"/>
                          <a:pt x="2256670" y="0"/>
                        </a:cubicBezTo>
                        <a:cubicBezTo>
                          <a:pt x="2450186" y="-35415"/>
                          <a:pt x="2515971" y="24319"/>
                          <a:pt x="2667485" y="0"/>
                        </a:cubicBezTo>
                        <a:cubicBezTo>
                          <a:pt x="2818999" y="-24319"/>
                          <a:pt x="2995890" y="44184"/>
                          <a:pt x="3280894" y="0"/>
                        </a:cubicBezTo>
                        <a:cubicBezTo>
                          <a:pt x="3565898" y="-44184"/>
                          <a:pt x="3495298" y="37306"/>
                          <a:pt x="3691709" y="0"/>
                        </a:cubicBezTo>
                        <a:cubicBezTo>
                          <a:pt x="3888121" y="-37306"/>
                          <a:pt x="4033096" y="24751"/>
                          <a:pt x="4153173" y="0"/>
                        </a:cubicBezTo>
                        <a:cubicBezTo>
                          <a:pt x="4273250" y="-24751"/>
                          <a:pt x="4861835" y="88522"/>
                          <a:pt x="5064845" y="0"/>
                        </a:cubicBezTo>
                        <a:cubicBezTo>
                          <a:pt x="5091708" y="115761"/>
                          <a:pt x="5047172" y="263751"/>
                          <a:pt x="5064845" y="336092"/>
                        </a:cubicBezTo>
                        <a:cubicBezTo>
                          <a:pt x="5082518" y="408433"/>
                          <a:pt x="5048677" y="557745"/>
                          <a:pt x="5064845" y="646331"/>
                        </a:cubicBezTo>
                        <a:cubicBezTo>
                          <a:pt x="4840677" y="673861"/>
                          <a:pt x="4758879" y="592064"/>
                          <a:pt x="4502084" y="646331"/>
                        </a:cubicBezTo>
                        <a:cubicBezTo>
                          <a:pt x="4245289" y="700598"/>
                          <a:pt x="4036014" y="574756"/>
                          <a:pt x="3888675" y="646331"/>
                        </a:cubicBezTo>
                        <a:cubicBezTo>
                          <a:pt x="3741336" y="717906"/>
                          <a:pt x="3495507" y="638024"/>
                          <a:pt x="3275266" y="646331"/>
                        </a:cubicBezTo>
                        <a:cubicBezTo>
                          <a:pt x="3055025" y="654638"/>
                          <a:pt x="2910797" y="590054"/>
                          <a:pt x="2763154" y="646331"/>
                        </a:cubicBezTo>
                        <a:cubicBezTo>
                          <a:pt x="2615511" y="702608"/>
                          <a:pt x="2232793" y="572528"/>
                          <a:pt x="2099097" y="646331"/>
                        </a:cubicBezTo>
                        <a:cubicBezTo>
                          <a:pt x="1965401" y="720134"/>
                          <a:pt x="1814813" y="619657"/>
                          <a:pt x="1637633" y="646331"/>
                        </a:cubicBezTo>
                        <a:cubicBezTo>
                          <a:pt x="1460453" y="673005"/>
                          <a:pt x="1361866" y="642302"/>
                          <a:pt x="1125521" y="646331"/>
                        </a:cubicBezTo>
                        <a:cubicBezTo>
                          <a:pt x="889176" y="650360"/>
                          <a:pt x="819430" y="635982"/>
                          <a:pt x="562761" y="646331"/>
                        </a:cubicBezTo>
                        <a:cubicBezTo>
                          <a:pt x="306092" y="656680"/>
                          <a:pt x="161232" y="624998"/>
                          <a:pt x="0" y="646331"/>
                        </a:cubicBezTo>
                        <a:cubicBezTo>
                          <a:pt x="-6167" y="578666"/>
                          <a:pt x="34131" y="447625"/>
                          <a:pt x="0" y="342555"/>
                        </a:cubicBezTo>
                        <a:cubicBezTo>
                          <a:pt x="-34131" y="237485"/>
                          <a:pt x="22201" y="10420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/>
                <a:cs typeface="Times New Roman"/>
              </a:rPr>
              <a:t>Минутка</a:t>
            </a:r>
            <a:r>
              <a:rPr lang="en-US" sz="36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/>
                <a:cs typeface="Times New Roman"/>
              </a:rPr>
              <a:t>рекламы</a:t>
            </a:r>
            <a:endParaRPr lang="ru-RU" dirty="0" err="1"/>
          </a:p>
        </p:txBody>
      </p:sp>
      <p:pic>
        <p:nvPicPr>
          <p:cNvPr id="5" name="Рисунок 4" descr="Тренировки по субботам. – kayak-N-roll">
            <a:extLst>
              <a:ext uri="{FF2B5EF4-FFF2-40B4-BE49-F238E27FC236}">
                <a16:creationId xmlns:a16="http://schemas.microsoft.com/office/drawing/2014/main" id="{E292E0F3-756C-7511-2FA7-F944F37B3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805" y="1417900"/>
            <a:ext cx="5251046" cy="43887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FCBF32-2E5E-CC30-4DED-BA8A89F21EE0}"/>
              </a:ext>
            </a:extLst>
          </p:cNvPr>
          <p:cNvSpPr txBox="1"/>
          <p:nvPr/>
        </p:nvSpPr>
        <p:spPr>
          <a:xfrm>
            <a:off x="943336" y="1184475"/>
            <a:ext cx="441188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 err="1">
                <a:latin typeface="Times New Roman"/>
                <a:cs typeface="Lucida Sans Unicode"/>
              </a:rPr>
              <a:t>Экосистема</a:t>
            </a:r>
            <a:r>
              <a:rPr lang="en-US" sz="2400" b="1" dirty="0">
                <a:latin typeface="Times New Roman"/>
                <a:cs typeface="Lucida Sans Unicode"/>
              </a:rPr>
              <a:t> </a:t>
            </a:r>
            <a:r>
              <a:rPr lang="en-US" sz="2400" b="1" dirty="0" err="1">
                <a:latin typeface="Times New Roman"/>
                <a:cs typeface="Lucida Sans Unicode"/>
              </a:rPr>
              <a:t>для</a:t>
            </a:r>
            <a:r>
              <a:rPr lang="en-US" sz="2400" b="1" dirty="0">
                <a:latin typeface="Times New Roman"/>
                <a:cs typeface="Lucida Sans Unicode"/>
              </a:rPr>
              <a:t> ML/DL </a:t>
            </a:r>
            <a:r>
              <a:rPr lang="en-US" sz="2400" b="1" dirty="0" err="1">
                <a:latin typeface="Times New Roman"/>
                <a:cs typeface="Lucida Sans Unicode"/>
              </a:rPr>
              <a:t>задач</a:t>
            </a:r>
            <a:endParaRPr lang="en-US" sz="2400" b="1" dirty="0">
              <a:latin typeface="Times New Roman"/>
              <a:cs typeface="Lucida Sans Unicode"/>
            </a:endParaRPr>
          </a:p>
        </p:txBody>
      </p:sp>
      <p:pic>
        <p:nvPicPr>
          <p:cNvPr id="8" name="Рисунок 7" descr="Изображение выглядит как шаблон, пиксель&#10;&#10;Автоматически созданное описание">
            <a:extLst>
              <a:ext uri="{FF2B5EF4-FFF2-40B4-BE49-F238E27FC236}">
                <a16:creationId xmlns:a16="http://schemas.microsoft.com/office/drawing/2014/main" id="{C6477C2B-D0FE-6CF5-35FA-901E7973E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383" y="4047522"/>
            <a:ext cx="2804449" cy="281409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логотип, футбол, мяч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B2403454-D17A-D731-F070-FC545D3F5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59" y="4428040"/>
            <a:ext cx="3155187" cy="202412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снимок экрана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id="{1F482676-5A81-69FA-EB0B-B21B54F5A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855" y="1709932"/>
            <a:ext cx="5723680" cy="23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9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D84C78-2577-4974-E26B-ABA73984B08D}"/>
              </a:ext>
            </a:extLst>
          </p:cNvPr>
          <p:cNvSpPr txBox="1"/>
          <p:nvPr/>
        </p:nvSpPr>
        <p:spPr>
          <a:xfrm>
            <a:off x="3318076" y="310443"/>
            <a:ext cx="5550418" cy="646331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499211612">
                  <a:custGeom>
                    <a:avLst/>
                    <a:gdLst>
                      <a:gd name="connsiteX0" fmla="*/ 0 w 5550418"/>
                      <a:gd name="connsiteY0" fmla="*/ 0 h 646331"/>
                      <a:gd name="connsiteX1" fmla="*/ 499538 w 5550418"/>
                      <a:gd name="connsiteY1" fmla="*/ 0 h 646331"/>
                      <a:gd name="connsiteX2" fmla="*/ 943571 w 5550418"/>
                      <a:gd name="connsiteY2" fmla="*/ 0 h 646331"/>
                      <a:gd name="connsiteX3" fmla="*/ 1387605 w 5550418"/>
                      <a:gd name="connsiteY3" fmla="*/ 0 h 646331"/>
                      <a:gd name="connsiteX4" fmla="*/ 1776134 w 5550418"/>
                      <a:gd name="connsiteY4" fmla="*/ 0 h 646331"/>
                      <a:gd name="connsiteX5" fmla="*/ 2164663 w 5550418"/>
                      <a:gd name="connsiteY5" fmla="*/ 0 h 646331"/>
                      <a:gd name="connsiteX6" fmla="*/ 2553192 w 5550418"/>
                      <a:gd name="connsiteY6" fmla="*/ 0 h 646331"/>
                      <a:gd name="connsiteX7" fmla="*/ 3163738 w 5550418"/>
                      <a:gd name="connsiteY7" fmla="*/ 0 h 646331"/>
                      <a:gd name="connsiteX8" fmla="*/ 3552268 w 5550418"/>
                      <a:gd name="connsiteY8" fmla="*/ 0 h 646331"/>
                      <a:gd name="connsiteX9" fmla="*/ 3996301 w 5550418"/>
                      <a:gd name="connsiteY9" fmla="*/ 0 h 646331"/>
                      <a:gd name="connsiteX10" fmla="*/ 4440334 w 5550418"/>
                      <a:gd name="connsiteY10" fmla="*/ 0 h 646331"/>
                      <a:gd name="connsiteX11" fmla="*/ 5550418 w 5550418"/>
                      <a:gd name="connsiteY11" fmla="*/ 0 h 646331"/>
                      <a:gd name="connsiteX12" fmla="*/ 5550418 w 5550418"/>
                      <a:gd name="connsiteY12" fmla="*/ 303776 h 646331"/>
                      <a:gd name="connsiteX13" fmla="*/ 5550418 w 5550418"/>
                      <a:gd name="connsiteY13" fmla="*/ 646331 h 646331"/>
                      <a:gd name="connsiteX14" fmla="*/ 4939872 w 5550418"/>
                      <a:gd name="connsiteY14" fmla="*/ 646331 h 646331"/>
                      <a:gd name="connsiteX15" fmla="*/ 4329326 w 5550418"/>
                      <a:gd name="connsiteY15" fmla="*/ 646331 h 646331"/>
                      <a:gd name="connsiteX16" fmla="*/ 3829788 w 5550418"/>
                      <a:gd name="connsiteY16" fmla="*/ 646331 h 646331"/>
                      <a:gd name="connsiteX17" fmla="*/ 3163738 w 5550418"/>
                      <a:gd name="connsiteY17" fmla="*/ 646331 h 646331"/>
                      <a:gd name="connsiteX18" fmla="*/ 2719705 w 5550418"/>
                      <a:gd name="connsiteY18" fmla="*/ 646331 h 646331"/>
                      <a:gd name="connsiteX19" fmla="*/ 2220167 w 5550418"/>
                      <a:gd name="connsiteY19" fmla="*/ 646331 h 646331"/>
                      <a:gd name="connsiteX20" fmla="*/ 1665125 w 5550418"/>
                      <a:gd name="connsiteY20" fmla="*/ 646331 h 646331"/>
                      <a:gd name="connsiteX21" fmla="*/ 1165588 w 5550418"/>
                      <a:gd name="connsiteY21" fmla="*/ 646331 h 646331"/>
                      <a:gd name="connsiteX22" fmla="*/ 777059 w 5550418"/>
                      <a:gd name="connsiteY22" fmla="*/ 646331 h 646331"/>
                      <a:gd name="connsiteX23" fmla="*/ 0 w 5550418"/>
                      <a:gd name="connsiteY23" fmla="*/ 646331 h 646331"/>
                      <a:gd name="connsiteX24" fmla="*/ 0 w 5550418"/>
                      <a:gd name="connsiteY24" fmla="*/ 323166 h 646331"/>
                      <a:gd name="connsiteX25" fmla="*/ 0 w 5550418"/>
                      <a:gd name="connsiteY25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5550418" h="646331" extrusionOk="0">
                        <a:moveTo>
                          <a:pt x="0" y="0"/>
                        </a:moveTo>
                        <a:cubicBezTo>
                          <a:pt x="230522" y="-52833"/>
                          <a:pt x="262031" y="57576"/>
                          <a:pt x="499538" y="0"/>
                        </a:cubicBezTo>
                        <a:cubicBezTo>
                          <a:pt x="737045" y="-57576"/>
                          <a:pt x="821802" y="31128"/>
                          <a:pt x="943571" y="0"/>
                        </a:cubicBezTo>
                        <a:cubicBezTo>
                          <a:pt x="1065340" y="-31128"/>
                          <a:pt x="1239650" y="35375"/>
                          <a:pt x="1387605" y="0"/>
                        </a:cubicBezTo>
                        <a:cubicBezTo>
                          <a:pt x="1535560" y="-35375"/>
                          <a:pt x="1688167" y="28217"/>
                          <a:pt x="1776134" y="0"/>
                        </a:cubicBezTo>
                        <a:cubicBezTo>
                          <a:pt x="1864101" y="-28217"/>
                          <a:pt x="1996616" y="26080"/>
                          <a:pt x="2164663" y="0"/>
                        </a:cubicBezTo>
                        <a:cubicBezTo>
                          <a:pt x="2332710" y="-26080"/>
                          <a:pt x="2431944" y="40758"/>
                          <a:pt x="2553192" y="0"/>
                        </a:cubicBezTo>
                        <a:cubicBezTo>
                          <a:pt x="2674440" y="-40758"/>
                          <a:pt x="2859272" y="57409"/>
                          <a:pt x="3163738" y="0"/>
                        </a:cubicBezTo>
                        <a:cubicBezTo>
                          <a:pt x="3468204" y="-57409"/>
                          <a:pt x="3459806" y="2633"/>
                          <a:pt x="3552268" y="0"/>
                        </a:cubicBezTo>
                        <a:cubicBezTo>
                          <a:pt x="3644730" y="-2633"/>
                          <a:pt x="3888209" y="35692"/>
                          <a:pt x="3996301" y="0"/>
                        </a:cubicBezTo>
                        <a:cubicBezTo>
                          <a:pt x="4104393" y="-35692"/>
                          <a:pt x="4306945" y="52424"/>
                          <a:pt x="4440334" y="0"/>
                        </a:cubicBezTo>
                        <a:cubicBezTo>
                          <a:pt x="4573723" y="-52424"/>
                          <a:pt x="5156468" y="77839"/>
                          <a:pt x="5550418" y="0"/>
                        </a:cubicBezTo>
                        <a:cubicBezTo>
                          <a:pt x="5581359" y="109535"/>
                          <a:pt x="5532475" y="195565"/>
                          <a:pt x="5550418" y="303776"/>
                        </a:cubicBezTo>
                        <a:cubicBezTo>
                          <a:pt x="5568361" y="411987"/>
                          <a:pt x="5544118" y="513449"/>
                          <a:pt x="5550418" y="646331"/>
                        </a:cubicBezTo>
                        <a:cubicBezTo>
                          <a:pt x="5314596" y="667352"/>
                          <a:pt x="5206884" y="603198"/>
                          <a:pt x="4939872" y="646331"/>
                        </a:cubicBezTo>
                        <a:cubicBezTo>
                          <a:pt x="4672860" y="689464"/>
                          <a:pt x="4571877" y="584782"/>
                          <a:pt x="4329326" y="646331"/>
                        </a:cubicBezTo>
                        <a:cubicBezTo>
                          <a:pt x="4086775" y="707880"/>
                          <a:pt x="4009966" y="618381"/>
                          <a:pt x="3829788" y="646331"/>
                        </a:cubicBezTo>
                        <a:cubicBezTo>
                          <a:pt x="3649610" y="674281"/>
                          <a:pt x="3349254" y="580662"/>
                          <a:pt x="3163738" y="646331"/>
                        </a:cubicBezTo>
                        <a:cubicBezTo>
                          <a:pt x="2978222" y="712000"/>
                          <a:pt x="2914014" y="622250"/>
                          <a:pt x="2719705" y="646331"/>
                        </a:cubicBezTo>
                        <a:cubicBezTo>
                          <a:pt x="2525396" y="670412"/>
                          <a:pt x="2347755" y="604012"/>
                          <a:pt x="2220167" y="646331"/>
                        </a:cubicBezTo>
                        <a:cubicBezTo>
                          <a:pt x="2092579" y="688650"/>
                          <a:pt x="1911049" y="602331"/>
                          <a:pt x="1665125" y="646331"/>
                        </a:cubicBezTo>
                        <a:cubicBezTo>
                          <a:pt x="1419201" y="690331"/>
                          <a:pt x="1366155" y="639041"/>
                          <a:pt x="1165588" y="646331"/>
                        </a:cubicBezTo>
                        <a:cubicBezTo>
                          <a:pt x="965021" y="653621"/>
                          <a:pt x="938019" y="637283"/>
                          <a:pt x="777059" y="646331"/>
                        </a:cubicBezTo>
                        <a:cubicBezTo>
                          <a:pt x="616099" y="655379"/>
                          <a:pt x="206144" y="631867"/>
                          <a:pt x="0" y="646331"/>
                        </a:cubicBezTo>
                        <a:cubicBezTo>
                          <a:pt x="-5455" y="495889"/>
                          <a:pt x="24412" y="412167"/>
                          <a:pt x="0" y="323166"/>
                        </a:cubicBezTo>
                        <a:cubicBezTo>
                          <a:pt x="-24412" y="234165"/>
                          <a:pt x="38716" y="9455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Times New Roman"/>
                <a:cs typeface="Times New Roman"/>
              </a:rPr>
              <a:t>Причины развития</a:t>
            </a:r>
            <a:endParaRPr lang="ru-RU" dirty="0"/>
          </a:p>
        </p:txBody>
      </p:sp>
      <p:pic>
        <p:nvPicPr>
          <p:cNvPr id="7" name="Рисунок 6" descr="Изображение выглядит как текст, снимок экрана, диаграмма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2B8AADFE-79C3-C0BA-FC8B-828D9CECD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59" y="1540933"/>
            <a:ext cx="6705799" cy="4952059"/>
          </a:xfrm>
          <a:prstGeom prst="rect">
            <a:avLst/>
          </a:prstGeom>
        </p:spPr>
      </p:pic>
      <p:pic>
        <p:nvPicPr>
          <p:cNvPr id="8" name="Рисунок 7" descr="Generating code with GPT-3 – Arnau Dunjó Workspace">
            <a:extLst>
              <a:ext uri="{FF2B5EF4-FFF2-40B4-BE49-F238E27FC236}">
                <a16:creationId xmlns:a16="http://schemas.microsoft.com/office/drawing/2014/main" id="{8F61DF53-CD3A-156C-BB12-6531A8D87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2696" y="311855"/>
            <a:ext cx="2338682" cy="1775177"/>
          </a:xfrm>
          <a:prstGeom prst="rect">
            <a:avLst/>
          </a:prstGeom>
        </p:spPr>
      </p:pic>
      <p:pic>
        <p:nvPicPr>
          <p:cNvPr id="9" name="Рисунок 8" descr="Google's AI panic forces merger of rival divisions, DeepMind and Brain |  Ars Technica">
            <a:extLst>
              <a:ext uri="{FF2B5EF4-FFF2-40B4-BE49-F238E27FC236}">
                <a16:creationId xmlns:a16="http://schemas.microsoft.com/office/drawing/2014/main" id="{CD22BB3C-6415-0ACA-4E1A-8FA644462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808" y="2225348"/>
            <a:ext cx="3063049" cy="134426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392617F-6273-AE6E-0F48-16869A0D1E10}"/>
              </a:ext>
            </a:extLst>
          </p:cNvPr>
          <p:cNvSpPr/>
          <p:nvPr/>
        </p:nvSpPr>
        <p:spPr>
          <a:xfrm>
            <a:off x="11584213" y="6322785"/>
            <a:ext cx="453571" cy="36285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Calibri"/>
              </a:rPr>
              <a:t>4</a:t>
            </a:r>
            <a:endParaRPr lang="ru-RU" dirty="0"/>
          </a:p>
        </p:txBody>
      </p:sp>
      <p:pic>
        <p:nvPicPr>
          <p:cNvPr id="13" name="Рисунок 12" descr="COVID-Net | Launched in March 2020 in response to the coronavirus disease  2019 (COVID-19) pandemic, COVID-Net is a global open source, open access  initiative dedicated to accelerating advancement in machine learning to">
            <a:extLst>
              <a:ext uri="{FF2B5EF4-FFF2-40B4-BE49-F238E27FC236}">
                <a16:creationId xmlns:a16="http://schemas.microsoft.com/office/drawing/2014/main" id="{FF2D7C1A-4BED-5856-3813-8AB983F397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5067" y="3695614"/>
            <a:ext cx="2338681" cy="1639884"/>
          </a:xfrm>
          <a:prstGeom prst="rect">
            <a:avLst/>
          </a:prstGeom>
        </p:spPr>
      </p:pic>
      <p:pic>
        <p:nvPicPr>
          <p:cNvPr id="14" name="Рисунок 13" descr="Cars With Cords: What is Tesla's Project Dojo?">
            <a:extLst>
              <a:ext uri="{FF2B5EF4-FFF2-40B4-BE49-F238E27FC236}">
                <a16:creationId xmlns:a16="http://schemas.microsoft.com/office/drawing/2014/main" id="{C4231AB8-3C09-F945-1FFD-947240173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9178" y="4629385"/>
            <a:ext cx="21431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07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F2462B8-A47C-70B9-4EDF-FB542DC0C04F}"/>
              </a:ext>
            </a:extLst>
          </p:cNvPr>
          <p:cNvSpPr/>
          <p:nvPr/>
        </p:nvSpPr>
        <p:spPr>
          <a:xfrm>
            <a:off x="11584213" y="6322785"/>
            <a:ext cx="453571" cy="36285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Calibri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EFBC42-77DC-4580-D5D2-7D9C56FC1A05}"/>
              </a:ext>
            </a:extLst>
          </p:cNvPr>
          <p:cNvSpPr txBox="1"/>
          <p:nvPr/>
        </p:nvSpPr>
        <p:spPr>
          <a:xfrm>
            <a:off x="3396074" y="310443"/>
            <a:ext cx="5396089" cy="646331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Times New Roman"/>
                <a:cs typeface="Times New Roman"/>
              </a:rPr>
              <a:t>Единичный нейрон</a:t>
            </a:r>
            <a:endParaRPr lang="ru-RU" sz="3600" dirty="0">
              <a:solidFill>
                <a:srgbClr val="002060"/>
              </a:solidFill>
              <a:latin typeface="Times New Roman"/>
              <a:cs typeface="Calibri" panose="020F0502020204030204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DDF339A8-38C9-6C75-EDF5-640CB0E526C1}"/>
              </a:ext>
            </a:extLst>
          </p:cNvPr>
          <p:cNvSpPr/>
          <p:nvPr/>
        </p:nvSpPr>
        <p:spPr>
          <a:xfrm>
            <a:off x="916214" y="1886856"/>
            <a:ext cx="734785" cy="71664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/>
                <a:cs typeface="Calibri"/>
              </a:rPr>
              <a:t>1</a:t>
            </a:r>
            <a:endParaRPr lang="ru-RU" sz="2400">
              <a:solidFill>
                <a:schemeClr val="tx1"/>
              </a:solidFill>
              <a:cs typeface="Calibri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E5BBB290-8EED-DA01-1E55-4357E2BC4CD5}"/>
              </a:ext>
            </a:extLst>
          </p:cNvPr>
          <p:cNvSpPr/>
          <p:nvPr/>
        </p:nvSpPr>
        <p:spPr>
          <a:xfrm>
            <a:off x="916213" y="2902855"/>
            <a:ext cx="734785" cy="71664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ru-RU" sz="2400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0ECEE96F-E1DB-AFD5-D488-17E00EE5A496}"/>
              </a:ext>
            </a:extLst>
          </p:cNvPr>
          <p:cNvSpPr/>
          <p:nvPr/>
        </p:nvSpPr>
        <p:spPr>
          <a:xfrm>
            <a:off x="916213" y="3918856"/>
            <a:ext cx="734785" cy="71664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ru-RU" sz="2400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2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05E01ACF-5C83-1AA2-593E-52760B6687A0}"/>
              </a:ext>
            </a:extLst>
          </p:cNvPr>
          <p:cNvSpPr/>
          <p:nvPr/>
        </p:nvSpPr>
        <p:spPr>
          <a:xfrm>
            <a:off x="916213" y="4934855"/>
            <a:ext cx="734785" cy="71664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ru-RU" sz="2400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m</a:t>
            </a:r>
            <a:endParaRPr lang="ru-RU" baseline="-25000" dirty="0">
              <a:solidFill>
                <a:schemeClr val="tx1"/>
              </a:solidFill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27E47EEB-5E3B-2099-A150-0A5C607ED2B8}"/>
              </a:ext>
            </a:extLst>
          </p:cNvPr>
          <p:cNvSpPr/>
          <p:nvPr/>
        </p:nvSpPr>
        <p:spPr>
          <a:xfrm>
            <a:off x="3174999" y="3428999"/>
            <a:ext cx="734785" cy="716642"/>
          </a:xfrm>
          <a:prstGeom prst="ellipse">
            <a:avLst/>
          </a:prstGeom>
          <a:solidFill>
            <a:srgbClr val="F7B1B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/>
                <a:cs typeface="Calibri"/>
              </a:rPr>
              <a:t>Σ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0B2C356C-80F7-0D45-B62E-BC01C003EB1F}"/>
              </a:ext>
            </a:extLst>
          </p:cNvPr>
          <p:cNvSpPr/>
          <p:nvPr/>
        </p:nvSpPr>
        <p:spPr>
          <a:xfrm>
            <a:off x="4740514" y="3428999"/>
            <a:ext cx="734785" cy="71664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FFFF00"/>
              </a:highlight>
              <a:cs typeface="Calibri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A0CD902A-E836-8585-06BE-4765FCEB018D}"/>
              </a:ext>
            </a:extLst>
          </p:cNvPr>
          <p:cNvSpPr/>
          <p:nvPr/>
        </p:nvSpPr>
        <p:spPr>
          <a:xfrm>
            <a:off x="6306029" y="3464858"/>
            <a:ext cx="734785" cy="716642"/>
          </a:xfrm>
          <a:prstGeom prst="ellipse">
            <a:avLst/>
          </a:prstGeom>
          <a:solidFill>
            <a:srgbClr val="E9BC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2D20585E-477E-D2B1-4A52-0C894B7F9E1E}"/>
              </a:ext>
            </a:extLst>
          </p:cNvPr>
          <p:cNvCxnSpPr/>
          <p:nvPr/>
        </p:nvCxnSpPr>
        <p:spPr>
          <a:xfrm>
            <a:off x="1647372" y="2255156"/>
            <a:ext cx="1585683" cy="12954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98BCDDE3-01B0-DCFC-AD0C-EFBFF0B59CD2}"/>
              </a:ext>
            </a:extLst>
          </p:cNvPr>
          <p:cNvCxnSpPr>
            <a:cxnSpLocks/>
          </p:cNvCxnSpPr>
          <p:nvPr/>
        </p:nvCxnSpPr>
        <p:spPr>
          <a:xfrm>
            <a:off x="1665514" y="3234869"/>
            <a:ext cx="1504041" cy="460829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80CFD6BC-6B26-2754-3985-2C0EB7629F9B}"/>
              </a:ext>
            </a:extLst>
          </p:cNvPr>
          <p:cNvCxnSpPr>
            <a:cxnSpLocks/>
          </p:cNvCxnSpPr>
          <p:nvPr/>
        </p:nvCxnSpPr>
        <p:spPr>
          <a:xfrm flipV="1">
            <a:off x="1665514" y="3849913"/>
            <a:ext cx="1504041" cy="410029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66C22774-BB9F-7798-FB58-E247EBB19107}"/>
              </a:ext>
            </a:extLst>
          </p:cNvPr>
          <p:cNvCxnSpPr>
            <a:cxnSpLocks/>
          </p:cNvCxnSpPr>
          <p:nvPr/>
        </p:nvCxnSpPr>
        <p:spPr>
          <a:xfrm flipV="1">
            <a:off x="1656444" y="3995056"/>
            <a:ext cx="1576612" cy="1280885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Соединитель: изогнутый 14">
            <a:extLst>
              <a:ext uri="{FF2B5EF4-FFF2-40B4-BE49-F238E27FC236}">
                <a16:creationId xmlns:a16="http://schemas.microsoft.com/office/drawing/2014/main" id="{E4C154B6-A85B-ACB9-4C94-3D999AEEEC16}"/>
              </a:ext>
            </a:extLst>
          </p:cNvPr>
          <p:cNvCxnSpPr/>
          <p:nvPr/>
        </p:nvCxnSpPr>
        <p:spPr>
          <a:xfrm flipV="1">
            <a:off x="4912098" y="3598768"/>
            <a:ext cx="385482" cy="367553"/>
          </a:xfrm>
          <a:prstGeom prst="curvedConnector3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582F5175-A96D-F851-E3EF-BE8950C100EC}"/>
              </a:ext>
            </a:extLst>
          </p:cNvPr>
          <p:cNvCxnSpPr>
            <a:cxnSpLocks/>
          </p:cNvCxnSpPr>
          <p:nvPr/>
        </p:nvCxnSpPr>
        <p:spPr>
          <a:xfrm flipV="1">
            <a:off x="3942337" y="3792604"/>
            <a:ext cx="769895" cy="4481"/>
          </a:xfrm>
          <a:prstGeom prst="straightConnector1">
            <a:avLst/>
          </a:prstGeom>
          <a:ln w="28575">
            <a:solidFill>
              <a:srgbClr val="F569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0C5D26C5-7823-EE2C-2CBF-40766E745FD2}"/>
              </a:ext>
            </a:extLst>
          </p:cNvPr>
          <p:cNvCxnSpPr>
            <a:cxnSpLocks/>
          </p:cNvCxnSpPr>
          <p:nvPr/>
        </p:nvCxnSpPr>
        <p:spPr>
          <a:xfrm flipV="1">
            <a:off x="5502195" y="3783639"/>
            <a:ext cx="769895" cy="4481"/>
          </a:xfrm>
          <a:prstGeom prst="straightConnector1">
            <a:avLst/>
          </a:prstGeom>
          <a:ln w="28575">
            <a:solidFill>
              <a:srgbClr val="FFC92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96D6762-3BB7-B5CC-8502-6167D9D66A69}"/>
              </a:ext>
            </a:extLst>
          </p:cNvPr>
          <p:cNvSpPr txBox="1"/>
          <p:nvPr/>
        </p:nvSpPr>
        <p:spPr>
          <a:xfrm>
            <a:off x="385481" y="5835289"/>
            <a:ext cx="180190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Входные</a:t>
            </a:r>
          </a:p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данные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122FC5-03B3-F12A-B7E2-7F4F888B6DBE}"/>
              </a:ext>
            </a:extLst>
          </p:cNvPr>
          <p:cNvSpPr txBox="1"/>
          <p:nvPr/>
        </p:nvSpPr>
        <p:spPr>
          <a:xfrm>
            <a:off x="2644587" y="4734119"/>
            <a:ext cx="180190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Суммирование</a:t>
            </a: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DCDDDE-25B0-413B-8DBC-4B6E454ABEC8}"/>
              </a:ext>
            </a:extLst>
          </p:cNvPr>
          <p:cNvSpPr txBox="1"/>
          <p:nvPr/>
        </p:nvSpPr>
        <p:spPr>
          <a:xfrm>
            <a:off x="4204445" y="4330706"/>
            <a:ext cx="180190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Нелинейность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2F4BAC-DAF8-D862-DBD7-C83B9A23F159}"/>
              </a:ext>
            </a:extLst>
          </p:cNvPr>
          <p:cNvSpPr txBox="1"/>
          <p:nvPr/>
        </p:nvSpPr>
        <p:spPr>
          <a:xfrm>
            <a:off x="5773268" y="4778942"/>
            <a:ext cx="180190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Результат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4C3737-53E0-AECB-0696-7EA09A10B2E0}"/>
              </a:ext>
            </a:extLst>
          </p:cNvPr>
          <p:cNvSpPr txBox="1"/>
          <p:nvPr/>
        </p:nvSpPr>
        <p:spPr>
          <a:xfrm>
            <a:off x="1855693" y="2193224"/>
            <a:ext cx="73510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dirty="0">
                <a:latin typeface="Times New Roman"/>
                <a:cs typeface="Calibri" panose="020F0502020204030204"/>
              </a:rPr>
              <a:t>w</a:t>
            </a:r>
            <a:r>
              <a:rPr lang="ru-RU" sz="2400" baseline="-25000" dirty="0">
                <a:latin typeface="Times New Roman"/>
                <a:cs typeface="Calibri" panose="020F0502020204030204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576DE0-A649-954F-E7BE-578B51614C72}"/>
              </a:ext>
            </a:extLst>
          </p:cNvPr>
          <p:cNvSpPr txBox="1"/>
          <p:nvPr/>
        </p:nvSpPr>
        <p:spPr>
          <a:xfrm>
            <a:off x="1855692" y="2901435"/>
            <a:ext cx="73510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dirty="0">
                <a:latin typeface="Times New Roman"/>
                <a:cs typeface="Calibri" panose="020F0502020204030204"/>
              </a:rPr>
              <a:t>w</a:t>
            </a:r>
            <a:r>
              <a:rPr lang="ru-RU" sz="2400" baseline="-25000" dirty="0">
                <a:latin typeface="Times New Roman"/>
                <a:cs typeface="Calibri" panose="020F0502020204030204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4EFF248-24E2-FBF1-25D5-E8834C721F7C}"/>
              </a:ext>
            </a:extLst>
          </p:cNvPr>
          <p:cNvSpPr txBox="1"/>
          <p:nvPr/>
        </p:nvSpPr>
        <p:spPr>
          <a:xfrm>
            <a:off x="1855692" y="3645506"/>
            <a:ext cx="73510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dirty="0">
                <a:latin typeface="Times New Roman"/>
                <a:cs typeface="Calibri" panose="020F0502020204030204"/>
              </a:rPr>
              <a:t>w</a:t>
            </a:r>
            <a:r>
              <a:rPr lang="ru-RU" sz="2400" baseline="-25000" dirty="0">
                <a:latin typeface="Times New Roman"/>
                <a:cs typeface="Calibri" panose="020F0502020204030204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C87EDE-6406-EEF7-F217-5DB3BE422B58}"/>
              </a:ext>
            </a:extLst>
          </p:cNvPr>
          <p:cNvSpPr txBox="1"/>
          <p:nvPr/>
        </p:nvSpPr>
        <p:spPr>
          <a:xfrm>
            <a:off x="1855692" y="4273035"/>
            <a:ext cx="73510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dirty="0">
                <a:latin typeface="Times New Roman"/>
                <a:cs typeface="Calibri" panose="020F0502020204030204"/>
              </a:rPr>
              <a:t>w</a:t>
            </a:r>
            <a:r>
              <a:rPr lang="ru-RU" sz="2400" baseline="-25000" dirty="0">
                <a:latin typeface="Times New Roman"/>
                <a:cs typeface="Calibri" panose="020F0502020204030204"/>
              </a:rPr>
              <a:t>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B6BFAC-4308-CE4D-48AC-FFB694DCA4BC}"/>
              </a:ext>
            </a:extLst>
          </p:cNvPr>
          <p:cNvSpPr txBox="1"/>
          <p:nvPr/>
        </p:nvSpPr>
        <p:spPr>
          <a:xfrm>
            <a:off x="1290915" y="1713012"/>
            <a:ext cx="180190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Веса</a:t>
            </a:r>
          </a:p>
        </p:txBody>
      </p:sp>
      <p:pic>
        <p:nvPicPr>
          <p:cNvPr id="29" name="Рисунок 28" descr="Изображение выглядит как Шрифт, текст, рукописный текст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5D87A3A8-E179-A8F6-6153-D81231CEA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365" y="1929571"/>
            <a:ext cx="3989294" cy="981797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текст, линия, График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3D7BCE69-C544-A323-3F6A-81DFCC09E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119" y="1286382"/>
            <a:ext cx="4231340" cy="308396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Шрифт, текст, диаграмма, рукописный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3A2263-76F2-2A3D-0BD5-18CDF0FA2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5106" y="4626091"/>
            <a:ext cx="2079812" cy="205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87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4D9FE65-463D-6299-9F53-1C5D7BAAEF02}"/>
              </a:ext>
            </a:extLst>
          </p:cNvPr>
          <p:cNvSpPr/>
          <p:nvPr/>
        </p:nvSpPr>
        <p:spPr>
          <a:xfrm>
            <a:off x="11584213" y="6322785"/>
            <a:ext cx="453571" cy="36285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Calibri"/>
              </a:rPr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4C168A-6778-5369-F2F2-59C3FD1A95E8}"/>
              </a:ext>
            </a:extLst>
          </p:cNvPr>
          <p:cNvSpPr txBox="1"/>
          <p:nvPr/>
        </p:nvSpPr>
        <p:spPr>
          <a:xfrm>
            <a:off x="3396074" y="310443"/>
            <a:ext cx="5396089" cy="646331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Times New Roman"/>
                <a:cs typeface="Times New Roman"/>
              </a:rPr>
              <a:t>Слой нейронов</a:t>
            </a:r>
            <a:endParaRPr lang="ru-RU" dirty="0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40226198-232F-C400-9E50-FF2EB6733C9D}"/>
              </a:ext>
            </a:extLst>
          </p:cNvPr>
          <p:cNvSpPr/>
          <p:nvPr/>
        </p:nvSpPr>
        <p:spPr>
          <a:xfrm>
            <a:off x="781742" y="2015349"/>
            <a:ext cx="734785" cy="71664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ru-RU" sz="2400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F8684710-0ABB-4C24-F1FA-BE3174EB6913}"/>
              </a:ext>
            </a:extLst>
          </p:cNvPr>
          <p:cNvSpPr/>
          <p:nvPr/>
        </p:nvSpPr>
        <p:spPr>
          <a:xfrm>
            <a:off x="781742" y="3237538"/>
            <a:ext cx="734785" cy="71664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ru-RU" sz="2400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2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A1A1C913-F998-07BC-6B94-7BCF485E4A1E}"/>
              </a:ext>
            </a:extLst>
          </p:cNvPr>
          <p:cNvSpPr/>
          <p:nvPr/>
        </p:nvSpPr>
        <p:spPr>
          <a:xfrm>
            <a:off x="781742" y="4459725"/>
            <a:ext cx="734785" cy="71664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ru-RU" sz="2400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m</a:t>
            </a:r>
            <a:endParaRPr lang="ru-RU" baseline="-25000" dirty="0">
              <a:solidFill>
                <a:schemeClr val="tx1"/>
              </a:solidFill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32ED1AFD-AA44-BA6A-D665-308908549C5B}"/>
              </a:ext>
            </a:extLst>
          </p:cNvPr>
          <p:cNvSpPr/>
          <p:nvPr/>
        </p:nvSpPr>
        <p:spPr>
          <a:xfrm>
            <a:off x="2843305" y="3805517"/>
            <a:ext cx="734785" cy="716642"/>
          </a:xfrm>
          <a:prstGeom prst="ellipse">
            <a:avLst/>
          </a:prstGeom>
          <a:solidFill>
            <a:srgbClr val="F7B1B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/>
                <a:cs typeface="Calibri"/>
              </a:rPr>
              <a:t>z</a:t>
            </a:r>
            <a:r>
              <a:rPr lang="ru-RU" sz="2400" baseline="-25000" dirty="0">
                <a:solidFill>
                  <a:schemeClr val="tx1"/>
                </a:solidFill>
                <a:latin typeface="Times New Roman"/>
                <a:cs typeface="Calibri"/>
              </a:rPr>
              <a:t>3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E00EFFB7-9EB1-5FAD-5090-D74909CD8ED2}"/>
              </a:ext>
            </a:extLst>
          </p:cNvPr>
          <p:cNvSpPr/>
          <p:nvPr/>
        </p:nvSpPr>
        <p:spPr>
          <a:xfrm>
            <a:off x="4790994" y="2971799"/>
            <a:ext cx="734785" cy="716642"/>
          </a:xfrm>
          <a:prstGeom prst="ellipse">
            <a:avLst/>
          </a:prstGeom>
          <a:solidFill>
            <a:srgbClr val="E9BC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ru-RU" sz="2400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B06BD924-A65A-A22B-DD49-2828B44849CA}"/>
              </a:ext>
            </a:extLst>
          </p:cNvPr>
          <p:cNvCxnSpPr>
            <a:cxnSpLocks/>
          </p:cNvCxnSpPr>
          <p:nvPr/>
        </p:nvCxnSpPr>
        <p:spPr>
          <a:xfrm flipV="1">
            <a:off x="1530938" y="2031785"/>
            <a:ext cx="1298707" cy="294768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63E6A03-55BE-D167-7CB3-C1617FB0B296}"/>
              </a:ext>
            </a:extLst>
          </p:cNvPr>
          <p:cNvSpPr txBox="1"/>
          <p:nvPr/>
        </p:nvSpPr>
        <p:spPr>
          <a:xfrm>
            <a:off x="251010" y="5611171"/>
            <a:ext cx="180190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Входные</a:t>
            </a:r>
          </a:p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данные</a:t>
            </a: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B0C2BB8D-4A06-E9DC-95BC-1F07914FC0BF}"/>
              </a:ext>
            </a:extLst>
          </p:cNvPr>
          <p:cNvSpPr/>
          <p:nvPr/>
        </p:nvSpPr>
        <p:spPr>
          <a:xfrm>
            <a:off x="2843305" y="1653987"/>
            <a:ext cx="734785" cy="716642"/>
          </a:xfrm>
          <a:prstGeom prst="ellipse">
            <a:avLst/>
          </a:prstGeom>
          <a:solidFill>
            <a:srgbClr val="F7B1B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/>
                <a:cs typeface="Calibri"/>
              </a:rPr>
              <a:t>z</a:t>
            </a:r>
            <a:r>
              <a:rPr lang="ru-RU" sz="2400" baseline="-25000" dirty="0">
                <a:solidFill>
                  <a:schemeClr val="tx1"/>
                </a:solidFill>
                <a:latin typeface="Times New Roman"/>
                <a:cs typeface="Calibri"/>
              </a:rPr>
              <a:t>1</a:t>
            </a: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601FF888-BAD0-B977-DD51-840AC320EDFA}"/>
              </a:ext>
            </a:extLst>
          </p:cNvPr>
          <p:cNvSpPr/>
          <p:nvPr/>
        </p:nvSpPr>
        <p:spPr>
          <a:xfrm>
            <a:off x="2843304" y="2729752"/>
            <a:ext cx="734785" cy="716642"/>
          </a:xfrm>
          <a:prstGeom prst="ellipse">
            <a:avLst/>
          </a:prstGeom>
          <a:solidFill>
            <a:srgbClr val="F7B1B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/>
                <a:cs typeface="Calibri"/>
              </a:rPr>
              <a:t>z</a:t>
            </a:r>
            <a:r>
              <a:rPr lang="ru-RU" sz="2400" baseline="-25000" dirty="0">
                <a:solidFill>
                  <a:schemeClr val="tx1"/>
                </a:solidFill>
                <a:latin typeface="Times New Roman"/>
                <a:cs typeface="Calibri"/>
              </a:rPr>
              <a:t>2</a:t>
            </a:r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C604E4D7-A1BD-1EDB-8AD1-AD37D21B3F1A}"/>
              </a:ext>
            </a:extLst>
          </p:cNvPr>
          <p:cNvSpPr/>
          <p:nvPr/>
        </p:nvSpPr>
        <p:spPr>
          <a:xfrm>
            <a:off x="2843304" y="4881280"/>
            <a:ext cx="734785" cy="716642"/>
          </a:xfrm>
          <a:prstGeom prst="ellipse">
            <a:avLst/>
          </a:prstGeom>
          <a:solidFill>
            <a:srgbClr val="F7B1B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 err="1">
                <a:solidFill>
                  <a:schemeClr val="tx1"/>
                </a:solidFill>
                <a:latin typeface="Times New Roman"/>
                <a:cs typeface="Calibri"/>
              </a:rPr>
              <a:t>z</a:t>
            </a:r>
            <a:r>
              <a:rPr lang="ru-RU" sz="2400" baseline="-25000" dirty="0" err="1">
                <a:solidFill>
                  <a:schemeClr val="tx1"/>
                </a:solidFill>
                <a:latin typeface="Times New Roman"/>
                <a:cs typeface="Calibri"/>
              </a:rPr>
              <a:t>n</a:t>
            </a:r>
            <a:endParaRPr lang="ru-RU" sz="2400" baseline="-25000">
              <a:solidFill>
                <a:schemeClr val="tx1"/>
              </a:solidFill>
              <a:latin typeface="Times New Roman"/>
              <a:cs typeface="Calibri"/>
            </a:endParaRPr>
          </a:p>
        </p:txBody>
      </p: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AB6A819D-6DE0-5D67-7FB1-5E59566DF02E}"/>
              </a:ext>
            </a:extLst>
          </p:cNvPr>
          <p:cNvCxnSpPr>
            <a:cxnSpLocks/>
          </p:cNvCxnSpPr>
          <p:nvPr/>
        </p:nvCxnSpPr>
        <p:spPr>
          <a:xfrm flipV="1">
            <a:off x="1539902" y="3098585"/>
            <a:ext cx="1289743" cy="456132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C721B9A0-26AA-5705-F21E-A9576E1FBB52}"/>
              </a:ext>
            </a:extLst>
          </p:cNvPr>
          <p:cNvCxnSpPr>
            <a:cxnSpLocks/>
          </p:cNvCxnSpPr>
          <p:nvPr/>
        </p:nvCxnSpPr>
        <p:spPr>
          <a:xfrm flipV="1">
            <a:off x="1539902" y="4183314"/>
            <a:ext cx="1280778" cy="608532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48901183-0A16-B4DF-1601-F41B3D99F816}"/>
              </a:ext>
            </a:extLst>
          </p:cNvPr>
          <p:cNvCxnSpPr>
            <a:cxnSpLocks/>
          </p:cNvCxnSpPr>
          <p:nvPr/>
        </p:nvCxnSpPr>
        <p:spPr>
          <a:xfrm>
            <a:off x="1539901" y="2344482"/>
            <a:ext cx="1280779" cy="700313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>
            <a:extLst>
              <a:ext uri="{FF2B5EF4-FFF2-40B4-BE49-F238E27FC236}">
                <a16:creationId xmlns:a16="http://schemas.microsoft.com/office/drawing/2014/main" id="{59D3BF0F-E49C-D5A0-AA94-6CAB85DBAF8E}"/>
              </a:ext>
            </a:extLst>
          </p:cNvPr>
          <p:cNvCxnSpPr>
            <a:cxnSpLocks/>
          </p:cNvCxnSpPr>
          <p:nvPr/>
        </p:nvCxnSpPr>
        <p:spPr>
          <a:xfrm>
            <a:off x="1548867" y="2371377"/>
            <a:ext cx="1244921" cy="1749185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C792348C-534B-7E26-A874-8C1E914186B4}"/>
              </a:ext>
            </a:extLst>
          </p:cNvPr>
          <p:cNvCxnSpPr>
            <a:cxnSpLocks/>
          </p:cNvCxnSpPr>
          <p:nvPr/>
        </p:nvCxnSpPr>
        <p:spPr>
          <a:xfrm>
            <a:off x="1548868" y="2389306"/>
            <a:ext cx="1289742" cy="2833913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06C77578-5005-FBD2-5311-B628761812FF}"/>
              </a:ext>
            </a:extLst>
          </p:cNvPr>
          <p:cNvCxnSpPr>
            <a:cxnSpLocks/>
          </p:cNvCxnSpPr>
          <p:nvPr/>
        </p:nvCxnSpPr>
        <p:spPr>
          <a:xfrm flipV="1">
            <a:off x="1539903" y="2103503"/>
            <a:ext cx="1253884" cy="1451215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D8428BA4-D90F-7CB7-B0E5-A6C16E50D668}"/>
              </a:ext>
            </a:extLst>
          </p:cNvPr>
          <p:cNvCxnSpPr>
            <a:cxnSpLocks/>
          </p:cNvCxnSpPr>
          <p:nvPr/>
        </p:nvCxnSpPr>
        <p:spPr>
          <a:xfrm flipV="1">
            <a:off x="1548867" y="2148327"/>
            <a:ext cx="1289743" cy="2625591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44025FA2-368A-43EA-9958-572FA8F35145}"/>
              </a:ext>
            </a:extLst>
          </p:cNvPr>
          <p:cNvCxnSpPr>
            <a:cxnSpLocks/>
          </p:cNvCxnSpPr>
          <p:nvPr/>
        </p:nvCxnSpPr>
        <p:spPr>
          <a:xfrm>
            <a:off x="1539902" y="3572647"/>
            <a:ext cx="1271813" cy="592737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5C2D4586-5CDE-1C3C-626C-97A9C3C22370}"/>
              </a:ext>
            </a:extLst>
          </p:cNvPr>
          <p:cNvCxnSpPr>
            <a:cxnSpLocks/>
          </p:cNvCxnSpPr>
          <p:nvPr/>
        </p:nvCxnSpPr>
        <p:spPr>
          <a:xfrm>
            <a:off x="1539902" y="3554717"/>
            <a:ext cx="1253884" cy="1686431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>
            <a:extLst>
              <a:ext uri="{FF2B5EF4-FFF2-40B4-BE49-F238E27FC236}">
                <a16:creationId xmlns:a16="http://schemas.microsoft.com/office/drawing/2014/main" id="{5163E643-9CB4-DED1-45FC-C2242E30A784}"/>
              </a:ext>
            </a:extLst>
          </p:cNvPr>
          <p:cNvCxnSpPr>
            <a:cxnSpLocks/>
          </p:cNvCxnSpPr>
          <p:nvPr/>
        </p:nvCxnSpPr>
        <p:spPr>
          <a:xfrm flipV="1">
            <a:off x="1548866" y="3152373"/>
            <a:ext cx="1298707" cy="1621544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84DA8796-B0B1-C44F-6CF5-90DF5B3368F6}"/>
              </a:ext>
            </a:extLst>
          </p:cNvPr>
          <p:cNvCxnSpPr>
            <a:cxnSpLocks/>
          </p:cNvCxnSpPr>
          <p:nvPr/>
        </p:nvCxnSpPr>
        <p:spPr>
          <a:xfrm>
            <a:off x="1539903" y="4800812"/>
            <a:ext cx="1298707" cy="467232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Овал 64">
            <a:extLst>
              <a:ext uri="{FF2B5EF4-FFF2-40B4-BE49-F238E27FC236}">
                <a16:creationId xmlns:a16="http://schemas.microsoft.com/office/drawing/2014/main" id="{29F67ADF-6AC8-6382-81F8-3491FB3F65DD}"/>
              </a:ext>
            </a:extLst>
          </p:cNvPr>
          <p:cNvSpPr/>
          <p:nvPr/>
        </p:nvSpPr>
        <p:spPr>
          <a:xfrm>
            <a:off x="4790994" y="4038598"/>
            <a:ext cx="734785" cy="716642"/>
          </a:xfrm>
          <a:prstGeom prst="ellipse">
            <a:avLst/>
          </a:prstGeom>
          <a:solidFill>
            <a:srgbClr val="E9BC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ru-RU" sz="2400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2</a:t>
            </a:r>
          </a:p>
        </p:txBody>
      </p: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08EDD731-C635-8D6A-3C1B-D4D41B450512}"/>
              </a:ext>
            </a:extLst>
          </p:cNvPr>
          <p:cNvCxnSpPr>
            <a:cxnSpLocks/>
          </p:cNvCxnSpPr>
          <p:nvPr/>
        </p:nvCxnSpPr>
        <p:spPr>
          <a:xfrm>
            <a:off x="3574784" y="2013109"/>
            <a:ext cx="1182271" cy="1286435"/>
          </a:xfrm>
          <a:prstGeom prst="straightConnector1">
            <a:avLst/>
          </a:prstGeom>
          <a:ln w="28575">
            <a:solidFill>
              <a:srgbClr val="F569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>
            <a:extLst>
              <a:ext uri="{FF2B5EF4-FFF2-40B4-BE49-F238E27FC236}">
                <a16:creationId xmlns:a16="http://schemas.microsoft.com/office/drawing/2014/main" id="{822AD5AE-D439-D2B7-A2CD-AE979953F396}"/>
              </a:ext>
            </a:extLst>
          </p:cNvPr>
          <p:cNvCxnSpPr>
            <a:cxnSpLocks/>
          </p:cNvCxnSpPr>
          <p:nvPr/>
        </p:nvCxnSpPr>
        <p:spPr>
          <a:xfrm>
            <a:off x="3583748" y="2031039"/>
            <a:ext cx="1164342" cy="2290483"/>
          </a:xfrm>
          <a:prstGeom prst="straightConnector1">
            <a:avLst/>
          </a:prstGeom>
          <a:ln w="28575">
            <a:solidFill>
              <a:srgbClr val="F569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>
            <a:extLst>
              <a:ext uri="{FF2B5EF4-FFF2-40B4-BE49-F238E27FC236}">
                <a16:creationId xmlns:a16="http://schemas.microsoft.com/office/drawing/2014/main" id="{BDD7F9E1-0CFB-9BC6-D131-EDDE5B4051A8}"/>
              </a:ext>
            </a:extLst>
          </p:cNvPr>
          <p:cNvCxnSpPr>
            <a:cxnSpLocks/>
          </p:cNvCxnSpPr>
          <p:nvPr/>
        </p:nvCxnSpPr>
        <p:spPr>
          <a:xfrm>
            <a:off x="3583749" y="3097837"/>
            <a:ext cx="1155377" cy="219637"/>
          </a:xfrm>
          <a:prstGeom prst="straightConnector1">
            <a:avLst/>
          </a:prstGeom>
          <a:ln w="28575">
            <a:solidFill>
              <a:srgbClr val="F569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>
            <a:extLst>
              <a:ext uri="{FF2B5EF4-FFF2-40B4-BE49-F238E27FC236}">
                <a16:creationId xmlns:a16="http://schemas.microsoft.com/office/drawing/2014/main" id="{4B6E929A-FDFC-7751-FC2D-4C6B10FD4722}"/>
              </a:ext>
            </a:extLst>
          </p:cNvPr>
          <p:cNvCxnSpPr>
            <a:cxnSpLocks/>
          </p:cNvCxnSpPr>
          <p:nvPr/>
        </p:nvCxnSpPr>
        <p:spPr>
          <a:xfrm>
            <a:off x="3574784" y="3115768"/>
            <a:ext cx="1137447" cy="1250577"/>
          </a:xfrm>
          <a:prstGeom prst="straightConnector1">
            <a:avLst/>
          </a:prstGeom>
          <a:ln w="28575">
            <a:solidFill>
              <a:srgbClr val="F569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>
            <a:extLst>
              <a:ext uri="{FF2B5EF4-FFF2-40B4-BE49-F238E27FC236}">
                <a16:creationId xmlns:a16="http://schemas.microsoft.com/office/drawing/2014/main" id="{364E8BDE-EDE9-5E9D-0B56-348563796EC6}"/>
              </a:ext>
            </a:extLst>
          </p:cNvPr>
          <p:cNvCxnSpPr>
            <a:cxnSpLocks/>
          </p:cNvCxnSpPr>
          <p:nvPr/>
        </p:nvCxnSpPr>
        <p:spPr>
          <a:xfrm flipV="1">
            <a:off x="3565820" y="3344369"/>
            <a:ext cx="1155376" cy="838198"/>
          </a:xfrm>
          <a:prstGeom prst="straightConnector1">
            <a:avLst/>
          </a:prstGeom>
          <a:ln w="28575">
            <a:solidFill>
              <a:srgbClr val="F569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>
            <a:extLst>
              <a:ext uri="{FF2B5EF4-FFF2-40B4-BE49-F238E27FC236}">
                <a16:creationId xmlns:a16="http://schemas.microsoft.com/office/drawing/2014/main" id="{119928F2-90D7-96D6-B057-0224C2B6DF0A}"/>
              </a:ext>
            </a:extLst>
          </p:cNvPr>
          <p:cNvCxnSpPr>
            <a:cxnSpLocks/>
          </p:cNvCxnSpPr>
          <p:nvPr/>
        </p:nvCxnSpPr>
        <p:spPr>
          <a:xfrm>
            <a:off x="3583748" y="4182567"/>
            <a:ext cx="1155378" cy="237566"/>
          </a:xfrm>
          <a:prstGeom prst="straightConnector1">
            <a:avLst/>
          </a:prstGeom>
          <a:ln w="28575">
            <a:solidFill>
              <a:srgbClr val="F569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>
            <a:extLst>
              <a:ext uri="{FF2B5EF4-FFF2-40B4-BE49-F238E27FC236}">
                <a16:creationId xmlns:a16="http://schemas.microsoft.com/office/drawing/2014/main" id="{066E7912-8DF3-5C43-00F4-E4098A26FBCC}"/>
              </a:ext>
            </a:extLst>
          </p:cNvPr>
          <p:cNvCxnSpPr>
            <a:cxnSpLocks/>
          </p:cNvCxnSpPr>
          <p:nvPr/>
        </p:nvCxnSpPr>
        <p:spPr>
          <a:xfrm flipV="1">
            <a:off x="3574784" y="3398158"/>
            <a:ext cx="1164342" cy="1824316"/>
          </a:xfrm>
          <a:prstGeom prst="straightConnector1">
            <a:avLst/>
          </a:prstGeom>
          <a:ln w="28575">
            <a:solidFill>
              <a:srgbClr val="F569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>
            <a:extLst>
              <a:ext uri="{FF2B5EF4-FFF2-40B4-BE49-F238E27FC236}">
                <a16:creationId xmlns:a16="http://schemas.microsoft.com/office/drawing/2014/main" id="{92E52B5C-CCF1-8D38-C102-032AFE3BA8FB}"/>
              </a:ext>
            </a:extLst>
          </p:cNvPr>
          <p:cNvCxnSpPr>
            <a:cxnSpLocks/>
          </p:cNvCxnSpPr>
          <p:nvPr/>
        </p:nvCxnSpPr>
        <p:spPr>
          <a:xfrm flipV="1">
            <a:off x="3565820" y="4455993"/>
            <a:ext cx="1200200" cy="757516"/>
          </a:xfrm>
          <a:prstGeom prst="straightConnector1">
            <a:avLst/>
          </a:prstGeom>
          <a:ln w="28575">
            <a:solidFill>
              <a:srgbClr val="F569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A2EDEA20-B529-7846-9544-240818F23697}"/>
              </a:ext>
            </a:extLst>
          </p:cNvPr>
          <p:cNvSpPr txBox="1"/>
          <p:nvPr/>
        </p:nvSpPr>
        <p:spPr>
          <a:xfrm>
            <a:off x="2312892" y="5871148"/>
            <a:ext cx="180190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Скрытый</a:t>
            </a:r>
            <a:endParaRPr lang="ru-RU" dirty="0">
              <a:latin typeface="Calibri" panose="020F0502020204030204"/>
              <a:cs typeface="Calibri" panose="020F0502020204030204"/>
            </a:endParaRPr>
          </a:p>
          <a:p>
            <a:pPr algn="ctr"/>
            <a:r>
              <a:rPr lang="ru-RU" sz="2000" dirty="0">
                <a:latin typeface="Times New Roman"/>
                <a:cs typeface="Calibri"/>
              </a:rPr>
              <a:t>слой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AD57DBD-CD69-450F-4C26-799FEA16340C}"/>
              </a:ext>
            </a:extLst>
          </p:cNvPr>
          <p:cNvSpPr txBox="1"/>
          <p:nvPr/>
        </p:nvSpPr>
        <p:spPr>
          <a:xfrm>
            <a:off x="4258233" y="5612658"/>
            <a:ext cx="180190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Результат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A4B7A00-D5DE-3A7E-3D6D-0653D2B9D55E}"/>
              </a:ext>
            </a:extLst>
          </p:cNvPr>
          <p:cNvSpPr txBox="1"/>
          <p:nvPr/>
        </p:nvSpPr>
        <p:spPr>
          <a:xfrm>
            <a:off x="1748117" y="1610518"/>
            <a:ext cx="73510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 dirty="0">
                <a:latin typeface="Times New Roman"/>
                <a:cs typeface="Calibri" panose="020F0502020204030204"/>
              </a:rPr>
              <a:t>W</a:t>
            </a:r>
            <a:r>
              <a:rPr lang="ru-RU" sz="2400" b="1" baseline="30000" dirty="0">
                <a:latin typeface="Times New Roman"/>
                <a:cs typeface="Calibri" panose="020F0502020204030204"/>
              </a:rPr>
              <a:t>(1)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556CD56-6CD3-16FD-6191-0365C3F5C701}"/>
              </a:ext>
            </a:extLst>
          </p:cNvPr>
          <p:cNvSpPr txBox="1"/>
          <p:nvPr/>
        </p:nvSpPr>
        <p:spPr>
          <a:xfrm>
            <a:off x="3989293" y="1610518"/>
            <a:ext cx="73510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 dirty="0">
                <a:latin typeface="Times New Roman"/>
                <a:cs typeface="Calibri" panose="020F0502020204030204"/>
              </a:rPr>
              <a:t>W</a:t>
            </a:r>
            <a:r>
              <a:rPr lang="ru-RU" sz="2400" b="1" baseline="30000" dirty="0">
                <a:latin typeface="Times New Roman"/>
                <a:cs typeface="Calibri" panose="020F0502020204030204"/>
              </a:rPr>
              <a:t>(2)</a:t>
            </a:r>
          </a:p>
        </p:txBody>
      </p:sp>
      <p:pic>
        <p:nvPicPr>
          <p:cNvPr id="91" name="Рисунок 90" descr="Изображение выглядит как Шрифт, текст, белый, рукописный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2E118D9-99CE-5C8B-4965-BDB9D0D81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859" y="1679897"/>
            <a:ext cx="4276164" cy="1041876"/>
          </a:xfrm>
          <a:prstGeom prst="rect">
            <a:avLst/>
          </a:prstGeom>
        </p:spPr>
      </p:pic>
      <p:pic>
        <p:nvPicPr>
          <p:cNvPr id="92" name="Рисунок 91" descr="Изображение выглядит как Шрифт, текст, рукописный текст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E432B9FE-6975-B20B-7E14-61BC6E1B8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647" y="2826176"/>
            <a:ext cx="4867835" cy="97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82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9FFE66C-1F22-9F77-785C-CDDB7737FF50}"/>
              </a:ext>
            </a:extLst>
          </p:cNvPr>
          <p:cNvSpPr/>
          <p:nvPr/>
        </p:nvSpPr>
        <p:spPr>
          <a:xfrm>
            <a:off x="11584213" y="6322785"/>
            <a:ext cx="453571" cy="36285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Calibri"/>
              </a:rPr>
              <a:t>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807BEA-93A0-101E-99B0-78467845AA0C}"/>
              </a:ext>
            </a:extLst>
          </p:cNvPr>
          <p:cNvSpPr txBox="1"/>
          <p:nvPr/>
        </p:nvSpPr>
        <p:spPr>
          <a:xfrm>
            <a:off x="3396074" y="310443"/>
            <a:ext cx="5396089" cy="646331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Times New Roman"/>
                <a:cs typeface="Times New Roman"/>
              </a:rPr>
              <a:t>Глубокая сеть</a:t>
            </a:r>
            <a:endParaRPr lang="ru-RU" sz="3600" dirty="0">
              <a:solidFill>
                <a:srgbClr val="002060"/>
              </a:solidFill>
              <a:latin typeface="Times New Roman"/>
              <a:cs typeface="Calibri" panose="020F0502020204030204"/>
            </a:endParaRPr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BE1C1724-300D-F4A3-6AB1-D030FF440B88}"/>
              </a:ext>
            </a:extLst>
          </p:cNvPr>
          <p:cNvSpPr/>
          <p:nvPr/>
        </p:nvSpPr>
        <p:spPr>
          <a:xfrm>
            <a:off x="781742" y="2015349"/>
            <a:ext cx="734785" cy="71664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ru-RU" sz="2400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EE17D178-60E7-6C29-EE92-4F0F44EEADE2}"/>
              </a:ext>
            </a:extLst>
          </p:cNvPr>
          <p:cNvSpPr/>
          <p:nvPr/>
        </p:nvSpPr>
        <p:spPr>
          <a:xfrm>
            <a:off x="781742" y="3237538"/>
            <a:ext cx="734785" cy="71664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ru-RU" sz="2400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2</a:t>
            </a:r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id="{84D83395-0A08-53B3-FC7A-9488379C6B26}"/>
              </a:ext>
            </a:extLst>
          </p:cNvPr>
          <p:cNvSpPr/>
          <p:nvPr/>
        </p:nvSpPr>
        <p:spPr>
          <a:xfrm>
            <a:off x="781742" y="4459725"/>
            <a:ext cx="734785" cy="71664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/>
                <a:cs typeface="Times New Roman"/>
              </a:rPr>
              <a:t>x</a:t>
            </a:r>
            <a:r>
              <a:rPr lang="ru-RU" sz="2400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m</a:t>
            </a:r>
            <a:endParaRPr lang="ru-RU" baseline="-25000" dirty="0">
              <a:solidFill>
                <a:schemeClr val="tx1"/>
              </a:solidFill>
            </a:endParaRPr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id="{CAF8474C-3BE7-4EF1-0ECC-E817D43F969F}"/>
              </a:ext>
            </a:extLst>
          </p:cNvPr>
          <p:cNvSpPr/>
          <p:nvPr/>
        </p:nvSpPr>
        <p:spPr>
          <a:xfrm>
            <a:off x="8574100" y="2738717"/>
            <a:ext cx="734785" cy="716642"/>
          </a:xfrm>
          <a:prstGeom prst="ellipse">
            <a:avLst/>
          </a:prstGeom>
          <a:solidFill>
            <a:srgbClr val="E9BC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ru-RU" sz="2400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1</a:t>
            </a:r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id="{12E08E83-6F0E-F34C-7F97-831BFED67FD9}"/>
              </a:ext>
            </a:extLst>
          </p:cNvPr>
          <p:cNvSpPr/>
          <p:nvPr/>
        </p:nvSpPr>
        <p:spPr>
          <a:xfrm>
            <a:off x="4546599" y="1268504"/>
            <a:ext cx="887184" cy="886970"/>
          </a:xfrm>
          <a:prstGeom prst="ellipse">
            <a:avLst/>
          </a:prstGeom>
          <a:solidFill>
            <a:srgbClr val="F7B1B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/>
                <a:cs typeface="Calibri"/>
              </a:rPr>
              <a:t>z</a:t>
            </a:r>
            <a:r>
              <a:rPr lang="ru-RU" sz="2400" baseline="-25000" dirty="0">
                <a:solidFill>
                  <a:schemeClr val="tx1"/>
                </a:solidFill>
                <a:latin typeface="Times New Roman"/>
                <a:cs typeface="Calibri"/>
              </a:rPr>
              <a:t>k,1</a:t>
            </a:r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4EB97596-F83C-E28A-7003-3C682CD67741}"/>
              </a:ext>
            </a:extLst>
          </p:cNvPr>
          <p:cNvSpPr/>
          <p:nvPr/>
        </p:nvSpPr>
        <p:spPr>
          <a:xfrm>
            <a:off x="8574100" y="3805515"/>
            <a:ext cx="734785" cy="716642"/>
          </a:xfrm>
          <a:prstGeom prst="ellipse">
            <a:avLst/>
          </a:prstGeom>
          <a:solidFill>
            <a:srgbClr val="E9BC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/>
                <a:cs typeface="Times New Roman"/>
              </a:rPr>
              <a:t>y</a:t>
            </a:r>
            <a:r>
              <a:rPr lang="ru-RU" sz="2400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2</a:t>
            </a:r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id="{D08067F7-B370-FEA1-029F-F44458E26D0F}"/>
              </a:ext>
            </a:extLst>
          </p:cNvPr>
          <p:cNvSpPr/>
          <p:nvPr/>
        </p:nvSpPr>
        <p:spPr>
          <a:xfrm>
            <a:off x="4546599" y="2505633"/>
            <a:ext cx="887184" cy="886970"/>
          </a:xfrm>
          <a:prstGeom prst="ellipse">
            <a:avLst/>
          </a:prstGeom>
          <a:solidFill>
            <a:srgbClr val="F7B1B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/>
                <a:cs typeface="Calibri"/>
              </a:rPr>
              <a:t>z</a:t>
            </a:r>
            <a:r>
              <a:rPr lang="ru-RU" sz="2400" baseline="-25000" dirty="0">
                <a:solidFill>
                  <a:schemeClr val="tx1"/>
                </a:solidFill>
                <a:latin typeface="Times New Roman"/>
                <a:cs typeface="Calibri"/>
              </a:rPr>
              <a:t>k,2</a:t>
            </a:r>
          </a:p>
        </p:txBody>
      </p:sp>
      <p:sp>
        <p:nvSpPr>
          <p:cNvPr id="83" name="Овал 82">
            <a:extLst>
              <a:ext uri="{FF2B5EF4-FFF2-40B4-BE49-F238E27FC236}">
                <a16:creationId xmlns:a16="http://schemas.microsoft.com/office/drawing/2014/main" id="{8A92EF9D-BAEF-3019-AC46-791088797759}"/>
              </a:ext>
            </a:extLst>
          </p:cNvPr>
          <p:cNvSpPr/>
          <p:nvPr/>
        </p:nvSpPr>
        <p:spPr>
          <a:xfrm>
            <a:off x="4546598" y="3742762"/>
            <a:ext cx="887184" cy="886970"/>
          </a:xfrm>
          <a:prstGeom prst="ellipse">
            <a:avLst/>
          </a:prstGeom>
          <a:solidFill>
            <a:srgbClr val="F7B1B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/>
                <a:cs typeface="Calibri"/>
              </a:rPr>
              <a:t>z</a:t>
            </a:r>
            <a:r>
              <a:rPr lang="ru-RU" sz="2400" baseline="-25000" dirty="0">
                <a:solidFill>
                  <a:schemeClr val="tx1"/>
                </a:solidFill>
                <a:latin typeface="Times New Roman"/>
                <a:cs typeface="Calibri"/>
              </a:rPr>
              <a:t>k,3</a:t>
            </a:r>
          </a:p>
        </p:txBody>
      </p:sp>
      <p:sp>
        <p:nvSpPr>
          <p:cNvPr id="84" name="Овал 83">
            <a:extLst>
              <a:ext uri="{FF2B5EF4-FFF2-40B4-BE49-F238E27FC236}">
                <a16:creationId xmlns:a16="http://schemas.microsoft.com/office/drawing/2014/main" id="{51FFE10C-468F-9BAE-0E21-85630DE3EACE}"/>
              </a:ext>
            </a:extLst>
          </p:cNvPr>
          <p:cNvSpPr/>
          <p:nvPr/>
        </p:nvSpPr>
        <p:spPr>
          <a:xfrm>
            <a:off x="4546598" y="4979891"/>
            <a:ext cx="887184" cy="886970"/>
          </a:xfrm>
          <a:prstGeom prst="ellipse">
            <a:avLst/>
          </a:prstGeom>
          <a:solidFill>
            <a:srgbClr val="F7B1B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/>
                <a:cs typeface="Calibri"/>
              </a:rPr>
              <a:t>z</a:t>
            </a:r>
            <a:r>
              <a:rPr lang="ru-RU" sz="2400" baseline="-25000" dirty="0">
                <a:solidFill>
                  <a:schemeClr val="tx1"/>
                </a:solidFill>
                <a:latin typeface="Times New Roman"/>
                <a:cs typeface="Calibri"/>
              </a:rPr>
              <a:t>k,n</a:t>
            </a:r>
            <a:endParaRPr lang="ru-RU" sz="2400" b="1" baseline="-25000">
              <a:solidFill>
                <a:schemeClr val="tx1"/>
              </a:solidFill>
              <a:latin typeface="Times New Roman"/>
              <a:cs typeface="Calibri"/>
            </a:endParaRP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19D3DE37-790D-DC7B-DB02-5925D71E6F47}"/>
              </a:ext>
            </a:extLst>
          </p:cNvPr>
          <p:cNvSpPr/>
          <p:nvPr/>
        </p:nvSpPr>
        <p:spPr>
          <a:xfrm>
            <a:off x="1963271" y="3343835"/>
            <a:ext cx="528917" cy="502023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×</a:t>
            </a:r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D6D15ED6-4A75-3BA9-E5BF-7710485C1BAF}"/>
              </a:ext>
            </a:extLst>
          </p:cNvPr>
          <p:cNvSpPr/>
          <p:nvPr/>
        </p:nvSpPr>
        <p:spPr>
          <a:xfrm>
            <a:off x="3567953" y="3343835"/>
            <a:ext cx="528917" cy="502023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×</a:t>
            </a:r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EFAEC03D-49DF-3E7D-98AA-40ADF60CB80A}"/>
              </a:ext>
            </a:extLst>
          </p:cNvPr>
          <p:cNvSpPr/>
          <p:nvPr/>
        </p:nvSpPr>
        <p:spPr>
          <a:xfrm>
            <a:off x="5907742" y="3334870"/>
            <a:ext cx="528917" cy="502023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×</a:t>
            </a: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A2F99A60-A0EA-13E9-F5ED-1BEF5E69E1BB}"/>
              </a:ext>
            </a:extLst>
          </p:cNvPr>
          <p:cNvSpPr/>
          <p:nvPr/>
        </p:nvSpPr>
        <p:spPr>
          <a:xfrm>
            <a:off x="7512424" y="3334870"/>
            <a:ext cx="528917" cy="502023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×</a:t>
            </a:r>
          </a:p>
        </p:txBody>
      </p:sp>
      <p:sp>
        <p:nvSpPr>
          <p:cNvPr id="90" name="Овал 89">
            <a:extLst>
              <a:ext uri="{FF2B5EF4-FFF2-40B4-BE49-F238E27FC236}">
                <a16:creationId xmlns:a16="http://schemas.microsoft.com/office/drawing/2014/main" id="{79168627-B5C8-DB4C-777B-C18F75DCB017}"/>
              </a:ext>
            </a:extLst>
          </p:cNvPr>
          <p:cNvSpPr/>
          <p:nvPr/>
        </p:nvSpPr>
        <p:spPr>
          <a:xfrm>
            <a:off x="2779059" y="3738283"/>
            <a:ext cx="71717" cy="806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5AACB194-303A-90C0-8CB8-5719ED8AFF6B}"/>
              </a:ext>
            </a:extLst>
          </p:cNvPr>
          <p:cNvSpPr/>
          <p:nvPr/>
        </p:nvSpPr>
        <p:spPr>
          <a:xfrm>
            <a:off x="2994212" y="3738283"/>
            <a:ext cx="71717" cy="806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Овал 93">
            <a:extLst>
              <a:ext uri="{FF2B5EF4-FFF2-40B4-BE49-F238E27FC236}">
                <a16:creationId xmlns:a16="http://schemas.microsoft.com/office/drawing/2014/main" id="{2029C483-5A72-671D-89A1-BC3B7AE4C014}"/>
              </a:ext>
            </a:extLst>
          </p:cNvPr>
          <p:cNvSpPr/>
          <p:nvPr/>
        </p:nvSpPr>
        <p:spPr>
          <a:xfrm>
            <a:off x="3209364" y="3738282"/>
            <a:ext cx="71717" cy="806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Овал 94">
            <a:extLst>
              <a:ext uri="{FF2B5EF4-FFF2-40B4-BE49-F238E27FC236}">
                <a16:creationId xmlns:a16="http://schemas.microsoft.com/office/drawing/2014/main" id="{AA1C257D-4B6E-F58B-3B78-D87E25A8F82C}"/>
              </a:ext>
            </a:extLst>
          </p:cNvPr>
          <p:cNvSpPr/>
          <p:nvPr/>
        </p:nvSpPr>
        <p:spPr>
          <a:xfrm>
            <a:off x="6723529" y="3720353"/>
            <a:ext cx="71717" cy="806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18C520B8-9B8F-EB3E-F8D7-A2F4D9946DD9}"/>
              </a:ext>
            </a:extLst>
          </p:cNvPr>
          <p:cNvSpPr/>
          <p:nvPr/>
        </p:nvSpPr>
        <p:spPr>
          <a:xfrm>
            <a:off x="6938682" y="3720353"/>
            <a:ext cx="71717" cy="806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Овал 96">
            <a:extLst>
              <a:ext uri="{FF2B5EF4-FFF2-40B4-BE49-F238E27FC236}">
                <a16:creationId xmlns:a16="http://schemas.microsoft.com/office/drawing/2014/main" id="{1DB648E7-89C0-18F7-6CD1-BF207A1110B9}"/>
              </a:ext>
            </a:extLst>
          </p:cNvPr>
          <p:cNvSpPr/>
          <p:nvPr/>
        </p:nvSpPr>
        <p:spPr>
          <a:xfrm>
            <a:off x="7153834" y="3720352"/>
            <a:ext cx="71717" cy="806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2F5AD4B-8EA4-3019-2928-FB74746C5180}"/>
              </a:ext>
            </a:extLst>
          </p:cNvPr>
          <p:cNvSpPr txBox="1"/>
          <p:nvPr/>
        </p:nvSpPr>
        <p:spPr>
          <a:xfrm>
            <a:off x="251010" y="5521524"/>
            <a:ext cx="180190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Входные</a:t>
            </a:r>
          </a:p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данные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2570426-25F2-B584-8397-DFE8BD4AD14E}"/>
              </a:ext>
            </a:extLst>
          </p:cNvPr>
          <p:cNvSpPr txBox="1"/>
          <p:nvPr/>
        </p:nvSpPr>
        <p:spPr>
          <a:xfrm>
            <a:off x="4087904" y="6023548"/>
            <a:ext cx="180190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Скрытый</a:t>
            </a:r>
            <a:endParaRPr lang="ru-RU" dirty="0">
              <a:latin typeface="Calibri" panose="020F0502020204030204"/>
              <a:cs typeface="Calibri" panose="020F0502020204030204"/>
            </a:endParaRPr>
          </a:p>
          <a:p>
            <a:pPr algn="ctr"/>
            <a:r>
              <a:rPr lang="ru-RU" sz="2000" dirty="0">
                <a:latin typeface="Times New Roman"/>
                <a:cs typeface="Calibri"/>
              </a:rPr>
              <a:t>слой </a:t>
            </a:r>
            <a:r>
              <a:rPr lang="ru-RU" sz="2000" b="1" dirty="0">
                <a:latin typeface="Times New Roman"/>
                <a:cs typeface="Calibri"/>
              </a:rPr>
              <a:t>k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8C7569DD-B6AA-A2DD-C380-C6CAFE81D921}"/>
              </a:ext>
            </a:extLst>
          </p:cNvPr>
          <p:cNvSpPr txBox="1"/>
          <p:nvPr/>
        </p:nvSpPr>
        <p:spPr>
          <a:xfrm>
            <a:off x="8041339" y="4976164"/>
            <a:ext cx="180190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dirty="0">
                <a:latin typeface="Times New Roman"/>
                <a:cs typeface="Calibri" panose="020F0502020204030204"/>
              </a:rPr>
              <a:t>Результат</a:t>
            </a:r>
          </a:p>
        </p:txBody>
      </p:sp>
      <p:pic>
        <p:nvPicPr>
          <p:cNvPr id="104" name="Рисунок 103" descr="Изображение выглядит как текст, Шрифт, линия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9E2E4A95-6CE7-4499-513C-6C7A8A605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849" y="1267902"/>
            <a:ext cx="5289528" cy="82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32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9FFE66C-1F22-9F77-785C-CDDB7737FF50}"/>
              </a:ext>
            </a:extLst>
          </p:cNvPr>
          <p:cNvSpPr/>
          <p:nvPr/>
        </p:nvSpPr>
        <p:spPr>
          <a:xfrm>
            <a:off x="11584213" y="6322785"/>
            <a:ext cx="453571" cy="36285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Calibri"/>
              </a:rPr>
              <a:t>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851F85-6E7A-2311-4E86-35C8BF8DEEC3}"/>
              </a:ext>
            </a:extLst>
          </p:cNvPr>
          <p:cNvSpPr txBox="1"/>
          <p:nvPr/>
        </p:nvSpPr>
        <p:spPr>
          <a:xfrm>
            <a:off x="3072114" y="310443"/>
            <a:ext cx="6042342" cy="646331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598726430">
                  <a:custGeom>
                    <a:avLst/>
                    <a:gdLst>
                      <a:gd name="connsiteX0" fmla="*/ 0 w 6042342"/>
                      <a:gd name="connsiteY0" fmla="*/ 0 h 646331"/>
                      <a:gd name="connsiteX1" fmla="*/ 428457 w 6042342"/>
                      <a:gd name="connsiteY1" fmla="*/ 0 h 646331"/>
                      <a:gd name="connsiteX2" fmla="*/ 1038184 w 6042342"/>
                      <a:gd name="connsiteY2" fmla="*/ 0 h 646331"/>
                      <a:gd name="connsiteX3" fmla="*/ 1466641 w 6042342"/>
                      <a:gd name="connsiteY3" fmla="*/ 0 h 646331"/>
                      <a:gd name="connsiteX4" fmla="*/ 1895098 w 6042342"/>
                      <a:gd name="connsiteY4" fmla="*/ 0 h 646331"/>
                      <a:gd name="connsiteX5" fmla="*/ 2263132 w 6042342"/>
                      <a:gd name="connsiteY5" fmla="*/ 0 h 646331"/>
                      <a:gd name="connsiteX6" fmla="*/ 2933282 w 6042342"/>
                      <a:gd name="connsiteY6" fmla="*/ 0 h 646331"/>
                      <a:gd name="connsiteX7" fmla="*/ 3422163 w 6042342"/>
                      <a:gd name="connsiteY7" fmla="*/ 0 h 646331"/>
                      <a:gd name="connsiteX8" fmla="*/ 3911043 w 6042342"/>
                      <a:gd name="connsiteY8" fmla="*/ 0 h 646331"/>
                      <a:gd name="connsiteX9" fmla="*/ 4339500 w 6042342"/>
                      <a:gd name="connsiteY9" fmla="*/ 0 h 646331"/>
                      <a:gd name="connsiteX10" fmla="*/ 4828381 w 6042342"/>
                      <a:gd name="connsiteY10" fmla="*/ 0 h 646331"/>
                      <a:gd name="connsiteX11" fmla="*/ 5438108 w 6042342"/>
                      <a:gd name="connsiteY11" fmla="*/ 0 h 646331"/>
                      <a:gd name="connsiteX12" fmla="*/ 6042342 w 6042342"/>
                      <a:gd name="connsiteY12" fmla="*/ 0 h 646331"/>
                      <a:gd name="connsiteX13" fmla="*/ 6042342 w 6042342"/>
                      <a:gd name="connsiteY13" fmla="*/ 310239 h 646331"/>
                      <a:gd name="connsiteX14" fmla="*/ 6042342 w 6042342"/>
                      <a:gd name="connsiteY14" fmla="*/ 646331 h 646331"/>
                      <a:gd name="connsiteX15" fmla="*/ 5372191 w 6042342"/>
                      <a:gd name="connsiteY15" fmla="*/ 646331 h 646331"/>
                      <a:gd name="connsiteX16" fmla="*/ 4883311 w 6042342"/>
                      <a:gd name="connsiteY16" fmla="*/ 646331 h 646331"/>
                      <a:gd name="connsiteX17" fmla="*/ 4334007 w 6042342"/>
                      <a:gd name="connsiteY17" fmla="*/ 646331 h 646331"/>
                      <a:gd name="connsiteX18" fmla="*/ 3965974 w 6042342"/>
                      <a:gd name="connsiteY18" fmla="*/ 646331 h 646331"/>
                      <a:gd name="connsiteX19" fmla="*/ 3295823 w 6042342"/>
                      <a:gd name="connsiteY19" fmla="*/ 646331 h 646331"/>
                      <a:gd name="connsiteX20" fmla="*/ 2806943 w 6042342"/>
                      <a:gd name="connsiteY20" fmla="*/ 646331 h 646331"/>
                      <a:gd name="connsiteX21" fmla="*/ 2378486 w 6042342"/>
                      <a:gd name="connsiteY21" fmla="*/ 646331 h 646331"/>
                      <a:gd name="connsiteX22" fmla="*/ 2010452 w 6042342"/>
                      <a:gd name="connsiteY22" fmla="*/ 646331 h 646331"/>
                      <a:gd name="connsiteX23" fmla="*/ 1400725 w 6042342"/>
                      <a:gd name="connsiteY23" fmla="*/ 646331 h 646331"/>
                      <a:gd name="connsiteX24" fmla="*/ 851421 w 6042342"/>
                      <a:gd name="connsiteY24" fmla="*/ 646331 h 646331"/>
                      <a:gd name="connsiteX25" fmla="*/ 0 w 6042342"/>
                      <a:gd name="connsiteY25" fmla="*/ 646331 h 646331"/>
                      <a:gd name="connsiteX26" fmla="*/ 0 w 6042342"/>
                      <a:gd name="connsiteY26" fmla="*/ 342555 h 646331"/>
                      <a:gd name="connsiteX27" fmla="*/ 0 w 6042342"/>
                      <a:gd name="connsiteY27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6042342" h="646331" extrusionOk="0">
                        <a:moveTo>
                          <a:pt x="0" y="0"/>
                        </a:moveTo>
                        <a:cubicBezTo>
                          <a:pt x="173414" y="-40510"/>
                          <a:pt x="239449" y="40819"/>
                          <a:pt x="428457" y="0"/>
                        </a:cubicBezTo>
                        <a:cubicBezTo>
                          <a:pt x="617465" y="-40819"/>
                          <a:pt x="767285" y="1045"/>
                          <a:pt x="1038184" y="0"/>
                        </a:cubicBezTo>
                        <a:cubicBezTo>
                          <a:pt x="1309083" y="-1045"/>
                          <a:pt x="1316133" y="16983"/>
                          <a:pt x="1466641" y="0"/>
                        </a:cubicBezTo>
                        <a:cubicBezTo>
                          <a:pt x="1617149" y="-16983"/>
                          <a:pt x="1798325" y="41036"/>
                          <a:pt x="1895098" y="0"/>
                        </a:cubicBezTo>
                        <a:cubicBezTo>
                          <a:pt x="1991871" y="-41036"/>
                          <a:pt x="2187862" y="11038"/>
                          <a:pt x="2263132" y="0"/>
                        </a:cubicBezTo>
                        <a:cubicBezTo>
                          <a:pt x="2338402" y="-11038"/>
                          <a:pt x="2797780" y="33576"/>
                          <a:pt x="2933282" y="0"/>
                        </a:cubicBezTo>
                        <a:cubicBezTo>
                          <a:pt x="3068784" y="-33576"/>
                          <a:pt x="3267251" y="53895"/>
                          <a:pt x="3422163" y="0"/>
                        </a:cubicBezTo>
                        <a:cubicBezTo>
                          <a:pt x="3577075" y="-53895"/>
                          <a:pt x="3777560" y="52331"/>
                          <a:pt x="3911043" y="0"/>
                        </a:cubicBezTo>
                        <a:cubicBezTo>
                          <a:pt x="4044526" y="-52331"/>
                          <a:pt x="4161154" y="47918"/>
                          <a:pt x="4339500" y="0"/>
                        </a:cubicBezTo>
                        <a:cubicBezTo>
                          <a:pt x="4517846" y="-47918"/>
                          <a:pt x="4699737" y="10815"/>
                          <a:pt x="4828381" y="0"/>
                        </a:cubicBezTo>
                        <a:cubicBezTo>
                          <a:pt x="4957025" y="-10815"/>
                          <a:pt x="5209821" y="18492"/>
                          <a:pt x="5438108" y="0"/>
                        </a:cubicBezTo>
                        <a:cubicBezTo>
                          <a:pt x="5666395" y="-18492"/>
                          <a:pt x="5863496" y="33983"/>
                          <a:pt x="6042342" y="0"/>
                        </a:cubicBezTo>
                        <a:cubicBezTo>
                          <a:pt x="6058011" y="139717"/>
                          <a:pt x="6011924" y="203133"/>
                          <a:pt x="6042342" y="310239"/>
                        </a:cubicBezTo>
                        <a:cubicBezTo>
                          <a:pt x="6072760" y="417345"/>
                          <a:pt x="6013074" y="542430"/>
                          <a:pt x="6042342" y="646331"/>
                        </a:cubicBezTo>
                        <a:cubicBezTo>
                          <a:pt x="5760419" y="713958"/>
                          <a:pt x="5639954" y="586286"/>
                          <a:pt x="5372191" y="646331"/>
                        </a:cubicBezTo>
                        <a:cubicBezTo>
                          <a:pt x="5104428" y="706376"/>
                          <a:pt x="5051856" y="598034"/>
                          <a:pt x="4883311" y="646331"/>
                        </a:cubicBezTo>
                        <a:cubicBezTo>
                          <a:pt x="4714766" y="694628"/>
                          <a:pt x="4599498" y="640063"/>
                          <a:pt x="4334007" y="646331"/>
                        </a:cubicBezTo>
                        <a:cubicBezTo>
                          <a:pt x="4068516" y="652599"/>
                          <a:pt x="4126821" y="633851"/>
                          <a:pt x="3965974" y="646331"/>
                        </a:cubicBezTo>
                        <a:cubicBezTo>
                          <a:pt x="3805127" y="658811"/>
                          <a:pt x="3559657" y="645576"/>
                          <a:pt x="3295823" y="646331"/>
                        </a:cubicBezTo>
                        <a:cubicBezTo>
                          <a:pt x="3031989" y="647086"/>
                          <a:pt x="2985183" y="599282"/>
                          <a:pt x="2806943" y="646331"/>
                        </a:cubicBezTo>
                        <a:cubicBezTo>
                          <a:pt x="2628703" y="693380"/>
                          <a:pt x="2472091" y="595117"/>
                          <a:pt x="2378486" y="646331"/>
                        </a:cubicBezTo>
                        <a:cubicBezTo>
                          <a:pt x="2284881" y="697545"/>
                          <a:pt x="2155580" y="643525"/>
                          <a:pt x="2010452" y="646331"/>
                        </a:cubicBezTo>
                        <a:cubicBezTo>
                          <a:pt x="1865324" y="649137"/>
                          <a:pt x="1639725" y="638626"/>
                          <a:pt x="1400725" y="646331"/>
                        </a:cubicBezTo>
                        <a:cubicBezTo>
                          <a:pt x="1161725" y="654036"/>
                          <a:pt x="987443" y="581385"/>
                          <a:pt x="851421" y="646331"/>
                        </a:cubicBezTo>
                        <a:cubicBezTo>
                          <a:pt x="715399" y="711277"/>
                          <a:pt x="194632" y="636537"/>
                          <a:pt x="0" y="646331"/>
                        </a:cubicBezTo>
                        <a:cubicBezTo>
                          <a:pt x="-4342" y="531641"/>
                          <a:pt x="20620" y="464592"/>
                          <a:pt x="0" y="342555"/>
                        </a:cubicBezTo>
                        <a:cubicBezTo>
                          <a:pt x="-20620" y="220518"/>
                          <a:pt x="3995" y="9902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Times New Roman"/>
                <a:cs typeface="Times New Roman"/>
              </a:rPr>
              <a:t>Обучение нейронной сети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3C863C-1525-FFA5-9A4B-0C1D590CB0D9}"/>
              </a:ext>
            </a:extLst>
          </p:cNvPr>
          <p:cNvSpPr txBox="1"/>
          <p:nvPr/>
        </p:nvSpPr>
        <p:spPr>
          <a:xfrm>
            <a:off x="278342" y="1340521"/>
            <a:ext cx="453208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1. </a:t>
            </a:r>
            <a:r>
              <a:rPr lang="ru-RU" sz="2400" dirty="0">
                <a:latin typeface="Times New Roman"/>
                <a:cs typeface="Times New Roman"/>
              </a:rPr>
              <a:t>Функция потерь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C29AD7-306D-6E4D-8EC1-81FBEF11045E}"/>
              </a:ext>
            </a:extLst>
          </p:cNvPr>
          <p:cNvSpPr txBox="1"/>
          <p:nvPr/>
        </p:nvSpPr>
        <p:spPr>
          <a:xfrm>
            <a:off x="7061082" y="1340521"/>
            <a:ext cx="453208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2. </a:t>
            </a:r>
            <a:r>
              <a:rPr lang="ru-RU" sz="2400" dirty="0">
                <a:latin typeface="Times New Roman"/>
                <a:cs typeface="Times New Roman"/>
              </a:rPr>
              <a:t>Градиентный спуск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99B8FD-2465-61EC-FD5D-C44DF5ABC345}"/>
              </a:ext>
            </a:extLst>
          </p:cNvPr>
          <p:cNvSpPr txBox="1"/>
          <p:nvPr/>
        </p:nvSpPr>
        <p:spPr>
          <a:xfrm>
            <a:off x="127392" y="3536327"/>
            <a:ext cx="61590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 algn="just">
              <a:buChar char="•"/>
            </a:pPr>
            <a:r>
              <a:rPr lang="ru-RU" dirty="0">
                <a:latin typeface="Times New Roman"/>
                <a:cs typeface="Times New Roman"/>
              </a:rPr>
              <a:t>Среднеквадратичная ошибка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ru-RU" dirty="0">
                <a:latin typeface="Times New Roman"/>
                <a:cs typeface="Times New Roman"/>
              </a:rPr>
              <a:t>(</a:t>
            </a:r>
            <a:r>
              <a:rPr lang="en-US" dirty="0">
                <a:latin typeface="Times New Roman"/>
                <a:cs typeface="Times New Roman"/>
              </a:rPr>
              <a:t>m</a:t>
            </a:r>
            <a:r>
              <a:rPr lang="ru-RU" dirty="0" err="1">
                <a:latin typeface="Times New Roman"/>
                <a:cs typeface="Times New Roman"/>
              </a:rPr>
              <a:t>ean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s</a:t>
            </a:r>
            <a:r>
              <a:rPr lang="ru-RU" dirty="0" err="1">
                <a:latin typeface="Times New Roman"/>
                <a:cs typeface="Times New Roman"/>
              </a:rPr>
              <a:t>quared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cs typeface="Times New Roman"/>
              </a:rPr>
              <a:t>e</a:t>
            </a:r>
            <a:r>
              <a:rPr lang="ru-RU" dirty="0" err="1">
                <a:latin typeface="Times New Roman"/>
                <a:cs typeface="Times New Roman"/>
              </a:rPr>
              <a:t>rror</a:t>
            </a:r>
            <a:r>
              <a:rPr lang="ru-RU" dirty="0">
                <a:latin typeface="Times New Roman"/>
                <a:cs typeface="Times New Roman"/>
              </a:rPr>
              <a:t> – </a:t>
            </a:r>
            <a:r>
              <a:rPr lang="en-US" dirty="0">
                <a:latin typeface="Times New Roman"/>
                <a:cs typeface="Times New Roman"/>
              </a:rPr>
              <a:t>MSE)</a:t>
            </a:r>
            <a:r>
              <a:rPr lang="ru-RU" dirty="0">
                <a:latin typeface="Times New Roman"/>
                <a:cs typeface="Times New Roman"/>
              </a:rPr>
              <a:t>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9085B1-7DAA-905C-9144-CFAA79834B39}"/>
              </a:ext>
            </a:extLst>
          </p:cNvPr>
          <p:cNvSpPr txBox="1"/>
          <p:nvPr/>
        </p:nvSpPr>
        <p:spPr>
          <a:xfrm>
            <a:off x="124177" y="4912549"/>
            <a:ext cx="63838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dirty="0">
                <a:latin typeface="Times New Roman"/>
              </a:rPr>
              <a:t>Индекс структурного сходства</a:t>
            </a:r>
            <a:r>
              <a:rPr lang="en-US" dirty="0">
                <a:latin typeface="Times New Roman"/>
              </a:rPr>
              <a:t> (structure similarity – SSIM)</a:t>
            </a:r>
            <a:r>
              <a:rPr lang="ru-RU" dirty="0">
                <a:latin typeface="Times New Roman"/>
              </a:rPr>
              <a:t> </a:t>
            </a:r>
            <a:endParaRPr lang="ru-RU" dirty="0">
              <a:cs typeface="Calibri" panose="020F0502020204030204"/>
            </a:endParaRPr>
          </a:p>
        </p:txBody>
      </p:sp>
      <p:pic>
        <p:nvPicPr>
          <p:cNvPr id="11" name="Рисунок 10" descr="Изображение выглядит как текст, Шрифт, линия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E03CCF6-CE89-FD0B-1064-214ED42A9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89" y="5408878"/>
            <a:ext cx="6096000" cy="988541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Шрифт, белый, диаграмма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3F065554-D2A7-7265-4D6D-F186E7A79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71" y="4012698"/>
            <a:ext cx="2743200" cy="80816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Шрифт, текст, линия, рукописный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4D4F4D3-C496-B67D-9714-D04FCCD30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71" y="1783234"/>
            <a:ext cx="4906903" cy="798570"/>
          </a:xfrm>
          <a:prstGeom prst="rect">
            <a:avLst/>
          </a:prstGeom>
        </p:spPr>
      </p:pic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59E20336-BEDD-C2E9-8527-6678CD388AAF}"/>
              </a:ext>
            </a:extLst>
          </p:cNvPr>
          <p:cNvCxnSpPr/>
          <p:nvPr/>
        </p:nvCxnSpPr>
        <p:spPr>
          <a:xfrm>
            <a:off x="3014133" y="2520245"/>
            <a:ext cx="1243659" cy="11289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7C671F0D-B7A4-51A7-E794-2A9077B7D24C}"/>
              </a:ext>
            </a:extLst>
          </p:cNvPr>
          <p:cNvCxnSpPr>
            <a:cxnSpLocks/>
          </p:cNvCxnSpPr>
          <p:nvPr/>
        </p:nvCxnSpPr>
        <p:spPr>
          <a:xfrm>
            <a:off x="4556947" y="2529652"/>
            <a:ext cx="491067" cy="1882"/>
          </a:xfrm>
          <a:prstGeom prst="straightConnector1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9DCE221-C2D0-54BA-5A46-A14DAF6F068F}"/>
              </a:ext>
            </a:extLst>
          </p:cNvPr>
          <p:cNvSpPr txBox="1"/>
          <p:nvPr/>
        </p:nvSpPr>
        <p:spPr>
          <a:xfrm>
            <a:off x="4559603" y="2607782"/>
            <a:ext cx="1331536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dirty="0">
                <a:latin typeface="Times New Roman"/>
                <a:cs typeface="Calibri" panose="020F0502020204030204"/>
              </a:rPr>
              <a:t>ожидаемый</a:t>
            </a:r>
          </a:p>
          <a:p>
            <a:pPr algn="ctr"/>
            <a:r>
              <a:rPr lang="ru-RU" dirty="0">
                <a:latin typeface="Times New Roman"/>
                <a:cs typeface="Calibri" panose="020F0502020204030204"/>
              </a:rPr>
              <a:t>результат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03FCA5-08C2-38C3-D763-70B824C0EC80}"/>
              </a:ext>
            </a:extLst>
          </p:cNvPr>
          <p:cNvSpPr txBox="1"/>
          <p:nvPr/>
        </p:nvSpPr>
        <p:spPr>
          <a:xfrm>
            <a:off x="2471157" y="2607782"/>
            <a:ext cx="1801906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dirty="0">
                <a:latin typeface="Times New Roman"/>
                <a:cs typeface="Calibri" panose="020F0502020204030204"/>
              </a:rPr>
              <a:t>предсказанный</a:t>
            </a:r>
            <a:endParaRPr lang="ru-RU" dirty="0"/>
          </a:p>
          <a:p>
            <a:pPr algn="ctr"/>
            <a:r>
              <a:rPr lang="ru-RU" dirty="0">
                <a:latin typeface="Times New Roman"/>
                <a:cs typeface="Calibri" panose="020F0502020204030204"/>
              </a:rPr>
              <a:t>результат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39F183-A43C-0946-B018-006360DE376F}"/>
              </a:ext>
            </a:extLst>
          </p:cNvPr>
          <p:cNvSpPr txBox="1"/>
          <p:nvPr/>
        </p:nvSpPr>
        <p:spPr>
          <a:xfrm>
            <a:off x="7145319" y="1937068"/>
            <a:ext cx="36848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 algn="just">
              <a:buFont typeface="Arial"/>
              <a:buChar char="•"/>
            </a:pPr>
            <a:r>
              <a:rPr lang="ru-RU" dirty="0">
                <a:latin typeface="Times New Roman"/>
                <a:cs typeface="Times New Roman"/>
              </a:rPr>
              <a:t>Инициализируем веса (случайно)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9939DF-D177-2F4C-2625-9F32BB066FC7}"/>
              </a:ext>
            </a:extLst>
          </p:cNvPr>
          <p:cNvSpPr txBox="1"/>
          <p:nvPr/>
        </p:nvSpPr>
        <p:spPr>
          <a:xfrm>
            <a:off x="7182949" y="2604994"/>
            <a:ext cx="36848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 algn="just">
              <a:buFont typeface="Arial"/>
              <a:buChar char="•"/>
            </a:pPr>
            <a:r>
              <a:rPr lang="ru-RU" dirty="0">
                <a:latin typeface="Times New Roman"/>
                <a:cs typeface="Times New Roman"/>
              </a:rPr>
              <a:t>Вычисляем градиент</a:t>
            </a:r>
            <a:endParaRPr lang="ru-RU" dirty="0">
              <a:cs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C87D5E-4BCF-4BA0-595F-EF7BC3041C2E}"/>
              </a:ext>
            </a:extLst>
          </p:cNvPr>
          <p:cNvSpPr txBox="1"/>
          <p:nvPr/>
        </p:nvSpPr>
        <p:spPr>
          <a:xfrm>
            <a:off x="7182949" y="4091364"/>
            <a:ext cx="36848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 algn="just">
              <a:buFont typeface="Arial"/>
              <a:buChar char="•"/>
            </a:pPr>
            <a:r>
              <a:rPr lang="ru-RU" dirty="0">
                <a:latin typeface="Times New Roman"/>
                <a:cs typeface="Times New Roman"/>
              </a:rPr>
              <a:t>Обновляем веса</a:t>
            </a:r>
            <a:endParaRPr lang="ru-RU" dirty="0">
              <a:cs typeface="Calibri"/>
            </a:endParaRPr>
          </a:p>
        </p:txBody>
      </p:sp>
      <p:pic>
        <p:nvPicPr>
          <p:cNvPr id="24" name="Рисунок 23" descr="Изображение выглядит как Шрифт, текст, типография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A7E793A3-01DA-0881-0E43-5523BD5C0C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3487" y="3083160"/>
            <a:ext cx="1146881" cy="936273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Шрифт, текст, типография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9B15B32C-1557-A5E8-3CF3-05694C2EF4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9585" y="4489274"/>
            <a:ext cx="2743200" cy="83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55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9FFE66C-1F22-9F77-785C-CDDB7737FF50}"/>
              </a:ext>
            </a:extLst>
          </p:cNvPr>
          <p:cNvSpPr/>
          <p:nvPr/>
        </p:nvSpPr>
        <p:spPr>
          <a:xfrm>
            <a:off x="11584213" y="6322785"/>
            <a:ext cx="453571" cy="36285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/>
                <a:cs typeface="Calibri"/>
              </a:rPr>
              <a:t>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A47EEA-ABE8-E5D1-2110-3EA260B96577}"/>
              </a:ext>
            </a:extLst>
          </p:cNvPr>
          <p:cNvSpPr txBox="1"/>
          <p:nvPr/>
        </p:nvSpPr>
        <p:spPr>
          <a:xfrm>
            <a:off x="3396074" y="310443"/>
            <a:ext cx="5396089" cy="646331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Times New Roman"/>
                <a:cs typeface="Times New Roman"/>
              </a:rPr>
              <a:t>Минимизация потерь</a:t>
            </a:r>
          </a:p>
        </p:txBody>
      </p:sp>
      <p:pic>
        <p:nvPicPr>
          <p:cNvPr id="6" name="Рисунок 5" descr="Изображение выглядит как Красочность, творческий подход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C3231AA-1C37-2428-6112-E8BE8299B2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48" t="16344" r="6497" b="13548"/>
          <a:stretch/>
        </p:blipFill>
        <p:spPr>
          <a:xfrm>
            <a:off x="573740" y="2331616"/>
            <a:ext cx="9063077" cy="3924860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B7A911E8-A618-D515-303C-430E23454C60}"/>
              </a:ext>
            </a:extLst>
          </p:cNvPr>
          <p:cNvCxnSpPr/>
          <p:nvPr/>
        </p:nvCxnSpPr>
        <p:spPr>
          <a:xfrm>
            <a:off x="634169" y="4363764"/>
            <a:ext cx="4444611" cy="2164255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EBBDA720-B151-FEFB-95FD-DF68007EBCB5}"/>
              </a:ext>
            </a:extLst>
          </p:cNvPr>
          <p:cNvCxnSpPr>
            <a:cxnSpLocks/>
          </p:cNvCxnSpPr>
          <p:nvPr/>
        </p:nvCxnSpPr>
        <p:spPr>
          <a:xfrm flipV="1">
            <a:off x="4646265" y="4423196"/>
            <a:ext cx="5259624" cy="2104824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B159E2EF-46AD-9AD1-702B-77E571590004}"/>
              </a:ext>
            </a:extLst>
          </p:cNvPr>
          <p:cNvCxnSpPr>
            <a:cxnSpLocks/>
          </p:cNvCxnSpPr>
          <p:nvPr/>
        </p:nvCxnSpPr>
        <p:spPr>
          <a:xfrm flipV="1">
            <a:off x="794649" y="2575139"/>
            <a:ext cx="442" cy="2140904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Изображение выглядит как Шрифт, текст, белый, тип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6BE62876-6007-E329-07AC-3DB3060BC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975" y="1837212"/>
            <a:ext cx="2743200" cy="5700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6B138B-D5DF-CB82-9A17-AC89EA7D0700}"/>
              </a:ext>
            </a:extLst>
          </p:cNvPr>
          <p:cNvSpPr txBox="1"/>
          <p:nvPr/>
        </p:nvSpPr>
        <p:spPr>
          <a:xfrm>
            <a:off x="1916898" y="5340833"/>
            <a:ext cx="63649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dirty="0">
                <a:latin typeface="Times New Roman"/>
                <a:cs typeface="Calibri" panose="020F0502020204030204"/>
              </a:rPr>
              <a:t>w</a:t>
            </a:r>
            <a:r>
              <a:rPr lang="ru-RU" sz="2400" baseline="-25000" dirty="0">
                <a:latin typeface="Times New Roman"/>
                <a:cs typeface="Calibri" panose="020F0502020204030204"/>
              </a:rPr>
              <a:t>1</a:t>
            </a:r>
            <a:endParaRPr lang="ru-RU" sz="2400" baseline="-25000">
              <a:cs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9B2AFE-5132-686B-EC34-008067B7B101}"/>
              </a:ext>
            </a:extLst>
          </p:cNvPr>
          <p:cNvSpPr txBox="1"/>
          <p:nvPr/>
        </p:nvSpPr>
        <p:spPr>
          <a:xfrm>
            <a:off x="7538209" y="5388201"/>
            <a:ext cx="63649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dirty="0">
                <a:latin typeface="Times New Roman"/>
                <a:cs typeface="Calibri" panose="020F0502020204030204"/>
              </a:rPr>
              <a:t>w</a:t>
            </a:r>
            <a:r>
              <a:rPr lang="ru-RU" sz="2400" baseline="-25000" dirty="0">
                <a:latin typeface="Times New Roman"/>
                <a:cs typeface="Calibri" panose="020F0502020204030204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36D265-0BBD-AC61-7D0C-ABF975F698F3}"/>
              </a:ext>
            </a:extLst>
          </p:cNvPr>
          <p:cNvSpPr txBox="1"/>
          <p:nvPr/>
        </p:nvSpPr>
        <p:spPr>
          <a:xfrm>
            <a:off x="185490" y="2047133"/>
            <a:ext cx="122816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dirty="0">
                <a:latin typeface="Times New Roman"/>
                <a:cs typeface="Calibri" panose="020F0502020204030204"/>
              </a:rPr>
              <a:t>J(w</a:t>
            </a:r>
            <a:r>
              <a:rPr lang="ru-RU" sz="2400" baseline="-25000" dirty="0">
                <a:latin typeface="Times New Roman"/>
                <a:cs typeface="Calibri" panose="020F0502020204030204"/>
              </a:rPr>
              <a:t>1</a:t>
            </a:r>
            <a:r>
              <a:rPr lang="ru-RU" sz="2400" dirty="0">
                <a:latin typeface="Times New Roman"/>
                <a:cs typeface="Calibri" panose="020F0502020204030204"/>
              </a:rPr>
              <a:t>,w</a:t>
            </a:r>
            <a:r>
              <a:rPr lang="ru-RU" sz="2400" baseline="-25000" dirty="0">
                <a:latin typeface="Times New Roman"/>
                <a:cs typeface="Calibri" panose="020F0502020204030204"/>
              </a:rPr>
              <a:t>2</a:t>
            </a:r>
            <a:r>
              <a:rPr lang="ru-RU" sz="2400" dirty="0">
                <a:latin typeface="Times New Roman"/>
                <a:cs typeface="Calibri" panose="020F0502020204030204"/>
              </a:rPr>
              <a:t>)</a:t>
            </a:r>
            <a:endParaRPr lang="ru-RU" sz="2400" baseline="-25000" dirty="0">
              <a:latin typeface="Times New Roman"/>
              <a:cs typeface="Calibri" panose="020F0502020204030204"/>
            </a:endParaRPr>
          </a:p>
        </p:txBody>
      </p:sp>
      <p:sp>
        <p:nvSpPr>
          <p:cNvPr id="15" name="Блок-схема: узел суммирования 14">
            <a:extLst>
              <a:ext uri="{FF2B5EF4-FFF2-40B4-BE49-F238E27FC236}">
                <a16:creationId xmlns:a16="http://schemas.microsoft.com/office/drawing/2014/main" id="{542915B8-7DD8-60EC-7446-86B14B3098D1}"/>
              </a:ext>
            </a:extLst>
          </p:cNvPr>
          <p:cNvSpPr/>
          <p:nvPr/>
        </p:nvSpPr>
        <p:spPr>
          <a:xfrm>
            <a:off x="3843977" y="3333431"/>
            <a:ext cx="215153" cy="188258"/>
          </a:xfrm>
          <a:prstGeom prst="flowChartSummingJunction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E0785D39-C252-0037-B243-B95127C4CD1D}"/>
              </a:ext>
            </a:extLst>
          </p:cNvPr>
          <p:cNvCxnSpPr/>
          <p:nvPr/>
        </p:nvCxnSpPr>
        <p:spPr>
          <a:xfrm>
            <a:off x="4023591" y="3508548"/>
            <a:ext cx="125187" cy="142583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69D257DC-D4DD-9097-2DC5-84B9A6AE3E9D}"/>
              </a:ext>
            </a:extLst>
          </p:cNvPr>
          <p:cNvCxnSpPr>
            <a:cxnSpLocks/>
          </p:cNvCxnSpPr>
          <p:nvPr/>
        </p:nvCxnSpPr>
        <p:spPr>
          <a:xfrm flipH="1">
            <a:off x="3978006" y="3726496"/>
            <a:ext cx="170328" cy="188259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D65976EC-950F-5513-9612-65E0DFB0094B}"/>
              </a:ext>
            </a:extLst>
          </p:cNvPr>
          <p:cNvCxnSpPr>
            <a:cxnSpLocks/>
          </p:cNvCxnSpPr>
          <p:nvPr/>
        </p:nvCxnSpPr>
        <p:spPr>
          <a:xfrm>
            <a:off x="3995492" y="4589210"/>
            <a:ext cx="268941" cy="188259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7E5DFB4A-0600-3113-1FDE-C20E3AE027EE}"/>
              </a:ext>
            </a:extLst>
          </p:cNvPr>
          <p:cNvCxnSpPr>
            <a:cxnSpLocks/>
          </p:cNvCxnSpPr>
          <p:nvPr/>
        </p:nvCxnSpPr>
        <p:spPr>
          <a:xfrm>
            <a:off x="3968153" y="3962677"/>
            <a:ext cx="188261" cy="224118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13D177D4-A180-B0A0-0EAC-BD31A4F5D2E0}"/>
              </a:ext>
            </a:extLst>
          </p:cNvPr>
          <p:cNvCxnSpPr>
            <a:cxnSpLocks/>
          </p:cNvCxnSpPr>
          <p:nvPr/>
        </p:nvCxnSpPr>
        <p:spPr>
          <a:xfrm flipH="1">
            <a:off x="3966828" y="4244125"/>
            <a:ext cx="170329" cy="259977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3E5DD68C-9B9E-F8E4-2595-B64F20B6E7FB}"/>
              </a:ext>
            </a:extLst>
          </p:cNvPr>
          <p:cNvCxnSpPr>
            <a:cxnSpLocks/>
          </p:cNvCxnSpPr>
          <p:nvPr/>
        </p:nvCxnSpPr>
        <p:spPr>
          <a:xfrm flipH="1">
            <a:off x="4274728" y="4824063"/>
            <a:ext cx="8962" cy="259977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77528C25-CCE1-F700-8084-FB1EE6BBF0E7}"/>
              </a:ext>
            </a:extLst>
          </p:cNvPr>
          <p:cNvCxnSpPr>
            <a:cxnSpLocks/>
          </p:cNvCxnSpPr>
          <p:nvPr/>
        </p:nvCxnSpPr>
        <p:spPr>
          <a:xfrm>
            <a:off x="4312355" y="5140926"/>
            <a:ext cx="152401" cy="215153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Овал 24">
            <a:extLst>
              <a:ext uri="{FF2B5EF4-FFF2-40B4-BE49-F238E27FC236}">
                <a16:creationId xmlns:a16="http://schemas.microsoft.com/office/drawing/2014/main" id="{BA7D9FAC-8786-0E9F-6322-2FEBA9F0BE57}"/>
              </a:ext>
            </a:extLst>
          </p:cNvPr>
          <p:cNvSpPr/>
          <p:nvPr/>
        </p:nvSpPr>
        <p:spPr>
          <a:xfrm>
            <a:off x="4123209" y="3619859"/>
            <a:ext cx="116540" cy="1165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B77C40AD-E7BE-C5FE-E286-BFEF1C887D7C}"/>
              </a:ext>
            </a:extLst>
          </p:cNvPr>
          <p:cNvSpPr/>
          <p:nvPr/>
        </p:nvSpPr>
        <p:spPr>
          <a:xfrm>
            <a:off x="3877620" y="3874854"/>
            <a:ext cx="116540" cy="1165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D193CAFE-884F-D8AA-8CE8-957D8801C1B3}"/>
              </a:ext>
            </a:extLst>
          </p:cNvPr>
          <p:cNvSpPr/>
          <p:nvPr/>
        </p:nvSpPr>
        <p:spPr>
          <a:xfrm>
            <a:off x="4121438" y="4146452"/>
            <a:ext cx="116540" cy="1165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DB26C8AE-4953-363C-0799-65EC7F6EA47B}"/>
              </a:ext>
            </a:extLst>
          </p:cNvPr>
          <p:cNvSpPr/>
          <p:nvPr/>
        </p:nvSpPr>
        <p:spPr>
          <a:xfrm>
            <a:off x="3895107" y="4492423"/>
            <a:ext cx="116540" cy="1165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B7A74CD4-0D23-043F-B146-6170F4C2CBEB}"/>
              </a:ext>
            </a:extLst>
          </p:cNvPr>
          <p:cNvSpPr/>
          <p:nvPr/>
        </p:nvSpPr>
        <p:spPr>
          <a:xfrm>
            <a:off x="4229901" y="4728162"/>
            <a:ext cx="116540" cy="1165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80E62EDF-CFD8-57C9-2D8A-B1CE8F393AB5}"/>
              </a:ext>
            </a:extLst>
          </p:cNvPr>
          <p:cNvSpPr/>
          <p:nvPr/>
        </p:nvSpPr>
        <p:spPr>
          <a:xfrm>
            <a:off x="4221378" y="5044582"/>
            <a:ext cx="116540" cy="1165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2ECE9027-2834-8975-2535-945E728A58A6}"/>
              </a:ext>
            </a:extLst>
          </p:cNvPr>
          <p:cNvSpPr/>
          <p:nvPr/>
        </p:nvSpPr>
        <p:spPr>
          <a:xfrm>
            <a:off x="4449480" y="5326472"/>
            <a:ext cx="116540" cy="1165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7852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182</Words>
  <Application>Microsoft Office PowerPoint</Application>
  <PresentationFormat>Широкоэкранный</PresentationFormat>
  <Paragraphs>107</Paragraphs>
  <Slides>33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Булат Бакиров</cp:lastModifiedBy>
  <cp:revision>1913</cp:revision>
  <dcterms:created xsi:type="dcterms:W3CDTF">2023-12-11T07:47:10Z</dcterms:created>
  <dcterms:modified xsi:type="dcterms:W3CDTF">2023-12-13T12:26:18Z</dcterms:modified>
</cp:coreProperties>
</file>