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2" r:id="rId2"/>
  </p:sldMasterIdLst>
  <p:notesMasterIdLst>
    <p:notesMasterId r:id="rId50"/>
  </p:notesMasterIdLst>
  <p:sldIdLst>
    <p:sldId id="546" r:id="rId3"/>
    <p:sldId id="506" r:id="rId4"/>
    <p:sldId id="532" r:id="rId5"/>
    <p:sldId id="478" r:id="rId6"/>
    <p:sldId id="475" r:id="rId7"/>
    <p:sldId id="572" r:id="rId8"/>
    <p:sldId id="573" r:id="rId9"/>
    <p:sldId id="574" r:id="rId10"/>
    <p:sldId id="547" r:id="rId11"/>
    <p:sldId id="552" r:id="rId12"/>
    <p:sldId id="553" r:id="rId13"/>
    <p:sldId id="554" r:id="rId14"/>
    <p:sldId id="542" r:id="rId15"/>
    <p:sldId id="517" r:id="rId16"/>
    <p:sldId id="558" r:id="rId17"/>
    <p:sldId id="528" r:id="rId18"/>
    <p:sldId id="555" r:id="rId19"/>
    <p:sldId id="556" r:id="rId20"/>
    <p:sldId id="559" r:id="rId21"/>
    <p:sldId id="560" r:id="rId22"/>
    <p:sldId id="578" r:id="rId23"/>
    <p:sldId id="579" r:id="rId24"/>
    <p:sldId id="628" r:id="rId25"/>
    <p:sldId id="564" r:id="rId26"/>
    <p:sldId id="609" r:id="rId27"/>
    <p:sldId id="610" r:id="rId28"/>
    <p:sldId id="611" r:id="rId29"/>
    <p:sldId id="612" r:id="rId30"/>
    <p:sldId id="613" r:id="rId31"/>
    <p:sldId id="620" r:id="rId32"/>
    <p:sldId id="561" r:id="rId33"/>
    <p:sldId id="568" r:id="rId34"/>
    <p:sldId id="629" r:id="rId35"/>
    <p:sldId id="590" r:id="rId36"/>
    <p:sldId id="591" r:id="rId37"/>
    <p:sldId id="592" r:id="rId38"/>
    <p:sldId id="593" r:id="rId39"/>
    <p:sldId id="594" r:id="rId40"/>
    <p:sldId id="595" r:id="rId41"/>
    <p:sldId id="596" r:id="rId42"/>
    <p:sldId id="597" r:id="rId43"/>
    <p:sldId id="598" r:id="rId44"/>
    <p:sldId id="599" r:id="rId45"/>
    <p:sldId id="625" r:id="rId46"/>
    <p:sldId id="507" r:id="rId47"/>
    <p:sldId id="621" r:id="rId48"/>
    <p:sldId id="622"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518E"/>
    <a:srgbClr val="41458F"/>
    <a:srgbClr val="0066CC"/>
    <a:srgbClr val="A216DA"/>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4660" autoAdjust="0"/>
  </p:normalViewPr>
  <p:slideViewPr>
    <p:cSldViewPr>
      <p:cViewPr>
        <p:scale>
          <a:sx n="90" d="100"/>
          <a:sy n="90" d="100"/>
        </p:scale>
        <p:origin x="16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217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3B12DC-2273-46A8-A21E-F72C0D422B2D}" type="datetimeFigureOut">
              <a:rPr lang="pl-PL" smtClean="0"/>
              <a:t>20.02.2018</a:t>
            </a:fld>
            <a:endParaRPr lang="pl-P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5A74AE-F907-455C-8D22-26DBDA453355}" type="slidenum">
              <a:rPr lang="pl-PL" smtClean="0"/>
              <a:t>‹#›</a:t>
            </a:fld>
            <a:endParaRPr lang="pl-PL"/>
          </a:p>
        </p:txBody>
      </p:sp>
    </p:spTree>
    <p:extLst>
      <p:ext uri="{BB962C8B-B14F-4D97-AF65-F5344CB8AC3E}">
        <p14:creationId xmlns:p14="http://schemas.microsoft.com/office/powerpoint/2010/main" val="64266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79388"/>
            <a:ext cx="4895850" cy="3671887"/>
          </a:xfrm>
        </p:spPr>
      </p:sp>
      <p:sp>
        <p:nvSpPr>
          <p:cNvPr id="3" name="Notes Placeholder 2"/>
          <p:cNvSpPr>
            <a:spLocks noGrp="1"/>
          </p:cNvSpPr>
          <p:nvPr>
            <p:ph type="body" idx="1"/>
          </p:nvPr>
        </p:nvSpPr>
        <p:spPr>
          <a:xfrm>
            <a:off x="692696" y="4004345"/>
            <a:ext cx="5486400" cy="5110336"/>
          </a:xfrm>
        </p:spPr>
        <p:txBody>
          <a:bodyPr/>
          <a:lstStyle/>
          <a:p>
            <a:pPr lvl="1"/>
            <a:r>
              <a:rPr lang="pl-PL" dirty="0" smtClean="0"/>
              <a:t>PLAN:</a:t>
            </a:r>
          </a:p>
          <a:p>
            <a:pPr lvl="1"/>
            <a:endParaRPr lang="pl-PL" dirty="0"/>
          </a:p>
          <a:p>
            <a:r>
              <a:rPr lang="en-US" dirty="0"/>
              <a:t>Description of Solaris facility , parameters </a:t>
            </a:r>
            <a:r>
              <a:rPr lang="en-US" dirty="0" err="1"/>
              <a:t>etc</a:t>
            </a:r>
            <a:r>
              <a:rPr lang="en-US" dirty="0"/>
              <a:t> and its position in Poland and on the international level.</a:t>
            </a:r>
            <a:endParaRPr lang="en-US" sz="1400" dirty="0"/>
          </a:p>
          <a:p>
            <a:r>
              <a:rPr lang="en-US" dirty="0"/>
              <a:t>-</a:t>
            </a:r>
            <a:r>
              <a:rPr lang="en-US" sz="800" dirty="0"/>
              <a:t>          </a:t>
            </a:r>
            <a:r>
              <a:rPr lang="en-US" dirty="0"/>
              <a:t>Its current status – existing and constructed beamlines </a:t>
            </a:r>
            <a:endParaRPr lang="en-US" sz="1400" dirty="0"/>
          </a:p>
          <a:p>
            <a:r>
              <a:rPr lang="en-US" dirty="0"/>
              <a:t>-</a:t>
            </a:r>
            <a:r>
              <a:rPr lang="en-US" sz="800" dirty="0"/>
              <a:t>          </a:t>
            </a:r>
            <a:r>
              <a:rPr lang="en-US" dirty="0"/>
              <a:t>Development plans – planned beamlines </a:t>
            </a:r>
            <a:endParaRPr lang="en-US" sz="1400" dirty="0"/>
          </a:p>
          <a:p>
            <a:r>
              <a:rPr lang="en-US" dirty="0"/>
              <a:t>-</a:t>
            </a:r>
            <a:r>
              <a:rPr lang="en-US" sz="800" dirty="0"/>
              <a:t>          </a:t>
            </a:r>
            <a:r>
              <a:rPr lang="en-US" dirty="0"/>
              <a:t>Technical description of the </a:t>
            </a:r>
            <a:r>
              <a:rPr lang="en-US" dirty="0" err="1"/>
              <a:t>SOLCRYS</a:t>
            </a:r>
            <a:r>
              <a:rPr lang="en-US" dirty="0"/>
              <a:t> laboratory – the infrastructure and its parameters – research potential.</a:t>
            </a:r>
            <a:endParaRPr lang="en-US" sz="1400" dirty="0"/>
          </a:p>
          <a:p>
            <a:pPr lvl="1"/>
            <a:endParaRPr lang="en-US" dirty="0" smtClean="0"/>
          </a:p>
          <a:p>
            <a:pPr marL="228600" indent="-228600">
              <a:buFont typeface="+mj-lt"/>
              <a:buAutoNum type="arabicPeriod" startAt="5"/>
            </a:pPr>
            <a:r>
              <a:rPr lang="en-US" dirty="0" smtClean="0"/>
              <a:t>History of efforts</a:t>
            </a:r>
          </a:p>
          <a:p>
            <a:pPr marL="685800" lvl="1" indent="-228600">
              <a:buFont typeface="+mj-lt"/>
              <a:buAutoNum type="alphaLcPeriod"/>
            </a:pPr>
            <a:r>
              <a:rPr lang="en-US" dirty="0" smtClean="0"/>
              <a:t>Pre-decision times </a:t>
            </a:r>
          </a:p>
          <a:p>
            <a:pPr marL="685800" lvl="1" indent="-228600">
              <a:buFont typeface="+mj-lt"/>
              <a:buAutoNum type="alphaLcPeriod"/>
            </a:pPr>
            <a:r>
              <a:rPr lang="en-US" dirty="0" smtClean="0"/>
              <a:t>40MEUR allocated </a:t>
            </a:r>
          </a:p>
          <a:p>
            <a:pPr marL="685800" lvl="1" indent="-228600">
              <a:buFont typeface="+mj-lt"/>
              <a:buAutoNum type="alphaLcPeriod"/>
            </a:pPr>
            <a:r>
              <a:rPr lang="en-US" dirty="0" smtClean="0"/>
              <a:t>Conceptual layout of the machine agreed - basic parameters decided</a:t>
            </a:r>
          </a:p>
          <a:p>
            <a:pPr marL="1143000" lvl="2" indent="-228600">
              <a:buFont typeface="+mj-lt"/>
              <a:buAutoNum type="alphaLcPeriod"/>
            </a:pPr>
            <a:r>
              <a:rPr lang="en-US" dirty="0" smtClean="0"/>
              <a:t>MAX-lab involvement</a:t>
            </a:r>
          </a:p>
          <a:p>
            <a:pPr marL="1143000" lvl="2" indent="-228600">
              <a:buFont typeface="+mj-lt"/>
              <a:buAutoNum type="alphaLcPeriod"/>
            </a:pPr>
            <a:r>
              <a:rPr lang="en-US" dirty="0" smtClean="0"/>
              <a:t>State of the art machine for small money </a:t>
            </a:r>
          </a:p>
          <a:p>
            <a:pPr marL="685800" lvl="1" indent="-228600">
              <a:buFont typeface="+mj-lt"/>
              <a:buAutoNum type="alphaLcPeriod"/>
            </a:pPr>
            <a:r>
              <a:rPr lang="en-US" dirty="0" smtClean="0"/>
              <a:t>Decision</a:t>
            </a:r>
          </a:p>
          <a:p>
            <a:pPr marL="685800" lvl="1" indent="-228600">
              <a:buFont typeface="+mj-lt"/>
              <a:buAutoNum type="alphaLcPeriod"/>
            </a:pPr>
            <a:r>
              <a:rPr lang="en-US" dirty="0" smtClean="0"/>
              <a:t>September 2009 application submitted</a:t>
            </a:r>
          </a:p>
          <a:p>
            <a:pPr marL="685800" lvl="1" indent="-228600">
              <a:buFont typeface="+mj-lt"/>
              <a:buAutoNum type="alphaLcPeriod"/>
            </a:pPr>
            <a:r>
              <a:rPr lang="en-US" dirty="0" smtClean="0"/>
              <a:t>February 2009 – application granted</a:t>
            </a:r>
          </a:p>
          <a:p>
            <a:pPr marL="685800" lvl="1" indent="-228600">
              <a:buFont typeface="+mj-lt"/>
              <a:buAutoNum type="alphaLcPeriod"/>
            </a:pPr>
            <a:r>
              <a:rPr lang="en-US" dirty="0" smtClean="0"/>
              <a:t>March 2010 – contract signed</a:t>
            </a:r>
          </a:p>
          <a:p>
            <a:pPr marL="228600" indent="-228600">
              <a:buAutoNum type="arabicPeriod" startAt="5"/>
            </a:pPr>
            <a:r>
              <a:rPr lang="en-US" dirty="0" smtClean="0"/>
              <a:t>Solaris basic parameters</a:t>
            </a:r>
          </a:p>
          <a:p>
            <a:pPr marL="228600" indent="-228600">
              <a:buAutoNum type="arabicPeriod" startAt="5"/>
            </a:pPr>
            <a:r>
              <a:rPr lang="en-US" dirty="0" smtClean="0"/>
              <a:t>Solaris schedule</a:t>
            </a:r>
          </a:p>
          <a:p>
            <a:pPr marL="228600" indent="-228600">
              <a:buAutoNum type="arabicPeriod" startAt="5"/>
            </a:pPr>
            <a:r>
              <a:rPr lang="en-US" dirty="0" smtClean="0"/>
              <a:t>Solaris current status</a:t>
            </a:r>
          </a:p>
          <a:p>
            <a:pPr marL="685800" lvl="1" indent="-228600">
              <a:buFont typeface="+mj-lt"/>
              <a:buAutoNum type="arabicPeriod"/>
            </a:pPr>
            <a:r>
              <a:rPr lang="en-US" dirty="0" smtClean="0"/>
              <a:t>The team</a:t>
            </a:r>
          </a:p>
          <a:p>
            <a:pPr marL="685800" lvl="1" indent="-228600">
              <a:buAutoNum type="arabicPeriod"/>
            </a:pPr>
            <a:r>
              <a:rPr lang="en-US" dirty="0" smtClean="0"/>
              <a:t>The building</a:t>
            </a:r>
          </a:p>
          <a:p>
            <a:pPr marL="685800" lvl="1" indent="-228600">
              <a:buAutoNum type="arabicPeriod"/>
            </a:pPr>
            <a:r>
              <a:rPr lang="en-US" dirty="0" smtClean="0"/>
              <a:t>The purchasing</a:t>
            </a:r>
          </a:p>
          <a:p>
            <a:pPr marL="685800" lvl="1" indent="-228600">
              <a:buAutoNum type="arabicPeriod"/>
            </a:pPr>
            <a:r>
              <a:rPr lang="en-US" dirty="0" smtClean="0"/>
              <a:t>The machine</a:t>
            </a:r>
          </a:p>
          <a:p>
            <a:pPr marL="685800" lvl="1" indent="-228600">
              <a:buAutoNum type="arabicPeriod"/>
            </a:pPr>
            <a:r>
              <a:rPr lang="en-US" dirty="0" smtClean="0"/>
              <a:t>The beamlines</a:t>
            </a:r>
          </a:p>
          <a:p>
            <a:pPr marL="685800" lvl="1" indent="-228600">
              <a:buAutoNum type="arabicPeriod"/>
            </a:pPr>
            <a:r>
              <a:rPr lang="en-US" dirty="0" smtClean="0"/>
              <a:t>The collaboration</a:t>
            </a:r>
          </a:p>
          <a:p>
            <a:pPr lvl="1"/>
            <a:endParaRPr lang="en-US" dirty="0" smtClean="0"/>
          </a:p>
          <a:p>
            <a:pPr marL="228600" indent="-228600">
              <a:buAutoNum type="arabicPeriod" startAt="5"/>
            </a:pPr>
            <a:endParaRPr lang="en-US" sz="1400" dirty="0"/>
          </a:p>
          <a:p>
            <a:pPr marL="228600" indent="-228600">
              <a:buAutoNum type="arabicPeriod" startAt="5"/>
            </a:pPr>
            <a:endParaRPr lang="en-US" sz="1400" dirty="0" smtClean="0"/>
          </a:p>
          <a:p>
            <a:pPr marL="228600" indent="-228600">
              <a:buAutoNum type="arabicPeriod" startAt="5"/>
            </a:pPr>
            <a:endParaRPr lang="en-US" sz="1400" dirty="0"/>
          </a:p>
          <a:p>
            <a:pPr marL="228600" indent="-228600">
              <a:buAutoNum type="arabicPeriod" startAt="5"/>
            </a:pPr>
            <a:endParaRPr lang="en-US" sz="1400" dirty="0" smtClean="0"/>
          </a:p>
          <a:p>
            <a:pPr marL="228600" indent="-228600">
              <a:buAutoNum type="arabicPeriod" startAt="5"/>
            </a:pPr>
            <a:endParaRPr lang="en-US" sz="1400" dirty="0"/>
          </a:p>
          <a:p>
            <a:endParaRPr lang="pl-PL" sz="14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5A74AE-F907-455C-8D22-26DBDA453355}" type="slidenum">
              <a:rPr kumimoji="0" lang="pl-PL"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pl-PL"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2531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A74AE-F907-455C-8D22-26DBDA453355}" type="slidenum">
              <a:rPr lang="pl-PL" smtClean="0"/>
              <a:t>2</a:t>
            </a:fld>
            <a:endParaRPr lang="pl-PL"/>
          </a:p>
        </p:txBody>
      </p:sp>
    </p:spTree>
    <p:extLst>
      <p:ext uri="{BB962C8B-B14F-4D97-AF65-F5344CB8AC3E}">
        <p14:creationId xmlns:p14="http://schemas.microsoft.com/office/powerpoint/2010/main" val="1728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10"/>
          </p:nvPr>
        </p:nvSpPr>
        <p:spPr/>
        <p:txBody>
          <a:bodyPr/>
          <a:lstStyle/>
          <a:p>
            <a:fld id="{A95A74AE-F907-455C-8D22-26DBDA453355}" type="slidenum">
              <a:rPr lang="pl-PL" smtClean="0">
                <a:solidFill>
                  <a:prstClr val="black"/>
                </a:solidFill>
              </a:rPr>
              <a:pPr/>
              <a:t>3</a:t>
            </a:fld>
            <a:endParaRPr lang="pl-PL">
              <a:solidFill>
                <a:prstClr val="black"/>
              </a:solidFill>
            </a:endParaRPr>
          </a:p>
        </p:txBody>
      </p:sp>
    </p:spTree>
    <p:extLst>
      <p:ext uri="{BB962C8B-B14F-4D97-AF65-F5344CB8AC3E}">
        <p14:creationId xmlns:p14="http://schemas.microsoft.com/office/powerpoint/2010/main" val="52732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10"/>
          </p:nvPr>
        </p:nvSpPr>
        <p:spPr/>
        <p:txBody>
          <a:bodyPr/>
          <a:lstStyle/>
          <a:p>
            <a:fld id="{A95A74AE-F907-455C-8D22-26DBDA453355}" type="slidenum">
              <a:rPr lang="pl-PL" smtClean="0">
                <a:solidFill>
                  <a:prstClr val="black"/>
                </a:solidFill>
              </a:rPr>
              <a:pPr/>
              <a:t>4</a:t>
            </a:fld>
            <a:endParaRPr lang="pl-PL">
              <a:solidFill>
                <a:prstClr val="black"/>
              </a:solidFill>
            </a:endParaRPr>
          </a:p>
        </p:txBody>
      </p:sp>
    </p:spTree>
    <p:extLst>
      <p:ext uri="{BB962C8B-B14F-4D97-AF65-F5344CB8AC3E}">
        <p14:creationId xmlns:p14="http://schemas.microsoft.com/office/powerpoint/2010/main" val="205629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6662DF-E032-4FF9-B07F-F9D8E9C4633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174344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9A909A-5B63-4AF9-9A25-80648E2966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37372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1747B-D01F-4A39-8D6D-6E7D599E90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596034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6662DF-E032-4FF9-B07F-F9D8E9C4633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758895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 contrast="16000"/>
                    </a14:imgEffect>
                  </a14:imgLayer>
                </a14:imgProps>
              </a:ext>
              <a:ext uri="{28A0092B-C50C-407E-A947-70E740481C1C}">
                <a14:useLocalDpi xmlns:a14="http://schemas.microsoft.com/office/drawing/2010/main" val="0"/>
              </a:ext>
            </a:extLst>
          </a:blip>
          <a:stretch>
            <a:fillRect/>
          </a:stretch>
        </p:blipFill>
        <p:spPr>
          <a:xfrm>
            <a:off x="1835696" y="1121194"/>
            <a:ext cx="5832648" cy="5736806"/>
          </a:xfrm>
          <a:prstGeom prst="rect">
            <a:avLst/>
          </a:prstGeom>
        </p:spPr>
      </p:pic>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38465-0101-4D9F-B49F-460B7AB08C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628834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6CEE6-DAF8-4FDA-910C-62BDE4F00D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524392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7426C0-376E-494C-9E84-11D714BF88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55527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B0ED73-3406-48B7-8074-6E9099A8C4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536912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364774-9F32-4099-981B-3489F3596D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0580245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A4F653-EAB5-4F1D-8658-2A067F1731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9489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FA87F-050E-457D-A17B-67A26904FA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555194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38465-0101-4D9F-B49F-460B7AB08C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139123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F21C49-1F6B-4D9F-A21D-91D834F6AE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01564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9A909A-5B63-4AF9-9A25-80648E2966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41258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1747B-D01F-4A39-8D6D-6E7D599E90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73302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pl-PL"/>
          </a:p>
        </p:txBody>
      </p:sp>
      <p:sp>
        <p:nvSpPr>
          <p:cNvPr id="3" name="Table Placeholder 2"/>
          <p:cNvSpPr>
            <a:spLocks noGrp="1"/>
          </p:cNvSpPr>
          <p:nvPr>
            <p:ph type="tbl" idx="1"/>
          </p:nvPr>
        </p:nvSpPr>
        <p:spPr>
          <a:xfrm>
            <a:off x="457200" y="1600200"/>
            <a:ext cx="8229600" cy="4525963"/>
          </a:xfrm>
        </p:spPr>
        <p:txBody>
          <a:bodyPr/>
          <a:lstStyle/>
          <a:p>
            <a:pPr lvl="0"/>
            <a:endParaRPr lang="pl-PL"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4AF170A-71E9-440F-A6E6-6B7D8E3947EE}" type="slidenum">
              <a:rPr lang="en-GB"/>
              <a:pPr>
                <a:defRPr/>
              </a:pPr>
              <a:t>‹#›</a:t>
            </a:fld>
            <a:endParaRPr lang="en-GB" dirty="0"/>
          </a:p>
        </p:txBody>
      </p:sp>
    </p:spTree>
    <p:extLst>
      <p:ext uri="{BB962C8B-B14F-4D97-AF65-F5344CB8AC3E}">
        <p14:creationId xmlns:p14="http://schemas.microsoft.com/office/powerpoint/2010/main" val="181149457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6CEE6-DAF8-4FDA-910C-62BDE4F00D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712359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7426C0-376E-494C-9E84-11D714BF88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259912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7B0ED73-3406-48B7-8074-6E9099A8C4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420763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364774-9F32-4099-981B-3489F3596D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177869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A4F653-EAB5-4F1D-8658-2A067F1731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610111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FA87F-050E-457D-A17B-67A26904FA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421558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F21C49-1F6B-4D9F-A21D-91D834F6AE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72051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Kliknij, aby edytować style wzorca tekstu</a:t>
            </a:r>
          </a:p>
          <a:p>
            <a:pPr lvl="1"/>
            <a:r>
              <a:rPr lang="en-US" smtClean="0"/>
              <a:t>Drugi poziom</a:t>
            </a:r>
          </a:p>
          <a:p>
            <a:pPr lvl="2"/>
            <a:r>
              <a:rPr lang="en-US" smtClean="0"/>
              <a:t>Trzeci poziom</a:t>
            </a:r>
          </a:p>
          <a:p>
            <a:pPr lvl="3"/>
            <a:r>
              <a:rPr lang="en-US" smtClean="0"/>
              <a:t>Czwarty poziom</a:t>
            </a:r>
          </a:p>
          <a:p>
            <a:pPr lvl="4"/>
            <a:r>
              <a:rPr lang="en-US" smtClean="0"/>
              <a:t>Piąty poziom</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3A5523D-A542-497D-BC57-3471536B8B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38811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Kliknij, aby edytować style wzorca tekstu</a:t>
            </a:r>
          </a:p>
          <a:p>
            <a:pPr lvl="1"/>
            <a:r>
              <a:rPr lang="en-US" smtClean="0"/>
              <a:t>Drugi poziom</a:t>
            </a:r>
          </a:p>
          <a:p>
            <a:pPr lvl="2"/>
            <a:r>
              <a:rPr lang="en-US" smtClean="0"/>
              <a:t>Trzeci poziom</a:t>
            </a:r>
          </a:p>
          <a:p>
            <a:pPr lvl="3"/>
            <a:r>
              <a:rPr lang="en-US" smtClean="0"/>
              <a:t>Czwarty poziom</a:t>
            </a:r>
          </a:p>
          <a:p>
            <a:pPr lvl="4"/>
            <a:r>
              <a:rPr lang="en-US" smtClean="0"/>
              <a:t>Piąty poziom</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3A5523D-A542-497D-BC57-3471536B8B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42349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9.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7.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2.emf"/><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9.png"/><Relationship Id="rId4" Type="http://schemas.openxmlformats.org/officeDocument/2006/relationships/image" Target="../media/image68.wmf"/></Relationships>
</file>

<file path=ppt/slides/_rels/slide4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hyperlink" Target="http://www.synchrotron.uj.edu.p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wmf"/><Relationship Id="rId1" Type="http://schemas.openxmlformats.org/officeDocument/2006/relationships/slideLayout" Target="../slideLayouts/slideLayout23.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4"/>
          <p:cNvSpPr>
            <a:spLocks noChangeArrowheads="1"/>
          </p:cNvSpPr>
          <p:nvPr/>
        </p:nvSpPr>
        <p:spPr bwMode="auto">
          <a:xfrm>
            <a:off x="838200" y="2514600"/>
            <a:ext cx="746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3078" name="Picture 10" descr="C:\Documents and Settings\Piotr Zabicki\Pulpit\solari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314697"/>
            <a:ext cx="194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31025" y="2279661"/>
            <a:ext cx="5251374" cy="163121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endParaRPr lang="ru-RU" sz="2000" cap="small" dirty="0">
              <a:ln w="50800"/>
              <a:solidFill>
                <a:schemeClr val="bg1"/>
              </a:solidFill>
            </a:endParaRPr>
          </a:p>
          <a:p>
            <a:pPr algn="ctr"/>
            <a:r>
              <a:rPr lang="en-US" sz="2000" cap="small" dirty="0" err="1" smtClean="0">
                <a:solidFill>
                  <a:schemeClr val="bg1"/>
                </a:solidFill>
              </a:rPr>
              <a:t>SOLCRYS</a:t>
            </a:r>
            <a:r>
              <a:rPr lang="en-US" sz="2000" cap="small" dirty="0" smtClean="0">
                <a:solidFill>
                  <a:schemeClr val="bg1"/>
                </a:solidFill>
              </a:rPr>
              <a:t> </a:t>
            </a:r>
            <a:endParaRPr lang="pl-PL" sz="2000" cap="small" dirty="0" smtClean="0">
              <a:solidFill>
                <a:schemeClr val="bg1"/>
              </a:solidFill>
            </a:endParaRPr>
          </a:p>
          <a:p>
            <a:pPr algn="ctr"/>
            <a:r>
              <a:rPr lang="en-US" sz="2000" cap="small" dirty="0" smtClean="0">
                <a:solidFill>
                  <a:schemeClr val="bg1"/>
                </a:solidFill>
              </a:rPr>
              <a:t>new </a:t>
            </a:r>
            <a:r>
              <a:rPr lang="en-US" sz="2000" cap="small" dirty="0">
                <a:solidFill>
                  <a:schemeClr val="bg1"/>
                </a:solidFill>
              </a:rPr>
              <a:t>laboratory for structural </a:t>
            </a:r>
            <a:r>
              <a:rPr lang="en-US" sz="2000" cap="small" dirty="0" smtClean="0">
                <a:solidFill>
                  <a:schemeClr val="bg1"/>
                </a:solidFill>
              </a:rPr>
              <a:t>research</a:t>
            </a:r>
            <a:endParaRPr lang="pl-PL" sz="2000" cap="small" dirty="0" smtClean="0">
              <a:solidFill>
                <a:schemeClr val="bg1"/>
              </a:solidFill>
            </a:endParaRPr>
          </a:p>
          <a:p>
            <a:pPr algn="ctr"/>
            <a:r>
              <a:rPr lang="en-US" sz="2000" cap="small" dirty="0" smtClean="0">
                <a:solidFill>
                  <a:schemeClr val="bg1"/>
                </a:solidFill>
              </a:rPr>
              <a:t>at </a:t>
            </a:r>
            <a:r>
              <a:rPr lang="en-US" sz="2000" cap="small" dirty="0">
                <a:solidFill>
                  <a:schemeClr val="bg1"/>
                </a:solidFill>
              </a:rPr>
              <a:t>the Polish synchrotron SOLARIS:</a:t>
            </a:r>
          </a:p>
          <a:p>
            <a:pPr algn="ctr"/>
            <a:r>
              <a:rPr lang="en-US" sz="2000" cap="small" dirty="0">
                <a:solidFill>
                  <a:schemeClr val="bg1"/>
                </a:solidFill>
              </a:rPr>
              <a:t>proposed concept</a:t>
            </a:r>
            <a:endParaRPr kumimoji="0" lang="pl-PL" sz="2000" b="1" i="0" u="none" strike="noStrike" kern="1200" cap="none" spc="0" normalizeH="0" baseline="0" noProof="0" dirty="0" smtClean="0">
              <a:ln w="50800"/>
              <a:solidFill>
                <a:srgbClr val="FFFFFF"/>
              </a:solidFill>
              <a:effectLst/>
              <a:uLnTx/>
              <a:uFillTx/>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AutoShape 2" descr="Ambasciata d'Italia Varsavia"/>
          <p:cNvSpPr>
            <a:spLocks noChangeAspect="1" noChangeArrowheads="1"/>
          </p:cNvSpPr>
          <p:nvPr/>
        </p:nvSpPr>
        <p:spPr bwMode="auto">
          <a:xfrm>
            <a:off x="437274" y="-13127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AutoShape 6" descr="Emblema della Repubblica Italian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8" name="AutoShape 24" descr="iic_cracovia"/>
          <p:cNvSpPr>
            <a:spLocks noChangeAspect="1" noChangeArrowheads="1"/>
          </p:cNvSpPr>
          <p:nvPr/>
        </p:nvSpPr>
        <p:spPr bwMode="auto">
          <a:xfrm>
            <a:off x="155574" y="-144463"/>
            <a:ext cx="2472209" cy="24722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Rectangle 34"/>
          <p:cNvSpPr>
            <a:spLocks noChangeArrowheads="1"/>
          </p:cNvSpPr>
          <p:nvPr/>
        </p:nvSpPr>
        <p:spPr bwMode="auto">
          <a:xfrm>
            <a:off x="1331640" y="2628222"/>
            <a:ext cx="626469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 name="Rectangle 35"/>
          <p:cNvSpPr>
            <a:spLocks noChangeArrowheads="1"/>
          </p:cNvSpPr>
          <p:nvPr/>
        </p:nvSpPr>
        <p:spPr bwMode="auto">
          <a:xfrm>
            <a:off x="2826725" y="4609358"/>
            <a:ext cx="3659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6480175" algn="l"/>
              </a:tabLst>
              <a:defRPr>
                <a:solidFill>
                  <a:schemeClr val="tx1"/>
                </a:solidFill>
                <a:latin typeface="Arial" panose="020B0604020202020204" pitchFamily="34" charset="0"/>
              </a:defRPr>
            </a:lvl1pPr>
            <a:lvl2pPr eaLnBrk="0" hangingPunct="0">
              <a:tabLst>
                <a:tab pos="6480175" algn="l"/>
              </a:tabLst>
              <a:defRPr>
                <a:solidFill>
                  <a:schemeClr val="tx1"/>
                </a:solidFill>
                <a:latin typeface="Arial" panose="020B0604020202020204" pitchFamily="34" charset="0"/>
              </a:defRPr>
            </a:lvl2pPr>
            <a:lvl3pPr eaLnBrk="0" hangingPunct="0">
              <a:tabLst>
                <a:tab pos="6480175" algn="l"/>
              </a:tabLst>
              <a:defRPr>
                <a:solidFill>
                  <a:schemeClr val="tx1"/>
                </a:solidFill>
                <a:latin typeface="Arial" panose="020B0604020202020204" pitchFamily="34" charset="0"/>
              </a:defRPr>
            </a:lvl3pPr>
            <a:lvl4pPr eaLnBrk="0" hangingPunct="0">
              <a:tabLst>
                <a:tab pos="6480175" algn="l"/>
              </a:tabLst>
              <a:defRPr>
                <a:solidFill>
                  <a:schemeClr val="tx1"/>
                </a:solidFill>
                <a:latin typeface="Arial" panose="020B0604020202020204" pitchFamily="34" charset="0"/>
              </a:defRPr>
            </a:lvl4pPr>
            <a:lvl5pPr eaLnBrk="0" hangingPunct="0">
              <a:tabLst>
                <a:tab pos="6480175" algn="l"/>
              </a:tabLst>
              <a:defRPr>
                <a:solidFill>
                  <a:schemeClr val="tx1"/>
                </a:solidFill>
                <a:latin typeface="Arial" panose="020B0604020202020204" pitchFamily="34" charset="0"/>
              </a:defRPr>
            </a:lvl5pPr>
            <a:lvl6pPr eaLnBrk="0" fontAlgn="base" hangingPunct="0">
              <a:spcBef>
                <a:spcPct val="0"/>
              </a:spcBef>
              <a:spcAft>
                <a:spcPct val="0"/>
              </a:spcAft>
              <a:tabLst>
                <a:tab pos="6480175" algn="l"/>
              </a:tabLst>
              <a:defRPr>
                <a:solidFill>
                  <a:schemeClr val="tx1"/>
                </a:solidFill>
                <a:latin typeface="Arial" panose="020B0604020202020204" pitchFamily="34" charset="0"/>
              </a:defRPr>
            </a:lvl6pPr>
            <a:lvl7pPr eaLnBrk="0" fontAlgn="base" hangingPunct="0">
              <a:spcBef>
                <a:spcPct val="0"/>
              </a:spcBef>
              <a:spcAft>
                <a:spcPct val="0"/>
              </a:spcAft>
              <a:tabLst>
                <a:tab pos="6480175" algn="l"/>
              </a:tabLst>
              <a:defRPr>
                <a:solidFill>
                  <a:schemeClr val="tx1"/>
                </a:solidFill>
                <a:latin typeface="Arial" panose="020B0604020202020204" pitchFamily="34" charset="0"/>
              </a:defRPr>
            </a:lvl7pPr>
            <a:lvl8pPr eaLnBrk="0" fontAlgn="base" hangingPunct="0">
              <a:spcBef>
                <a:spcPct val="0"/>
              </a:spcBef>
              <a:spcAft>
                <a:spcPct val="0"/>
              </a:spcAft>
              <a:tabLst>
                <a:tab pos="6480175" algn="l"/>
              </a:tabLst>
              <a:defRPr>
                <a:solidFill>
                  <a:schemeClr val="tx1"/>
                </a:solidFill>
                <a:latin typeface="Arial" panose="020B0604020202020204" pitchFamily="34" charset="0"/>
              </a:defRPr>
            </a:lvl8pPr>
            <a:lvl9pPr eaLnBrk="0" fontAlgn="base" hangingPunct="0">
              <a:spcBef>
                <a:spcPct val="0"/>
              </a:spcBef>
              <a:spcAft>
                <a:spcPct val="0"/>
              </a:spcAft>
              <a:tabLst>
                <a:tab pos="6480175" algn="l"/>
              </a:tabLst>
              <a:defRPr>
                <a:solidFill>
                  <a:schemeClr val="tx1"/>
                </a:solidFill>
                <a:latin typeface="Arial" panose="020B0604020202020204" pitchFamily="34" charset="0"/>
              </a:defRPr>
            </a:lvl9pPr>
          </a:lstStyle>
          <a:p>
            <a:pPr algn="ctr"/>
            <a:r>
              <a:rPr lang="en-US" sz="1400" dirty="0">
                <a:solidFill>
                  <a:srgbClr val="FFFFFF"/>
                </a:solidFill>
              </a:rPr>
              <a:t>123rd session of the </a:t>
            </a:r>
            <a:r>
              <a:rPr lang="pl-PL" sz="1400" dirty="0" err="1" smtClean="0">
                <a:solidFill>
                  <a:srgbClr val="FFFFFF"/>
                </a:solidFill>
              </a:rPr>
              <a:t>JINR</a:t>
            </a:r>
            <a:r>
              <a:rPr lang="pl-PL" sz="1400" dirty="0" smtClean="0">
                <a:solidFill>
                  <a:srgbClr val="FFFFFF"/>
                </a:solidFill>
              </a:rPr>
              <a:t> </a:t>
            </a:r>
            <a:r>
              <a:rPr lang="en-US" sz="1400" dirty="0" smtClean="0">
                <a:solidFill>
                  <a:srgbClr val="FFFFFF"/>
                </a:solidFill>
              </a:rPr>
              <a:t>Scientific Council</a:t>
            </a:r>
            <a:endParaRPr lang="pl-PL" sz="1400" dirty="0" smtClean="0">
              <a:solidFill>
                <a:srgbClr val="FFFFFF"/>
              </a:solidFill>
            </a:endParaRPr>
          </a:p>
          <a:p>
            <a:pPr algn="ctr"/>
            <a:r>
              <a:rPr lang="pl-PL" sz="1400" dirty="0" smtClean="0">
                <a:solidFill>
                  <a:srgbClr val="FFFFFF"/>
                </a:solidFill>
              </a:rPr>
              <a:t>Dubna, 22-23 </a:t>
            </a:r>
            <a:r>
              <a:rPr lang="pl-PL" sz="1400" dirty="0" err="1" smtClean="0">
                <a:solidFill>
                  <a:srgbClr val="FFFFFF"/>
                </a:solidFill>
              </a:rPr>
              <a:t>February</a:t>
            </a:r>
            <a:r>
              <a:rPr lang="pl-PL" sz="1400" dirty="0" smtClean="0">
                <a:solidFill>
                  <a:srgbClr val="FFFFFF"/>
                </a:solidFill>
              </a:rPr>
              <a:t> 2018</a:t>
            </a:r>
            <a:endParaRPr lang="en-US" sz="1400" dirty="0">
              <a:solidFill>
                <a:schemeClr val="bg1"/>
              </a:solidFill>
            </a:endParaRPr>
          </a:p>
        </p:txBody>
      </p:sp>
      <p:sp>
        <p:nvSpPr>
          <p:cNvPr id="28" name="Prostokąt 27"/>
          <p:cNvSpPr/>
          <p:nvPr/>
        </p:nvSpPr>
        <p:spPr>
          <a:xfrm>
            <a:off x="3625266" y="6435087"/>
            <a:ext cx="1893467"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50800"/>
                <a:solidFill>
                  <a:srgbClr val="FFFFFF"/>
                </a:solidFill>
                <a:effectLst/>
                <a:uLnTx/>
                <a:uFillTx/>
                <a:latin typeface="Arial" charset="0"/>
                <a:ea typeface="+mn-ea"/>
                <a:cs typeface="Arial" charset="0"/>
              </a:rPr>
              <a:t>Marek Stankiewicz</a:t>
            </a:r>
          </a:p>
        </p:txBody>
      </p:sp>
      <p:pic>
        <p:nvPicPr>
          <p:cNvPr id="2" name="Obraz 1"/>
          <p:cNvPicPr>
            <a:picLocks noChangeAspect="1"/>
          </p:cNvPicPr>
          <p:nvPr/>
        </p:nvPicPr>
        <p:blipFill>
          <a:blip r:embed="rId5"/>
          <a:stretch>
            <a:fillRect/>
          </a:stretch>
        </p:blipFill>
        <p:spPr>
          <a:xfrm>
            <a:off x="4085213" y="5257642"/>
            <a:ext cx="1143000" cy="1143000"/>
          </a:xfrm>
          <a:prstGeom prst="rect">
            <a:avLst/>
          </a:prstGeom>
        </p:spPr>
      </p:pic>
    </p:spTree>
    <p:extLst>
      <p:ext uri="{BB962C8B-B14F-4D97-AF65-F5344CB8AC3E}">
        <p14:creationId xmlns:p14="http://schemas.microsoft.com/office/powerpoint/2010/main" val="57929354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6"/>
          <p:cNvSpPr txBox="1">
            <a:spLocks noChangeArrowheads="1"/>
          </p:cNvSpPr>
          <p:nvPr/>
        </p:nvSpPr>
        <p:spPr bwMode="auto">
          <a:xfrm>
            <a:off x="2555776" y="154331"/>
            <a:ext cx="45735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z="2800" dirty="0" smtClean="0">
                <a:solidFill>
                  <a:schemeClr val="bg1"/>
                </a:solidFill>
                <a:latin typeface="Calibri" panose="020F0502020204030204" pitchFamily="34" charset="0"/>
              </a:rPr>
              <a:t>Machine</a:t>
            </a:r>
            <a:r>
              <a:rPr lang="pl-PL" sz="2800" dirty="0" smtClean="0">
                <a:solidFill>
                  <a:schemeClr val="bg1"/>
                </a:solidFill>
                <a:latin typeface="Cambria" pitchFamily="18" charset="0"/>
              </a:rPr>
              <a:t> </a:t>
            </a:r>
          </a:p>
        </p:txBody>
      </p:sp>
      <p:sp>
        <p:nvSpPr>
          <p:cNvPr id="4" name="Symbol zastępczy numeru slajdu 3"/>
          <p:cNvSpPr>
            <a:spLocks noGrp="1"/>
          </p:cNvSpPr>
          <p:nvPr>
            <p:ph type="sldNum" sz="quarter" idx="12"/>
          </p:nvPr>
        </p:nvSpPr>
        <p:spPr>
          <a:xfrm>
            <a:off x="8676456" y="6525344"/>
            <a:ext cx="405408" cy="304850"/>
          </a:xfrm>
        </p:spPr>
        <p:txBody>
          <a:bodyPr/>
          <a:lstStyle/>
          <a:p>
            <a:pPr>
              <a:defRPr/>
            </a:pPr>
            <a:fld id="{720E424E-72E2-4F3D-9A35-18DEE1C52DCA}" type="slidenum">
              <a:rPr lang="en-US" sz="1200" smtClean="0">
                <a:latin typeface="+mn-lt"/>
              </a:rPr>
              <a:pPr>
                <a:defRPr/>
              </a:pPr>
              <a:t>10</a:t>
            </a:fld>
            <a:endParaRPr lang="en-US" sz="1200" dirty="0">
              <a:latin typeface="+mn-lt"/>
            </a:endParaRPr>
          </a:p>
        </p:txBody>
      </p:sp>
      <p:pic>
        <p:nvPicPr>
          <p:cNvPr id="2050" name="Picture 2" descr="C:\Users\Ada\AppData\Local\Microsoft\Windows\Temporary Internet Files\Content.Outlook\YKDZUEPW\solaris-widok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90" t="12624" b="18440"/>
          <a:stretch/>
        </p:blipFill>
        <p:spPr bwMode="auto">
          <a:xfrm>
            <a:off x="17090" y="971589"/>
            <a:ext cx="9064774" cy="58891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a:spLocks noChangeArrowheads="1"/>
          </p:cNvSpPr>
          <p:nvPr/>
        </p:nvSpPr>
        <p:spPr bwMode="auto">
          <a:xfrm>
            <a:off x="5721648" y="1034458"/>
            <a:ext cx="3168352" cy="2554545"/>
          </a:xfrm>
          <a:prstGeom prst="rect">
            <a:avLst/>
          </a:prstGeom>
          <a:solidFill>
            <a:schemeClr val="bg1"/>
          </a:solidFill>
          <a:ln w="9525">
            <a:solidFill>
              <a:srgbClr val="000000"/>
            </a:solidFill>
            <a:miter lim="800000"/>
            <a:headEnd/>
            <a:tailEnd/>
          </a:ln>
          <a:effectLst>
            <a:outerShdw blurRad="50800" dist="38100" dir="2700000" algn="tl" rotWithShape="0">
              <a:srgbClr val="000000">
                <a:alpha val="43000"/>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600" b="1" dirty="0" smtClean="0">
                <a:solidFill>
                  <a:srgbClr val="00518E"/>
                </a:solidFill>
                <a:latin typeface="Calibri" panose="020F0502020204030204" pitchFamily="34" charset="0"/>
                <a:cs typeface="Calibri" panose="020F0502020204030204" pitchFamily="34" charset="0"/>
              </a:rPr>
              <a:t>1.5GeV Storage ring </a:t>
            </a:r>
          </a:p>
          <a:p>
            <a:pPr eaLnBrk="1" hangingPunct="1">
              <a:defRPr/>
            </a:pPr>
            <a:r>
              <a:rPr lang="en-GB" sz="1600" b="1" dirty="0" smtClean="0">
                <a:solidFill>
                  <a:srgbClr val="00518E"/>
                </a:solidFill>
                <a:latin typeface="Calibri" panose="020F0502020204030204" pitchFamily="34" charset="0"/>
                <a:cs typeface="Calibri" panose="020F0502020204030204" pitchFamily="34" charset="0"/>
              </a:rPr>
              <a:t>12 DBA Cells – 96 m circ.</a:t>
            </a:r>
          </a:p>
          <a:p>
            <a:pPr eaLnBrk="1" hangingPunct="1">
              <a:defRPr/>
            </a:pPr>
            <a:r>
              <a:rPr lang="en-GB" sz="1600" b="1" dirty="0" smtClean="0">
                <a:solidFill>
                  <a:srgbClr val="00518E"/>
                </a:solidFill>
                <a:latin typeface="Calibri" panose="020F0502020204030204" pitchFamily="34" charset="0"/>
                <a:cs typeface="Calibri" panose="020F0502020204030204" pitchFamily="34" charset="0"/>
              </a:rPr>
              <a:t>Space for ID’s (10 sections) ~ 3.5 m</a:t>
            </a:r>
            <a:endParaRPr lang="pl-PL" sz="1600" b="1" dirty="0" smtClean="0">
              <a:solidFill>
                <a:srgbClr val="00518E"/>
              </a:solidFill>
              <a:latin typeface="Calibri" panose="020F0502020204030204" pitchFamily="34" charset="0"/>
              <a:cs typeface="Calibri" panose="020F0502020204030204" pitchFamily="34" charset="0"/>
            </a:endParaRPr>
          </a:p>
          <a:p>
            <a:pPr eaLnBrk="1" hangingPunct="1">
              <a:defRPr/>
            </a:pPr>
            <a:r>
              <a:rPr lang="pl-PL" sz="1600" b="1" dirty="0" smtClean="0">
                <a:solidFill>
                  <a:srgbClr val="00518E"/>
                </a:solidFill>
                <a:latin typeface="Calibri" panose="020F0502020204030204" pitchFamily="34" charset="0"/>
                <a:cs typeface="Calibri" panose="020F0502020204030204" pitchFamily="34" charset="0"/>
              </a:rPr>
              <a:t>10 </a:t>
            </a:r>
            <a:r>
              <a:rPr lang="en-US" sz="1600" b="1" dirty="0" smtClean="0">
                <a:solidFill>
                  <a:srgbClr val="00518E"/>
                </a:solidFill>
                <a:latin typeface="Calibri" panose="020F0502020204030204" pitchFamily="34" charset="0"/>
                <a:cs typeface="Calibri" panose="020F0502020204030204" pitchFamily="34" charset="0"/>
              </a:rPr>
              <a:t>straight</a:t>
            </a:r>
            <a:r>
              <a:rPr lang="pl-PL" sz="1600" b="1" dirty="0" smtClean="0">
                <a:solidFill>
                  <a:srgbClr val="00518E"/>
                </a:solidFill>
                <a:latin typeface="Calibri" panose="020F0502020204030204" pitchFamily="34" charset="0"/>
                <a:cs typeface="Calibri" panose="020F0502020204030204" pitchFamily="34" charset="0"/>
              </a:rPr>
              <a:t> </a:t>
            </a:r>
            <a:r>
              <a:rPr lang="en-US" sz="1600" b="1" dirty="0" smtClean="0">
                <a:solidFill>
                  <a:srgbClr val="00518E"/>
                </a:solidFill>
                <a:latin typeface="Calibri" panose="020F0502020204030204" pitchFamily="34" charset="0"/>
                <a:cs typeface="Calibri" panose="020F0502020204030204" pitchFamily="34" charset="0"/>
              </a:rPr>
              <a:t>sections</a:t>
            </a:r>
            <a:r>
              <a:rPr lang="pl-PL" sz="1600" b="1" dirty="0" smtClean="0">
                <a:solidFill>
                  <a:srgbClr val="00518E"/>
                </a:solidFill>
                <a:latin typeface="Calibri" panose="020F0502020204030204" pitchFamily="34" charset="0"/>
                <a:cs typeface="Calibri" panose="020F0502020204030204" pitchFamily="34" charset="0"/>
              </a:rPr>
              <a:t> for </a:t>
            </a:r>
            <a:r>
              <a:rPr lang="pl-PL" sz="1600" b="1" dirty="0" err="1" smtClean="0">
                <a:solidFill>
                  <a:srgbClr val="00518E"/>
                </a:solidFill>
                <a:latin typeface="Calibri" panose="020F0502020204030204" pitchFamily="34" charset="0"/>
                <a:cs typeface="Calibri" panose="020F0502020204030204" pitchFamily="34" charset="0"/>
              </a:rPr>
              <a:t>Ids</a:t>
            </a:r>
            <a:endParaRPr lang="pl-PL" sz="1600" b="1" dirty="0" smtClean="0">
              <a:solidFill>
                <a:srgbClr val="00518E"/>
              </a:solidFill>
              <a:latin typeface="Calibri" panose="020F0502020204030204" pitchFamily="34" charset="0"/>
              <a:cs typeface="Calibri" panose="020F0502020204030204" pitchFamily="34" charset="0"/>
            </a:endParaRPr>
          </a:p>
          <a:p>
            <a:r>
              <a:rPr lang="pl-PL" sz="1600" b="1" dirty="0" smtClean="0">
                <a:solidFill>
                  <a:srgbClr val="00518E"/>
                </a:solidFill>
                <a:latin typeface="Calibri" panose="020F0502020204030204" pitchFamily="34" charset="0"/>
                <a:cs typeface="Calibri" panose="020F0502020204030204" pitchFamily="34" charset="0"/>
              </a:rPr>
              <a:t>100 </a:t>
            </a:r>
            <a:r>
              <a:rPr lang="pl-PL" sz="1600" b="1" dirty="0">
                <a:solidFill>
                  <a:srgbClr val="00518E"/>
                </a:solidFill>
                <a:latin typeface="Calibri" panose="020F0502020204030204" pitchFamily="34" charset="0"/>
                <a:cs typeface="Calibri" panose="020F0502020204030204" pitchFamily="34" charset="0"/>
              </a:rPr>
              <a:t>MHz RF system</a:t>
            </a:r>
          </a:p>
          <a:p>
            <a:r>
              <a:rPr lang="pl-PL" sz="1600" b="1" dirty="0">
                <a:solidFill>
                  <a:srgbClr val="00518E"/>
                </a:solidFill>
                <a:latin typeface="Calibri" panose="020F0502020204030204" pitchFamily="34" charset="0"/>
                <a:cs typeface="Calibri" panose="020F0502020204030204" pitchFamily="34" charset="0"/>
              </a:rPr>
              <a:t>300 MHz </a:t>
            </a:r>
            <a:r>
              <a:rPr lang="pl-PL" sz="1600" b="1" dirty="0" err="1">
                <a:solidFill>
                  <a:srgbClr val="00518E"/>
                </a:solidFill>
                <a:latin typeface="Calibri" panose="020F0502020204030204" pitchFamily="34" charset="0"/>
                <a:cs typeface="Calibri" panose="020F0502020204030204" pitchFamily="34" charset="0"/>
              </a:rPr>
              <a:t>Landau</a:t>
            </a:r>
            <a:r>
              <a:rPr lang="pl-PL" sz="1600" b="1" dirty="0">
                <a:solidFill>
                  <a:srgbClr val="00518E"/>
                </a:solidFill>
                <a:latin typeface="Calibri" panose="020F0502020204030204" pitchFamily="34" charset="0"/>
                <a:cs typeface="Calibri" panose="020F0502020204030204" pitchFamily="34" charset="0"/>
              </a:rPr>
              <a:t> </a:t>
            </a:r>
            <a:r>
              <a:rPr lang="pl-PL" sz="1600" b="1" dirty="0" err="1">
                <a:solidFill>
                  <a:srgbClr val="00518E"/>
                </a:solidFill>
                <a:latin typeface="Calibri" panose="020F0502020204030204" pitchFamily="34" charset="0"/>
                <a:cs typeface="Calibri" panose="020F0502020204030204" pitchFamily="34" charset="0"/>
              </a:rPr>
              <a:t>Cavities</a:t>
            </a:r>
            <a:endParaRPr lang="pl-PL" sz="1600" b="1" dirty="0">
              <a:solidFill>
                <a:srgbClr val="00518E"/>
              </a:solidFill>
              <a:latin typeface="Calibri" panose="020F0502020204030204" pitchFamily="34" charset="0"/>
              <a:cs typeface="Calibri" panose="020F0502020204030204" pitchFamily="34" charset="0"/>
            </a:endParaRPr>
          </a:p>
          <a:p>
            <a:r>
              <a:rPr lang="pl-PL" sz="1600" b="1" dirty="0" err="1">
                <a:solidFill>
                  <a:srgbClr val="00518E"/>
                </a:solidFill>
                <a:latin typeface="Calibri" panose="020F0502020204030204" pitchFamily="34" charset="0"/>
                <a:cs typeface="Calibri" panose="020F0502020204030204" pitchFamily="34" charset="0"/>
              </a:rPr>
              <a:t>Injection</a:t>
            </a:r>
            <a:r>
              <a:rPr lang="pl-PL" sz="1600" b="1" dirty="0">
                <a:solidFill>
                  <a:srgbClr val="00518E"/>
                </a:solidFill>
                <a:latin typeface="Calibri" panose="020F0502020204030204" pitchFamily="34" charset="0"/>
                <a:cs typeface="Calibri" panose="020F0502020204030204" pitchFamily="34" charset="0"/>
              </a:rPr>
              <a:t> dipole </a:t>
            </a:r>
            <a:r>
              <a:rPr lang="pl-PL" sz="1600" b="1" dirty="0" err="1">
                <a:solidFill>
                  <a:srgbClr val="00518E"/>
                </a:solidFill>
                <a:latin typeface="Calibri" panose="020F0502020204030204" pitchFamily="34" charset="0"/>
                <a:cs typeface="Calibri" panose="020F0502020204030204" pitchFamily="34" charset="0"/>
              </a:rPr>
              <a:t>kicker</a:t>
            </a:r>
            <a:endParaRPr lang="pl-PL" sz="1600" b="1" dirty="0">
              <a:solidFill>
                <a:srgbClr val="00518E"/>
              </a:solidFill>
              <a:latin typeface="Calibri" panose="020F0502020204030204" pitchFamily="34" charset="0"/>
              <a:cs typeface="Calibri" panose="020F0502020204030204" pitchFamily="34" charset="0"/>
            </a:endParaRPr>
          </a:p>
          <a:p>
            <a:r>
              <a:rPr lang="pl-PL" sz="1600" b="1" dirty="0" err="1" smtClean="0">
                <a:solidFill>
                  <a:srgbClr val="00518E"/>
                </a:solidFill>
                <a:latin typeface="Calibri" panose="020F0502020204030204" pitchFamily="34" charset="0"/>
                <a:cs typeface="Calibri" panose="020F0502020204030204" pitchFamily="34" charset="0"/>
              </a:rPr>
              <a:t>Ramping</a:t>
            </a:r>
            <a:endParaRPr lang="en-US" sz="1600" b="1" dirty="0" smtClean="0">
              <a:solidFill>
                <a:srgbClr val="00518E"/>
              </a:solidFill>
              <a:latin typeface="Calibri" panose="020F0502020204030204" pitchFamily="34" charset="0"/>
              <a:cs typeface="Calibri" panose="020F0502020204030204" pitchFamily="34" charset="0"/>
            </a:endParaRPr>
          </a:p>
          <a:p>
            <a:r>
              <a:rPr lang="en-US" sz="1600" b="1" dirty="0" smtClean="0">
                <a:solidFill>
                  <a:srgbClr val="00518E"/>
                </a:solidFill>
                <a:latin typeface="Calibri" panose="020F0502020204030204" pitchFamily="34" charset="0"/>
                <a:cs typeface="Calibri" panose="020F0502020204030204" pitchFamily="34" charset="0"/>
              </a:rPr>
              <a:t>Current: 500mA</a:t>
            </a:r>
          </a:p>
          <a:p>
            <a:r>
              <a:rPr lang="en-US" sz="1600" b="1" dirty="0" err="1" smtClean="0">
                <a:solidFill>
                  <a:srgbClr val="00518E"/>
                </a:solidFill>
                <a:latin typeface="Calibri" panose="020F0502020204030204" pitchFamily="34" charset="0"/>
                <a:cs typeface="Calibri" panose="020F0502020204030204" pitchFamily="34" charset="0"/>
              </a:rPr>
              <a:t>Emmitance</a:t>
            </a:r>
            <a:r>
              <a:rPr lang="en-US" sz="1600" b="1" dirty="0" smtClean="0">
                <a:solidFill>
                  <a:srgbClr val="00518E"/>
                </a:solidFill>
                <a:latin typeface="Calibri" panose="020F0502020204030204" pitchFamily="34" charset="0"/>
                <a:cs typeface="Calibri" panose="020F0502020204030204" pitchFamily="34" charset="0"/>
              </a:rPr>
              <a:t> (bare Lattice): 6nmrad</a:t>
            </a:r>
            <a:endParaRPr lang="pl-PL" sz="1600" b="1" dirty="0">
              <a:solidFill>
                <a:srgbClr val="00518E"/>
              </a:solidFill>
              <a:latin typeface="Calibri" panose="020F0502020204030204" pitchFamily="34" charset="0"/>
              <a:cs typeface="Calibri" panose="020F0502020204030204" pitchFamily="34" charset="0"/>
            </a:endParaRPr>
          </a:p>
        </p:txBody>
      </p:sp>
      <p:sp>
        <p:nvSpPr>
          <p:cNvPr id="11" name="TextBox 10"/>
          <p:cNvSpPr txBox="1">
            <a:spLocks noChangeArrowheads="1"/>
          </p:cNvSpPr>
          <p:nvPr/>
        </p:nvSpPr>
        <p:spPr bwMode="auto">
          <a:xfrm>
            <a:off x="17090" y="4594839"/>
            <a:ext cx="3127740" cy="2228484"/>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b="1" dirty="0" smtClean="0">
                <a:solidFill>
                  <a:srgbClr val="00518E"/>
                </a:solidFill>
                <a:latin typeface="Calibri" panose="020F0502020204030204" pitchFamily="34" charset="0"/>
                <a:cs typeface="Calibri" panose="020F0502020204030204" pitchFamily="34" charset="0"/>
              </a:rPr>
              <a:t>600 MeV </a:t>
            </a:r>
            <a:r>
              <a:rPr lang="en-US" sz="1600" b="1" dirty="0" err="1" smtClean="0">
                <a:solidFill>
                  <a:srgbClr val="00518E"/>
                </a:solidFill>
                <a:latin typeface="Calibri" panose="020F0502020204030204" pitchFamily="34" charset="0"/>
                <a:cs typeface="Calibri" panose="020F0502020204030204" pitchFamily="34" charset="0"/>
              </a:rPr>
              <a:t>Linac</a:t>
            </a:r>
            <a:endParaRPr lang="en-US" sz="1600" b="1" dirty="0">
              <a:solidFill>
                <a:srgbClr val="00518E"/>
              </a:solidFill>
              <a:latin typeface="Calibri" panose="020F0502020204030204" pitchFamily="34" charset="0"/>
              <a:cs typeface="Calibri" panose="020F0502020204030204" pitchFamily="34" charset="0"/>
            </a:endParaRPr>
          </a:p>
          <a:p>
            <a:pPr eaLnBrk="1" hangingPunct="1">
              <a:defRPr/>
            </a:pPr>
            <a:r>
              <a:rPr lang="en-US" sz="1600" b="1" dirty="0" err="1" smtClean="0">
                <a:solidFill>
                  <a:srgbClr val="00518E"/>
                </a:solidFill>
                <a:latin typeface="Calibri" panose="020F0502020204030204" pitchFamily="34" charset="0"/>
                <a:cs typeface="Calibri" panose="020F0502020204030204" pitchFamily="34" charset="0"/>
              </a:rPr>
              <a:t>RF</a:t>
            </a:r>
            <a:r>
              <a:rPr lang="en-US" sz="1600" b="1" dirty="0" smtClean="0">
                <a:solidFill>
                  <a:srgbClr val="00518E"/>
                </a:solidFill>
                <a:latin typeface="Calibri" panose="020F0502020204030204" pitchFamily="34" charset="0"/>
                <a:cs typeface="Calibri" panose="020F0502020204030204" pitchFamily="34" charset="0"/>
              </a:rPr>
              <a:t> Thermionic Gun</a:t>
            </a:r>
          </a:p>
          <a:p>
            <a:pPr eaLnBrk="1" hangingPunct="1">
              <a:defRPr/>
            </a:pPr>
            <a:r>
              <a:rPr lang="en-US" sz="1600" b="1" dirty="0" smtClean="0">
                <a:solidFill>
                  <a:srgbClr val="00518E"/>
                </a:solidFill>
                <a:latin typeface="Calibri" panose="020F0502020204030204" pitchFamily="34" charset="0"/>
                <a:cs typeface="Calibri" panose="020F0502020204030204" pitchFamily="34" charset="0"/>
              </a:rPr>
              <a:t>6 </a:t>
            </a:r>
            <a:r>
              <a:rPr lang="en-US" sz="1600" b="1" dirty="0">
                <a:solidFill>
                  <a:srgbClr val="00518E"/>
                </a:solidFill>
                <a:latin typeface="Calibri" panose="020F0502020204030204" pitchFamily="34" charset="0"/>
                <a:cs typeface="Calibri" panose="020F0502020204030204" pitchFamily="34" charset="0"/>
              </a:rPr>
              <a:t>accelerating </a:t>
            </a:r>
            <a:r>
              <a:rPr lang="en-US" sz="1600" b="1" dirty="0" smtClean="0">
                <a:solidFill>
                  <a:srgbClr val="00518E"/>
                </a:solidFill>
                <a:latin typeface="Calibri" panose="020F0502020204030204" pitchFamily="34" charset="0"/>
                <a:cs typeface="Calibri" panose="020F0502020204030204" pitchFamily="34" charset="0"/>
              </a:rPr>
              <a:t>structures (in </a:t>
            </a:r>
            <a:r>
              <a:rPr lang="en-US" sz="1600" b="1" dirty="0">
                <a:solidFill>
                  <a:srgbClr val="00518E"/>
                </a:solidFill>
                <a:latin typeface="Calibri" panose="020F0502020204030204" pitchFamily="34" charset="0"/>
                <a:cs typeface="Calibri" panose="020F0502020204030204" pitchFamily="34" charset="0"/>
              </a:rPr>
              <a:t>3 </a:t>
            </a:r>
            <a:r>
              <a:rPr lang="en-US" sz="1600" b="1" dirty="0" smtClean="0">
                <a:solidFill>
                  <a:srgbClr val="00518E"/>
                </a:solidFill>
                <a:latin typeface="Calibri" panose="020F0502020204030204" pitchFamily="34" charset="0"/>
                <a:cs typeface="Calibri" panose="020F0502020204030204" pitchFamily="34" charset="0"/>
              </a:rPr>
              <a:t>units)</a:t>
            </a:r>
          </a:p>
          <a:p>
            <a:pPr eaLnBrk="1" hangingPunct="1">
              <a:defRPr/>
            </a:pPr>
            <a:r>
              <a:rPr lang="en-US" sz="1600" b="1" dirty="0" smtClean="0">
                <a:solidFill>
                  <a:srgbClr val="00518E"/>
                </a:solidFill>
                <a:latin typeface="Calibri" panose="020F0502020204030204" pitchFamily="34" charset="0"/>
                <a:cs typeface="Calibri" panose="020F0502020204030204" pitchFamily="34" charset="0"/>
              </a:rPr>
              <a:t>Accelerating </a:t>
            </a:r>
            <a:r>
              <a:rPr lang="en-US" sz="1600" b="1" dirty="0">
                <a:solidFill>
                  <a:srgbClr val="00518E"/>
                </a:solidFill>
                <a:latin typeface="Calibri" panose="020F0502020204030204" pitchFamily="34" charset="0"/>
                <a:cs typeface="Calibri" panose="020F0502020204030204" pitchFamily="34" charset="0"/>
              </a:rPr>
              <a:t>gradient 20 MeV/</a:t>
            </a:r>
            <a:r>
              <a:rPr lang="en-US" sz="1600" b="1" dirty="0" smtClean="0">
                <a:solidFill>
                  <a:srgbClr val="00518E"/>
                </a:solidFill>
                <a:latin typeface="Calibri" panose="020F0502020204030204" pitchFamily="34" charset="0"/>
                <a:cs typeface="Calibri" panose="020F0502020204030204" pitchFamily="34" charset="0"/>
              </a:rPr>
              <a:t>m</a:t>
            </a:r>
          </a:p>
          <a:p>
            <a:pPr eaLnBrk="1" hangingPunct="1">
              <a:defRPr/>
            </a:pPr>
            <a:r>
              <a:rPr lang="en-US" sz="1600" b="1" dirty="0" smtClean="0">
                <a:solidFill>
                  <a:srgbClr val="00518E"/>
                </a:solidFill>
                <a:latin typeface="Calibri" panose="020F0502020204030204" pitchFamily="34" charset="0"/>
                <a:cs typeface="Calibri" panose="020F0502020204030204" pitchFamily="34" charset="0"/>
              </a:rPr>
              <a:t>S</a:t>
            </a:r>
            <a:r>
              <a:rPr lang="en-US" sz="1600" b="1" dirty="0">
                <a:solidFill>
                  <a:srgbClr val="00518E"/>
                </a:solidFill>
                <a:latin typeface="Calibri" panose="020F0502020204030204" pitchFamily="34" charset="0"/>
                <a:cs typeface="Calibri" panose="020F0502020204030204" pitchFamily="34" charset="0"/>
              </a:rPr>
              <a:t>-band – 2998.5 MHz</a:t>
            </a:r>
          </a:p>
          <a:p>
            <a:pPr eaLnBrk="1" hangingPunct="1">
              <a:defRPr/>
            </a:pPr>
            <a:r>
              <a:rPr lang="en-US" sz="1600" b="1" dirty="0" smtClean="0">
                <a:solidFill>
                  <a:srgbClr val="00518E"/>
                </a:solidFill>
                <a:latin typeface="Calibri" panose="020F0502020204030204" pitchFamily="34" charset="0"/>
                <a:cs typeface="Calibri" panose="020F0502020204030204" pitchFamily="34" charset="0"/>
              </a:rPr>
              <a:t>3 </a:t>
            </a:r>
            <a:r>
              <a:rPr lang="en-US" sz="1600" b="1" dirty="0">
                <a:solidFill>
                  <a:srgbClr val="00518E"/>
                </a:solidFill>
                <a:latin typeface="Calibri" panose="020F0502020204030204" pitchFamily="34" charset="0"/>
                <a:cs typeface="Calibri" panose="020F0502020204030204" pitchFamily="34" charset="0"/>
              </a:rPr>
              <a:t>RF Units </a:t>
            </a:r>
            <a:r>
              <a:rPr lang="en-US" sz="1600" b="1" dirty="0" smtClean="0">
                <a:solidFill>
                  <a:srgbClr val="00518E"/>
                </a:solidFill>
                <a:latin typeface="Calibri" panose="020F0502020204030204" pitchFamily="34" charset="0"/>
                <a:cs typeface="Calibri" panose="020F0502020204030204" pitchFamily="34" charset="0"/>
              </a:rPr>
              <a:t>:</a:t>
            </a:r>
          </a:p>
          <a:p>
            <a:pPr eaLnBrk="1" hangingPunct="1">
              <a:defRPr/>
            </a:pPr>
            <a:r>
              <a:rPr lang="en-US" sz="1600" b="1" dirty="0" smtClean="0">
                <a:solidFill>
                  <a:srgbClr val="00518E"/>
                </a:solidFill>
                <a:latin typeface="Calibri" panose="020F0502020204030204" pitchFamily="34" charset="0"/>
                <a:cs typeface="Calibri" panose="020F0502020204030204" pitchFamily="34" charset="0"/>
              </a:rPr>
              <a:t>- </a:t>
            </a:r>
            <a:r>
              <a:rPr lang="en-US" sz="1600" b="1" dirty="0" err="1" smtClean="0">
                <a:solidFill>
                  <a:srgbClr val="00518E"/>
                </a:solidFill>
                <a:latin typeface="Calibri" panose="020F0502020204030204" pitchFamily="34" charset="0"/>
                <a:cs typeface="Calibri" panose="020F0502020204030204" pitchFamily="34" charset="0"/>
              </a:rPr>
              <a:t>ScandiNova</a:t>
            </a:r>
            <a:r>
              <a:rPr lang="en-US" sz="1600" b="1" dirty="0" smtClean="0">
                <a:solidFill>
                  <a:srgbClr val="00518E"/>
                </a:solidFill>
                <a:latin typeface="Calibri" panose="020F0502020204030204" pitchFamily="34" charset="0"/>
                <a:cs typeface="Calibri" panose="020F0502020204030204" pitchFamily="34" charset="0"/>
              </a:rPr>
              <a:t> </a:t>
            </a:r>
            <a:r>
              <a:rPr lang="en-US" sz="1600" b="1" dirty="0">
                <a:solidFill>
                  <a:srgbClr val="00518E"/>
                </a:solidFill>
                <a:latin typeface="Calibri" panose="020F0502020204030204" pitchFamily="34" charset="0"/>
                <a:cs typeface="Calibri" panose="020F0502020204030204" pitchFamily="34" charset="0"/>
              </a:rPr>
              <a:t>K2 </a:t>
            </a:r>
            <a:r>
              <a:rPr lang="en-US" sz="1600" b="1" dirty="0" smtClean="0">
                <a:solidFill>
                  <a:srgbClr val="00518E"/>
                </a:solidFill>
                <a:latin typeface="Calibri" panose="020F0502020204030204" pitchFamily="34" charset="0"/>
                <a:cs typeface="Calibri" panose="020F0502020204030204" pitchFamily="34" charset="0"/>
              </a:rPr>
              <a:t>modulators</a:t>
            </a:r>
          </a:p>
          <a:p>
            <a:pPr marL="285750" indent="-285750" eaLnBrk="1" hangingPunct="1">
              <a:buFontTx/>
              <a:buChar char="-"/>
              <a:defRPr/>
            </a:pPr>
            <a:r>
              <a:rPr lang="en-US" sz="1600" b="1" dirty="0" smtClean="0">
                <a:solidFill>
                  <a:srgbClr val="00518E"/>
                </a:solidFill>
                <a:latin typeface="Calibri" panose="020F0502020204030204" pitchFamily="34" charset="0"/>
                <a:cs typeface="Calibri" panose="020F0502020204030204" pitchFamily="34" charset="0"/>
              </a:rPr>
              <a:t>Toshiba klystrons</a:t>
            </a:r>
          </a:p>
          <a:p>
            <a:pPr marL="285750" indent="-285750" eaLnBrk="1" hangingPunct="1">
              <a:buFontTx/>
              <a:buChar char="-"/>
              <a:defRPr/>
            </a:pPr>
            <a:r>
              <a:rPr lang="en-US" sz="1600" b="1" dirty="0" smtClean="0">
                <a:solidFill>
                  <a:srgbClr val="00518E"/>
                </a:solidFill>
                <a:latin typeface="Calibri" panose="020F0502020204030204" pitchFamily="34" charset="0"/>
                <a:cs typeface="Calibri" panose="020F0502020204030204" pitchFamily="34" charset="0"/>
              </a:rPr>
              <a:t>SLED cavities</a:t>
            </a:r>
            <a:endParaRPr lang="en-US" sz="1600" b="1" dirty="0">
              <a:solidFill>
                <a:srgbClr val="00518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202643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499713" y="1009700"/>
            <a:ext cx="8640960" cy="5478423"/>
          </a:xfrm>
          <a:prstGeom prst="rect">
            <a:avLst/>
          </a:prstGeom>
          <a:ln>
            <a:noFill/>
            <a:headEnd/>
            <a:tailEnd/>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l-PL" sz="2000" b="1" dirty="0" err="1" smtClean="0">
                <a:solidFill>
                  <a:srgbClr val="00518E"/>
                </a:solidFill>
                <a:latin typeface="Calibri" panose="020F0502020204030204" pitchFamily="34" charset="0"/>
                <a:cs typeface="Calibri" panose="020F0502020204030204" pitchFamily="34" charset="0"/>
              </a:rPr>
              <a:t>April</a:t>
            </a:r>
            <a:r>
              <a:rPr lang="pl-PL" sz="2000" b="1" dirty="0" smtClean="0">
                <a:solidFill>
                  <a:srgbClr val="00518E"/>
                </a:solidFill>
                <a:latin typeface="Calibri" panose="020F0502020204030204" pitchFamily="34" charset="0"/>
                <a:cs typeface="Calibri" panose="020F0502020204030204" pitchFamily="34" charset="0"/>
              </a:rPr>
              <a:t> 2010 – </a:t>
            </a:r>
            <a:r>
              <a:rPr lang="pl-PL" sz="2000" b="1" dirty="0" err="1" smtClean="0">
                <a:solidFill>
                  <a:srgbClr val="00518E"/>
                </a:solidFill>
                <a:latin typeface="Calibri" panose="020F0502020204030204" pitchFamily="34" charset="0"/>
                <a:cs typeface="Calibri" panose="020F0502020204030204" pitchFamily="34" charset="0"/>
              </a:rPr>
              <a:t>project</a:t>
            </a:r>
            <a:r>
              <a:rPr lang="pl-PL" sz="2000" b="1" dirty="0" smtClean="0">
                <a:solidFill>
                  <a:srgbClr val="00518E"/>
                </a:solidFill>
                <a:latin typeface="Calibri" panose="020F0502020204030204" pitchFamily="34" charset="0"/>
                <a:cs typeface="Calibri" panose="020F0502020204030204" pitchFamily="34" charset="0"/>
              </a:rPr>
              <a:t> start</a:t>
            </a:r>
          </a:p>
          <a:p>
            <a:pPr eaLnBrk="1" hangingPunct="1">
              <a:spcBef>
                <a:spcPct val="50000"/>
              </a:spcBef>
            </a:pPr>
            <a:endParaRPr lang="pl-PL" sz="2000" b="1"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b="1"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b="1" dirty="0">
              <a:solidFill>
                <a:srgbClr val="00518E"/>
              </a:solidFill>
              <a:latin typeface="Calibri" panose="020F0502020204030204" pitchFamily="34" charset="0"/>
              <a:cs typeface="Calibri" panose="020F0502020204030204" pitchFamily="34" charset="0"/>
            </a:endParaRPr>
          </a:p>
          <a:p>
            <a:pPr eaLnBrk="1" hangingPunct="1">
              <a:spcBef>
                <a:spcPct val="50000"/>
              </a:spcBef>
            </a:pPr>
            <a:r>
              <a:rPr lang="pl-PL" sz="2000" b="1" dirty="0" smtClean="0">
                <a:solidFill>
                  <a:srgbClr val="00518E"/>
                </a:solidFill>
                <a:latin typeface="Calibri" panose="020F0502020204030204" pitchFamily="34" charset="0"/>
                <a:cs typeface="Calibri" panose="020F0502020204030204" pitchFamily="34" charset="0"/>
              </a:rPr>
              <a:t>January 2012 – start of the </a:t>
            </a:r>
            <a:r>
              <a:rPr lang="pl-PL" sz="2000" b="1" dirty="0" err="1" smtClean="0">
                <a:solidFill>
                  <a:srgbClr val="00518E"/>
                </a:solidFill>
                <a:latin typeface="Calibri" panose="020F0502020204030204" pitchFamily="34" charset="0"/>
                <a:cs typeface="Calibri" panose="020F0502020204030204" pitchFamily="34" charset="0"/>
              </a:rPr>
              <a:t>building</a:t>
            </a:r>
            <a:r>
              <a:rPr lang="pl-PL" sz="2000" b="1" dirty="0" smtClean="0">
                <a:solidFill>
                  <a:srgbClr val="00518E"/>
                </a:solidFill>
                <a:latin typeface="Calibri" panose="020F0502020204030204" pitchFamily="34" charset="0"/>
                <a:cs typeface="Calibri" panose="020F0502020204030204" pitchFamily="34" charset="0"/>
              </a:rPr>
              <a:t> </a:t>
            </a:r>
            <a:r>
              <a:rPr lang="pl-PL" sz="2000" b="1" dirty="0" err="1" smtClean="0">
                <a:solidFill>
                  <a:srgbClr val="00518E"/>
                </a:solidFill>
                <a:latin typeface="Calibri" panose="020F0502020204030204" pitchFamily="34" charset="0"/>
                <a:cs typeface="Calibri" panose="020F0502020204030204" pitchFamily="34" charset="0"/>
              </a:rPr>
              <a:t>construction</a:t>
            </a:r>
            <a:r>
              <a:rPr lang="pl-PL" sz="2000" b="1" dirty="0" smtClean="0">
                <a:solidFill>
                  <a:srgbClr val="00518E"/>
                </a:solidFill>
                <a:latin typeface="Calibri" panose="020F0502020204030204" pitchFamily="34" charset="0"/>
                <a:cs typeface="Calibri" panose="020F0502020204030204" pitchFamily="34" charset="0"/>
              </a:rPr>
              <a:t> </a:t>
            </a:r>
          </a:p>
          <a:p>
            <a:pPr eaLnBrk="1" hangingPunct="1">
              <a:spcBef>
                <a:spcPct val="50000"/>
              </a:spcBef>
            </a:pPr>
            <a:endParaRPr lang="pl-PL" sz="2000" b="1"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b="1"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r>
              <a:rPr lang="pl-PL" sz="2000" b="1" dirty="0" smtClean="0">
                <a:solidFill>
                  <a:srgbClr val="00518E"/>
                </a:solidFill>
                <a:latin typeface="Calibri" panose="020F0502020204030204" pitchFamily="34" charset="0"/>
                <a:cs typeface="Calibri" panose="020F0502020204030204" pitchFamily="34" charset="0"/>
              </a:rPr>
              <a:t>May 2014 – </a:t>
            </a:r>
            <a:r>
              <a:rPr lang="pl-PL" sz="2000" b="1" dirty="0" err="1" smtClean="0">
                <a:solidFill>
                  <a:srgbClr val="00518E"/>
                </a:solidFill>
                <a:latin typeface="Calibri" panose="020F0502020204030204" pitchFamily="34" charset="0"/>
                <a:cs typeface="Calibri" panose="020F0502020204030204" pitchFamily="34" charset="0"/>
              </a:rPr>
              <a:t>building</a:t>
            </a:r>
            <a:r>
              <a:rPr lang="pl-PL" sz="2000" b="1" dirty="0" smtClean="0">
                <a:solidFill>
                  <a:srgbClr val="00518E"/>
                </a:solidFill>
                <a:latin typeface="Calibri" panose="020F0502020204030204" pitchFamily="34" charset="0"/>
                <a:cs typeface="Calibri" panose="020F0502020204030204" pitchFamily="34" charset="0"/>
              </a:rPr>
              <a:t> </a:t>
            </a:r>
            <a:r>
              <a:rPr lang="pl-PL" sz="2000" b="1" dirty="0" err="1" smtClean="0">
                <a:solidFill>
                  <a:srgbClr val="00518E"/>
                </a:solidFill>
                <a:latin typeface="Calibri" panose="020F0502020204030204" pitchFamily="34" charset="0"/>
                <a:cs typeface="Calibri" panose="020F0502020204030204" pitchFamily="34" charset="0"/>
              </a:rPr>
              <a:t>handover</a:t>
            </a:r>
            <a:r>
              <a:rPr lang="pl-PL" sz="2000" b="1" dirty="0" smtClean="0">
                <a:solidFill>
                  <a:srgbClr val="00518E"/>
                </a:solidFill>
                <a:latin typeface="Calibri" panose="020F0502020204030204" pitchFamily="34" charset="0"/>
                <a:cs typeface="Calibri" panose="020F0502020204030204" pitchFamily="34" charset="0"/>
              </a:rPr>
              <a:t> </a:t>
            </a:r>
          </a:p>
          <a:p>
            <a:pPr eaLnBrk="1" hangingPunct="1">
              <a:spcBef>
                <a:spcPct val="50000"/>
              </a:spcBef>
            </a:pPr>
            <a:endParaRPr lang="pl-PL" sz="2000" b="1"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b="1" dirty="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b="1"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r>
              <a:rPr lang="pl-PL" sz="2000" b="1" dirty="0" err="1" smtClean="0">
                <a:solidFill>
                  <a:srgbClr val="00518E"/>
                </a:solidFill>
                <a:latin typeface="Calibri" panose="020F0502020204030204" pitchFamily="34" charset="0"/>
                <a:cs typeface="Calibri" panose="020F0502020204030204" pitchFamily="34" charset="0"/>
              </a:rPr>
              <a:t>June</a:t>
            </a:r>
            <a:r>
              <a:rPr lang="pl-PL" sz="2000" b="1" dirty="0" smtClean="0">
                <a:solidFill>
                  <a:srgbClr val="00518E"/>
                </a:solidFill>
                <a:latin typeface="Calibri" panose="020F0502020204030204" pitchFamily="34" charset="0"/>
                <a:cs typeface="Calibri" panose="020F0502020204030204" pitchFamily="34" charset="0"/>
              </a:rPr>
              <a:t> 2014 </a:t>
            </a:r>
            <a:r>
              <a:rPr lang="pl-PL" sz="2000" b="1" dirty="0" err="1" smtClean="0">
                <a:solidFill>
                  <a:srgbClr val="00518E"/>
                </a:solidFill>
                <a:latin typeface="Calibri" panose="020F0502020204030204" pitchFamily="34" charset="0"/>
                <a:cs typeface="Calibri" panose="020F0502020204030204" pitchFamily="34" charset="0"/>
              </a:rPr>
              <a:t>machine</a:t>
            </a:r>
            <a:r>
              <a:rPr lang="pl-PL" sz="2000" b="1" dirty="0" smtClean="0">
                <a:solidFill>
                  <a:srgbClr val="00518E"/>
                </a:solidFill>
                <a:latin typeface="Calibri" panose="020F0502020204030204" pitchFamily="34" charset="0"/>
                <a:cs typeface="Calibri" panose="020F0502020204030204" pitchFamily="34" charset="0"/>
              </a:rPr>
              <a:t>  </a:t>
            </a:r>
            <a:r>
              <a:rPr lang="pl-PL" sz="2000" b="1" dirty="0" err="1" smtClean="0">
                <a:solidFill>
                  <a:srgbClr val="00518E"/>
                </a:solidFill>
                <a:latin typeface="Calibri" panose="020F0502020204030204" pitchFamily="34" charset="0"/>
                <a:cs typeface="Calibri" panose="020F0502020204030204" pitchFamily="34" charset="0"/>
              </a:rPr>
              <a:t>installation</a:t>
            </a:r>
            <a:endParaRPr lang="pl-PL" sz="2000" b="1" dirty="0" smtClean="0">
              <a:solidFill>
                <a:srgbClr val="00518E"/>
              </a:solidFill>
              <a:latin typeface="Calibri" panose="020F0502020204030204" pitchFamily="34" charset="0"/>
              <a:cs typeface="Calibri" panose="020F0502020204030204" pitchFamily="34" charset="0"/>
            </a:endParaRPr>
          </a:p>
        </p:txBody>
      </p:sp>
      <p:pic>
        <p:nvPicPr>
          <p:cNvPr id="8196"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pole tekstowe 21"/>
          <p:cNvSpPr txBox="1">
            <a:spLocks noChangeArrowheads="1"/>
          </p:cNvSpPr>
          <p:nvPr/>
        </p:nvSpPr>
        <p:spPr bwMode="auto">
          <a:xfrm>
            <a:off x="2267744" y="241955"/>
            <a:ext cx="496808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z="3200" dirty="0" smtClean="0">
                <a:solidFill>
                  <a:srgbClr val="FFFFFF"/>
                </a:solidFill>
                <a:latin typeface="Calibri" panose="020F0502020204030204" pitchFamily="34" charset="0"/>
                <a:cs typeface="Calibri" panose="020F0502020204030204" pitchFamily="34" charset="0"/>
              </a:rPr>
              <a:t>Time </a:t>
            </a:r>
            <a:r>
              <a:rPr lang="en-US" sz="3200" dirty="0" smtClean="0">
                <a:solidFill>
                  <a:srgbClr val="FFFFFF"/>
                </a:solidFill>
                <a:latin typeface="Calibri" panose="020F0502020204030204" pitchFamily="34" charset="0"/>
                <a:cs typeface="Calibri" panose="020F0502020204030204" pitchFamily="34" charset="0"/>
              </a:rPr>
              <a:t>s</a:t>
            </a:r>
            <a:r>
              <a:rPr lang="pl-PL" sz="3200" dirty="0" err="1" smtClean="0">
                <a:solidFill>
                  <a:srgbClr val="FFFFFF"/>
                </a:solidFill>
                <a:latin typeface="Calibri" panose="020F0502020204030204" pitchFamily="34" charset="0"/>
                <a:cs typeface="Calibri" panose="020F0502020204030204" pitchFamily="34" charset="0"/>
              </a:rPr>
              <a:t>chedule</a:t>
            </a:r>
            <a:endParaRPr lang="pl-PL" sz="3200" dirty="0" smtClean="0">
              <a:solidFill>
                <a:srgbClr val="FFFFFF"/>
              </a:solidFill>
              <a:latin typeface="Calibri" panose="020F0502020204030204" pitchFamily="34" charset="0"/>
              <a:cs typeface="Calibri" panose="020F0502020204030204" pitchFamily="34" charset="0"/>
            </a:endParaRPr>
          </a:p>
        </p:txBody>
      </p:sp>
      <p:pic>
        <p:nvPicPr>
          <p:cNvPr id="27" name="Picture 2" descr="Solaris Site 2012-04-03.jpg"/>
          <p:cNvPicPr>
            <a:picLocks noChangeAspect="1"/>
          </p:cNvPicPr>
          <p:nvPr/>
        </p:nvPicPr>
        <p:blipFill rotWithShape="1">
          <a:blip r:embed="rId3">
            <a:extLst>
              <a:ext uri="{28A0092B-C50C-407E-A947-70E740481C1C}">
                <a14:useLocalDpi xmlns:a14="http://schemas.microsoft.com/office/drawing/2010/main"/>
              </a:ext>
            </a:extLst>
          </a:blip>
          <a:srcRect l="36550" r="25539"/>
          <a:stretch/>
        </p:blipFill>
        <p:spPr bwMode="auto">
          <a:xfrm>
            <a:off x="5954235" y="2420888"/>
            <a:ext cx="3189765" cy="1565918"/>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cxnSp>
        <p:nvCxnSpPr>
          <p:cNvPr id="4" name="Łącznik prosty ze strzałką 3"/>
          <p:cNvCxnSpPr/>
          <p:nvPr/>
        </p:nvCxnSpPr>
        <p:spPr>
          <a:xfrm>
            <a:off x="323528" y="1124744"/>
            <a:ext cx="0" cy="5544616"/>
          </a:xfrm>
          <a:prstGeom prst="straightConnector1">
            <a:avLst/>
          </a:prstGeom>
          <a:ln w="76200" cap="sq" cmpd="sng">
            <a:solidFill>
              <a:srgbClr val="FF0000"/>
            </a:solidFill>
            <a:miter lim="800000"/>
            <a:tailEnd type="arrow"/>
          </a:ln>
        </p:spPr>
        <p:style>
          <a:lnRef idx="2">
            <a:schemeClr val="accent1"/>
          </a:lnRef>
          <a:fillRef idx="0">
            <a:schemeClr val="accent1"/>
          </a:fillRef>
          <a:effectRef idx="1">
            <a:schemeClr val="accent1"/>
          </a:effectRef>
          <a:fontRef idx="minor">
            <a:schemeClr val="tx1"/>
          </a:fontRef>
        </p:style>
      </p:cxn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980728"/>
            <a:ext cx="2904772" cy="162761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Picture 5" descr="E:\Data2014\PHOTOS\DSC_41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635"/>
          <a:stretch/>
        </p:blipFill>
        <p:spPr bwMode="auto">
          <a:xfrm>
            <a:off x="3995936" y="3717032"/>
            <a:ext cx="1872208" cy="2158572"/>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 descr="E:\Data2014\PHOTOS\DSC_41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5033" y="4149080"/>
            <a:ext cx="3125640" cy="20702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4722635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xEl>
                                              <p:pRg st="7" end="7"/>
                                            </p:txEl>
                                          </p:spTgt>
                                        </p:tgtEl>
                                        <p:attrNameLst>
                                          <p:attrName>style.visibility</p:attrName>
                                        </p:attrNameLst>
                                      </p:cBhvr>
                                      <p:to>
                                        <p:strVal val="visible"/>
                                      </p:to>
                                    </p:set>
                                  </p:childTnLst>
                                </p:cTn>
                              </p:par>
                              <p:par>
                                <p:cTn id="19" presetID="5"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par>
                                <p:cTn id="22" presetID="5"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heckerboard(across)">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611560" y="980728"/>
            <a:ext cx="8496944" cy="5478423"/>
          </a:xfrm>
          <a:prstGeom prst="rect">
            <a:avLst/>
          </a:prstGeom>
          <a:ln>
            <a:noFill/>
            <a:headEnd/>
            <a:tailEnd/>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l-PL" sz="2000" dirty="0" err="1" smtClean="0">
                <a:solidFill>
                  <a:srgbClr val="00518E"/>
                </a:solidFill>
                <a:latin typeface="Calibri" panose="020F0502020204030204" pitchFamily="34" charset="0"/>
                <a:cs typeface="Calibri" panose="020F0502020204030204" pitchFamily="34" charset="0"/>
              </a:rPr>
              <a:t>November</a:t>
            </a:r>
            <a:r>
              <a:rPr lang="pl-PL" sz="2000" dirty="0" smtClean="0">
                <a:solidFill>
                  <a:srgbClr val="00518E"/>
                </a:solidFill>
                <a:latin typeface="Calibri" panose="020F0502020204030204" pitchFamily="34" charset="0"/>
                <a:cs typeface="Calibri" panose="020F0502020204030204" pitchFamily="34" charset="0"/>
              </a:rPr>
              <a:t> 2014 </a:t>
            </a:r>
            <a:r>
              <a:rPr lang="pl-PL" sz="2000" dirty="0" err="1" smtClean="0">
                <a:solidFill>
                  <a:srgbClr val="00518E"/>
                </a:solidFill>
                <a:latin typeface="Calibri" panose="020F0502020204030204" pitchFamily="34" charset="0"/>
                <a:cs typeface="Calibri" panose="020F0502020204030204" pitchFamily="34" charset="0"/>
              </a:rPr>
              <a:t>linac</a:t>
            </a:r>
            <a:r>
              <a:rPr lang="pl-PL" sz="2000" dirty="0" smtClean="0">
                <a:solidFill>
                  <a:srgbClr val="00518E"/>
                </a:solidFill>
                <a:latin typeface="Calibri" panose="020F0502020204030204" pitchFamily="34" charset="0"/>
                <a:cs typeface="Calibri" panose="020F0502020204030204" pitchFamily="34" charset="0"/>
              </a:rPr>
              <a:t> </a:t>
            </a:r>
            <a:r>
              <a:rPr lang="pl-PL" sz="2000" dirty="0" err="1" smtClean="0">
                <a:solidFill>
                  <a:srgbClr val="00518E"/>
                </a:solidFill>
                <a:latin typeface="Calibri" panose="020F0502020204030204" pitchFamily="34" charset="0"/>
                <a:cs typeface="Calibri" panose="020F0502020204030204" pitchFamily="34" charset="0"/>
              </a:rPr>
              <a:t>conditioning</a:t>
            </a:r>
            <a:r>
              <a:rPr lang="pl-PL" sz="2000" dirty="0" smtClean="0">
                <a:solidFill>
                  <a:srgbClr val="00518E"/>
                </a:solidFill>
                <a:latin typeface="Calibri" panose="020F0502020204030204" pitchFamily="34" charset="0"/>
                <a:cs typeface="Calibri" panose="020F0502020204030204" pitchFamily="34" charset="0"/>
              </a:rPr>
              <a:t> start</a:t>
            </a:r>
          </a:p>
          <a:p>
            <a:pPr eaLnBrk="1" hangingPunct="1">
              <a:spcBef>
                <a:spcPct val="50000"/>
              </a:spcBef>
            </a:pPr>
            <a:endParaRPr lang="pl-PL" sz="2000"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dirty="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dirty="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r>
              <a:rPr lang="pl-PL" sz="2000" dirty="0" err="1" smtClean="0">
                <a:solidFill>
                  <a:srgbClr val="00518E"/>
                </a:solidFill>
                <a:latin typeface="Calibri" panose="020F0502020204030204" pitchFamily="34" charset="0"/>
                <a:cs typeface="Calibri" panose="020F0502020204030204" pitchFamily="34" charset="0"/>
              </a:rPr>
              <a:t>April</a:t>
            </a:r>
            <a:r>
              <a:rPr lang="pl-PL" sz="2000" dirty="0" smtClean="0">
                <a:solidFill>
                  <a:srgbClr val="00518E"/>
                </a:solidFill>
                <a:latin typeface="Calibri" panose="020F0502020204030204" pitchFamily="34" charset="0"/>
                <a:cs typeface="Calibri" panose="020F0502020204030204" pitchFamily="34" charset="0"/>
              </a:rPr>
              <a:t> 2015 Storage ring </a:t>
            </a:r>
            <a:r>
              <a:rPr lang="pl-PL" sz="2000" dirty="0" err="1" smtClean="0">
                <a:solidFill>
                  <a:srgbClr val="00518E"/>
                </a:solidFill>
                <a:latin typeface="Calibri" panose="020F0502020204030204" pitchFamily="34" charset="0"/>
                <a:cs typeface="Calibri" panose="020F0502020204030204" pitchFamily="34" charset="0"/>
              </a:rPr>
              <a:t>installation</a:t>
            </a:r>
            <a:r>
              <a:rPr lang="pl-PL" sz="2000" dirty="0" smtClean="0">
                <a:solidFill>
                  <a:srgbClr val="00518E"/>
                </a:solidFill>
                <a:latin typeface="Calibri" panose="020F0502020204030204" pitchFamily="34" charset="0"/>
                <a:cs typeface="Calibri" panose="020F0502020204030204" pitchFamily="34" charset="0"/>
              </a:rPr>
              <a:t> </a:t>
            </a:r>
            <a:r>
              <a:rPr lang="pl-PL" sz="2000" dirty="0" err="1" smtClean="0">
                <a:solidFill>
                  <a:srgbClr val="00518E"/>
                </a:solidFill>
                <a:latin typeface="Calibri" panose="020F0502020204030204" pitchFamily="34" charset="0"/>
                <a:cs typeface="Calibri" panose="020F0502020204030204" pitchFamily="34" charset="0"/>
              </a:rPr>
              <a:t>done</a:t>
            </a:r>
            <a:endParaRPr lang="pl-PL" sz="2000" dirty="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r>
              <a:rPr lang="pl-PL" sz="2000" dirty="0" smtClean="0">
                <a:solidFill>
                  <a:srgbClr val="00518E"/>
                </a:solidFill>
                <a:latin typeface="Calibri" panose="020F0502020204030204" pitchFamily="34" charset="0"/>
                <a:cs typeface="Calibri" panose="020F0502020204030204" pitchFamily="34" charset="0"/>
              </a:rPr>
              <a:t>May 2015 Solaris </a:t>
            </a:r>
            <a:r>
              <a:rPr lang="pl-PL" sz="2000" dirty="0" err="1" smtClean="0">
                <a:solidFill>
                  <a:srgbClr val="00518E"/>
                </a:solidFill>
                <a:latin typeface="Calibri" panose="020F0502020204030204" pitchFamily="34" charset="0"/>
                <a:cs typeface="Calibri" panose="020F0502020204030204" pitchFamily="34" charset="0"/>
              </a:rPr>
              <a:t>commissioning</a:t>
            </a:r>
            <a:r>
              <a:rPr lang="pl-PL" sz="2000" dirty="0" smtClean="0">
                <a:solidFill>
                  <a:srgbClr val="00518E"/>
                </a:solidFill>
                <a:latin typeface="Calibri" panose="020F0502020204030204" pitchFamily="34" charset="0"/>
                <a:cs typeface="Calibri" panose="020F0502020204030204" pitchFamily="34" charset="0"/>
              </a:rPr>
              <a:t> start</a:t>
            </a:r>
          </a:p>
          <a:p>
            <a:pPr eaLnBrk="1" hangingPunct="1">
              <a:spcBef>
                <a:spcPct val="50000"/>
              </a:spcBef>
            </a:pPr>
            <a:endParaRPr lang="pl-PL" sz="2000" u="sng"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endParaRPr lang="pl-PL" sz="2000" u="sng" dirty="0" smtClean="0">
              <a:solidFill>
                <a:srgbClr val="00518E"/>
              </a:solidFill>
              <a:latin typeface="Calibri" panose="020F0502020204030204" pitchFamily="34" charset="0"/>
              <a:cs typeface="Calibri" panose="020F0502020204030204" pitchFamily="34" charset="0"/>
            </a:endParaRPr>
          </a:p>
          <a:p>
            <a:pPr eaLnBrk="1" hangingPunct="1">
              <a:spcBef>
                <a:spcPct val="50000"/>
              </a:spcBef>
            </a:pPr>
            <a:r>
              <a:rPr lang="pl-PL" sz="2000" u="sng" dirty="0" err="1" smtClean="0">
                <a:solidFill>
                  <a:srgbClr val="00518E"/>
                </a:solidFill>
                <a:latin typeface="Calibri" panose="020F0502020204030204" pitchFamily="34" charset="0"/>
                <a:cs typeface="Calibri" panose="020F0502020204030204" pitchFamily="34" charset="0"/>
              </a:rPr>
              <a:t>December</a:t>
            </a:r>
            <a:r>
              <a:rPr lang="pl-PL" sz="2000" u="sng" dirty="0" smtClean="0">
                <a:solidFill>
                  <a:srgbClr val="00518E"/>
                </a:solidFill>
                <a:latin typeface="Calibri" panose="020F0502020204030204" pitchFamily="34" charset="0"/>
                <a:cs typeface="Calibri" panose="020F0502020204030204" pitchFamily="34" charset="0"/>
              </a:rPr>
              <a:t> 2015 end of the </a:t>
            </a:r>
            <a:r>
              <a:rPr lang="pl-PL" sz="2000" u="sng" dirty="0" err="1" smtClean="0">
                <a:solidFill>
                  <a:srgbClr val="00518E"/>
                </a:solidFill>
                <a:latin typeface="Calibri" panose="020F0502020204030204" pitchFamily="34" charset="0"/>
                <a:cs typeface="Calibri" panose="020F0502020204030204" pitchFamily="34" charset="0"/>
              </a:rPr>
              <a:t>project</a:t>
            </a:r>
            <a:endParaRPr lang="pl-PL" sz="2000" u="sng" dirty="0" smtClean="0">
              <a:solidFill>
                <a:srgbClr val="00518E"/>
              </a:solidFill>
              <a:latin typeface="Calibri" panose="020F0502020204030204" pitchFamily="34" charset="0"/>
              <a:cs typeface="Calibri" panose="020F0502020204030204" pitchFamily="34" charset="0"/>
            </a:endParaRPr>
          </a:p>
        </p:txBody>
      </p:sp>
      <p:pic>
        <p:nvPicPr>
          <p:cNvPr id="8196"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Łącznik prosty ze strzałką 3"/>
          <p:cNvCxnSpPr/>
          <p:nvPr/>
        </p:nvCxnSpPr>
        <p:spPr>
          <a:xfrm>
            <a:off x="323528" y="1124744"/>
            <a:ext cx="0" cy="5544616"/>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6" name="Picture 2" descr="C:\Users\Ada\AppData\Local\Microsoft\Windows\Temporary Internet Files\Content.Outlook\YKDZUEPW\elektromagnesy (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39000"/>
                    </a14:imgEffect>
                    <a14:imgEffect>
                      <a14:brightnessContrast bright="39000" contrast="23000"/>
                    </a14:imgEffect>
                  </a14:imgLayer>
                </a14:imgProps>
              </a:ext>
              <a:ext uri="{28A0092B-C50C-407E-A947-70E740481C1C}">
                <a14:useLocalDpi xmlns:a14="http://schemas.microsoft.com/office/drawing/2010/main" val="0"/>
              </a:ext>
            </a:extLst>
          </a:blip>
          <a:srcRect l="12791" r="12325"/>
          <a:stretch/>
        </p:blipFill>
        <p:spPr bwMode="auto">
          <a:xfrm>
            <a:off x="5652120" y="3645024"/>
            <a:ext cx="3154454" cy="280831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C:\Users\Ada\Dropbox\Przekazane z aparatu\2014-10-14 12.1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1412776"/>
            <a:ext cx="3024336" cy="2268252"/>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a\Pictures\Od NOKIA Lumia 610 NFC\Z aparatu\WP_0010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1196752"/>
            <a:ext cx="3168352" cy="237626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pole tekstowe 10"/>
          <p:cNvSpPr txBox="1">
            <a:spLocks noChangeArrowheads="1"/>
          </p:cNvSpPr>
          <p:nvPr/>
        </p:nvSpPr>
        <p:spPr bwMode="auto">
          <a:xfrm>
            <a:off x="2267744" y="241955"/>
            <a:ext cx="496808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z="3200" dirty="0" smtClean="0">
                <a:solidFill>
                  <a:srgbClr val="FFFFFF"/>
                </a:solidFill>
                <a:latin typeface="Calibri" panose="020F0502020204030204" pitchFamily="34" charset="0"/>
                <a:cs typeface="Calibri" panose="020F0502020204030204" pitchFamily="34" charset="0"/>
              </a:rPr>
              <a:t>Time </a:t>
            </a:r>
            <a:r>
              <a:rPr lang="en-US" sz="3200" dirty="0" smtClean="0">
                <a:solidFill>
                  <a:srgbClr val="FFFFFF"/>
                </a:solidFill>
                <a:latin typeface="Calibri" panose="020F0502020204030204" pitchFamily="34" charset="0"/>
                <a:cs typeface="Calibri" panose="020F0502020204030204" pitchFamily="34" charset="0"/>
              </a:rPr>
              <a:t>s</a:t>
            </a:r>
            <a:r>
              <a:rPr lang="pl-PL" sz="3200" dirty="0" err="1" smtClean="0">
                <a:solidFill>
                  <a:srgbClr val="FFFFFF"/>
                </a:solidFill>
                <a:latin typeface="Calibri" panose="020F0502020204030204" pitchFamily="34" charset="0"/>
                <a:cs typeface="Calibri" panose="020F0502020204030204" pitchFamily="34" charset="0"/>
              </a:rPr>
              <a:t>chedule</a:t>
            </a:r>
            <a:endParaRPr lang="pl-PL" sz="3200" dirty="0" smtClean="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076481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4">
                                            <p:txEl>
                                              <p:pRg st="0" end="0"/>
                                            </p:txEl>
                                          </p:spTgt>
                                        </p:tgtEl>
                                        <p:attrNameLst>
                                          <p:attrName>style.visibility</p:attrName>
                                        </p:attrNameLst>
                                      </p:cBhvr>
                                      <p:to>
                                        <p:strVal val="visible"/>
                                      </p:to>
                                    </p:set>
                                  </p:childTnLst>
                                </p:cTn>
                              </p:par>
                              <p:par>
                                <p:cTn id="12" presetID="1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p:tgtEl>
                                          <p:spTgt spid="23"/>
                                        </p:tgtEl>
                                        <p:attrNameLst>
                                          <p:attrName>ppt_y</p:attrName>
                                        </p:attrNameLst>
                                      </p:cBhvr>
                                      <p:tavLst>
                                        <p:tav tm="0">
                                          <p:val>
                                            <p:strVal val="#ppt_y+#ppt_h*1.125000"/>
                                          </p:val>
                                        </p:tav>
                                        <p:tav tm="100000">
                                          <p:val>
                                            <p:strVal val="#ppt_y"/>
                                          </p:val>
                                        </p:tav>
                                      </p:tavLst>
                                    </p:anim>
                                    <p:animEffect transition="in" filter="wipe(up)">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194">
                                            <p:txEl>
                                              <p:pRg st="6" end="6"/>
                                            </p:txEl>
                                          </p:spTgt>
                                        </p:tgtEl>
                                        <p:attrNameLst>
                                          <p:attrName>style.visibility</p:attrName>
                                        </p:attrNameLst>
                                      </p:cBhvr>
                                      <p:to>
                                        <p:strVal val="visible"/>
                                      </p:to>
                                    </p:set>
                                  </p:childTnLst>
                                </p:cTn>
                              </p:par>
                              <p:par>
                                <p:cTn id="20" presetID="6"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circle(in)">
                                      <p:cBhvr>
                                        <p:cTn id="22" dur="20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31" y="166689"/>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C:\Users\Marek\Documents\IFUJs\Krako\Pictures\SOLARIS\SOLARIS -2015-05\synchrotron Solaris 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23661"/>
            <a:ext cx="8903735" cy="593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8527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14</a:t>
            </a:fld>
            <a:endParaRPr lang="en-US" dirty="0">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98586"/>
            <a:ext cx="9144001" cy="33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 y="4549660"/>
            <a:ext cx="9144000" cy="307777"/>
          </a:xfrm>
          <a:prstGeom prst="rect">
            <a:avLst/>
          </a:prstGeom>
          <a:noFill/>
        </p:spPr>
        <p:txBody>
          <a:bodyPr wrap="square" rtlCol="0">
            <a:spAutoFit/>
          </a:bodyPr>
          <a:lstStyle/>
          <a:p>
            <a:r>
              <a:rPr lang="en-US" sz="1400" b="1" dirty="0" smtClean="0"/>
              <a:t>SOLARIS	         Kraków               1.5               96                   </a:t>
            </a:r>
            <a:r>
              <a:rPr lang="en-US" sz="1400" b="1" dirty="0" smtClean="0">
                <a:solidFill>
                  <a:srgbClr val="FF0000"/>
                </a:solidFill>
              </a:rPr>
              <a:t>5.6</a:t>
            </a:r>
            <a:r>
              <a:rPr lang="en-US" sz="1400" b="1" dirty="0" smtClean="0"/>
              <a:t>           </a:t>
            </a:r>
            <a:r>
              <a:rPr lang="en-US" sz="1400" b="1" dirty="0" smtClean="0">
                <a:solidFill>
                  <a:srgbClr val="FF0000"/>
                </a:solidFill>
              </a:rPr>
              <a:t>500</a:t>
            </a:r>
            <a:r>
              <a:rPr lang="en-US" sz="1400" b="1" dirty="0" smtClean="0"/>
              <a:t>      12 x 3.5 m                        2015</a:t>
            </a:r>
            <a:endParaRPr lang="pl-PL" sz="1400" b="1" dirty="0"/>
          </a:p>
        </p:txBody>
      </p:sp>
      <p:pic>
        <p:nvPicPr>
          <p:cNvPr id="9" name="Picture 10" descr="C:\Documents and Settings\Piotr Zabicki\Pulpit\solari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0" y="908719"/>
            <a:ext cx="9144000" cy="48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b="1" dirty="0">
                <a:solidFill>
                  <a:srgbClr val="00518E"/>
                </a:solidFill>
                <a:latin typeface="Tahoma" pitchFamily="34" charset="0"/>
                <a:ea typeface="Tahoma" pitchFamily="34" charset="0"/>
                <a:cs typeface="Tahoma" pitchFamily="34" charset="0"/>
              </a:rPr>
              <a:t>SOLARIS </a:t>
            </a:r>
            <a:r>
              <a:rPr lang="en-GB" b="1" dirty="0">
                <a:solidFill>
                  <a:srgbClr val="00518E"/>
                </a:solidFill>
                <a:latin typeface="Tahoma" pitchFamily="34" charset="0"/>
                <a:ea typeface="Tahoma" pitchFamily="34" charset="0"/>
                <a:cs typeface="Tahoma" pitchFamily="34" charset="0"/>
              </a:rPr>
              <a:t>– </a:t>
            </a:r>
            <a:r>
              <a:rPr lang="en-GB" b="1" dirty="0" smtClean="0">
                <a:solidFill>
                  <a:srgbClr val="00518E"/>
                </a:solidFill>
                <a:latin typeface="Tahoma" pitchFamily="34" charset="0"/>
                <a:ea typeface="Tahoma" pitchFamily="34" charset="0"/>
                <a:cs typeface="Tahoma" pitchFamily="34" charset="0"/>
              </a:rPr>
              <a:t>comparison</a:t>
            </a:r>
            <a:endParaRPr lang="en-GB" b="1" dirty="0">
              <a:solidFill>
                <a:srgbClr val="00518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3880139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1"/>
          </p:nvPr>
        </p:nvPicPr>
        <p:blipFill>
          <a:blip r:embed="rId2"/>
          <a:stretch>
            <a:fillRect/>
          </a:stretch>
        </p:blipFill>
        <p:spPr>
          <a:xfrm>
            <a:off x="4561420" y="134839"/>
            <a:ext cx="4553072" cy="6402262"/>
          </a:xfrm>
          <a:prstGeom prst="rect">
            <a:avLst/>
          </a:prstGeom>
        </p:spPr>
      </p:pic>
      <p:sp>
        <p:nvSpPr>
          <p:cNvPr id="4" name="Symbol zastępczy numeru slajdu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15</a:t>
            </a:fld>
            <a:endParaRPr lang="en-US" dirty="0">
              <a:solidFill>
                <a:srgbClr val="000000"/>
              </a:solidFill>
            </a:endParaRPr>
          </a:p>
        </p:txBody>
      </p:sp>
      <p:pic>
        <p:nvPicPr>
          <p:cNvPr id="5" name="Obraz 4"/>
          <p:cNvPicPr>
            <a:picLocks noChangeAspect="1"/>
          </p:cNvPicPr>
          <p:nvPr/>
        </p:nvPicPr>
        <p:blipFill>
          <a:blip r:embed="rId3"/>
          <a:stretch>
            <a:fillRect/>
          </a:stretch>
        </p:blipFill>
        <p:spPr>
          <a:xfrm>
            <a:off x="0" y="134839"/>
            <a:ext cx="4561420" cy="6348511"/>
          </a:xfrm>
          <a:prstGeom prst="rect">
            <a:avLst/>
          </a:prstGeom>
        </p:spPr>
      </p:pic>
      <p:sp>
        <p:nvSpPr>
          <p:cNvPr id="2" name="Prostokąt 1"/>
          <p:cNvSpPr/>
          <p:nvPr/>
        </p:nvSpPr>
        <p:spPr>
          <a:xfrm>
            <a:off x="4716016" y="6021288"/>
            <a:ext cx="1368152" cy="288032"/>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FF00"/>
              </a:solidFill>
            </a:endParaRPr>
          </a:p>
        </p:txBody>
      </p:sp>
      <p:sp>
        <p:nvSpPr>
          <p:cNvPr id="3" name="Prostokąt 2"/>
          <p:cNvSpPr/>
          <p:nvPr/>
        </p:nvSpPr>
        <p:spPr>
          <a:xfrm>
            <a:off x="4586204" y="2572743"/>
            <a:ext cx="1522748" cy="576064"/>
          </a:xfrm>
          <a:prstGeom prst="rect">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6133736" y="2572743"/>
            <a:ext cx="1522748" cy="576064"/>
          </a:xfrm>
          <a:prstGeom prst="rect">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bjaśnienie prostokątne 11"/>
          <p:cNvSpPr/>
          <p:nvPr/>
        </p:nvSpPr>
        <p:spPr>
          <a:xfrm>
            <a:off x="4774536" y="3396867"/>
            <a:ext cx="3528392" cy="1328277"/>
          </a:xfrm>
          <a:prstGeom prst="wedgeRectCallout">
            <a:avLst>
              <a:gd name="adj1" fmla="val -15456"/>
              <a:gd name="adj2" fmla="val -6474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00" dirty="0" smtClean="0">
                <a:solidFill>
                  <a:srgbClr val="000000"/>
                </a:solidFill>
                <a:latin typeface="Minion Pro"/>
              </a:rPr>
              <a:t>The </a:t>
            </a:r>
            <a:r>
              <a:rPr lang="pl-PL" sz="1600" dirty="0" err="1" smtClean="0">
                <a:solidFill>
                  <a:srgbClr val="000000"/>
                </a:solidFill>
                <a:latin typeface="Minion Pro"/>
              </a:rPr>
              <a:t>selection</a:t>
            </a:r>
            <a:r>
              <a:rPr lang="pl-PL" sz="1600" dirty="0" smtClean="0">
                <a:solidFill>
                  <a:srgbClr val="000000"/>
                </a:solidFill>
                <a:latin typeface="Minion Pro"/>
              </a:rPr>
              <a:t> of </a:t>
            </a:r>
            <a:r>
              <a:rPr lang="pl-PL" sz="1600" dirty="0" err="1" smtClean="0">
                <a:solidFill>
                  <a:srgbClr val="000000"/>
                </a:solidFill>
                <a:latin typeface="Minion Pro"/>
              </a:rPr>
              <a:t>rising</a:t>
            </a:r>
            <a:r>
              <a:rPr lang="pl-PL" sz="1600" dirty="0" smtClean="0">
                <a:solidFill>
                  <a:srgbClr val="000000"/>
                </a:solidFill>
                <a:latin typeface="Minion Pro"/>
              </a:rPr>
              <a:t> </a:t>
            </a:r>
            <a:r>
              <a:rPr lang="pl-PL" sz="1600" dirty="0" err="1" smtClean="0">
                <a:solidFill>
                  <a:srgbClr val="000000"/>
                </a:solidFill>
                <a:latin typeface="Minion Pro"/>
              </a:rPr>
              <a:t>stars</a:t>
            </a:r>
            <a:r>
              <a:rPr lang="pl-PL" sz="1600" dirty="0" smtClean="0">
                <a:solidFill>
                  <a:srgbClr val="000000"/>
                </a:solidFill>
                <a:latin typeface="Minion Pro"/>
              </a:rPr>
              <a:t> </a:t>
            </a:r>
            <a:r>
              <a:rPr lang="pl-PL" sz="1600" dirty="0" err="1" smtClean="0">
                <a:solidFill>
                  <a:srgbClr val="000000"/>
                </a:solidFill>
                <a:latin typeface="Minion Pro"/>
              </a:rPr>
              <a:t>is</a:t>
            </a:r>
            <a:r>
              <a:rPr lang="pl-PL" sz="1600" dirty="0" smtClean="0">
                <a:solidFill>
                  <a:srgbClr val="000000"/>
                </a:solidFill>
                <a:latin typeface="Minion Pro"/>
              </a:rPr>
              <a:t> </a:t>
            </a:r>
            <a:r>
              <a:rPr lang="pl-PL" sz="1600" dirty="0" err="1" smtClean="0">
                <a:solidFill>
                  <a:srgbClr val="000000"/>
                </a:solidFill>
                <a:latin typeface="Minion Pro"/>
              </a:rPr>
              <a:t>based</a:t>
            </a:r>
            <a:r>
              <a:rPr lang="pl-PL" sz="1600" dirty="0" smtClean="0">
                <a:solidFill>
                  <a:srgbClr val="000000"/>
                </a:solidFill>
                <a:latin typeface="Minion Pro"/>
              </a:rPr>
              <a:t> on the </a:t>
            </a:r>
            <a:r>
              <a:rPr lang="pl-PL" sz="1600" dirty="0" err="1" smtClean="0">
                <a:solidFill>
                  <a:srgbClr val="000000"/>
                </a:solidFill>
                <a:latin typeface="Minion Pro"/>
              </a:rPr>
              <a:t>rate</a:t>
            </a:r>
            <a:r>
              <a:rPr lang="pl-PL" sz="1600" dirty="0" smtClean="0">
                <a:solidFill>
                  <a:srgbClr val="000000"/>
                </a:solidFill>
                <a:latin typeface="Minion Pro"/>
              </a:rPr>
              <a:t> of </a:t>
            </a:r>
            <a:r>
              <a:rPr lang="pl-PL" sz="1600" dirty="0" err="1" smtClean="0">
                <a:solidFill>
                  <a:srgbClr val="000000"/>
                </a:solidFill>
                <a:latin typeface="Minion Pro"/>
              </a:rPr>
              <a:t>increase</a:t>
            </a:r>
            <a:r>
              <a:rPr lang="pl-PL" sz="1600" dirty="0" smtClean="0">
                <a:solidFill>
                  <a:srgbClr val="000000"/>
                </a:solidFill>
                <a:latin typeface="Minion Pro"/>
              </a:rPr>
              <a:t> in the </a:t>
            </a:r>
            <a:r>
              <a:rPr lang="pl-PL" sz="1600" dirty="0" err="1" smtClean="0">
                <a:solidFill>
                  <a:srgbClr val="000000"/>
                </a:solidFill>
                <a:latin typeface="Minion Pro"/>
              </a:rPr>
              <a:t>countey’scontribution</a:t>
            </a:r>
            <a:r>
              <a:rPr lang="pl-PL" sz="1600" dirty="0" smtClean="0">
                <a:solidFill>
                  <a:srgbClr val="000000"/>
                </a:solidFill>
                <a:latin typeface="Minion Pro"/>
              </a:rPr>
              <a:t> to 68 index </a:t>
            </a:r>
            <a:r>
              <a:rPr lang="pl-PL" sz="1600" dirty="0" err="1" smtClean="0">
                <a:solidFill>
                  <a:srgbClr val="000000"/>
                </a:solidFill>
                <a:latin typeface="Minion Pro"/>
              </a:rPr>
              <a:t>journals</a:t>
            </a:r>
            <a:r>
              <a:rPr lang="pl-PL" sz="1600" dirty="0" smtClean="0">
                <a:solidFill>
                  <a:srgbClr val="000000"/>
                </a:solidFill>
                <a:latin typeface="Minion Pro"/>
              </a:rPr>
              <a:t>, a </a:t>
            </a:r>
            <a:r>
              <a:rPr lang="pl-PL" sz="1600" dirty="0" err="1" smtClean="0">
                <a:solidFill>
                  <a:srgbClr val="000000"/>
                </a:solidFill>
                <a:latin typeface="Minion Pro"/>
              </a:rPr>
              <a:t>metric</a:t>
            </a:r>
            <a:r>
              <a:rPr lang="pl-PL" sz="1600" dirty="0" smtClean="0">
                <a:solidFill>
                  <a:srgbClr val="000000"/>
                </a:solidFill>
                <a:latin typeface="Minion Pro"/>
              </a:rPr>
              <a:t> </a:t>
            </a:r>
            <a:r>
              <a:rPr lang="pl-PL" sz="1600" dirty="0" err="1" smtClean="0">
                <a:solidFill>
                  <a:srgbClr val="000000"/>
                </a:solidFill>
                <a:latin typeface="Minion Pro"/>
              </a:rPr>
              <a:t>known</a:t>
            </a:r>
            <a:r>
              <a:rPr lang="pl-PL" sz="1600" dirty="0" smtClean="0">
                <a:solidFill>
                  <a:srgbClr val="000000"/>
                </a:solidFill>
                <a:latin typeface="Minion Pro"/>
              </a:rPr>
              <a:t> as a </a:t>
            </a:r>
            <a:r>
              <a:rPr lang="pl-PL" sz="1600" dirty="0" err="1" smtClean="0">
                <a:solidFill>
                  <a:srgbClr val="000000"/>
                </a:solidFill>
                <a:latin typeface="Minion Pro"/>
              </a:rPr>
              <a:t>Weighted</a:t>
            </a:r>
            <a:r>
              <a:rPr lang="pl-PL" sz="1600" dirty="0" smtClean="0">
                <a:solidFill>
                  <a:srgbClr val="000000"/>
                </a:solidFill>
                <a:latin typeface="Minion Pro"/>
              </a:rPr>
              <a:t> </a:t>
            </a:r>
            <a:r>
              <a:rPr lang="pl-PL" sz="1600" dirty="0" err="1">
                <a:solidFill>
                  <a:srgbClr val="000000"/>
                </a:solidFill>
                <a:latin typeface="Minion Pro"/>
              </a:rPr>
              <a:t>F</a:t>
            </a:r>
            <a:r>
              <a:rPr lang="pl-PL" sz="1600" dirty="0" err="1" smtClean="0">
                <a:solidFill>
                  <a:srgbClr val="000000"/>
                </a:solidFill>
                <a:latin typeface="Minion Pro"/>
              </a:rPr>
              <a:t>ractional</a:t>
            </a:r>
            <a:r>
              <a:rPr lang="pl-PL" sz="1600" dirty="0" smtClean="0">
                <a:solidFill>
                  <a:srgbClr val="000000"/>
                </a:solidFill>
                <a:latin typeface="Minion Pro"/>
              </a:rPr>
              <a:t> </a:t>
            </a:r>
            <a:r>
              <a:rPr lang="pl-PL" sz="1600" dirty="0" err="1" smtClean="0">
                <a:solidFill>
                  <a:srgbClr val="000000"/>
                </a:solidFill>
                <a:latin typeface="Minion Pro"/>
              </a:rPr>
              <a:t>Count</a:t>
            </a:r>
            <a:r>
              <a:rPr lang="pl-PL" sz="1600" dirty="0" smtClean="0">
                <a:solidFill>
                  <a:srgbClr val="000000"/>
                </a:solidFill>
                <a:latin typeface="Minion Pro"/>
              </a:rPr>
              <a:t> (</a:t>
            </a:r>
            <a:r>
              <a:rPr lang="pl-PL" sz="1600" dirty="0" err="1" smtClean="0">
                <a:solidFill>
                  <a:srgbClr val="000000"/>
                </a:solidFill>
                <a:latin typeface="Minion Pro"/>
              </a:rPr>
              <a:t>WFC</a:t>
            </a:r>
            <a:r>
              <a:rPr lang="pl-PL" sz="1600" dirty="0" smtClean="0">
                <a:solidFill>
                  <a:srgbClr val="000000"/>
                </a:solidFill>
                <a:latin typeface="Minion Pro"/>
              </a:rPr>
              <a:t>)</a:t>
            </a:r>
            <a:endParaRPr lang="pl-PL" sz="1600" dirty="0"/>
          </a:p>
        </p:txBody>
      </p:sp>
      <p:sp>
        <p:nvSpPr>
          <p:cNvPr id="7" name="Objaśnienie prostokątne 6"/>
          <p:cNvSpPr/>
          <p:nvPr/>
        </p:nvSpPr>
        <p:spPr>
          <a:xfrm>
            <a:off x="4481141" y="3166553"/>
            <a:ext cx="4713631" cy="2116260"/>
          </a:xfrm>
          <a:prstGeom prst="wedgeRectCallout">
            <a:avLst>
              <a:gd name="adj1" fmla="val -33989"/>
              <a:gd name="adj2" fmla="val 84272"/>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Minion Pro"/>
              </a:rPr>
              <a:t>In recent years, Polish scientists have also benefited from new facilities for research. Generous EU funding for research and innovation, €14 billion between 2007 and 2013, has led to the creation of 10 new international research </a:t>
            </a:r>
            <a:r>
              <a:rPr lang="en-US" sz="1600" dirty="0" err="1">
                <a:solidFill>
                  <a:srgbClr val="000000"/>
                </a:solidFill>
                <a:latin typeface="Minion Pro"/>
              </a:rPr>
              <a:t>centres</a:t>
            </a:r>
            <a:r>
              <a:rPr lang="en-US" sz="1600" dirty="0">
                <a:solidFill>
                  <a:srgbClr val="000000"/>
                </a:solidFill>
                <a:latin typeface="Minion Pro"/>
              </a:rPr>
              <a:t> since 2007, including the Solaris Synchrotron at </a:t>
            </a:r>
            <a:r>
              <a:rPr lang="en-US" sz="1600" dirty="0" err="1">
                <a:solidFill>
                  <a:srgbClr val="000000"/>
                </a:solidFill>
                <a:latin typeface="Minion Pro"/>
              </a:rPr>
              <a:t>Kraków’s</a:t>
            </a:r>
            <a:r>
              <a:rPr lang="en-US" sz="1600" dirty="0">
                <a:solidFill>
                  <a:srgbClr val="000000"/>
                </a:solidFill>
                <a:latin typeface="Minion Pro"/>
              </a:rPr>
              <a:t> </a:t>
            </a:r>
            <a:r>
              <a:rPr lang="en-US" sz="1600" dirty="0" err="1">
                <a:solidFill>
                  <a:srgbClr val="000000"/>
                </a:solidFill>
                <a:latin typeface="Minion Pro"/>
              </a:rPr>
              <a:t>Jagiellonian</a:t>
            </a:r>
            <a:r>
              <a:rPr lang="en-US" sz="1600" dirty="0">
                <a:solidFill>
                  <a:srgbClr val="000000"/>
                </a:solidFill>
                <a:latin typeface="Minion Pro"/>
              </a:rPr>
              <a:t> University, which began operation in 2015. </a:t>
            </a:r>
            <a:r>
              <a:rPr lang="en-US" sz="1600" dirty="0">
                <a:solidFill>
                  <a:srgbClr val="000000"/>
                </a:solidFill>
                <a:latin typeface="Knockout 48 Featherweight"/>
              </a:rPr>
              <a:t>AM </a:t>
            </a:r>
            <a:endParaRPr lang="pl-PL" sz="1600" dirty="0"/>
          </a:p>
        </p:txBody>
      </p:sp>
      <p:sp>
        <p:nvSpPr>
          <p:cNvPr id="13" name="Strzałka w prawo 12"/>
          <p:cNvSpPr/>
          <p:nvPr/>
        </p:nvSpPr>
        <p:spPr>
          <a:xfrm rot="21164126">
            <a:off x="6669025" y="264420"/>
            <a:ext cx="1212276"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0487484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229600" cy="5040560"/>
          </a:xfrm>
        </p:spPr>
        <p:txBody>
          <a:bodyPr/>
          <a:lstStyle/>
          <a:p>
            <a:r>
              <a:rPr lang="en-US" sz="1800" dirty="0">
                <a:solidFill>
                  <a:srgbClr val="00518E"/>
                </a:solidFill>
                <a:latin typeface="Calibri" panose="020F0502020204030204" pitchFamily="34" charset="0"/>
              </a:rPr>
              <a:t>The Polish synchrotron is </a:t>
            </a:r>
            <a:r>
              <a:rPr lang="en-US" sz="1800" dirty="0" smtClean="0">
                <a:solidFill>
                  <a:srgbClr val="00518E"/>
                </a:solidFill>
                <a:latin typeface="Calibri" panose="020F0502020204030204" pitchFamily="34" charset="0"/>
              </a:rPr>
              <a:t>the </a:t>
            </a:r>
            <a:r>
              <a:rPr lang="en-US" sz="1800" dirty="0">
                <a:solidFill>
                  <a:srgbClr val="00518E"/>
                </a:solidFill>
                <a:latin typeface="Calibri" panose="020F0502020204030204" pitchFamily="34" charset="0"/>
              </a:rPr>
              <a:t>first </a:t>
            </a:r>
            <a:r>
              <a:rPr lang="en-US" sz="1800" b="1" dirty="0">
                <a:solidFill>
                  <a:srgbClr val="C00000"/>
                </a:solidFill>
                <a:latin typeface="Calibri" panose="020F0502020204030204" pitchFamily="34" charset="0"/>
              </a:rPr>
              <a:t>research infrastructure of such substantial size and potential constructed in this part of </a:t>
            </a:r>
            <a:r>
              <a:rPr lang="en-US" sz="1800" b="1" dirty="0" smtClean="0">
                <a:solidFill>
                  <a:srgbClr val="C00000"/>
                </a:solidFill>
                <a:latin typeface="Calibri" panose="020F0502020204030204" pitchFamily="34" charset="0"/>
              </a:rPr>
              <a:t>Europe</a:t>
            </a:r>
          </a:p>
          <a:p>
            <a:endParaRPr lang="en-US" sz="1800" b="1" dirty="0" smtClean="0">
              <a:solidFill>
                <a:srgbClr val="C00000"/>
              </a:solidFill>
              <a:latin typeface="Calibri" panose="020F0502020204030204" pitchFamily="34" charset="0"/>
            </a:endParaRPr>
          </a:p>
          <a:p>
            <a:r>
              <a:rPr lang="en-US" sz="1800" dirty="0" smtClean="0">
                <a:solidFill>
                  <a:srgbClr val="00518E"/>
                </a:solidFill>
                <a:latin typeface="Calibri" panose="020F0502020204030204" pitchFamily="34" charset="0"/>
              </a:rPr>
              <a:t>The </a:t>
            </a:r>
            <a:r>
              <a:rPr lang="en-US" sz="1800" dirty="0">
                <a:solidFill>
                  <a:srgbClr val="00518E"/>
                </a:solidFill>
                <a:latin typeface="Calibri" panose="020F0502020204030204" pitchFamily="34" charset="0"/>
              </a:rPr>
              <a:t>synchrotron, being a </a:t>
            </a:r>
            <a:r>
              <a:rPr lang="en-US" sz="1800" b="1" dirty="0">
                <a:solidFill>
                  <a:srgbClr val="C00000"/>
                </a:solidFill>
                <a:latin typeface="Calibri" panose="020F0502020204030204" pitchFamily="34" charset="0"/>
              </a:rPr>
              <a:t>large-scale, multi-user and multidisciplinary facility</a:t>
            </a:r>
            <a:r>
              <a:rPr lang="en-US" sz="1800" dirty="0">
                <a:solidFill>
                  <a:srgbClr val="00518E"/>
                </a:solidFill>
                <a:latin typeface="Calibri" panose="020F0502020204030204" pitchFamily="34" charset="0"/>
              </a:rPr>
              <a:t> represents a very </a:t>
            </a:r>
            <a:r>
              <a:rPr lang="en-US" sz="1800" b="1" dirty="0">
                <a:solidFill>
                  <a:srgbClr val="C00000"/>
                </a:solidFill>
                <a:latin typeface="Calibri" panose="020F0502020204030204" pitchFamily="34" charset="0"/>
              </a:rPr>
              <a:t>efficient investment in </a:t>
            </a:r>
            <a:r>
              <a:rPr lang="en-US" sz="1800" b="1" dirty="0" smtClean="0">
                <a:solidFill>
                  <a:srgbClr val="C00000"/>
                </a:solidFill>
                <a:latin typeface="Calibri" panose="020F0502020204030204" pitchFamily="34" charset="0"/>
              </a:rPr>
              <a:t>research infrastructure</a:t>
            </a:r>
            <a:r>
              <a:rPr lang="en-US" sz="1800" dirty="0" smtClean="0">
                <a:solidFill>
                  <a:srgbClr val="C00000"/>
                </a:solidFill>
                <a:latin typeface="Calibri" panose="020F0502020204030204" pitchFamily="34" charset="0"/>
              </a:rPr>
              <a:t> </a:t>
            </a:r>
            <a:r>
              <a:rPr lang="en-US" sz="1800" dirty="0">
                <a:solidFill>
                  <a:srgbClr val="00518E"/>
                </a:solidFill>
                <a:latin typeface="Calibri" panose="020F0502020204030204" pitchFamily="34" charset="0"/>
              </a:rPr>
              <a:t>by providing state-of-the-art research opportunities for many research </a:t>
            </a:r>
            <a:r>
              <a:rPr lang="en-US" sz="1800" dirty="0" smtClean="0">
                <a:solidFill>
                  <a:srgbClr val="00518E"/>
                </a:solidFill>
                <a:latin typeface="Calibri" panose="020F0502020204030204" pitchFamily="34" charset="0"/>
              </a:rPr>
              <a:t>groups</a:t>
            </a:r>
          </a:p>
          <a:p>
            <a:endParaRPr lang="en-US" sz="1800" dirty="0" smtClean="0">
              <a:solidFill>
                <a:srgbClr val="00518E"/>
              </a:solidFill>
              <a:latin typeface="Calibri" panose="020F0502020204030204" pitchFamily="34" charset="0"/>
            </a:endParaRPr>
          </a:p>
          <a:p>
            <a:r>
              <a:rPr lang="en-US" sz="1800" dirty="0" smtClean="0">
                <a:solidFill>
                  <a:srgbClr val="00518E"/>
                </a:solidFill>
                <a:latin typeface="Calibri" panose="020F0502020204030204" pitchFamily="34" charset="0"/>
              </a:rPr>
              <a:t>The </a:t>
            </a:r>
            <a:r>
              <a:rPr lang="en-US" sz="1800" dirty="0">
                <a:solidFill>
                  <a:srgbClr val="00518E"/>
                </a:solidFill>
                <a:latin typeface="Calibri" panose="020F0502020204030204" pitchFamily="34" charset="0"/>
              </a:rPr>
              <a:t>expected </a:t>
            </a:r>
            <a:r>
              <a:rPr lang="en-US" sz="1800" b="1" dirty="0">
                <a:solidFill>
                  <a:srgbClr val="C00000"/>
                </a:solidFill>
                <a:latin typeface="Calibri" panose="020F0502020204030204" pitchFamily="34" charset="0"/>
              </a:rPr>
              <a:t>benefits</a:t>
            </a:r>
            <a:r>
              <a:rPr lang="en-US" sz="1800" b="1" dirty="0">
                <a:solidFill>
                  <a:srgbClr val="FF0000"/>
                </a:solidFill>
                <a:latin typeface="Calibri" panose="020F0502020204030204" pitchFamily="34" charset="0"/>
              </a:rPr>
              <a:t> </a:t>
            </a:r>
            <a:r>
              <a:rPr lang="en-US" sz="1800" dirty="0">
                <a:solidFill>
                  <a:srgbClr val="00518E"/>
                </a:solidFill>
                <a:latin typeface="Calibri" panose="020F0502020204030204" pitchFamily="34" charset="0"/>
              </a:rPr>
              <a:t>are </a:t>
            </a:r>
            <a:r>
              <a:rPr lang="en-US" sz="1800" b="1" dirty="0">
                <a:solidFill>
                  <a:srgbClr val="C00000"/>
                </a:solidFill>
                <a:latin typeface="Calibri" panose="020F0502020204030204" pitchFamily="34" charset="0"/>
              </a:rPr>
              <a:t>not limited only to the scientific </a:t>
            </a:r>
            <a:r>
              <a:rPr lang="en-US" sz="1800" b="1" dirty="0" smtClean="0">
                <a:solidFill>
                  <a:srgbClr val="C00000"/>
                </a:solidFill>
                <a:latin typeface="Calibri" panose="020F0502020204030204" pitchFamily="34" charset="0"/>
              </a:rPr>
              <a:t>community</a:t>
            </a:r>
            <a:endParaRPr lang="en-US" sz="1800" dirty="0" smtClean="0">
              <a:solidFill>
                <a:srgbClr val="FF0000"/>
              </a:solidFill>
              <a:latin typeface="Calibri" panose="020F0502020204030204" pitchFamily="34" charset="0"/>
            </a:endParaRPr>
          </a:p>
          <a:p>
            <a:endParaRPr lang="en-US" sz="1800" i="1" dirty="0" smtClean="0">
              <a:solidFill>
                <a:srgbClr val="FF0000"/>
              </a:solidFill>
              <a:latin typeface="Calibri" panose="020F0502020204030204" pitchFamily="34" charset="0"/>
            </a:endParaRPr>
          </a:p>
          <a:p>
            <a:r>
              <a:rPr lang="en-US" sz="1800" dirty="0" smtClean="0">
                <a:solidFill>
                  <a:srgbClr val="00518E"/>
                </a:solidFill>
                <a:latin typeface="Calibri" panose="020F0502020204030204" pitchFamily="34" charset="0"/>
              </a:rPr>
              <a:t>The </a:t>
            </a:r>
            <a:r>
              <a:rPr lang="en-US" sz="1800" dirty="0">
                <a:solidFill>
                  <a:srgbClr val="00518E"/>
                </a:solidFill>
                <a:latin typeface="Calibri" panose="020F0502020204030204" pitchFamily="34" charset="0"/>
              </a:rPr>
              <a:t>availability of such a technologically advanced facility also </a:t>
            </a:r>
            <a:r>
              <a:rPr lang="en-US" sz="1800" b="1" dirty="0">
                <a:solidFill>
                  <a:srgbClr val="C00000"/>
                </a:solidFill>
                <a:latin typeface="Calibri" panose="020F0502020204030204" pitchFamily="34" charset="0"/>
              </a:rPr>
              <a:t>contributes to developments in</a:t>
            </a:r>
            <a:r>
              <a:rPr lang="en-US" sz="1800" b="1" i="1" dirty="0">
                <a:solidFill>
                  <a:srgbClr val="FF0000"/>
                </a:solidFill>
                <a:latin typeface="Calibri" panose="020F0502020204030204" pitchFamily="34" charset="0"/>
              </a:rPr>
              <a:t> </a:t>
            </a:r>
            <a:r>
              <a:rPr lang="en-US" sz="1800" dirty="0" smtClean="0">
                <a:solidFill>
                  <a:srgbClr val="00518E"/>
                </a:solidFill>
                <a:latin typeface="Calibri" panose="020F0502020204030204" pitchFamily="34" charset="0"/>
              </a:rPr>
              <a:t>many </a:t>
            </a:r>
            <a:r>
              <a:rPr lang="en-US" sz="1800" dirty="0">
                <a:solidFill>
                  <a:srgbClr val="00518E"/>
                </a:solidFill>
                <a:latin typeface="Calibri" panose="020F0502020204030204" pitchFamily="34" charset="0"/>
              </a:rPr>
              <a:t>areas </a:t>
            </a:r>
            <a:r>
              <a:rPr lang="en-US" sz="1800" dirty="0" smtClean="0">
                <a:solidFill>
                  <a:srgbClr val="00518E"/>
                </a:solidFill>
                <a:latin typeface="Calibri" panose="020F0502020204030204" pitchFamily="34" charset="0"/>
              </a:rPr>
              <a:t>e.g. enhancing </a:t>
            </a:r>
            <a:r>
              <a:rPr lang="en-US" sz="1800" b="1" dirty="0" smtClean="0">
                <a:solidFill>
                  <a:srgbClr val="C00000"/>
                </a:solidFill>
                <a:latin typeface="Calibri" panose="020F0502020204030204" pitchFamily="34" charset="0"/>
              </a:rPr>
              <a:t>education </a:t>
            </a:r>
            <a:r>
              <a:rPr lang="en-US" sz="1800" b="1" dirty="0">
                <a:solidFill>
                  <a:srgbClr val="C00000"/>
                </a:solidFill>
                <a:latin typeface="Calibri" panose="020F0502020204030204" pitchFamily="34" charset="0"/>
              </a:rPr>
              <a:t>and training</a:t>
            </a:r>
            <a:r>
              <a:rPr lang="en-US" sz="1800" dirty="0">
                <a:solidFill>
                  <a:srgbClr val="00518E"/>
                </a:solidFill>
                <a:latin typeface="Calibri" panose="020F0502020204030204" pitchFamily="34" charset="0"/>
              </a:rPr>
              <a:t>, stimulating </a:t>
            </a:r>
            <a:r>
              <a:rPr lang="en-US" sz="1800" b="1" dirty="0">
                <a:solidFill>
                  <a:srgbClr val="C00000"/>
                </a:solidFill>
                <a:latin typeface="Calibri" panose="020F0502020204030204" pitchFamily="34" charset="0"/>
              </a:rPr>
              <a:t>hi-tech companies </a:t>
            </a:r>
            <a:r>
              <a:rPr lang="en-US" sz="1800" dirty="0">
                <a:solidFill>
                  <a:srgbClr val="00518E"/>
                </a:solidFill>
                <a:latin typeface="Calibri" panose="020F0502020204030204" pitchFamily="34" charset="0"/>
              </a:rPr>
              <a:t>and services, providing new options for the </a:t>
            </a:r>
            <a:r>
              <a:rPr lang="en-US" sz="1800" b="1" dirty="0">
                <a:solidFill>
                  <a:srgbClr val="C00000"/>
                </a:solidFill>
                <a:latin typeface="Calibri" panose="020F0502020204030204" pitchFamily="34" charset="0"/>
              </a:rPr>
              <a:t>research oriented industry, creation of new </a:t>
            </a:r>
            <a:r>
              <a:rPr lang="en-US" sz="1800" b="1" dirty="0" smtClean="0">
                <a:solidFill>
                  <a:srgbClr val="C00000"/>
                </a:solidFill>
                <a:latin typeface="Calibri" panose="020F0502020204030204" pitchFamily="34" charset="0"/>
              </a:rPr>
              <a:t>jobs</a:t>
            </a:r>
            <a:endParaRPr lang="en-US" sz="1800" b="1" i="1" dirty="0" smtClean="0">
              <a:solidFill>
                <a:srgbClr val="C00000"/>
              </a:solidFill>
              <a:latin typeface="Calibri" panose="020F0502020204030204" pitchFamily="34" charset="0"/>
            </a:endParaRPr>
          </a:p>
          <a:p>
            <a:r>
              <a:rPr lang="en-US" sz="2000" b="1" dirty="0" smtClean="0">
                <a:solidFill>
                  <a:srgbClr val="C00000"/>
                </a:solidFill>
                <a:latin typeface="Calibri" panose="020F0502020204030204" pitchFamily="34" charset="0"/>
              </a:rPr>
              <a:t>The biggest research infrastructure in Poland</a:t>
            </a:r>
          </a:p>
          <a:p>
            <a:r>
              <a:rPr lang="en-US" sz="2000" b="1" dirty="0" smtClean="0">
                <a:solidFill>
                  <a:srgbClr val="C00000"/>
                </a:solidFill>
                <a:latin typeface="Calibri" panose="020F0502020204030204" pitchFamily="34" charset="0"/>
              </a:rPr>
              <a:t>Polish </a:t>
            </a:r>
            <a:r>
              <a:rPr lang="en-US" sz="2000" b="1" dirty="0">
                <a:solidFill>
                  <a:srgbClr val="C00000"/>
                </a:solidFill>
                <a:latin typeface="Calibri" panose="020F0502020204030204" pitchFamily="34" charset="0"/>
              </a:rPr>
              <a:t>Research Infrastructure Roadmap Facility</a:t>
            </a:r>
            <a:endParaRPr lang="pl-PL" sz="2000" b="1" dirty="0">
              <a:solidFill>
                <a:srgbClr val="C00000"/>
              </a:solidFill>
              <a:latin typeface="Calibri" panose="020F0502020204030204" pitchFamily="34" charset="0"/>
            </a:endParaRPr>
          </a:p>
          <a:p>
            <a:endParaRPr lang="pl-PL" sz="2000" b="1" i="1" dirty="0">
              <a:solidFill>
                <a:srgbClr val="FF0000"/>
              </a:solidFill>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38465-0101-4D9F-B49F-460B7AB08C48}" type="slidenum">
              <a:rPr kumimoji="0" lang="en-US"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7"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798436" y="1015179"/>
            <a:ext cx="2281266" cy="46166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518E"/>
                </a:solidFill>
                <a:effectLst/>
                <a:uLnTx/>
                <a:uFillTx/>
                <a:latin typeface="Calibri" panose="020F0502020204030204" pitchFamily="34" charset="0"/>
                <a:ea typeface="+mn-ea"/>
                <a:cs typeface="Arial" charset="0"/>
              </a:rPr>
              <a:t>SOLARIS context</a:t>
            </a:r>
            <a:endParaRPr kumimoji="0" lang="en-US" sz="2400" b="1" i="0" u="none" strike="noStrike" kern="1200" cap="none" spc="0" normalizeH="0" baseline="0" noProof="0" dirty="0">
              <a:ln>
                <a:noFill/>
              </a:ln>
              <a:solidFill>
                <a:srgbClr val="00518E"/>
              </a:solidFill>
              <a:effectLst/>
              <a:uLnTx/>
              <a:uFillTx/>
              <a:latin typeface="Calibri" panose="020F0502020204030204" pitchFamily="34" charset="0"/>
              <a:ea typeface="+mn-ea"/>
              <a:cs typeface="Arial" charset="0"/>
            </a:endParaRPr>
          </a:p>
        </p:txBody>
      </p:sp>
    </p:spTree>
    <p:extLst>
      <p:ext uri="{BB962C8B-B14F-4D97-AF65-F5344CB8AC3E}">
        <p14:creationId xmlns:p14="http://schemas.microsoft.com/office/powerpoint/2010/main" val="177887743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8553136" y="5494042"/>
            <a:ext cx="581025" cy="876300"/>
          </a:xfrm>
          <a:prstGeom prst="rect">
            <a:avLst/>
          </a:prstGeom>
        </p:spPr>
      </p:pic>
      <p:pic>
        <p:nvPicPr>
          <p:cNvPr id="6" name="Picture 10" descr="C:\Documents and Settings\Piotr Zabicki\Pulpit\solaris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6"/>
          <p:cNvSpPr txBox="1">
            <a:spLocks noChangeArrowheads="1"/>
          </p:cNvSpPr>
          <p:nvPr/>
        </p:nvSpPr>
        <p:spPr bwMode="auto">
          <a:xfrm>
            <a:off x="3078033" y="265876"/>
            <a:ext cx="3809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3200" b="1">
                <a:solidFill>
                  <a:schemeClr val="bg1"/>
                </a:solidFill>
                <a:effectLst>
                  <a:outerShdw blurRad="38100" dist="38100" dir="2700000" algn="tl">
                    <a:srgbClr val="000000">
                      <a:alpha val="43137"/>
                    </a:srgbClr>
                  </a:outerShdw>
                </a:effectLst>
                <a:latin typeface="Cambria" pitchFamily="18"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Collaboration</a:t>
            </a:r>
            <a:r>
              <a:rPr kumimoji="0" lang="pl-PL"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a:t>
            </a:r>
            <a:r>
              <a:rPr kumimoji="0" lang="pl-PL" sz="2000" b="0" i="0" u="none" strike="noStrike" kern="120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acknowlegements</a:t>
            </a:r>
            <a:endPar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p:txBody>
      </p:sp>
      <p:sp>
        <p:nvSpPr>
          <p:cNvPr id="9" name="Subtitle 2"/>
          <p:cNvSpPr txBox="1">
            <a:spLocks/>
          </p:cNvSpPr>
          <p:nvPr/>
        </p:nvSpPr>
        <p:spPr>
          <a:xfrm>
            <a:off x="210127" y="1046017"/>
            <a:ext cx="8754362" cy="540789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a:ln>
                <a:noFill/>
              </a:ln>
              <a:solidFill>
                <a:srgbClr val="000000"/>
              </a:solidFill>
              <a:effectLst/>
              <a:uLnTx/>
              <a:uFillTx/>
              <a:latin typeface="Arial"/>
              <a:ea typeface="+mn-ea"/>
              <a:cs typeface="+mn-cs"/>
            </a:endParaRPr>
          </a:p>
        </p:txBody>
      </p:sp>
      <p:sp>
        <p:nvSpPr>
          <p:cNvPr id="15" name="Text Box 5"/>
          <p:cNvSpPr txBox="1">
            <a:spLocks noChangeArrowheads="1"/>
          </p:cNvSpPr>
          <p:nvPr/>
        </p:nvSpPr>
        <p:spPr bwMode="auto">
          <a:xfrm>
            <a:off x="207681" y="1046017"/>
            <a:ext cx="86554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Project success relied on </a:t>
            </a:r>
            <a:r>
              <a:rPr kumimoji="0" lang="en-GB" sz="1800" b="1" i="0" u="none" strike="noStrike" kern="1200" cap="none" spc="0" normalizeH="0" baseline="0" noProof="0" dirty="0" smtClean="0">
                <a:ln>
                  <a:noFill/>
                </a:ln>
                <a:solidFill>
                  <a:srgbClr val="C00000"/>
                </a:solidFill>
                <a:effectLst/>
                <a:uLnTx/>
                <a:uFillTx/>
                <a:latin typeface="Calibri" panose="020F0502020204030204" pitchFamily="34" charset="0"/>
                <a:ea typeface="ＭＳ Ｐゴシック" charset="0"/>
                <a:cs typeface="Tahoma" charset="0"/>
              </a:rPr>
              <a:t>exceptional transnational </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collaborations</a:t>
            </a:r>
          </a:p>
          <a:p>
            <a:pPr marL="285750" marR="0" lvl="0" indent="-285750"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FOREMOST - The freely given design of the MAX IV 1.5 GeV ring and its injector technology by MAX-lab</a:t>
            </a:r>
          </a:p>
          <a:p>
            <a:pPr marL="285750" marR="0" lvl="0" indent="-285750" algn="l"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MAX IV – Solaris Collaboration:</a:t>
            </a:r>
          </a:p>
          <a:p>
            <a:pPr marL="354013" marR="0" lvl="1"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Training and exchange of personnel</a:t>
            </a:r>
          </a:p>
          <a:p>
            <a:pPr marL="354013" marR="0" lvl="1"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Exchange of ideas and requirements</a:t>
            </a:r>
          </a:p>
          <a:p>
            <a:pPr marL="354013" marR="0" lvl="1"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Collaboration in procurements and contract specifications: Procurements for Solaris were as options in MAX IV tenders</a:t>
            </a:r>
          </a:p>
          <a:p>
            <a:pPr marL="354013" marR="0" lvl="1"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Provision of state-of-the-art components: Gun System, Landau cavities, modifications to vacuum chambers and magnets</a:t>
            </a:r>
          </a:p>
          <a:p>
            <a:pPr marL="354013" marR="0" lvl="1"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Technical support with industrial follow-up and FATs</a:t>
            </a:r>
          </a:p>
          <a:p>
            <a:pPr marL="354013" marR="0" lvl="1" indent="0" algn="l" defTabSz="914400" rtl="0" eaLnBrk="1" fontAlgn="base" latinLnBrk="0" hangingPunct="1">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Maximised return for cash by allowing industry to plan for double purchase orders</a:t>
            </a:r>
          </a:p>
        </p:txBody>
      </p:sp>
      <p:sp>
        <p:nvSpPr>
          <p:cNvPr id="25" name="Symbol zastępczy daty 1"/>
          <p:cNvSpPr>
            <a:spLocks noGrp="1"/>
          </p:cNvSpPr>
          <p:nvPr>
            <p:ph type="dt" sz="half" idx="10"/>
          </p:nvPr>
        </p:nvSpPr>
        <p:spPr>
          <a:xfrm>
            <a:off x="84756" y="6540694"/>
            <a:ext cx="2530624" cy="28761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srgbClr val="000000"/>
                </a:solidFill>
                <a:effectLst/>
                <a:uLnTx/>
                <a:uFillTx/>
                <a:latin typeface="Arial"/>
                <a:ea typeface="+mn-ea"/>
                <a:cs typeface="+mn-cs"/>
              </a:rPr>
              <a:t>June 2015</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ymbol zastępczy numeru slajdu 3"/>
          <p:cNvSpPr>
            <a:spLocks noGrp="1"/>
          </p:cNvSpPr>
          <p:nvPr>
            <p:ph type="sldNum" sz="quarter" idx="12"/>
          </p:nvPr>
        </p:nvSpPr>
        <p:spPr>
          <a:xfrm>
            <a:off x="8316416" y="6525344"/>
            <a:ext cx="765448" cy="304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0E424E-72E2-4F3D-9A35-18DEE1C52DCA}"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r>
              <a:rPr kumimoji="0" lang="en-GB" sz="12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 name="Group 7"/>
          <p:cNvGrpSpPr/>
          <p:nvPr/>
        </p:nvGrpSpPr>
        <p:grpSpPr>
          <a:xfrm>
            <a:off x="150120" y="5535846"/>
            <a:ext cx="7747587" cy="959487"/>
            <a:chOff x="1331640" y="5589240"/>
            <a:chExt cx="7747587" cy="959487"/>
          </a:xfrm>
        </p:grpSpPr>
        <p:grpSp>
          <p:nvGrpSpPr>
            <p:cNvPr id="11" name="Group 10"/>
            <p:cNvGrpSpPr/>
            <p:nvPr/>
          </p:nvGrpSpPr>
          <p:grpSpPr>
            <a:xfrm>
              <a:off x="1331640" y="5661248"/>
              <a:ext cx="6408712" cy="887479"/>
              <a:chOff x="251519" y="5013176"/>
              <a:chExt cx="8784977" cy="1216544"/>
            </a:xfrm>
          </p:grpSpPr>
          <p:pic>
            <p:nvPicPr>
              <p:cNvPr id="17" name="Picture 2" descr="E:\Data2012\MAXIV\MAXlogo_lite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19" y="5013176"/>
                <a:ext cx="2623769" cy="1076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ess-symposium.cnr.it/img/logo_elettra.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80112" y="5081621"/>
                <a:ext cx="648072" cy="6545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Data2014\Presentations\PTPSlogo.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211960" y="5081621"/>
                <a:ext cx="1296144" cy="847966"/>
              </a:xfrm>
              <a:prstGeom prst="rect">
                <a:avLst/>
              </a:prstGeom>
              <a:noFill/>
              <a:extLst>
                <a:ext uri="{909E8E84-426E-40DD-AFC4-6F175D3DCCD1}">
                  <a14:hiddenFill xmlns:a14="http://schemas.microsoft.com/office/drawing/2010/main">
                    <a:solidFill>
                      <a:srgbClr val="FFFFFF"/>
                    </a:solidFill>
                  </a14:hiddenFill>
                </a:ext>
              </a:extLst>
            </p:spPr>
          </p:pic>
          <p:pic>
            <p:nvPicPr>
              <p:cNvPr id="20" name="29 Imagen" descr="logo_alba.png"/>
              <p:cNvPicPr>
                <a:picLocks noChangeAspect="1"/>
              </p:cNvPicPr>
              <p:nvPr/>
            </p:nvPicPr>
            <p:blipFill>
              <a:blip r:embed="rId7" cstate="print"/>
              <a:stretch>
                <a:fillRect/>
              </a:stretch>
            </p:blipFill>
            <p:spPr>
              <a:xfrm>
                <a:off x="6300192" y="5081621"/>
                <a:ext cx="946935" cy="607571"/>
              </a:xfrm>
              <a:prstGeom prst="rect">
                <a:avLst/>
              </a:prstGeom>
              <a:solidFill>
                <a:srgbClr val="0070C0"/>
              </a:solidFill>
            </p:spPr>
          </p:pic>
          <p:pic>
            <p:nvPicPr>
              <p:cNvPr id="21" name="Picture 7"/>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316416" y="5081621"/>
                <a:ext cx="649332" cy="69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upa 5"/>
              <p:cNvGrpSpPr/>
              <p:nvPr/>
            </p:nvGrpSpPr>
            <p:grpSpPr>
              <a:xfrm>
                <a:off x="6876256" y="5703381"/>
                <a:ext cx="1401815" cy="386352"/>
                <a:chOff x="5094905" y="4367471"/>
                <a:chExt cx="1565328" cy="386352"/>
              </a:xfrm>
            </p:grpSpPr>
            <p:sp>
              <p:nvSpPr>
                <p:cNvPr id="28" name="Prostokąt 1"/>
                <p:cNvSpPr/>
                <p:nvPr/>
              </p:nvSpPr>
              <p:spPr>
                <a:xfrm>
                  <a:off x="5094905" y="4367471"/>
                  <a:ext cx="1565328" cy="3863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29" name="Picture 3" descr="E:\Data2014\Presentations\topmenu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20072" y="4372647"/>
                  <a:ext cx="1332114" cy="37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4" descr="E:\Data2014\Presentations\logo.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08104" y="5729693"/>
                <a:ext cx="1302910" cy="4687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E:\Data2014\Presentations\panneau_Soleil.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236296" y="5081621"/>
                <a:ext cx="1082043" cy="55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Documents and Settings\Staszek\Pulpit\Graphic1.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203848" y="5081621"/>
                <a:ext cx="773936"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316416" y="5801701"/>
                <a:ext cx="720080" cy="428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descr="elettr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0352" y="5661248"/>
              <a:ext cx="1338875" cy="864096"/>
            </a:xfrm>
            <a:prstGeom prst="rect">
              <a:avLst/>
            </a:prstGeom>
          </p:spPr>
        </p:pic>
        <p:grpSp>
          <p:nvGrpSpPr>
            <p:cNvPr id="13" name="Group 12"/>
            <p:cNvGrpSpPr/>
            <p:nvPr/>
          </p:nvGrpSpPr>
          <p:grpSpPr>
            <a:xfrm>
              <a:off x="5187215" y="5589240"/>
              <a:ext cx="548354" cy="603190"/>
              <a:chOff x="-1116632" y="1772816"/>
              <a:chExt cx="720080" cy="792088"/>
            </a:xfrm>
          </p:grpSpPr>
          <p:sp>
            <p:nvSpPr>
              <p:cNvPr id="14" name="Rectangle 13"/>
              <p:cNvSpPr/>
              <p:nvPr/>
            </p:nvSpPr>
            <p:spPr>
              <a:xfrm>
                <a:off x="-1116632" y="1772816"/>
                <a:ext cx="720080"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p:cNvPicPr>
                <a:picLocks noChangeAspect="1"/>
              </p:cNvPicPr>
              <p:nvPr/>
            </p:nvPicPr>
            <p:blipFill>
              <a:blip r:embed="rId15"/>
              <a:stretch>
                <a:fillRect/>
              </a:stretch>
            </p:blipFill>
            <p:spPr>
              <a:xfrm>
                <a:off x="-1044624" y="1844824"/>
                <a:ext cx="576064" cy="659855"/>
              </a:xfrm>
              <a:prstGeom prst="rect">
                <a:avLst/>
              </a:prstGeom>
            </p:spPr>
          </p:pic>
        </p:grpSp>
      </p:grpSp>
      <p:pic>
        <p:nvPicPr>
          <p:cNvPr id="3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75507" y="5478750"/>
            <a:ext cx="574810" cy="56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39749" y="6021610"/>
            <a:ext cx="704553" cy="70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68791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a:xfrm>
            <a:off x="210127" y="1046017"/>
            <a:ext cx="8754362" cy="540789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a:ln>
                <a:noFill/>
              </a:ln>
              <a:solidFill>
                <a:srgbClr val="000000"/>
              </a:solidFill>
              <a:effectLst/>
              <a:uLnTx/>
              <a:uFillTx/>
              <a:latin typeface="Arial"/>
              <a:ea typeface="+mn-ea"/>
              <a:cs typeface="+mn-cs"/>
            </a:endParaRPr>
          </a:p>
        </p:txBody>
      </p:sp>
      <p:sp>
        <p:nvSpPr>
          <p:cNvPr id="25" name="Symbol zastępczy daty 1"/>
          <p:cNvSpPr>
            <a:spLocks noGrp="1"/>
          </p:cNvSpPr>
          <p:nvPr>
            <p:ph type="dt" sz="half" idx="10"/>
          </p:nvPr>
        </p:nvSpPr>
        <p:spPr>
          <a:xfrm>
            <a:off x="84756" y="6540694"/>
            <a:ext cx="2530624" cy="28761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smtClean="0">
                <a:ln>
                  <a:noFill/>
                </a:ln>
                <a:solidFill>
                  <a:srgbClr val="000000"/>
                </a:solidFill>
                <a:effectLst/>
                <a:uLnTx/>
                <a:uFillTx/>
                <a:latin typeface="Arial"/>
                <a:ea typeface="+mn-ea"/>
                <a:cs typeface="+mn-cs"/>
              </a:rPr>
              <a:t>June 2015</a:t>
            </a: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ymbol zastępczy numeru slajdu 3"/>
          <p:cNvSpPr>
            <a:spLocks noGrp="1"/>
          </p:cNvSpPr>
          <p:nvPr>
            <p:ph type="sldNum" sz="quarter" idx="12"/>
          </p:nvPr>
        </p:nvSpPr>
        <p:spPr>
          <a:xfrm>
            <a:off x="8316416" y="6525344"/>
            <a:ext cx="765448" cy="304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0E424E-72E2-4F3D-9A35-18DEE1C52DCA}"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r>
              <a:rPr kumimoji="0" lang="en-GB" sz="12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 name="Group 7"/>
          <p:cNvGrpSpPr/>
          <p:nvPr/>
        </p:nvGrpSpPr>
        <p:grpSpPr>
          <a:xfrm>
            <a:off x="111648" y="5673937"/>
            <a:ext cx="7747587" cy="959487"/>
            <a:chOff x="1331640" y="5589240"/>
            <a:chExt cx="7747587" cy="959487"/>
          </a:xfrm>
        </p:grpSpPr>
        <p:grpSp>
          <p:nvGrpSpPr>
            <p:cNvPr id="12" name="Group 11"/>
            <p:cNvGrpSpPr/>
            <p:nvPr/>
          </p:nvGrpSpPr>
          <p:grpSpPr>
            <a:xfrm>
              <a:off x="1331640" y="5661248"/>
              <a:ext cx="6408712" cy="887479"/>
              <a:chOff x="251519" y="5013176"/>
              <a:chExt cx="8784977" cy="1216544"/>
            </a:xfrm>
          </p:grpSpPr>
          <p:pic>
            <p:nvPicPr>
              <p:cNvPr id="18" name="Picture 2" descr="E:\Data2012\MAXIV\MAXlogo_lite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19" y="5013176"/>
                <a:ext cx="2623769" cy="10765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ess-symposium.cnr.it/img/logo_elettr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0112" y="5081621"/>
                <a:ext cx="648072" cy="6545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Data2014\Presentations\PTPSlogo.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211960" y="5081621"/>
                <a:ext cx="1296144" cy="847966"/>
              </a:xfrm>
              <a:prstGeom prst="rect">
                <a:avLst/>
              </a:prstGeom>
              <a:noFill/>
              <a:extLst>
                <a:ext uri="{909E8E84-426E-40DD-AFC4-6F175D3DCCD1}">
                  <a14:hiddenFill xmlns:a14="http://schemas.microsoft.com/office/drawing/2010/main">
                    <a:solidFill>
                      <a:srgbClr val="FFFFFF"/>
                    </a:solidFill>
                  </a14:hiddenFill>
                </a:ext>
              </a:extLst>
            </p:spPr>
          </p:pic>
          <p:pic>
            <p:nvPicPr>
              <p:cNvPr id="21" name="29 Imagen" descr="logo_alba.png"/>
              <p:cNvPicPr>
                <a:picLocks noChangeAspect="1"/>
              </p:cNvPicPr>
              <p:nvPr/>
            </p:nvPicPr>
            <p:blipFill>
              <a:blip r:embed="rId6" cstate="print"/>
              <a:stretch>
                <a:fillRect/>
              </a:stretch>
            </p:blipFill>
            <p:spPr>
              <a:xfrm>
                <a:off x="6300192" y="5081621"/>
                <a:ext cx="946935" cy="607571"/>
              </a:xfrm>
              <a:prstGeom prst="rect">
                <a:avLst/>
              </a:prstGeom>
              <a:solidFill>
                <a:srgbClr val="0070C0"/>
              </a:solidFill>
            </p:spPr>
          </p:pic>
          <p:pic>
            <p:nvPicPr>
              <p:cNvPr id="22"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316416" y="5081621"/>
                <a:ext cx="649332" cy="69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a 5"/>
              <p:cNvGrpSpPr/>
              <p:nvPr/>
            </p:nvGrpSpPr>
            <p:grpSpPr>
              <a:xfrm>
                <a:off x="6876256" y="5703381"/>
                <a:ext cx="1401815" cy="386352"/>
                <a:chOff x="5094905" y="4367471"/>
                <a:chExt cx="1565328" cy="386352"/>
              </a:xfrm>
            </p:grpSpPr>
            <p:sp>
              <p:nvSpPr>
                <p:cNvPr id="29" name="Prostokąt 1"/>
                <p:cNvSpPr/>
                <p:nvPr/>
              </p:nvSpPr>
              <p:spPr>
                <a:xfrm>
                  <a:off x="5094905" y="4367471"/>
                  <a:ext cx="1565328" cy="3863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30" name="Picture 3" descr="E:\Data2014\Presentations\topmenulogo.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20072" y="4372647"/>
                  <a:ext cx="1332114" cy="37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4" descr="E:\Data2014\Presentations\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08104" y="5729693"/>
                <a:ext cx="1302910" cy="4687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E:\Data2014\Presentations\panneau_Soleil.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236296" y="5081621"/>
                <a:ext cx="1082043" cy="5590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Documents and Settings\Staszek\Pulpit\Graphic1.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03848" y="5081621"/>
                <a:ext cx="773936"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316416" y="5801701"/>
                <a:ext cx="720080" cy="428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descr="elettra.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0352" y="5661248"/>
              <a:ext cx="1338875" cy="864096"/>
            </a:xfrm>
            <a:prstGeom prst="rect">
              <a:avLst/>
            </a:prstGeom>
          </p:spPr>
        </p:pic>
        <p:grpSp>
          <p:nvGrpSpPr>
            <p:cNvPr id="14" name="Group 13"/>
            <p:cNvGrpSpPr/>
            <p:nvPr/>
          </p:nvGrpSpPr>
          <p:grpSpPr>
            <a:xfrm>
              <a:off x="5187215" y="5589240"/>
              <a:ext cx="548354" cy="603190"/>
              <a:chOff x="-1116632" y="1772816"/>
              <a:chExt cx="720080" cy="792088"/>
            </a:xfrm>
          </p:grpSpPr>
          <p:sp>
            <p:nvSpPr>
              <p:cNvPr id="16" name="Rectangle 15"/>
              <p:cNvSpPr/>
              <p:nvPr/>
            </p:nvSpPr>
            <p:spPr>
              <a:xfrm>
                <a:off x="-1116632" y="1772816"/>
                <a:ext cx="720080"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16"/>
              <p:cNvPicPr>
                <a:picLocks noChangeAspect="1"/>
              </p:cNvPicPr>
              <p:nvPr/>
            </p:nvPicPr>
            <p:blipFill>
              <a:blip r:embed="rId14"/>
              <a:stretch>
                <a:fillRect/>
              </a:stretch>
            </p:blipFill>
            <p:spPr>
              <a:xfrm>
                <a:off x="-1044624" y="1844824"/>
                <a:ext cx="576064" cy="659855"/>
              </a:xfrm>
              <a:prstGeom prst="rect">
                <a:avLst/>
              </a:prstGeom>
            </p:spPr>
          </p:pic>
        </p:grpSp>
      </p:grpSp>
      <p:pic>
        <p:nvPicPr>
          <p:cNvPr id="31"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75507" y="5478750"/>
            <a:ext cx="574810" cy="56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43910" y="5989784"/>
            <a:ext cx="704553" cy="70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5"/>
          <p:cNvSpPr txBox="1">
            <a:spLocks noChangeArrowheads="1"/>
          </p:cNvSpPr>
          <p:nvPr/>
        </p:nvSpPr>
        <p:spPr bwMode="auto">
          <a:xfrm>
            <a:off x="0" y="916762"/>
            <a:ext cx="9144000" cy="502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Elettra-Sincrotrone Trieste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Expert advice, </a:t>
            </a:r>
            <a:r>
              <a:rPr kumimoji="0" lang="pl-PL"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contracts for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PSS, design of transfer line, vacuum chamber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components,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beamline and front-end, EPU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insertion device</a:t>
            </a:r>
            <a:endPar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Swiss Light Source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 Expert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advice, </a:t>
            </a:r>
            <a:r>
              <a:rPr kumimoji="0" lang="en-GB" sz="1800" b="0" i="0" u="none" strike="noStrike" kern="1200" cap="none" spc="0" normalizeH="0" baseline="0" noProof="0" dirty="0" err="1">
                <a:ln>
                  <a:noFill/>
                </a:ln>
                <a:solidFill>
                  <a:srgbClr val="004D86"/>
                </a:solidFill>
                <a:effectLst/>
                <a:uLnTx/>
                <a:uFillTx/>
                <a:latin typeface="Calibri" panose="020F0502020204030204" pitchFamily="34" charset="0"/>
                <a:ea typeface="ＭＳ Ｐゴシック" charset="0"/>
                <a:cs typeface="Tahoma" charset="0"/>
              </a:rPr>
              <a:t>trainingBake</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-out oven and control</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Diamond</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 Expert advice</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Soleil</a:t>
            </a:r>
            <a:r>
              <a:rPr kumimoji="0" lang="en-GB" sz="1800" b="1"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Expert advice, commissioning software</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ALBA</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 Expert advice, </a:t>
            </a:r>
            <a:r>
              <a:rPr kumimoji="0" lang="en-GB" sz="1800" b="0" i="0" u="none" strike="noStrike" kern="1200" cap="none" spc="0" normalizeH="0" baseline="0" noProof="0" dirty="0" err="1">
                <a:ln>
                  <a:noFill/>
                </a:ln>
                <a:solidFill>
                  <a:srgbClr val="004D86"/>
                </a:solidFill>
                <a:effectLst/>
                <a:uLnTx/>
                <a:uFillTx/>
                <a:latin typeface="Calibri" panose="020F0502020204030204" pitchFamily="34" charset="0"/>
                <a:ea typeface="ＭＳ Ｐゴシック" charset="0"/>
                <a:cs typeface="Tahoma" charset="0"/>
              </a:rPr>
              <a:t>commissioing</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software, training</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ESRF</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 Expert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Advice, </a:t>
            </a:r>
            <a:r>
              <a:rPr kumimoji="0" lang="en-GB" sz="1800" b="0" i="0" u="none" strike="noStrike" kern="1200" cap="none" spc="0" normalizeH="0" baseline="0" noProof="0" dirty="0" err="1" smtClean="0">
                <a:ln>
                  <a:noFill/>
                </a:ln>
                <a:solidFill>
                  <a:srgbClr val="004D86"/>
                </a:solidFill>
                <a:effectLst/>
                <a:uLnTx/>
                <a:uFillTx/>
                <a:latin typeface="Calibri" panose="020F0502020204030204" pitchFamily="34" charset="0"/>
                <a:ea typeface="ＭＳ Ｐゴシック" charset="0"/>
                <a:cs typeface="Tahoma" charset="0"/>
              </a:rPr>
              <a:t>IcePAP</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motion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controllers </a:t>
            </a:r>
            <a:endParaRPr kumimoji="0" lang="pl-PL"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pl-PL" sz="1800" b="1" i="0" u="none" strike="noStrike" kern="1200" cap="none" spc="0" normalizeH="0" baseline="0" noProof="0" dirty="0" smtClean="0">
                <a:ln>
                  <a:noFill/>
                </a:ln>
                <a:solidFill>
                  <a:srgbClr val="C00000"/>
                </a:solidFill>
                <a:effectLst/>
                <a:uLnTx/>
                <a:uFillTx/>
                <a:latin typeface="Calibri" panose="020F0502020204030204" pitchFamily="34" charset="0"/>
                <a:ea typeface="ＭＳ Ｐゴシック" charset="0"/>
                <a:cs typeface="Tahoma" charset="0"/>
              </a:rPr>
              <a:t>Machine Advisory Committee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Expert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advice</a:t>
            </a:r>
            <a:r>
              <a:rPr kumimoji="0" lang="pl-PL"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 of 5 world class experts  from Diamond, Soleil, PSI</a:t>
            </a:r>
            <a:endPar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National</a:t>
            </a:r>
            <a:r>
              <a:rPr kumimoji="0" lang="en-GB" sz="1800" b="1"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Centre for Nuclear Research, </a:t>
            </a:r>
            <a:r>
              <a:rPr kumimoji="0" lang="en-GB" sz="1800" b="1" i="0" u="none" strike="noStrike" kern="1200" cap="none" spc="0" normalizeH="0" baseline="0" noProof="0" dirty="0" err="1">
                <a:ln>
                  <a:noFill/>
                </a:ln>
                <a:solidFill>
                  <a:srgbClr val="C00000"/>
                </a:solidFill>
                <a:effectLst/>
                <a:uLnTx/>
                <a:uFillTx/>
                <a:latin typeface="Calibri" panose="020F0502020204030204" pitchFamily="34" charset="0"/>
                <a:ea typeface="ＭＳ Ｐゴシック" charset="0"/>
                <a:cs typeface="Tahoma" charset="0"/>
              </a:rPr>
              <a:t>Świerk</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 Vacuum system installation inclusive of linac, storage ring and RF cavities.</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pl-PL"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Polish Synchrotron Consortium  (36 universities and institutes)</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pl-PL"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Polish Synchrotron Radiation Society</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pl-PL"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Polish Physical Society</a:t>
            </a: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pl-PL"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PL-Grid</a:t>
            </a:r>
            <a:endPar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GB" sz="1800" b="1" i="0" u="none" strike="noStrike" kern="1200" cap="none" spc="0" normalizeH="0" baseline="0" noProof="0" dirty="0" smtClean="0">
                <a:ln>
                  <a:noFill/>
                </a:ln>
                <a:solidFill>
                  <a:srgbClr val="C00000"/>
                </a:solidFill>
                <a:effectLst/>
                <a:uLnTx/>
                <a:uFillTx/>
                <a:latin typeface="Calibri" panose="020F0502020204030204" pitchFamily="34" charset="0"/>
                <a:ea typeface="ＭＳ Ｐゴシック" charset="0"/>
                <a:cs typeface="Tahoma" charset="0"/>
              </a:rPr>
              <a:t>Institute </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charset="0"/>
                <a:cs typeface="Tahoma" charset="0"/>
              </a:rPr>
              <a:t>of Catalysis and Surface Chemistry </a:t>
            </a:r>
            <a:r>
              <a:rPr kumimoji="0" lang="en-GB" sz="1800" b="0" i="0" u="none" strike="noStrike" kern="1200" cap="none" spc="0" normalizeH="0" baseline="0" noProof="0" dirty="0">
                <a:ln>
                  <a:noFill/>
                </a:ln>
                <a:solidFill>
                  <a:srgbClr val="004D86"/>
                </a:solidFill>
                <a:effectLst/>
                <a:uLnTx/>
                <a:uFillTx/>
                <a:latin typeface="Calibri" panose="020F0502020204030204" pitchFamily="34" charset="0"/>
                <a:ea typeface="ＭＳ Ｐゴシック" charset="0"/>
                <a:cs typeface="Tahoma" charset="0"/>
              </a:rPr>
              <a:t>PAS – PEEM End </a:t>
            </a:r>
            <a:r>
              <a:rPr kumimoji="0" lang="en-GB"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rPr>
              <a:t>Station</a:t>
            </a:r>
            <a:endParaRPr kumimoji="0" lang="pl-PL" sz="1800" b="0" i="0" u="none" strike="noStrike" kern="1200" cap="none" spc="0" normalizeH="0" baseline="0" noProof="0" dirty="0" smtClean="0">
              <a:ln>
                <a:noFill/>
              </a:ln>
              <a:solidFill>
                <a:srgbClr val="004D86"/>
              </a:solidFill>
              <a:effectLst/>
              <a:uLnTx/>
              <a:uFillTx/>
              <a:latin typeface="Calibri" panose="020F0502020204030204" pitchFamily="34" charset="0"/>
              <a:ea typeface="ＭＳ Ｐゴシック" charset="0"/>
              <a:cs typeface="Tahoma"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pl-PL" sz="1800" b="1" i="0" u="none" strike="noStrike" kern="1200" cap="none" spc="0" normalizeH="0" baseline="0" noProof="0" dirty="0" smtClean="0">
                <a:ln>
                  <a:noFill/>
                </a:ln>
                <a:solidFill>
                  <a:srgbClr val="C00000"/>
                </a:solidFill>
                <a:effectLst/>
                <a:uLnTx/>
                <a:uFillTx/>
                <a:latin typeface="Calibri" panose="020F0502020204030204" pitchFamily="34" charset="0"/>
                <a:ea typeface="ＭＳ Ｐゴシック" charset="0"/>
                <a:cs typeface="Tahoma" charset="0"/>
              </a:rPr>
              <a:t>Cracow University of Technology</a:t>
            </a:r>
          </a:p>
        </p:txBody>
      </p:sp>
      <p:sp>
        <p:nvSpPr>
          <p:cNvPr id="34" name="pole tekstowe 33"/>
          <p:cNvSpPr txBox="1">
            <a:spLocks noChangeArrowheads="1"/>
          </p:cNvSpPr>
          <p:nvPr/>
        </p:nvSpPr>
        <p:spPr bwMode="auto">
          <a:xfrm>
            <a:off x="3078033" y="265876"/>
            <a:ext cx="3809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3200" b="1">
                <a:solidFill>
                  <a:schemeClr val="bg1"/>
                </a:solidFill>
                <a:effectLst>
                  <a:outerShdw blurRad="38100" dist="38100" dir="2700000" algn="tl">
                    <a:srgbClr val="000000">
                      <a:alpha val="43137"/>
                    </a:srgbClr>
                  </a:outerShdw>
                </a:effectLst>
                <a:latin typeface="Cambria" pitchFamily="18"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Collaboration</a:t>
            </a:r>
            <a:r>
              <a:rPr kumimoji="0" lang="pl-PL"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a:t>
            </a:r>
            <a:r>
              <a:rPr kumimoji="0" lang="pl-PL" sz="2000" b="0" i="0" u="none" strike="noStrike" kern="120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acknowlegements</a:t>
            </a:r>
            <a:endPar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endParaRPr>
          </a:p>
        </p:txBody>
      </p:sp>
    </p:spTree>
    <p:extLst>
      <p:ext uri="{BB962C8B-B14F-4D97-AF65-F5344CB8AC3E}">
        <p14:creationId xmlns:p14="http://schemas.microsoft.com/office/powerpoint/2010/main" val="131008865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 y="1371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pl-PL" sz="2400">
              <a:solidFill>
                <a:srgbClr val="000000"/>
              </a:solidFill>
              <a:latin typeface="Times New Roman" pitchFamily="18" charset="0"/>
            </a:endParaRPr>
          </a:p>
        </p:txBody>
      </p:sp>
      <p:sp>
        <p:nvSpPr>
          <p:cNvPr id="5123" name="Text Box 5"/>
          <p:cNvSpPr txBox="1">
            <a:spLocks noChangeArrowheads="1"/>
          </p:cNvSpPr>
          <p:nvPr/>
        </p:nvSpPr>
        <p:spPr bwMode="auto">
          <a:xfrm>
            <a:off x="381000" y="1268760"/>
            <a:ext cx="838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b="1" dirty="0" smtClean="0">
                <a:solidFill>
                  <a:srgbClr val="00518E"/>
                </a:solidFill>
                <a:latin typeface="Tahoma" pitchFamily="34" charset="0"/>
              </a:rPr>
              <a:t>SOLARIS future – stage II</a:t>
            </a:r>
          </a:p>
          <a:p>
            <a:pPr marL="285750" indent="-285750" algn="just" eaLnBrk="1" hangingPunct="1">
              <a:spcBef>
                <a:spcPct val="50000"/>
              </a:spcBef>
              <a:buFontTx/>
              <a:buChar char="-"/>
            </a:pPr>
            <a:r>
              <a:rPr lang="en-US" sz="2000" dirty="0" smtClean="0">
                <a:solidFill>
                  <a:srgbClr val="00518E"/>
                </a:solidFill>
                <a:latin typeface="Tahoma" pitchFamily="34" charset="0"/>
              </a:rPr>
              <a:t>New beamlines</a:t>
            </a:r>
          </a:p>
          <a:p>
            <a:pPr marL="285750" indent="-285750" algn="just" eaLnBrk="1" hangingPunct="1">
              <a:spcBef>
                <a:spcPct val="50000"/>
              </a:spcBef>
              <a:buFontTx/>
              <a:buChar char="-"/>
            </a:pPr>
            <a:r>
              <a:rPr lang="en-US" sz="2000" dirty="0" smtClean="0">
                <a:solidFill>
                  <a:srgbClr val="00518E"/>
                </a:solidFill>
                <a:latin typeface="Tahoma" pitchFamily="34" charset="0"/>
              </a:rPr>
              <a:t>Linac extension - full energy injection (1.5 GeV)=&gt; 24 </a:t>
            </a:r>
            <a:r>
              <a:rPr lang="en-US" sz="2000" dirty="0" err="1" smtClean="0">
                <a:solidFill>
                  <a:srgbClr val="00518E"/>
                </a:solidFill>
                <a:latin typeface="Tahoma" pitchFamily="34" charset="0"/>
              </a:rPr>
              <a:t>hrs</a:t>
            </a:r>
            <a:r>
              <a:rPr lang="en-US" sz="2000" dirty="0" smtClean="0">
                <a:solidFill>
                  <a:srgbClr val="00518E"/>
                </a:solidFill>
                <a:latin typeface="Tahoma" pitchFamily="34" charset="0"/>
              </a:rPr>
              <a:t> operation</a:t>
            </a:r>
          </a:p>
          <a:p>
            <a:pPr marL="285750" indent="-285750" algn="just" eaLnBrk="1" hangingPunct="1">
              <a:spcBef>
                <a:spcPct val="50000"/>
              </a:spcBef>
              <a:buFontTx/>
              <a:buChar char="-"/>
            </a:pPr>
            <a:r>
              <a:rPr lang="en-US" sz="2000" dirty="0" smtClean="0">
                <a:solidFill>
                  <a:srgbClr val="00518E"/>
                </a:solidFill>
                <a:latin typeface="Tahoma" pitchFamily="34" charset="0"/>
              </a:rPr>
              <a:t>Experimental hall extension – more beamlines</a:t>
            </a:r>
          </a:p>
          <a:p>
            <a:pPr algn="just" eaLnBrk="1" hangingPunct="1">
              <a:spcBef>
                <a:spcPct val="50000"/>
              </a:spcBef>
            </a:pPr>
            <a:endParaRPr lang="en-US" sz="2000" dirty="0" smtClean="0">
              <a:solidFill>
                <a:srgbClr val="00518E"/>
              </a:solidFill>
              <a:latin typeface="Tahoma" pitchFamily="34" charset="0"/>
            </a:endParaRPr>
          </a:p>
        </p:txBody>
      </p:sp>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19</a:t>
            </a:fld>
            <a:endParaRPr lang="en-US" dirty="0">
              <a:solidFill>
                <a:srgbClr val="000000"/>
              </a:solidFill>
            </a:endParaRPr>
          </a:p>
        </p:txBody>
      </p:sp>
      <p:pic>
        <p:nvPicPr>
          <p:cNvPr id="6" name="Picture 2" descr="http://1.bp.blogspot.com/-OTyslSHpwQM/TtobtK0lqvI/AAAAAAAAFGU/4UaLhQKoY94/s1600/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7480" y="3068960"/>
            <a:ext cx="3789040"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90662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2</a:t>
            </a:fld>
            <a:endParaRPr lang="en-US" dirty="0">
              <a:solidFill>
                <a:srgbClr val="000000"/>
              </a:solidFill>
            </a:endParaRPr>
          </a:p>
        </p:txBody>
      </p:sp>
      <p:pic>
        <p:nvPicPr>
          <p:cNvPr id="25602" name="Picture 2" descr="C:\Users\Marek\Documents\IFUJs\Krako\Conferences\E-MRS Wawa sept 2013\World synchrotr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916832"/>
            <a:ext cx="9144000" cy="46505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Documents and Settings\Piotr Zabicki\Pulpit\solari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2608589" y="112886"/>
            <a:ext cx="4680520" cy="7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dirty="0" smtClean="0">
                <a:solidFill>
                  <a:schemeClr val="bg1"/>
                </a:solidFill>
              </a:rPr>
              <a:t>Synchrotrons</a:t>
            </a:r>
            <a:r>
              <a:rPr lang="pl-PL" sz="2400" dirty="0" smtClean="0">
                <a:solidFill>
                  <a:schemeClr val="bg1"/>
                </a:solidFill>
              </a:rPr>
              <a:t> of the </a:t>
            </a:r>
            <a:r>
              <a:rPr lang="pl-PL" sz="2400" dirty="0" err="1" smtClean="0">
                <a:solidFill>
                  <a:schemeClr val="bg1"/>
                </a:solidFill>
              </a:rPr>
              <a:t>world</a:t>
            </a:r>
            <a:endParaRPr lang="en-US" sz="2400" dirty="0">
              <a:solidFill>
                <a:schemeClr val="bg1"/>
              </a:solidFill>
            </a:endParaRPr>
          </a:p>
        </p:txBody>
      </p:sp>
      <p:sp>
        <p:nvSpPr>
          <p:cNvPr id="2" name="AutoShape 2" descr="http://ichf.edu.pl/images/baner_refleks_ichf_logo_nizszy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ichf.edu.pl/images/baner_refleks_ichf_logo_nizszy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Oval 15"/>
          <p:cNvSpPr/>
          <p:nvPr/>
        </p:nvSpPr>
        <p:spPr>
          <a:xfrm>
            <a:off x="4804834" y="3985091"/>
            <a:ext cx="144015" cy="1211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757" y="1039983"/>
            <a:ext cx="5816488" cy="5816488"/>
          </a:xfrm>
          <a:prstGeom prst="rect">
            <a:avLst/>
          </a:prstGeom>
          <a:solidFill>
            <a:schemeClr val="bg1"/>
          </a:solidFill>
        </p:spPr>
      </p:pic>
    </p:spTree>
    <p:extLst>
      <p:ext uri="{BB962C8B-B14F-4D97-AF65-F5344CB8AC3E}">
        <p14:creationId xmlns:p14="http://schemas.microsoft.com/office/powerpoint/2010/main" val="206430641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par>
                                <p:cTn id="8" presetID="53" presetClass="entr" presetSubtype="16" repeatCount="indefinite" fill="hold" grpId="0" nodeType="withEffect">
                                  <p:stCondLst>
                                    <p:cond delay="0"/>
                                  </p:stCondLst>
                                  <p:endCondLst>
                                    <p:cond evt="onNext" delay="0">
                                      <p:tgtEl>
                                        <p:sldTgt/>
                                      </p:tgtEl>
                                    </p:cond>
                                  </p:end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fltVal val="0"/>
                                          </p:val>
                                        </p:tav>
                                        <p:tav tm="100000">
                                          <p:val>
                                            <p:strVal val="#ppt_w"/>
                                          </p:val>
                                        </p:tav>
                                      </p:tavLst>
                                    </p:anim>
                                    <p:anim calcmode="lin" valueType="num">
                                      <p:cBhvr>
                                        <p:cTn id="11" dur="1000" fill="hold"/>
                                        <p:tgtEl>
                                          <p:spTgt spid="16"/>
                                        </p:tgtEl>
                                        <p:attrNameLst>
                                          <p:attrName>ppt_h</p:attrName>
                                        </p:attrNameLst>
                                      </p:cBhvr>
                                      <p:tavLst>
                                        <p:tav tm="0">
                                          <p:val>
                                            <p:fltVal val="0"/>
                                          </p:val>
                                        </p:tav>
                                        <p:tav tm="100000">
                                          <p:val>
                                            <p:strVal val="#ppt_h"/>
                                          </p:val>
                                        </p:tav>
                                      </p:tavLst>
                                    </p:anim>
                                    <p:animEffect transition="in" filter="fade">
                                      <p:cBhvr>
                                        <p:cTn id="12" dur="1000"/>
                                        <p:tgtEl>
                                          <p:spTgt spid="16"/>
                                        </p:tgtEl>
                                      </p:cBhvr>
                                    </p:animEffect>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7" name="Group 10"/>
          <p:cNvGrpSpPr/>
          <p:nvPr/>
        </p:nvGrpSpPr>
        <p:grpSpPr>
          <a:xfrm>
            <a:off x="2088972" y="1012385"/>
            <a:ext cx="5559466" cy="5845615"/>
            <a:chOff x="1606024" y="1012385"/>
            <a:chExt cx="5559466" cy="5845615"/>
          </a:xfrm>
        </p:grpSpPr>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024" y="1012385"/>
              <a:ext cx="5559466" cy="58456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Down Arrow 8"/>
            <p:cNvSpPr/>
            <p:nvPr/>
          </p:nvSpPr>
          <p:spPr>
            <a:xfrm rot="423024">
              <a:off x="6039499" y="4373220"/>
              <a:ext cx="187411" cy="206585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Down Arrow 11"/>
            <p:cNvSpPr/>
            <p:nvPr/>
          </p:nvSpPr>
          <p:spPr>
            <a:xfrm rot="1798990">
              <a:off x="5166569" y="4848462"/>
              <a:ext cx="189106" cy="172011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4" name="Rectangle 1"/>
          <p:cNvSpPr/>
          <p:nvPr/>
        </p:nvSpPr>
        <p:spPr>
          <a:xfrm>
            <a:off x="7606473" y="2636911"/>
            <a:ext cx="1440160" cy="4104456"/>
          </a:xfrm>
          <a:prstGeom prst="rect">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5" name="Group 2"/>
          <p:cNvGrpSpPr/>
          <p:nvPr/>
        </p:nvGrpSpPr>
        <p:grpSpPr>
          <a:xfrm>
            <a:off x="6570544" y="3183085"/>
            <a:ext cx="2834640" cy="3600383"/>
            <a:chOff x="6086911" y="3183079"/>
            <a:chExt cx="2701238" cy="3600905"/>
          </a:xfrm>
          <a:solidFill>
            <a:srgbClr val="92D050"/>
          </a:solidFill>
        </p:grpSpPr>
        <p:sp>
          <p:nvSpPr>
            <p:cNvPr id="56" name="Down Arrow 12"/>
            <p:cNvSpPr/>
            <p:nvPr/>
          </p:nvSpPr>
          <p:spPr>
            <a:xfrm rot="18048339">
              <a:off x="7406279" y="2032026"/>
              <a:ext cx="137180" cy="2439285"/>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Down Arrow 7"/>
            <p:cNvSpPr/>
            <p:nvPr/>
          </p:nvSpPr>
          <p:spPr>
            <a:xfrm rot="19813096">
              <a:off x="7432553" y="3297109"/>
              <a:ext cx="130705" cy="3432929"/>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Down Arrow 13"/>
            <p:cNvSpPr/>
            <p:nvPr/>
          </p:nvSpPr>
          <p:spPr>
            <a:xfrm rot="18572419">
              <a:off x="7368940" y="2196044"/>
              <a:ext cx="137180" cy="2701238"/>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Down Arrow 14"/>
            <p:cNvSpPr/>
            <p:nvPr/>
          </p:nvSpPr>
          <p:spPr>
            <a:xfrm rot="20177767">
              <a:off x="7164830" y="3434506"/>
              <a:ext cx="130705" cy="3349478"/>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60" name="Grupa 59"/>
          <p:cNvGrpSpPr/>
          <p:nvPr/>
        </p:nvGrpSpPr>
        <p:grpSpPr>
          <a:xfrm>
            <a:off x="3133859" y="4489124"/>
            <a:ext cx="2449064" cy="2175110"/>
            <a:chOff x="4692615" y="4413868"/>
            <a:chExt cx="2449064" cy="2175110"/>
          </a:xfrm>
        </p:grpSpPr>
        <p:sp>
          <p:nvSpPr>
            <p:cNvPr id="61" name="Down Arrow 23"/>
            <p:cNvSpPr/>
            <p:nvPr/>
          </p:nvSpPr>
          <p:spPr>
            <a:xfrm rot="2220000">
              <a:off x="6954268" y="4608978"/>
              <a:ext cx="187411" cy="1980000"/>
            </a:xfrm>
            <a:prstGeom prst="downArrow">
              <a:avLst>
                <a:gd name="adj1" fmla="val 50000"/>
                <a:gd name="adj2" fmla="val 1190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Down Arrow 29"/>
            <p:cNvSpPr/>
            <p:nvPr/>
          </p:nvSpPr>
          <p:spPr>
            <a:xfrm rot="5820000">
              <a:off x="5241348" y="3865135"/>
              <a:ext cx="188908" cy="1286373"/>
            </a:xfrm>
            <a:prstGeom prst="downArrow">
              <a:avLst>
                <a:gd name="adj1" fmla="val 50000"/>
                <a:gd name="adj2" fmla="val 1190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63" name="Grupa 62"/>
          <p:cNvGrpSpPr/>
          <p:nvPr/>
        </p:nvGrpSpPr>
        <p:grpSpPr>
          <a:xfrm>
            <a:off x="3048482" y="983975"/>
            <a:ext cx="2276448" cy="4519305"/>
            <a:chOff x="4607238" y="908719"/>
            <a:chExt cx="2276448" cy="4519305"/>
          </a:xfrm>
        </p:grpSpPr>
        <p:sp>
          <p:nvSpPr>
            <p:cNvPr id="64" name="Down Arrow 18"/>
            <p:cNvSpPr/>
            <p:nvPr/>
          </p:nvSpPr>
          <p:spPr>
            <a:xfrm rot="5400000">
              <a:off x="5267295" y="4065150"/>
              <a:ext cx="188908" cy="128637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Down Arrow 19"/>
            <p:cNvSpPr/>
            <p:nvPr/>
          </p:nvSpPr>
          <p:spPr>
            <a:xfrm rot="9000000">
              <a:off x="4607238" y="960431"/>
              <a:ext cx="221465" cy="228948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Down Arrow 20"/>
            <p:cNvSpPr/>
            <p:nvPr/>
          </p:nvSpPr>
          <p:spPr>
            <a:xfrm rot="7200000">
              <a:off x="4991274" y="3441809"/>
              <a:ext cx="198360" cy="74432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7" name="Down Arrow 22"/>
            <p:cNvSpPr/>
            <p:nvPr/>
          </p:nvSpPr>
          <p:spPr>
            <a:xfrm rot="10800000">
              <a:off x="5466939" y="1109856"/>
              <a:ext cx="198360" cy="1116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Down Arrow 24"/>
            <p:cNvSpPr/>
            <p:nvPr/>
          </p:nvSpPr>
          <p:spPr>
            <a:xfrm rot="4020000">
              <a:off x="5675179" y="4219517"/>
              <a:ext cx="194271" cy="222274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Down Arrow 27"/>
            <p:cNvSpPr/>
            <p:nvPr/>
          </p:nvSpPr>
          <p:spPr>
            <a:xfrm rot="9420000">
              <a:off x="4838237" y="908719"/>
              <a:ext cx="194271" cy="222274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Down Arrow 28"/>
            <p:cNvSpPr/>
            <p:nvPr/>
          </p:nvSpPr>
          <p:spPr>
            <a:xfrm rot="11220000">
              <a:off x="5635408" y="1083613"/>
              <a:ext cx="198360" cy="1152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Down Arrow 31"/>
            <p:cNvSpPr/>
            <p:nvPr/>
          </p:nvSpPr>
          <p:spPr>
            <a:xfrm rot="7620000">
              <a:off x="4999878" y="3128742"/>
              <a:ext cx="198360" cy="936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2" name="pole tekstowe 71"/>
          <p:cNvSpPr txBox="1"/>
          <p:nvPr/>
        </p:nvSpPr>
        <p:spPr>
          <a:xfrm>
            <a:off x="7794196" y="2203854"/>
            <a:ext cx="1064715" cy="369332"/>
          </a:xfrm>
          <a:prstGeom prst="rect">
            <a:avLst/>
          </a:prstGeom>
          <a:noFill/>
        </p:spPr>
        <p:txBody>
          <a:bodyPr wrap="none" rtlCol="0">
            <a:spAutoFit/>
          </a:bodyPr>
          <a:lstStyle/>
          <a:p>
            <a:r>
              <a:rPr lang="pl-PL" b="1" dirty="0" smtClean="0">
                <a:latin typeface="+mn-lt"/>
              </a:rPr>
              <a:t>10-20 m</a:t>
            </a:r>
            <a:endParaRPr lang="en-GB" b="1" dirty="0">
              <a:latin typeface="+mn-lt"/>
            </a:endParaRPr>
          </a:p>
        </p:txBody>
      </p:sp>
      <p:grpSp>
        <p:nvGrpSpPr>
          <p:cNvPr id="73" name="Grupa 72"/>
          <p:cNvGrpSpPr/>
          <p:nvPr/>
        </p:nvGrpSpPr>
        <p:grpSpPr>
          <a:xfrm>
            <a:off x="3967122" y="2049374"/>
            <a:ext cx="2964484" cy="2764268"/>
            <a:chOff x="4001878" y="1974118"/>
            <a:chExt cx="2964484" cy="2764268"/>
          </a:xfrm>
        </p:grpSpPr>
        <p:sp>
          <p:nvSpPr>
            <p:cNvPr id="74" name="Prostokąt 73"/>
            <p:cNvSpPr/>
            <p:nvPr/>
          </p:nvSpPr>
          <p:spPr>
            <a:xfrm rot="3185752">
              <a:off x="6669729" y="2526691"/>
              <a:ext cx="128458" cy="87934"/>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75" name="Prostokąt 74"/>
            <p:cNvSpPr/>
            <p:nvPr/>
          </p:nvSpPr>
          <p:spPr>
            <a:xfrm rot="2307680">
              <a:off x="6087471" y="1974118"/>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smtClean="0"/>
            </a:p>
            <a:p>
              <a:pPr algn="ctr"/>
              <a:endParaRPr lang="pl-PL" dirty="0"/>
            </a:p>
          </p:txBody>
        </p:sp>
        <p:sp>
          <p:nvSpPr>
            <p:cNvPr id="76" name="Prostokąt 75"/>
            <p:cNvSpPr/>
            <p:nvPr/>
          </p:nvSpPr>
          <p:spPr>
            <a:xfrm rot="5204585">
              <a:off x="6818489" y="3206898"/>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77" name="Prostokąt 76"/>
            <p:cNvSpPr/>
            <p:nvPr/>
          </p:nvSpPr>
          <p:spPr>
            <a:xfrm rot="5204585">
              <a:off x="3938168" y="3206899"/>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78" name="Prostokąt 77"/>
            <p:cNvSpPr/>
            <p:nvPr/>
          </p:nvSpPr>
          <p:spPr>
            <a:xfrm rot="2307680">
              <a:off x="4647310" y="442239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smtClean="0"/>
            </a:p>
            <a:p>
              <a:pPr algn="ctr"/>
              <a:endParaRPr lang="pl-PL" dirty="0"/>
            </a:p>
          </p:txBody>
        </p:sp>
        <p:sp>
          <p:nvSpPr>
            <p:cNvPr id="79" name="Prostokąt 78"/>
            <p:cNvSpPr/>
            <p:nvPr/>
          </p:nvSpPr>
          <p:spPr>
            <a:xfrm rot="3768311">
              <a:off x="4119782" y="393305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smtClean="0"/>
            </a:p>
            <a:p>
              <a:pPr algn="ctr"/>
              <a:endParaRPr lang="pl-PL" dirty="0"/>
            </a:p>
          </p:txBody>
        </p:sp>
        <p:sp>
          <p:nvSpPr>
            <p:cNvPr id="80" name="Prostokąt 79"/>
            <p:cNvSpPr/>
            <p:nvPr/>
          </p:nvSpPr>
          <p:spPr>
            <a:xfrm>
              <a:off x="5364088" y="4653136"/>
              <a:ext cx="213942" cy="85250"/>
            </a:xfrm>
            <a:prstGeom prst="rect">
              <a:avLst/>
            </a:prstGeom>
            <a:pattFill prst="dkVert">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smtClean="0"/>
            </a:p>
            <a:p>
              <a:pPr algn="ctr"/>
              <a:endParaRPr lang="pl-PL" dirty="0"/>
            </a:p>
          </p:txBody>
        </p:sp>
        <p:sp>
          <p:nvSpPr>
            <p:cNvPr id="81" name="Prostokąt 80"/>
            <p:cNvSpPr/>
            <p:nvPr/>
          </p:nvSpPr>
          <p:spPr>
            <a:xfrm rot="7206670">
              <a:off x="4082185" y="2486818"/>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grpSp>
      <p:sp>
        <p:nvSpPr>
          <p:cNvPr id="82" name="Prostokąt 81"/>
          <p:cNvSpPr/>
          <p:nvPr/>
        </p:nvSpPr>
        <p:spPr>
          <a:xfrm rot="7342199">
            <a:off x="6567708" y="4002236"/>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83" name="Prostokąt 82"/>
          <p:cNvSpPr/>
          <p:nvPr/>
        </p:nvSpPr>
        <p:spPr>
          <a:xfrm rot="8855782">
            <a:off x="6060548" y="4489031"/>
            <a:ext cx="211584" cy="103039"/>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84" name="Słońce 16"/>
          <p:cNvSpPr/>
          <p:nvPr/>
        </p:nvSpPr>
        <p:spPr>
          <a:xfrm>
            <a:off x="6481460" y="3864296"/>
            <a:ext cx="432048" cy="432048"/>
          </a:xfrm>
          <a:prstGeom prst="sun">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cxnSp>
        <p:nvCxnSpPr>
          <p:cNvPr id="85" name="Łącznik prosty 84"/>
          <p:cNvCxnSpPr/>
          <p:nvPr/>
        </p:nvCxnSpPr>
        <p:spPr>
          <a:xfrm flipH="1" flipV="1">
            <a:off x="6265436" y="3720280"/>
            <a:ext cx="216024" cy="21602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6" name="PoleTekstowe 45"/>
          <p:cNvSpPr txBox="1"/>
          <p:nvPr/>
        </p:nvSpPr>
        <p:spPr>
          <a:xfrm>
            <a:off x="4529188" y="6478771"/>
            <a:ext cx="1210460" cy="338554"/>
          </a:xfrm>
          <a:prstGeom prst="rect">
            <a:avLst/>
          </a:prstGeom>
          <a:noFill/>
        </p:spPr>
        <p:txBody>
          <a:bodyPr wrap="square" rtlCol="0">
            <a:spAutoFit/>
          </a:bodyPr>
          <a:lstStyle/>
          <a:p>
            <a:r>
              <a:rPr lang="pl-PL" sz="1600" b="1" dirty="0" err="1">
                <a:solidFill>
                  <a:srgbClr val="FFC000"/>
                </a:solidFill>
                <a:latin typeface="+mj-lt"/>
              </a:rPr>
              <a:t>UARPE</a:t>
            </a:r>
            <a:r>
              <a:rPr lang="en-US" sz="1600" b="1" dirty="0">
                <a:solidFill>
                  <a:srgbClr val="FFC000"/>
                </a:solidFill>
                <a:latin typeface="+mj-lt"/>
              </a:rPr>
              <a:t>S</a:t>
            </a:r>
            <a:endParaRPr lang="pl-PL" b="1" dirty="0">
              <a:solidFill>
                <a:srgbClr val="FFC000"/>
              </a:solidFill>
              <a:latin typeface="+mj-lt"/>
            </a:endParaRPr>
          </a:p>
        </p:txBody>
      </p:sp>
      <p:sp>
        <p:nvSpPr>
          <p:cNvPr id="87" name="PoleTekstowe 47"/>
          <p:cNvSpPr txBox="1"/>
          <p:nvPr/>
        </p:nvSpPr>
        <p:spPr>
          <a:xfrm>
            <a:off x="5617364" y="2496144"/>
            <a:ext cx="1082348" cy="369332"/>
          </a:xfrm>
          <a:prstGeom prst="rect">
            <a:avLst/>
          </a:prstGeom>
          <a:noFill/>
        </p:spPr>
        <p:txBody>
          <a:bodyPr wrap="none" rtlCol="0">
            <a:spAutoFit/>
          </a:bodyPr>
          <a:lstStyle/>
          <a:p>
            <a:r>
              <a:rPr lang="pl-PL" b="1" dirty="0" err="1" smtClean="0">
                <a:solidFill>
                  <a:srgbClr val="FF0000"/>
                </a:solidFill>
                <a:latin typeface="+mj-lt"/>
              </a:rPr>
              <a:t>Short</a:t>
            </a:r>
            <a:r>
              <a:rPr lang="pl-PL" b="1" dirty="0" smtClean="0">
                <a:solidFill>
                  <a:srgbClr val="FF0000"/>
                </a:solidFill>
                <a:latin typeface="+mj-lt"/>
              </a:rPr>
              <a:t> ID</a:t>
            </a:r>
            <a:endParaRPr lang="pl-PL" b="1" dirty="0">
              <a:solidFill>
                <a:srgbClr val="FF0000"/>
              </a:solidFill>
              <a:latin typeface="+mj-lt"/>
            </a:endParaRPr>
          </a:p>
        </p:txBody>
      </p:sp>
      <p:cxnSp>
        <p:nvCxnSpPr>
          <p:cNvPr id="88" name="Łącznik prosty 87"/>
          <p:cNvCxnSpPr>
            <a:stCxn id="74" idx="2"/>
          </p:cNvCxnSpPr>
          <p:nvPr/>
        </p:nvCxnSpPr>
        <p:spPr>
          <a:xfrm flipH="1">
            <a:off x="6481460" y="2672315"/>
            <a:ext cx="182584" cy="60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PoleTekstowe 51"/>
          <p:cNvSpPr txBox="1"/>
          <p:nvPr/>
        </p:nvSpPr>
        <p:spPr>
          <a:xfrm>
            <a:off x="-34755" y="2829900"/>
            <a:ext cx="2845549" cy="2585323"/>
          </a:xfrm>
          <a:prstGeom prst="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l-PL" dirty="0" err="1" smtClean="0">
                <a:solidFill>
                  <a:srgbClr val="00518E"/>
                </a:solidFill>
                <a:latin typeface="Calibri" panose="020F0502020204030204" pitchFamily="34" charset="0"/>
                <a:cs typeface="Calibri" panose="020F0502020204030204" pitchFamily="34" charset="0"/>
              </a:rPr>
              <a:t>Future</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Beamlines</a:t>
            </a:r>
            <a:r>
              <a:rPr lang="pl-PL" dirty="0" smtClean="0">
                <a:solidFill>
                  <a:srgbClr val="00518E"/>
                </a:solidFill>
                <a:latin typeface="Calibri" panose="020F0502020204030204" pitchFamily="34" charset="0"/>
                <a:cs typeface="Calibri" panose="020F0502020204030204" pitchFamily="34" charset="0"/>
              </a:rPr>
              <a:t>:</a:t>
            </a:r>
          </a:p>
          <a:p>
            <a:endParaRPr lang="en-US" dirty="0" smtClean="0">
              <a:solidFill>
                <a:srgbClr val="00518E"/>
              </a:solidFill>
              <a:latin typeface="Calibri" panose="020F0502020204030204" pitchFamily="34" charset="0"/>
              <a:cs typeface="Calibri" panose="020F0502020204030204" pitchFamily="34" charset="0"/>
            </a:endParaRPr>
          </a:p>
          <a:p>
            <a:r>
              <a:rPr lang="pl-PL" b="1" dirty="0" smtClean="0">
                <a:solidFill>
                  <a:srgbClr val="00518E"/>
                </a:solidFill>
                <a:latin typeface="Calibri" panose="020F0502020204030204" pitchFamily="34" charset="0"/>
                <a:cs typeface="Calibri" panose="020F0502020204030204" pitchFamily="34" charset="0"/>
              </a:rPr>
              <a:t>8</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straight</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sections</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available</a:t>
            </a:r>
            <a:endParaRPr lang="pl-PL" dirty="0" smtClean="0">
              <a:solidFill>
                <a:srgbClr val="00518E"/>
              </a:solidFill>
              <a:latin typeface="Calibri" panose="020F0502020204030204" pitchFamily="34" charset="0"/>
              <a:cs typeface="Calibri" panose="020F0502020204030204" pitchFamily="34" charset="0"/>
            </a:endParaRPr>
          </a:p>
          <a:p>
            <a:r>
              <a:rPr lang="pl-PL" dirty="0">
                <a:solidFill>
                  <a:srgbClr val="00518E"/>
                </a:solidFill>
                <a:latin typeface="Calibri" panose="020F0502020204030204" pitchFamily="34" charset="0"/>
                <a:cs typeface="Calibri" panose="020F0502020204030204" pitchFamily="34" charset="0"/>
              </a:rPr>
              <a:t>f</a:t>
            </a:r>
            <a:r>
              <a:rPr lang="pl-PL" dirty="0" smtClean="0">
                <a:solidFill>
                  <a:srgbClr val="00518E"/>
                </a:solidFill>
                <a:latin typeface="Calibri" panose="020F0502020204030204" pitchFamily="34" charset="0"/>
                <a:cs typeface="Calibri" panose="020F0502020204030204" pitchFamily="34" charset="0"/>
              </a:rPr>
              <a:t>or  2.6 m </a:t>
            </a:r>
            <a:r>
              <a:rPr lang="pl-PL" dirty="0" err="1" smtClean="0">
                <a:solidFill>
                  <a:srgbClr val="00518E"/>
                </a:solidFill>
                <a:latin typeface="Calibri" panose="020F0502020204030204" pitchFamily="34" charset="0"/>
                <a:cs typeface="Calibri" panose="020F0502020204030204" pitchFamily="34" charset="0"/>
              </a:rPr>
              <a:t>insertion</a:t>
            </a:r>
            <a:r>
              <a:rPr lang="pl-PL" dirty="0" smtClean="0">
                <a:solidFill>
                  <a:srgbClr val="00518E"/>
                </a:solidFill>
                <a:latin typeface="Calibri" panose="020F0502020204030204" pitchFamily="34" charset="0"/>
                <a:cs typeface="Calibri" panose="020F0502020204030204" pitchFamily="34" charset="0"/>
              </a:rPr>
              <a:t> devices </a:t>
            </a:r>
          </a:p>
          <a:p>
            <a:endParaRPr lang="en-US" dirty="0">
              <a:solidFill>
                <a:srgbClr val="00518E"/>
              </a:solidFill>
              <a:latin typeface="Calibri" panose="020F0502020204030204" pitchFamily="34" charset="0"/>
              <a:cs typeface="Calibri" panose="020F0502020204030204" pitchFamily="34" charset="0"/>
            </a:endParaRPr>
          </a:p>
          <a:p>
            <a:r>
              <a:rPr lang="pl-PL" b="1" dirty="0" smtClean="0">
                <a:solidFill>
                  <a:srgbClr val="00518E"/>
                </a:solidFill>
                <a:latin typeface="Calibri" panose="020F0502020204030204" pitchFamily="34" charset="0"/>
                <a:cs typeface="Calibri" panose="020F0502020204030204" pitchFamily="34" charset="0"/>
              </a:rPr>
              <a:t>1</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straight</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section</a:t>
            </a:r>
            <a:r>
              <a:rPr lang="pl-PL" dirty="0" smtClean="0">
                <a:solidFill>
                  <a:srgbClr val="00518E"/>
                </a:solidFill>
                <a:latin typeface="Calibri" panose="020F0502020204030204" pitchFamily="34" charset="0"/>
                <a:cs typeface="Calibri" panose="020F0502020204030204" pitchFamily="34" charset="0"/>
              </a:rPr>
              <a:t> </a:t>
            </a:r>
            <a:r>
              <a:rPr lang="pl-PL" dirty="0" err="1" smtClean="0">
                <a:solidFill>
                  <a:srgbClr val="00518E"/>
                </a:solidFill>
                <a:latin typeface="Calibri" panose="020F0502020204030204" pitchFamily="34" charset="0"/>
                <a:cs typeface="Calibri" panose="020F0502020204030204" pitchFamily="34" charset="0"/>
              </a:rPr>
              <a:t>available</a:t>
            </a:r>
            <a:r>
              <a:rPr lang="pl-PL" dirty="0" smtClean="0">
                <a:solidFill>
                  <a:srgbClr val="00518E"/>
                </a:solidFill>
                <a:latin typeface="Calibri" panose="020F0502020204030204" pitchFamily="34" charset="0"/>
                <a:cs typeface="Calibri" panose="020F0502020204030204" pitchFamily="34" charset="0"/>
              </a:rPr>
              <a:t> for </a:t>
            </a:r>
            <a:r>
              <a:rPr lang="pl-PL" dirty="0" err="1" smtClean="0">
                <a:solidFill>
                  <a:srgbClr val="00518E"/>
                </a:solidFill>
                <a:latin typeface="Calibri" panose="020F0502020204030204" pitchFamily="34" charset="0"/>
                <a:cs typeface="Calibri" panose="020F0502020204030204" pitchFamily="34" charset="0"/>
              </a:rPr>
              <a:t>short</a:t>
            </a:r>
            <a:r>
              <a:rPr lang="pl-PL" dirty="0" smtClean="0">
                <a:solidFill>
                  <a:srgbClr val="00518E"/>
                </a:solidFill>
                <a:latin typeface="Calibri" panose="020F0502020204030204" pitchFamily="34" charset="0"/>
                <a:cs typeface="Calibri" panose="020F0502020204030204" pitchFamily="34" charset="0"/>
              </a:rPr>
              <a:t> (1.5 m) ID</a:t>
            </a:r>
            <a:endParaRPr lang="en-US" dirty="0" smtClean="0">
              <a:solidFill>
                <a:srgbClr val="00518E"/>
              </a:solidFill>
              <a:latin typeface="Calibri" panose="020F0502020204030204" pitchFamily="34" charset="0"/>
              <a:cs typeface="Calibri" panose="020F0502020204030204" pitchFamily="34" charset="0"/>
            </a:endParaRPr>
          </a:p>
          <a:p>
            <a:endParaRPr lang="en-US" dirty="0">
              <a:solidFill>
                <a:srgbClr val="00518E"/>
              </a:solidFill>
              <a:latin typeface="Calibri" panose="020F0502020204030204" pitchFamily="34" charset="0"/>
              <a:cs typeface="Calibri" panose="020F0502020204030204" pitchFamily="34" charset="0"/>
            </a:endParaRPr>
          </a:p>
          <a:p>
            <a:r>
              <a:rPr lang="en-US" b="1" dirty="0" smtClean="0">
                <a:solidFill>
                  <a:srgbClr val="00518E"/>
                </a:solidFill>
                <a:latin typeface="Calibri" panose="020F0502020204030204" pitchFamily="34" charset="0"/>
                <a:cs typeface="Calibri" panose="020F0502020204030204" pitchFamily="34" charset="0"/>
              </a:rPr>
              <a:t>6</a:t>
            </a:r>
            <a:r>
              <a:rPr lang="en-US" dirty="0" smtClean="0">
                <a:solidFill>
                  <a:srgbClr val="00518E"/>
                </a:solidFill>
                <a:latin typeface="Calibri" panose="020F0502020204030204" pitchFamily="34" charset="0"/>
                <a:cs typeface="Calibri" panose="020F0502020204030204" pitchFamily="34" charset="0"/>
              </a:rPr>
              <a:t> BM sources available</a:t>
            </a:r>
            <a:endParaRPr lang="pl-PL" dirty="0" smtClean="0">
              <a:solidFill>
                <a:srgbClr val="00518E"/>
              </a:solidFill>
              <a:latin typeface="Calibri" panose="020F0502020204030204" pitchFamily="34" charset="0"/>
              <a:cs typeface="Calibri" panose="020F0502020204030204" pitchFamily="34" charset="0"/>
            </a:endParaRPr>
          </a:p>
        </p:txBody>
      </p:sp>
      <p:sp>
        <p:nvSpPr>
          <p:cNvPr id="90" name="PoleTekstowe 45"/>
          <p:cNvSpPr txBox="1"/>
          <p:nvPr/>
        </p:nvSpPr>
        <p:spPr>
          <a:xfrm>
            <a:off x="5658991" y="6463515"/>
            <a:ext cx="1302152" cy="338554"/>
          </a:xfrm>
          <a:prstGeom prst="rect">
            <a:avLst/>
          </a:prstGeom>
          <a:noFill/>
        </p:spPr>
        <p:txBody>
          <a:bodyPr wrap="square" rtlCol="0">
            <a:spAutoFit/>
          </a:bodyPr>
          <a:lstStyle/>
          <a:p>
            <a:r>
              <a:rPr lang="en-US" sz="1600" b="1" dirty="0" err="1">
                <a:solidFill>
                  <a:srgbClr val="FFC000"/>
                </a:solidFill>
                <a:latin typeface="+mj-lt"/>
              </a:rPr>
              <a:t>PEEM</a:t>
            </a:r>
            <a:r>
              <a:rPr lang="en-US" sz="1600" b="1" dirty="0">
                <a:solidFill>
                  <a:srgbClr val="FFC000"/>
                </a:solidFill>
                <a:latin typeface="+mj-lt"/>
              </a:rPr>
              <a:t>/</a:t>
            </a:r>
            <a:r>
              <a:rPr lang="en-US" sz="1600" b="1" dirty="0" err="1">
                <a:solidFill>
                  <a:srgbClr val="FFC000"/>
                </a:solidFill>
                <a:latin typeface="+mj-lt"/>
              </a:rPr>
              <a:t>XAS</a:t>
            </a:r>
            <a:endParaRPr lang="pl-PL" b="1" dirty="0">
              <a:solidFill>
                <a:srgbClr val="FFC000"/>
              </a:solidFill>
              <a:latin typeface="+mj-lt"/>
            </a:endParaRPr>
          </a:p>
        </p:txBody>
      </p:sp>
      <p:grpSp>
        <p:nvGrpSpPr>
          <p:cNvPr id="91" name="Grupa 90"/>
          <p:cNvGrpSpPr/>
          <p:nvPr/>
        </p:nvGrpSpPr>
        <p:grpSpPr>
          <a:xfrm>
            <a:off x="2815160" y="4369527"/>
            <a:ext cx="4729672" cy="2464053"/>
            <a:chOff x="4373916" y="4294271"/>
            <a:chExt cx="4729672" cy="2464053"/>
          </a:xfrm>
        </p:grpSpPr>
        <p:sp>
          <p:nvSpPr>
            <p:cNvPr id="92" name="Down Arrow 21"/>
            <p:cNvSpPr/>
            <p:nvPr/>
          </p:nvSpPr>
          <p:spPr>
            <a:xfrm>
              <a:off x="8349880" y="4294271"/>
              <a:ext cx="188906" cy="2073236"/>
            </a:xfrm>
            <a:prstGeom prst="downArrow">
              <a:avLst>
                <a:gd name="adj1" fmla="val 50000"/>
                <a:gd name="adj2" fmla="val 119011"/>
              </a:avLst>
            </a:prstGeom>
            <a:pattFill prst="lgGrid">
              <a:fgClr>
                <a:srgbClr val="00B0F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93" name="Grupa 92"/>
            <p:cNvGrpSpPr/>
            <p:nvPr/>
          </p:nvGrpSpPr>
          <p:grpSpPr>
            <a:xfrm>
              <a:off x="4373916" y="5505867"/>
              <a:ext cx="2608901" cy="1252457"/>
              <a:chOff x="2849915" y="5505866"/>
              <a:chExt cx="2608901" cy="1252457"/>
            </a:xfrm>
          </p:grpSpPr>
          <p:sp>
            <p:nvSpPr>
              <p:cNvPr id="95" name="Down Arrow 17"/>
              <p:cNvSpPr/>
              <p:nvPr/>
            </p:nvSpPr>
            <p:spPr>
              <a:xfrm rot="3600000">
                <a:off x="4158758" y="4394713"/>
                <a:ext cx="188906" cy="2411211"/>
              </a:xfrm>
              <a:prstGeom prst="downArrow">
                <a:avLst>
                  <a:gd name="adj1" fmla="val 50000"/>
                  <a:gd name="adj2" fmla="val 119011"/>
                </a:avLst>
              </a:prstGeom>
              <a:pattFill prst="lgGrid">
                <a:fgClr>
                  <a:srgbClr val="2DE0F3"/>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6" name="PoleTekstowe 45"/>
              <p:cNvSpPr txBox="1"/>
              <p:nvPr/>
            </p:nvSpPr>
            <p:spPr>
              <a:xfrm>
                <a:off x="2849915" y="6419769"/>
                <a:ext cx="1210460" cy="338554"/>
              </a:xfrm>
              <a:prstGeom prst="rect">
                <a:avLst/>
              </a:prstGeom>
              <a:noFill/>
            </p:spPr>
            <p:txBody>
              <a:bodyPr wrap="square" rtlCol="0">
                <a:spAutoFit/>
              </a:bodyPr>
              <a:lstStyle/>
              <a:p>
                <a:r>
                  <a:rPr lang="en-US" sz="1600" b="1" dirty="0">
                    <a:solidFill>
                      <a:srgbClr val="99CC00"/>
                    </a:solidFill>
                    <a:latin typeface="+mj-lt"/>
                  </a:rPr>
                  <a:t>PHELIX</a:t>
                </a:r>
                <a:endParaRPr lang="pl-PL" b="1" dirty="0">
                  <a:solidFill>
                    <a:srgbClr val="99CC00"/>
                  </a:solidFill>
                  <a:latin typeface="+mj-lt"/>
                </a:endParaRPr>
              </a:p>
            </p:txBody>
          </p:sp>
        </p:grpSp>
        <p:sp>
          <p:nvSpPr>
            <p:cNvPr id="94" name="pole tekstowe 93"/>
            <p:cNvSpPr txBox="1"/>
            <p:nvPr/>
          </p:nvSpPr>
          <p:spPr>
            <a:xfrm>
              <a:off x="8316193" y="6386504"/>
              <a:ext cx="787395" cy="338554"/>
            </a:xfrm>
            <a:prstGeom prst="rect">
              <a:avLst/>
            </a:prstGeom>
            <a:noFill/>
          </p:spPr>
          <p:txBody>
            <a:bodyPr wrap="none" rtlCol="0">
              <a:spAutoFit/>
            </a:bodyPr>
            <a:lstStyle/>
            <a:p>
              <a:r>
                <a:rPr lang="pl-PL" sz="1600" b="1" dirty="0" err="1" smtClean="0">
                  <a:solidFill>
                    <a:srgbClr val="99CC00"/>
                  </a:solidFill>
                </a:rPr>
                <a:t>XMCD</a:t>
              </a:r>
              <a:endParaRPr lang="pl-PL" sz="1600" b="1" dirty="0">
                <a:solidFill>
                  <a:srgbClr val="99CC00"/>
                </a:solidFill>
              </a:endParaRPr>
            </a:p>
          </p:txBody>
        </p:sp>
      </p:grpSp>
      <p:sp>
        <p:nvSpPr>
          <p:cNvPr id="97" name="pole tekstowe 6"/>
          <p:cNvSpPr txBox="1">
            <a:spLocks noChangeArrowheads="1"/>
          </p:cNvSpPr>
          <p:nvPr/>
        </p:nvSpPr>
        <p:spPr bwMode="auto">
          <a:xfrm>
            <a:off x="2625978" y="97411"/>
            <a:ext cx="432342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l-PL" sz="2000" dirty="0">
                <a:solidFill>
                  <a:srgbClr val="FFFFFF"/>
                </a:solidFill>
                <a:latin typeface="+mj-lt"/>
                <a:cs typeface="Arial"/>
              </a:rPr>
              <a:t>SOLARIS </a:t>
            </a:r>
            <a:r>
              <a:rPr lang="pl-PL" sz="2000" dirty="0" err="1">
                <a:solidFill>
                  <a:srgbClr val="FFFFFF"/>
                </a:solidFill>
                <a:latin typeface="+mj-lt"/>
                <a:cs typeface="Arial"/>
              </a:rPr>
              <a:t>current</a:t>
            </a:r>
            <a:r>
              <a:rPr lang="pl-PL" sz="2000" dirty="0">
                <a:solidFill>
                  <a:srgbClr val="FFFFFF"/>
                </a:solidFill>
                <a:latin typeface="+mj-lt"/>
                <a:cs typeface="Arial"/>
              </a:rPr>
              <a:t> status</a:t>
            </a:r>
          </a:p>
          <a:p>
            <a:pPr algn="ctr" eaLnBrk="1" hangingPunct="1"/>
            <a:r>
              <a:rPr lang="pl-PL" sz="2000" dirty="0">
                <a:solidFill>
                  <a:srgbClr val="FFFFFF"/>
                </a:solidFill>
                <a:latin typeface="+mj-lt"/>
                <a:cs typeface="Arial"/>
              </a:rPr>
              <a:t>and </a:t>
            </a:r>
            <a:r>
              <a:rPr lang="pl-PL" sz="2000" dirty="0" err="1">
                <a:solidFill>
                  <a:srgbClr val="FFFFFF"/>
                </a:solidFill>
                <a:latin typeface="+mj-lt"/>
                <a:cs typeface="Arial"/>
              </a:rPr>
              <a:t>future</a:t>
            </a:r>
            <a:r>
              <a:rPr lang="pl-PL" sz="2000" dirty="0">
                <a:solidFill>
                  <a:srgbClr val="FFFFFF"/>
                </a:solidFill>
                <a:latin typeface="+mj-lt"/>
                <a:cs typeface="Arial"/>
              </a:rPr>
              <a:t> development</a:t>
            </a:r>
          </a:p>
        </p:txBody>
      </p:sp>
    </p:spTree>
    <p:extLst>
      <p:ext uri="{BB962C8B-B14F-4D97-AF65-F5344CB8AC3E}">
        <p14:creationId xmlns:p14="http://schemas.microsoft.com/office/powerpoint/2010/main" val="10558203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8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700"/>
                                        <p:tgtEl>
                                          <p:spTgt spid="54"/>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500" fill="hold"/>
                                        <p:tgtEl>
                                          <p:spTgt spid="72"/>
                                        </p:tgtEl>
                                        <p:attrNameLst>
                                          <p:attrName>ppt_x</p:attrName>
                                        </p:attrNameLst>
                                      </p:cBhvr>
                                      <p:tavLst>
                                        <p:tav tm="0">
                                          <p:val>
                                            <p:strVal val="#ppt_x"/>
                                          </p:val>
                                        </p:tav>
                                        <p:tav tm="100000">
                                          <p:val>
                                            <p:strVal val="#ppt_x"/>
                                          </p:val>
                                        </p:tav>
                                      </p:tavLst>
                                    </p:anim>
                                    <p:anim calcmode="lin" valueType="num">
                                      <p:cBhvr additive="base">
                                        <p:cTn id="3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2" grpId="0"/>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 y="1371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pl-PL" sz="2400">
              <a:solidFill>
                <a:srgbClr val="000000"/>
              </a:solidFill>
              <a:latin typeface="Times New Roman" pitchFamily="18" charset="0"/>
            </a:endParaRPr>
          </a:p>
        </p:txBody>
      </p:sp>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21</a:t>
            </a:fld>
            <a:endParaRPr lang="en-US" dirty="0">
              <a:solidFill>
                <a:srgbClr val="000000"/>
              </a:solidFill>
            </a:endParaRPr>
          </a:p>
        </p:txBody>
      </p:sp>
      <p:graphicFrame>
        <p:nvGraphicFramePr>
          <p:cNvPr id="16" name="Tabela 15"/>
          <p:cNvGraphicFramePr>
            <a:graphicFrameLocks noGrp="1"/>
          </p:cNvGraphicFramePr>
          <p:nvPr>
            <p:extLst>
              <p:ext uri="{D42A27DB-BD31-4B8C-83A1-F6EECF244321}">
                <p14:modId xmlns:p14="http://schemas.microsoft.com/office/powerpoint/2010/main" val="1430030088"/>
              </p:ext>
            </p:extLst>
          </p:nvPr>
        </p:nvGraphicFramePr>
        <p:xfrm>
          <a:off x="0" y="998608"/>
          <a:ext cx="9143997" cy="5452764"/>
        </p:xfrm>
        <a:graphic>
          <a:graphicData uri="http://schemas.openxmlformats.org/drawingml/2006/table">
            <a:tbl>
              <a:tblPr/>
              <a:tblGrid>
                <a:gridCol w="2116780">
                  <a:extLst>
                    <a:ext uri="{9D8B030D-6E8A-4147-A177-3AD203B41FA5}">
                      <a16:colId xmlns:a16="http://schemas.microsoft.com/office/drawing/2014/main" val="851875073"/>
                    </a:ext>
                  </a:extLst>
                </a:gridCol>
                <a:gridCol w="4504312">
                  <a:extLst>
                    <a:ext uri="{9D8B030D-6E8A-4147-A177-3AD203B41FA5}">
                      <a16:colId xmlns:a16="http://schemas.microsoft.com/office/drawing/2014/main" val="934738731"/>
                    </a:ext>
                  </a:extLst>
                </a:gridCol>
                <a:gridCol w="687212">
                  <a:extLst>
                    <a:ext uri="{9D8B030D-6E8A-4147-A177-3AD203B41FA5}">
                      <a16:colId xmlns:a16="http://schemas.microsoft.com/office/drawing/2014/main" val="3998246933"/>
                    </a:ext>
                  </a:extLst>
                </a:gridCol>
                <a:gridCol w="1835693">
                  <a:extLst>
                    <a:ext uri="{9D8B030D-6E8A-4147-A177-3AD203B41FA5}">
                      <a16:colId xmlns:a16="http://schemas.microsoft.com/office/drawing/2014/main" val="465129319"/>
                    </a:ext>
                  </a:extLst>
                </a:gridCol>
              </a:tblGrid>
              <a:tr h="213350">
                <a:tc>
                  <a:txBody>
                    <a:bodyPr/>
                    <a:lstStyle/>
                    <a:p>
                      <a:pPr algn="l" fontAlgn="t"/>
                      <a:r>
                        <a:rPr lang="en-US" sz="1600" b="1" i="0" u="none" strike="noStrike">
                          <a:solidFill>
                            <a:srgbClr val="000000"/>
                          </a:solidFill>
                          <a:effectLst/>
                          <a:latin typeface="Calibri" panose="020F0502020204030204" pitchFamily="34" charset="0"/>
                        </a:rPr>
                        <a:t>Name</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Techinques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source</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energy range [eV]</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630966"/>
                  </a:ext>
                </a:extLst>
              </a:tr>
              <a:tr h="205993">
                <a:tc>
                  <a:txBody>
                    <a:bodyPr/>
                    <a:lstStyle/>
                    <a:p>
                      <a:pPr algn="l" fontAlgn="t"/>
                      <a:r>
                        <a:rPr lang="en-US" sz="1600" b="1" i="0" u="none" strike="noStrike">
                          <a:solidFill>
                            <a:srgbClr val="000000"/>
                          </a:solidFill>
                          <a:effectLst/>
                          <a:latin typeface="Calibri" panose="020F0502020204030204" pitchFamily="34" charset="0"/>
                        </a:rPr>
                        <a:t> </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INSTALLED</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 </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 </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572372"/>
                  </a:ext>
                </a:extLst>
              </a:tr>
              <a:tr h="205993">
                <a:tc>
                  <a:txBody>
                    <a:bodyPr/>
                    <a:lstStyle/>
                    <a:p>
                      <a:pPr algn="l" fontAlgn="t"/>
                      <a:r>
                        <a:rPr lang="en-US" sz="1600" b="1" i="0" u="none" strike="noStrike">
                          <a:solidFill>
                            <a:srgbClr val="000000"/>
                          </a:solidFill>
                          <a:effectLst/>
                          <a:latin typeface="Calibri" panose="020F0502020204030204" pitchFamily="34" charset="0"/>
                        </a:rPr>
                        <a:t>UARPES</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Angle-Resolved Photoelectron Spectroscopy (ARPES)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EPU</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8 - 100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39072"/>
                  </a:ext>
                </a:extLst>
              </a:tr>
              <a:tr h="384030">
                <a:tc>
                  <a:txBody>
                    <a:bodyPr/>
                    <a:lstStyle/>
                    <a:p>
                      <a:pPr algn="l" fontAlgn="t"/>
                      <a:r>
                        <a:rPr lang="en-US" sz="1600" b="1" i="0" u="none" strike="noStrike">
                          <a:solidFill>
                            <a:srgbClr val="000000"/>
                          </a:solidFill>
                          <a:effectLst/>
                          <a:latin typeface="Calibri" panose="020F0502020204030204" pitchFamily="34" charset="0"/>
                        </a:rPr>
                        <a:t>PEEM/XAS </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Photoemission Electron Microscopy</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X-ray Absorption Spectroscopy</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200 - 2000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125049"/>
                  </a:ext>
                </a:extLst>
              </a:tr>
              <a:tr h="205993">
                <a:tc>
                  <a:txBody>
                    <a:bodyPr/>
                    <a:lstStyle/>
                    <a:p>
                      <a:pPr algn="l" fontAlgn="t"/>
                      <a:r>
                        <a:rPr lang="en-US" sz="1600" b="1" i="0" u="none" strike="noStrike">
                          <a:solidFill>
                            <a:srgbClr val="000000"/>
                          </a:solidFill>
                          <a:effectLst/>
                          <a:latin typeface="Calibri" panose="020F0502020204030204" pitchFamily="34" charset="0"/>
                        </a:rPr>
                        <a:t> </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t"/>
                      <a:r>
                        <a:rPr lang="en-US" sz="1600" b="0" i="0" u="none" strike="noStrike">
                          <a:solidFill>
                            <a:srgbClr val="000000"/>
                          </a:solidFill>
                          <a:effectLst/>
                          <a:latin typeface="Calibri" panose="020F0502020204030204" pitchFamily="34" charset="0"/>
                        </a:rPr>
                        <a:t>UNDER CONSTRUCTION</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t"/>
                      <a:r>
                        <a:rPr lang="en-US" sz="1600" b="0" i="0" u="none" strike="noStrike">
                          <a:solidFill>
                            <a:srgbClr val="000000"/>
                          </a:solidFill>
                          <a:effectLst/>
                          <a:latin typeface="Calibri" panose="020F0502020204030204" pitchFamily="34" charset="0"/>
                        </a:rPr>
                        <a:t> </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t"/>
                      <a:r>
                        <a:rPr lang="en-US" sz="1600" b="0" i="0" u="none" strike="noStrike">
                          <a:solidFill>
                            <a:srgbClr val="000000"/>
                          </a:solidFill>
                          <a:effectLst/>
                          <a:latin typeface="Calibri" panose="020F0502020204030204" pitchFamily="34" charset="0"/>
                        </a:rPr>
                        <a:t> </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410366868"/>
                  </a:ext>
                </a:extLst>
              </a:tr>
              <a:tr h="816616">
                <a:tc>
                  <a:txBody>
                    <a:bodyPr/>
                    <a:lstStyle/>
                    <a:p>
                      <a:pPr algn="l" fontAlgn="t"/>
                      <a:r>
                        <a:rPr lang="en-US" sz="1600" b="1" i="0" u="none" strike="noStrike">
                          <a:solidFill>
                            <a:srgbClr val="000000"/>
                          </a:solidFill>
                          <a:effectLst/>
                          <a:latin typeface="Calibri" panose="020F0502020204030204" pitchFamily="34" charset="0"/>
                        </a:rPr>
                        <a:t>PHELIX</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angle integrated photoelectron spectroscopy</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x-ray absorption techniques in the TEY and TFY modes</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angle resolved photoemission</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spin resolved photoemission </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EPU</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50 - 1500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730180"/>
                  </a:ext>
                </a:extLst>
              </a:tr>
              <a:tr h="205993">
                <a:tc>
                  <a:txBody>
                    <a:bodyPr/>
                    <a:lstStyle/>
                    <a:p>
                      <a:pPr algn="l" fontAlgn="t"/>
                      <a:r>
                        <a:rPr lang="en-US" sz="1600" b="1" i="0" u="none" strike="noStrike">
                          <a:solidFill>
                            <a:srgbClr val="000000"/>
                          </a:solidFill>
                          <a:effectLst/>
                          <a:latin typeface="Calibri" panose="020F0502020204030204" pitchFamily="34" charset="0"/>
                        </a:rPr>
                        <a:t>XMCD</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X-ray Magnetic Circular Dichroism  XMCD</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EPU</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100 - 2000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3594197"/>
                  </a:ext>
                </a:extLst>
              </a:tr>
              <a:tr h="213350">
                <a:tc>
                  <a:txBody>
                    <a:bodyPr/>
                    <a:lstStyle/>
                    <a:p>
                      <a:pPr algn="l" fontAlgn="t"/>
                      <a:r>
                        <a:rPr lang="en-US" sz="1600" b="1" i="0" u="none" strike="noStrike">
                          <a:solidFill>
                            <a:srgbClr val="000000"/>
                          </a:solidFill>
                          <a:effectLst/>
                          <a:latin typeface="Calibri" panose="020F0502020204030204" pitchFamily="34" charset="0"/>
                        </a:rPr>
                        <a:t>OPTIDIAG</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Machine Diagnostics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1.6 - 3.4</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948120"/>
                  </a:ext>
                </a:extLst>
              </a:tr>
              <a:tr h="205993">
                <a:tc>
                  <a:txBody>
                    <a:bodyPr/>
                    <a:lstStyle/>
                    <a:p>
                      <a:pPr algn="l" fontAlgn="t"/>
                      <a:r>
                        <a:rPr lang="en-US" sz="1600" b="1" i="0" u="none" strike="noStrike">
                          <a:solidFill>
                            <a:srgbClr val="000000"/>
                          </a:solidFill>
                          <a:effectLst/>
                          <a:latin typeface="Calibri" panose="020F0502020204030204" pitchFamily="34" charset="0"/>
                        </a:rPr>
                        <a:t> </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t"/>
                      <a:r>
                        <a:rPr lang="en-US" sz="1600" b="1" i="0" u="none" strike="noStrike">
                          <a:solidFill>
                            <a:srgbClr val="000000"/>
                          </a:solidFill>
                          <a:effectLst/>
                          <a:latin typeface="Calibri" panose="020F0502020204030204" pitchFamily="34" charset="0"/>
                        </a:rPr>
                        <a:t>APPLICATIONS SUBMITTED</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t"/>
                      <a:r>
                        <a:rPr lang="en-US" sz="1600" b="0" i="0" u="none" strike="noStrike">
                          <a:solidFill>
                            <a:srgbClr val="000000"/>
                          </a:solidFill>
                          <a:effectLst/>
                          <a:latin typeface="Calibri" panose="020F0502020204030204" pitchFamily="34" charset="0"/>
                        </a:rPr>
                        <a:t> </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t"/>
                      <a:r>
                        <a:rPr lang="en-US" sz="1600" b="0" i="0" u="none" strike="noStrike">
                          <a:solidFill>
                            <a:srgbClr val="000000"/>
                          </a:solidFill>
                          <a:effectLst/>
                          <a:latin typeface="Calibri" panose="020F0502020204030204" pitchFamily="34" charset="0"/>
                        </a:rPr>
                        <a:t> </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215052380"/>
                  </a:ext>
                </a:extLst>
              </a:tr>
              <a:tr h="1029966">
                <a:tc>
                  <a:txBody>
                    <a:bodyPr/>
                    <a:lstStyle/>
                    <a:p>
                      <a:pPr algn="l" fontAlgn="t"/>
                      <a:r>
                        <a:rPr lang="en-US" sz="1600" b="1" i="0" u="none" strike="noStrike">
                          <a:solidFill>
                            <a:srgbClr val="000000"/>
                          </a:solidFill>
                          <a:effectLst/>
                          <a:latin typeface="Calibri" panose="020F0502020204030204" pitchFamily="34" charset="0"/>
                        </a:rPr>
                        <a:t>SX</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MNISW funds</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X-ray absorption spectroscopy</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XANES (X-ray Near Edge Absorption Spectroscopy)</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EXAFS (Extended X-ray Absorption Fine Structure Spectroscopy)</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XES (X-ray emission spectroscopy) </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2.4 - 10000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817797"/>
                  </a:ext>
                </a:extLst>
              </a:tr>
              <a:tr h="419343">
                <a:tc>
                  <a:txBody>
                    <a:bodyPr/>
                    <a:lstStyle/>
                    <a:p>
                      <a:pPr algn="l" fontAlgn="t"/>
                      <a:r>
                        <a:rPr lang="en-US" sz="1600" b="1" i="0" u="none" strike="noStrike">
                          <a:solidFill>
                            <a:srgbClr val="000000"/>
                          </a:solidFill>
                          <a:effectLst/>
                          <a:latin typeface="Calibri" panose="020F0502020204030204" pitchFamily="34" charset="0"/>
                        </a:rPr>
                        <a:t>FTIR</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CERIC or MNISW funds?</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t"/>
                      <a:r>
                        <a:rPr lang="en-US" sz="1600" b="0" i="0" u="none" strike="noStrike">
                          <a:solidFill>
                            <a:srgbClr val="000000"/>
                          </a:solidFill>
                          <a:effectLst/>
                          <a:latin typeface="Calibri" panose="020F0502020204030204" pitchFamily="34" charset="0"/>
                        </a:rPr>
                        <a:t>Absorption microspectroscopy</a:t>
                      </a:r>
                      <a:br>
                        <a:rPr lang="en-US" sz="1600" b="0" i="0" u="none" strike="noStrike">
                          <a:solidFill>
                            <a:srgbClr val="000000"/>
                          </a:solidFill>
                          <a:effectLst/>
                          <a:latin typeface="Calibri" panose="020F0502020204030204" pitchFamily="34" charset="0"/>
                        </a:rPr>
                      </a:br>
                      <a:r>
                        <a:rPr lang="en-US" sz="1600" b="0" i="0" u="none" strike="noStrike">
                          <a:solidFill>
                            <a:srgbClr val="000000"/>
                          </a:solidFill>
                          <a:effectLst/>
                          <a:latin typeface="Calibri" panose="020F0502020204030204" pitchFamily="34" charset="0"/>
                        </a:rPr>
                        <a:t>Imaging</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0.05 - 0.5</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529778"/>
                  </a:ext>
                </a:extLst>
              </a:tr>
              <a:tr h="419343">
                <a:tc>
                  <a:txBody>
                    <a:bodyPr/>
                    <a:lstStyle/>
                    <a:p>
                      <a:pPr algn="l" fontAlgn="t"/>
                      <a:r>
                        <a:rPr lang="en-US" sz="1600" b="1" i="0" u="none" strike="noStrike">
                          <a:solidFill>
                            <a:srgbClr val="000000"/>
                          </a:solidFill>
                          <a:effectLst/>
                          <a:latin typeface="Calibri" panose="020F0502020204030204" pitchFamily="34" charset="0"/>
                        </a:rPr>
                        <a:t>STXM (XMCD branch)</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CERIC funds</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l" fontAlgn="t"/>
                      <a:r>
                        <a:rPr lang="en-US" sz="1600" b="0" i="0" u="none" strike="noStrike">
                          <a:solidFill>
                            <a:srgbClr val="000000"/>
                          </a:solidFill>
                          <a:effectLst/>
                          <a:latin typeface="Calibri" panose="020F0502020204030204" pitchFamily="34" charset="0"/>
                        </a:rPr>
                        <a:t>Scanning Trensmission X-ray Microscopy</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EPU</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100 - 2000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032310"/>
                  </a:ext>
                </a:extLst>
              </a:tr>
            </a:tbl>
          </a:graphicData>
        </a:graphic>
      </p:graphicFrame>
      <p:sp>
        <p:nvSpPr>
          <p:cNvPr id="20" name="pole tekstowe 6"/>
          <p:cNvSpPr txBox="1">
            <a:spLocks noChangeArrowheads="1"/>
          </p:cNvSpPr>
          <p:nvPr/>
        </p:nvSpPr>
        <p:spPr bwMode="auto">
          <a:xfrm>
            <a:off x="2483768" y="131302"/>
            <a:ext cx="489768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l-PL" sz="2000" dirty="0" err="1" smtClean="0">
                <a:solidFill>
                  <a:srgbClr val="FFFFFF"/>
                </a:solidFill>
                <a:latin typeface="+mj-lt"/>
                <a:cs typeface="Arial"/>
              </a:rPr>
              <a:t>Experimental</a:t>
            </a:r>
            <a:r>
              <a:rPr lang="pl-PL" sz="2000" dirty="0" smtClean="0">
                <a:solidFill>
                  <a:srgbClr val="FFFFFF"/>
                </a:solidFill>
                <a:latin typeface="+mj-lt"/>
                <a:cs typeface="Arial"/>
              </a:rPr>
              <a:t> </a:t>
            </a:r>
            <a:r>
              <a:rPr lang="pl-PL" sz="2000" dirty="0" err="1" smtClean="0">
                <a:solidFill>
                  <a:srgbClr val="FFFFFF"/>
                </a:solidFill>
                <a:latin typeface="+mj-lt"/>
                <a:cs typeface="Arial"/>
              </a:rPr>
              <a:t>beamlines</a:t>
            </a:r>
            <a:r>
              <a:rPr lang="pl-PL" sz="2000" dirty="0" smtClean="0">
                <a:solidFill>
                  <a:srgbClr val="FFFFFF"/>
                </a:solidFill>
                <a:latin typeface="+mj-lt"/>
                <a:cs typeface="Arial"/>
              </a:rPr>
              <a:t> @  SOLARIS </a:t>
            </a:r>
            <a:r>
              <a:rPr lang="pl-PL" sz="2000" dirty="0" err="1">
                <a:solidFill>
                  <a:srgbClr val="FFFFFF"/>
                </a:solidFill>
                <a:latin typeface="+mj-lt"/>
                <a:cs typeface="Arial"/>
              </a:rPr>
              <a:t>current</a:t>
            </a:r>
            <a:r>
              <a:rPr lang="pl-PL" sz="2000" dirty="0">
                <a:solidFill>
                  <a:srgbClr val="FFFFFF"/>
                </a:solidFill>
                <a:latin typeface="+mj-lt"/>
                <a:cs typeface="Arial"/>
              </a:rPr>
              <a:t> </a:t>
            </a:r>
            <a:r>
              <a:rPr lang="pl-PL" sz="2000" dirty="0" smtClean="0">
                <a:solidFill>
                  <a:srgbClr val="FFFFFF"/>
                </a:solidFill>
                <a:latin typeface="+mj-lt"/>
                <a:cs typeface="Arial"/>
              </a:rPr>
              <a:t>status and </a:t>
            </a:r>
            <a:r>
              <a:rPr lang="pl-PL" sz="2000" dirty="0" err="1">
                <a:solidFill>
                  <a:srgbClr val="FFFFFF"/>
                </a:solidFill>
                <a:latin typeface="+mj-lt"/>
                <a:cs typeface="Arial"/>
              </a:rPr>
              <a:t>future</a:t>
            </a:r>
            <a:r>
              <a:rPr lang="pl-PL" sz="2000" dirty="0">
                <a:solidFill>
                  <a:srgbClr val="FFFFFF"/>
                </a:solidFill>
                <a:latin typeface="+mj-lt"/>
                <a:cs typeface="Arial"/>
              </a:rPr>
              <a:t> development</a:t>
            </a:r>
          </a:p>
        </p:txBody>
      </p:sp>
    </p:spTree>
    <p:extLst>
      <p:ext uri="{BB962C8B-B14F-4D97-AF65-F5344CB8AC3E}">
        <p14:creationId xmlns:p14="http://schemas.microsoft.com/office/powerpoint/2010/main" val="1422677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ela 10"/>
          <p:cNvGraphicFramePr>
            <a:graphicFrameLocks noGrp="1"/>
          </p:cNvGraphicFramePr>
          <p:nvPr>
            <p:extLst>
              <p:ext uri="{D42A27DB-BD31-4B8C-83A1-F6EECF244321}">
                <p14:modId xmlns:p14="http://schemas.microsoft.com/office/powerpoint/2010/main" val="3854815606"/>
              </p:ext>
            </p:extLst>
          </p:nvPr>
        </p:nvGraphicFramePr>
        <p:xfrm>
          <a:off x="-1" y="913434"/>
          <a:ext cx="9144001" cy="5944566"/>
        </p:xfrm>
        <a:graphic>
          <a:graphicData uri="http://schemas.openxmlformats.org/drawingml/2006/table">
            <a:tbl>
              <a:tblPr/>
              <a:tblGrid>
                <a:gridCol w="2051720">
                  <a:extLst>
                    <a:ext uri="{9D8B030D-6E8A-4147-A177-3AD203B41FA5}">
                      <a16:colId xmlns:a16="http://schemas.microsoft.com/office/drawing/2014/main" val="300313785"/>
                    </a:ext>
                  </a:extLst>
                </a:gridCol>
                <a:gridCol w="4569374">
                  <a:extLst>
                    <a:ext uri="{9D8B030D-6E8A-4147-A177-3AD203B41FA5}">
                      <a16:colId xmlns:a16="http://schemas.microsoft.com/office/drawing/2014/main" val="929078127"/>
                    </a:ext>
                  </a:extLst>
                </a:gridCol>
                <a:gridCol w="1009162">
                  <a:extLst>
                    <a:ext uri="{9D8B030D-6E8A-4147-A177-3AD203B41FA5}">
                      <a16:colId xmlns:a16="http://schemas.microsoft.com/office/drawing/2014/main" val="3908126065"/>
                    </a:ext>
                  </a:extLst>
                </a:gridCol>
                <a:gridCol w="1513745">
                  <a:extLst>
                    <a:ext uri="{9D8B030D-6E8A-4147-A177-3AD203B41FA5}">
                      <a16:colId xmlns:a16="http://schemas.microsoft.com/office/drawing/2014/main" val="2126136250"/>
                    </a:ext>
                  </a:extLst>
                </a:gridCol>
              </a:tblGrid>
              <a:tr h="251663">
                <a:tc>
                  <a:txBody>
                    <a:bodyPr/>
                    <a:lstStyle/>
                    <a:p>
                      <a:pPr algn="l" fontAlgn="t"/>
                      <a:r>
                        <a:rPr lang="en-US" sz="1600" b="1" i="0" u="none" strike="noStrike">
                          <a:solidFill>
                            <a:srgbClr val="000000"/>
                          </a:solidFill>
                          <a:effectLst/>
                          <a:latin typeface="Calibri" panose="020F0502020204030204" pitchFamily="34" charset="0"/>
                        </a:rPr>
                        <a:t> </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t"/>
                      <a:r>
                        <a:rPr lang="en-US" sz="1600" b="1" i="0" u="none" strike="noStrike" dirty="0">
                          <a:solidFill>
                            <a:srgbClr val="000000"/>
                          </a:solidFill>
                          <a:effectLst/>
                          <a:latin typeface="Calibri" panose="020F0502020204030204" pitchFamily="34" charset="0"/>
                        </a:rPr>
                        <a:t>PLANNED</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t"/>
                      <a:r>
                        <a:rPr lang="en-US" sz="1600" b="0" i="0" u="none" strike="noStrike">
                          <a:solidFill>
                            <a:srgbClr val="000000"/>
                          </a:solidFill>
                          <a:effectLst/>
                          <a:latin typeface="Calibri" panose="020F0502020204030204" pitchFamily="34" charset="0"/>
                        </a:rPr>
                        <a:t> </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t"/>
                      <a:r>
                        <a:rPr lang="en-US" sz="1600" b="0" i="0" u="none" strike="noStrike" dirty="0">
                          <a:solidFill>
                            <a:srgbClr val="000000"/>
                          </a:solidFill>
                          <a:effectLst/>
                          <a:latin typeface="Calibri" panose="020F0502020204030204" pitchFamily="34" charset="0"/>
                        </a:rPr>
                        <a:t> </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62792422"/>
                  </a:ext>
                </a:extLst>
              </a:tr>
              <a:tr h="560513">
                <a:tc>
                  <a:txBody>
                    <a:bodyPr/>
                    <a:lstStyle/>
                    <a:p>
                      <a:pPr algn="l" fontAlgn="t"/>
                      <a:r>
                        <a:rPr lang="en-US" sz="1600" b="1" i="0" u="none" strike="noStrike">
                          <a:solidFill>
                            <a:srgbClr val="000000"/>
                          </a:solidFill>
                          <a:effectLst/>
                          <a:latin typeface="Calibri" panose="020F0502020204030204" pitchFamily="34" charset="0"/>
                        </a:rPr>
                        <a:t>MIDAMAX</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X-ray </a:t>
                      </a:r>
                      <a:r>
                        <a:rPr lang="en-US" sz="1600" b="0" i="0" u="none" strike="noStrike" dirty="0" smtClean="0">
                          <a:solidFill>
                            <a:srgbClr val="000000"/>
                          </a:solidFill>
                          <a:effectLst/>
                          <a:latin typeface="Calibri" panose="020F0502020204030204" pitchFamily="34" charset="0"/>
                        </a:rPr>
                        <a:t>absorption</a:t>
                      </a:r>
                      <a:r>
                        <a:rPr lang="pl-PL" sz="1600" b="0" i="0" u="none" strike="noStrike" dirty="0" smtClean="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micro </a:t>
                      </a:r>
                      <a:r>
                        <a:rPr lang="en-US" sz="1600" b="0" i="0" u="none" strike="noStrike" dirty="0">
                          <a:solidFill>
                            <a:srgbClr val="000000"/>
                          </a:solidFill>
                          <a:effectLst/>
                          <a:latin typeface="Calibri" panose="020F0502020204030204" pitchFamily="34" charset="0"/>
                        </a:rPr>
                        <a:t>imaging</a:t>
                      </a:r>
                      <a:br>
                        <a:rPr lang="en-US" sz="1600" b="0" i="0" u="none" strike="noStrike" dirty="0">
                          <a:solidFill>
                            <a:srgbClr val="000000"/>
                          </a:solidFill>
                          <a:effectLst/>
                          <a:latin typeface="Calibri" panose="020F0502020204030204" pitchFamily="34" charset="0"/>
                        </a:rPr>
                      </a:br>
                      <a:r>
                        <a:rPr lang="en-US" sz="1600" b="0" i="0" u="none" strike="noStrike" dirty="0" smtClean="0">
                          <a:solidFill>
                            <a:srgbClr val="000000"/>
                          </a:solidFill>
                          <a:effectLst/>
                          <a:latin typeface="Calibri" panose="020F0502020204030204" pitchFamily="34" charset="0"/>
                        </a:rPr>
                        <a:t>diffraction</a:t>
                      </a:r>
                      <a:r>
                        <a:rPr lang="pl-PL" sz="1600" b="0" i="0" u="none" strike="noStrike" dirty="0" smtClean="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magnetic </a:t>
                      </a:r>
                      <a:r>
                        <a:rPr lang="en-US" sz="1600" b="0" i="0" u="none" strike="noStrike" dirty="0">
                          <a:solidFill>
                            <a:srgbClr val="000000"/>
                          </a:solidFill>
                          <a:effectLst/>
                          <a:latin typeface="Calibri" panose="020F0502020204030204" pitchFamily="34" charset="0"/>
                        </a:rPr>
                        <a:t>dichroism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1000 - 15000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225683"/>
                  </a:ext>
                </a:extLst>
              </a:tr>
              <a:tr h="1237643">
                <a:tc>
                  <a:txBody>
                    <a:bodyPr/>
                    <a:lstStyle/>
                    <a:p>
                      <a:pPr algn="l" fontAlgn="t"/>
                      <a:r>
                        <a:rPr lang="en-US" sz="1600" b="1" i="0" u="none" strike="noStrike">
                          <a:solidFill>
                            <a:srgbClr val="000000"/>
                          </a:solidFill>
                          <a:effectLst/>
                          <a:latin typeface="Calibri" panose="020F0502020204030204" pitchFamily="34" charset="0"/>
                        </a:rPr>
                        <a:t>XAS/XES</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Resonant X-ray Emission Spectroscopy (</a:t>
                      </a:r>
                      <a:r>
                        <a:rPr lang="en-US" sz="1600" b="0" i="0" u="none" strike="noStrike" dirty="0" err="1">
                          <a:solidFill>
                            <a:srgbClr val="000000"/>
                          </a:solidFill>
                          <a:effectLst/>
                          <a:latin typeface="Calibri" panose="020F0502020204030204" pitchFamily="34" charset="0"/>
                        </a:rPr>
                        <a:t>RXES</a:t>
                      </a:r>
                      <a:r>
                        <a:rPr lang="en-US" sz="16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r>
                        <a:rPr lang="en-US" sz="1600" b="0" i="0" u="none" strike="noStrike" dirty="0" smtClean="0">
                          <a:solidFill>
                            <a:srgbClr val="000000"/>
                          </a:solidFill>
                          <a:effectLst/>
                          <a:latin typeface="Calibri" panose="020F0502020204030204" pitchFamily="34" charset="0"/>
                        </a:rPr>
                        <a:t>HR </a:t>
                      </a:r>
                      <a:r>
                        <a:rPr lang="en-US" sz="1600" b="0" i="0" u="none" strike="noStrike" dirty="0">
                          <a:solidFill>
                            <a:srgbClr val="000000"/>
                          </a:solidFill>
                          <a:effectLst/>
                          <a:latin typeface="Calibri" panose="020F0502020204030204" pitchFamily="34" charset="0"/>
                        </a:rPr>
                        <a:t>X-ray Absorption Spectroscopy  (HR-</a:t>
                      </a:r>
                      <a:r>
                        <a:rPr lang="en-US" sz="1600" b="0" i="0" u="none" strike="noStrike" dirty="0" err="1">
                          <a:solidFill>
                            <a:srgbClr val="000000"/>
                          </a:solidFill>
                          <a:effectLst/>
                          <a:latin typeface="Calibri" panose="020F0502020204030204" pitchFamily="34" charset="0"/>
                        </a:rPr>
                        <a:t>XAS</a:t>
                      </a:r>
                      <a:r>
                        <a:rPr lang="en-US" sz="16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High Energy Resolution Off-</a:t>
                      </a:r>
                      <a:r>
                        <a:rPr lang="en-US" sz="1600" b="0" i="0" u="none" strike="noStrike" dirty="0" err="1">
                          <a:solidFill>
                            <a:srgbClr val="000000"/>
                          </a:solidFill>
                          <a:effectLst/>
                          <a:latin typeface="Calibri" panose="020F0502020204030204" pitchFamily="34" charset="0"/>
                        </a:rPr>
                        <a:t>Resonanat</a:t>
                      </a:r>
                      <a:r>
                        <a:rPr lang="en-US" sz="1600" b="0" i="0" u="none" strike="noStrike" dirty="0">
                          <a:solidFill>
                            <a:srgbClr val="000000"/>
                          </a:solidFill>
                          <a:effectLst/>
                          <a:latin typeface="Calibri" panose="020F0502020204030204" pitchFamily="34" charset="0"/>
                        </a:rPr>
                        <a:t> Spectroscopy (</a:t>
                      </a:r>
                      <a:r>
                        <a:rPr lang="en-US" sz="1600" b="0" i="0" u="none" strike="noStrike" dirty="0" err="1">
                          <a:solidFill>
                            <a:srgbClr val="000000"/>
                          </a:solidFill>
                          <a:effectLst/>
                          <a:latin typeface="Calibri" panose="020F0502020204030204" pitchFamily="34" charset="0"/>
                        </a:rPr>
                        <a:t>HEROS</a:t>
                      </a:r>
                      <a:r>
                        <a:rPr lang="en-US" sz="16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X-ray Emission Spectroscopy (</a:t>
                      </a:r>
                      <a:r>
                        <a:rPr lang="en-US" sz="1600" b="0" i="0" u="none" strike="noStrike" dirty="0" err="1">
                          <a:solidFill>
                            <a:srgbClr val="000000"/>
                          </a:solidFill>
                          <a:effectLst/>
                          <a:latin typeface="Calibri" panose="020F0502020204030204" pitchFamily="34" charset="0"/>
                        </a:rPr>
                        <a:t>XES</a:t>
                      </a:r>
                      <a:r>
                        <a:rPr lang="en-US" sz="1600" b="0" i="0" u="none" strike="noStrike" dirty="0">
                          <a:solidFill>
                            <a:srgbClr val="000000"/>
                          </a:solidFill>
                          <a:effectLst/>
                          <a:latin typeface="Calibri" panose="020F0502020204030204" pitchFamily="34" charset="0"/>
                        </a:rPr>
                        <a:t>)</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IN VAC UND</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2000 -  10000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205803"/>
                  </a:ext>
                </a:extLst>
              </a:tr>
              <a:tr h="744653">
                <a:tc>
                  <a:txBody>
                    <a:bodyPr/>
                    <a:lstStyle/>
                    <a:p>
                      <a:pPr algn="l" fontAlgn="t"/>
                      <a:r>
                        <a:rPr lang="en-US" sz="1600" b="1" i="0" u="none" strike="noStrike">
                          <a:solidFill>
                            <a:srgbClr val="000000"/>
                          </a:solidFill>
                          <a:effectLst/>
                          <a:latin typeface="Calibri" panose="020F0502020204030204" pitchFamily="34" charset="0"/>
                        </a:rPr>
                        <a:t>POLYX</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X-ray </a:t>
                      </a:r>
                      <a:r>
                        <a:rPr lang="en-US" sz="1600" b="0" i="0" u="none" strike="noStrike" dirty="0" err="1" smtClean="0">
                          <a:solidFill>
                            <a:srgbClr val="000000"/>
                          </a:solidFill>
                          <a:effectLst/>
                          <a:latin typeface="Calibri" panose="020F0502020204030204" pitchFamily="34" charset="0"/>
                        </a:rPr>
                        <a:t>microimaging</a:t>
                      </a:r>
                      <a:r>
                        <a:rPr lang="pl-PL" sz="1600" b="0" i="0" u="none" strike="noStrike" dirty="0" smtClean="0">
                          <a:solidFill>
                            <a:srgbClr val="000000"/>
                          </a:solidFill>
                          <a:effectLst/>
                          <a:latin typeface="Calibri" panose="020F0502020204030204" pitchFamily="34" charset="0"/>
                        </a:rPr>
                        <a:t>, </a:t>
                      </a:r>
                      <a:r>
                        <a:rPr lang="en-US" sz="1600" b="0" i="0" u="none" strike="noStrike" dirty="0" err="1" smtClean="0">
                          <a:solidFill>
                            <a:srgbClr val="000000"/>
                          </a:solidFill>
                          <a:effectLst/>
                          <a:latin typeface="Calibri" panose="020F0502020204030204" pitchFamily="34" charset="0"/>
                        </a:rPr>
                        <a:t>Microtomography</a:t>
                      </a:r>
                      <a:r>
                        <a:rPr lang="en-US" sz="1600" b="0" i="0" u="none" strike="noStrike" dirty="0">
                          <a:solidFill>
                            <a:srgbClr val="000000"/>
                          </a:solidFill>
                          <a:effectLst/>
                          <a:latin typeface="Calibri" panose="020F0502020204030204" pitchFamily="34" charset="0"/>
                        </a:rPr>
                        <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X-ray </a:t>
                      </a:r>
                      <a:r>
                        <a:rPr lang="en-US" sz="1600" b="0" i="0" u="none" strike="noStrike" dirty="0" err="1" smtClean="0">
                          <a:solidFill>
                            <a:srgbClr val="000000"/>
                          </a:solidFill>
                          <a:effectLst/>
                          <a:latin typeface="Calibri" panose="020F0502020204030204" pitchFamily="34" charset="0"/>
                        </a:rPr>
                        <a:t>fluorescsence</a:t>
                      </a:r>
                      <a:r>
                        <a:rPr lang="pl-PL" sz="1600" b="0" i="0" u="none" strike="noStrike" dirty="0" smtClean="0">
                          <a:solidFill>
                            <a:srgbClr val="000000"/>
                          </a:solidFill>
                          <a:effectLst/>
                          <a:latin typeface="Calibri" panose="020F0502020204030204" pitchFamily="34" charset="0"/>
                        </a:rPr>
                        <a:t>,</a:t>
                      </a:r>
                      <a:r>
                        <a:rPr lang="pl-PL" sz="1600" b="0" i="0" u="none" strike="noStrike" baseline="0" dirty="0" smtClean="0">
                          <a:solidFill>
                            <a:srgbClr val="000000"/>
                          </a:solidFill>
                          <a:effectLst/>
                          <a:latin typeface="Calibri" panose="020F0502020204030204" pitchFamily="34" charset="0"/>
                        </a:rPr>
                        <a:t> </a:t>
                      </a:r>
                      <a:r>
                        <a:rPr lang="en-US" sz="1600" b="0" i="0" u="none" strike="noStrike" dirty="0" err="1" smtClean="0">
                          <a:solidFill>
                            <a:srgbClr val="000000"/>
                          </a:solidFill>
                          <a:effectLst/>
                          <a:latin typeface="Calibri" panose="020F0502020204030204" pitchFamily="34" charset="0"/>
                        </a:rPr>
                        <a:t>Fluorescsence</a:t>
                      </a:r>
                      <a:r>
                        <a:rPr lang="en-US" sz="1600" b="0" i="0" u="none" strike="noStrike" dirty="0" smtClean="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tompography</a:t>
                      </a:r>
                      <a:r>
                        <a:rPr lang="en-US" sz="1600" b="0" i="0" u="none" strike="noStrike" dirty="0">
                          <a:solidFill>
                            <a:srgbClr val="000000"/>
                          </a:solidFill>
                          <a:effectLst/>
                          <a:latin typeface="Calibri" panose="020F0502020204030204" pitchFamily="34" charset="0"/>
                        </a:rPr>
                        <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Diffraction/topography</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5000 - 16000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072185"/>
                  </a:ext>
                </a:extLst>
              </a:tr>
              <a:tr h="991148">
                <a:tc>
                  <a:txBody>
                    <a:bodyPr/>
                    <a:lstStyle/>
                    <a:p>
                      <a:pPr algn="l" fontAlgn="t"/>
                      <a:r>
                        <a:rPr lang="en-US" sz="1600" b="1" i="0" u="none" strike="noStrike">
                          <a:solidFill>
                            <a:srgbClr val="000000"/>
                          </a:solidFill>
                          <a:effectLst/>
                          <a:latin typeface="Calibri" panose="020F0502020204030204" pitchFamily="34" charset="0"/>
                        </a:rPr>
                        <a:t>NAPXPS (PHELIX branch)</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collaboration with Czech Republic</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t"/>
                      <a:r>
                        <a:rPr lang="en-US" sz="1600" b="0" i="0" u="none" strike="noStrike">
                          <a:solidFill>
                            <a:srgbClr val="000000"/>
                          </a:solidFill>
                          <a:effectLst/>
                          <a:latin typeface="Calibri" panose="020F0502020204030204" pitchFamily="34" charset="0"/>
                        </a:rPr>
                        <a:t>near ambient pressure X-ray photoelectron spectroscopy</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EPU</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50 - 1500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331724"/>
                  </a:ext>
                </a:extLst>
              </a:tr>
              <a:tr h="744653">
                <a:tc>
                  <a:txBody>
                    <a:bodyPr/>
                    <a:lstStyle/>
                    <a:p>
                      <a:pPr algn="l" fontAlgn="t"/>
                      <a:r>
                        <a:rPr lang="pl-PL" sz="1600" b="1" i="0" u="none" strike="noStrike">
                          <a:solidFill>
                            <a:srgbClr val="000000"/>
                          </a:solidFill>
                          <a:effectLst/>
                          <a:latin typeface="Calibri" panose="020F0502020204030204" pitchFamily="34" charset="0"/>
                        </a:rPr>
                        <a:t>XRF/XAS</a:t>
                      </a:r>
                      <a:br>
                        <a:rPr lang="pl-PL" sz="1600" b="1" i="0" u="none" strike="noStrike">
                          <a:solidFill>
                            <a:srgbClr val="000000"/>
                          </a:solidFill>
                          <a:effectLst/>
                          <a:latin typeface="Calibri" panose="020F0502020204030204" pitchFamily="34" charset="0"/>
                        </a:rPr>
                      </a:br>
                      <a:r>
                        <a:rPr lang="pl-PL" sz="1600" b="1" i="0" u="none" strike="noStrike">
                          <a:solidFill>
                            <a:srgbClr val="000000"/>
                          </a:solidFill>
                          <a:effectLst/>
                          <a:latin typeface="Calibri" panose="020F0502020204030204" pitchFamily="34" charset="0"/>
                        </a:rPr>
                        <a:t>collaboration with Germany</a:t>
                      </a:r>
                      <a:endParaRPr lang="en-US" sz="1600" b="1" i="0" u="none" strike="noStrike">
                        <a:solidFill>
                          <a:srgbClr val="000000"/>
                        </a:solidFill>
                        <a:effectLst/>
                        <a:latin typeface="Calibri" panose="020F0502020204030204" pitchFamily="34" charset="0"/>
                      </a:endParaRP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t"/>
                      <a:r>
                        <a:rPr lang="en-US" sz="1600" b="0" i="0" u="none" strike="noStrike">
                          <a:solidFill>
                            <a:srgbClr val="000000"/>
                          </a:solidFill>
                          <a:effectLst/>
                          <a:latin typeface="Calibri" panose="020F0502020204030204" pitchFamily="34" charset="0"/>
                        </a:rPr>
                        <a:t>XAS: transmission, fluorescence, electron yield</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1300 - 12000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585684"/>
                  </a:ext>
                </a:extLst>
              </a:tr>
              <a:tr h="1414293">
                <a:tc>
                  <a:txBody>
                    <a:bodyPr/>
                    <a:lstStyle/>
                    <a:p>
                      <a:r>
                        <a:rPr lang="pl-PL" sz="1600" b="1" i="0" u="none" strike="noStrike" dirty="0">
                          <a:solidFill>
                            <a:srgbClr val="000000"/>
                          </a:solidFill>
                          <a:effectLst/>
                          <a:latin typeface="Calibri" panose="020F0502020204030204" pitchFamily="34" charset="0"/>
                        </a:rPr>
                        <a:t>MX-</a:t>
                      </a:r>
                      <a:r>
                        <a:rPr lang="pl-PL" sz="1600" b="1" i="0" u="none" strike="noStrike" dirty="0" err="1">
                          <a:solidFill>
                            <a:srgbClr val="000000"/>
                          </a:solidFill>
                          <a:effectLst/>
                          <a:latin typeface="Calibri" panose="020F0502020204030204" pitchFamily="34" charset="0"/>
                        </a:rPr>
                        <a:t>BioSAXS</a:t>
                      </a:r>
                      <a:r>
                        <a:rPr lang="pl-PL" sz="1600" b="1" i="0" u="none" strike="noStrike" dirty="0">
                          <a:solidFill>
                            <a:srgbClr val="000000"/>
                          </a:solidFill>
                          <a:effectLst/>
                          <a:latin typeface="Calibri" panose="020F0502020204030204" pitchFamily="34" charset="0"/>
                        </a:rPr>
                        <a:t>-PD</a:t>
                      </a:r>
                      <a:br>
                        <a:rPr lang="pl-PL" sz="1600" b="1" i="0" u="none" strike="noStrike" dirty="0">
                          <a:solidFill>
                            <a:srgbClr val="000000"/>
                          </a:solidFill>
                          <a:effectLst/>
                          <a:latin typeface="Calibri" panose="020F0502020204030204" pitchFamily="34" charset="0"/>
                        </a:rPr>
                      </a:br>
                      <a:r>
                        <a:rPr lang="pl-PL" sz="1600" b="1" i="0" u="none" strike="noStrike" dirty="0" err="1">
                          <a:solidFill>
                            <a:srgbClr val="000000"/>
                          </a:solidFill>
                          <a:effectLst/>
                          <a:latin typeface="Calibri" panose="020F0502020204030204" pitchFamily="34" charset="0"/>
                        </a:rPr>
                        <a:t>collaboration</a:t>
                      </a:r>
                      <a:r>
                        <a:rPr lang="pl-PL" sz="1600" b="1" i="0" u="none" strike="noStrike" dirty="0">
                          <a:solidFill>
                            <a:srgbClr val="000000"/>
                          </a:solidFill>
                          <a:effectLst/>
                          <a:latin typeface="Calibri" panose="020F0502020204030204" pitchFamily="34" charset="0"/>
                        </a:rPr>
                        <a:t> with </a:t>
                      </a:r>
                      <a:r>
                        <a:rPr lang="pl-PL" sz="1600" b="1" i="0" u="none" strike="noStrike" dirty="0" err="1">
                          <a:solidFill>
                            <a:srgbClr val="000000"/>
                          </a:solidFill>
                          <a:effectLst/>
                          <a:latin typeface="Calibri" panose="020F0502020204030204" pitchFamily="34" charset="0"/>
                        </a:rPr>
                        <a:t>JINR</a:t>
                      </a:r>
                      <a:r>
                        <a:rPr lang="pl-PL" sz="1600" b="1" i="0" u="none" strike="noStrike" dirty="0">
                          <a:solidFill>
                            <a:srgbClr val="000000"/>
                          </a:solidFill>
                          <a:effectLst/>
                          <a:latin typeface="Calibri" panose="020F0502020204030204" pitchFamily="34" charset="0"/>
                        </a:rPr>
                        <a:t>? </a:t>
                      </a:r>
                      <a:endParaRPr lang="en-US" sz="1800" dirty="0"/>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00" b="0" i="0" u="none" strike="noStrike" dirty="0" smtClean="0">
                          <a:solidFill>
                            <a:srgbClr val="000000"/>
                          </a:solidFill>
                          <a:effectLst/>
                          <a:latin typeface="Calibri" panose="020F0502020204030204" pitchFamily="34" charset="0"/>
                        </a:rPr>
                        <a:t>MX – </a:t>
                      </a:r>
                      <a:r>
                        <a:rPr lang="pl-PL" sz="1600" b="0" i="0" u="none" strike="noStrike" dirty="0" err="1" smtClean="0">
                          <a:solidFill>
                            <a:srgbClr val="000000"/>
                          </a:solidFill>
                          <a:effectLst/>
                          <a:latin typeface="Calibri" panose="020F0502020204030204" pitchFamily="34" charset="0"/>
                        </a:rPr>
                        <a:t>Macromolecular</a:t>
                      </a:r>
                      <a:r>
                        <a:rPr lang="pl-PL" sz="1600" b="0" i="0" u="none" strike="noStrike" dirty="0" smtClean="0">
                          <a:solidFill>
                            <a:srgbClr val="000000"/>
                          </a:solidFill>
                          <a:effectLst/>
                          <a:latin typeface="Calibri" panose="020F0502020204030204" pitchFamily="34" charset="0"/>
                        </a:rPr>
                        <a:t> </a:t>
                      </a:r>
                      <a:r>
                        <a:rPr lang="pl-PL" sz="1600" b="0" i="0" u="none" strike="noStrike" dirty="0" err="1" smtClean="0">
                          <a:solidFill>
                            <a:srgbClr val="000000"/>
                          </a:solidFill>
                          <a:effectLst/>
                          <a:latin typeface="Calibri" panose="020F0502020204030204" pitchFamily="34" charset="0"/>
                        </a:rPr>
                        <a:t>Crystallography</a:t>
                      </a:r>
                      <a:r>
                        <a:rPr lang="pl-PL" sz="1600" b="0" i="0" u="none" strike="noStrike" dirty="0" smtClean="0">
                          <a:solidFill>
                            <a:srgbClr val="000000"/>
                          </a:solidFill>
                          <a:effectLst/>
                          <a:latin typeface="Calibri" panose="020F0502020204030204" pitchFamily="34" charset="0"/>
                        </a:rPr>
                        <a:t> </a:t>
                      </a:r>
                      <a:r>
                        <a:rPr lang="en-US" sz="1600" b="0" i="0" u="none" strike="noStrike" dirty="0" smtClean="0">
                          <a:solidFill>
                            <a:srgbClr val="000000"/>
                          </a:solidFill>
                          <a:effectLst/>
                          <a:latin typeface="Calibri" panose="020F0502020204030204" pitchFamily="34" charset="0"/>
                        </a:rPr>
                        <a:t>diffraction of single crystals (incl. protein crystallography)</a:t>
                      </a:r>
                      <a:br>
                        <a:rPr lang="en-US" sz="1600" b="0" i="0" u="none" strike="noStrike" dirty="0" smtClean="0">
                          <a:solidFill>
                            <a:srgbClr val="000000"/>
                          </a:solidFill>
                          <a:effectLst/>
                          <a:latin typeface="Calibri" panose="020F0502020204030204" pitchFamily="34" charset="0"/>
                        </a:rPr>
                      </a:br>
                      <a:r>
                        <a:rPr lang="pl-PL" sz="1600" b="0" i="0" u="none" strike="noStrike" dirty="0" err="1" smtClean="0">
                          <a:solidFill>
                            <a:srgbClr val="000000"/>
                          </a:solidFill>
                          <a:effectLst/>
                          <a:latin typeface="Calibri" panose="020F0502020204030204" pitchFamily="34" charset="0"/>
                        </a:rPr>
                        <a:t>SAXS</a:t>
                      </a:r>
                      <a:r>
                        <a:rPr lang="pl-PL" sz="1600" b="0" i="0" u="none" strike="noStrike" baseline="0" dirty="0" smtClean="0">
                          <a:solidFill>
                            <a:srgbClr val="000000"/>
                          </a:solidFill>
                          <a:effectLst/>
                          <a:latin typeface="Calibri" panose="020F0502020204030204" pitchFamily="34" charset="0"/>
                        </a:rPr>
                        <a:t> - </a:t>
                      </a:r>
                      <a:r>
                        <a:rPr lang="pl-PL" sz="1600" b="0" i="0" u="none" strike="noStrike" dirty="0" smtClean="0">
                          <a:solidFill>
                            <a:srgbClr val="000000"/>
                          </a:solidFill>
                          <a:effectLst/>
                          <a:latin typeface="Calibri" panose="020F0502020204030204" pitchFamily="34" charset="0"/>
                        </a:rPr>
                        <a:t>S</a:t>
                      </a:r>
                      <a:r>
                        <a:rPr lang="en-US" sz="1600" b="0" i="0" u="none" strike="noStrike" dirty="0" smtClean="0">
                          <a:solidFill>
                            <a:srgbClr val="000000"/>
                          </a:solidFill>
                          <a:effectLst/>
                          <a:latin typeface="Calibri" panose="020F0502020204030204" pitchFamily="34" charset="0"/>
                        </a:rPr>
                        <a:t>mall </a:t>
                      </a:r>
                      <a:r>
                        <a:rPr lang="pl-PL" sz="1600" b="0" i="0" u="none" strike="noStrike" dirty="0" smtClean="0">
                          <a:solidFill>
                            <a:srgbClr val="000000"/>
                          </a:solidFill>
                          <a:effectLst/>
                          <a:latin typeface="Calibri" panose="020F0502020204030204" pitchFamily="34" charset="0"/>
                        </a:rPr>
                        <a:t>A</a:t>
                      </a:r>
                      <a:r>
                        <a:rPr lang="en-US" sz="1600" b="0" i="0" u="none" strike="noStrike" dirty="0" err="1" smtClean="0">
                          <a:solidFill>
                            <a:srgbClr val="000000"/>
                          </a:solidFill>
                          <a:effectLst/>
                          <a:latin typeface="Calibri" panose="020F0502020204030204" pitchFamily="34" charset="0"/>
                        </a:rPr>
                        <a:t>ngle</a:t>
                      </a:r>
                      <a:r>
                        <a:rPr lang="en-US" sz="1600" b="0" i="0" u="none" strike="noStrike" dirty="0" smtClean="0">
                          <a:solidFill>
                            <a:srgbClr val="000000"/>
                          </a:solidFill>
                          <a:effectLst/>
                          <a:latin typeface="Calibri" panose="020F0502020204030204" pitchFamily="34" charset="0"/>
                        </a:rPr>
                        <a:t> X-ray</a:t>
                      </a:r>
                      <a:r>
                        <a:rPr lang="pl-PL" sz="1600" b="0" i="0" u="none" strike="noStrike" dirty="0" smtClean="0">
                          <a:solidFill>
                            <a:srgbClr val="000000"/>
                          </a:solidFill>
                          <a:effectLst/>
                          <a:latin typeface="Calibri" panose="020F0502020204030204" pitchFamily="34" charset="0"/>
                        </a:rPr>
                        <a:t> S</a:t>
                      </a:r>
                      <a:r>
                        <a:rPr lang="en-US" sz="1600" b="0" i="0" u="none" strike="noStrike" dirty="0" err="1" smtClean="0">
                          <a:solidFill>
                            <a:srgbClr val="000000"/>
                          </a:solidFill>
                          <a:effectLst/>
                          <a:latin typeface="Calibri" panose="020F0502020204030204" pitchFamily="34" charset="0"/>
                        </a:rPr>
                        <a:t>cattering</a:t>
                      </a:r>
                      <a:r>
                        <a:rPr lang="en-US" sz="1600" b="0" i="0" u="none" strike="noStrike" dirty="0" smtClean="0">
                          <a:solidFill>
                            <a:srgbClr val="000000"/>
                          </a:solidFill>
                          <a:effectLst/>
                          <a:latin typeface="Calibri" panose="020F0502020204030204" pitchFamily="34" charset="0"/>
                        </a:rPr>
                        <a:t/>
                      </a:r>
                      <a:br>
                        <a:rPr lang="en-US" sz="1600" b="0" i="0" u="none" strike="noStrike" dirty="0" smtClean="0">
                          <a:solidFill>
                            <a:srgbClr val="000000"/>
                          </a:solidFill>
                          <a:effectLst/>
                          <a:latin typeface="Calibri" panose="020F0502020204030204" pitchFamily="34" charset="0"/>
                        </a:rPr>
                      </a:br>
                      <a:r>
                        <a:rPr lang="pl-PL" sz="1600" b="0" i="0" u="none" strike="noStrike" dirty="0" smtClean="0">
                          <a:solidFill>
                            <a:srgbClr val="000000"/>
                          </a:solidFill>
                          <a:effectLst/>
                          <a:latin typeface="Calibri" panose="020F0502020204030204" pitchFamily="34" charset="0"/>
                        </a:rPr>
                        <a:t>PD</a:t>
                      </a:r>
                      <a:r>
                        <a:rPr lang="pl-PL" sz="1600" b="0" i="0" u="none" strike="noStrike" baseline="0" dirty="0" smtClean="0">
                          <a:solidFill>
                            <a:srgbClr val="000000"/>
                          </a:solidFill>
                          <a:effectLst/>
                          <a:latin typeface="Calibri" panose="020F0502020204030204" pitchFamily="34" charset="0"/>
                        </a:rPr>
                        <a:t> - P</a:t>
                      </a:r>
                      <a:r>
                        <a:rPr lang="en-US" sz="1600" b="0" i="0" u="none" strike="noStrike" dirty="0" err="1" smtClean="0">
                          <a:solidFill>
                            <a:srgbClr val="000000"/>
                          </a:solidFill>
                          <a:effectLst/>
                          <a:latin typeface="Calibri" panose="020F0502020204030204" pitchFamily="34" charset="0"/>
                        </a:rPr>
                        <a:t>owder</a:t>
                      </a:r>
                      <a:r>
                        <a:rPr lang="en-US" sz="1600" b="0" i="0" u="none" strike="noStrike" dirty="0" smtClean="0">
                          <a:solidFill>
                            <a:srgbClr val="000000"/>
                          </a:solidFill>
                          <a:effectLst/>
                          <a:latin typeface="Calibri" panose="020F0502020204030204" pitchFamily="34" charset="0"/>
                        </a:rPr>
                        <a:t> </a:t>
                      </a:r>
                      <a:r>
                        <a:rPr lang="pl-PL" sz="1600" b="0" i="0" u="none" strike="noStrike" dirty="0" smtClean="0">
                          <a:solidFill>
                            <a:srgbClr val="000000"/>
                          </a:solidFill>
                          <a:effectLst/>
                          <a:latin typeface="Calibri" panose="020F0502020204030204" pitchFamily="34" charset="0"/>
                        </a:rPr>
                        <a:t>D</a:t>
                      </a:r>
                      <a:r>
                        <a:rPr lang="en-US" sz="1600" b="0" i="0" u="none" strike="noStrike" dirty="0" err="1" smtClean="0">
                          <a:solidFill>
                            <a:srgbClr val="000000"/>
                          </a:solidFill>
                          <a:effectLst/>
                          <a:latin typeface="Calibri" panose="020F0502020204030204" pitchFamily="34" charset="0"/>
                        </a:rPr>
                        <a:t>iffraction</a:t>
                      </a:r>
                      <a:r>
                        <a:rPr lang="en-US" sz="1600" b="0" i="0" u="none" strike="noStrike" dirty="0" smtClean="0">
                          <a:solidFill>
                            <a:srgbClr val="000000"/>
                          </a:solidFill>
                          <a:effectLst/>
                          <a:latin typeface="Calibri" panose="020F0502020204030204" pitchFamily="34" charset="0"/>
                        </a:rPr>
                        <a:t/>
                      </a:r>
                      <a:br>
                        <a:rPr lang="en-US" sz="1600" b="0" i="0" u="none" strike="noStrike" dirty="0" smtClean="0">
                          <a:solidFill>
                            <a:srgbClr val="000000"/>
                          </a:solidFill>
                          <a:effectLst/>
                          <a:latin typeface="Calibri" panose="020F0502020204030204" pitchFamily="34" charset="0"/>
                        </a:rPr>
                      </a:br>
                      <a:r>
                        <a:rPr lang="en-US" sz="1600" b="0" i="0" u="none" strike="noStrike" dirty="0" smtClean="0">
                          <a:solidFill>
                            <a:srgbClr val="000000"/>
                          </a:solidFill>
                          <a:effectLst/>
                          <a:latin typeface="Calibri" panose="020F0502020204030204" pitchFamily="34" charset="0"/>
                        </a:rPr>
                        <a:t>X-ray absorption spectroscopy</a:t>
                      </a:r>
                      <a:endParaRPr lang="en-US" sz="1600" dirty="0"/>
                    </a:p>
                  </a:txBody>
                  <a:tcPr marL="49084" marR="49084" marT="24542" marB="24542">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r>
                        <a:rPr lang="pl-PL" sz="1600" dirty="0" smtClean="0">
                          <a:latin typeface="Calibri" panose="020F0502020204030204" pitchFamily="34" charset="0"/>
                          <a:cs typeface="Calibri" panose="020F0502020204030204" pitchFamily="34" charset="0"/>
                        </a:rPr>
                        <a:t>SC</a:t>
                      </a:r>
                    </a:p>
                    <a:p>
                      <a:r>
                        <a:rPr lang="pl-PL" sz="1600" dirty="0" err="1" smtClean="0">
                          <a:latin typeface="Calibri" panose="020F0502020204030204" pitchFamily="34" charset="0"/>
                          <a:cs typeface="Calibri" panose="020F0502020204030204" pitchFamily="34" charset="0"/>
                        </a:rPr>
                        <a:t>Wiggler</a:t>
                      </a:r>
                      <a:endParaRPr lang="pl-PL" sz="1600" dirty="0" smtClean="0">
                        <a:latin typeface="Calibri" panose="020F0502020204030204" pitchFamily="34" charset="0"/>
                        <a:cs typeface="Calibri" panose="020F0502020204030204" pitchFamily="34" charset="0"/>
                      </a:endParaRPr>
                    </a:p>
                    <a:p>
                      <a:endParaRPr lang="pl-PL" sz="1600" dirty="0" smtClean="0">
                        <a:latin typeface="Calibri" panose="020F0502020204030204" pitchFamily="34" charset="0"/>
                        <a:cs typeface="Calibri" panose="020F0502020204030204" pitchFamily="34" charset="0"/>
                      </a:endParaRPr>
                    </a:p>
                    <a:p>
                      <a:r>
                        <a:rPr lang="pl-PL" sz="1600" dirty="0" err="1" smtClean="0">
                          <a:latin typeface="Calibri" panose="020F0502020204030204" pitchFamily="34" charset="0"/>
                          <a:cs typeface="Calibri" panose="020F0502020204030204" pitchFamily="34" charset="0"/>
                        </a:rPr>
                        <a:t>or</a:t>
                      </a:r>
                      <a:r>
                        <a:rPr lang="pl-PL" sz="1600" dirty="0" smtClean="0">
                          <a:latin typeface="Calibri" panose="020F0502020204030204" pitchFamily="34" charset="0"/>
                          <a:cs typeface="Calibri" panose="020F0502020204030204" pitchFamily="34" charset="0"/>
                        </a:rPr>
                        <a:t> in-</a:t>
                      </a:r>
                      <a:r>
                        <a:rPr lang="pl-PL" sz="1600" dirty="0" err="1" smtClean="0">
                          <a:latin typeface="Calibri" panose="020F0502020204030204" pitchFamily="34" charset="0"/>
                          <a:cs typeface="Calibri" panose="020F0502020204030204" pitchFamily="34" charset="0"/>
                        </a:rPr>
                        <a:t>vac</a:t>
                      </a:r>
                      <a:endParaRPr lang="pl-PL" sz="1600" dirty="0" smtClean="0">
                        <a:latin typeface="Calibri" panose="020F0502020204030204" pitchFamily="34" charset="0"/>
                        <a:cs typeface="Calibri" panose="020F0502020204030204" pitchFamily="34" charset="0"/>
                      </a:endParaRPr>
                    </a:p>
                    <a:p>
                      <a:r>
                        <a:rPr lang="pl-PL" sz="1600" dirty="0" smtClean="0">
                          <a:latin typeface="Calibri" panose="020F0502020204030204" pitchFamily="34" charset="0"/>
                          <a:cs typeface="Calibri" panose="020F0502020204030204" pitchFamily="34" charset="0"/>
                        </a:rPr>
                        <a:t>undulator </a:t>
                      </a:r>
                      <a:endParaRPr lang="en-US" sz="1600" dirty="0">
                        <a:latin typeface="Calibri" panose="020F0502020204030204" pitchFamily="34" charset="0"/>
                        <a:cs typeface="Calibri" panose="020F0502020204030204" pitchFamily="34" charset="0"/>
                      </a:endParaRPr>
                    </a:p>
                  </a:txBody>
                  <a:tcPr marL="49084" marR="49084" marT="24542" marB="24542">
                    <a:lnT w="6350" cap="flat" cmpd="sng" algn="ctr">
                      <a:solidFill>
                        <a:srgbClr val="000000"/>
                      </a:solidFill>
                      <a:prstDash val="solid"/>
                      <a:round/>
                      <a:headEnd type="none" w="med" len="med"/>
                      <a:tailEnd type="none" w="med" len="med"/>
                    </a:lnT>
                  </a:tcPr>
                </a:tc>
                <a:tc>
                  <a:txBody>
                    <a:bodyPr/>
                    <a:lstStyle/>
                    <a:p>
                      <a:r>
                        <a:rPr lang="pl-PL" sz="1600" dirty="0" smtClean="0">
                          <a:latin typeface="Calibri" panose="020F0502020204030204" pitchFamily="34" charset="0"/>
                          <a:cs typeface="Calibri" panose="020F0502020204030204" pitchFamily="34" charset="0"/>
                        </a:rPr>
                        <a:t>6000-25000</a:t>
                      </a:r>
                      <a:endParaRPr lang="en-US" sz="1600" dirty="0">
                        <a:latin typeface="Calibri" panose="020F0502020204030204" pitchFamily="34" charset="0"/>
                        <a:cs typeface="Calibri" panose="020F0502020204030204" pitchFamily="34" charset="0"/>
                      </a:endParaRPr>
                    </a:p>
                  </a:txBody>
                  <a:tcPr marL="49084" marR="49084" marT="24542" marB="24542">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883983624"/>
                  </a:ext>
                </a:extLst>
              </a:tr>
            </a:tbl>
          </a:graphicData>
        </a:graphic>
      </p:graphicFrame>
      <p:sp>
        <p:nvSpPr>
          <p:cNvPr id="15" name="pole tekstowe 6"/>
          <p:cNvSpPr txBox="1">
            <a:spLocks noChangeArrowheads="1"/>
          </p:cNvSpPr>
          <p:nvPr/>
        </p:nvSpPr>
        <p:spPr bwMode="auto">
          <a:xfrm>
            <a:off x="2555776" y="0"/>
            <a:ext cx="489768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l-PL" sz="2000" dirty="0" err="1" smtClean="0">
                <a:solidFill>
                  <a:srgbClr val="FFFFFF"/>
                </a:solidFill>
                <a:latin typeface="+mj-lt"/>
                <a:cs typeface="Arial"/>
              </a:rPr>
              <a:t>Experimental</a:t>
            </a:r>
            <a:r>
              <a:rPr lang="pl-PL" sz="2000" dirty="0" smtClean="0">
                <a:solidFill>
                  <a:srgbClr val="FFFFFF"/>
                </a:solidFill>
                <a:latin typeface="+mj-lt"/>
                <a:cs typeface="Arial"/>
              </a:rPr>
              <a:t> </a:t>
            </a:r>
            <a:r>
              <a:rPr lang="pl-PL" sz="2000" dirty="0" err="1" smtClean="0">
                <a:solidFill>
                  <a:srgbClr val="FFFFFF"/>
                </a:solidFill>
                <a:latin typeface="+mj-lt"/>
                <a:cs typeface="Arial"/>
              </a:rPr>
              <a:t>beamlines</a:t>
            </a:r>
            <a:r>
              <a:rPr lang="pl-PL" sz="2000" dirty="0" smtClean="0">
                <a:solidFill>
                  <a:srgbClr val="FFFFFF"/>
                </a:solidFill>
                <a:latin typeface="+mj-lt"/>
                <a:cs typeface="Arial"/>
              </a:rPr>
              <a:t> @  SOLARIS </a:t>
            </a:r>
            <a:r>
              <a:rPr lang="pl-PL" sz="2000" dirty="0" err="1">
                <a:solidFill>
                  <a:srgbClr val="FFFFFF"/>
                </a:solidFill>
                <a:latin typeface="+mj-lt"/>
                <a:cs typeface="Arial"/>
              </a:rPr>
              <a:t>current</a:t>
            </a:r>
            <a:r>
              <a:rPr lang="pl-PL" sz="2000" dirty="0">
                <a:solidFill>
                  <a:srgbClr val="FFFFFF"/>
                </a:solidFill>
                <a:latin typeface="+mj-lt"/>
                <a:cs typeface="Arial"/>
              </a:rPr>
              <a:t> </a:t>
            </a:r>
            <a:r>
              <a:rPr lang="pl-PL" sz="2000" dirty="0" smtClean="0">
                <a:solidFill>
                  <a:srgbClr val="FFFFFF"/>
                </a:solidFill>
                <a:latin typeface="+mj-lt"/>
                <a:cs typeface="Arial"/>
              </a:rPr>
              <a:t>status and </a:t>
            </a:r>
            <a:r>
              <a:rPr lang="pl-PL" sz="2000" dirty="0" err="1">
                <a:solidFill>
                  <a:srgbClr val="FFFFFF"/>
                </a:solidFill>
                <a:latin typeface="+mj-lt"/>
                <a:cs typeface="Arial"/>
              </a:rPr>
              <a:t>future</a:t>
            </a:r>
            <a:r>
              <a:rPr lang="pl-PL" sz="2000" dirty="0">
                <a:solidFill>
                  <a:srgbClr val="FFFFFF"/>
                </a:solidFill>
                <a:latin typeface="+mj-lt"/>
                <a:cs typeface="Arial"/>
              </a:rPr>
              <a:t> development</a:t>
            </a:r>
          </a:p>
        </p:txBody>
      </p:sp>
    </p:spTree>
    <p:extLst>
      <p:ext uri="{BB962C8B-B14F-4D97-AF65-F5344CB8AC3E}">
        <p14:creationId xmlns:p14="http://schemas.microsoft.com/office/powerpoint/2010/main" val="314519626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ole tekstowe 6"/>
          <p:cNvSpPr txBox="1">
            <a:spLocks noChangeArrowheads="1"/>
          </p:cNvSpPr>
          <p:nvPr/>
        </p:nvSpPr>
        <p:spPr bwMode="auto">
          <a:xfrm>
            <a:off x="2371288" y="90587"/>
            <a:ext cx="48976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l-PL" sz="2000" dirty="0">
                <a:solidFill>
                  <a:srgbClr val="FFFFFF"/>
                </a:solidFill>
                <a:latin typeface="+mj-lt"/>
                <a:cs typeface="Arial"/>
              </a:rPr>
              <a:t>Line MX-</a:t>
            </a:r>
            <a:r>
              <a:rPr lang="pl-PL" sz="2000" dirty="0" err="1">
                <a:solidFill>
                  <a:srgbClr val="FFFFFF"/>
                </a:solidFill>
                <a:latin typeface="+mj-lt"/>
                <a:cs typeface="Arial"/>
              </a:rPr>
              <a:t>BioSAXS</a:t>
            </a:r>
            <a:r>
              <a:rPr lang="pl-PL" sz="2000" dirty="0">
                <a:solidFill>
                  <a:srgbClr val="FFFFFF"/>
                </a:solidFill>
                <a:latin typeface="+mj-lt"/>
                <a:cs typeface="Arial"/>
              </a:rPr>
              <a:t>-PD</a:t>
            </a:r>
            <a:endParaRPr lang="pl-PL" sz="2000" dirty="0">
              <a:solidFill>
                <a:srgbClr val="FFFFFF"/>
              </a:solidFill>
              <a:latin typeface="+mj-lt"/>
              <a:cs typeface="Arial"/>
            </a:endParaRPr>
          </a:p>
        </p:txBody>
      </p:sp>
      <p:graphicFrame>
        <p:nvGraphicFramePr>
          <p:cNvPr id="5" name="Symbol zastępczy zawartości 5"/>
          <p:cNvGraphicFramePr>
            <a:graphicFrameLocks noGrp="1"/>
          </p:cNvGraphicFramePr>
          <p:nvPr>
            <p:ph idx="1"/>
            <p:extLst>
              <p:ext uri="{D42A27DB-BD31-4B8C-83A1-F6EECF244321}">
                <p14:modId xmlns:p14="http://schemas.microsoft.com/office/powerpoint/2010/main" val="566884119"/>
              </p:ext>
            </p:extLst>
          </p:nvPr>
        </p:nvGraphicFramePr>
        <p:xfrm>
          <a:off x="0" y="566798"/>
          <a:ext cx="9144000" cy="6310438"/>
        </p:xfrm>
        <a:graphic>
          <a:graphicData uri="http://schemas.openxmlformats.org/drawingml/2006/table">
            <a:tbl>
              <a:tblPr>
                <a:tableStyleId>{5C22544A-7EE6-4342-B048-85BDC9FD1C3A}</a:tableStyleId>
              </a:tblPr>
              <a:tblGrid>
                <a:gridCol w="3582079">
                  <a:extLst>
                    <a:ext uri="{9D8B030D-6E8A-4147-A177-3AD203B41FA5}">
                      <a16:colId xmlns:a16="http://schemas.microsoft.com/office/drawing/2014/main" val="3336286755"/>
                    </a:ext>
                  </a:extLst>
                </a:gridCol>
                <a:gridCol w="5561921">
                  <a:extLst>
                    <a:ext uri="{9D8B030D-6E8A-4147-A177-3AD203B41FA5}">
                      <a16:colId xmlns:a16="http://schemas.microsoft.com/office/drawing/2014/main" val="4157512761"/>
                    </a:ext>
                  </a:extLst>
                </a:gridCol>
              </a:tblGrid>
              <a:tr h="340343">
                <a:tc>
                  <a:txBody>
                    <a:bodyPr/>
                    <a:lstStyle/>
                    <a:p>
                      <a:pPr marL="0" marR="0" algn="l">
                        <a:lnSpc>
                          <a:spcPct val="100000"/>
                        </a:lnSpc>
                        <a:spcBef>
                          <a:spcPts val="0"/>
                        </a:spcBef>
                        <a:spcAft>
                          <a:spcPts val="0"/>
                        </a:spcAft>
                      </a:pPr>
                      <a:r>
                        <a:rPr lang="pl-PL" sz="1600" cap="all" spc="50" dirty="0" err="1" smtClean="0">
                          <a:effectLst/>
                          <a:latin typeface="Calibri" panose="020F0502020204030204" pitchFamily="34" charset="0"/>
                          <a:cs typeface="Calibri" panose="020F0502020204030204" pitchFamily="34" charset="0"/>
                        </a:rPr>
                        <a:t>Representing</a:t>
                      </a:r>
                      <a:r>
                        <a:rPr lang="en-US" sz="1600" cap="all" spc="50" dirty="0" smtClean="0">
                          <a:effectLst/>
                          <a:latin typeface="Calibri" panose="020F0502020204030204" pitchFamily="34" charset="0"/>
                          <a:cs typeface="Calibri" panose="020F0502020204030204" pitchFamily="34" charset="0"/>
                        </a:rPr>
                        <a:t> </a:t>
                      </a:r>
                      <a:r>
                        <a:rPr lang="pl-PL" sz="1600" cap="all" spc="50" dirty="0" smtClean="0">
                          <a:effectLst/>
                          <a:latin typeface="Calibri" panose="020F0502020204030204" pitchFamily="34" charset="0"/>
                          <a:cs typeface="Calibri" panose="020F0502020204030204" pitchFamily="34" charset="0"/>
                        </a:rPr>
                        <a:t>person</a:t>
                      </a:r>
                      <a:endParaRPr lang="en-US" sz="1600" dirty="0">
                        <a:effectLst/>
                        <a:latin typeface="Calibri" panose="020F0502020204030204" pitchFamily="34" charset="0"/>
                        <a:cs typeface="Calibri" panose="020F0502020204030204" pitchFamily="34" charset="0"/>
                      </a:endParaRPr>
                    </a:p>
                  </a:txBody>
                  <a:tcPr marL="20058" marR="34385" marT="54125" marB="54125" anchor="ctr">
                    <a:solidFill>
                      <a:srgbClr val="FFC000"/>
                    </a:solidFill>
                  </a:tcPr>
                </a:tc>
                <a:tc>
                  <a:txBody>
                    <a:bodyPr/>
                    <a:lstStyle/>
                    <a:p>
                      <a:pPr marL="0" marR="0" algn="l">
                        <a:lnSpc>
                          <a:spcPct val="100000"/>
                        </a:lnSpc>
                        <a:spcBef>
                          <a:spcPts val="0"/>
                        </a:spcBef>
                        <a:spcAft>
                          <a:spcPts val="0"/>
                        </a:spcAft>
                      </a:pPr>
                      <a:r>
                        <a:rPr lang="en-US" sz="1600" dirty="0">
                          <a:effectLst/>
                          <a:latin typeface="Calibri" panose="020F0502020204030204" pitchFamily="34" charset="0"/>
                          <a:cs typeface="Calibri" panose="020F0502020204030204" pitchFamily="34" charset="0"/>
                        </a:rPr>
                        <a:t>prof. Maciej Kozak (Department of Physics </a:t>
                      </a:r>
                      <a:r>
                        <a:rPr lang="en-US" sz="1600" dirty="0" err="1">
                          <a:effectLst/>
                          <a:latin typeface="Calibri" panose="020F0502020204030204" pitchFamily="34" charset="0"/>
                          <a:cs typeface="Calibri" panose="020F0502020204030204" pitchFamily="34" charset="0"/>
                        </a:rPr>
                        <a:t>UAM</a:t>
                      </a:r>
                      <a:r>
                        <a:rPr lang="en-US" sz="1600" dirty="0" smtClean="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cs typeface="Calibri" panose="020F0502020204030204" pitchFamily="34" charset="0"/>
                      </a:endParaRPr>
                    </a:p>
                  </a:txBody>
                  <a:tcPr marL="20058" marR="34385" marT="54125" marB="54125" anchor="ctr">
                    <a:solidFill>
                      <a:srgbClr val="FFC000"/>
                    </a:solidFill>
                  </a:tcPr>
                </a:tc>
                <a:extLst>
                  <a:ext uri="{0D108BD9-81ED-4DB2-BD59-A6C34878D82A}">
                    <a16:rowId xmlns:a16="http://schemas.microsoft.com/office/drawing/2014/main" val="3053073430"/>
                  </a:ext>
                </a:extLst>
              </a:tr>
              <a:tr h="2921621">
                <a:tc>
                  <a:txBody>
                    <a:bodyPr/>
                    <a:lstStyle/>
                    <a:p>
                      <a:pPr marL="0" marR="0" algn="l">
                        <a:lnSpc>
                          <a:spcPct val="100000"/>
                        </a:lnSpc>
                        <a:spcBef>
                          <a:spcPts val="0"/>
                        </a:spcBef>
                        <a:spcAft>
                          <a:spcPts val="0"/>
                        </a:spcAft>
                      </a:pPr>
                      <a:r>
                        <a:rPr lang="pl-PL" sz="1600" cap="all" spc="50" dirty="0" err="1" smtClean="0">
                          <a:effectLst/>
                          <a:latin typeface="Calibri" panose="020F0502020204030204" pitchFamily="34" charset="0"/>
                          <a:cs typeface="Calibri" panose="020F0502020204030204" pitchFamily="34" charset="0"/>
                        </a:rPr>
                        <a:t>POLISH</a:t>
                      </a:r>
                      <a:r>
                        <a:rPr lang="pl-PL" sz="1600" cap="all" spc="50" dirty="0" smtClean="0">
                          <a:effectLst/>
                          <a:latin typeface="Calibri" panose="020F0502020204030204" pitchFamily="34" charset="0"/>
                          <a:cs typeface="Calibri" panose="020F0502020204030204" pitchFamily="34" charset="0"/>
                        </a:rPr>
                        <a:t> </a:t>
                      </a:r>
                      <a:r>
                        <a:rPr lang="en-US" sz="1600" cap="all" spc="50" dirty="0" smtClean="0">
                          <a:effectLst/>
                          <a:latin typeface="Calibri" panose="020F0502020204030204" pitchFamily="34" charset="0"/>
                          <a:cs typeface="Calibri" panose="020F0502020204030204" pitchFamily="34" charset="0"/>
                        </a:rPr>
                        <a:t>research </a:t>
                      </a:r>
                      <a:r>
                        <a:rPr lang="en-US" sz="1600" cap="all" spc="50" dirty="0">
                          <a:effectLst/>
                          <a:latin typeface="Calibri" panose="020F0502020204030204" pitchFamily="34" charset="0"/>
                          <a:cs typeface="Calibri" panose="020F0502020204030204" pitchFamily="34" charset="0"/>
                        </a:rPr>
                        <a:t>groups interested in cooperation on development and uses of the line </a:t>
                      </a:r>
                      <a:endParaRPr lang="en-US" sz="1600" dirty="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tc>
                  <a:txBody>
                    <a:bodyPr/>
                    <a:lstStyle/>
                    <a:p>
                      <a:pPr marL="0" marR="0" algn="l">
                        <a:lnSpc>
                          <a:spcPct val="100000"/>
                        </a:lnSpc>
                        <a:spcBef>
                          <a:spcPts val="0"/>
                        </a:spcBef>
                        <a:spcAft>
                          <a:spcPts val="0"/>
                        </a:spcAft>
                      </a:pPr>
                      <a:r>
                        <a:rPr lang="en-US" sz="1600" dirty="0" smtClean="0">
                          <a:effectLst/>
                          <a:latin typeface="Calibri" panose="020F0502020204030204" pitchFamily="34" charset="0"/>
                          <a:cs typeface="Calibri" panose="020F0502020204030204" pitchFamily="34" charset="0"/>
                        </a:rPr>
                        <a:t>prof</a:t>
                      </a:r>
                      <a:r>
                        <a:rPr lang="en-US" sz="1600" dirty="0">
                          <a:effectLst/>
                          <a:latin typeface="Calibri" panose="020F0502020204030204" pitchFamily="34" charset="0"/>
                          <a:cs typeface="Calibri" panose="020F0502020204030204" pitchFamily="34" charset="0"/>
                        </a:rPr>
                        <a:t>. Adam </a:t>
                      </a:r>
                      <a:r>
                        <a:rPr lang="en-US" sz="1600" dirty="0" err="1">
                          <a:effectLst/>
                          <a:latin typeface="Calibri" panose="020F0502020204030204" pitchFamily="34" charset="0"/>
                          <a:cs typeface="Calibri" panose="020F0502020204030204" pitchFamily="34" charset="0"/>
                        </a:rPr>
                        <a:t>Patkowski</a:t>
                      </a:r>
                      <a:r>
                        <a:rPr lang="en-US" sz="1600" dirty="0">
                          <a:effectLst/>
                          <a:latin typeface="Calibri" panose="020F0502020204030204" pitchFamily="34" charset="0"/>
                          <a:cs typeface="Calibri" panose="020F0502020204030204" pitchFamily="34" charset="0"/>
                        </a:rPr>
                        <a:t> ( Dep. of Physics </a:t>
                      </a:r>
                      <a:r>
                        <a:rPr lang="en-US" sz="1600" dirty="0" err="1">
                          <a:effectLst/>
                          <a:latin typeface="Calibri" panose="020F0502020204030204" pitchFamily="34" charset="0"/>
                          <a:cs typeface="Calibri" panose="020F0502020204030204" pitchFamily="34" charset="0"/>
                        </a:rPr>
                        <a:t>UAM</a:t>
                      </a:r>
                      <a:r>
                        <a:rPr lang="en-US" sz="1600" dirty="0">
                          <a:effectLst/>
                          <a:latin typeface="Calibri" panose="020F0502020204030204" pitchFamily="34" charset="0"/>
                          <a:cs typeface="Calibri" panose="020F0502020204030204" pitchFamily="34" charset="0"/>
                        </a:rPr>
                        <a:t>)</a:t>
                      </a:r>
                    </a:p>
                    <a:p>
                      <a:pPr marL="0" marR="0" algn="l">
                        <a:lnSpc>
                          <a:spcPct val="100000"/>
                        </a:lnSpc>
                        <a:spcBef>
                          <a:spcPts val="0"/>
                        </a:spcBef>
                        <a:spcAft>
                          <a:spcPts val="0"/>
                        </a:spcAft>
                      </a:pPr>
                      <a:r>
                        <a:rPr lang="en-US" sz="1600" dirty="0">
                          <a:effectLst/>
                          <a:latin typeface="Calibri" panose="020F0502020204030204" pitchFamily="34" charset="0"/>
                          <a:cs typeface="Calibri" panose="020F0502020204030204" pitchFamily="34" charset="0"/>
                        </a:rPr>
                        <a:t>prof. Mariusz </a:t>
                      </a:r>
                      <a:r>
                        <a:rPr lang="en-US" sz="1600" dirty="0" err="1" smtClean="0">
                          <a:effectLst/>
                          <a:latin typeface="Calibri" panose="020F0502020204030204" pitchFamily="34" charset="0"/>
                          <a:cs typeface="Calibri" panose="020F0502020204030204" pitchFamily="34" charset="0"/>
                        </a:rPr>
                        <a:t>Jaskólski</a:t>
                      </a:r>
                      <a:r>
                        <a:rPr lang="en-US" sz="1600" dirty="0" smtClean="0">
                          <a:effectLst/>
                          <a:latin typeface="Calibri" panose="020F0502020204030204" pitchFamily="34" charset="0"/>
                          <a:cs typeface="Calibri" panose="020F0502020204030204" pitchFamily="34" charset="0"/>
                        </a:rPr>
                        <a:t> (Dep</a:t>
                      </a:r>
                      <a:r>
                        <a:rPr lang="en-US" sz="1600" dirty="0">
                          <a:effectLst/>
                          <a:latin typeface="Calibri" panose="020F0502020204030204" pitchFamily="34" charset="0"/>
                          <a:cs typeface="Calibri" panose="020F0502020204030204" pitchFamily="34" charset="0"/>
                        </a:rPr>
                        <a:t>. of Chemistry </a:t>
                      </a:r>
                      <a:r>
                        <a:rPr lang="en-US" sz="1600" dirty="0" err="1">
                          <a:effectLst/>
                          <a:latin typeface="Calibri" panose="020F0502020204030204" pitchFamily="34" charset="0"/>
                          <a:cs typeface="Calibri" panose="020F0502020204030204" pitchFamily="34" charset="0"/>
                        </a:rPr>
                        <a:t>UAM</a:t>
                      </a:r>
                      <a:r>
                        <a:rPr lang="en-US" sz="1600" dirty="0">
                          <a:effectLst/>
                          <a:latin typeface="Calibri" panose="020F0502020204030204" pitchFamily="34" charset="0"/>
                          <a:cs typeface="Calibri" panose="020F0502020204030204" pitchFamily="34" charset="0"/>
                        </a:rPr>
                        <a:t>, Institute of Bioorganic Chemistry Polish Academy of </a:t>
                      </a:r>
                      <a:r>
                        <a:rPr lang="en-US" sz="1600" dirty="0" smtClean="0">
                          <a:effectLst/>
                          <a:latin typeface="Calibri" panose="020F0502020204030204" pitchFamily="34" charset="0"/>
                          <a:cs typeface="Calibri" panose="020F0502020204030204" pitchFamily="34" charset="0"/>
                        </a:rPr>
                        <a:t>Sciences-</a:t>
                      </a:r>
                      <a:r>
                        <a:rPr lang="en-US" sz="1600" dirty="0" err="1" smtClean="0">
                          <a:effectLst/>
                          <a:latin typeface="Calibri" panose="020F0502020204030204" pitchFamily="34" charset="0"/>
                          <a:cs typeface="Calibri" panose="020F0502020204030204" pitchFamily="34" charset="0"/>
                        </a:rPr>
                        <a:t>IChB</a:t>
                      </a:r>
                      <a:r>
                        <a:rPr lang="pl-PL" sz="1600" dirty="0" smtClean="0">
                          <a:effectLst/>
                          <a:latin typeface="Calibri" panose="020F0502020204030204" pitchFamily="34" charset="0"/>
                          <a:cs typeface="Calibri" panose="020F0502020204030204" pitchFamily="34" charset="0"/>
                        </a:rPr>
                        <a:t> </a:t>
                      </a:r>
                      <a:r>
                        <a:rPr lang="en-US" sz="1600" dirty="0" smtClean="0">
                          <a:effectLst/>
                          <a:latin typeface="Calibri" panose="020F0502020204030204" pitchFamily="34" charset="0"/>
                          <a:cs typeface="Calibri" panose="020F0502020204030204" pitchFamily="34" charset="0"/>
                        </a:rPr>
                        <a:t>PAN</a:t>
                      </a:r>
                      <a:r>
                        <a:rPr lang="en-US" sz="1600" dirty="0">
                          <a:effectLst/>
                          <a:latin typeface="Calibri" panose="020F0502020204030204" pitchFamily="34" charset="0"/>
                          <a:cs typeface="Calibri" panose="020F0502020204030204" pitchFamily="34" charset="0"/>
                        </a:rPr>
                        <a:t>)</a:t>
                      </a:r>
                    </a:p>
                    <a:p>
                      <a:pPr marL="0" marR="0" algn="l">
                        <a:lnSpc>
                          <a:spcPct val="100000"/>
                        </a:lnSpc>
                        <a:spcBef>
                          <a:spcPts val="0"/>
                        </a:spcBef>
                        <a:spcAft>
                          <a:spcPts val="0"/>
                        </a:spcAft>
                      </a:pPr>
                      <a:r>
                        <a:rPr lang="en-US" sz="1600" dirty="0" err="1">
                          <a:effectLst/>
                          <a:latin typeface="Calibri" panose="020F0502020204030204" pitchFamily="34" charset="0"/>
                          <a:cs typeface="Calibri" panose="020F0502020204030204" pitchFamily="34" charset="0"/>
                        </a:rPr>
                        <a:t>dr</a:t>
                      </a:r>
                      <a:r>
                        <a:rPr lang="en-US" sz="1600" dirty="0">
                          <a:effectLst/>
                          <a:latin typeface="Calibri" panose="020F0502020204030204" pitchFamily="34" charset="0"/>
                          <a:cs typeface="Calibri" panose="020F0502020204030204" pitchFamily="34" charset="0"/>
                        </a:rPr>
                        <a:t> hab. Paweł Piszora (Dep. of Chemistry </a:t>
                      </a:r>
                      <a:r>
                        <a:rPr lang="en-US" sz="1600" dirty="0" err="1">
                          <a:effectLst/>
                          <a:latin typeface="Calibri" panose="020F0502020204030204" pitchFamily="34" charset="0"/>
                          <a:cs typeface="Calibri" panose="020F0502020204030204" pitchFamily="34" charset="0"/>
                        </a:rPr>
                        <a:t>UAM</a:t>
                      </a:r>
                      <a:r>
                        <a:rPr lang="en-US" sz="1600" dirty="0">
                          <a:effectLst/>
                          <a:latin typeface="Calibri" panose="020F0502020204030204" pitchFamily="34" charset="0"/>
                          <a:cs typeface="Calibri" panose="020F0502020204030204" pitchFamily="34" charset="0"/>
                        </a:rPr>
                        <a:t>)</a:t>
                      </a:r>
                    </a:p>
                    <a:p>
                      <a:pPr marL="0" marR="0" algn="l">
                        <a:lnSpc>
                          <a:spcPct val="100000"/>
                        </a:lnSpc>
                        <a:spcBef>
                          <a:spcPts val="0"/>
                        </a:spcBef>
                        <a:spcAft>
                          <a:spcPts val="0"/>
                        </a:spcAft>
                      </a:pPr>
                      <a:r>
                        <a:rPr lang="en-US" sz="1600" dirty="0">
                          <a:effectLst/>
                          <a:latin typeface="Calibri" panose="020F0502020204030204" pitchFamily="34" charset="0"/>
                          <a:cs typeface="Calibri" panose="020F0502020204030204" pitchFamily="34" charset="0"/>
                        </a:rPr>
                        <a:t>prof. Artur </a:t>
                      </a:r>
                      <a:r>
                        <a:rPr lang="en-US" sz="1600" dirty="0" err="1">
                          <a:effectLst/>
                          <a:latin typeface="Calibri" panose="020F0502020204030204" pitchFamily="34" charset="0"/>
                          <a:cs typeface="Calibri" panose="020F0502020204030204" pitchFamily="34" charset="0"/>
                        </a:rPr>
                        <a:t>Jarmołowski</a:t>
                      </a:r>
                      <a:r>
                        <a:rPr lang="en-US" sz="1600" dirty="0">
                          <a:effectLst/>
                          <a:latin typeface="Calibri" panose="020F0502020204030204" pitchFamily="34" charset="0"/>
                          <a:cs typeface="Calibri" panose="020F0502020204030204" pitchFamily="34" charset="0"/>
                        </a:rPr>
                        <a:t> (dep. of Biology </a:t>
                      </a:r>
                      <a:r>
                        <a:rPr lang="en-US" sz="1600" dirty="0" err="1">
                          <a:effectLst/>
                          <a:latin typeface="Calibri" panose="020F0502020204030204" pitchFamily="34" charset="0"/>
                          <a:cs typeface="Calibri" panose="020F0502020204030204" pitchFamily="34" charset="0"/>
                        </a:rPr>
                        <a:t>UAM</a:t>
                      </a:r>
                      <a:r>
                        <a:rPr lang="en-US" sz="1600" dirty="0">
                          <a:effectLst/>
                          <a:latin typeface="Calibri" panose="020F0502020204030204" pitchFamily="34" charset="0"/>
                          <a:cs typeface="Calibri" panose="020F0502020204030204" pitchFamily="34" charset="0"/>
                        </a:rPr>
                        <a:t>)</a:t>
                      </a:r>
                    </a:p>
                    <a:p>
                      <a:pPr marL="0" marR="0" algn="l">
                        <a:lnSpc>
                          <a:spcPct val="100000"/>
                        </a:lnSpc>
                        <a:spcBef>
                          <a:spcPts val="0"/>
                        </a:spcBef>
                        <a:spcAft>
                          <a:spcPts val="0"/>
                        </a:spcAft>
                      </a:pPr>
                      <a:r>
                        <a:rPr lang="en-US" sz="1600" dirty="0" smtClean="0">
                          <a:effectLst/>
                          <a:latin typeface="Calibri" panose="020F0502020204030204" pitchFamily="34" charset="0"/>
                          <a:cs typeface="Calibri" panose="020F0502020204030204" pitchFamily="34" charset="0"/>
                        </a:rPr>
                        <a:t>prof. Wojciech </a:t>
                      </a:r>
                      <a:r>
                        <a:rPr lang="en-US" sz="1600" dirty="0" err="1" smtClean="0">
                          <a:effectLst/>
                          <a:latin typeface="Calibri" panose="020F0502020204030204" pitchFamily="34" charset="0"/>
                          <a:cs typeface="Calibri" panose="020F0502020204030204" pitchFamily="34" charset="0"/>
                        </a:rPr>
                        <a:t>Rypniewski</a:t>
                      </a:r>
                      <a:r>
                        <a:rPr lang="en-US" sz="1600" dirty="0" smtClean="0">
                          <a:effectLst/>
                          <a:latin typeface="Calibri" panose="020F0502020204030204" pitchFamily="34" charset="0"/>
                          <a:cs typeface="Calibri" panose="020F0502020204030204" pitchFamily="34" charset="0"/>
                        </a:rPr>
                        <a:t> (Institute </a:t>
                      </a:r>
                      <a:r>
                        <a:rPr lang="en-US" sz="1600" dirty="0">
                          <a:effectLst/>
                          <a:latin typeface="Calibri" panose="020F0502020204030204" pitchFamily="34" charset="0"/>
                          <a:cs typeface="Calibri" panose="020F0502020204030204" pitchFamily="34" charset="0"/>
                        </a:rPr>
                        <a:t>of Bioorganic Chemistry Polish Academy of Sciences- </a:t>
                      </a:r>
                      <a:r>
                        <a:rPr lang="en-US" sz="1600" dirty="0" err="1">
                          <a:effectLst/>
                          <a:latin typeface="Calibri" panose="020F0502020204030204" pitchFamily="34" charset="0"/>
                          <a:cs typeface="Calibri" panose="020F0502020204030204" pitchFamily="34" charset="0"/>
                        </a:rPr>
                        <a:t>IChB</a:t>
                      </a:r>
                      <a:r>
                        <a:rPr lang="en-US" sz="1600" dirty="0">
                          <a:effectLst/>
                          <a:latin typeface="Calibri" panose="020F0502020204030204" pitchFamily="34" charset="0"/>
                          <a:cs typeface="Calibri" panose="020F0502020204030204" pitchFamily="34" charset="0"/>
                        </a:rPr>
                        <a:t> PAN)</a:t>
                      </a:r>
                    </a:p>
                    <a:p>
                      <a:pPr marL="0" marR="0" algn="l">
                        <a:lnSpc>
                          <a:spcPct val="100000"/>
                        </a:lnSpc>
                        <a:spcBef>
                          <a:spcPts val="0"/>
                        </a:spcBef>
                        <a:spcAft>
                          <a:spcPts val="0"/>
                        </a:spcAft>
                      </a:pPr>
                      <a:r>
                        <a:rPr lang="en-US" sz="1600" dirty="0">
                          <a:effectLst/>
                          <a:latin typeface="Calibri" panose="020F0502020204030204" pitchFamily="34" charset="0"/>
                          <a:cs typeface="Calibri" panose="020F0502020204030204" pitchFamily="34" charset="0"/>
                        </a:rPr>
                        <a:t>Institute of Bioorganic Chemistry Polish Academy of Sciences,</a:t>
                      </a:r>
                    </a:p>
                    <a:p>
                      <a:pPr marL="0" marR="0" algn="l">
                        <a:lnSpc>
                          <a:spcPct val="100000"/>
                        </a:lnSpc>
                        <a:spcBef>
                          <a:spcPts val="0"/>
                        </a:spcBef>
                        <a:spcAft>
                          <a:spcPts val="0"/>
                        </a:spcAft>
                      </a:pPr>
                      <a:r>
                        <a:rPr lang="pl-PL" sz="1600" dirty="0">
                          <a:effectLst/>
                          <a:latin typeface="Calibri" panose="020F0502020204030204" pitchFamily="34" charset="0"/>
                          <a:cs typeface="Calibri" panose="020F0502020204030204" pitchFamily="34" charset="0"/>
                        </a:rPr>
                        <a:t>Poznań University of </a:t>
                      </a:r>
                      <a:r>
                        <a:rPr lang="pl-PL" sz="1600" dirty="0" smtClean="0">
                          <a:effectLst/>
                          <a:latin typeface="Calibri" panose="020F0502020204030204" pitchFamily="34" charset="0"/>
                          <a:cs typeface="Calibri" panose="020F0502020204030204" pitchFamily="34" charset="0"/>
                        </a:rPr>
                        <a:t>Technology,</a:t>
                      </a:r>
                    </a:p>
                    <a:p>
                      <a:pPr marL="0" marR="0" algn="l">
                        <a:lnSpc>
                          <a:spcPct val="100000"/>
                        </a:lnSpc>
                        <a:spcBef>
                          <a:spcPts val="0"/>
                        </a:spcBef>
                        <a:spcAft>
                          <a:spcPts val="0"/>
                        </a:spcAft>
                      </a:pPr>
                      <a:r>
                        <a:rPr lang="pl-PL" sz="1600" dirty="0" smtClean="0">
                          <a:effectLst/>
                          <a:latin typeface="Calibri" panose="020F0502020204030204" pitchFamily="34" charset="0"/>
                          <a:cs typeface="Calibri" panose="020F0502020204030204" pitchFamily="34" charset="0"/>
                        </a:rPr>
                        <a:t>Dr</a:t>
                      </a:r>
                      <a:r>
                        <a:rPr lang="pl-PL" sz="1600" baseline="0" dirty="0" smtClean="0">
                          <a:effectLst/>
                          <a:latin typeface="Calibri" panose="020F0502020204030204" pitchFamily="34" charset="0"/>
                          <a:cs typeface="Calibri" panose="020F0502020204030204" pitchFamily="34" charset="0"/>
                        </a:rPr>
                        <a:t> Sebastian Glatt -</a:t>
                      </a:r>
                      <a:r>
                        <a:rPr lang="pl-PL" sz="1600" dirty="0" smtClean="0">
                          <a:effectLst/>
                          <a:latin typeface="Calibri" panose="020F0502020204030204" pitchFamily="34" charset="0"/>
                          <a:cs typeface="Calibri" panose="020F0502020204030204" pitchFamily="34" charset="0"/>
                        </a:rPr>
                        <a:t>Małopolska</a:t>
                      </a:r>
                      <a:r>
                        <a:rPr lang="pl-PL" sz="1600" baseline="0" dirty="0" smtClean="0">
                          <a:effectLst/>
                          <a:latin typeface="Calibri" panose="020F0502020204030204" pitchFamily="34" charset="0"/>
                          <a:cs typeface="Calibri" panose="020F0502020204030204" pitchFamily="34" charset="0"/>
                        </a:rPr>
                        <a:t> Center of </a:t>
                      </a:r>
                      <a:r>
                        <a:rPr lang="pl-PL" sz="1600" baseline="0" dirty="0" err="1" smtClean="0">
                          <a:effectLst/>
                          <a:latin typeface="Calibri" panose="020F0502020204030204" pitchFamily="34" charset="0"/>
                          <a:cs typeface="Calibri" panose="020F0502020204030204" pitchFamily="34" charset="0"/>
                        </a:rPr>
                        <a:t>Biotechnology</a:t>
                      </a:r>
                      <a:endParaRPr lang="pl-PL" sz="1600" baseline="0" dirty="0" smtClean="0">
                        <a:effectLst/>
                        <a:latin typeface="Calibri" panose="020F0502020204030204" pitchFamily="34" charset="0"/>
                        <a:cs typeface="Calibri" panose="020F0502020204030204" pitchFamily="34" charset="0"/>
                      </a:endParaRPr>
                    </a:p>
                    <a:p>
                      <a:pPr marL="0" marR="0" algn="l">
                        <a:lnSpc>
                          <a:spcPct val="100000"/>
                        </a:lnSpc>
                        <a:spcBef>
                          <a:spcPts val="0"/>
                        </a:spcBef>
                        <a:spcAft>
                          <a:spcPts val="0"/>
                        </a:spcAft>
                      </a:pPr>
                      <a:r>
                        <a:rPr lang="pl-PL" sz="1600" baseline="0" dirty="0" smtClean="0">
                          <a:effectLst/>
                          <a:latin typeface="Calibri" panose="020F0502020204030204" pitchFamily="34" charset="0"/>
                          <a:cs typeface="Calibri" panose="020F0502020204030204" pitchFamily="34" charset="0"/>
                        </a:rPr>
                        <a:t>Prof. Marcin Nowotny-</a:t>
                      </a:r>
                      <a:r>
                        <a:rPr lang="en-US" sz="1600" baseline="0" dirty="0" smtClean="0">
                          <a:effectLst/>
                          <a:latin typeface="Calibri" panose="020F0502020204030204" pitchFamily="34" charset="0"/>
                          <a:cs typeface="Calibri" panose="020F0502020204030204" pitchFamily="34" charset="0"/>
                        </a:rPr>
                        <a:t>International Institute of Molecular and Cell Biology in Warsaw (</a:t>
                      </a:r>
                      <a:r>
                        <a:rPr lang="en-US" sz="1600" baseline="0" dirty="0" err="1" smtClean="0">
                          <a:effectLst/>
                          <a:latin typeface="Calibri" panose="020F0502020204030204" pitchFamily="34" charset="0"/>
                          <a:cs typeface="Calibri" panose="020F0502020204030204" pitchFamily="34" charset="0"/>
                        </a:rPr>
                        <a:t>IIMCB</a:t>
                      </a:r>
                      <a:r>
                        <a:rPr lang="en-US" sz="1600" baseline="0" dirty="0" smtClean="0">
                          <a:effectLst/>
                          <a:latin typeface="Calibri" panose="020F0502020204030204" pitchFamily="34" charset="0"/>
                          <a:cs typeface="Calibri" panose="020F0502020204030204" pitchFamily="34" charset="0"/>
                        </a:rPr>
                        <a:t>)</a:t>
                      </a:r>
                      <a:endParaRPr lang="pl-PL" sz="1600" dirty="0" smtClean="0">
                        <a:effectLst/>
                        <a:latin typeface="Calibri" panose="020F0502020204030204" pitchFamily="34" charset="0"/>
                        <a:cs typeface="Calibri" panose="020F0502020204030204" pitchFamily="34" charset="0"/>
                      </a:endParaRPr>
                    </a:p>
                  </a:txBody>
                  <a:tcPr marL="20058" marR="34385" marT="54125" marB="54125" anchor="ctr">
                    <a:solidFill>
                      <a:srgbClr val="FFC000"/>
                    </a:solidFill>
                  </a:tcPr>
                </a:tc>
                <a:extLst>
                  <a:ext uri="{0D108BD9-81ED-4DB2-BD59-A6C34878D82A}">
                    <a16:rowId xmlns:a16="http://schemas.microsoft.com/office/drawing/2014/main" val="2021046104"/>
                  </a:ext>
                </a:extLst>
              </a:tr>
              <a:tr h="340343">
                <a:tc>
                  <a:txBody>
                    <a:bodyPr/>
                    <a:lstStyle/>
                    <a:p>
                      <a:pPr marL="0" marR="0" algn="l">
                        <a:lnSpc>
                          <a:spcPct val="100000"/>
                        </a:lnSpc>
                        <a:spcBef>
                          <a:spcPts val="0"/>
                        </a:spcBef>
                        <a:spcAft>
                          <a:spcPts val="0"/>
                        </a:spcAft>
                      </a:pPr>
                      <a:r>
                        <a:rPr lang="pl-PL" sz="1600" cap="all" spc="50" dirty="0">
                          <a:effectLst/>
                          <a:latin typeface="Calibri" panose="020F0502020204030204" pitchFamily="34" charset="0"/>
                          <a:cs typeface="Calibri" panose="020F0502020204030204" pitchFamily="34" charset="0"/>
                        </a:rPr>
                        <a:t>Energy </a:t>
                      </a:r>
                      <a:r>
                        <a:rPr lang="pl-PL" sz="1600" cap="all" spc="50" dirty="0" err="1" smtClean="0">
                          <a:effectLst/>
                          <a:latin typeface="Calibri" panose="020F0502020204030204" pitchFamily="34" charset="0"/>
                          <a:cs typeface="Calibri" panose="020F0502020204030204" pitchFamily="34" charset="0"/>
                        </a:rPr>
                        <a:t>range</a:t>
                      </a:r>
                      <a:endParaRPr lang="en-US" sz="1600" dirty="0">
                        <a:effectLst/>
                        <a:latin typeface="Calibri" panose="020F0502020204030204" pitchFamily="34" charset="0"/>
                        <a:cs typeface="Calibri" panose="020F0502020204030204" pitchFamily="34" charset="0"/>
                      </a:endParaRPr>
                    </a:p>
                  </a:txBody>
                  <a:tcPr marL="20058" marR="34385" marT="54125" marB="54125" anchor="ctr">
                    <a:solidFill>
                      <a:srgbClr val="FFC000"/>
                    </a:solidFill>
                  </a:tcPr>
                </a:tc>
                <a:tc>
                  <a:txBody>
                    <a:bodyPr/>
                    <a:lstStyle/>
                    <a:p>
                      <a:pPr marL="0" marR="0" algn="l">
                        <a:lnSpc>
                          <a:spcPct val="100000"/>
                        </a:lnSpc>
                        <a:spcBef>
                          <a:spcPts val="0"/>
                        </a:spcBef>
                        <a:spcAft>
                          <a:spcPts val="0"/>
                        </a:spcAft>
                      </a:pPr>
                      <a:r>
                        <a:rPr lang="pl-PL" sz="1600" dirty="0">
                          <a:effectLst/>
                          <a:latin typeface="Calibri" panose="020F0502020204030204" pitchFamily="34" charset="0"/>
                          <a:cs typeface="Calibri" panose="020F0502020204030204" pitchFamily="34" charset="0"/>
                        </a:rPr>
                        <a:t>6 - 25 </a:t>
                      </a:r>
                      <a:r>
                        <a:rPr lang="pl-PL" sz="1600" dirty="0" err="1">
                          <a:effectLst/>
                          <a:latin typeface="Calibri" panose="020F0502020204030204" pitchFamily="34" charset="0"/>
                          <a:cs typeface="Calibri" panose="020F0502020204030204" pitchFamily="34" charset="0"/>
                        </a:rPr>
                        <a:t>keV</a:t>
                      </a:r>
                      <a:r>
                        <a:rPr lang="pl-PL" sz="1600" dirty="0">
                          <a:effectLst/>
                          <a:latin typeface="Calibri" panose="020F0502020204030204" pitchFamily="34" charset="0"/>
                          <a:cs typeface="Calibri" panose="020F0502020204030204" pitchFamily="34" charset="0"/>
                        </a:rPr>
                        <a:t> </a:t>
                      </a:r>
                      <a:endParaRPr lang="en-US" sz="1600" dirty="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extLst>
                  <a:ext uri="{0D108BD9-81ED-4DB2-BD59-A6C34878D82A}">
                    <a16:rowId xmlns:a16="http://schemas.microsoft.com/office/drawing/2014/main" val="2227874558"/>
                  </a:ext>
                </a:extLst>
              </a:tr>
              <a:tr h="340343">
                <a:tc>
                  <a:txBody>
                    <a:bodyPr/>
                    <a:lstStyle/>
                    <a:p>
                      <a:pPr marL="0" marR="0" algn="l">
                        <a:lnSpc>
                          <a:spcPct val="100000"/>
                        </a:lnSpc>
                        <a:spcBef>
                          <a:spcPts val="0"/>
                        </a:spcBef>
                        <a:spcAft>
                          <a:spcPts val="0"/>
                        </a:spcAft>
                      </a:pPr>
                      <a:r>
                        <a:rPr lang="pl-PL" sz="1600" cap="all" spc="50">
                          <a:effectLst/>
                          <a:latin typeface="Calibri" panose="020F0502020204030204" pitchFamily="34" charset="0"/>
                          <a:cs typeface="Calibri" panose="020F0502020204030204" pitchFamily="34" charset="0"/>
                        </a:rPr>
                        <a:t>The source of radiation: </a:t>
                      </a:r>
                      <a:endParaRPr lang="en-US" sz="160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tc>
                  <a:txBody>
                    <a:bodyPr/>
                    <a:lstStyle/>
                    <a:p>
                      <a:pPr marL="0" marR="0" algn="l">
                        <a:lnSpc>
                          <a:spcPct val="100000"/>
                        </a:lnSpc>
                        <a:spcBef>
                          <a:spcPts val="0"/>
                        </a:spcBef>
                        <a:spcAft>
                          <a:spcPts val="0"/>
                        </a:spcAft>
                      </a:pPr>
                      <a:r>
                        <a:rPr lang="en-US" sz="1600">
                          <a:effectLst/>
                          <a:latin typeface="Calibri" panose="020F0502020204030204" pitchFamily="34" charset="0"/>
                          <a:cs typeface="Calibri" panose="020F0502020204030204" pitchFamily="34" charset="0"/>
                        </a:rPr>
                        <a:t>Wiggler 3.5T or vacuum undulator</a:t>
                      </a:r>
                      <a:endParaRPr lang="en-US" sz="160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extLst>
                  <a:ext uri="{0D108BD9-81ED-4DB2-BD59-A6C34878D82A}">
                    <a16:rowId xmlns:a16="http://schemas.microsoft.com/office/drawing/2014/main" val="237034768"/>
                  </a:ext>
                </a:extLst>
              </a:tr>
              <a:tr h="1754573">
                <a:tc>
                  <a:txBody>
                    <a:bodyPr/>
                    <a:lstStyle/>
                    <a:p>
                      <a:pPr marL="0" marR="0" algn="l">
                        <a:lnSpc>
                          <a:spcPct val="100000"/>
                        </a:lnSpc>
                        <a:spcBef>
                          <a:spcPts val="0"/>
                        </a:spcBef>
                        <a:spcAft>
                          <a:spcPts val="0"/>
                        </a:spcAft>
                      </a:pPr>
                      <a:r>
                        <a:rPr lang="pl-PL" sz="1600" cap="all" spc="50">
                          <a:effectLst/>
                          <a:latin typeface="Calibri" panose="020F0502020204030204" pitchFamily="34" charset="0"/>
                          <a:cs typeface="Calibri" panose="020F0502020204030204" pitchFamily="34" charset="0"/>
                        </a:rPr>
                        <a:t>Research stands</a:t>
                      </a:r>
                      <a:endParaRPr lang="en-US" sz="160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tc>
                  <a:txBody>
                    <a:bodyPr/>
                    <a:lstStyle/>
                    <a:p>
                      <a:pPr marL="0" marR="0" algn="l">
                        <a:lnSpc>
                          <a:spcPct val="100000"/>
                        </a:lnSpc>
                        <a:spcBef>
                          <a:spcPts val="0"/>
                        </a:spcBef>
                        <a:spcAft>
                          <a:spcPts val="0"/>
                        </a:spcAft>
                      </a:pPr>
                      <a:r>
                        <a:rPr lang="en-US" sz="1600" dirty="0">
                          <a:effectLst/>
                          <a:latin typeface="Calibri" panose="020F0502020204030204" pitchFamily="34" charset="0"/>
                          <a:cs typeface="Calibri" panose="020F0502020204030204" pitchFamily="34" charset="0"/>
                        </a:rPr>
                        <a:t>3 end stations enabling measurements in 4 modes of measurement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 diffraction of single crystals (in particular protein crystallography),</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 X-ray small angle scattering, </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 powder diffraction,</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 X-ray absorption spectroscopy</a:t>
                      </a:r>
                      <a:endParaRPr lang="en-US" sz="1600" dirty="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extLst>
                  <a:ext uri="{0D108BD9-81ED-4DB2-BD59-A6C34878D82A}">
                    <a16:rowId xmlns:a16="http://schemas.microsoft.com/office/drawing/2014/main" val="2431630406"/>
                  </a:ext>
                </a:extLst>
              </a:tr>
              <a:tr h="404708">
                <a:tc>
                  <a:txBody>
                    <a:bodyPr/>
                    <a:lstStyle/>
                    <a:p>
                      <a:pPr marL="0" marR="0" algn="l">
                        <a:lnSpc>
                          <a:spcPct val="100000"/>
                        </a:lnSpc>
                        <a:spcBef>
                          <a:spcPts val="0"/>
                        </a:spcBef>
                        <a:spcAft>
                          <a:spcPts val="0"/>
                        </a:spcAft>
                      </a:pPr>
                      <a:r>
                        <a:rPr lang="en-US" sz="1600" cap="all" spc="50" dirty="0" smtClean="0">
                          <a:effectLst/>
                          <a:latin typeface="Calibri" panose="020F0502020204030204" pitchFamily="34" charset="0"/>
                          <a:cs typeface="Calibri" panose="020F0502020204030204" pitchFamily="34" charset="0"/>
                        </a:rPr>
                        <a:t>construction</a:t>
                      </a:r>
                      <a:r>
                        <a:rPr lang="pl-PL" sz="1600" cap="all" spc="50" dirty="0" smtClean="0">
                          <a:effectLst/>
                          <a:latin typeface="Calibri" panose="020F0502020204030204" pitchFamily="34" charset="0"/>
                          <a:cs typeface="Calibri" panose="020F0502020204030204" pitchFamily="34" charset="0"/>
                        </a:rPr>
                        <a:t> TIME</a:t>
                      </a:r>
                      <a:endParaRPr lang="en-US" sz="1600" dirty="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tc>
                  <a:txBody>
                    <a:bodyPr/>
                    <a:lstStyle/>
                    <a:p>
                      <a:pPr marL="0" marR="0" algn="l">
                        <a:lnSpc>
                          <a:spcPct val="100000"/>
                        </a:lnSpc>
                        <a:spcBef>
                          <a:spcPts val="0"/>
                        </a:spcBef>
                        <a:spcAft>
                          <a:spcPts val="0"/>
                        </a:spcAft>
                      </a:pPr>
                      <a:r>
                        <a:rPr lang="pl-PL" sz="1600" dirty="0">
                          <a:effectLst/>
                          <a:latin typeface="Calibri" panose="020F0502020204030204" pitchFamily="34" charset="0"/>
                          <a:cs typeface="Calibri" panose="020F0502020204030204" pitchFamily="34" charset="0"/>
                        </a:rPr>
                        <a:t>3-4 </a:t>
                      </a:r>
                      <a:r>
                        <a:rPr lang="pl-PL" sz="1600" dirty="0" err="1">
                          <a:effectLst/>
                          <a:latin typeface="Calibri" panose="020F0502020204030204" pitchFamily="34" charset="0"/>
                          <a:cs typeface="Calibri" panose="020F0502020204030204" pitchFamily="34" charset="0"/>
                        </a:rPr>
                        <a:t>years</a:t>
                      </a:r>
                      <a:r>
                        <a:rPr lang="pl-PL" sz="1600" dirty="0">
                          <a:effectLst/>
                          <a:latin typeface="Calibri" panose="020F0502020204030204" pitchFamily="34" charset="0"/>
                          <a:cs typeface="Calibri" panose="020F0502020204030204" pitchFamily="34" charset="0"/>
                        </a:rPr>
                        <a:t> </a:t>
                      </a:r>
                      <a:endParaRPr lang="en-US" sz="1600" dirty="0">
                        <a:solidFill>
                          <a:srgbClr val="00000A"/>
                        </a:solidFill>
                        <a:effectLst/>
                        <a:latin typeface="Calibri" panose="020F0502020204030204" pitchFamily="34" charset="0"/>
                        <a:ea typeface="Century Gothic" panose="020B0502020202020204" pitchFamily="34" charset="0"/>
                        <a:cs typeface="Calibri" panose="020F0502020204030204" pitchFamily="34" charset="0"/>
                      </a:endParaRPr>
                    </a:p>
                  </a:txBody>
                  <a:tcPr marL="20058" marR="34385" marT="54125" marB="54125" anchor="ctr">
                    <a:solidFill>
                      <a:srgbClr val="FFC000"/>
                    </a:solidFill>
                  </a:tcPr>
                </a:tc>
                <a:extLst>
                  <a:ext uri="{0D108BD9-81ED-4DB2-BD59-A6C34878D82A}">
                    <a16:rowId xmlns:a16="http://schemas.microsoft.com/office/drawing/2014/main" val="3177537396"/>
                  </a:ext>
                </a:extLst>
              </a:tr>
            </a:tbl>
          </a:graphicData>
        </a:graphic>
      </p:graphicFrame>
    </p:spTree>
    <p:extLst>
      <p:ext uri="{BB962C8B-B14F-4D97-AF65-F5344CB8AC3E}">
        <p14:creationId xmlns:p14="http://schemas.microsoft.com/office/powerpoint/2010/main" val="290946518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80204"/>
            <a:ext cx="8229600" cy="648072"/>
          </a:xfrm>
        </p:spPr>
        <p:txBody>
          <a:bodyPr/>
          <a:lstStyle/>
          <a:p>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MX/</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BioSAXS</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PD</a:t>
            </a: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beamline</a:t>
            </a:r>
            <a:endParaRPr lang="en-US" sz="2400" dirty="0">
              <a:solidFill>
                <a:schemeClr val="bg1"/>
              </a:solidFill>
            </a:endParaRPr>
          </a:p>
        </p:txBody>
      </p:sp>
      <p:sp>
        <p:nvSpPr>
          <p:cNvPr id="4" name="Symbol zastępczy numeru slajdu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24</a:t>
            </a:fld>
            <a:endParaRPr lang="en-US" dirty="0">
              <a:solidFill>
                <a:srgbClr val="000000"/>
              </a:solidFill>
            </a:endParaRPr>
          </a:p>
        </p:txBody>
      </p:sp>
      <p:sp>
        <p:nvSpPr>
          <p:cNvPr id="6" name="Prostokąt 5"/>
          <p:cNvSpPr/>
          <p:nvPr/>
        </p:nvSpPr>
        <p:spPr>
          <a:xfrm>
            <a:off x="0" y="908720"/>
            <a:ext cx="8928992" cy="5755422"/>
          </a:xfrm>
          <a:prstGeom prst="rect">
            <a:avLst/>
          </a:prstGeom>
        </p:spPr>
        <p:txBody>
          <a:bodyPr wrap="square">
            <a:spAutoFit/>
          </a:bodyPr>
          <a:lstStyle/>
          <a:p>
            <a:pPr marL="0" marR="0" algn="just">
              <a:spcBef>
                <a:spcPts val="0"/>
              </a:spcBef>
              <a:spcAft>
                <a:spcPts val="0"/>
              </a:spcAft>
            </a:pP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High-energy </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beamline MX/</a:t>
            </a:r>
            <a:r>
              <a:rPr lang="en-US" sz="20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BioSAXS</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a:t>
            </a:r>
            <a:r>
              <a:rPr lang="en-US" sz="20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PD</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 will use the </a:t>
            </a:r>
            <a:r>
              <a:rPr lang="en-US" sz="20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monochromatized</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 synchrotron radiation from </a:t>
            </a:r>
            <a:r>
              <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a:t>
            </a: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superconducting</a:t>
            </a:r>
            <a:r>
              <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(SC)</a:t>
            </a: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wiggler</a:t>
            </a: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endPar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000"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pl-PL"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The </a:t>
            </a:r>
            <a:r>
              <a:rPr lang="pl-PL" sz="2000" u="sng"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beamline</a:t>
            </a:r>
            <a:r>
              <a:rPr lang="pl-PL"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000" u="sng"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configuration</a:t>
            </a:r>
            <a:r>
              <a:rPr lang="pl-PL"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000" u="sng"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will</a:t>
            </a:r>
            <a:r>
              <a:rPr lang="pl-PL"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000" u="sng"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allow</a:t>
            </a:r>
            <a:r>
              <a:rPr lang="pl-PL"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en-US"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measurements </a:t>
            </a:r>
            <a:r>
              <a:rPr lang="en-US" sz="2000" u="sng" dirty="0">
                <a:solidFill>
                  <a:srgbClr val="00518E"/>
                </a:solidFill>
                <a:latin typeface="Calibri" panose="020F0502020204030204" pitchFamily="34" charset="0"/>
                <a:ea typeface="Calibri" panose="020F0502020204030204" pitchFamily="34" charset="0"/>
                <a:cs typeface="Times New Roman" panose="02020603050405020304" pitchFamily="18" charset="0"/>
              </a:rPr>
              <a:t>in 4 experimental modes</a:t>
            </a:r>
            <a:r>
              <a:rPr lang="en-US" sz="2000" u="sng"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pP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single crystal diffraction </a:t>
            </a:r>
            <a:r>
              <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000"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Macromolecular</a:t>
            </a:r>
            <a:r>
              <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000"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Crystallography</a:t>
            </a:r>
            <a:r>
              <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(in particular protein crystallography - </a:t>
            </a:r>
            <a:r>
              <a:rPr lang="en-US" sz="2000"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PX</a:t>
            </a: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pP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small </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angle X-ray scattering (</a:t>
            </a:r>
            <a:r>
              <a:rPr lang="en-US" sz="20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SAXS</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pP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powder diffraction (</a:t>
            </a:r>
            <a:r>
              <a:rPr lang="en-US" sz="20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PD</a:t>
            </a: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Wingdings" panose="05000000000000000000" pitchFamily="2" charset="2"/>
              <a:buChar char=""/>
            </a:pPr>
            <a:r>
              <a:rPr lang="en-US" sz="2000" dirty="0">
                <a:solidFill>
                  <a:srgbClr val="00518E"/>
                </a:solidFill>
                <a:latin typeface="Calibri" panose="020F0502020204030204" pitchFamily="34" charset="0"/>
                <a:ea typeface="Calibri" panose="020F0502020204030204" pitchFamily="34" charset="0"/>
                <a:cs typeface="Times New Roman" panose="02020603050405020304" pitchFamily="18" charset="0"/>
              </a:rPr>
              <a:t>X-ray absorption spectroscopy (</a:t>
            </a:r>
            <a:r>
              <a:rPr lang="en-US" sz="20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XAS</a:t>
            </a:r>
            <a:r>
              <a:rPr lang="en-US"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endParaRPr lang="pl-PL" sz="20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upa 4"/>
          <p:cNvGrpSpPr/>
          <p:nvPr/>
        </p:nvGrpSpPr>
        <p:grpSpPr>
          <a:xfrm>
            <a:off x="2339752" y="1628800"/>
            <a:ext cx="4860032" cy="3096344"/>
            <a:chOff x="1259632" y="1412776"/>
            <a:chExt cx="6804248" cy="4775016"/>
          </a:xfrm>
        </p:grpSpPr>
        <p:grpSp>
          <p:nvGrpSpPr>
            <p:cNvPr id="7" name="Grupa 6"/>
            <p:cNvGrpSpPr/>
            <p:nvPr/>
          </p:nvGrpSpPr>
          <p:grpSpPr>
            <a:xfrm>
              <a:off x="1259632" y="1412776"/>
              <a:ext cx="6804248" cy="4775016"/>
              <a:chOff x="1259632" y="1412776"/>
              <a:chExt cx="6804248" cy="4775016"/>
            </a:xfrm>
          </p:grpSpPr>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12776"/>
                <a:ext cx="6804248" cy="4775016"/>
              </a:xfrm>
              <a:prstGeom prst="rect">
                <a:avLst/>
              </a:prstGeom>
            </p:spPr>
          </p:pic>
          <p:cxnSp>
            <p:nvCxnSpPr>
              <p:cNvPr id="10" name="Łącznik prosty 9"/>
              <p:cNvCxnSpPr/>
              <p:nvPr/>
            </p:nvCxnSpPr>
            <p:spPr>
              <a:xfrm>
                <a:off x="6372200" y="1916832"/>
                <a:ext cx="0" cy="34563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pole tekstowe 7"/>
            <p:cNvSpPr txBox="1"/>
            <p:nvPr/>
          </p:nvSpPr>
          <p:spPr>
            <a:xfrm>
              <a:off x="5964588" y="1566952"/>
              <a:ext cx="815223" cy="369332"/>
            </a:xfrm>
            <a:prstGeom prst="rect">
              <a:avLst/>
            </a:prstGeom>
            <a:noFill/>
          </p:spPr>
          <p:txBody>
            <a:bodyPr wrap="none" rtlCol="0">
              <a:spAutoFit/>
            </a:bodyPr>
            <a:lstStyle/>
            <a:p>
              <a:r>
                <a:rPr lang="en-US" dirty="0" smtClean="0">
                  <a:solidFill>
                    <a:srgbClr val="FF0000"/>
                  </a:solidFill>
                </a:rPr>
                <a:t>30 </a:t>
              </a:r>
              <a:r>
                <a:rPr lang="en-US" dirty="0" err="1" smtClean="0">
                  <a:solidFill>
                    <a:srgbClr val="FF0000"/>
                  </a:solidFill>
                </a:rPr>
                <a:t>keV</a:t>
              </a:r>
              <a:endParaRPr lang="en-US" dirty="0">
                <a:solidFill>
                  <a:srgbClr val="FF0000"/>
                </a:solidFill>
              </a:endParaRPr>
            </a:p>
          </p:txBody>
        </p:sp>
      </p:grpSp>
    </p:spTree>
    <p:extLst>
      <p:ext uri="{BB962C8B-B14F-4D97-AF65-F5344CB8AC3E}">
        <p14:creationId xmlns:p14="http://schemas.microsoft.com/office/powerpoint/2010/main" val="273969514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a:solidFill>
                  <a:schemeClr val="bg1"/>
                </a:solidFill>
              </a:rPr>
              <a:t>MX/</a:t>
            </a:r>
            <a:r>
              <a:rPr lang="pl-PL" altLang="pl-PL" sz="2400" dirty="0" err="1">
                <a:solidFill>
                  <a:schemeClr val="bg1"/>
                </a:solidFill>
              </a:rPr>
              <a:t>SAXS</a:t>
            </a:r>
            <a:r>
              <a:rPr lang="pl-PL" altLang="pl-PL" sz="2400" dirty="0">
                <a:solidFill>
                  <a:schemeClr val="bg1"/>
                </a:solidFill>
              </a:rPr>
              <a:t> </a:t>
            </a:r>
            <a:r>
              <a:rPr lang="pl-PL" altLang="pl-PL" sz="2400" dirty="0" err="1">
                <a:solidFill>
                  <a:schemeClr val="bg1"/>
                </a:solidFill>
              </a:rPr>
              <a:t>BeamLine</a:t>
            </a:r>
            <a:r>
              <a:rPr lang="pl-PL" altLang="pl-PL" sz="2400" dirty="0">
                <a:solidFill>
                  <a:schemeClr val="bg1"/>
                </a:solidFill>
              </a:rPr>
              <a:t> @ Solaris</a:t>
            </a:r>
            <a:endParaRPr lang="en-GB" altLang="pl-PL" sz="2400" dirty="0">
              <a:solidFill>
                <a:schemeClr val="bg1"/>
              </a:solidFill>
            </a:endParaRPr>
          </a:p>
        </p:txBody>
      </p:sp>
      <p:sp>
        <p:nvSpPr>
          <p:cNvPr id="6" name="Symbol zastępczy zawartości 2"/>
          <p:cNvSpPr>
            <a:spLocks noGrp="1"/>
          </p:cNvSpPr>
          <p:nvPr>
            <p:ph idx="1"/>
          </p:nvPr>
        </p:nvSpPr>
        <p:spPr>
          <a:xfrm>
            <a:off x="395536" y="1196752"/>
            <a:ext cx="8324961" cy="5544616"/>
          </a:xfrm>
        </p:spPr>
        <p:txBody>
          <a:bodyPr>
            <a:noAutofit/>
          </a:bodyPr>
          <a:lstStyle/>
          <a:p>
            <a:pPr marL="0" indent="0" algn="ctr">
              <a:buNone/>
            </a:pPr>
            <a:r>
              <a:rPr lang="en-US" sz="2000" b="1" dirty="0" smtClean="0">
                <a:solidFill>
                  <a:srgbClr val="00518E"/>
                </a:solidFill>
              </a:rPr>
              <a:t>The Small </a:t>
            </a:r>
            <a:r>
              <a:rPr lang="en-US" sz="2000" b="1" dirty="0" smtClean="0">
                <a:solidFill>
                  <a:srgbClr val="00518E"/>
                </a:solidFill>
              </a:rPr>
              <a:t>A</a:t>
            </a:r>
            <a:r>
              <a:rPr lang="en-US" sz="2000" b="1" dirty="0" smtClean="0">
                <a:solidFill>
                  <a:srgbClr val="00518E"/>
                </a:solidFill>
              </a:rPr>
              <a:t>ngle X-ray </a:t>
            </a:r>
            <a:r>
              <a:rPr lang="en-US" sz="2000" b="1" dirty="0" smtClean="0">
                <a:solidFill>
                  <a:srgbClr val="00518E"/>
                </a:solidFill>
              </a:rPr>
              <a:t>S</a:t>
            </a:r>
            <a:r>
              <a:rPr lang="en-US" sz="2000" b="1" dirty="0" smtClean="0">
                <a:solidFill>
                  <a:srgbClr val="00518E"/>
                </a:solidFill>
              </a:rPr>
              <a:t>cattering sector </a:t>
            </a:r>
            <a:endParaRPr lang="pl-PL" sz="2000" b="1" dirty="0" smtClean="0">
              <a:solidFill>
                <a:srgbClr val="00518E"/>
              </a:solidFill>
            </a:endParaRPr>
          </a:p>
          <a:p>
            <a:pPr marL="0" indent="0" algn="ctr">
              <a:buNone/>
            </a:pPr>
            <a:r>
              <a:rPr lang="en-US" sz="2000" b="1" dirty="0" smtClean="0">
                <a:solidFill>
                  <a:srgbClr val="00518E"/>
                </a:solidFill>
              </a:rPr>
              <a:t>tunable beamline (for anomalous </a:t>
            </a:r>
            <a:r>
              <a:rPr lang="en-US" sz="2000" b="1" dirty="0" err="1" smtClean="0">
                <a:solidFill>
                  <a:srgbClr val="00518E"/>
                </a:solidFill>
              </a:rPr>
              <a:t>SAXS</a:t>
            </a:r>
            <a:r>
              <a:rPr lang="en-US" sz="2000" b="1" dirty="0" smtClean="0">
                <a:solidFill>
                  <a:srgbClr val="00518E"/>
                </a:solidFill>
              </a:rPr>
              <a:t>)</a:t>
            </a:r>
          </a:p>
          <a:p>
            <a:endParaRPr lang="pl-PL" sz="2000" dirty="0" smtClean="0">
              <a:solidFill>
                <a:srgbClr val="00518E"/>
              </a:solidFill>
            </a:endParaRPr>
          </a:p>
          <a:p>
            <a:r>
              <a:rPr lang="en-US" sz="2000" dirty="0" smtClean="0">
                <a:solidFill>
                  <a:srgbClr val="00518E"/>
                </a:solidFill>
              </a:rPr>
              <a:t>Wavelength range: 0.75 – 2.0 Å (16.5-6 </a:t>
            </a:r>
            <a:r>
              <a:rPr lang="en-US" sz="2000" dirty="0" err="1" smtClean="0">
                <a:solidFill>
                  <a:srgbClr val="00518E"/>
                </a:solidFill>
              </a:rPr>
              <a:t>keV</a:t>
            </a:r>
            <a:r>
              <a:rPr lang="en-US" sz="2000" dirty="0" smtClean="0">
                <a:solidFill>
                  <a:srgbClr val="00518E"/>
                </a:solidFill>
              </a:rPr>
              <a:t>); </a:t>
            </a:r>
          </a:p>
          <a:p>
            <a:r>
              <a:rPr lang="en-US" sz="2000" dirty="0" smtClean="0">
                <a:solidFill>
                  <a:srgbClr val="00518E"/>
                </a:solidFill>
              </a:rPr>
              <a:t>Energy resolution ~ 1-2 </a:t>
            </a:r>
            <a:r>
              <a:rPr lang="en-US" sz="2000" baseline="30000" dirty="0" smtClean="0">
                <a:solidFill>
                  <a:srgbClr val="00518E"/>
                </a:solidFill>
              </a:rPr>
              <a:t>x</a:t>
            </a:r>
            <a:r>
              <a:rPr lang="en-US" sz="2000" dirty="0" smtClean="0">
                <a:solidFill>
                  <a:srgbClr val="00518E"/>
                </a:solidFill>
              </a:rPr>
              <a:t> 10</a:t>
            </a:r>
            <a:r>
              <a:rPr lang="en-US" sz="2000" baseline="30000" dirty="0" smtClean="0">
                <a:solidFill>
                  <a:srgbClr val="00518E"/>
                </a:solidFill>
              </a:rPr>
              <a:t>-4</a:t>
            </a:r>
            <a:r>
              <a:rPr lang="en-US" sz="2000" dirty="0" smtClean="0">
                <a:solidFill>
                  <a:srgbClr val="00518E"/>
                </a:solidFill>
              </a:rPr>
              <a:t>.</a:t>
            </a:r>
          </a:p>
          <a:p>
            <a:pPr marL="0" indent="0">
              <a:buNone/>
            </a:pPr>
            <a:endParaRPr lang="en-US" sz="2000" dirty="0" smtClean="0">
              <a:solidFill>
                <a:srgbClr val="00518E"/>
              </a:solidFill>
            </a:endParaRPr>
          </a:p>
          <a:p>
            <a:pPr marL="0" indent="0">
              <a:buNone/>
            </a:pPr>
            <a:r>
              <a:rPr lang="en-US" sz="2000" b="1" dirty="0" smtClean="0">
                <a:solidFill>
                  <a:srgbClr val="00518E"/>
                </a:solidFill>
              </a:rPr>
              <a:t>Main components</a:t>
            </a:r>
          </a:p>
          <a:p>
            <a:pPr>
              <a:buFont typeface="Wingdings" panose="05000000000000000000" pitchFamily="2" charset="2"/>
              <a:buChar char="ü"/>
            </a:pPr>
            <a:endParaRPr lang="pl-PL" sz="2000" b="1" dirty="0" smtClean="0">
              <a:solidFill>
                <a:srgbClr val="00518E"/>
              </a:solidFill>
            </a:endParaRPr>
          </a:p>
          <a:p>
            <a:pPr>
              <a:buFont typeface="Wingdings" panose="05000000000000000000" pitchFamily="2" charset="2"/>
              <a:buChar char="ü"/>
            </a:pPr>
            <a:r>
              <a:rPr lang="en-US" sz="2000" b="1" dirty="0" smtClean="0">
                <a:solidFill>
                  <a:srgbClr val="00518E"/>
                </a:solidFill>
              </a:rPr>
              <a:t>Toroidal Collimating Mirror </a:t>
            </a:r>
            <a:r>
              <a:rPr lang="en-US" sz="2000" dirty="0" smtClean="0">
                <a:solidFill>
                  <a:srgbClr val="00518E"/>
                </a:solidFill>
              </a:rPr>
              <a:t>(Si and Rh)</a:t>
            </a:r>
          </a:p>
          <a:p>
            <a:pPr>
              <a:buFont typeface="Wingdings" panose="05000000000000000000" pitchFamily="2" charset="2"/>
              <a:buChar char="ü"/>
            </a:pPr>
            <a:r>
              <a:rPr lang="en-US" sz="2000" b="1" dirty="0" smtClean="0">
                <a:solidFill>
                  <a:srgbClr val="00518E"/>
                </a:solidFill>
              </a:rPr>
              <a:t>Water-cooled </a:t>
            </a:r>
            <a:r>
              <a:rPr lang="en-US" sz="2000" dirty="0" smtClean="0">
                <a:solidFill>
                  <a:srgbClr val="00518E"/>
                </a:solidFill>
              </a:rPr>
              <a:t>or </a:t>
            </a:r>
            <a:r>
              <a:rPr lang="en-US" sz="2000" b="1" dirty="0" smtClean="0">
                <a:solidFill>
                  <a:srgbClr val="00518E"/>
                </a:solidFill>
              </a:rPr>
              <a:t>Cryogenically-cooled (prefer</a:t>
            </a:r>
            <a:r>
              <a:rPr lang="pl-PL" sz="2000" b="1" dirty="0" smtClean="0">
                <a:solidFill>
                  <a:srgbClr val="00518E"/>
                </a:solidFill>
              </a:rPr>
              <a:t>r</a:t>
            </a:r>
            <a:r>
              <a:rPr lang="en-US" sz="2000" b="1" dirty="0" err="1" smtClean="0">
                <a:solidFill>
                  <a:srgbClr val="00518E"/>
                </a:solidFill>
              </a:rPr>
              <a:t>ed</a:t>
            </a:r>
            <a:r>
              <a:rPr lang="en-US" sz="2000" b="1" dirty="0" smtClean="0">
                <a:solidFill>
                  <a:srgbClr val="00518E"/>
                </a:solidFill>
              </a:rPr>
              <a:t>)</a:t>
            </a:r>
            <a:r>
              <a:rPr lang="en-US" sz="2000" dirty="0" smtClean="0">
                <a:solidFill>
                  <a:srgbClr val="00518E"/>
                </a:solidFill>
              </a:rPr>
              <a:t> </a:t>
            </a:r>
            <a:r>
              <a:rPr lang="en-US" sz="2000" b="1" dirty="0" smtClean="0">
                <a:solidFill>
                  <a:srgbClr val="00518E"/>
                </a:solidFill>
              </a:rPr>
              <a:t>Double Cristal </a:t>
            </a:r>
            <a:r>
              <a:rPr lang="en-US" sz="2000" b="1" dirty="0" err="1" smtClean="0">
                <a:solidFill>
                  <a:srgbClr val="00518E"/>
                </a:solidFill>
              </a:rPr>
              <a:t>Monochromator</a:t>
            </a:r>
            <a:r>
              <a:rPr lang="en-US" sz="2000" b="1" dirty="0" smtClean="0">
                <a:solidFill>
                  <a:srgbClr val="00518E"/>
                </a:solidFill>
              </a:rPr>
              <a:t> (DCM) </a:t>
            </a:r>
            <a:r>
              <a:rPr lang="en-US" sz="2000" dirty="0" smtClean="0">
                <a:solidFill>
                  <a:srgbClr val="00518E"/>
                </a:solidFill>
              </a:rPr>
              <a:t>(~0.75 –2.0 Å &lt;&gt; 16.5-6 </a:t>
            </a:r>
            <a:r>
              <a:rPr lang="en-US" sz="2000" dirty="0" err="1" smtClean="0">
                <a:solidFill>
                  <a:srgbClr val="00518E"/>
                </a:solidFill>
              </a:rPr>
              <a:t>keV</a:t>
            </a:r>
            <a:r>
              <a:rPr lang="en-US" sz="2000" dirty="0" smtClean="0">
                <a:solidFill>
                  <a:srgbClr val="00518E"/>
                </a:solidFill>
              </a:rPr>
              <a:t>) </a:t>
            </a:r>
          </a:p>
          <a:p>
            <a:pPr>
              <a:buFont typeface="Wingdings" panose="05000000000000000000" pitchFamily="2" charset="2"/>
              <a:buChar char="ü"/>
            </a:pPr>
            <a:r>
              <a:rPr lang="en-US" sz="2000" b="1" dirty="0" err="1" smtClean="0">
                <a:solidFill>
                  <a:srgbClr val="00518E"/>
                </a:solidFill>
              </a:rPr>
              <a:t>Endstation</a:t>
            </a:r>
            <a:endParaRPr lang="en-US" sz="2000" b="1" dirty="0" smtClean="0">
              <a:solidFill>
                <a:srgbClr val="00518E"/>
              </a:solidFill>
            </a:endParaRPr>
          </a:p>
          <a:p>
            <a:pPr>
              <a:buFont typeface="Wingdings" panose="05000000000000000000" pitchFamily="2" charset="2"/>
              <a:buChar char="ü"/>
            </a:pPr>
            <a:endParaRPr lang="en-US" sz="2000" dirty="0" smtClean="0">
              <a:solidFill>
                <a:srgbClr val="00518E"/>
              </a:solidFill>
            </a:endParaRPr>
          </a:p>
          <a:p>
            <a:pPr marL="0" indent="0">
              <a:buNone/>
            </a:pPr>
            <a:r>
              <a:rPr lang="en-US" sz="2000" dirty="0" smtClean="0">
                <a:solidFill>
                  <a:srgbClr val="00518E"/>
                </a:solidFill>
              </a:rPr>
              <a:t>Expected beam size ~100-150 </a:t>
            </a:r>
            <a:r>
              <a:rPr lang="en-US" sz="2000" dirty="0" err="1" smtClean="0">
                <a:solidFill>
                  <a:srgbClr val="00518E"/>
                </a:solidFill>
              </a:rPr>
              <a:t>μm</a:t>
            </a:r>
            <a:endParaRPr lang="en-US" sz="2000" dirty="0" smtClean="0">
              <a:solidFill>
                <a:srgbClr val="00518E"/>
              </a:solidFill>
            </a:endParaRPr>
          </a:p>
          <a:p>
            <a:endParaRPr lang="en-US" sz="2000" dirty="0" smtClean="0">
              <a:solidFill>
                <a:srgbClr val="00518E"/>
              </a:solidFill>
            </a:endParaRPr>
          </a:p>
          <a:p>
            <a:endParaRPr lang="en-US" sz="2000" dirty="0">
              <a:solidFill>
                <a:srgbClr val="00518E"/>
              </a:solidFill>
            </a:endParaRPr>
          </a:p>
        </p:txBody>
      </p:sp>
    </p:spTree>
    <p:extLst>
      <p:ext uri="{BB962C8B-B14F-4D97-AF65-F5344CB8AC3E}">
        <p14:creationId xmlns:p14="http://schemas.microsoft.com/office/powerpoint/2010/main" val="58685539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a:solidFill>
                  <a:schemeClr val="bg1"/>
                </a:solidFill>
              </a:rPr>
              <a:t>MX/</a:t>
            </a:r>
            <a:r>
              <a:rPr lang="pl-PL" altLang="pl-PL" sz="2400" dirty="0" err="1">
                <a:solidFill>
                  <a:schemeClr val="bg1"/>
                </a:solidFill>
              </a:rPr>
              <a:t>SAXS</a:t>
            </a:r>
            <a:r>
              <a:rPr lang="pl-PL" altLang="pl-PL" sz="2400" dirty="0">
                <a:solidFill>
                  <a:schemeClr val="bg1"/>
                </a:solidFill>
              </a:rPr>
              <a:t> </a:t>
            </a:r>
            <a:r>
              <a:rPr lang="pl-PL" altLang="pl-PL" sz="2400" dirty="0" err="1">
                <a:solidFill>
                  <a:schemeClr val="bg1"/>
                </a:solidFill>
              </a:rPr>
              <a:t>BeamLine</a:t>
            </a:r>
            <a:r>
              <a:rPr lang="pl-PL" altLang="pl-PL" sz="2400" dirty="0">
                <a:solidFill>
                  <a:schemeClr val="bg1"/>
                </a:solidFill>
              </a:rPr>
              <a:t> @ Solaris</a:t>
            </a:r>
            <a:endParaRPr lang="en-GB" altLang="pl-PL" sz="2400" dirty="0">
              <a:solidFill>
                <a:schemeClr val="bg1"/>
              </a:solidFill>
            </a:endParaRPr>
          </a:p>
        </p:txBody>
      </p:sp>
      <p:sp>
        <p:nvSpPr>
          <p:cNvPr id="6" name="Symbol zastępczy zawartości 2"/>
          <p:cNvSpPr>
            <a:spLocks noGrp="1"/>
          </p:cNvSpPr>
          <p:nvPr>
            <p:ph idx="1"/>
          </p:nvPr>
        </p:nvSpPr>
        <p:spPr>
          <a:xfrm>
            <a:off x="395536" y="1196752"/>
            <a:ext cx="8324961" cy="5544616"/>
          </a:xfrm>
        </p:spPr>
        <p:txBody>
          <a:bodyPr>
            <a:noAutofit/>
          </a:bodyPr>
          <a:lstStyle/>
          <a:p>
            <a:pPr marL="0" indent="0" algn="ctr">
              <a:buNone/>
            </a:pPr>
            <a:r>
              <a:rPr lang="en-US" sz="2000" b="1" dirty="0">
                <a:solidFill>
                  <a:srgbClr val="00518E"/>
                </a:solidFill>
              </a:rPr>
              <a:t>The Macromolecular Crystallography </a:t>
            </a:r>
            <a:r>
              <a:rPr lang="en-US" sz="2000" b="1" dirty="0" smtClean="0">
                <a:solidFill>
                  <a:srgbClr val="00518E"/>
                </a:solidFill>
              </a:rPr>
              <a:t>sector</a:t>
            </a:r>
            <a:endParaRPr lang="pl-PL" sz="2000" b="1" dirty="0" smtClean="0">
              <a:solidFill>
                <a:srgbClr val="00518E"/>
              </a:solidFill>
            </a:endParaRPr>
          </a:p>
          <a:p>
            <a:pPr marL="0" indent="0" algn="ctr">
              <a:buNone/>
            </a:pPr>
            <a:r>
              <a:rPr lang="en-US" sz="2000" b="1" dirty="0" smtClean="0">
                <a:solidFill>
                  <a:srgbClr val="00518E"/>
                </a:solidFill>
              </a:rPr>
              <a:t>tunable </a:t>
            </a:r>
            <a:r>
              <a:rPr lang="en-US" sz="2000" b="1" dirty="0">
                <a:solidFill>
                  <a:srgbClr val="00518E"/>
                </a:solidFill>
              </a:rPr>
              <a:t>beamline </a:t>
            </a:r>
            <a:r>
              <a:rPr lang="en-US" sz="2000" b="1" dirty="0" smtClean="0">
                <a:solidFill>
                  <a:srgbClr val="00518E"/>
                </a:solidFill>
              </a:rPr>
              <a:t>for </a:t>
            </a:r>
            <a:r>
              <a:rPr lang="en-US" sz="2000" b="1" dirty="0" err="1">
                <a:solidFill>
                  <a:srgbClr val="00518E"/>
                </a:solidFill>
              </a:rPr>
              <a:t>Muliwavelength</a:t>
            </a:r>
            <a:r>
              <a:rPr lang="en-US" sz="2000" b="1" dirty="0">
                <a:solidFill>
                  <a:srgbClr val="00518E"/>
                </a:solidFill>
              </a:rPr>
              <a:t> Anomalous Diffraction - </a:t>
            </a:r>
            <a:r>
              <a:rPr lang="en-US" sz="2000" b="1" dirty="0" smtClean="0">
                <a:solidFill>
                  <a:srgbClr val="00518E"/>
                </a:solidFill>
              </a:rPr>
              <a:t>MAD</a:t>
            </a:r>
            <a:endParaRPr lang="en-US" sz="2000" b="1" dirty="0">
              <a:solidFill>
                <a:srgbClr val="00518E"/>
              </a:solidFill>
            </a:endParaRPr>
          </a:p>
          <a:p>
            <a:endParaRPr lang="pl-PL" sz="2000" dirty="0" smtClean="0">
              <a:solidFill>
                <a:srgbClr val="00518E"/>
              </a:solidFill>
            </a:endParaRPr>
          </a:p>
          <a:p>
            <a:r>
              <a:rPr lang="en-US" sz="2000" dirty="0" smtClean="0">
                <a:solidFill>
                  <a:srgbClr val="00518E"/>
                </a:solidFill>
              </a:rPr>
              <a:t>Wavelength </a:t>
            </a:r>
            <a:r>
              <a:rPr lang="en-US" sz="2000" dirty="0">
                <a:solidFill>
                  <a:srgbClr val="00518E"/>
                </a:solidFill>
              </a:rPr>
              <a:t>range: 0.6 – 3.0 Å (20 – 4 </a:t>
            </a:r>
            <a:r>
              <a:rPr lang="en-US" sz="2000" dirty="0" err="1">
                <a:solidFill>
                  <a:srgbClr val="00518E"/>
                </a:solidFill>
              </a:rPr>
              <a:t>keV</a:t>
            </a:r>
            <a:r>
              <a:rPr lang="en-US" sz="2000" dirty="0">
                <a:solidFill>
                  <a:srgbClr val="00518E"/>
                </a:solidFill>
              </a:rPr>
              <a:t>) ; </a:t>
            </a:r>
          </a:p>
          <a:p>
            <a:r>
              <a:rPr lang="en-US" sz="2000" dirty="0">
                <a:solidFill>
                  <a:srgbClr val="00518E"/>
                </a:solidFill>
              </a:rPr>
              <a:t>Energy resolution ~ 1 x 10-4.</a:t>
            </a:r>
          </a:p>
          <a:p>
            <a:pPr marL="0" indent="0">
              <a:buNone/>
            </a:pPr>
            <a:endParaRPr lang="en-US" sz="2000" b="1" u="sng" dirty="0">
              <a:solidFill>
                <a:srgbClr val="00518E"/>
              </a:solidFill>
              <a:effectLst>
                <a:outerShdw blurRad="38100" dist="38100" dir="2700000" algn="tl">
                  <a:srgbClr val="000000">
                    <a:alpha val="43137"/>
                  </a:srgbClr>
                </a:outerShdw>
              </a:effectLst>
            </a:endParaRPr>
          </a:p>
          <a:p>
            <a:pPr marL="0" indent="0">
              <a:buNone/>
            </a:pPr>
            <a:r>
              <a:rPr lang="en-US" sz="2000" b="1" dirty="0">
                <a:solidFill>
                  <a:srgbClr val="00518E"/>
                </a:solidFill>
              </a:rPr>
              <a:t>Main components</a:t>
            </a:r>
          </a:p>
          <a:p>
            <a:pPr>
              <a:buFont typeface="Wingdings" panose="05000000000000000000" pitchFamily="2" charset="2"/>
              <a:buChar char="ü"/>
            </a:pPr>
            <a:endParaRPr lang="pl-PL" sz="2000" b="1" dirty="0" smtClean="0">
              <a:solidFill>
                <a:srgbClr val="00518E"/>
              </a:solidFill>
            </a:endParaRPr>
          </a:p>
          <a:p>
            <a:pPr>
              <a:buFont typeface="Wingdings" panose="05000000000000000000" pitchFamily="2" charset="2"/>
              <a:buChar char="ü"/>
            </a:pPr>
            <a:r>
              <a:rPr lang="en-US" sz="2000" b="1" dirty="0" smtClean="0">
                <a:solidFill>
                  <a:srgbClr val="00518E"/>
                </a:solidFill>
              </a:rPr>
              <a:t>Vertically </a:t>
            </a:r>
            <a:r>
              <a:rPr lang="en-US" sz="2000" b="1" dirty="0">
                <a:solidFill>
                  <a:srgbClr val="00518E"/>
                </a:solidFill>
              </a:rPr>
              <a:t>Collimating Mirror </a:t>
            </a:r>
            <a:r>
              <a:rPr lang="en-US" sz="2000" dirty="0">
                <a:solidFill>
                  <a:srgbClr val="00518E"/>
                </a:solidFill>
              </a:rPr>
              <a:t>(Si and Rh)</a:t>
            </a:r>
          </a:p>
          <a:p>
            <a:pPr>
              <a:buFont typeface="Wingdings" panose="05000000000000000000" pitchFamily="2" charset="2"/>
              <a:buChar char="ü"/>
            </a:pPr>
            <a:r>
              <a:rPr lang="en-US" sz="2000" b="1" dirty="0" smtClean="0">
                <a:solidFill>
                  <a:srgbClr val="00518E"/>
                </a:solidFill>
              </a:rPr>
              <a:t>Cryogenically-cooled </a:t>
            </a:r>
            <a:r>
              <a:rPr lang="en-US" sz="2000" b="1" dirty="0">
                <a:solidFill>
                  <a:srgbClr val="00518E"/>
                </a:solidFill>
              </a:rPr>
              <a:t>Double Cristal </a:t>
            </a:r>
            <a:r>
              <a:rPr lang="en-US" sz="2000" b="1" dirty="0" err="1" smtClean="0">
                <a:solidFill>
                  <a:srgbClr val="00518E"/>
                </a:solidFill>
              </a:rPr>
              <a:t>Monochromator</a:t>
            </a:r>
            <a:endParaRPr lang="pl-PL" sz="2000" dirty="0" smtClean="0">
              <a:solidFill>
                <a:srgbClr val="00518E"/>
              </a:solidFill>
            </a:endParaRPr>
          </a:p>
          <a:p>
            <a:pPr marL="0" indent="0">
              <a:buNone/>
            </a:pPr>
            <a:r>
              <a:rPr lang="pl-PL" sz="2000" dirty="0" smtClean="0">
                <a:solidFill>
                  <a:srgbClr val="00518E"/>
                </a:solidFill>
              </a:rPr>
              <a:t>     </a:t>
            </a:r>
            <a:r>
              <a:rPr lang="en-US" sz="2000" dirty="0" smtClean="0">
                <a:solidFill>
                  <a:srgbClr val="00518E"/>
                </a:solidFill>
              </a:rPr>
              <a:t>operating </a:t>
            </a:r>
            <a:r>
              <a:rPr lang="en-US" sz="2000" dirty="0">
                <a:solidFill>
                  <a:srgbClr val="00518E"/>
                </a:solidFill>
              </a:rPr>
              <a:t>at 5-21 </a:t>
            </a:r>
            <a:r>
              <a:rPr lang="en-US" sz="2000" dirty="0" err="1">
                <a:solidFill>
                  <a:srgbClr val="00518E"/>
                </a:solidFill>
              </a:rPr>
              <a:t>keV</a:t>
            </a:r>
            <a:r>
              <a:rPr lang="en-US" sz="2000" dirty="0">
                <a:solidFill>
                  <a:srgbClr val="00518E"/>
                </a:solidFill>
              </a:rPr>
              <a:t> (~0.6 –3.0 Å) </a:t>
            </a:r>
          </a:p>
          <a:p>
            <a:pPr>
              <a:buFont typeface="Wingdings" panose="05000000000000000000" pitchFamily="2" charset="2"/>
              <a:buChar char="ü"/>
            </a:pPr>
            <a:r>
              <a:rPr lang="en-US" sz="2000" b="1" dirty="0" smtClean="0">
                <a:solidFill>
                  <a:srgbClr val="00518E"/>
                </a:solidFill>
              </a:rPr>
              <a:t>Toroidal Focusing </a:t>
            </a:r>
            <a:r>
              <a:rPr lang="en-US" sz="2000" b="1" dirty="0">
                <a:solidFill>
                  <a:srgbClr val="00518E"/>
                </a:solidFill>
              </a:rPr>
              <a:t>Mirror</a:t>
            </a:r>
          </a:p>
          <a:p>
            <a:pPr>
              <a:buFont typeface="Wingdings" panose="05000000000000000000" pitchFamily="2" charset="2"/>
              <a:buChar char="ü"/>
            </a:pPr>
            <a:r>
              <a:rPr lang="en-US" sz="2000" b="1" dirty="0" err="1" smtClean="0">
                <a:solidFill>
                  <a:srgbClr val="00518E"/>
                </a:solidFill>
              </a:rPr>
              <a:t>Endstation</a:t>
            </a:r>
            <a:endParaRPr lang="en-US" sz="2000" b="1" dirty="0">
              <a:solidFill>
                <a:srgbClr val="00518E"/>
              </a:solidFill>
            </a:endParaRPr>
          </a:p>
          <a:p>
            <a:pPr marL="0" indent="0">
              <a:buNone/>
            </a:pPr>
            <a:endParaRPr lang="en-US" sz="2000" b="1" u="sng" dirty="0">
              <a:solidFill>
                <a:srgbClr val="00518E"/>
              </a:solidFill>
              <a:effectLst>
                <a:outerShdw blurRad="38100" dist="38100" dir="2700000" algn="tl">
                  <a:srgbClr val="000000">
                    <a:alpha val="43137"/>
                  </a:srgbClr>
                </a:outerShdw>
              </a:effectLst>
            </a:endParaRPr>
          </a:p>
          <a:p>
            <a:pPr marL="0" indent="0">
              <a:buNone/>
            </a:pPr>
            <a:r>
              <a:rPr lang="en-US" sz="2000" dirty="0">
                <a:solidFill>
                  <a:srgbClr val="00518E"/>
                </a:solidFill>
              </a:rPr>
              <a:t>Expected spot size at the sample position ~ 50</a:t>
            </a:r>
            <a:r>
              <a:rPr lang="el-GR" sz="2000" dirty="0">
                <a:solidFill>
                  <a:srgbClr val="00518E"/>
                </a:solidFill>
              </a:rPr>
              <a:t>μ</a:t>
            </a:r>
            <a:r>
              <a:rPr lang="en-US" sz="2000" dirty="0" smtClean="0">
                <a:solidFill>
                  <a:srgbClr val="00518E"/>
                </a:solidFill>
              </a:rPr>
              <a:t>m</a:t>
            </a:r>
            <a:endParaRPr lang="en-US" sz="2000" dirty="0">
              <a:solidFill>
                <a:srgbClr val="00518E"/>
              </a:solidFill>
            </a:endParaRPr>
          </a:p>
          <a:p>
            <a:endParaRPr lang="en-US" sz="2000" dirty="0" smtClean="0">
              <a:solidFill>
                <a:srgbClr val="00518E"/>
              </a:solidFill>
            </a:endParaRPr>
          </a:p>
          <a:p>
            <a:endParaRPr lang="en-US" sz="2000" dirty="0">
              <a:solidFill>
                <a:srgbClr val="00518E"/>
              </a:solidFill>
            </a:endParaRPr>
          </a:p>
        </p:txBody>
      </p:sp>
    </p:spTree>
    <p:extLst>
      <p:ext uri="{BB962C8B-B14F-4D97-AF65-F5344CB8AC3E}">
        <p14:creationId xmlns:p14="http://schemas.microsoft.com/office/powerpoint/2010/main" val="230160263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a:solidFill>
                  <a:schemeClr val="bg1"/>
                </a:solidFill>
              </a:rPr>
              <a:t>MX/</a:t>
            </a:r>
            <a:r>
              <a:rPr lang="pl-PL" altLang="pl-PL" sz="2400" dirty="0" err="1">
                <a:solidFill>
                  <a:schemeClr val="bg1"/>
                </a:solidFill>
              </a:rPr>
              <a:t>SAXS</a:t>
            </a:r>
            <a:r>
              <a:rPr lang="pl-PL" altLang="pl-PL" sz="2400" dirty="0">
                <a:solidFill>
                  <a:schemeClr val="bg1"/>
                </a:solidFill>
              </a:rPr>
              <a:t> </a:t>
            </a:r>
            <a:r>
              <a:rPr lang="pl-PL" altLang="pl-PL" sz="2400" dirty="0" err="1">
                <a:solidFill>
                  <a:schemeClr val="bg1"/>
                </a:solidFill>
              </a:rPr>
              <a:t>BeamLine</a:t>
            </a:r>
            <a:r>
              <a:rPr lang="pl-PL" altLang="pl-PL" sz="2400" dirty="0">
                <a:solidFill>
                  <a:schemeClr val="bg1"/>
                </a:solidFill>
              </a:rPr>
              <a:t> @ </a:t>
            </a:r>
            <a:r>
              <a:rPr lang="pl-PL" altLang="pl-PL" sz="2400" dirty="0" smtClean="0">
                <a:solidFill>
                  <a:schemeClr val="bg1"/>
                </a:solidFill>
              </a:rPr>
              <a:t>Solaris</a:t>
            </a:r>
          </a:p>
          <a:p>
            <a:pPr algn="ctr" eaLnBrk="1" hangingPunct="1">
              <a:buClrTx/>
              <a:buFontTx/>
              <a:buNone/>
            </a:pPr>
            <a:r>
              <a:rPr lang="pl-PL" altLang="pl-PL" sz="2400" dirty="0" err="1" smtClean="0">
                <a:solidFill>
                  <a:schemeClr val="bg1"/>
                </a:solidFill>
              </a:rPr>
              <a:t>endstations</a:t>
            </a:r>
            <a:endParaRPr lang="en-GB" altLang="pl-PL" sz="2400" dirty="0">
              <a:solidFill>
                <a:schemeClr val="bg1"/>
              </a:solidFill>
            </a:endParaRPr>
          </a:p>
        </p:txBody>
      </p:sp>
      <p:sp>
        <p:nvSpPr>
          <p:cNvPr id="6" name="Symbol zastępczy zawartości 2"/>
          <p:cNvSpPr>
            <a:spLocks noGrp="1"/>
          </p:cNvSpPr>
          <p:nvPr>
            <p:ph idx="1"/>
          </p:nvPr>
        </p:nvSpPr>
        <p:spPr>
          <a:xfrm>
            <a:off x="323528" y="1196752"/>
            <a:ext cx="8712968" cy="5544616"/>
          </a:xfrm>
        </p:spPr>
        <p:txBody>
          <a:bodyPr>
            <a:noAutofit/>
          </a:bodyPr>
          <a:lstStyle/>
          <a:p>
            <a:pPr marL="0" indent="0">
              <a:buNone/>
            </a:pPr>
            <a:r>
              <a:rPr lang="en-US" sz="2000" b="1" dirty="0">
                <a:solidFill>
                  <a:srgbClr val="00518E"/>
                </a:solidFill>
              </a:rPr>
              <a:t>The Macromolecular Crystallography </a:t>
            </a:r>
            <a:r>
              <a:rPr lang="en-US" sz="2000" b="1" dirty="0" smtClean="0">
                <a:solidFill>
                  <a:srgbClr val="00518E"/>
                </a:solidFill>
              </a:rPr>
              <a:t>sector</a:t>
            </a:r>
            <a:r>
              <a:rPr lang="pl-PL" sz="2000" b="1" dirty="0" smtClean="0">
                <a:solidFill>
                  <a:srgbClr val="00518E"/>
                </a:solidFill>
              </a:rPr>
              <a:t> </a:t>
            </a:r>
            <a:r>
              <a:rPr lang="en-US" sz="2000" b="1" dirty="0" smtClean="0">
                <a:solidFill>
                  <a:srgbClr val="00518E"/>
                </a:solidFill>
              </a:rPr>
              <a:t>tunable beamline for MAD</a:t>
            </a:r>
          </a:p>
          <a:p>
            <a:endParaRPr lang="pl-PL" sz="2000" dirty="0" smtClean="0">
              <a:solidFill>
                <a:srgbClr val="00518E"/>
              </a:solidFill>
            </a:endParaRPr>
          </a:p>
          <a:p>
            <a:r>
              <a:rPr lang="en-US" sz="2000" dirty="0">
                <a:solidFill>
                  <a:srgbClr val="00518E"/>
                </a:solidFill>
              </a:rPr>
              <a:t>Detectors – Pilatus 3X 6M or </a:t>
            </a:r>
            <a:r>
              <a:rPr lang="en-US" sz="2000" dirty="0" err="1">
                <a:solidFill>
                  <a:srgbClr val="00518E"/>
                </a:solidFill>
              </a:rPr>
              <a:t>EigerX</a:t>
            </a:r>
            <a:r>
              <a:rPr lang="en-US" sz="2000" dirty="0">
                <a:solidFill>
                  <a:srgbClr val="00518E"/>
                </a:solidFill>
              </a:rPr>
              <a:t> 9M (</a:t>
            </a:r>
            <a:r>
              <a:rPr lang="en-US" sz="2000" dirty="0" err="1">
                <a:solidFill>
                  <a:srgbClr val="00518E"/>
                </a:solidFill>
              </a:rPr>
              <a:t>Dectris</a:t>
            </a:r>
            <a:r>
              <a:rPr lang="en-US" sz="2000" dirty="0">
                <a:solidFill>
                  <a:srgbClr val="00518E"/>
                </a:solidFill>
              </a:rPr>
              <a:t>), </a:t>
            </a:r>
          </a:p>
          <a:p>
            <a:r>
              <a:rPr lang="en-US" sz="2000" dirty="0" err="1">
                <a:solidFill>
                  <a:srgbClr val="00518E"/>
                </a:solidFill>
              </a:rPr>
              <a:t>cryocooling</a:t>
            </a:r>
            <a:r>
              <a:rPr lang="en-US" sz="2000" dirty="0">
                <a:solidFill>
                  <a:srgbClr val="00518E"/>
                </a:solidFill>
              </a:rPr>
              <a:t> system,</a:t>
            </a:r>
          </a:p>
          <a:p>
            <a:r>
              <a:rPr lang="en-US" sz="2000" dirty="0">
                <a:solidFill>
                  <a:srgbClr val="00518E"/>
                </a:solidFill>
              </a:rPr>
              <a:t>robotic </a:t>
            </a:r>
            <a:r>
              <a:rPr lang="en-US" sz="2000" dirty="0" err="1">
                <a:solidFill>
                  <a:srgbClr val="00518E"/>
                </a:solidFill>
              </a:rPr>
              <a:t>autosampler</a:t>
            </a:r>
            <a:r>
              <a:rPr lang="en-US" sz="2000" dirty="0">
                <a:solidFill>
                  <a:srgbClr val="00518E"/>
                </a:solidFill>
              </a:rPr>
              <a:t> for remote access,</a:t>
            </a:r>
          </a:p>
          <a:p>
            <a:r>
              <a:rPr lang="pl-PL" sz="2000" dirty="0" smtClean="0">
                <a:solidFill>
                  <a:srgbClr val="00518E"/>
                </a:solidFill>
              </a:rPr>
              <a:t>H</a:t>
            </a:r>
            <a:r>
              <a:rPr lang="en-US" sz="2000" dirty="0" err="1" smtClean="0">
                <a:solidFill>
                  <a:srgbClr val="00518E"/>
                </a:solidFill>
              </a:rPr>
              <a:t>igh</a:t>
            </a:r>
            <a:r>
              <a:rPr lang="en-US" sz="2000" dirty="0" smtClean="0">
                <a:solidFill>
                  <a:srgbClr val="00518E"/>
                </a:solidFill>
              </a:rPr>
              <a:t> </a:t>
            </a:r>
            <a:r>
              <a:rPr lang="pl-PL" sz="2000" dirty="0" smtClean="0">
                <a:solidFill>
                  <a:srgbClr val="00518E"/>
                </a:solidFill>
              </a:rPr>
              <a:t>P</a:t>
            </a:r>
            <a:r>
              <a:rPr lang="en-US" sz="2000" dirty="0" err="1" smtClean="0">
                <a:solidFill>
                  <a:srgbClr val="00518E"/>
                </a:solidFill>
              </a:rPr>
              <a:t>ressure</a:t>
            </a:r>
            <a:r>
              <a:rPr lang="en-US" sz="2000" dirty="0" smtClean="0">
                <a:solidFill>
                  <a:srgbClr val="00518E"/>
                </a:solidFill>
              </a:rPr>
              <a:t> </a:t>
            </a:r>
            <a:r>
              <a:rPr lang="en-US" sz="2000" dirty="0">
                <a:solidFill>
                  <a:srgbClr val="00518E"/>
                </a:solidFill>
              </a:rPr>
              <a:t>(HP) cell (mini HP cell).</a:t>
            </a:r>
          </a:p>
          <a:p>
            <a:pPr marL="0" indent="0">
              <a:buNone/>
            </a:pPr>
            <a:endParaRPr lang="en-US" sz="2000" b="1" u="sng" dirty="0">
              <a:solidFill>
                <a:srgbClr val="00518E"/>
              </a:solidFill>
              <a:effectLst>
                <a:outerShdw blurRad="38100" dist="38100" dir="2700000" algn="tl">
                  <a:srgbClr val="000000">
                    <a:alpha val="43137"/>
                  </a:srgbClr>
                </a:outerShdw>
              </a:effectLst>
            </a:endParaRPr>
          </a:p>
          <a:p>
            <a:pPr marL="0" indent="0">
              <a:buNone/>
            </a:pPr>
            <a:r>
              <a:rPr lang="en-US" sz="2000" b="1" dirty="0">
                <a:solidFill>
                  <a:srgbClr val="00518E"/>
                </a:solidFill>
              </a:rPr>
              <a:t>The Small angle X-ray scattering sector - tunable beamline (for anomalous </a:t>
            </a:r>
            <a:r>
              <a:rPr lang="en-US" sz="2000" b="1" dirty="0" err="1">
                <a:solidFill>
                  <a:srgbClr val="00518E"/>
                </a:solidFill>
              </a:rPr>
              <a:t>SAXS</a:t>
            </a:r>
            <a:r>
              <a:rPr lang="en-US" sz="2000" b="1" dirty="0" smtClean="0">
                <a:solidFill>
                  <a:srgbClr val="00518E"/>
                </a:solidFill>
              </a:rPr>
              <a:t>)</a:t>
            </a:r>
            <a:endParaRPr lang="pl-PL" sz="2000" b="1" dirty="0" smtClean="0">
              <a:solidFill>
                <a:srgbClr val="00518E"/>
              </a:solidFill>
            </a:endParaRPr>
          </a:p>
          <a:p>
            <a:pPr marL="0" indent="0">
              <a:buNone/>
            </a:pPr>
            <a:endParaRPr lang="en-US" sz="2000" b="1" dirty="0">
              <a:solidFill>
                <a:srgbClr val="00518E"/>
              </a:solidFill>
            </a:endParaRPr>
          </a:p>
          <a:p>
            <a:r>
              <a:rPr lang="en-US" sz="2000" dirty="0">
                <a:solidFill>
                  <a:srgbClr val="00518E"/>
                </a:solidFill>
              </a:rPr>
              <a:t>Detectors (for </a:t>
            </a:r>
            <a:r>
              <a:rPr lang="en-US" sz="2000" dirty="0" err="1">
                <a:solidFill>
                  <a:srgbClr val="00518E"/>
                </a:solidFill>
              </a:rPr>
              <a:t>SAXS</a:t>
            </a:r>
            <a:r>
              <a:rPr lang="en-US" sz="2000" dirty="0">
                <a:solidFill>
                  <a:srgbClr val="00518E"/>
                </a:solidFill>
              </a:rPr>
              <a:t>/</a:t>
            </a:r>
            <a:r>
              <a:rPr lang="en-US" sz="2000" dirty="0" err="1">
                <a:solidFill>
                  <a:srgbClr val="00518E"/>
                </a:solidFill>
              </a:rPr>
              <a:t>WAXS</a:t>
            </a:r>
            <a:r>
              <a:rPr lang="en-US" sz="2000" dirty="0">
                <a:solidFill>
                  <a:srgbClr val="00518E"/>
                </a:solidFill>
              </a:rPr>
              <a:t>) – Pilatus 3S 2M or </a:t>
            </a:r>
            <a:r>
              <a:rPr lang="en-US" sz="2000" dirty="0" err="1">
                <a:solidFill>
                  <a:srgbClr val="00518E"/>
                </a:solidFill>
              </a:rPr>
              <a:t>EigerX</a:t>
            </a:r>
            <a:r>
              <a:rPr lang="en-US" sz="2000" dirty="0">
                <a:solidFill>
                  <a:srgbClr val="00518E"/>
                </a:solidFill>
              </a:rPr>
              <a:t> 4M, </a:t>
            </a:r>
          </a:p>
          <a:p>
            <a:r>
              <a:rPr lang="en-US" sz="2000" dirty="0">
                <a:solidFill>
                  <a:srgbClr val="00518E"/>
                </a:solidFill>
              </a:rPr>
              <a:t>size exclusion chromatography system (SEC),</a:t>
            </a:r>
          </a:p>
          <a:p>
            <a:r>
              <a:rPr lang="en-US" sz="2000" dirty="0">
                <a:solidFill>
                  <a:srgbClr val="00518E"/>
                </a:solidFill>
              </a:rPr>
              <a:t>temperature attachments,</a:t>
            </a:r>
          </a:p>
          <a:p>
            <a:r>
              <a:rPr lang="en-US" sz="2000" dirty="0">
                <a:solidFill>
                  <a:srgbClr val="00518E"/>
                </a:solidFill>
              </a:rPr>
              <a:t>HP system (optional).</a:t>
            </a:r>
          </a:p>
          <a:p>
            <a:endParaRPr lang="en-US" sz="2000" dirty="0">
              <a:solidFill>
                <a:srgbClr val="00518E"/>
              </a:solidFill>
            </a:endParaRPr>
          </a:p>
          <a:p>
            <a:endParaRPr lang="en-US" sz="2000" dirty="0" smtClean="0">
              <a:solidFill>
                <a:srgbClr val="00518E"/>
              </a:solidFill>
            </a:endParaRPr>
          </a:p>
          <a:p>
            <a:endParaRPr lang="en-US" sz="2000" dirty="0">
              <a:solidFill>
                <a:srgbClr val="00518E"/>
              </a:solidFill>
            </a:endParaRPr>
          </a:p>
        </p:txBody>
      </p:sp>
    </p:spTree>
    <p:extLst>
      <p:ext uri="{BB962C8B-B14F-4D97-AF65-F5344CB8AC3E}">
        <p14:creationId xmlns:p14="http://schemas.microsoft.com/office/powerpoint/2010/main" val="35216848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err="1">
                <a:solidFill>
                  <a:schemeClr val="bg1"/>
                </a:solidFill>
              </a:rPr>
              <a:t>Scientific</a:t>
            </a:r>
            <a:r>
              <a:rPr lang="pl-PL" altLang="pl-PL" sz="2400" dirty="0">
                <a:solidFill>
                  <a:schemeClr val="bg1"/>
                </a:solidFill>
              </a:rPr>
              <a:t> </a:t>
            </a:r>
            <a:r>
              <a:rPr lang="pl-PL" altLang="pl-PL" sz="2400" dirty="0" err="1">
                <a:solidFill>
                  <a:schemeClr val="bg1"/>
                </a:solidFill>
              </a:rPr>
              <a:t>topics</a:t>
            </a:r>
            <a:r>
              <a:rPr lang="pl-PL" altLang="pl-PL" sz="2400" dirty="0">
                <a:solidFill>
                  <a:schemeClr val="bg1"/>
                </a:solidFill>
              </a:rPr>
              <a:t> (</a:t>
            </a:r>
            <a:r>
              <a:rPr lang="pl-PL" altLang="pl-PL" sz="2400" dirty="0" err="1">
                <a:solidFill>
                  <a:schemeClr val="bg1"/>
                </a:solidFill>
              </a:rPr>
              <a:t>examples</a:t>
            </a:r>
            <a:r>
              <a:rPr lang="pl-PL" altLang="pl-PL" sz="2400" dirty="0">
                <a:solidFill>
                  <a:schemeClr val="bg1"/>
                </a:solidFill>
              </a:rPr>
              <a:t>) for MX end </a:t>
            </a:r>
            <a:r>
              <a:rPr lang="pl-PL" altLang="pl-PL" sz="2400" dirty="0" err="1">
                <a:solidFill>
                  <a:schemeClr val="bg1"/>
                </a:solidFill>
              </a:rPr>
              <a:t>station</a:t>
            </a:r>
            <a:endParaRPr lang="en-GB" altLang="pl-PL" sz="2400" dirty="0">
              <a:solidFill>
                <a:schemeClr val="bg1"/>
              </a:solidFill>
            </a:endParaRPr>
          </a:p>
        </p:txBody>
      </p:sp>
      <p:sp>
        <p:nvSpPr>
          <p:cNvPr id="6" name="Symbol zastępczy zawartości 2"/>
          <p:cNvSpPr>
            <a:spLocks noGrp="1"/>
          </p:cNvSpPr>
          <p:nvPr>
            <p:ph idx="1"/>
          </p:nvPr>
        </p:nvSpPr>
        <p:spPr>
          <a:xfrm>
            <a:off x="107504" y="1196752"/>
            <a:ext cx="8928992" cy="5112568"/>
          </a:xfrm>
        </p:spPr>
        <p:txBody>
          <a:bodyPr>
            <a:noAutofit/>
          </a:bodyPr>
          <a:lstStyle/>
          <a:p>
            <a:pPr>
              <a:buFont typeface="Wingdings" panose="05000000000000000000" pitchFamily="2" charset="2"/>
              <a:buChar char="Ø"/>
            </a:pPr>
            <a:r>
              <a:rPr lang="pl-PL" sz="2000" b="1" dirty="0" smtClean="0">
                <a:solidFill>
                  <a:srgbClr val="00518E"/>
                </a:solidFill>
              </a:rPr>
              <a:t>The </a:t>
            </a:r>
            <a:r>
              <a:rPr lang="pl-PL" sz="2000" b="1" dirty="0">
                <a:solidFill>
                  <a:srgbClr val="00518E"/>
                </a:solidFill>
              </a:rPr>
              <a:t>MX </a:t>
            </a:r>
            <a:r>
              <a:rPr lang="pl-PL" sz="2000" b="1" dirty="0" err="1">
                <a:solidFill>
                  <a:srgbClr val="00518E"/>
                </a:solidFill>
              </a:rPr>
              <a:t>endstation</a:t>
            </a:r>
            <a:r>
              <a:rPr lang="pl-PL" sz="2000" b="1" dirty="0">
                <a:solidFill>
                  <a:srgbClr val="00518E"/>
                </a:solidFill>
              </a:rPr>
              <a:t> </a:t>
            </a:r>
            <a:r>
              <a:rPr lang="pl-PL" sz="2000" b="1" dirty="0" err="1">
                <a:solidFill>
                  <a:srgbClr val="00518E"/>
                </a:solidFill>
              </a:rPr>
              <a:t>will</a:t>
            </a:r>
            <a:r>
              <a:rPr lang="pl-PL" sz="2000" b="1" dirty="0">
                <a:solidFill>
                  <a:srgbClr val="00518E"/>
                </a:solidFill>
              </a:rPr>
              <a:t> be </a:t>
            </a:r>
            <a:r>
              <a:rPr lang="pl-PL" sz="2000" b="1" dirty="0" err="1">
                <a:solidFill>
                  <a:srgbClr val="00518E"/>
                </a:solidFill>
              </a:rPr>
              <a:t>used</a:t>
            </a:r>
            <a:r>
              <a:rPr lang="pl-PL" sz="2000" b="1" dirty="0">
                <a:solidFill>
                  <a:srgbClr val="00518E"/>
                </a:solidFill>
              </a:rPr>
              <a:t> for </a:t>
            </a:r>
            <a:r>
              <a:rPr lang="pl-PL" sz="2000" b="1" dirty="0" err="1">
                <a:solidFill>
                  <a:srgbClr val="00518E"/>
                </a:solidFill>
              </a:rPr>
              <a:t>routine</a:t>
            </a:r>
            <a:r>
              <a:rPr lang="pl-PL" sz="2000" b="1" dirty="0">
                <a:solidFill>
                  <a:srgbClr val="00518E"/>
                </a:solidFill>
              </a:rPr>
              <a:t> </a:t>
            </a:r>
            <a:r>
              <a:rPr lang="pl-PL" sz="2000" b="1" dirty="0" err="1">
                <a:solidFill>
                  <a:srgbClr val="00518E"/>
                </a:solidFill>
              </a:rPr>
              <a:t>collection</a:t>
            </a:r>
            <a:r>
              <a:rPr lang="pl-PL" sz="2000" b="1" dirty="0">
                <a:solidFill>
                  <a:srgbClr val="00518E"/>
                </a:solidFill>
              </a:rPr>
              <a:t> of </a:t>
            </a:r>
            <a:r>
              <a:rPr lang="pl-PL" sz="2000" b="1" dirty="0" err="1">
                <a:solidFill>
                  <a:srgbClr val="00518E"/>
                </a:solidFill>
              </a:rPr>
              <a:t>diffraction</a:t>
            </a:r>
            <a:r>
              <a:rPr lang="pl-PL" sz="2000" b="1" dirty="0">
                <a:solidFill>
                  <a:srgbClr val="00518E"/>
                </a:solidFill>
              </a:rPr>
              <a:t> data for </a:t>
            </a:r>
            <a:r>
              <a:rPr lang="pl-PL" sz="2000" b="1" dirty="0" err="1">
                <a:solidFill>
                  <a:srgbClr val="00518E"/>
                </a:solidFill>
              </a:rPr>
              <a:t>macromolecular</a:t>
            </a:r>
            <a:r>
              <a:rPr lang="pl-PL" sz="2000" b="1" dirty="0">
                <a:solidFill>
                  <a:srgbClr val="00518E"/>
                </a:solidFill>
              </a:rPr>
              <a:t> </a:t>
            </a:r>
            <a:r>
              <a:rPr lang="pl-PL" sz="2000" b="1" dirty="0" err="1">
                <a:solidFill>
                  <a:srgbClr val="00518E"/>
                </a:solidFill>
              </a:rPr>
              <a:t>crystallography</a:t>
            </a:r>
            <a:r>
              <a:rPr lang="pl-PL" sz="2000" b="1" dirty="0">
                <a:solidFill>
                  <a:srgbClr val="00518E"/>
                </a:solidFill>
              </a:rPr>
              <a:t> </a:t>
            </a:r>
            <a:r>
              <a:rPr lang="pl-PL" sz="2000" b="1" dirty="0" err="1">
                <a:solidFill>
                  <a:srgbClr val="00518E"/>
                </a:solidFill>
              </a:rPr>
              <a:t>including</a:t>
            </a:r>
            <a:r>
              <a:rPr lang="pl-PL" sz="2000" b="1" dirty="0">
                <a:solidFill>
                  <a:srgbClr val="00518E"/>
                </a:solidFill>
              </a:rPr>
              <a:t>:</a:t>
            </a:r>
          </a:p>
          <a:p>
            <a:pPr lvl="1"/>
            <a:endParaRPr lang="pl-PL" sz="1800" dirty="0" smtClean="0">
              <a:solidFill>
                <a:srgbClr val="00518E"/>
              </a:solidFill>
            </a:endParaRPr>
          </a:p>
          <a:p>
            <a:pPr lvl="1"/>
            <a:r>
              <a:rPr lang="pl-PL" sz="1800" dirty="0" err="1" smtClean="0">
                <a:solidFill>
                  <a:srgbClr val="00518E"/>
                </a:solidFill>
              </a:rPr>
              <a:t>Multiwavelength</a:t>
            </a:r>
            <a:r>
              <a:rPr lang="pl-PL" sz="1800" dirty="0" smtClean="0">
                <a:solidFill>
                  <a:srgbClr val="00518E"/>
                </a:solidFill>
              </a:rPr>
              <a:t> </a:t>
            </a:r>
            <a:r>
              <a:rPr lang="pl-PL" sz="1800" dirty="0" err="1">
                <a:solidFill>
                  <a:srgbClr val="00518E"/>
                </a:solidFill>
              </a:rPr>
              <a:t>Anomalous</a:t>
            </a:r>
            <a:r>
              <a:rPr lang="pl-PL" sz="1800" dirty="0">
                <a:solidFill>
                  <a:srgbClr val="00518E"/>
                </a:solidFill>
              </a:rPr>
              <a:t> </a:t>
            </a:r>
            <a:r>
              <a:rPr lang="pl-PL" sz="1800" dirty="0" err="1">
                <a:solidFill>
                  <a:srgbClr val="00518E"/>
                </a:solidFill>
              </a:rPr>
              <a:t>Diffraction</a:t>
            </a:r>
            <a:r>
              <a:rPr lang="pl-PL" sz="1800" dirty="0">
                <a:solidFill>
                  <a:srgbClr val="00518E"/>
                </a:solidFill>
              </a:rPr>
              <a:t> </a:t>
            </a:r>
            <a:r>
              <a:rPr lang="pl-PL" sz="1800" dirty="0" err="1">
                <a:solidFill>
                  <a:srgbClr val="00518E"/>
                </a:solidFill>
              </a:rPr>
              <a:t>experiments</a:t>
            </a:r>
            <a:r>
              <a:rPr lang="pl-PL" sz="1800" dirty="0">
                <a:solidFill>
                  <a:srgbClr val="00518E"/>
                </a:solidFill>
              </a:rPr>
              <a:t> </a:t>
            </a:r>
          </a:p>
          <a:p>
            <a:pPr marL="457200" lvl="1" indent="0">
              <a:buNone/>
            </a:pPr>
            <a:r>
              <a:rPr lang="pl-PL" sz="1800" dirty="0" smtClean="0">
                <a:solidFill>
                  <a:srgbClr val="00518E"/>
                </a:solidFill>
              </a:rPr>
              <a:t>	(</a:t>
            </a:r>
            <a:r>
              <a:rPr lang="pl-PL" sz="1800" dirty="0" err="1">
                <a:solidFill>
                  <a:srgbClr val="00518E"/>
                </a:solidFill>
              </a:rPr>
              <a:t>using</a:t>
            </a:r>
            <a:r>
              <a:rPr lang="pl-PL" sz="1800" dirty="0">
                <a:solidFill>
                  <a:srgbClr val="00518E"/>
                </a:solidFill>
              </a:rPr>
              <a:t> Se – </a:t>
            </a:r>
            <a:r>
              <a:rPr lang="pl-PL" sz="1800" dirty="0" err="1">
                <a:solidFill>
                  <a:srgbClr val="00518E"/>
                </a:solidFill>
              </a:rPr>
              <a:t>selenomethionine</a:t>
            </a:r>
            <a:r>
              <a:rPr lang="pl-PL" sz="1800" dirty="0">
                <a:solidFill>
                  <a:srgbClr val="00518E"/>
                </a:solidFill>
              </a:rPr>
              <a:t> </a:t>
            </a:r>
            <a:r>
              <a:rPr lang="pl-PL" sz="1800" dirty="0" err="1">
                <a:solidFill>
                  <a:srgbClr val="00518E"/>
                </a:solidFill>
              </a:rPr>
              <a:t>substituted</a:t>
            </a:r>
            <a:r>
              <a:rPr lang="pl-PL" sz="1800" dirty="0">
                <a:solidFill>
                  <a:srgbClr val="00518E"/>
                </a:solidFill>
              </a:rPr>
              <a:t> </a:t>
            </a:r>
            <a:r>
              <a:rPr lang="pl-PL" sz="1800" dirty="0" err="1">
                <a:solidFill>
                  <a:srgbClr val="00518E"/>
                </a:solidFill>
              </a:rPr>
              <a:t>proteins</a:t>
            </a:r>
            <a:r>
              <a:rPr lang="pl-PL" sz="1800" dirty="0">
                <a:solidFill>
                  <a:srgbClr val="00518E"/>
                </a:solidFill>
              </a:rPr>
              <a:t>, Br – </a:t>
            </a:r>
            <a:r>
              <a:rPr lang="pl-PL" sz="1800" dirty="0" err="1">
                <a:solidFill>
                  <a:srgbClr val="00518E"/>
                </a:solidFill>
              </a:rPr>
              <a:t>brominated</a:t>
            </a:r>
            <a:r>
              <a:rPr lang="pl-PL" sz="1800" dirty="0">
                <a:solidFill>
                  <a:srgbClr val="00518E"/>
                </a:solidFill>
              </a:rPr>
              <a:t> </a:t>
            </a:r>
            <a:r>
              <a:rPr lang="pl-PL" sz="1800" dirty="0" smtClean="0">
                <a:solidFill>
                  <a:srgbClr val="00518E"/>
                </a:solidFill>
              </a:rPr>
              <a:t>	</a:t>
            </a:r>
            <a:r>
              <a:rPr lang="pl-PL" sz="1800" dirty="0" err="1" smtClean="0">
                <a:solidFill>
                  <a:srgbClr val="00518E"/>
                </a:solidFill>
              </a:rPr>
              <a:t>oligonucleotides</a:t>
            </a:r>
            <a:r>
              <a:rPr lang="pl-PL" sz="1800" dirty="0">
                <a:solidFill>
                  <a:srgbClr val="00518E"/>
                </a:solidFill>
              </a:rPr>
              <a:t>, …),</a:t>
            </a:r>
          </a:p>
          <a:p>
            <a:pPr lvl="1"/>
            <a:r>
              <a:rPr lang="pl-PL" sz="1800" dirty="0" err="1">
                <a:solidFill>
                  <a:srgbClr val="00518E"/>
                </a:solidFill>
              </a:rPr>
              <a:t>Cryocrystallography</a:t>
            </a:r>
            <a:r>
              <a:rPr lang="pl-PL" sz="1800" dirty="0">
                <a:solidFill>
                  <a:srgbClr val="00518E"/>
                </a:solidFill>
              </a:rPr>
              <a:t>,</a:t>
            </a:r>
          </a:p>
          <a:p>
            <a:pPr lvl="1"/>
            <a:r>
              <a:rPr lang="pl-PL" sz="1800" dirty="0">
                <a:solidFill>
                  <a:srgbClr val="00518E"/>
                </a:solidFill>
              </a:rPr>
              <a:t>Remote </a:t>
            </a:r>
            <a:r>
              <a:rPr lang="pl-PL" sz="1800" dirty="0" err="1">
                <a:solidFill>
                  <a:srgbClr val="00518E"/>
                </a:solidFill>
              </a:rPr>
              <a:t>access</a:t>
            </a:r>
            <a:r>
              <a:rPr lang="pl-PL" sz="1800" dirty="0">
                <a:solidFill>
                  <a:srgbClr val="00518E"/>
                </a:solidFill>
              </a:rPr>
              <a:t>, high </a:t>
            </a:r>
            <a:r>
              <a:rPr lang="pl-PL" sz="1800" dirty="0" err="1">
                <a:solidFill>
                  <a:srgbClr val="00518E"/>
                </a:solidFill>
              </a:rPr>
              <a:t>pressure</a:t>
            </a:r>
            <a:r>
              <a:rPr lang="pl-PL" sz="1800" dirty="0">
                <a:solidFill>
                  <a:srgbClr val="00518E"/>
                </a:solidFill>
              </a:rPr>
              <a:t> (</a:t>
            </a:r>
            <a:r>
              <a:rPr lang="pl-PL" sz="1800" dirty="0" err="1">
                <a:solidFill>
                  <a:srgbClr val="00518E"/>
                </a:solidFill>
              </a:rPr>
              <a:t>option</a:t>
            </a:r>
            <a:r>
              <a:rPr lang="pl-PL" sz="1800" dirty="0">
                <a:solidFill>
                  <a:srgbClr val="00518E"/>
                </a:solidFill>
              </a:rPr>
              <a:t>).</a:t>
            </a:r>
          </a:p>
          <a:p>
            <a:pPr>
              <a:buFont typeface="Wingdings" panose="05000000000000000000" pitchFamily="2" charset="2"/>
              <a:buChar char="Ø"/>
            </a:pPr>
            <a:endParaRPr lang="pl-PL" sz="2000" dirty="0" smtClean="0">
              <a:solidFill>
                <a:srgbClr val="00518E"/>
              </a:solidFill>
            </a:endParaRPr>
          </a:p>
          <a:p>
            <a:pPr>
              <a:buFont typeface="Wingdings" panose="05000000000000000000" pitchFamily="2" charset="2"/>
              <a:buChar char="Ø"/>
            </a:pPr>
            <a:r>
              <a:rPr lang="pl-PL" sz="2000" b="1" dirty="0" smtClean="0">
                <a:solidFill>
                  <a:srgbClr val="00518E"/>
                </a:solidFill>
              </a:rPr>
              <a:t>Objects</a:t>
            </a:r>
            <a:r>
              <a:rPr lang="pl-PL" sz="2000" b="1" dirty="0">
                <a:solidFill>
                  <a:srgbClr val="00518E"/>
                </a:solidFill>
              </a:rPr>
              <a:t>:</a:t>
            </a:r>
          </a:p>
          <a:p>
            <a:pPr lvl="1"/>
            <a:r>
              <a:rPr lang="pl-PL" sz="1800" dirty="0">
                <a:solidFill>
                  <a:srgbClr val="00518E"/>
                </a:solidFill>
              </a:rPr>
              <a:t>Protein and </a:t>
            </a:r>
            <a:r>
              <a:rPr lang="pl-PL" sz="1800" dirty="0" err="1">
                <a:solidFill>
                  <a:srgbClr val="00518E"/>
                </a:solidFill>
              </a:rPr>
              <a:t>peptides</a:t>
            </a:r>
            <a:r>
              <a:rPr lang="pl-PL" sz="1800" dirty="0">
                <a:solidFill>
                  <a:srgbClr val="00518E"/>
                </a:solidFill>
              </a:rPr>
              <a:t> (</a:t>
            </a:r>
            <a:r>
              <a:rPr lang="pl-PL" sz="1800" dirty="0" err="1">
                <a:solidFill>
                  <a:srgbClr val="00518E"/>
                </a:solidFill>
              </a:rPr>
              <a:t>crystals</a:t>
            </a:r>
            <a:r>
              <a:rPr lang="pl-PL" sz="1800" dirty="0">
                <a:solidFill>
                  <a:srgbClr val="00518E"/>
                </a:solidFill>
              </a:rPr>
              <a:t>),</a:t>
            </a:r>
          </a:p>
          <a:p>
            <a:pPr lvl="1"/>
            <a:r>
              <a:rPr lang="pl-PL" sz="1800" dirty="0">
                <a:solidFill>
                  <a:srgbClr val="00518E"/>
                </a:solidFill>
              </a:rPr>
              <a:t>Protein </a:t>
            </a:r>
            <a:r>
              <a:rPr lang="pl-PL" sz="1800" dirty="0" err="1">
                <a:solidFill>
                  <a:srgbClr val="00518E"/>
                </a:solidFill>
              </a:rPr>
              <a:t>complexes</a:t>
            </a:r>
            <a:r>
              <a:rPr lang="pl-PL" sz="1800" dirty="0">
                <a:solidFill>
                  <a:srgbClr val="00518E"/>
                </a:solidFill>
              </a:rPr>
              <a:t>, </a:t>
            </a:r>
            <a:r>
              <a:rPr lang="pl-PL" sz="1800" dirty="0" err="1">
                <a:solidFill>
                  <a:srgbClr val="00518E"/>
                </a:solidFill>
              </a:rPr>
              <a:t>viruses</a:t>
            </a:r>
            <a:r>
              <a:rPr lang="pl-PL" sz="1800" dirty="0">
                <a:solidFill>
                  <a:srgbClr val="00518E"/>
                </a:solidFill>
              </a:rPr>
              <a:t> (</a:t>
            </a:r>
            <a:r>
              <a:rPr lang="pl-PL" sz="1800" dirty="0" err="1">
                <a:solidFill>
                  <a:srgbClr val="00518E"/>
                </a:solidFill>
              </a:rPr>
              <a:t>crystals</a:t>
            </a:r>
            <a:r>
              <a:rPr lang="pl-PL" sz="1800" dirty="0">
                <a:solidFill>
                  <a:srgbClr val="00518E"/>
                </a:solidFill>
              </a:rPr>
              <a:t>),</a:t>
            </a:r>
          </a:p>
          <a:p>
            <a:pPr lvl="1"/>
            <a:r>
              <a:rPr lang="pl-PL" sz="1800" dirty="0" err="1">
                <a:solidFill>
                  <a:srgbClr val="00518E"/>
                </a:solidFill>
              </a:rPr>
              <a:t>Nucleic</a:t>
            </a:r>
            <a:r>
              <a:rPr lang="pl-PL" sz="1800" dirty="0">
                <a:solidFill>
                  <a:srgbClr val="00518E"/>
                </a:solidFill>
              </a:rPr>
              <a:t> </a:t>
            </a:r>
            <a:r>
              <a:rPr lang="pl-PL" sz="1800" dirty="0" err="1">
                <a:solidFill>
                  <a:srgbClr val="00518E"/>
                </a:solidFill>
              </a:rPr>
              <a:t>acids</a:t>
            </a:r>
            <a:r>
              <a:rPr lang="pl-PL" sz="1800" dirty="0">
                <a:solidFill>
                  <a:srgbClr val="00518E"/>
                </a:solidFill>
              </a:rPr>
              <a:t> (</a:t>
            </a:r>
            <a:r>
              <a:rPr lang="pl-PL" sz="1800" dirty="0" err="1">
                <a:solidFill>
                  <a:srgbClr val="00518E"/>
                </a:solidFill>
              </a:rPr>
              <a:t>crystals</a:t>
            </a:r>
            <a:r>
              <a:rPr lang="pl-PL" sz="1800" dirty="0">
                <a:solidFill>
                  <a:srgbClr val="00518E"/>
                </a:solidFill>
              </a:rPr>
              <a:t>),</a:t>
            </a:r>
          </a:p>
          <a:p>
            <a:pPr lvl="1"/>
            <a:r>
              <a:rPr lang="pl-PL" sz="1800" dirty="0">
                <a:solidFill>
                  <a:srgbClr val="00518E"/>
                </a:solidFill>
              </a:rPr>
              <a:t>Protein </a:t>
            </a:r>
            <a:r>
              <a:rPr lang="pl-PL" sz="1800" dirty="0" err="1">
                <a:solidFill>
                  <a:srgbClr val="00518E"/>
                </a:solidFill>
              </a:rPr>
              <a:t>fibrils</a:t>
            </a:r>
            <a:r>
              <a:rPr lang="pl-PL" sz="1800" dirty="0">
                <a:solidFill>
                  <a:srgbClr val="00518E"/>
                </a:solidFill>
              </a:rPr>
              <a:t> (</a:t>
            </a:r>
            <a:r>
              <a:rPr lang="pl-PL" sz="1800" dirty="0" err="1">
                <a:solidFill>
                  <a:srgbClr val="00518E"/>
                </a:solidFill>
              </a:rPr>
              <a:t>fiber</a:t>
            </a:r>
            <a:r>
              <a:rPr lang="pl-PL" sz="1800" dirty="0">
                <a:solidFill>
                  <a:srgbClr val="00518E"/>
                </a:solidFill>
              </a:rPr>
              <a:t> </a:t>
            </a:r>
            <a:r>
              <a:rPr lang="pl-PL" sz="1800" dirty="0" err="1">
                <a:solidFill>
                  <a:srgbClr val="00518E"/>
                </a:solidFill>
              </a:rPr>
              <a:t>diffraction</a:t>
            </a:r>
            <a:r>
              <a:rPr lang="pl-PL" sz="1800" dirty="0">
                <a:solidFill>
                  <a:srgbClr val="00518E"/>
                </a:solidFill>
              </a:rPr>
              <a:t> - </a:t>
            </a:r>
            <a:r>
              <a:rPr lang="pl-PL" sz="1800" dirty="0" err="1">
                <a:solidFill>
                  <a:srgbClr val="00518E"/>
                </a:solidFill>
              </a:rPr>
              <a:t>eg</a:t>
            </a:r>
            <a:r>
              <a:rPr lang="pl-PL" sz="1800" dirty="0">
                <a:solidFill>
                  <a:srgbClr val="00518E"/>
                </a:solidFill>
              </a:rPr>
              <a:t>. </a:t>
            </a:r>
            <a:r>
              <a:rPr lang="pl-PL" sz="1800" dirty="0" err="1">
                <a:solidFill>
                  <a:srgbClr val="00518E"/>
                </a:solidFill>
              </a:rPr>
              <a:t>amyloids</a:t>
            </a:r>
            <a:r>
              <a:rPr lang="pl-PL" sz="1800" dirty="0">
                <a:solidFill>
                  <a:srgbClr val="00518E"/>
                </a:solidFill>
              </a:rPr>
              <a:t>).</a:t>
            </a:r>
          </a:p>
          <a:p>
            <a:endParaRPr lang="en-US" sz="1400" dirty="0">
              <a:solidFill>
                <a:srgbClr val="00518E"/>
              </a:solidFill>
            </a:endParaRPr>
          </a:p>
        </p:txBody>
      </p:sp>
    </p:spTree>
    <p:extLst>
      <p:ext uri="{BB962C8B-B14F-4D97-AF65-F5344CB8AC3E}">
        <p14:creationId xmlns:p14="http://schemas.microsoft.com/office/powerpoint/2010/main" val="75777055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err="1">
                <a:solidFill>
                  <a:schemeClr val="bg1"/>
                </a:solidFill>
              </a:rPr>
              <a:t>Scientific</a:t>
            </a:r>
            <a:r>
              <a:rPr lang="pl-PL" altLang="pl-PL" sz="2400" dirty="0">
                <a:solidFill>
                  <a:schemeClr val="bg1"/>
                </a:solidFill>
              </a:rPr>
              <a:t> </a:t>
            </a:r>
            <a:r>
              <a:rPr lang="pl-PL" altLang="pl-PL" sz="2400" dirty="0" err="1">
                <a:solidFill>
                  <a:schemeClr val="bg1"/>
                </a:solidFill>
              </a:rPr>
              <a:t>topics</a:t>
            </a:r>
            <a:r>
              <a:rPr lang="pl-PL" altLang="pl-PL" sz="2400" dirty="0">
                <a:solidFill>
                  <a:schemeClr val="bg1"/>
                </a:solidFill>
              </a:rPr>
              <a:t> (</a:t>
            </a:r>
            <a:r>
              <a:rPr lang="pl-PL" altLang="pl-PL" sz="2400" dirty="0" err="1">
                <a:solidFill>
                  <a:schemeClr val="bg1"/>
                </a:solidFill>
              </a:rPr>
              <a:t>examples</a:t>
            </a:r>
            <a:r>
              <a:rPr lang="pl-PL" altLang="pl-PL" sz="2400" dirty="0">
                <a:solidFill>
                  <a:schemeClr val="bg1"/>
                </a:solidFill>
              </a:rPr>
              <a:t>) for </a:t>
            </a:r>
            <a:r>
              <a:rPr lang="pl-PL" altLang="pl-PL" sz="2400" dirty="0" err="1">
                <a:solidFill>
                  <a:schemeClr val="bg1"/>
                </a:solidFill>
              </a:rPr>
              <a:t>SAXS</a:t>
            </a:r>
            <a:r>
              <a:rPr lang="pl-PL" altLang="pl-PL" sz="2400" dirty="0">
                <a:solidFill>
                  <a:schemeClr val="bg1"/>
                </a:solidFill>
              </a:rPr>
              <a:t> end </a:t>
            </a:r>
            <a:r>
              <a:rPr lang="pl-PL" altLang="pl-PL" sz="2400" dirty="0" err="1">
                <a:solidFill>
                  <a:schemeClr val="bg1"/>
                </a:solidFill>
              </a:rPr>
              <a:t>station</a:t>
            </a:r>
            <a:endParaRPr lang="en-GB" altLang="pl-PL" sz="2400" dirty="0">
              <a:solidFill>
                <a:schemeClr val="bg1"/>
              </a:solidFill>
            </a:endParaRPr>
          </a:p>
        </p:txBody>
      </p:sp>
      <p:sp>
        <p:nvSpPr>
          <p:cNvPr id="6" name="Symbol zastępczy zawartości 2"/>
          <p:cNvSpPr>
            <a:spLocks noGrp="1"/>
          </p:cNvSpPr>
          <p:nvPr>
            <p:ph idx="1"/>
          </p:nvPr>
        </p:nvSpPr>
        <p:spPr>
          <a:xfrm>
            <a:off x="30852" y="924336"/>
            <a:ext cx="8928992" cy="5976664"/>
          </a:xfrm>
        </p:spPr>
        <p:txBody>
          <a:bodyPr>
            <a:noAutofit/>
          </a:bodyPr>
          <a:lstStyle/>
          <a:p>
            <a:pPr marL="0" indent="0" algn="ctr">
              <a:buNone/>
            </a:pPr>
            <a:r>
              <a:rPr lang="pl-PL" sz="2400" b="1"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SAXS</a:t>
            </a:r>
            <a:r>
              <a:rPr lang="pl-PL" sz="24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 s</a:t>
            </a:r>
            <a:r>
              <a:rPr lang="en-US" sz="2400" b="1"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tudies</a:t>
            </a:r>
            <a:r>
              <a:rPr lang="en-US" sz="24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 at this station will include wide range </a:t>
            </a:r>
            <a:r>
              <a:rPr lang="en-US"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of</a:t>
            </a:r>
            <a:r>
              <a:rPr lang="pl-PL"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400" b="1"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research</a:t>
            </a:r>
            <a:r>
              <a:rPr lang="pl-PL"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on:</a:t>
            </a:r>
          </a:p>
          <a:p>
            <a:pPr>
              <a:buFont typeface="Wingdings" panose="05000000000000000000" pitchFamily="2" charset="2"/>
              <a:buChar char="Ø"/>
            </a:pPr>
            <a:r>
              <a:rPr lang="en-US"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biological </a:t>
            </a:r>
            <a:r>
              <a:rPr lang="en-US" sz="2400" dirty="0">
                <a:solidFill>
                  <a:srgbClr val="00518E"/>
                </a:solidFill>
                <a:latin typeface="Calibri" panose="020F0502020204030204" pitchFamily="34" charset="0"/>
                <a:ea typeface="Calibri" panose="020F0502020204030204" pitchFamily="34" charset="0"/>
                <a:cs typeface="Times New Roman" panose="02020603050405020304" pitchFamily="18" charset="0"/>
              </a:rPr>
              <a:t>objects</a:t>
            </a:r>
            <a:r>
              <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Ø"/>
            </a:pPr>
            <a:r>
              <a:rPr lang="pl-PL" sz="2400"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new</a:t>
            </a:r>
            <a:r>
              <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rPr>
              <a:t>materials</a:t>
            </a:r>
            <a:r>
              <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Ø"/>
            </a:pPr>
            <a:r>
              <a:rPr lang="pl-PL" sz="2400"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nanoparticles</a:t>
            </a:r>
            <a:r>
              <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rPr>
              <a:t>and </a:t>
            </a:r>
            <a:r>
              <a:rPr lang="pl-PL" sz="24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nanocomposites</a:t>
            </a:r>
            <a:r>
              <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rPr>
              <a:t> (in </a:t>
            </a:r>
            <a:r>
              <a:rPr lang="pl-PL" sz="24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solution</a:t>
            </a:r>
            <a:r>
              <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pl-PL" sz="24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or</a:t>
            </a:r>
            <a:r>
              <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rPr>
              <a:t> in solid </a:t>
            </a:r>
            <a:r>
              <a:rPr lang="pl-PL" sz="2400"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state</a:t>
            </a:r>
            <a:r>
              <a:rPr lang="pl-PL" sz="2400"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endParaRPr lang="pl-PL" sz="2400"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lvl="1"/>
            <a:r>
              <a:rPr lang="pl-PL" sz="1800" dirty="0" err="1">
                <a:solidFill>
                  <a:srgbClr val="00518E"/>
                </a:solidFill>
              </a:rPr>
              <a:t>nanocomposites</a:t>
            </a:r>
            <a:r>
              <a:rPr lang="pl-PL" sz="1800" dirty="0">
                <a:solidFill>
                  <a:srgbClr val="00518E"/>
                </a:solidFill>
              </a:rPr>
              <a:t> </a:t>
            </a:r>
          </a:p>
          <a:p>
            <a:pPr lvl="1"/>
            <a:r>
              <a:rPr lang="pl-PL" sz="1800" dirty="0" err="1">
                <a:solidFill>
                  <a:srgbClr val="00518E"/>
                </a:solidFill>
              </a:rPr>
              <a:t>polymers</a:t>
            </a:r>
            <a:r>
              <a:rPr lang="pl-PL" sz="1800" dirty="0">
                <a:solidFill>
                  <a:srgbClr val="00518E"/>
                </a:solidFill>
              </a:rPr>
              <a:t> and </a:t>
            </a:r>
            <a:r>
              <a:rPr lang="pl-PL" sz="1800" dirty="0" err="1">
                <a:solidFill>
                  <a:srgbClr val="00518E"/>
                </a:solidFill>
              </a:rPr>
              <a:t>copolymers</a:t>
            </a:r>
            <a:r>
              <a:rPr lang="pl-PL" sz="1800" dirty="0">
                <a:solidFill>
                  <a:srgbClr val="00518E"/>
                </a:solidFill>
              </a:rPr>
              <a:t>,</a:t>
            </a:r>
          </a:p>
          <a:p>
            <a:pPr lvl="1"/>
            <a:r>
              <a:rPr lang="pl-PL" sz="1800" dirty="0" err="1">
                <a:solidFill>
                  <a:srgbClr val="00518E"/>
                </a:solidFill>
              </a:rPr>
              <a:t>nanoparticles</a:t>
            </a:r>
            <a:r>
              <a:rPr lang="pl-PL" sz="1800" dirty="0">
                <a:solidFill>
                  <a:srgbClr val="00518E"/>
                </a:solidFill>
              </a:rPr>
              <a:t>,</a:t>
            </a:r>
          </a:p>
          <a:p>
            <a:pPr lvl="1"/>
            <a:r>
              <a:rPr lang="pl-PL" sz="1800" dirty="0" err="1">
                <a:solidFill>
                  <a:srgbClr val="00518E"/>
                </a:solidFill>
              </a:rPr>
              <a:t>semiconductors</a:t>
            </a:r>
            <a:r>
              <a:rPr lang="pl-PL" sz="1800" dirty="0">
                <a:solidFill>
                  <a:srgbClr val="00518E"/>
                </a:solidFill>
              </a:rPr>
              <a:t> and </a:t>
            </a:r>
            <a:r>
              <a:rPr lang="pl-PL" sz="1800" dirty="0" err="1">
                <a:solidFill>
                  <a:srgbClr val="00518E"/>
                </a:solidFill>
              </a:rPr>
              <a:t>new</a:t>
            </a:r>
            <a:r>
              <a:rPr lang="pl-PL" sz="1800" dirty="0">
                <a:solidFill>
                  <a:srgbClr val="00518E"/>
                </a:solidFill>
              </a:rPr>
              <a:t> materials for </a:t>
            </a:r>
            <a:r>
              <a:rPr lang="pl-PL" sz="1800" dirty="0" err="1">
                <a:solidFill>
                  <a:srgbClr val="00518E"/>
                </a:solidFill>
              </a:rPr>
              <a:t>nanoelectronics</a:t>
            </a:r>
            <a:endParaRPr lang="pl-PL" sz="1800" dirty="0">
              <a:solidFill>
                <a:srgbClr val="00518E"/>
              </a:solidFill>
            </a:endParaRPr>
          </a:p>
          <a:p>
            <a:pPr lvl="1"/>
            <a:r>
              <a:rPr lang="pl-PL" sz="1800" dirty="0" err="1">
                <a:solidFill>
                  <a:srgbClr val="00518E"/>
                </a:solidFill>
              </a:rPr>
              <a:t>nanomaterials</a:t>
            </a:r>
            <a:r>
              <a:rPr lang="pl-PL" sz="1800" dirty="0">
                <a:solidFill>
                  <a:srgbClr val="00518E"/>
                </a:solidFill>
              </a:rPr>
              <a:t> for </a:t>
            </a:r>
            <a:r>
              <a:rPr lang="pl-PL" sz="1800" dirty="0" err="1">
                <a:solidFill>
                  <a:srgbClr val="00518E"/>
                </a:solidFill>
              </a:rPr>
              <a:t>energy</a:t>
            </a:r>
            <a:r>
              <a:rPr lang="pl-PL" sz="1800" dirty="0">
                <a:solidFill>
                  <a:srgbClr val="00518E"/>
                </a:solidFill>
              </a:rPr>
              <a:t> </a:t>
            </a:r>
            <a:r>
              <a:rPr lang="pl-PL" sz="1800" dirty="0" err="1">
                <a:solidFill>
                  <a:srgbClr val="00518E"/>
                </a:solidFill>
              </a:rPr>
              <a:t>storage</a:t>
            </a:r>
            <a:r>
              <a:rPr lang="pl-PL" sz="1800" dirty="0">
                <a:solidFill>
                  <a:srgbClr val="00518E"/>
                </a:solidFill>
              </a:rPr>
              <a:t> </a:t>
            </a:r>
            <a:r>
              <a:rPr lang="pl-PL" sz="1800" dirty="0" err="1">
                <a:solidFill>
                  <a:srgbClr val="00518E"/>
                </a:solidFill>
              </a:rPr>
              <a:t>applications</a:t>
            </a:r>
            <a:endParaRPr lang="pl-PL" sz="1800" dirty="0">
              <a:solidFill>
                <a:srgbClr val="00518E"/>
              </a:solidFill>
            </a:endParaRPr>
          </a:p>
          <a:p>
            <a:pPr lvl="1"/>
            <a:r>
              <a:rPr lang="pl-PL" sz="1800" dirty="0" err="1">
                <a:solidFill>
                  <a:srgbClr val="00518E"/>
                </a:solidFill>
              </a:rPr>
              <a:t>amphiphilic</a:t>
            </a:r>
            <a:r>
              <a:rPr lang="pl-PL" sz="1800" dirty="0">
                <a:solidFill>
                  <a:srgbClr val="00518E"/>
                </a:solidFill>
              </a:rPr>
              <a:t> </a:t>
            </a:r>
            <a:r>
              <a:rPr lang="pl-PL" sz="1800" dirty="0" err="1">
                <a:solidFill>
                  <a:srgbClr val="00518E"/>
                </a:solidFill>
              </a:rPr>
              <a:t>molecules</a:t>
            </a:r>
            <a:r>
              <a:rPr lang="pl-PL" sz="1800" dirty="0">
                <a:solidFill>
                  <a:srgbClr val="00518E"/>
                </a:solidFill>
              </a:rPr>
              <a:t> (</a:t>
            </a:r>
            <a:r>
              <a:rPr lang="pl-PL" sz="1800" dirty="0" err="1">
                <a:solidFill>
                  <a:srgbClr val="00518E"/>
                </a:solidFill>
              </a:rPr>
              <a:t>surfactants</a:t>
            </a:r>
            <a:r>
              <a:rPr lang="pl-PL" sz="1800" dirty="0">
                <a:solidFill>
                  <a:srgbClr val="00518E"/>
                </a:solidFill>
              </a:rPr>
              <a:t>, </a:t>
            </a:r>
            <a:r>
              <a:rPr lang="pl-PL" sz="1800" dirty="0" err="1">
                <a:solidFill>
                  <a:srgbClr val="00518E"/>
                </a:solidFill>
              </a:rPr>
              <a:t>lipids</a:t>
            </a:r>
            <a:r>
              <a:rPr lang="pl-PL" sz="1800" dirty="0">
                <a:solidFill>
                  <a:srgbClr val="00518E"/>
                </a:solidFill>
              </a:rPr>
              <a:t> </a:t>
            </a:r>
            <a:r>
              <a:rPr lang="pl-PL" sz="1800" dirty="0" err="1">
                <a:solidFill>
                  <a:srgbClr val="00518E"/>
                </a:solidFill>
              </a:rPr>
              <a:t>etc</a:t>
            </a:r>
            <a:r>
              <a:rPr lang="pl-PL" sz="1800" dirty="0">
                <a:solidFill>
                  <a:srgbClr val="00518E"/>
                </a:solidFill>
              </a:rPr>
              <a:t>),</a:t>
            </a:r>
          </a:p>
          <a:p>
            <a:pPr lvl="1"/>
            <a:r>
              <a:rPr lang="en-US" sz="1800" dirty="0">
                <a:solidFill>
                  <a:srgbClr val="00518E"/>
                </a:solidFill>
                <a:ea typeface="Calibri" panose="020F0502020204030204" pitchFamily="34" charset="0"/>
                <a:cs typeface="Times New Roman" panose="02020603050405020304" pitchFamily="18" charset="0"/>
              </a:rPr>
              <a:t>drug delivery systems</a:t>
            </a:r>
            <a:r>
              <a:rPr lang="pl-PL" sz="1800" dirty="0">
                <a:solidFill>
                  <a:srgbClr val="00518E"/>
                </a:solidFill>
                <a:ea typeface="Calibri" panose="020F0502020204030204" pitchFamily="34" charset="0"/>
                <a:cs typeface="Times New Roman" panose="02020603050405020304" pitchFamily="18" charset="0"/>
              </a:rPr>
              <a:t>,</a:t>
            </a:r>
          </a:p>
          <a:p>
            <a:pPr lvl="1"/>
            <a:r>
              <a:rPr lang="en-US" sz="1800" dirty="0">
                <a:solidFill>
                  <a:srgbClr val="00518E"/>
                </a:solidFill>
                <a:ea typeface="Calibri" panose="020F0502020204030204" pitchFamily="34" charset="0"/>
                <a:cs typeface="Times New Roman" panose="02020603050405020304" pitchFamily="18" charset="0"/>
              </a:rPr>
              <a:t>intrinsically disordered proteins, </a:t>
            </a:r>
            <a:endParaRPr lang="pl-PL" sz="1800" dirty="0">
              <a:solidFill>
                <a:srgbClr val="00518E"/>
              </a:solidFill>
              <a:ea typeface="Calibri" panose="020F0502020204030204" pitchFamily="34" charset="0"/>
              <a:cs typeface="Times New Roman" panose="02020603050405020304" pitchFamily="18" charset="0"/>
            </a:endParaRPr>
          </a:p>
          <a:p>
            <a:pPr lvl="1"/>
            <a:r>
              <a:rPr lang="en-US" sz="1800" dirty="0">
                <a:solidFill>
                  <a:srgbClr val="00518E"/>
                </a:solidFill>
                <a:ea typeface="Calibri" panose="020F0502020204030204" pitchFamily="34" charset="0"/>
                <a:cs typeface="Times New Roman" panose="02020603050405020304" pitchFamily="18" charset="0"/>
              </a:rPr>
              <a:t>globular and membrane proteins, </a:t>
            </a:r>
            <a:endParaRPr lang="pl-PL" sz="1800" dirty="0">
              <a:solidFill>
                <a:srgbClr val="00518E"/>
              </a:solidFill>
              <a:ea typeface="Calibri" panose="020F0502020204030204" pitchFamily="34" charset="0"/>
              <a:cs typeface="Times New Roman" panose="02020603050405020304" pitchFamily="18" charset="0"/>
            </a:endParaRPr>
          </a:p>
          <a:p>
            <a:pPr lvl="1"/>
            <a:r>
              <a:rPr lang="en-US" sz="1800" dirty="0">
                <a:solidFill>
                  <a:srgbClr val="00518E"/>
                </a:solidFill>
                <a:ea typeface="Calibri" panose="020F0502020204030204" pitchFamily="34" charset="0"/>
                <a:cs typeface="Times New Roman" panose="02020603050405020304" pitchFamily="18" charset="0"/>
              </a:rPr>
              <a:t>macromolecular complexes, </a:t>
            </a:r>
            <a:endParaRPr lang="pl-PL" sz="1800" dirty="0">
              <a:solidFill>
                <a:srgbClr val="00518E"/>
              </a:solidFill>
              <a:ea typeface="Calibri" panose="020F0502020204030204" pitchFamily="34" charset="0"/>
              <a:cs typeface="Times New Roman" panose="02020603050405020304" pitchFamily="18" charset="0"/>
            </a:endParaRPr>
          </a:p>
          <a:p>
            <a:pPr lvl="1"/>
            <a:r>
              <a:rPr lang="en-US" sz="1800" dirty="0">
                <a:solidFill>
                  <a:srgbClr val="00518E"/>
                </a:solidFill>
                <a:ea typeface="Calibri" panose="020F0502020204030204" pitchFamily="34" charset="0"/>
                <a:cs typeface="Times New Roman" panose="02020603050405020304" pitchFamily="18" charset="0"/>
              </a:rPr>
              <a:t>viruses and virus-like particles, </a:t>
            </a:r>
            <a:endParaRPr lang="pl-PL" sz="1800" dirty="0">
              <a:solidFill>
                <a:srgbClr val="00518E"/>
              </a:solidFill>
              <a:ea typeface="Calibri" panose="020F0502020204030204" pitchFamily="34" charset="0"/>
              <a:cs typeface="Times New Roman" panose="02020603050405020304" pitchFamily="18" charset="0"/>
            </a:endParaRPr>
          </a:p>
          <a:p>
            <a:pPr lvl="1"/>
            <a:r>
              <a:rPr lang="en-US" sz="1800" dirty="0">
                <a:solidFill>
                  <a:srgbClr val="00518E"/>
                </a:solidFill>
                <a:ea typeface="Calibri" panose="020F0502020204030204" pitchFamily="34" charset="0"/>
                <a:cs typeface="Times New Roman" panose="02020603050405020304" pitchFamily="18" charset="0"/>
              </a:rPr>
              <a:t>liposomes, biological membranes, nucleic acids and their complexes with proteins</a:t>
            </a:r>
            <a:r>
              <a:rPr lang="pl-PL" sz="1800" dirty="0">
                <a:solidFill>
                  <a:srgbClr val="00518E"/>
                </a:solidFill>
                <a:ea typeface="Calibri" panose="020F0502020204030204" pitchFamily="34" charset="0"/>
                <a:cs typeface="Times New Roman" panose="02020603050405020304" pitchFamily="18" charset="0"/>
              </a:rPr>
              <a:t>.</a:t>
            </a:r>
            <a:endParaRPr lang="pl-PL" sz="1800" dirty="0">
              <a:solidFill>
                <a:srgbClr val="00518E"/>
              </a:solidFill>
            </a:endParaRPr>
          </a:p>
          <a:p>
            <a:endParaRPr lang="en-US" sz="1000" dirty="0">
              <a:solidFill>
                <a:srgbClr val="00518E"/>
              </a:solidFill>
            </a:endParaRPr>
          </a:p>
        </p:txBody>
      </p:sp>
    </p:spTree>
    <p:extLst>
      <p:ext uri="{BB962C8B-B14F-4D97-AF65-F5344CB8AC3E}">
        <p14:creationId xmlns:p14="http://schemas.microsoft.com/office/powerpoint/2010/main" val="403327287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3</a:t>
            </a:fld>
            <a:endParaRPr lang="en-US" dirty="0">
              <a:solidFill>
                <a:srgbClr val="000000"/>
              </a:solidFill>
            </a:endParaRPr>
          </a:p>
        </p:txBody>
      </p:sp>
      <p:sp>
        <p:nvSpPr>
          <p:cNvPr id="7" name="TextBox 6"/>
          <p:cNvSpPr txBox="1"/>
          <p:nvPr/>
        </p:nvSpPr>
        <p:spPr>
          <a:xfrm>
            <a:off x="17478" y="1124744"/>
            <a:ext cx="9126522" cy="6063198"/>
          </a:xfrm>
          <a:prstGeom prst="rect">
            <a:avLst/>
          </a:prstGeom>
          <a:noFill/>
        </p:spPr>
        <p:txBody>
          <a:bodyPr wrap="square" rtlCol="0">
            <a:spAutoFit/>
          </a:bodyPr>
          <a:lstStyle/>
          <a:p>
            <a:pPr algn="ctr"/>
            <a:r>
              <a:rPr lang="en-US" sz="2000" b="1" dirty="0">
                <a:solidFill>
                  <a:srgbClr val="C00000"/>
                </a:solidFill>
              </a:rPr>
              <a:t>Synchrotron</a:t>
            </a:r>
            <a:r>
              <a:rPr lang="pl-PL" sz="2000" b="1" dirty="0">
                <a:solidFill>
                  <a:srgbClr val="C00000"/>
                </a:solidFill>
              </a:rPr>
              <a:t> </a:t>
            </a:r>
            <a:r>
              <a:rPr lang="pl-PL" sz="2000" b="1" dirty="0" err="1">
                <a:solidFill>
                  <a:srgbClr val="C00000"/>
                </a:solidFill>
              </a:rPr>
              <a:t>Radiation</a:t>
            </a:r>
            <a:r>
              <a:rPr lang="pl-PL" sz="2000" b="1" dirty="0">
                <a:solidFill>
                  <a:srgbClr val="C00000"/>
                </a:solidFill>
              </a:rPr>
              <a:t> (SR) </a:t>
            </a:r>
            <a:r>
              <a:rPr lang="pl-PL" sz="2000" b="1" dirty="0" err="1" smtClean="0">
                <a:solidFill>
                  <a:srgbClr val="C00000"/>
                </a:solidFill>
              </a:rPr>
              <a:t>sources</a:t>
            </a:r>
            <a:r>
              <a:rPr lang="pl-PL" sz="2000" b="1" dirty="0" smtClean="0">
                <a:solidFill>
                  <a:srgbClr val="C00000"/>
                </a:solidFill>
              </a:rPr>
              <a:t>:</a:t>
            </a:r>
          </a:p>
          <a:p>
            <a:pPr algn="ctr"/>
            <a:r>
              <a:rPr lang="pl-PL" sz="2000" b="1" dirty="0" err="1" smtClean="0">
                <a:solidFill>
                  <a:srgbClr val="C00000"/>
                </a:solidFill>
              </a:rPr>
              <a:t>purpose</a:t>
            </a:r>
            <a:r>
              <a:rPr lang="pl-PL" sz="2000" b="1" dirty="0" smtClean="0">
                <a:solidFill>
                  <a:srgbClr val="C00000"/>
                </a:solidFill>
              </a:rPr>
              <a:t> </a:t>
            </a:r>
            <a:r>
              <a:rPr lang="pl-PL" sz="2000" b="1" dirty="0" err="1">
                <a:solidFill>
                  <a:srgbClr val="C00000"/>
                </a:solidFill>
              </a:rPr>
              <a:t>built</a:t>
            </a:r>
            <a:r>
              <a:rPr lang="pl-PL" sz="2000" b="1" dirty="0">
                <a:solidFill>
                  <a:srgbClr val="C00000"/>
                </a:solidFill>
              </a:rPr>
              <a:t> </a:t>
            </a:r>
            <a:r>
              <a:rPr lang="pl-PL" sz="2000" b="1" dirty="0" err="1">
                <a:solidFill>
                  <a:srgbClr val="C00000"/>
                </a:solidFill>
              </a:rPr>
              <a:t>synchrotrons</a:t>
            </a:r>
            <a:r>
              <a:rPr lang="pl-PL" sz="2000" b="1" dirty="0">
                <a:solidFill>
                  <a:srgbClr val="C00000"/>
                </a:solidFill>
              </a:rPr>
              <a:t> – to </a:t>
            </a:r>
            <a:r>
              <a:rPr lang="pl-PL" sz="2000" b="1" dirty="0" err="1">
                <a:solidFill>
                  <a:srgbClr val="C00000"/>
                </a:solidFill>
              </a:rPr>
              <a:t>generate</a:t>
            </a:r>
            <a:r>
              <a:rPr lang="pl-PL" sz="2000" b="1" dirty="0">
                <a:solidFill>
                  <a:srgbClr val="C00000"/>
                </a:solidFill>
              </a:rPr>
              <a:t> </a:t>
            </a:r>
            <a:r>
              <a:rPr lang="pl-PL" sz="2000" b="1" dirty="0" err="1" smtClean="0">
                <a:solidFill>
                  <a:srgbClr val="C00000"/>
                </a:solidFill>
              </a:rPr>
              <a:t>electromagnetic</a:t>
            </a:r>
            <a:r>
              <a:rPr lang="pl-PL" sz="2000" b="1" dirty="0" smtClean="0">
                <a:solidFill>
                  <a:srgbClr val="C00000"/>
                </a:solidFill>
              </a:rPr>
              <a:t> </a:t>
            </a:r>
            <a:r>
              <a:rPr lang="pl-PL" sz="2000" b="1" dirty="0" err="1" smtClean="0">
                <a:solidFill>
                  <a:srgbClr val="C00000"/>
                </a:solidFill>
              </a:rPr>
              <a:t>radiation</a:t>
            </a:r>
            <a:r>
              <a:rPr lang="pl-PL" sz="2000" b="1" dirty="0" smtClean="0">
                <a:solidFill>
                  <a:srgbClr val="C00000"/>
                </a:solidFill>
              </a:rPr>
              <a:t> (EM)</a:t>
            </a:r>
            <a:endParaRPr lang="pl-PL" sz="2000" b="1" dirty="0">
              <a:solidFill>
                <a:srgbClr val="C00000"/>
              </a:solidFill>
            </a:endParaRPr>
          </a:p>
          <a:p>
            <a:pPr marL="274320" indent="-285750">
              <a:spcBef>
                <a:spcPts val="1200"/>
              </a:spcBef>
              <a:buFontTx/>
              <a:buChar char="-"/>
            </a:pPr>
            <a:endParaRPr lang="pl-PL" sz="2000" b="1" dirty="0" smtClean="0">
              <a:solidFill>
                <a:srgbClr val="00518E"/>
              </a:solidFill>
            </a:endParaRPr>
          </a:p>
          <a:p>
            <a:pPr marL="274320" indent="-285750">
              <a:spcBef>
                <a:spcPts val="1200"/>
              </a:spcBef>
              <a:buFontTx/>
              <a:buChar char="-"/>
            </a:pPr>
            <a:r>
              <a:rPr lang="en-US" sz="2000" b="1" dirty="0" smtClean="0">
                <a:solidFill>
                  <a:srgbClr val="00518E"/>
                </a:solidFill>
              </a:rPr>
              <a:t>There </a:t>
            </a:r>
            <a:r>
              <a:rPr lang="en-US" sz="2000" b="1" dirty="0">
                <a:solidFill>
                  <a:srgbClr val="00518E"/>
                </a:solidFill>
              </a:rPr>
              <a:t>are many sources </a:t>
            </a:r>
            <a:r>
              <a:rPr lang="en-US" sz="2000" b="1" dirty="0" smtClean="0">
                <a:solidFill>
                  <a:srgbClr val="00518E"/>
                </a:solidFill>
              </a:rPr>
              <a:t>of radiation (light) from a single synchrotron</a:t>
            </a:r>
          </a:p>
          <a:p>
            <a:pPr marL="274320" indent="-285750">
              <a:spcBef>
                <a:spcPts val="1200"/>
              </a:spcBef>
              <a:buFontTx/>
              <a:buChar char="-"/>
            </a:pPr>
            <a:r>
              <a:rPr lang="en-US" sz="2000" b="1" dirty="0" smtClean="0">
                <a:solidFill>
                  <a:srgbClr val="00518E"/>
                </a:solidFill>
              </a:rPr>
              <a:t>Synchrotrons are of unique designs – of different configurations and sizes – from very small (of few meter </a:t>
            </a:r>
            <a:r>
              <a:rPr lang="en-US" sz="2000" b="1" dirty="0">
                <a:solidFill>
                  <a:srgbClr val="00518E"/>
                </a:solidFill>
              </a:rPr>
              <a:t>circumference</a:t>
            </a:r>
            <a:r>
              <a:rPr lang="en-US" sz="2000" b="1" dirty="0" smtClean="0">
                <a:solidFill>
                  <a:srgbClr val="00518E"/>
                </a:solidFill>
              </a:rPr>
              <a:t>) to very large (km)</a:t>
            </a:r>
          </a:p>
          <a:p>
            <a:pPr marL="274320" indent="-285750">
              <a:spcBef>
                <a:spcPts val="1200"/>
              </a:spcBef>
              <a:buFontTx/>
              <a:buChar char="-"/>
            </a:pPr>
            <a:r>
              <a:rPr lang="en-US" sz="2000" b="1" dirty="0" smtClean="0">
                <a:solidFill>
                  <a:srgbClr val="00518E"/>
                </a:solidFill>
              </a:rPr>
              <a:t>They operate 24/7 mode</a:t>
            </a:r>
          </a:p>
          <a:p>
            <a:pPr marL="274320" indent="-285750">
              <a:spcBef>
                <a:spcPts val="1200"/>
              </a:spcBef>
              <a:buFontTx/>
              <a:buChar char="-"/>
            </a:pPr>
            <a:r>
              <a:rPr lang="en-US" sz="2000" b="1" dirty="0" smtClean="0">
                <a:solidFill>
                  <a:srgbClr val="00518E"/>
                </a:solidFill>
              </a:rPr>
              <a:t>They are true multi user / multidisciplinary facilities</a:t>
            </a:r>
          </a:p>
          <a:p>
            <a:endParaRPr lang="en-US" sz="2000" b="1" dirty="0" smtClean="0">
              <a:solidFill>
                <a:srgbClr val="C00000"/>
              </a:solidFill>
            </a:endParaRPr>
          </a:p>
          <a:p>
            <a:pPr algn="ctr"/>
            <a:r>
              <a:rPr lang="en-US" sz="2000" b="1" u="sng" dirty="0" smtClean="0">
                <a:solidFill>
                  <a:srgbClr val="C00000"/>
                </a:solidFill>
              </a:rPr>
              <a:t>unique</a:t>
            </a:r>
            <a:r>
              <a:rPr lang="en-US" sz="2000" b="1" u="sng" dirty="0">
                <a:solidFill>
                  <a:srgbClr val="C00000"/>
                </a:solidFill>
              </a:rPr>
              <a:t>, man made sources of EM radiation</a:t>
            </a:r>
            <a:endParaRPr lang="pl-PL" sz="2000" b="1" u="sng" dirty="0">
              <a:solidFill>
                <a:srgbClr val="C00000"/>
              </a:solidFill>
            </a:endParaRPr>
          </a:p>
          <a:p>
            <a:endParaRPr lang="en-US" sz="2000" b="1" dirty="0" smtClean="0">
              <a:solidFill>
                <a:srgbClr val="C00000"/>
              </a:solidFill>
            </a:endParaRPr>
          </a:p>
          <a:p>
            <a:pPr algn="ctr"/>
            <a:r>
              <a:rPr lang="en-US" sz="2000" b="1" dirty="0" smtClean="0">
                <a:solidFill>
                  <a:srgbClr val="C00000"/>
                </a:solidFill>
              </a:rPr>
              <a:t>Mission</a:t>
            </a:r>
            <a:r>
              <a:rPr lang="pl-PL" sz="2000" b="1" dirty="0" smtClean="0">
                <a:solidFill>
                  <a:srgbClr val="C00000"/>
                </a:solidFill>
              </a:rPr>
              <a:t>:</a:t>
            </a:r>
          </a:p>
          <a:p>
            <a:pPr algn="ctr"/>
            <a:endParaRPr lang="pl-PL" sz="2000" b="1" dirty="0">
              <a:solidFill>
                <a:srgbClr val="C00000"/>
              </a:solidFill>
            </a:endParaRPr>
          </a:p>
          <a:p>
            <a:pPr algn="ctr"/>
            <a:r>
              <a:rPr lang="en-US" sz="2000" b="1" dirty="0" smtClean="0">
                <a:solidFill>
                  <a:srgbClr val="C00000"/>
                </a:solidFill>
              </a:rPr>
              <a:t>to provide exceptional op</a:t>
            </a:r>
            <a:r>
              <a:rPr lang="pl-PL" sz="2000" b="1" dirty="0" err="1" smtClean="0">
                <a:solidFill>
                  <a:srgbClr val="C00000"/>
                </a:solidFill>
              </a:rPr>
              <a:t>portunities</a:t>
            </a:r>
            <a:r>
              <a:rPr lang="en-US" sz="2000" b="1" dirty="0" smtClean="0">
                <a:solidFill>
                  <a:srgbClr val="C00000"/>
                </a:solidFill>
              </a:rPr>
              <a:t> in many areas of research for many groups at the same time</a:t>
            </a:r>
            <a:endParaRPr lang="en-US" sz="2000" b="1" dirty="0">
              <a:solidFill>
                <a:srgbClr val="C00000"/>
              </a:solidFill>
            </a:endParaRPr>
          </a:p>
          <a:p>
            <a:endParaRPr lang="en-US" sz="2000" b="1" dirty="0">
              <a:solidFill>
                <a:srgbClr val="C00000"/>
              </a:solidFill>
            </a:endParaRPr>
          </a:p>
          <a:p>
            <a:pPr marL="742950" lvl="1" indent="-285750">
              <a:buFont typeface="Wingdings" pitchFamily="2" charset="2"/>
              <a:buChar char="ü"/>
            </a:pPr>
            <a:endParaRPr lang="en-US" dirty="0" smtClean="0">
              <a:solidFill>
                <a:srgbClr val="333399"/>
              </a:solidFill>
            </a:endParaRPr>
          </a:p>
        </p:txBody>
      </p:sp>
      <p:pic>
        <p:nvPicPr>
          <p:cNvPr id="8" name="Picture 7" descr="C:\Documents and Settings\Piotr Zabicki\Pulpit\solari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2915816" y="112886"/>
            <a:ext cx="3888432" cy="7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dirty="0" smtClean="0">
                <a:solidFill>
                  <a:srgbClr val="FFFFFF"/>
                </a:solidFill>
              </a:rPr>
              <a:t>What is a synchrotron</a:t>
            </a:r>
            <a:r>
              <a:rPr lang="pl-PL" sz="2000" dirty="0" smtClean="0">
                <a:solidFill>
                  <a:srgbClr val="FFFFFF"/>
                </a:solidFill>
              </a:rPr>
              <a:t> </a:t>
            </a:r>
            <a:r>
              <a:rPr lang="pl-PL" sz="2000" dirty="0" err="1" smtClean="0">
                <a:solidFill>
                  <a:srgbClr val="FFFFFF"/>
                </a:solidFill>
              </a:rPr>
              <a:t>light</a:t>
            </a:r>
            <a:r>
              <a:rPr lang="pl-PL" sz="2000" dirty="0" smtClean="0">
                <a:solidFill>
                  <a:srgbClr val="FFFFFF"/>
                </a:solidFill>
              </a:rPr>
              <a:t> </a:t>
            </a:r>
            <a:r>
              <a:rPr lang="pl-PL" sz="2000" dirty="0" err="1" smtClean="0">
                <a:solidFill>
                  <a:srgbClr val="FFFFFF"/>
                </a:solidFill>
              </a:rPr>
              <a:t>source</a:t>
            </a:r>
            <a:r>
              <a:rPr lang="en-US" sz="2000" dirty="0" smtClean="0">
                <a:solidFill>
                  <a:srgbClr val="FFFFFF"/>
                </a:solidFill>
              </a:rPr>
              <a:t>?</a:t>
            </a:r>
            <a:endParaRPr lang="en-US" sz="2000" dirty="0">
              <a:solidFill>
                <a:srgbClr val="FFFFFF"/>
              </a:solidFill>
            </a:endParaRPr>
          </a:p>
        </p:txBody>
      </p:sp>
    </p:spTree>
    <p:extLst>
      <p:ext uri="{BB962C8B-B14F-4D97-AF65-F5344CB8AC3E}">
        <p14:creationId xmlns:p14="http://schemas.microsoft.com/office/powerpoint/2010/main" val="70675745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xEl>
                                              <p:pRg st="10" end="10"/>
                                            </p:txEl>
                                          </p:spTgt>
                                        </p:tgtEl>
                                        <p:attrNameLst>
                                          <p:attrName>style.visibility</p:attrName>
                                        </p:attrNameLst>
                                      </p:cBhvr>
                                      <p:to>
                                        <p:strVal val="visible"/>
                                      </p:to>
                                    </p:set>
                                    <p:anim calcmode="lin" valueType="num">
                                      <p:cBhvr additive="base">
                                        <p:cTn id="49" dur="500" fill="hold"/>
                                        <p:tgtEl>
                                          <p:spTgt spid="7">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p:cNvSpPr/>
          <p:nvPr/>
        </p:nvSpPr>
        <p:spPr>
          <a:xfrm>
            <a:off x="395536" y="1340768"/>
            <a:ext cx="8280920" cy="5016758"/>
          </a:xfrm>
          <a:prstGeom prst="rect">
            <a:avLst/>
          </a:prstGeom>
        </p:spPr>
        <p:txBody>
          <a:bodyPr wrap="square">
            <a:spAutoFit/>
          </a:bodyPr>
          <a:lstStyle/>
          <a:p>
            <a:r>
              <a:rPr lang="en-US" sz="2000" b="1" dirty="0" smtClean="0">
                <a:solidFill>
                  <a:srgbClr val="00518E"/>
                </a:solidFill>
              </a:rPr>
              <a:t>  </a:t>
            </a:r>
            <a:endParaRPr lang="en-US" sz="2000" dirty="0">
              <a:solidFill>
                <a:srgbClr val="00518E"/>
              </a:solidFill>
            </a:endParaRPr>
          </a:p>
          <a:p>
            <a:pPr marL="285750" indent="-285750">
              <a:buFont typeface="Wingdings" panose="05000000000000000000" pitchFamily="2" charset="2"/>
              <a:buChar char="Ø"/>
            </a:pPr>
            <a:r>
              <a:rPr lang="en-US" sz="2000" dirty="0" err="1" smtClean="0">
                <a:solidFill>
                  <a:srgbClr val="00518E"/>
                </a:solidFill>
              </a:rPr>
              <a:t>XRD</a:t>
            </a:r>
            <a:r>
              <a:rPr lang="en-US" sz="2000" dirty="0" smtClean="0">
                <a:solidFill>
                  <a:srgbClr val="00518E"/>
                </a:solidFill>
              </a:rPr>
              <a:t> </a:t>
            </a:r>
            <a:r>
              <a:rPr lang="en-US" sz="2000" dirty="0">
                <a:solidFill>
                  <a:srgbClr val="00518E"/>
                </a:solidFill>
              </a:rPr>
              <a:t>/ powder diffraction (</a:t>
            </a:r>
            <a:r>
              <a:rPr lang="en-US" sz="2000" dirty="0" err="1">
                <a:solidFill>
                  <a:srgbClr val="00518E"/>
                </a:solidFill>
              </a:rPr>
              <a:t>PD</a:t>
            </a:r>
            <a:r>
              <a:rPr lang="en-US" sz="2000" dirty="0">
                <a:solidFill>
                  <a:srgbClr val="00518E"/>
                </a:solidFill>
              </a:rPr>
              <a:t>) - Pharmaceuticals (polymorphism of drugs), materials science (structure of crystalline materials</a:t>
            </a:r>
            <a:r>
              <a:rPr lang="en-US" sz="2000" dirty="0" smtClean="0">
                <a:solidFill>
                  <a:srgbClr val="00518E"/>
                </a:solidFill>
              </a:rPr>
              <a:t>)</a:t>
            </a:r>
            <a:endParaRPr lang="pl-PL" sz="2000" dirty="0" smtClean="0">
              <a:solidFill>
                <a:srgbClr val="00518E"/>
              </a:solidFill>
            </a:endParaRPr>
          </a:p>
          <a:p>
            <a:pPr marL="285750" indent="-285750">
              <a:buFont typeface="Wingdings" panose="05000000000000000000" pitchFamily="2" charset="2"/>
              <a:buChar char="Ø"/>
            </a:pPr>
            <a:endParaRPr lang="en-US" sz="2000" dirty="0">
              <a:solidFill>
                <a:srgbClr val="00518E"/>
              </a:solidFill>
            </a:endParaRPr>
          </a:p>
          <a:p>
            <a:pPr marL="285750" indent="-285750">
              <a:buFont typeface="Wingdings" panose="05000000000000000000" pitchFamily="2" charset="2"/>
              <a:buChar char="Ø"/>
            </a:pPr>
            <a:r>
              <a:rPr lang="en-US" sz="2000" dirty="0" err="1" smtClean="0">
                <a:solidFill>
                  <a:srgbClr val="00518E"/>
                </a:solidFill>
              </a:rPr>
              <a:t>SAXS</a:t>
            </a:r>
            <a:r>
              <a:rPr lang="en-US" sz="2000" dirty="0" smtClean="0">
                <a:solidFill>
                  <a:srgbClr val="00518E"/>
                </a:solidFill>
              </a:rPr>
              <a:t> </a:t>
            </a:r>
            <a:r>
              <a:rPr lang="en-US" sz="2000" dirty="0">
                <a:solidFill>
                  <a:srgbClr val="00518E"/>
                </a:solidFill>
              </a:rPr>
              <a:t>/ </a:t>
            </a:r>
            <a:r>
              <a:rPr lang="en-US" sz="2000" dirty="0" err="1">
                <a:solidFill>
                  <a:srgbClr val="00518E"/>
                </a:solidFill>
              </a:rPr>
              <a:t>BioSAXS</a:t>
            </a:r>
            <a:r>
              <a:rPr lang="en-US" sz="2000" dirty="0">
                <a:solidFill>
                  <a:srgbClr val="00518E"/>
                </a:solidFill>
              </a:rPr>
              <a:t> - pharmacy (drug carriers), cosmetic industry (structure of gels, lotions, creams, etc.), Light industry (polymer materials, fibers), chemical industry (catalysis, porous materials)</a:t>
            </a:r>
          </a:p>
          <a:p>
            <a:pPr marL="285750" indent="-285750">
              <a:buFont typeface="Wingdings" panose="05000000000000000000" pitchFamily="2" charset="2"/>
              <a:buChar char="Ø"/>
            </a:pPr>
            <a:endParaRPr lang="pl-PL" sz="2000" dirty="0" smtClean="0">
              <a:solidFill>
                <a:srgbClr val="00518E"/>
              </a:solidFill>
            </a:endParaRPr>
          </a:p>
          <a:p>
            <a:pPr marL="285750" indent="-285750">
              <a:buFont typeface="Wingdings" panose="05000000000000000000" pitchFamily="2" charset="2"/>
              <a:buChar char="Ø"/>
            </a:pPr>
            <a:r>
              <a:rPr lang="en-US" sz="2000" dirty="0" smtClean="0">
                <a:solidFill>
                  <a:srgbClr val="00518E"/>
                </a:solidFill>
              </a:rPr>
              <a:t>MX- </a:t>
            </a:r>
            <a:r>
              <a:rPr lang="en-US" sz="2000" dirty="0">
                <a:solidFill>
                  <a:srgbClr val="00518E"/>
                </a:solidFill>
              </a:rPr>
              <a:t>research on protein structure with a potential importance in drug creation</a:t>
            </a:r>
          </a:p>
          <a:p>
            <a:pPr marL="285750" indent="-285750">
              <a:buFont typeface="Wingdings" panose="05000000000000000000" pitchFamily="2" charset="2"/>
              <a:buChar char="Ø"/>
            </a:pPr>
            <a:endParaRPr lang="pl-PL" sz="2000" dirty="0" smtClean="0">
              <a:solidFill>
                <a:srgbClr val="00518E"/>
              </a:solidFill>
            </a:endParaRPr>
          </a:p>
          <a:p>
            <a:pPr marL="285750" indent="-285750">
              <a:buFont typeface="Wingdings" panose="05000000000000000000" pitchFamily="2" charset="2"/>
              <a:buChar char="Ø"/>
            </a:pPr>
            <a:r>
              <a:rPr lang="en-US" sz="2000" dirty="0" err="1" smtClean="0">
                <a:solidFill>
                  <a:srgbClr val="00518E"/>
                </a:solidFill>
              </a:rPr>
              <a:t>XAS</a:t>
            </a:r>
            <a:r>
              <a:rPr lang="en-US" sz="2000" dirty="0" smtClean="0">
                <a:solidFill>
                  <a:srgbClr val="00518E"/>
                </a:solidFill>
              </a:rPr>
              <a:t> </a:t>
            </a:r>
            <a:r>
              <a:rPr lang="en-US" sz="2000" dirty="0">
                <a:solidFill>
                  <a:srgbClr val="00518E"/>
                </a:solidFill>
              </a:rPr>
              <a:t>– materials studies (semiconductors, new electronic materials, alloys and nanocomposites), chemical industry (catalysis, porous materials).</a:t>
            </a:r>
          </a:p>
          <a:p>
            <a:r>
              <a:rPr lang="en-US" sz="2000" dirty="0">
                <a:solidFill>
                  <a:srgbClr val="00518E"/>
                </a:solidFill>
              </a:rPr>
              <a:t> </a:t>
            </a:r>
          </a:p>
          <a:p>
            <a:r>
              <a:rPr lang="en-US" sz="2000" dirty="0">
                <a:solidFill>
                  <a:srgbClr val="00518E"/>
                </a:solidFill>
              </a:rPr>
              <a:t> </a:t>
            </a:r>
          </a:p>
        </p:txBody>
      </p:sp>
      <p:sp>
        <p:nvSpPr>
          <p:cNvPr id="8"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smtClean="0">
                <a:solidFill>
                  <a:schemeClr val="bg1"/>
                </a:solidFill>
              </a:rPr>
              <a:t>Applied science @ </a:t>
            </a:r>
          </a:p>
          <a:p>
            <a:pPr algn="ctr" eaLnBrk="1" hangingPunct="1">
              <a:buClrTx/>
              <a:buFontTx/>
              <a:buNone/>
            </a:pPr>
            <a:r>
              <a:rPr lang="pl-PL" altLang="pl-PL" sz="2400" dirty="0" smtClean="0">
                <a:solidFill>
                  <a:schemeClr val="bg1"/>
                </a:solidFill>
              </a:rPr>
              <a:t>MX/</a:t>
            </a:r>
            <a:r>
              <a:rPr lang="pl-PL" altLang="pl-PL" sz="2400" dirty="0" err="1" smtClean="0">
                <a:solidFill>
                  <a:schemeClr val="bg1"/>
                </a:solidFill>
              </a:rPr>
              <a:t>SAXS</a:t>
            </a:r>
            <a:r>
              <a:rPr lang="pl-PL" altLang="pl-PL" sz="2400" dirty="0" smtClean="0">
                <a:solidFill>
                  <a:schemeClr val="bg1"/>
                </a:solidFill>
              </a:rPr>
              <a:t> </a:t>
            </a:r>
            <a:r>
              <a:rPr lang="pl-PL" altLang="pl-PL" sz="2400" dirty="0" err="1" smtClean="0">
                <a:solidFill>
                  <a:schemeClr val="bg1"/>
                </a:solidFill>
              </a:rPr>
              <a:t>BeamLine</a:t>
            </a:r>
            <a:endParaRPr lang="en-GB" altLang="pl-PL" sz="2400" dirty="0">
              <a:solidFill>
                <a:schemeClr val="bg1"/>
              </a:solidFill>
            </a:endParaRPr>
          </a:p>
        </p:txBody>
      </p:sp>
    </p:spTree>
    <p:extLst>
      <p:ext uri="{BB962C8B-B14F-4D97-AF65-F5344CB8AC3E}">
        <p14:creationId xmlns:p14="http://schemas.microsoft.com/office/powerpoint/2010/main" val="180124247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35696" y="116632"/>
            <a:ext cx="5853336" cy="648072"/>
          </a:xfrm>
        </p:spPr>
        <p:txBody>
          <a:bodyPr/>
          <a:lstStyle/>
          <a:p>
            <a:pPr marL="0" marR="0">
              <a:lnSpc>
                <a:spcPct val="107000"/>
              </a:lnSpc>
              <a:spcBef>
                <a:spcPts val="0"/>
              </a:spcBef>
              <a:spcAft>
                <a:spcPts val="800"/>
              </a:spcAft>
            </a:pPr>
            <a:r>
              <a:rPr lang="en-US" sz="2000" b="1"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SOLCRYS</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r>
            <a:b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new </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laboratory for structural research at </a:t>
            </a: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SOLARIS</a:t>
            </a:r>
            <a:endParaRPr lang="en-US" sz="2000" dirty="0">
              <a:solidFill>
                <a:schemeClr val="bg1"/>
              </a:solidFill>
            </a:endParaRPr>
          </a:p>
        </p:txBody>
      </p:sp>
      <p:sp>
        <p:nvSpPr>
          <p:cNvPr id="4" name="Symbol zastępczy numeru slajdu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31</a:t>
            </a:fld>
            <a:endParaRPr lang="en-US" dirty="0">
              <a:solidFill>
                <a:srgbClr val="000000"/>
              </a:solidFill>
            </a:endParaRPr>
          </a:p>
        </p:txBody>
      </p:sp>
      <p:sp>
        <p:nvSpPr>
          <p:cNvPr id="6" name="Prostokąt 5"/>
          <p:cNvSpPr/>
          <p:nvPr/>
        </p:nvSpPr>
        <p:spPr>
          <a:xfrm>
            <a:off x="-4584" y="1772816"/>
            <a:ext cx="9036496" cy="3970318"/>
          </a:xfrm>
          <a:prstGeom prst="rect">
            <a:avLst/>
          </a:prstGeom>
        </p:spPr>
        <p:txBody>
          <a:bodyPr wrap="square">
            <a:spAutoFit/>
          </a:bodyPr>
          <a:lstStyle/>
          <a:p>
            <a:pPr marL="285750" marR="0" indent="-285750" algn="just">
              <a:spcBef>
                <a:spcPts val="0"/>
              </a:spcBef>
              <a:spcAft>
                <a:spcPts val="0"/>
              </a:spcAft>
              <a:buFont typeface="Wingdings" panose="05000000000000000000" pitchFamily="2" charset="2"/>
              <a:buChar char="Ø"/>
            </a:pPr>
            <a:r>
              <a:rPr lang="en-US"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Two main research infrastructures are foreseen </a:t>
            </a:r>
            <a:r>
              <a:rPr lang="en-US" sz="24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to </a:t>
            </a:r>
            <a:r>
              <a:rPr lang="en-US"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enable state </a:t>
            </a:r>
            <a:r>
              <a:rPr lang="en-US" sz="24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of the art structural </a:t>
            </a:r>
            <a:r>
              <a:rPr lang="en-US"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research</a:t>
            </a:r>
            <a:endParaRPr lang="pl-PL" sz="24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Ø"/>
            </a:pPr>
            <a:endParaRPr lang="en-US" sz="2400" b="1"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spcBef>
                <a:spcPts val="0"/>
              </a:spcBef>
              <a:spcAft>
                <a:spcPts val="0"/>
              </a:spcAft>
              <a:buAutoNum type="arabicPeriod"/>
            </a:pP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classical”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beamline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called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MX/</a:t>
            </a:r>
            <a:r>
              <a:rPr lang="en-US" sz="2000" b="1"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BioSAXS</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a:t>
            </a:r>
            <a:r>
              <a:rPr lang="en-US" sz="2000" b="1"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PD</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equipped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with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three experimental </a:t>
            </a:r>
            <a:r>
              <a:rPr lang="en-US" sz="2000" b="1"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endstations</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which will utilize the synchrotron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radiation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in the hard X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ray region.</a:t>
            </a:r>
          </a:p>
          <a:p>
            <a:pPr marL="800100" lvl="1" indent="-342900" algn="just">
              <a:spcBef>
                <a:spcPts val="0"/>
              </a:spcBef>
              <a:spcAft>
                <a:spcPts val="0"/>
              </a:spcAft>
              <a:buFontTx/>
              <a:buAutoNum type="arabicPeriod"/>
            </a:pPr>
            <a:r>
              <a:rPr lang="en-US" sz="2000" b="1" dirty="0" err="1"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Cryo</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TEM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microscope -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very much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desired option. </a:t>
            </a:r>
            <a:endPar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lvl="1" algn="just">
              <a:spcBef>
                <a:spcPts val="0"/>
              </a:spcBef>
              <a:spcAft>
                <a:spcPts val="0"/>
              </a:spcAft>
            </a:pPr>
            <a:endParaRPr lang="pl-PL"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spcAft>
                <a:spcPts val="0"/>
              </a:spcAft>
            </a:pP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Research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methods available in </a:t>
            </a:r>
            <a:r>
              <a:rPr lang="en-US" sz="2000" b="1" dirty="0" smtClean="0">
                <a:solidFill>
                  <a:srgbClr val="00518E"/>
                </a:solidFill>
                <a:latin typeface="Calibri" panose="020F0502020204030204" pitchFamily="34" charset="0"/>
                <a:ea typeface="Calibri" panose="020F0502020204030204" pitchFamily="34" charset="0"/>
                <a:cs typeface="Times New Roman" panose="02020603050405020304" pitchFamily="18" charset="0"/>
              </a:rPr>
              <a:t>the </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laboratory will be complementary enabling complex structural characterization of various materials including the biological samples (proteins, protein complexes, nucleic acids </a:t>
            </a:r>
            <a:r>
              <a:rPr lang="en-US" sz="2000" b="1" dirty="0" err="1">
                <a:solidFill>
                  <a:srgbClr val="00518E"/>
                </a:solidFill>
                <a:latin typeface="Calibri" panose="020F0502020204030204" pitchFamily="34" charset="0"/>
                <a:ea typeface="Calibri" panose="020F0502020204030204" pitchFamily="34" charset="0"/>
                <a:cs typeface="Times New Roman" panose="02020603050405020304" pitchFamily="18" charset="0"/>
              </a:rPr>
              <a:t>etc</a:t>
            </a:r>
            <a:r>
              <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endParaRPr lang="en-US" sz="2000" b="1" dirty="0">
              <a:solidFill>
                <a:srgbClr val="00518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855318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16632"/>
            <a:ext cx="8229600" cy="648072"/>
          </a:xfrm>
        </p:spPr>
        <p:txBody>
          <a:bodyPr/>
          <a:lstStyle/>
          <a:p>
            <a:r>
              <a:rPr lang="en-US" sz="2800" dirty="0" err="1" smtClean="0">
                <a:solidFill>
                  <a:schemeClr val="bg1"/>
                </a:solidFill>
              </a:rPr>
              <a:t>Cryo</a:t>
            </a:r>
            <a:r>
              <a:rPr lang="en-US" sz="2800" dirty="0" smtClean="0">
                <a:solidFill>
                  <a:schemeClr val="bg1"/>
                </a:solidFill>
              </a:rPr>
              <a:t> TEM</a:t>
            </a:r>
            <a:endParaRPr lang="en-US" sz="2800" dirty="0">
              <a:solidFill>
                <a:schemeClr val="bg1"/>
              </a:solidFill>
            </a:endParaRPr>
          </a:p>
        </p:txBody>
      </p:sp>
      <p:sp>
        <p:nvSpPr>
          <p:cNvPr id="4" name="Symbol zastępczy numeru slajdu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32</a:t>
            </a:fld>
            <a:endParaRPr lang="en-US" dirty="0">
              <a:solidFill>
                <a:srgbClr val="000000"/>
              </a:solidFill>
            </a:endParaRPr>
          </a:p>
        </p:txBody>
      </p:sp>
      <p:sp>
        <p:nvSpPr>
          <p:cNvPr id="6" name="Prostokąt 5"/>
          <p:cNvSpPr/>
          <p:nvPr/>
        </p:nvSpPr>
        <p:spPr>
          <a:xfrm>
            <a:off x="107504" y="908720"/>
            <a:ext cx="8928992" cy="5909310"/>
          </a:xfrm>
          <a:prstGeom prst="rect">
            <a:avLst/>
          </a:prstGeom>
        </p:spPr>
        <p:txBody>
          <a:bodyPr wrap="square">
            <a:spAutoFit/>
          </a:bodyPr>
          <a:lstStyle/>
          <a:p>
            <a:r>
              <a:rPr lang="en-US" dirty="0" smtClean="0">
                <a:solidFill>
                  <a:srgbClr val="00518E"/>
                </a:solidFill>
              </a:rPr>
              <a:t>Single </a:t>
            </a:r>
            <a:r>
              <a:rPr lang="en-US" dirty="0">
                <a:solidFill>
                  <a:srgbClr val="00518E"/>
                </a:solidFill>
              </a:rPr>
              <a:t>particle </a:t>
            </a:r>
            <a:r>
              <a:rPr lang="en-US" dirty="0" err="1">
                <a:solidFill>
                  <a:srgbClr val="00518E"/>
                </a:solidFill>
              </a:rPr>
              <a:t>cryo</a:t>
            </a:r>
            <a:r>
              <a:rPr lang="en-US" dirty="0">
                <a:solidFill>
                  <a:srgbClr val="00518E"/>
                </a:solidFill>
              </a:rPr>
              <a:t>-electron microscopy and </a:t>
            </a:r>
            <a:r>
              <a:rPr lang="en-US" dirty="0" err="1">
                <a:solidFill>
                  <a:srgbClr val="00518E"/>
                </a:solidFill>
              </a:rPr>
              <a:t>cryo</a:t>
            </a:r>
            <a:r>
              <a:rPr lang="en-US" dirty="0">
                <a:solidFill>
                  <a:srgbClr val="00518E"/>
                </a:solidFill>
              </a:rPr>
              <a:t>-tomography are currently the most advanced methods to determine intermediate and high resolution electron densities of large and dynamic macromolecular protein assemblies. </a:t>
            </a:r>
            <a:endParaRPr lang="pl-PL" dirty="0" smtClean="0">
              <a:solidFill>
                <a:srgbClr val="00518E"/>
              </a:solidFill>
            </a:endParaRPr>
          </a:p>
          <a:p>
            <a:endParaRPr lang="pl-PL" dirty="0" smtClean="0">
              <a:solidFill>
                <a:srgbClr val="00518E"/>
              </a:solidFill>
            </a:endParaRPr>
          </a:p>
          <a:p>
            <a:r>
              <a:rPr lang="en-US" dirty="0" smtClean="0">
                <a:solidFill>
                  <a:srgbClr val="00518E"/>
                </a:solidFill>
              </a:rPr>
              <a:t>The </a:t>
            </a:r>
            <a:r>
              <a:rPr lang="en-US" dirty="0">
                <a:solidFill>
                  <a:srgbClr val="00518E"/>
                </a:solidFill>
              </a:rPr>
              <a:t>field is expanding extremely fast and has recently been nominated the “</a:t>
            </a:r>
            <a:r>
              <a:rPr lang="en-US" i="1" dirty="0">
                <a:solidFill>
                  <a:srgbClr val="00518E"/>
                </a:solidFill>
              </a:rPr>
              <a:t>Nature Method of the Year</a:t>
            </a:r>
            <a:r>
              <a:rPr lang="en-US" dirty="0">
                <a:solidFill>
                  <a:srgbClr val="00518E"/>
                </a:solidFill>
              </a:rPr>
              <a:t>”. </a:t>
            </a:r>
            <a:endParaRPr lang="pl-PL" dirty="0" smtClean="0">
              <a:solidFill>
                <a:srgbClr val="00518E"/>
              </a:solidFill>
            </a:endParaRPr>
          </a:p>
          <a:p>
            <a:endParaRPr lang="pl-PL" dirty="0" smtClean="0">
              <a:solidFill>
                <a:srgbClr val="00518E"/>
              </a:solidFill>
            </a:endParaRPr>
          </a:p>
          <a:p>
            <a:r>
              <a:rPr lang="en-US" dirty="0" smtClean="0">
                <a:solidFill>
                  <a:srgbClr val="00518E"/>
                </a:solidFill>
              </a:rPr>
              <a:t>In </a:t>
            </a:r>
            <a:r>
              <a:rPr lang="en-US" dirty="0">
                <a:solidFill>
                  <a:srgbClr val="00518E"/>
                </a:solidFill>
              </a:rPr>
              <a:t>similarity to the fast development of crystallography due to the appearance of high energy synchrotron radiation in the early 90s of the last century, recent technical advancements in </a:t>
            </a:r>
            <a:r>
              <a:rPr lang="en-US" dirty="0" err="1">
                <a:solidFill>
                  <a:srgbClr val="00518E"/>
                </a:solidFill>
              </a:rPr>
              <a:t>cryo</a:t>
            </a:r>
            <a:r>
              <a:rPr lang="en-US" dirty="0">
                <a:solidFill>
                  <a:srgbClr val="00518E"/>
                </a:solidFill>
              </a:rPr>
              <a:t>-EM hardware and data analysis software have made the technique very attractive to many excellent research groups around the world. The broad availability to this new generation of microscopes today allow us to directly address and answer important biological questions, which have remained unresolved for decades. </a:t>
            </a:r>
          </a:p>
          <a:p>
            <a:endParaRPr lang="en-US" dirty="0" smtClean="0">
              <a:solidFill>
                <a:srgbClr val="00518E"/>
              </a:solidFill>
            </a:endParaRPr>
          </a:p>
          <a:p>
            <a:r>
              <a:rPr lang="en-US" dirty="0" err="1">
                <a:solidFill>
                  <a:srgbClr val="00518E"/>
                </a:solidFill>
              </a:rPr>
              <a:t>C</a:t>
            </a:r>
            <a:r>
              <a:rPr lang="en-US" dirty="0" err="1" smtClean="0">
                <a:solidFill>
                  <a:srgbClr val="00518E"/>
                </a:solidFill>
              </a:rPr>
              <a:t>ryo</a:t>
            </a:r>
            <a:r>
              <a:rPr lang="en-US" dirty="0" smtClean="0">
                <a:solidFill>
                  <a:srgbClr val="00518E"/>
                </a:solidFill>
              </a:rPr>
              <a:t>-EM </a:t>
            </a:r>
            <a:r>
              <a:rPr lang="en-US" dirty="0">
                <a:solidFill>
                  <a:srgbClr val="00518E"/>
                </a:solidFill>
              </a:rPr>
              <a:t>now progresses into the main structural biology method, as it allows to study large molecular complexes at atomic resolution without the need for growing crystals. </a:t>
            </a:r>
            <a:r>
              <a:rPr lang="en-US" dirty="0" smtClean="0">
                <a:solidFill>
                  <a:srgbClr val="00518E"/>
                </a:solidFill>
              </a:rPr>
              <a:t>The latest development of the so called “Volta phase plate” will allow to study complexes (&lt;200 </a:t>
            </a:r>
            <a:r>
              <a:rPr lang="en-US" dirty="0" err="1" smtClean="0">
                <a:solidFill>
                  <a:srgbClr val="00518E"/>
                </a:solidFill>
              </a:rPr>
              <a:t>kDa</a:t>
            </a:r>
            <a:r>
              <a:rPr lang="en-US" dirty="0" smtClean="0">
                <a:solidFill>
                  <a:srgbClr val="00518E"/>
                </a:solidFill>
              </a:rPr>
              <a:t>), which are currently too small to be studied at high resolution. In </a:t>
            </a:r>
            <a:r>
              <a:rPr lang="en-US" dirty="0">
                <a:solidFill>
                  <a:srgbClr val="00518E"/>
                </a:solidFill>
              </a:rPr>
              <a:t>addition, the improved contrast will facilitate the collection of higher resolution data also in cells directly using </a:t>
            </a:r>
            <a:r>
              <a:rPr lang="en-US" dirty="0" err="1">
                <a:solidFill>
                  <a:srgbClr val="00518E"/>
                </a:solidFill>
              </a:rPr>
              <a:t>cryo</a:t>
            </a:r>
            <a:r>
              <a:rPr lang="en-US" dirty="0">
                <a:solidFill>
                  <a:srgbClr val="00518E"/>
                </a:solidFill>
              </a:rPr>
              <a:t>-tomography and sub tomogram averaging techniques. </a:t>
            </a:r>
          </a:p>
        </p:txBody>
      </p:sp>
    </p:spTree>
    <p:extLst>
      <p:ext uri="{BB962C8B-B14F-4D97-AF65-F5344CB8AC3E}">
        <p14:creationId xmlns:p14="http://schemas.microsoft.com/office/powerpoint/2010/main" val="348324703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33</a:t>
            </a:fld>
            <a:endParaRPr lang="en-US" dirty="0">
              <a:solidFill>
                <a:srgbClr val="000000"/>
              </a:solidFill>
            </a:endParaRPr>
          </a:p>
        </p:txBody>
      </p:sp>
      <p:pic>
        <p:nvPicPr>
          <p:cNvPr id="5" name="Obraz 4"/>
          <p:cNvPicPr>
            <a:picLocks noChangeAspect="1"/>
          </p:cNvPicPr>
          <p:nvPr/>
        </p:nvPicPr>
        <p:blipFill>
          <a:blip r:embed="rId2"/>
          <a:stretch>
            <a:fillRect/>
          </a:stretch>
        </p:blipFill>
        <p:spPr>
          <a:xfrm>
            <a:off x="0" y="3532886"/>
            <a:ext cx="8991453" cy="3225748"/>
          </a:xfrm>
          <a:prstGeom prst="rect">
            <a:avLst/>
          </a:prstGeom>
        </p:spPr>
      </p:pic>
      <p:pic>
        <p:nvPicPr>
          <p:cNvPr id="7" name="Obraz 6"/>
          <p:cNvPicPr>
            <a:picLocks noChangeAspect="1"/>
          </p:cNvPicPr>
          <p:nvPr/>
        </p:nvPicPr>
        <p:blipFill>
          <a:blip r:embed="rId3"/>
          <a:stretch>
            <a:fillRect/>
          </a:stretch>
        </p:blipFill>
        <p:spPr>
          <a:xfrm>
            <a:off x="3275856" y="908720"/>
            <a:ext cx="3223073" cy="3300936"/>
          </a:xfrm>
          <a:prstGeom prst="rect">
            <a:avLst/>
          </a:prstGeom>
        </p:spPr>
      </p:pic>
      <p:sp>
        <p:nvSpPr>
          <p:cNvPr id="9" name="Tytuł 1"/>
          <p:cNvSpPr>
            <a:spLocks noGrp="1"/>
          </p:cNvSpPr>
          <p:nvPr>
            <p:ph type="title"/>
          </p:nvPr>
        </p:nvSpPr>
        <p:spPr>
          <a:xfrm>
            <a:off x="457200" y="116632"/>
            <a:ext cx="8229600" cy="648072"/>
          </a:xfrm>
        </p:spPr>
        <p:txBody>
          <a:bodyPr/>
          <a:lstStyle/>
          <a:p>
            <a:r>
              <a:rPr lang="en-US" sz="2800" dirty="0" err="1" smtClean="0">
                <a:solidFill>
                  <a:schemeClr val="bg1"/>
                </a:solidFill>
              </a:rPr>
              <a:t>Cryo</a:t>
            </a:r>
            <a:r>
              <a:rPr lang="en-US" sz="2800" dirty="0" smtClean="0">
                <a:solidFill>
                  <a:schemeClr val="bg1"/>
                </a:solidFill>
              </a:rPr>
              <a:t> TEM</a:t>
            </a:r>
            <a:endParaRPr lang="en-US" sz="2800" dirty="0">
              <a:solidFill>
                <a:schemeClr val="bg1"/>
              </a:solidFill>
            </a:endParaRPr>
          </a:p>
        </p:txBody>
      </p:sp>
    </p:spTree>
    <p:extLst>
      <p:ext uri="{BB962C8B-B14F-4D97-AF65-F5344CB8AC3E}">
        <p14:creationId xmlns:p14="http://schemas.microsoft.com/office/powerpoint/2010/main" val="274649427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400" dirty="0" err="1">
                <a:solidFill>
                  <a:schemeClr val="bg1"/>
                </a:solidFill>
              </a:rPr>
              <a:t>Exemples</a:t>
            </a:r>
            <a:r>
              <a:rPr lang="en-US" altLang="pl-PL" sz="2400" dirty="0">
                <a:solidFill>
                  <a:schemeClr val="bg1"/>
                </a:solidFill>
              </a:rPr>
              <a:t> of research projects for Solaris </a:t>
            </a:r>
            <a:r>
              <a:rPr lang="en-US" altLang="pl-PL" sz="2400" dirty="0" err="1">
                <a:solidFill>
                  <a:schemeClr val="bg1"/>
                </a:solidFill>
              </a:rPr>
              <a:t>PX</a:t>
            </a:r>
            <a:r>
              <a:rPr lang="en-US" altLang="pl-PL" sz="2400" dirty="0">
                <a:solidFill>
                  <a:schemeClr val="bg1"/>
                </a:solidFill>
              </a:rPr>
              <a:t>/</a:t>
            </a:r>
            <a:r>
              <a:rPr lang="en-US" altLang="pl-PL" sz="2400" dirty="0" err="1">
                <a:solidFill>
                  <a:schemeClr val="bg1"/>
                </a:solidFill>
              </a:rPr>
              <a:t>SAXS</a:t>
            </a:r>
            <a:r>
              <a:rPr lang="en-US" altLang="pl-PL" sz="2400" dirty="0">
                <a:solidFill>
                  <a:schemeClr val="bg1"/>
                </a:solidFill>
              </a:rPr>
              <a:t> BL</a:t>
            </a:r>
          </a:p>
        </p:txBody>
      </p:sp>
      <p:sp>
        <p:nvSpPr>
          <p:cNvPr id="9" name="Symbol zastępczy zawartości 2"/>
          <p:cNvSpPr>
            <a:spLocks noGrp="1"/>
          </p:cNvSpPr>
          <p:nvPr>
            <p:ph idx="1"/>
          </p:nvPr>
        </p:nvSpPr>
        <p:spPr>
          <a:xfrm>
            <a:off x="0" y="1196752"/>
            <a:ext cx="9144000" cy="5661248"/>
          </a:xfrm>
        </p:spPr>
        <p:txBody>
          <a:bodyPr>
            <a:noAutofit/>
          </a:bodyPr>
          <a:lstStyle/>
          <a:p>
            <a:pPr marL="0" indent="0">
              <a:buNone/>
            </a:pPr>
            <a:r>
              <a:rPr lang="pl-PL" sz="2400" dirty="0" smtClean="0">
                <a:solidFill>
                  <a:srgbClr val="00518E"/>
                </a:solidFill>
              </a:rPr>
              <a:t>X-</a:t>
            </a:r>
            <a:r>
              <a:rPr lang="pl-PL" sz="2400" dirty="0" err="1" smtClean="0">
                <a:solidFill>
                  <a:srgbClr val="00518E"/>
                </a:solidFill>
              </a:rPr>
              <a:t>ray</a:t>
            </a:r>
            <a:r>
              <a:rPr lang="pl-PL" sz="2400" dirty="0" smtClean="0">
                <a:solidFill>
                  <a:srgbClr val="00518E"/>
                </a:solidFill>
              </a:rPr>
              <a:t> </a:t>
            </a:r>
            <a:r>
              <a:rPr lang="pl-PL" sz="2400" dirty="0" err="1" smtClean="0">
                <a:solidFill>
                  <a:srgbClr val="00518E"/>
                </a:solidFill>
              </a:rPr>
              <a:t>diffraction</a:t>
            </a:r>
            <a:r>
              <a:rPr lang="pl-PL" sz="2400" dirty="0" smtClean="0">
                <a:solidFill>
                  <a:srgbClr val="00518E"/>
                </a:solidFill>
              </a:rPr>
              <a:t> </a:t>
            </a:r>
            <a:r>
              <a:rPr lang="pl-PL" sz="2400" dirty="0" err="1" smtClean="0">
                <a:solidFill>
                  <a:srgbClr val="00518E"/>
                </a:solidFill>
              </a:rPr>
              <a:t>studies</a:t>
            </a:r>
            <a:r>
              <a:rPr lang="pl-PL" sz="2400" dirty="0" smtClean="0">
                <a:solidFill>
                  <a:srgbClr val="00518E"/>
                </a:solidFill>
              </a:rPr>
              <a:t> of </a:t>
            </a:r>
            <a:r>
              <a:rPr lang="pl-PL" sz="2400" dirty="0" err="1" smtClean="0">
                <a:solidFill>
                  <a:srgbClr val="00518E"/>
                </a:solidFill>
              </a:rPr>
              <a:t>new</a:t>
            </a:r>
            <a:r>
              <a:rPr lang="pl-PL" sz="2400" dirty="0" smtClean="0">
                <a:solidFill>
                  <a:srgbClr val="00518E"/>
                </a:solidFill>
              </a:rPr>
              <a:t> materials: </a:t>
            </a:r>
            <a:r>
              <a:rPr lang="pl-PL" sz="2400" dirty="0" err="1" smtClean="0">
                <a:solidFill>
                  <a:srgbClr val="00518E"/>
                </a:solidFill>
              </a:rPr>
              <a:t>catalysts</a:t>
            </a:r>
            <a:r>
              <a:rPr lang="pl-PL" sz="2400" dirty="0" smtClean="0">
                <a:solidFill>
                  <a:srgbClr val="00518E"/>
                </a:solidFill>
              </a:rPr>
              <a:t>, </a:t>
            </a:r>
            <a:r>
              <a:rPr lang="pl-PL" sz="2400" dirty="0" err="1" smtClean="0">
                <a:solidFill>
                  <a:srgbClr val="00518E"/>
                </a:solidFill>
              </a:rPr>
              <a:t>polymers</a:t>
            </a:r>
            <a:r>
              <a:rPr lang="pl-PL" sz="2400" dirty="0" smtClean="0">
                <a:solidFill>
                  <a:srgbClr val="00518E"/>
                </a:solidFill>
              </a:rPr>
              <a:t>, etc.</a:t>
            </a:r>
          </a:p>
          <a:p>
            <a:pPr lvl="1"/>
            <a:r>
              <a:rPr lang="pl-PL" sz="2000" dirty="0" smtClean="0">
                <a:solidFill>
                  <a:srgbClr val="00518E"/>
                </a:solidFill>
              </a:rPr>
              <a:t>D</a:t>
            </a:r>
            <a:r>
              <a:rPr lang="en-US" sz="2000" dirty="0" err="1" smtClean="0">
                <a:solidFill>
                  <a:srgbClr val="00518E"/>
                </a:solidFill>
              </a:rPr>
              <a:t>ealumination</a:t>
            </a:r>
            <a:r>
              <a:rPr lang="en-US" sz="2000" dirty="0" smtClean="0">
                <a:solidFill>
                  <a:srgbClr val="00518E"/>
                </a:solidFill>
              </a:rPr>
              <a:t> </a:t>
            </a:r>
            <a:r>
              <a:rPr lang="en-US" sz="2000" dirty="0" err="1" smtClean="0">
                <a:solidFill>
                  <a:srgbClr val="00518E"/>
                </a:solidFill>
              </a:rPr>
              <a:t>proces</a:t>
            </a:r>
            <a:r>
              <a:rPr lang="pl-PL" sz="2000" dirty="0" smtClean="0">
                <a:solidFill>
                  <a:srgbClr val="00518E"/>
                </a:solidFill>
              </a:rPr>
              <a:t>s</a:t>
            </a:r>
            <a:r>
              <a:rPr lang="en-US" sz="2000" dirty="0" smtClean="0">
                <a:solidFill>
                  <a:srgbClr val="00518E"/>
                </a:solidFill>
              </a:rPr>
              <a:t> of Y Zeolite catalyst</a:t>
            </a:r>
            <a:endParaRPr lang="pl-PL" sz="2000" dirty="0" smtClean="0">
              <a:solidFill>
                <a:srgbClr val="00518E"/>
              </a:solidFill>
            </a:endParaRPr>
          </a:p>
          <a:p>
            <a:pPr lvl="1"/>
            <a:r>
              <a:rPr lang="en-US" sz="2000" dirty="0" smtClean="0">
                <a:solidFill>
                  <a:srgbClr val="00518E"/>
                </a:solidFill>
              </a:rPr>
              <a:t>Microstructure of coral </a:t>
            </a:r>
            <a:r>
              <a:rPr lang="en-US" sz="2000" dirty="0" err="1" smtClean="0">
                <a:solidFill>
                  <a:srgbClr val="00518E"/>
                </a:solidFill>
              </a:rPr>
              <a:t>calcitic</a:t>
            </a:r>
            <a:r>
              <a:rPr lang="en-US" sz="2000" dirty="0" smtClean="0">
                <a:solidFill>
                  <a:srgbClr val="00518E"/>
                </a:solidFill>
              </a:rPr>
              <a:t> skeleton</a:t>
            </a:r>
          </a:p>
          <a:p>
            <a:pPr lvl="1"/>
            <a:endParaRPr lang="pl-PL" sz="2000" dirty="0" smtClean="0">
              <a:solidFill>
                <a:srgbClr val="00518E"/>
              </a:solidFill>
            </a:endParaRPr>
          </a:p>
          <a:p>
            <a:pPr marL="0" indent="0">
              <a:buNone/>
            </a:pPr>
            <a:r>
              <a:rPr lang="pl-PL" sz="2400" dirty="0" smtClean="0">
                <a:solidFill>
                  <a:srgbClr val="00518E"/>
                </a:solidFill>
              </a:rPr>
              <a:t>Protein </a:t>
            </a:r>
            <a:r>
              <a:rPr lang="pl-PL" sz="2400" dirty="0" err="1" smtClean="0">
                <a:solidFill>
                  <a:srgbClr val="00518E"/>
                </a:solidFill>
              </a:rPr>
              <a:t>crystallography</a:t>
            </a:r>
            <a:r>
              <a:rPr lang="pl-PL" sz="2400" dirty="0" smtClean="0">
                <a:solidFill>
                  <a:srgbClr val="00518E"/>
                </a:solidFill>
              </a:rPr>
              <a:t> &amp; </a:t>
            </a:r>
            <a:r>
              <a:rPr lang="pl-PL" sz="2400" dirty="0" err="1" smtClean="0">
                <a:solidFill>
                  <a:srgbClr val="00518E"/>
                </a:solidFill>
              </a:rPr>
              <a:t>drug</a:t>
            </a:r>
            <a:r>
              <a:rPr lang="pl-PL" sz="2400" dirty="0" smtClean="0">
                <a:solidFill>
                  <a:srgbClr val="00518E"/>
                </a:solidFill>
              </a:rPr>
              <a:t> design</a:t>
            </a:r>
          </a:p>
          <a:p>
            <a:pPr lvl="1"/>
            <a:r>
              <a:rPr lang="pl-PL" sz="2000" dirty="0" err="1" smtClean="0">
                <a:solidFill>
                  <a:srgbClr val="00518E"/>
                </a:solidFill>
              </a:rPr>
              <a:t>Structure</a:t>
            </a:r>
            <a:r>
              <a:rPr lang="pl-PL" sz="2000" dirty="0" smtClean="0">
                <a:solidFill>
                  <a:srgbClr val="00518E"/>
                </a:solidFill>
              </a:rPr>
              <a:t> of HIV </a:t>
            </a:r>
            <a:r>
              <a:rPr lang="pl-PL" sz="2000" dirty="0" err="1" smtClean="0">
                <a:solidFill>
                  <a:srgbClr val="00518E"/>
                </a:solidFill>
              </a:rPr>
              <a:t>protease</a:t>
            </a:r>
            <a:r>
              <a:rPr lang="pl-PL" sz="2000" dirty="0" smtClean="0">
                <a:solidFill>
                  <a:srgbClr val="00518E"/>
                </a:solidFill>
              </a:rPr>
              <a:t>, a target for </a:t>
            </a:r>
            <a:r>
              <a:rPr lang="pl-PL" sz="2000" dirty="0" err="1" smtClean="0">
                <a:solidFill>
                  <a:srgbClr val="00518E"/>
                </a:solidFill>
              </a:rPr>
              <a:t>drug</a:t>
            </a:r>
            <a:r>
              <a:rPr lang="pl-PL" sz="2000" dirty="0" smtClean="0">
                <a:solidFill>
                  <a:srgbClr val="00518E"/>
                </a:solidFill>
              </a:rPr>
              <a:t> design</a:t>
            </a:r>
          </a:p>
          <a:p>
            <a:pPr marL="342900" lvl="1" indent="0">
              <a:buNone/>
            </a:pPr>
            <a:endParaRPr lang="pl-PL" sz="2000" dirty="0" smtClean="0">
              <a:solidFill>
                <a:srgbClr val="00518E"/>
              </a:solidFill>
            </a:endParaRPr>
          </a:p>
          <a:p>
            <a:pPr marL="0" indent="0">
              <a:buNone/>
            </a:pPr>
            <a:r>
              <a:rPr lang="pl-PL" sz="2400" dirty="0" smtClean="0">
                <a:solidFill>
                  <a:srgbClr val="00518E"/>
                </a:solidFill>
              </a:rPr>
              <a:t>SAXS for </a:t>
            </a:r>
            <a:r>
              <a:rPr lang="pl-PL" sz="2400" dirty="0" err="1" smtClean="0">
                <a:solidFill>
                  <a:srgbClr val="00518E"/>
                </a:solidFill>
              </a:rPr>
              <a:t>studies</a:t>
            </a:r>
            <a:r>
              <a:rPr lang="pl-PL" sz="2400" dirty="0" smtClean="0">
                <a:solidFill>
                  <a:srgbClr val="00518E"/>
                </a:solidFill>
              </a:rPr>
              <a:t> of </a:t>
            </a:r>
            <a:r>
              <a:rPr lang="pl-PL" sz="2400" dirty="0" err="1" smtClean="0">
                <a:solidFill>
                  <a:srgbClr val="00518E"/>
                </a:solidFill>
              </a:rPr>
              <a:t>new</a:t>
            </a:r>
            <a:r>
              <a:rPr lang="pl-PL" sz="2400" dirty="0" smtClean="0">
                <a:solidFill>
                  <a:srgbClr val="00518E"/>
                </a:solidFill>
              </a:rPr>
              <a:t> </a:t>
            </a:r>
            <a:r>
              <a:rPr lang="pl-PL" sz="2400" dirty="0" err="1" smtClean="0">
                <a:solidFill>
                  <a:srgbClr val="00518E"/>
                </a:solidFill>
              </a:rPr>
              <a:t>nanomaterials</a:t>
            </a:r>
            <a:r>
              <a:rPr lang="pl-PL" sz="2400" dirty="0" smtClean="0">
                <a:solidFill>
                  <a:srgbClr val="00518E"/>
                </a:solidFill>
              </a:rPr>
              <a:t>: </a:t>
            </a:r>
            <a:r>
              <a:rPr lang="pl-PL" sz="2400" dirty="0" err="1" smtClean="0">
                <a:solidFill>
                  <a:srgbClr val="00518E"/>
                </a:solidFill>
              </a:rPr>
              <a:t>nanoparticles</a:t>
            </a:r>
            <a:r>
              <a:rPr lang="pl-PL" sz="2400" dirty="0" smtClean="0">
                <a:solidFill>
                  <a:srgbClr val="00518E"/>
                </a:solidFill>
              </a:rPr>
              <a:t>, </a:t>
            </a:r>
            <a:r>
              <a:rPr lang="pl-PL" sz="2400" dirty="0" err="1" smtClean="0">
                <a:solidFill>
                  <a:srgbClr val="00518E"/>
                </a:solidFill>
              </a:rPr>
              <a:t>nanocomposites</a:t>
            </a:r>
            <a:r>
              <a:rPr lang="pl-PL" sz="2400" dirty="0" smtClean="0">
                <a:solidFill>
                  <a:srgbClr val="00518E"/>
                </a:solidFill>
              </a:rPr>
              <a:t>, </a:t>
            </a:r>
            <a:r>
              <a:rPr lang="pl-PL" sz="2400" dirty="0" err="1" smtClean="0">
                <a:solidFill>
                  <a:srgbClr val="00518E"/>
                </a:solidFill>
              </a:rPr>
              <a:t>polymers</a:t>
            </a:r>
            <a:r>
              <a:rPr lang="pl-PL" sz="2400" dirty="0" smtClean="0">
                <a:solidFill>
                  <a:srgbClr val="00518E"/>
                </a:solidFill>
              </a:rPr>
              <a:t> etc.</a:t>
            </a:r>
          </a:p>
          <a:p>
            <a:pPr lvl="1"/>
            <a:r>
              <a:rPr lang="en-US" sz="2000" dirty="0" smtClean="0">
                <a:solidFill>
                  <a:srgbClr val="00518E"/>
                </a:solidFill>
              </a:rPr>
              <a:t>SAXS – monitoring the </a:t>
            </a:r>
            <a:r>
              <a:rPr lang="pl-PL" sz="2000" dirty="0" err="1" smtClean="0">
                <a:solidFill>
                  <a:srgbClr val="00518E"/>
                </a:solidFill>
              </a:rPr>
              <a:t>synthesis</a:t>
            </a:r>
            <a:r>
              <a:rPr lang="en-US" sz="2000" dirty="0" smtClean="0">
                <a:solidFill>
                  <a:srgbClr val="00518E"/>
                </a:solidFill>
              </a:rPr>
              <a:t> of Au nanoparticles</a:t>
            </a:r>
            <a:endParaRPr lang="pl-PL" sz="2000" dirty="0" smtClean="0">
              <a:solidFill>
                <a:srgbClr val="00518E"/>
              </a:solidFill>
            </a:endParaRPr>
          </a:p>
          <a:p>
            <a:pPr marL="342900" lvl="1" indent="0">
              <a:buNone/>
            </a:pPr>
            <a:endParaRPr lang="en-US" sz="2000" dirty="0" smtClean="0">
              <a:solidFill>
                <a:srgbClr val="00518E"/>
              </a:solidFill>
            </a:endParaRPr>
          </a:p>
          <a:p>
            <a:pPr marL="0" indent="0">
              <a:buNone/>
            </a:pPr>
            <a:r>
              <a:rPr lang="pl-PL" sz="2400" dirty="0" smtClean="0">
                <a:solidFill>
                  <a:srgbClr val="00518E"/>
                </a:solidFill>
              </a:rPr>
              <a:t>Combination of protein </a:t>
            </a:r>
            <a:r>
              <a:rPr lang="pl-PL" sz="2400" dirty="0" err="1" smtClean="0">
                <a:solidFill>
                  <a:srgbClr val="00518E"/>
                </a:solidFill>
              </a:rPr>
              <a:t>crystallography</a:t>
            </a:r>
            <a:r>
              <a:rPr lang="pl-PL" sz="2400" dirty="0" smtClean="0">
                <a:solidFill>
                  <a:srgbClr val="00518E"/>
                </a:solidFill>
              </a:rPr>
              <a:t> &amp; </a:t>
            </a:r>
            <a:r>
              <a:rPr lang="pl-PL" sz="2400" dirty="0" err="1" smtClean="0">
                <a:solidFill>
                  <a:srgbClr val="00518E"/>
                </a:solidFill>
              </a:rPr>
              <a:t>BioSAXS</a:t>
            </a:r>
            <a:endParaRPr lang="pl-PL" sz="2400" dirty="0" smtClean="0">
              <a:solidFill>
                <a:srgbClr val="00518E"/>
              </a:solidFill>
            </a:endParaRPr>
          </a:p>
          <a:p>
            <a:pPr lvl="1"/>
            <a:r>
              <a:rPr lang="en-US" sz="2000" dirty="0" smtClean="0">
                <a:solidFill>
                  <a:srgbClr val="00518E"/>
                </a:solidFill>
              </a:rPr>
              <a:t>Structural analysis of </a:t>
            </a:r>
            <a:r>
              <a:rPr lang="en-US" sz="2000" dirty="0" err="1" smtClean="0">
                <a:solidFill>
                  <a:srgbClr val="00518E"/>
                </a:solidFill>
              </a:rPr>
              <a:t>mtEXO</a:t>
            </a:r>
            <a:r>
              <a:rPr lang="en-US" sz="2000" dirty="0" smtClean="0">
                <a:solidFill>
                  <a:srgbClr val="00518E"/>
                </a:solidFill>
              </a:rPr>
              <a:t> mitochondrial RNA </a:t>
            </a:r>
            <a:r>
              <a:rPr lang="en-US" sz="2000" dirty="0" err="1" smtClean="0">
                <a:solidFill>
                  <a:srgbClr val="00518E"/>
                </a:solidFill>
              </a:rPr>
              <a:t>degradosome</a:t>
            </a:r>
            <a:r>
              <a:rPr lang="en-US" sz="2000" dirty="0" smtClean="0">
                <a:solidFill>
                  <a:srgbClr val="00518E"/>
                </a:solidFill>
              </a:rPr>
              <a:t> reveals tight coupling of nuclease and helicase components</a:t>
            </a:r>
            <a:endParaRPr lang="pl-PL" sz="2000" dirty="0" smtClean="0">
              <a:solidFill>
                <a:srgbClr val="00518E"/>
              </a:solidFill>
            </a:endParaRPr>
          </a:p>
        </p:txBody>
      </p:sp>
    </p:spTree>
    <p:extLst>
      <p:ext uri="{BB962C8B-B14F-4D97-AF65-F5344CB8AC3E}">
        <p14:creationId xmlns:p14="http://schemas.microsoft.com/office/powerpoint/2010/main" val="167248599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a:solidFill>
                  <a:schemeClr val="bg1"/>
                </a:solidFill>
              </a:rPr>
              <a:t>X-ray powder diffraction – studies of new materials </a:t>
            </a:r>
            <a:r>
              <a:rPr lang="en-US" altLang="pl-PL" sz="2000" dirty="0" err="1">
                <a:solidFill>
                  <a:schemeClr val="bg1"/>
                </a:solidFill>
              </a:rPr>
              <a:t>dealumination</a:t>
            </a:r>
            <a:r>
              <a:rPr lang="en-US" altLang="pl-PL" sz="2000" dirty="0">
                <a:solidFill>
                  <a:schemeClr val="bg1"/>
                </a:solidFill>
              </a:rPr>
              <a:t> process of Y Zeolite catalyst</a:t>
            </a:r>
          </a:p>
        </p:txBody>
      </p:sp>
      <p:sp>
        <p:nvSpPr>
          <p:cNvPr id="6" name="Symbol zastępczy zawartości 2"/>
          <p:cNvSpPr txBox="1">
            <a:spLocks/>
          </p:cNvSpPr>
          <p:nvPr/>
        </p:nvSpPr>
        <p:spPr bwMode="auto">
          <a:xfrm>
            <a:off x="69449" y="1479649"/>
            <a:ext cx="7888147" cy="4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pl-PL" b="1" kern="0" smtClean="0">
                <a:effectLst>
                  <a:outerShdw blurRad="38100" dist="38100" dir="2700000" algn="tl">
                    <a:srgbClr val="000000">
                      <a:alpha val="43137"/>
                    </a:srgbClr>
                  </a:outerShdw>
                </a:effectLst>
              </a:rPr>
              <a:t> X-Ray diffraction data:  300 K -&gt; 873 K (heating) -&gt; 300 K (cooling) </a:t>
            </a:r>
            <a:endParaRPr lang="pl-PL" b="1" kern="0" dirty="0">
              <a:effectLst>
                <a:outerShdw blurRad="38100" dist="38100" dir="2700000" algn="tl">
                  <a:srgbClr val="000000">
                    <a:alpha val="43137"/>
                  </a:srgbClr>
                </a:outerShdw>
              </a:effectLst>
            </a:endParaRPr>
          </a:p>
        </p:txBody>
      </p:sp>
      <p:pic>
        <p:nvPicPr>
          <p:cNvPr id="7" name="Obraz 6"/>
          <p:cNvPicPr>
            <a:picLocks noChangeAspect="1"/>
          </p:cNvPicPr>
          <p:nvPr/>
        </p:nvPicPr>
        <p:blipFill rotWithShape="1">
          <a:blip r:embed="rId3"/>
          <a:srcRect b="58012"/>
          <a:stretch/>
        </p:blipFill>
        <p:spPr>
          <a:xfrm>
            <a:off x="1440881" y="2322162"/>
            <a:ext cx="5502483" cy="1469130"/>
          </a:xfrm>
          <a:prstGeom prst="rect">
            <a:avLst/>
          </a:prstGeom>
        </p:spPr>
      </p:pic>
      <p:pic>
        <p:nvPicPr>
          <p:cNvPr id="8" name="Obraz 7"/>
          <p:cNvPicPr>
            <a:picLocks noChangeAspect="1"/>
          </p:cNvPicPr>
          <p:nvPr/>
        </p:nvPicPr>
        <p:blipFill rotWithShape="1">
          <a:blip r:embed="rId3"/>
          <a:srcRect t="42264"/>
          <a:stretch/>
        </p:blipFill>
        <p:spPr>
          <a:xfrm>
            <a:off x="1551005" y="4166885"/>
            <a:ext cx="5502483" cy="2020137"/>
          </a:xfrm>
          <a:prstGeom prst="rect">
            <a:avLst/>
          </a:prstGeom>
        </p:spPr>
      </p:pic>
      <p:sp>
        <p:nvSpPr>
          <p:cNvPr id="11" name="Symbol zastępczy zawartości 2"/>
          <p:cNvSpPr txBox="1">
            <a:spLocks/>
          </p:cNvSpPr>
          <p:nvPr/>
        </p:nvSpPr>
        <p:spPr>
          <a:xfrm>
            <a:off x="360747" y="3791292"/>
            <a:ext cx="6949151" cy="443013"/>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pl-PL" b="1" dirty="0" err="1" smtClean="0">
                <a:effectLst>
                  <a:outerShdw blurRad="38100" dist="38100" dir="2700000" algn="tl">
                    <a:srgbClr val="000000">
                      <a:alpha val="43137"/>
                    </a:srgbClr>
                  </a:outerShdw>
                </a:effectLst>
              </a:rPr>
              <a:t>Models</a:t>
            </a:r>
            <a:r>
              <a:rPr lang="pl-PL" b="1" dirty="0" smtClean="0">
                <a:effectLst>
                  <a:outerShdw blurRad="38100" dist="38100" dir="2700000" algn="tl">
                    <a:srgbClr val="000000">
                      <a:alpha val="43137"/>
                    </a:srgbClr>
                  </a:outerShdw>
                </a:effectLst>
              </a:rPr>
              <a:t>:           300 K -&gt; 873 K (heating) -&gt; 300 K (</a:t>
            </a:r>
            <a:r>
              <a:rPr lang="pl-PL" b="1" dirty="0" err="1" smtClean="0">
                <a:effectLst>
                  <a:outerShdw blurRad="38100" dist="38100" dir="2700000" algn="tl">
                    <a:srgbClr val="000000">
                      <a:alpha val="43137"/>
                    </a:srgbClr>
                  </a:outerShdw>
                </a:effectLst>
              </a:rPr>
              <a:t>cooling</a:t>
            </a:r>
            <a:r>
              <a:rPr lang="pl-PL" b="1" dirty="0" smtClean="0">
                <a:effectLst>
                  <a:outerShdw blurRad="38100" dist="38100" dir="2700000" algn="tl">
                    <a:srgbClr val="000000">
                      <a:alpha val="43137"/>
                    </a:srgbClr>
                  </a:outerShdw>
                </a:effectLst>
              </a:rPr>
              <a:t>) </a:t>
            </a:r>
            <a:endParaRPr lang="pl-PL" b="1" dirty="0">
              <a:effectLst>
                <a:outerShdw blurRad="38100" dist="38100" dir="2700000" algn="tl">
                  <a:srgbClr val="000000">
                    <a:alpha val="43137"/>
                  </a:srgbClr>
                </a:outerShdw>
              </a:effectLst>
            </a:endParaRPr>
          </a:p>
        </p:txBody>
      </p:sp>
      <p:sp>
        <p:nvSpPr>
          <p:cNvPr id="12" name="Prostokąt 11"/>
          <p:cNvSpPr/>
          <p:nvPr/>
        </p:nvSpPr>
        <p:spPr>
          <a:xfrm>
            <a:off x="0" y="6154444"/>
            <a:ext cx="2711320" cy="369332"/>
          </a:xfrm>
          <a:prstGeom prst="rect">
            <a:avLst/>
          </a:prstGeom>
        </p:spPr>
        <p:txBody>
          <a:bodyPr wrap="none">
            <a:spAutoFit/>
          </a:bodyPr>
          <a:lstStyle/>
          <a:p>
            <a:r>
              <a:rPr lang="pl-PL" b="1" dirty="0" smtClean="0">
                <a:effectLst>
                  <a:outerShdw blurRad="38100" dist="38100" dir="2700000" algn="tl">
                    <a:srgbClr val="000000">
                      <a:alpha val="43137"/>
                    </a:srgbClr>
                  </a:outerShdw>
                </a:effectLst>
                <a:latin typeface="+mn-lt"/>
              </a:rPr>
              <a:t>XRPD </a:t>
            </a:r>
            <a:r>
              <a:rPr lang="pl-PL" b="1" dirty="0" err="1" smtClean="0">
                <a:effectLst>
                  <a:outerShdw blurRad="38100" dist="38100" dir="2700000" algn="tl">
                    <a:srgbClr val="000000">
                      <a:alpha val="43137"/>
                    </a:srgbClr>
                  </a:outerShdw>
                </a:effectLst>
                <a:latin typeface="+mn-lt"/>
              </a:rPr>
              <a:t>Rietveld</a:t>
            </a:r>
            <a:r>
              <a:rPr lang="pl-PL" b="1" dirty="0" smtClean="0">
                <a:effectLst>
                  <a:outerShdw blurRad="38100" dist="38100" dir="2700000" algn="tl">
                    <a:srgbClr val="000000">
                      <a:alpha val="43137"/>
                    </a:srgbClr>
                  </a:outerShdw>
                </a:effectLst>
                <a:latin typeface="+mn-lt"/>
              </a:rPr>
              <a:t> </a:t>
            </a:r>
            <a:r>
              <a:rPr lang="pl-PL" b="1" dirty="0" err="1" smtClean="0">
                <a:effectLst>
                  <a:outerShdw blurRad="38100" dist="38100" dir="2700000" algn="tl">
                    <a:srgbClr val="000000">
                      <a:alpha val="43137"/>
                    </a:srgbClr>
                  </a:outerShdw>
                </a:effectLst>
              </a:rPr>
              <a:t>Refinement</a:t>
            </a:r>
            <a:endParaRPr lang="pl-PL" dirty="0"/>
          </a:p>
        </p:txBody>
      </p:sp>
      <p:sp>
        <p:nvSpPr>
          <p:cNvPr id="13" name="pole tekstowe 12"/>
          <p:cNvSpPr txBox="1"/>
          <p:nvPr/>
        </p:nvSpPr>
        <p:spPr>
          <a:xfrm>
            <a:off x="2915816" y="6488668"/>
            <a:ext cx="5566652" cy="369332"/>
          </a:xfrm>
          <a:prstGeom prst="rect">
            <a:avLst/>
          </a:prstGeom>
          <a:noFill/>
        </p:spPr>
        <p:txBody>
          <a:bodyPr wrap="none" rtlCol="0">
            <a:spAutoFit/>
          </a:bodyPr>
          <a:lstStyle/>
          <a:p>
            <a:r>
              <a:rPr lang="pl-PL" dirty="0" smtClean="0"/>
              <a:t>G. </a:t>
            </a:r>
            <a:r>
              <a:rPr lang="pl-PL" dirty="0" err="1" smtClean="0"/>
              <a:t>Agostini</a:t>
            </a:r>
            <a:r>
              <a:rPr lang="pl-PL" dirty="0" smtClean="0"/>
              <a:t> et al.</a:t>
            </a:r>
            <a:r>
              <a:rPr lang="pl-PL" b="1" dirty="0" smtClean="0"/>
              <a:t> </a:t>
            </a:r>
            <a:r>
              <a:rPr lang="de-DE" b="1" dirty="0" smtClean="0"/>
              <a:t>J</a:t>
            </a:r>
            <a:r>
              <a:rPr lang="de-DE" b="1" dirty="0"/>
              <a:t>. AM. CHEM. SOC. 2010</a:t>
            </a:r>
            <a:r>
              <a:rPr lang="de-DE" dirty="0"/>
              <a:t>, </a:t>
            </a:r>
            <a:r>
              <a:rPr lang="de-DE" i="1" dirty="0"/>
              <a:t>132</a:t>
            </a:r>
            <a:r>
              <a:rPr lang="de-DE" dirty="0"/>
              <a:t>, 667–678 </a:t>
            </a:r>
            <a:endParaRPr lang="pl-PL" dirty="0"/>
          </a:p>
        </p:txBody>
      </p:sp>
    </p:spTree>
    <p:extLst>
      <p:ext uri="{BB962C8B-B14F-4D97-AF65-F5344CB8AC3E}">
        <p14:creationId xmlns:p14="http://schemas.microsoft.com/office/powerpoint/2010/main" val="58864364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a:solidFill>
                  <a:schemeClr val="bg1"/>
                </a:solidFill>
              </a:rPr>
              <a:t>X-ray powder diffraction – Microstructure </a:t>
            </a:r>
          </a:p>
          <a:p>
            <a:pPr algn="ctr" eaLnBrk="1" hangingPunct="1">
              <a:buClrTx/>
              <a:buFontTx/>
              <a:buNone/>
            </a:pPr>
            <a:r>
              <a:rPr lang="en-US" altLang="pl-PL" sz="2000" dirty="0">
                <a:solidFill>
                  <a:schemeClr val="bg1"/>
                </a:solidFill>
              </a:rPr>
              <a:t>of coral </a:t>
            </a:r>
            <a:r>
              <a:rPr lang="en-US" altLang="pl-PL" sz="2000" dirty="0" err="1">
                <a:solidFill>
                  <a:schemeClr val="bg1"/>
                </a:solidFill>
              </a:rPr>
              <a:t>calcitic</a:t>
            </a:r>
            <a:r>
              <a:rPr lang="en-US" altLang="pl-PL" sz="2000" dirty="0">
                <a:solidFill>
                  <a:schemeClr val="bg1"/>
                </a:solidFill>
              </a:rPr>
              <a:t> skeleton</a:t>
            </a:r>
          </a:p>
        </p:txBody>
      </p:sp>
      <p:sp>
        <p:nvSpPr>
          <p:cNvPr id="14" name="Symbol zastępczy zawartości 7"/>
          <p:cNvSpPr>
            <a:spLocks noGrp="1"/>
          </p:cNvSpPr>
          <p:nvPr>
            <p:ph idx="1"/>
          </p:nvPr>
        </p:nvSpPr>
        <p:spPr>
          <a:xfrm>
            <a:off x="4986531" y="2819794"/>
            <a:ext cx="3920188" cy="1410317"/>
          </a:xfrm>
        </p:spPr>
        <p:txBody>
          <a:bodyPr>
            <a:normAutofit fontScale="70000" lnSpcReduction="20000"/>
          </a:bodyPr>
          <a:lstStyle/>
          <a:p>
            <a:pPr marL="0" indent="0">
              <a:buNone/>
            </a:pPr>
            <a:r>
              <a:rPr lang="en-US" dirty="0"/>
              <a:t>Morphology of the modern aragonite </a:t>
            </a:r>
            <a:r>
              <a:rPr lang="en-US" i="1" dirty="0" err="1"/>
              <a:t>Desmophyllum</a:t>
            </a:r>
            <a:r>
              <a:rPr lang="en-US" i="1" dirty="0"/>
              <a:t> sp. </a:t>
            </a:r>
            <a:r>
              <a:rPr lang="en-US" dirty="0"/>
              <a:t>and the Late Cretaceous </a:t>
            </a:r>
            <a:r>
              <a:rPr lang="en-US" dirty="0" err="1" smtClean="0"/>
              <a:t>calcitic</a:t>
            </a:r>
            <a:r>
              <a:rPr lang="pl-PL" dirty="0" smtClean="0"/>
              <a:t> </a:t>
            </a:r>
            <a:r>
              <a:rPr lang="en-US" i="1" dirty="0" err="1" smtClean="0"/>
              <a:t>Coelosmilia</a:t>
            </a:r>
            <a:r>
              <a:rPr lang="en-US" i="1" dirty="0" smtClean="0"/>
              <a:t> </a:t>
            </a:r>
            <a:r>
              <a:rPr lang="en-US" i="1" dirty="0"/>
              <a:t>sp.</a:t>
            </a:r>
            <a:endParaRPr lang="pl-PL" i="1" dirty="0"/>
          </a:p>
        </p:txBody>
      </p:sp>
      <p:pic>
        <p:nvPicPr>
          <p:cNvPr id="15" name="Obraz 14"/>
          <p:cNvPicPr>
            <a:picLocks noChangeAspect="1"/>
          </p:cNvPicPr>
          <p:nvPr/>
        </p:nvPicPr>
        <p:blipFill>
          <a:blip r:embed="rId3"/>
          <a:stretch>
            <a:fillRect/>
          </a:stretch>
        </p:blipFill>
        <p:spPr>
          <a:xfrm>
            <a:off x="80425" y="914046"/>
            <a:ext cx="4707155" cy="3372861"/>
          </a:xfrm>
          <a:prstGeom prst="rect">
            <a:avLst/>
          </a:prstGeom>
        </p:spPr>
      </p:pic>
      <p:pic>
        <p:nvPicPr>
          <p:cNvPr id="16" name="Obraz 15"/>
          <p:cNvPicPr>
            <a:picLocks noChangeAspect="1"/>
          </p:cNvPicPr>
          <p:nvPr/>
        </p:nvPicPr>
        <p:blipFill>
          <a:blip r:embed="rId4"/>
          <a:stretch>
            <a:fillRect/>
          </a:stretch>
        </p:blipFill>
        <p:spPr>
          <a:xfrm>
            <a:off x="5027215" y="2208310"/>
            <a:ext cx="4029804" cy="392167"/>
          </a:xfrm>
          <a:prstGeom prst="rect">
            <a:avLst/>
          </a:prstGeom>
        </p:spPr>
      </p:pic>
      <p:pic>
        <p:nvPicPr>
          <p:cNvPr id="17" name="Obraz 16"/>
          <p:cNvPicPr>
            <a:picLocks noChangeAspect="1"/>
          </p:cNvPicPr>
          <p:nvPr/>
        </p:nvPicPr>
        <p:blipFill>
          <a:blip r:embed="rId5"/>
          <a:stretch>
            <a:fillRect/>
          </a:stretch>
        </p:blipFill>
        <p:spPr>
          <a:xfrm>
            <a:off x="4986532" y="997043"/>
            <a:ext cx="4111170" cy="991950"/>
          </a:xfrm>
          <a:prstGeom prst="rect">
            <a:avLst/>
          </a:prstGeom>
        </p:spPr>
      </p:pic>
      <p:sp>
        <p:nvSpPr>
          <p:cNvPr id="18" name="Prostokąt 17"/>
          <p:cNvSpPr/>
          <p:nvPr/>
        </p:nvSpPr>
        <p:spPr>
          <a:xfrm>
            <a:off x="0" y="4587246"/>
            <a:ext cx="3304570" cy="369332"/>
          </a:xfrm>
          <a:prstGeom prst="rect">
            <a:avLst/>
          </a:prstGeom>
        </p:spPr>
        <p:txBody>
          <a:bodyPr wrap="square">
            <a:spAutoFit/>
          </a:bodyPr>
          <a:lstStyle/>
          <a:p>
            <a:r>
              <a:rPr lang="pl-PL" b="1" dirty="0" err="1" smtClean="0">
                <a:effectLst>
                  <a:outerShdw blurRad="38100" dist="38100" dir="2700000" algn="tl">
                    <a:srgbClr val="000000">
                      <a:alpha val="43137"/>
                    </a:srgbClr>
                  </a:outerShdw>
                </a:effectLst>
                <a:latin typeface="+mn-lt"/>
              </a:rPr>
              <a:t>Calcium</a:t>
            </a:r>
            <a:r>
              <a:rPr lang="pl-PL" b="1" dirty="0" smtClean="0">
                <a:effectLst>
                  <a:outerShdw blurRad="38100" dist="38100" dir="2700000" algn="tl">
                    <a:srgbClr val="000000">
                      <a:alpha val="43137"/>
                    </a:srgbClr>
                  </a:outerShdw>
                </a:effectLst>
                <a:latin typeface="+mn-lt"/>
              </a:rPr>
              <a:t> </a:t>
            </a:r>
            <a:r>
              <a:rPr lang="pl-PL" b="1" dirty="0" err="1" smtClean="0">
                <a:effectLst>
                  <a:outerShdw blurRad="38100" dist="38100" dir="2700000" algn="tl">
                    <a:srgbClr val="000000">
                      <a:alpha val="43137"/>
                    </a:srgbClr>
                  </a:outerShdw>
                </a:effectLst>
                <a:latin typeface="+mn-lt"/>
              </a:rPr>
              <a:t>carbonate</a:t>
            </a:r>
            <a:r>
              <a:rPr lang="pl-PL" b="1" dirty="0" smtClean="0">
                <a:effectLst>
                  <a:outerShdw blurRad="38100" dist="38100" dir="2700000" algn="tl">
                    <a:srgbClr val="000000">
                      <a:alpha val="43137"/>
                    </a:srgbClr>
                  </a:outerShdw>
                </a:effectLst>
                <a:latin typeface="+mn-lt"/>
              </a:rPr>
              <a:t> – CaCO</a:t>
            </a:r>
            <a:r>
              <a:rPr lang="pl-PL" b="1" baseline="-25000" dirty="0" smtClean="0">
                <a:effectLst>
                  <a:outerShdw blurRad="38100" dist="38100" dir="2700000" algn="tl">
                    <a:srgbClr val="000000">
                      <a:alpha val="43137"/>
                    </a:srgbClr>
                  </a:outerShdw>
                </a:effectLst>
                <a:latin typeface="+mn-lt"/>
              </a:rPr>
              <a:t>3</a:t>
            </a:r>
            <a:endParaRPr lang="pl-PL" dirty="0"/>
          </a:p>
        </p:txBody>
      </p:sp>
      <p:grpSp>
        <p:nvGrpSpPr>
          <p:cNvPr id="19" name="Grupa 18"/>
          <p:cNvGrpSpPr/>
          <p:nvPr/>
        </p:nvGrpSpPr>
        <p:grpSpPr>
          <a:xfrm>
            <a:off x="3304570" y="4343703"/>
            <a:ext cx="5405659" cy="2497579"/>
            <a:chOff x="3304570" y="4343703"/>
            <a:chExt cx="5405659" cy="2497579"/>
          </a:xfrm>
        </p:grpSpPr>
        <p:pic>
          <p:nvPicPr>
            <p:cNvPr id="20" name="Picture 2" descr="Znalezione obrazy dla zapytania calcite crystal structure"/>
            <p:cNvPicPr>
              <a:picLocks noChangeAspect="1" noChangeArrowheads="1"/>
            </p:cNvPicPr>
            <p:nvPr/>
          </p:nvPicPr>
          <p:blipFill rotWithShape="1">
            <a:blip r:embed="rId6">
              <a:extLst>
                <a:ext uri="{28A0092B-C50C-407E-A947-70E740481C1C}">
                  <a14:useLocalDpi xmlns:a14="http://schemas.microsoft.com/office/drawing/2010/main" val="0"/>
                </a:ext>
              </a:extLst>
            </a:blip>
            <a:srcRect b="35895"/>
            <a:stretch/>
          </p:blipFill>
          <p:spPr bwMode="auto">
            <a:xfrm>
              <a:off x="3304570" y="4343703"/>
              <a:ext cx="5405659" cy="2495644"/>
            </a:xfrm>
            <a:prstGeom prst="rect">
              <a:avLst/>
            </a:prstGeom>
            <a:noFill/>
            <a:extLst>
              <a:ext uri="{909E8E84-426E-40DD-AFC4-6F175D3DCCD1}">
                <a14:hiddenFill xmlns:a14="http://schemas.microsoft.com/office/drawing/2010/main">
                  <a:solidFill>
                    <a:srgbClr val="FFFFFF"/>
                  </a:solidFill>
                </a14:hiddenFill>
              </a:ext>
            </a:extLst>
          </p:spPr>
        </p:pic>
        <p:sp>
          <p:nvSpPr>
            <p:cNvPr id="21" name="Prostokąt 20"/>
            <p:cNvSpPr/>
            <p:nvPr/>
          </p:nvSpPr>
          <p:spPr>
            <a:xfrm>
              <a:off x="7384648" y="6609144"/>
              <a:ext cx="376177" cy="230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p:cNvSpPr/>
            <p:nvPr/>
          </p:nvSpPr>
          <p:spPr>
            <a:xfrm>
              <a:off x="5187400" y="6611079"/>
              <a:ext cx="376177" cy="230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23" name="pole tekstowe 22"/>
          <p:cNvSpPr txBox="1"/>
          <p:nvPr/>
        </p:nvSpPr>
        <p:spPr>
          <a:xfrm>
            <a:off x="0" y="6427113"/>
            <a:ext cx="2714861" cy="430887"/>
          </a:xfrm>
          <a:prstGeom prst="rect">
            <a:avLst/>
          </a:prstGeom>
          <a:noFill/>
        </p:spPr>
        <p:txBody>
          <a:bodyPr wrap="square" rtlCol="0">
            <a:spAutoFit/>
          </a:bodyPr>
          <a:lstStyle/>
          <a:p>
            <a:r>
              <a:rPr lang="pl-PL" sz="1100" dirty="0" smtClean="0"/>
              <a:t>www.esrf.eu/home/news/spotlight/content-news/spotlight/spotlight263.html</a:t>
            </a:r>
            <a:endParaRPr lang="pl-PL" sz="1100" dirty="0"/>
          </a:p>
        </p:txBody>
      </p:sp>
    </p:spTree>
    <p:extLst>
      <p:ext uri="{BB962C8B-B14F-4D97-AF65-F5344CB8AC3E}">
        <p14:creationId xmlns:p14="http://schemas.microsoft.com/office/powerpoint/2010/main" val="317095712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a:solidFill>
                  <a:schemeClr val="bg1"/>
                </a:solidFill>
              </a:rPr>
              <a:t>Microstructure of coral </a:t>
            </a:r>
            <a:r>
              <a:rPr lang="en-US" altLang="pl-PL" sz="2000" dirty="0" err="1">
                <a:solidFill>
                  <a:schemeClr val="bg1"/>
                </a:solidFill>
              </a:rPr>
              <a:t>calcitic</a:t>
            </a:r>
            <a:r>
              <a:rPr lang="en-US" altLang="pl-PL" sz="2000" dirty="0">
                <a:solidFill>
                  <a:schemeClr val="bg1"/>
                </a:solidFill>
              </a:rPr>
              <a:t> skeleton</a:t>
            </a:r>
          </a:p>
        </p:txBody>
      </p:sp>
      <p:sp>
        <p:nvSpPr>
          <p:cNvPr id="2" name="Symbol zastępczy zawartości 1"/>
          <p:cNvSpPr>
            <a:spLocks noGrp="1"/>
          </p:cNvSpPr>
          <p:nvPr>
            <p:ph idx="1"/>
          </p:nvPr>
        </p:nvSpPr>
        <p:spPr/>
        <p:txBody>
          <a:bodyPr/>
          <a:lstStyle/>
          <a:p>
            <a:endParaRPr lang="en-US"/>
          </a:p>
        </p:txBody>
      </p:sp>
      <p:pic>
        <p:nvPicPr>
          <p:cNvPr id="24" name="Obraz 23"/>
          <p:cNvPicPr>
            <a:picLocks noChangeAspect="1"/>
          </p:cNvPicPr>
          <p:nvPr/>
        </p:nvPicPr>
        <p:blipFill>
          <a:blip r:embed="rId3"/>
          <a:stretch>
            <a:fillRect/>
          </a:stretch>
        </p:blipFill>
        <p:spPr>
          <a:xfrm>
            <a:off x="281376" y="1690689"/>
            <a:ext cx="4669050" cy="3444982"/>
          </a:xfrm>
          <a:prstGeom prst="rect">
            <a:avLst/>
          </a:prstGeom>
        </p:spPr>
      </p:pic>
      <p:pic>
        <p:nvPicPr>
          <p:cNvPr id="25" name="Obraz 24"/>
          <p:cNvPicPr>
            <a:picLocks noChangeAspect="1"/>
          </p:cNvPicPr>
          <p:nvPr/>
        </p:nvPicPr>
        <p:blipFill>
          <a:blip r:embed="rId4"/>
          <a:stretch>
            <a:fillRect/>
          </a:stretch>
        </p:blipFill>
        <p:spPr>
          <a:xfrm>
            <a:off x="200888" y="6278793"/>
            <a:ext cx="4029804" cy="392167"/>
          </a:xfrm>
          <a:prstGeom prst="rect">
            <a:avLst/>
          </a:prstGeom>
        </p:spPr>
      </p:pic>
      <p:pic>
        <p:nvPicPr>
          <p:cNvPr id="26" name="Obraz 25"/>
          <p:cNvPicPr>
            <a:picLocks noChangeAspect="1"/>
          </p:cNvPicPr>
          <p:nvPr/>
        </p:nvPicPr>
        <p:blipFill>
          <a:blip r:embed="rId5"/>
          <a:stretch>
            <a:fillRect/>
          </a:stretch>
        </p:blipFill>
        <p:spPr>
          <a:xfrm>
            <a:off x="160205" y="5067526"/>
            <a:ext cx="4111170" cy="991950"/>
          </a:xfrm>
          <a:prstGeom prst="rect">
            <a:avLst/>
          </a:prstGeom>
        </p:spPr>
      </p:pic>
      <p:pic>
        <p:nvPicPr>
          <p:cNvPr id="27" name="Obraz 26"/>
          <p:cNvPicPr>
            <a:picLocks noChangeAspect="1"/>
          </p:cNvPicPr>
          <p:nvPr/>
        </p:nvPicPr>
        <p:blipFill>
          <a:blip r:embed="rId6"/>
          <a:stretch>
            <a:fillRect/>
          </a:stretch>
        </p:blipFill>
        <p:spPr>
          <a:xfrm>
            <a:off x="5071597" y="1201164"/>
            <a:ext cx="3571362" cy="5542099"/>
          </a:xfrm>
          <a:prstGeom prst="rect">
            <a:avLst/>
          </a:prstGeom>
        </p:spPr>
      </p:pic>
      <p:sp>
        <p:nvSpPr>
          <p:cNvPr id="28" name="pole tekstowe 27"/>
          <p:cNvSpPr txBox="1"/>
          <p:nvPr/>
        </p:nvSpPr>
        <p:spPr>
          <a:xfrm>
            <a:off x="455631" y="1203388"/>
            <a:ext cx="1640910" cy="461665"/>
          </a:xfrm>
          <a:prstGeom prst="rect">
            <a:avLst/>
          </a:prstGeom>
          <a:noFill/>
        </p:spPr>
        <p:txBody>
          <a:bodyPr wrap="square" rtlCol="0">
            <a:spAutoFit/>
          </a:bodyPr>
          <a:lstStyle/>
          <a:p>
            <a:r>
              <a:rPr lang="pl-PL" sz="2400" b="1" dirty="0" smtClean="0">
                <a:solidFill>
                  <a:srgbClr val="002060"/>
                </a:solidFill>
                <a:effectLst>
                  <a:outerShdw blurRad="38100" dist="38100" dir="2700000" algn="tl">
                    <a:srgbClr val="000000">
                      <a:alpha val="43137"/>
                    </a:srgbClr>
                  </a:outerShdw>
                </a:effectLst>
              </a:rPr>
              <a:t>SR-XRD</a:t>
            </a:r>
            <a:endParaRPr lang="pl-PL" sz="2400" b="1" dirty="0">
              <a:solidFill>
                <a:srgbClr val="002060"/>
              </a:solidFill>
              <a:effectLst>
                <a:outerShdw blurRad="38100" dist="38100" dir="2700000" algn="tl">
                  <a:srgbClr val="000000">
                    <a:alpha val="43137"/>
                  </a:srgbClr>
                </a:outerShdw>
              </a:effectLst>
            </a:endParaRPr>
          </a:p>
        </p:txBody>
      </p:sp>
      <p:sp>
        <p:nvSpPr>
          <p:cNvPr id="29" name="Prostokąt 28"/>
          <p:cNvSpPr/>
          <p:nvPr/>
        </p:nvSpPr>
        <p:spPr>
          <a:xfrm>
            <a:off x="2815183" y="872838"/>
            <a:ext cx="4352794" cy="369332"/>
          </a:xfrm>
          <a:prstGeom prst="rect">
            <a:avLst/>
          </a:prstGeom>
        </p:spPr>
        <p:txBody>
          <a:bodyPr wrap="square">
            <a:spAutoFit/>
          </a:bodyPr>
          <a:lstStyle/>
          <a:p>
            <a:r>
              <a:rPr lang="en-US" b="1" dirty="0" err="1" smtClean="0"/>
              <a:t>calcitic</a:t>
            </a:r>
            <a:r>
              <a:rPr lang="pl-PL" b="1" dirty="0" smtClean="0"/>
              <a:t> </a:t>
            </a:r>
            <a:r>
              <a:rPr lang="en-US" b="1" i="1" dirty="0" err="1"/>
              <a:t>Coelosmilia</a:t>
            </a:r>
            <a:r>
              <a:rPr lang="en-US" b="1" i="1" dirty="0"/>
              <a:t> sp</a:t>
            </a:r>
            <a:r>
              <a:rPr lang="en-US" b="1" i="1" dirty="0" smtClean="0"/>
              <a:t>.</a:t>
            </a:r>
            <a:r>
              <a:rPr lang="en-US" b="1" i="1" dirty="0"/>
              <a:t> </a:t>
            </a:r>
            <a:r>
              <a:rPr lang="pl-PL" b="1" i="1" dirty="0"/>
              <a:t> </a:t>
            </a:r>
            <a:r>
              <a:rPr lang="pl-PL" b="1" i="1" dirty="0" smtClean="0"/>
              <a:t>  </a:t>
            </a:r>
            <a:r>
              <a:rPr lang="en-US" b="1" i="1" dirty="0" err="1" smtClean="0"/>
              <a:t>Desmophyllum</a:t>
            </a:r>
            <a:r>
              <a:rPr lang="en-US" b="1" i="1" dirty="0" smtClean="0"/>
              <a:t> </a:t>
            </a:r>
            <a:r>
              <a:rPr lang="en-US" b="1" i="1" dirty="0"/>
              <a:t>sp. </a:t>
            </a:r>
            <a:endParaRPr lang="pl-PL" b="1" i="1" dirty="0"/>
          </a:p>
        </p:txBody>
      </p:sp>
    </p:spTree>
    <p:extLst>
      <p:ext uri="{BB962C8B-B14F-4D97-AF65-F5344CB8AC3E}">
        <p14:creationId xmlns:p14="http://schemas.microsoft.com/office/powerpoint/2010/main" val="3729950502"/>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a:solidFill>
                  <a:schemeClr val="bg1"/>
                </a:solidFill>
              </a:rPr>
              <a:t>Protein crystallography &amp; Drug </a:t>
            </a:r>
            <a:r>
              <a:rPr lang="en-US" altLang="pl-PL" sz="2000" dirty="0" err="1">
                <a:solidFill>
                  <a:schemeClr val="bg1"/>
                </a:solidFill>
              </a:rPr>
              <a:t>desing</a:t>
            </a:r>
            <a:r>
              <a:rPr lang="en-US" altLang="pl-PL" sz="2000" dirty="0">
                <a:solidFill>
                  <a:schemeClr val="bg1"/>
                </a:solidFill>
              </a:rPr>
              <a:t> – </a:t>
            </a:r>
          </a:p>
          <a:p>
            <a:pPr algn="ctr" eaLnBrk="1" hangingPunct="1">
              <a:buClrTx/>
              <a:buFontTx/>
              <a:buNone/>
            </a:pPr>
            <a:r>
              <a:rPr lang="en-US" altLang="pl-PL" sz="2000" dirty="0">
                <a:solidFill>
                  <a:schemeClr val="bg1"/>
                </a:solidFill>
              </a:rPr>
              <a:t>Structure of HIV protease</a:t>
            </a:r>
          </a:p>
        </p:txBody>
      </p:sp>
      <p:pic>
        <p:nvPicPr>
          <p:cNvPr id="11" name="Obraz 10"/>
          <p:cNvPicPr>
            <a:picLocks noChangeAspect="1"/>
          </p:cNvPicPr>
          <p:nvPr/>
        </p:nvPicPr>
        <p:blipFill>
          <a:blip r:embed="rId3"/>
          <a:stretch>
            <a:fillRect/>
          </a:stretch>
        </p:blipFill>
        <p:spPr>
          <a:xfrm>
            <a:off x="511339" y="1519194"/>
            <a:ext cx="3958665" cy="2968999"/>
          </a:xfrm>
          <a:prstGeom prst="rect">
            <a:avLst/>
          </a:prstGeom>
        </p:spPr>
      </p:pic>
      <p:pic>
        <p:nvPicPr>
          <p:cNvPr id="12" name="Obraz 11"/>
          <p:cNvPicPr>
            <a:picLocks noChangeAspect="1"/>
          </p:cNvPicPr>
          <p:nvPr/>
        </p:nvPicPr>
        <p:blipFill rotWithShape="1">
          <a:blip r:embed="rId4"/>
          <a:srcRect t="18605" r="35999" b="22246"/>
          <a:stretch/>
        </p:blipFill>
        <p:spPr>
          <a:xfrm>
            <a:off x="4722312" y="4488193"/>
            <a:ext cx="4215781" cy="2191559"/>
          </a:xfrm>
          <a:prstGeom prst="rect">
            <a:avLst/>
          </a:prstGeom>
        </p:spPr>
      </p:pic>
      <p:pic>
        <p:nvPicPr>
          <p:cNvPr id="13" name="Obraz 12"/>
          <p:cNvPicPr>
            <a:picLocks noChangeAspect="1"/>
          </p:cNvPicPr>
          <p:nvPr/>
        </p:nvPicPr>
        <p:blipFill>
          <a:blip r:embed="rId5"/>
          <a:stretch>
            <a:fillRect/>
          </a:stretch>
        </p:blipFill>
        <p:spPr>
          <a:xfrm>
            <a:off x="73800" y="4705758"/>
            <a:ext cx="4498200" cy="1148400"/>
          </a:xfrm>
          <a:prstGeom prst="rect">
            <a:avLst/>
          </a:prstGeom>
        </p:spPr>
      </p:pic>
      <p:sp>
        <p:nvSpPr>
          <p:cNvPr id="14" name="pole tekstowe 13"/>
          <p:cNvSpPr txBox="1"/>
          <p:nvPr/>
        </p:nvSpPr>
        <p:spPr>
          <a:xfrm>
            <a:off x="2322900" y="967915"/>
            <a:ext cx="4672176" cy="400110"/>
          </a:xfrm>
          <a:prstGeom prst="rect">
            <a:avLst/>
          </a:prstGeom>
          <a:noFill/>
        </p:spPr>
        <p:txBody>
          <a:bodyPr wrap="none" rtlCol="0">
            <a:spAutoFit/>
          </a:bodyPr>
          <a:lstStyle/>
          <a:p>
            <a:r>
              <a:rPr lang="pl-PL" sz="2000" b="1" dirty="0" smtClean="0">
                <a:solidFill>
                  <a:srgbClr val="00B050"/>
                </a:solidFill>
              </a:rPr>
              <a:t>Discovery of HIV </a:t>
            </a:r>
            <a:r>
              <a:rPr lang="pl-PL" sz="2000" b="1" dirty="0" err="1" smtClean="0">
                <a:solidFill>
                  <a:srgbClr val="00B050"/>
                </a:solidFill>
              </a:rPr>
              <a:t>protease</a:t>
            </a:r>
            <a:r>
              <a:rPr lang="pl-PL" sz="2000" b="1" dirty="0" smtClean="0">
                <a:solidFill>
                  <a:srgbClr val="00B050"/>
                </a:solidFill>
              </a:rPr>
              <a:t> </a:t>
            </a:r>
            <a:r>
              <a:rPr lang="pl-PL" sz="2000" b="1" dirty="0" err="1" smtClean="0">
                <a:solidFill>
                  <a:srgbClr val="00B050"/>
                </a:solidFill>
              </a:rPr>
              <a:t>structure</a:t>
            </a:r>
            <a:r>
              <a:rPr lang="pl-PL" sz="2000" b="1" dirty="0" smtClean="0">
                <a:solidFill>
                  <a:srgbClr val="00B050"/>
                </a:solidFill>
              </a:rPr>
              <a:t> - 1989</a:t>
            </a:r>
            <a:endParaRPr lang="pl-PL" sz="2000" b="1" dirty="0">
              <a:solidFill>
                <a:srgbClr val="00B050"/>
              </a:solidFill>
            </a:endParaRPr>
          </a:p>
        </p:txBody>
      </p:sp>
      <p:pic>
        <p:nvPicPr>
          <p:cNvPr id="15" name="Obraz 14"/>
          <p:cNvPicPr>
            <a:picLocks noChangeAspect="1"/>
          </p:cNvPicPr>
          <p:nvPr/>
        </p:nvPicPr>
        <p:blipFill rotWithShape="1">
          <a:blip r:embed="rId6" cstate="print">
            <a:extLst>
              <a:ext uri="{28A0092B-C50C-407E-A947-70E740481C1C}">
                <a14:useLocalDpi xmlns:a14="http://schemas.microsoft.com/office/drawing/2010/main" val="0"/>
              </a:ext>
            </a:extLst>
          </a:blip>
          <a:srcRect l="19621" t="14011" r="19493" b="16488"/>
          <a:stretch/>
        </p:blipFill>
        <p:spPr>
          <a:xfrm>
            <a:off x="4730726" y="1323477"/>
            <a:ext cx="4207367" cy="2698488"/>
          </a:xfrm>
          <a:prstGeom prst="rect">
            <a:avLst/>
          </a:prstGeom>
        </p:spPr>
      </p:pic>
      <p:sp>
        <p:nvSpPr>
          <p:cNvPr id="16" name="pole tekstowe 15"/>
          <p:cNvSpPr txBox="1"/>
          <p:nvPr/>
        </p:nvSpPr>
        <p:spPr>
          <a:xfrm>
            <a:off x="4994476" y="3977418"/>
            <a:ext cx="1705595" cy="369332"/>
          </a:xfrm>
          <a:prstGeom prst="rect">
            <a:avLst/>
          </a:prstGeom>
          <a:noFill/>
        </p:spPr>
        <p:txBody>
          <a:bodyPr wrap="none" rtlCol="0">
            <a:spAutoFit/>
          </a:bodyPr>
          <a:lstStyle/>
          <a:p>
            <a:r>
              <a:rPr lang="pl-PL" dirty="0" smtClean="0"/>
              <a:t>PDB </a:t>
            </a:r>
            <a:r>
              <a:rPr lang="pl-PL" dirty="0" err="1" smtClean="0"/>
              <a:t>code</a:t>
            </a:r>
            <a:r>
              <a:rPr lang="pl-PL" dirty="0" smtClean="0"/>
              <a:t>: 3HVP</a:t>
            </a:r>
            <a:endParaRPr lang="pl-PL" dirty="0"/>
          </a:p>
        </p:txBody>
      </p:sp>
    </p:spTree>
    <p:extLst>
      <p:ext uri="{BB962C8B-B14F-4D97-AF65-F5344CB8AC3E}">
        <p14:creationId xmlns:p14="http://schemas.microsoft.com/office/powerpoint/2010/main" val="35688335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a:solidFill>
                  <a:schemeClr val="bg1"/>
                </a:solidFill>
              </a:rPr>
              <a:t>Structure of HIV protease – a </a:t>
            </a:r>
            <a:r>
              <a:rPr lang="en-US" altLang="pl-PL" sz="2000" dirty="0" err="1">
                <a:solidFill>
                  <a:schemeClr val="bg1"/>
                </a:solidFill>
              </a:rPr>
              <a:t>taget</a:t>
            </a:r>
            <a:r>
              <a:rPr lang="en-US" altLang="pl-PL" sz="2000" dirty="0">
                <a:solidFill>
                  <a:schemeClr val="bg1"/>
                </a:solidFill>
              </a:rPr>
              <a:t> for drug design</a:t>
            </a:r>
          </a:p>
        </p:txBody>
      </p:sp>
      <p:sp>
        <p:nvSpPr>
          <p:cNvPr id="17" name="Prostokąt 16"/>
          <p:cNvSpPr/>
          <p:nvPr/>
        </p:nvSpPr>
        <p:spPr>
          <a:xfrm>
            <a:off x="5223723" y="3231819"/>
            <a:ext cx="3309367" cy="584775"/>
          </a:xfrm>
          <a:prstGeom prst="rect">
            <a:avLst/>
          </a:prstGeom>
        </p:spPr>
        <p:txBody>
          <a:bodyPr wrap="none">
            <a:spAutoFit/>
          </a:bodyPr>
          <a:lstStyle/>
          <a:p>
            <a:r>
              <a:rPr lang="pl-PL" b="1" dirty="0" smtClean="0">
                <a:effectLst>
                  <a:outerShdw blurRad="38100" dist="38100" dir="2700000" algn="tl">
                    <a:srgbClr val="000000">
                      <a:alpha val="43137"/>
                    </a:srgbClr>
                  </a:outerShdw>
                </a:effectLst>
              </a:rPr>
              <a:t>HIV </a:t>
            </a:r>
            <a:r>
              <a:rPr lang="pl-PL" b="1" dirty="0" err="1" smtClean="0">
                <a:effectLst>
                  <a:outerShdw blurRad="38100" dist="38100" dir="2700000" algn="tl">
                    <a:srgbClr val="000000">
                      <a:alpha val="43137"/>
                    </a:srgbClr>
                  </a:outerShdw>
                </a:effectLst>
              </a:rPr>
              <a:t>protease</a:t>
            </a:r>
            <a:r>
              <a:rPr lang="pl-PL" b="1" dirty="0" smtClean="0">
                <a:effectLst>
                  <a:outerShdw blurRad="38100" dist="38100" dir="2700000" algn="tl">
                    <a:srgbClr val="000000">
                      <a:alpha val="43137"/>
                    </a:srgbClr>
                  </a:outerShdw>
                </a:effectLst>
              </a:rPr>
              <a:t> - </a:t>
            </a:r>
            <a:r>
              <a:rPr lang="pl-PL" b="1" dirty="0" smtClean="0">
                <a:solidFill>
                  <a:srgbClr val="002060"/>
                </a:solidFill>
                <a:effectLst>
                  <a:outerShdw blurRad="38100" dist="38100" dir="2700000" algn="tl">
                    <a:srgbClr val="000000">
                      <a:alpha val="43137"/>
                    </a:srgbClr>
                  </a:outerShdw>
                </a:effectLst>
              </a:rPr>
              <a:t>PDB </a:t>
            </a:r>
            <a:r>
              <a:rPr lang="pl-PL" b="1" dirty="0" err="1" smtClean="0">
                <a:solidFill>
                  <a:srgbClr val="002060"/>
                </a:solidFill>
                <a:effectLst>
                  <a:outerShdw blurRad="38100" dist="38100" dir="2700000" algn="tl">
                    <a:srgbClr val="000000">
                      <a:alpha val="43137"/>
                    </a:srgbClr>
                  </a:outerShdw>
                </a:effectLst>
              </a:rPr>
              <a:t>code</a:t>
            </a:r>
            <a:r>
              <a:rPr lang="pl-PL" b="1" dirty="0" smtClean="0">
                <a:solidFill>
                  <a:srgbClr val="002060"/>
                </a:solidFill>
                <a:effectLst>
                  <a:outerShdw blurRad="38100" dist="38100" dir="2700000" algn="tl">
                    <a:srgbClr val="000000">
                      <a:alpha val="43137"/>
                    </a:srgbClr>
                  </a:outerShdw>
                </a:effectLst>
              </a:rPr>
              <a:t>: 3HVP</a:t>
            </a:r>
          </a:p>
          <a:p>
            <a:r>
              <a:rPr lang="pl-PL" sz="1400" dirty="0" err="1" smtClean="0"/>
              <a:t>Wlodawer</a:t>
            </a:r>
            <a:r>
              <a:rPr lang="pl-PL" sz="1400" dirty="0" smtClean="0"/>
              <a:t> A., et al. </a:t>
            </a:r>
            <a:r>
              <a:rPr lang="pl-PL" sz="1400" i="1" dirty="0" smtClean="0"/>
              <a:t>Science </a:t>
            </a:r>
            <a:r>
              <a:rPr lang="pl-PL" sz="1400" b="1" dirty="0" smtClean="0"/>
              <a:t>245</a:t>
            </a:r>
            <a:r>
              <a:rPr lang="pl-PL" sz="1400" dirty="0" smtClean="0"/>
              <a:t> (1989) 616</a:t>
            </a:r>
          </a:p>
        </p:txBody>
      </p:sp>
      <p:sp>
        <p:nvSpPr>
          <p:cNvPr id="18" name="Prostokąt 17"/>
          <p:cNvSpPr/>
          <p:nvPr/>
        </p:nvSpPr>
        <p:spPr>
          <a:xfrm>
            <a:off x="17361" y="3189484"/>
            <a:ext cx="5063924" cy="646331"/>
          </a:xfrm>
          <a:prstGeom prst="rect">
            <a:avLst/>
          </a:prstGeom>
        </p:spPr>
        <p:txBody>
          <a:bodyPr wrap="square">
            <a:spAutoFit/>
          </a:bodyPr>
          <a:lstStyle/>
          <a:p>
            <a:r>
              <a:rPr lang="pl-PL" b="1" dirty="0" smtClean="0"/>
              <a:t>HIV </a:t>
            </a:r>
            <a:r>
              <a:rPr lang="pl-PL" b="1" dirty="0" err="1" smtClean="0"/>
              <a:t>protease</a:t>
            </a:r>
            <a:r>
              <a:rPr lang="pl-PL" b="1" dirty="0" smtClean="0"/>
              <a:t> </a:t>
            </a:r>
            <a:r>
              <a:rPr lang="pl-PL" b="1" dirty="0" err="1" smtClean="0"/>
              <a:t>complex</a:t>
            </a:r>
            <a:r>
              <a:rPr lang="pl-PL" b="1" dirty="0" smtClean="0"/>
              <a:t> </a:t>
            </a:r>
            <a:r>
              <a:rPr lang="pl-PL" b="1" dirty="0"/>
              <a:t>with inhibitor </a:t>
            </a:r>
            <a:r>
              <a:rPr lang="pl-PL" b="1" dirty="0" smtClean="0"/>
              <a:t>SA526P</a:t>
            </a:r>
          </a:p>
          <a:p>
            <a:r>
              <a:rPr lang="pl-PL" b="1" dirty="0" smtClean="0">
                <a:solidFill>
                  <a:srgbClr val="002060"/>
                </a:solidFill>
                <a:effectLst>
                  <a:outerShdw blurRad="38100" dist="38100" dir="2700000" algn="tl">
                    <a:srgbClr val="000000">
                      <a:alpha val="43137"/>
                    </a:srgbClr>
                  </a:outerShdw>
                </a:effectLst>
              </a:rPr>
              <a:t>PDB: 4MC1</a:t>
            </a:r>
            <a:r>
              <a:rPr lang="pl-PL" dirty="0" smtClean="0"/>
              <a:t>; </a:t>
            </a:r>
            <a:r>
              <a:rPr lang="pl-PL" sz="1400" dirty="0" err="1" smtClean="0"/>
              <a:t>Ashit</a:t>
            </a:r>
            <a:r>
              <a:rPr lang="pl-PL" sz="1400" dirty="0" smtClean="0"/>
              <a:t> K. et al. </a:t>
            </a:r>
            <a:r>
              <a:rPr lang="pl-PL" sz="1400" i="1" dirty="0" err="1" smtClean="0"/>
              <a:t>Tetrahedron</a:t>
            </a:r>
            <a:r>
              <a:rPr lang="pl-PL" sz="1400" b="1" dirty="0" smtClean="0"/>
              <a:t> 70</a:t>
            </a:r>
            <a:r>
              <a:rPr lang="pl-PL" sz="1400" dirty="0" smtClean="0"/>
              <a:t> (2014) 2894.</a:t>
            </a:r>
            <a:endParaRPr lang="pl-PL" dirty="0"/>
          </a:p>
        </p:txBody>
      </p:sp>
      <p:sp>
        <p:nvSpPr>
          <p:cNvPr id="19" name="Prostokąt 18"/>
          <p:cNvSpPr/>
          <p:nvPr/>
        </p:nvSpPr>
        <p:spPr>
          <a:xfrm>
            <a:off x="28474" y="6211669"/>
            <a:ext cx="5111784" cy="646331"/>
          </a:xfrm>
          <a:prstGeom prst="rect">
            <a:avLst/>
          </a:prstGeom>
        </p:spPr>
        <p:txBody>
          <a:bodyPr wrap="none">
            <a:spAutoFit/>
          </a:bodyPr>
          <a:lstStyle/>
          <a:p>
            <a:r>
              <a:rPr lang="pl-PL" b="1" dirty="0" smtClean="0"/>
              <a:t>HIV </a:t>
            </a:r>
            <a:r>
              <a:rPr lang="pl-PL" b="1" dirty="0" err="1" smtClean="0"/>
              <a:t>protease</a:t>
            </a:r>
            <a:r>
              <a:rPr lang="pl-PL" b="1" dirty="0" smtClean="0"/>
              <a:t> with inhibitor MK-8718 </a:t>
            </a:r>
          </a:p>
          <a:p>
            <a:r>
              <a:rPr lang="pl-PL" b="1" dirty="0" smtClean="0">
                <a:solidFill>
                  <a:srgbClr val="002060"/>
                </a:solidFill>
                <a:effectLst>
                  <a:outerShdw blurRad="38100" dist="38100" dir="2700000" algn="tl">
                    <a:srgbClr val="000000">
                      <a:alpha val="43137"/>
                    </a:srgbClr>
                  </a:outerShdw>
                </a:effectLst>
              </a:rPr>
              <a:t>PDB: 6B36; </a:t>
            </a:r>
            <a:r>
              <a:rPr lang="pl-PL" sz="1400" dirty="0" err="1" smtClean="0"/>
              <a:t>Bungard</a:t>
            </a:r>
            <a:r>
              <a:rPr lang="pl-PL" sz="1400" dirty="0" smtClean="0"/>
              <a:t>, C.J et al. </a:t>
            </a:r>
            <a:r>
              <a:rPr lang="pl-PL" sz="1400" i="1" dirty="0" smtClean="0"/>
              <a:t>ACS </a:t>
            </a:r>
            <a:r>
              <a:rPr lang="pl-PL" sz="1400" i="1" dirty="0" err="1" smtClean="0"/>
              <a:t>Med</a:t>
            </a:r>
            <a:r>
              <a:rPr lang="pl-PL" sz="1400" i="1" dirty="0" smtClean="0"/>
              <a:t> </a:t>
            </a:r>
            <a:r>
              <a:rPr lang="pl-PL" sz="1400" i="1" dirty="0" err="1" smtClean="0"/>
              <a:t>Chem</a:t>
            </a:r>
            <a:r>
              <a:rPr lang="pl-PL" sz="1400" i="1" dirty="0" smtClean="0"/>
              <a:t> </a:t>
            </a:r>
            <a:r>
              <a:rPr lang="pl-PL" sz="1400" i="1" dirty="0" err="1" smtClean="0"/>
              <a:t>Lett</a:t>
            </a:r>
            <a:r>
              <a:rPr lang="pl-PL" sz="1400" i="1" dirty="0" smtClean="0"/>
              <a:t> </a:t>
            </a:r>
            <a:r>
              <a:rPr lang="pl-PL" sz="1400" b="1" dirty="0" smtClean="0"/>
              <a:t>8</a:t>
            </a:r>
            <a:r>
              <a:rPr lang="pl-PL" sz="1400" dirty="0" smtClean="0"/>
              <a:t> (2017) 1292</a:t>
            </a:r>
            <a:endParaRPr lang="pl-PL" dirty="0"/>
          </a:p>
        </p:txBody>
      </p:sp>
      <p:pic>
        <p:nvPicPr>
          <p:cNvPr id="20" name="Obraz 19"/>
          <p:cNvPicPr>
            <a:picLocks noChangeAspect="1"/>
          </p:cNvPicPr>
          <p:nvPr/>
        </p:nvPicPr>
        <p:blipFill rotWithShape="1">
          <a:blip r:embed="rId3"/>
          <a:srcRect l="11266" t="10294" r="15063" b="6463"/>
          <a:stretch/>
        </p:blipFill>
        <p:spPr>
          <a:xfrm>
            <a:off x="4927505" y="848361"/>
            <a:ext cx="3901500" cy="2476982"/>
          </a:xfrm>
          <a:prstGeom prst="rect">
            <a:avLst/>
          </a:prstGeom>
        </p:spPr>
      </p:pic>
      <p:pic>
        <p:nvPicPr>
          <p:cNvPr id="21" name="Obraz 20"/>
          <p:cNvPicPr>
            <a:picLocks noChangeAspect="1"/>
          </p:cNvPicPr>
          <p:nvPr/>
        </p:nvPicPr>
        <p:blipFill rotWithShape="1">
          <a:blip r:embed="rId4">
            <a:extLst>
              <a:ext uri="{28A0092B-C50C-407E-A947-70E740481C1C}">
                <a14:useLocalDpi xmlns:a14="http://schemas.microsoft.com/office/drawing/2010/main" val="0"/>
              </a:ext>
            </a:extLst>
          </a:blip>
          <a:srcRect l="21519" t="11367" r="30063" b="28161"/>
          <a:stretch/>
        </p:blipFill>
        <p:spPr>
          <a:xfrm>
            <a:off x="846300" y="897660"/>
            <a:ext cx="3406047" cy="2390174"/>
          </a:xfrm>
          <a:prstGeom prst="rect">
            <a:avLst/>
          </a:prstGeom>
        </p:spPr>
      </p:pic>
      <p:pic>
        <p:nvPicPr>
          <p:cNvPr id="22" name="Obraz 21"/>
          <p:cNvPicPr>
            <a:picLocks noChangeAspect="1"/>
          </p:cNvPicPr>
          <p:nvPr/>
        </p:nvPicPr>
        <p:blipFill rotWithShape="1">
          <a:blip r:embed="rId5" cstate="print">
            <a:extLst>
              <a:ext uri="{28A0092B-C50C-407E-A947-70E740481C1C}">
                <a14:useLocalDpi xmlns:a14="http://schemas.microsoft.com/office/drawing/2010/main" val="0"/>
              </a:ext>
            </a:extLst>
          </a:blip>
          <a:srcRect l="13354" t="18178" r="21456" b="12208"/>
          <a:stretch/>
        </p:blipFill>
        <p:spPr>
          <a:xfrm>
            <a:off x="370389" y="3784459"/>
            <a:ext cx="4045352" cy="2427210"/>
          </a:xfrm>
          <a:prstGeom prst="rect">
            <a:avLst/>
          </a:prstGeom>
        </p:spPr>
      </p:pic>
      <p:pic>
        <p:nvPicPr>
          <p:cNvPr id="23" name="Obraz 22"/>
          <p:cNvPicPr>
            <a:picLocks noChangeAspect="1"/>
          </p:cNvPicPr>
          <p:nvPr/>
        </p:nvPicPr>
        <p:blipFill rotWithShape="1">
          <a:blip r:embed="rId6" cstate="print">
            <a:extLst>
              <a:ext uri="{28A0092B-C50C-407E-A947-70E740481C1C}">
                <a14:useLocalDpi xmlns:a14="http://schemas.microsoft.com/office/drawing/2010/main" val="0"/>
              </a:ext>
            </a:extLst>
          </a:blip>
          <a:srcRect l="12342" t="10743" r="15759" b="12772"/>
          <a:stretch/>
        </p:blipFill>
        <p:spPr>
          <a:xfrm>
            <a:off x="5223723" y="3876960"/>
            <a:ext cx="3779134" cy="2258832"/>
          </a:xfrm>
          <a:prstGeom prst="rect">
            <a:avLst/>
          </a:prstGeom>
        </p:spPr>
      </p:pic>
      <p:sp>
        <p:nvSpPr>
          <p:cNvPr id="24" name="Prostokąt 23"/>
          <p:cNvSpPr/>
          <p:nvPr/>
        </p:nvSpPr>
        <p:spPr>
          <a:xfrm>
            <a:off x="4768769" y="5896107"/>
            <a:ext cx="3967176" cy="646331"/>
          </a:xfrm>
          <a:prstGeom prst="rect">
            <a:avLst/>
          </a:prstGeom>
        </p:spPr>
        <p:txBody>
          <a:bodyPr wrap="none">
            <a:spAutoFit/>
          </a:bodyPr>
          <a:lstStyle/>
          <a:p>
            <a:r>
              <a:rPr lang="pl-PL" b="1" dirty="0" smtClean="0"/>
              <a:t>HIV </a:t>
            </a:r>
            <a:r>
              <a:rPr lang="pl-PL" b="1" dirty="0" err="1" smtClean="0"/>
              <a:t>protease</a:t>
            </a:r>
            <a:r>
              <a:rPr lang="pl-PL" b="1" dirty="0" smtClean="0"/>
              <a:t> with inhibitor GRL-121 </a:t>
            </a:r>
          </a:p>
          <a:p>
            <a:r>
              <a:rPr lang="pl-PL" b="1" dirty="0" smtClean="0">
                <a:solidFill>
                  <a:srgbClr val="002060"/>
                </a:solidFill>
                <a:effectLst>
                  <a:outerShdw blurRad="38100" dist="38100" dir="2700000" algn="tl">
                    <a:srgbClr val="000000">
                      <a:alpha val="43137"/>
                    </a:srgbClr>
                  </a:outerShdw>
                </a:effectLst>
              </a:rPr>
              <a:t>PDB: 5TYR; </a:t>
            </a:r>
            <a:r>
              <a:rPr lang="pl-PL" sz="1400" dirty="0" err="1" smtClean="0"/>
              <a:t>Aoki</a:t>
            </a:r>
            <a:r>
              <a:rPr lang="pl-PL" sz="1400" dirty="0" smtClean="0"/>
              <a:t>, M. et al. </a:t>
            </a:r>
            <a:r>
              <a:rPr lang="pl-PL" sz="1400" i="1" dirty="0" err="1" smtClean="0"/>
              <a:t>eLife</a:t>
            </a:r>
            <a:r>
              <a:rPr lang="pl-PL" sz="1400" dirty="0" smtClean="0"/>
              <a:t> </a:t>
            </a:r>
            <a:r>
              <a:rPr lang="pl-PL" sz="1400" b="1" dirty="0" smtClean="0"/>
              <a:t>6</a:t>
            </a:r>
            <a:r>
              <a:rPr lang="pl-PL" sz="1400" dirty="0" smtClean="0"/>
              <a:t> (2017) e28020</a:t>
            </a:r>
            <a:endParaRPr lang="pl-PL" dirty="0"/>
          </a:p>
        </p:txBody>
      </p:sp>
    </p:spTree>
    <p:extLst>
      <p:ext uri="{BB962C8B-B14F-4D97-AF65-F5344CB8AC3E}">
        <p14:creationId xmlns:p14="http://schemas.microsoft.com/office/powerpoint/2010/main" val="58958571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38" y="185542"/>
            <a:ext cx="8229600" cy="638944"/>
          </a:xfrm>
        </p:spPr>
        <p:txBody>
          <a:bodyPr/>
          <a:lstStyle/>
          <a:p>
            <a:r>
              <a:rPr lang="en-US" sz="2000" dirty="0" smtClean="0">
                <a:solidFill>
                  <a:schemeClr val="bg1"/>
                </a:solidFill>
              </a:rPr>
              <a:t>Applications of </a:t>
            </a:r>
            <a:r>
              <a:rPr lang="en-US" sz="2000" dirty="0" smtClean="0">
                <a:solidFill>
                  <a:schemeClr val="bg1"/>
                </a:solidFill>
              </a:rPr>
              <a:t>synchrotron</a:t>
            </a:r>
            <a:br>
              <a:rPr lang="en-US" sz="2000" dirty="0" smtClean="0">
                <a:solidFill>
                  <a:schemeClr val="bg1"/>
                </a:solidFill>
              </a:rPr>
            </a:br>
            <a:r>
              <a:rPr lang="en-US" sz="2000" dirty="0" smtClean="0">
                <a:solidFill>
                  <a:schemeClr val="bg1"/>
                </a:solidFill>
              </a:rPr>
              <a:t>radiation </a:t>
            </a:r>
            <a:r>
              <a:rPr lang="en-US" sz="2000" dirty="0" smtClean="0">
                <a:solidFill>
                  <a:schemeClr val="bg1"/>
                </a:solidFill>
              </a:rPr>
              <a:t>(light) source</a:t>
            </a:r>
            <a:endParaRPr lang="pl-PL" sz="2000" dirty="0">
              <a:solidFill>
                <a:schemeClr val="bg1"/>
              </a:solidFill>
            </a:endParaRPr>
          </a:p>
        </p:txBody>
      </p:sp>
      <p:sp>
        <p:nvSpPr>
          <p:cNvPr id="6" name="Slide Number Placeholder 5"/>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4</a:t>
            </a:fld>
            <a:endParaRPr lang="en-US" dirty="0">
              <a:solidFill>
                <a:srgbClr val="000000"/>
              </a:solidFill>
            </a:endParaRPr>
          </a:p>
        </p:txBody>
      </p:sp>
      <p:sp>
        <p:nvSpPr>
          <p:cNvPr id="7" name="TextBox 6"/>
          <p:cNvSpPr txBox="1"/>
          <p:nvPr/>
        </p:nvSpPr>
        <p:spPr>
          <a:xfrm>
            <a:off x="2059280" y="1137107"/>
            <a:ext cx="5168916" cy="5355312"/>
          </a:xfrm>
          <a:prstGeom prst="rect">
            <a:avLst/>
          </a:prstGeom>
          <a:noFill/>
        </p:spPr>
        <p:txBody>
          <a:bodyPr wrap="none" rtlCol="0">
            <a:spAutoFit/>
          </a:bodyPr>
          <a:lstStyle/>
          <a:p>
            <a:r>
              <a:rPr lang="en-US" b="1" dirty="0" smtClean="0">
                <a:solidFill>
                  <a:srgbClr val="C00000"/>
                </a:solidFill>
              </a:rPr>
              <a:t>Synchrotrons open new research frontiers in</a:t>
            </a:r>
            <a:endParaRPr lang="en-US" b="1" dirty="0">
              <a:solidFill>
                <a:srgbClr val="C00000"/>
              </a:solidFill>
            </a:endParaRPr>
          </a:p>
          <a:p>
            <a:pPr marL="742950" lvl="1" indent="-285750">
              <a:buFont typeface="Wingdings" pitchFamily="2" charset="2"/>
              <a:buChar char="ü"/>
            </a:pPr>
            <a:endParaRPr lang="en-US" dirty="0" smtClean="0">
              <a:solidFill>
                <a:srgbClr val="333399"/>
              </a:solidFill>
            </a:endParaRPr>
          </a:p>
          <a:p>
            <a:pPr marL="742950" lvl="1" indent="-285750">
              <a:buFont typeface="Wingdings" pitchFamily="2" charset="2"/>
              <a:buChar char="ü"/>
            </a:pPr>
            <a:r>
              <a:rPr lang="en-US" dirty="0" smtClean="0">
                <a:solidFill>
                  <a:srgbClr val="00518E"/>
                </a:solidFill>
              </a:rPr>
              <a:t>fundamental research</a:t>
            </a:r>
          </a:p>
          <a:p>
            <a:pPr marL="1200150" lvl="2" indent="-285750">
              <a:buFont typeface="Wingdings" pitchFamily="2" charset="2"/>
              <a:buChar char="ü"/>
            </a:pPr>
            <a:r>
              <a:rPr lang="en-US" dirty="0" smtClean="0">
                <a:solidFill>
                  <a:srgbClr val="00518E"/>
                </a:solidFill>
              </a:rPr>
              <a:t>Physics</a:t>
            </a:r>
          </a:p>
          <a:p>
            <a:pPr marL="1200150" lvl="2" indent="-285750">
              <a:buFont typeface="Wingdings" pitchFamily="2" charset="2"/>
              <a:buChar char="ü"/>
            </a:pPr>
            <a:r>
              <a:rPr lang="en-US" dirty="0">
                <a:solidFill>
                  <a:srgbClr val="00518E"/>
                </a:solidFill>
              </a:rPr>
              <a:t>Chemistry</a:t>
            </a:r>
          </a:p>
          <a:p>
            <a:pPr marL="1200150" lvl="2" indent="-285750">
              <a:buFont typeface="Wingdings" pitchFamily="2" charset="2"/>
              <a:buChar char="ü"/>
            </a:pPr>
            <a:r>
              <a:rPr lang="en-US" dirty="0" smtClean="0">
                <a:solidFill>
                  <a:srgbClr val="00518E"/>
                </a:solidFill>
              </a:rPr>
              <a:t>Cosmology</a:t>
            </a:r>
            <a:endParaRPr lang="en-US" dirty="0">
              <a:solidFill>
                <a:srgbClr val="00518E"/>
              </a:solidFill>
            </a:endParaRPr>
          </a:p>
          <a:p>
            <a:pPr marL="1200150" lvl="2" indent="-285750">
              <a:buFont typeface="Wingdings" pitchFamily="2" charset="2"/>
              <a:buChar char="ü"/>
            </a:pPr>
            <a:r>
              <a:rPr lang="en-US" dirty="0" smtClean="0">
                <a:solidFill>
                  <a:srgbClr val="00518E"/>
                </a:solidFill>
              </a:rPr>
              <a:t>Biology</a:t>
            </a:r>
          </a:p>
          <a:p>
            <a:pPr marL="1200150" lvl="2" indent="-285750">
              <a:buFont typeface="Wingdings" pitchFamily="2" charset="2"/>
              <a:buChar char="ü"/>
            </a:pPr>
            <a:r>
              <a:rPr lang="en-US" dirty="0" smtClean="0">
                <a:solidFill>
                  <a:srgbClr val="00518E"/>
                </a:solidFill>
              </a:rPr>
              <a:t>Geology</a:t>
            </a:r>
          </a:p>
          <a:p>
            <a:pPr marL="1200150" lvl="2" indent="-285750">
              <a:buFont typeface="Wingdings" pitchFamily="2" charset="2"/>
              <a:buChar char="ü"/>
            </a:pPr>
            <a:r>
              <a:rPr lang="en-US" dirty="0" smtClean="0">
                <a:solidFill>
                  <a:srgbClr val="00518E"/>
                </a:solidFill>
              </a:rPr>
              <a:t>…….</a:t>
            </a:r>
          </a:p>
          <a:p>
            <a:pPr marL="742950" lvl="1" indent="-285750">
              <a:buFont typeface="Wingdings" pitchFamily="2" charset="2"/>
              <a:buChar char="ü"/>
            </a:pPr>
            <a:r>
              <a:rPr lang="en-US" dirty="0">
                <a:solidFill>
                  <a:srgbClr val="00518E"/>
                </a:solidFill>
              </a:rPr>
              <a:t>a</a:t>
            </a:r>
            <a:r>
              <a:rPr lang="en-US" dirty="0" smtClean="0">
                <a:solidFill>
                  <a:srgbClr val="00518E"/>
                </a:solidFill>
              </a:rPr>
              <a:t>pplied research</a:t>
            </a:r>
          </a:p>
          <a:p>
            <a:pPr marL="1200150" lvl="2" indent="-285750">
              <a:buFont typeface="Wingdings" pitchFamily="2" charset="2"/>
              <a:buChar char="ü"/>
            </a:pPr>
            <a:r>
              <a:rPr lang="en-US" dirty="0" smtClean="0">
                <a:solidFill>
                  <a:srgbClr val="00518E"/>
                </a:solidFill>
              </a:rPr>
              <a:t>Material studies</a:t>
            </a:r>
          </a:p>
          <a:p>
            <a:pPr marL="1200150" lvl="2" indent="-285750">
              <a:buFont typeface="Wingdings" pitchFamily="2" charset="2"/>
              <a:buChar char="ü"/>
            </a:pPr>
            <a:r>
              <a:rPr lang="en-US" dirty="0">
                <a:solidFill>
                  <a:srgbClr val="00518E"/>
                </a:solidFill>
              </a:rPr>
              <a:t>Environmental science</a:t>
            </a:r>
          </a:p>
          <a:p>
            <a:pPr marL="1200150" lvl="2" indent="-285750">
              <a:buFont typeface="Wingdings" pitchFamily="2" charset="2"/>
              <a:buChar char="ü"/>
            </a:pPr>
            <a:r>
              <a:rPr lang="en-US" dirty="0">
                <a:solidFill>
                  <a:srgbClr val="00518E"/>
                </a:solidFill>
              </a:rPr>
              <a:t>Archeology and cultural heritage</a:t>
            </a:r>
          </a:p>
          <a:p>
            <a:pPr marL="1200150" lvl="2" indent="-285750">
              <a:buFont typeface="Wingdings" pitchFamily="2" charset="2"/>
              <a:buChar char="ü"/>
            </a:pPr>
            <a:r>
              <a:rPr lang="en-US" dirty="0">
                <a:solidFill>
                  <a:srgbClr val="00518E"/>
                </a:solidFill>
              </a:rPr>
              <a:t>Medicine</a:t>
            </a:r>
          </a:p>
          <a:p>
            <a:pPr marL="1200150" lvl="2" indent="-285750">
              <a:buFont typeface="Wingdings" pitchFamily="2" charset="2"/>
              <a:buChar char="ü"/>
            </a:pPr>
            <a:r>
              <a:rPr lang="en-US" dirty="0" smtClean="0">
                <a:solidFill>
                  <a:srgbClr val="00518E"/>
                </a:solidFill>
              </a:rPr>
              <a:t>Semiconductor industry</a:t>
            </a:r>
          </a:p>
          <a:p>
            <a:pPr marL="1200150" lvl="2" indent="-285750">
              <a:buFont typeface="Wingdings" pitchFamily="2" charset="2"/>
              <a:buChar char="ü"/>
            </a:pPr>
            <a:r>
              <a:rPr lang="en-US" dirty="0" smtClean="0">
                <a:solidFill>
                  <a:srgbClr val="00518E"/>
                </a:solidFill>
              </a:rPr>
              <a:t>Pharmaceutical industry</a:t>
            </a:r>
          </a:p>
          <a:p>
            <a:pPr marL="1200150" lvl="2" indent="-285750">
              <a:buFont typeface="Wingdings" pitchFamily="2" charset="2"/>
              <a:buChar char="ü"/>
            </a:pPr>
            <a:r>
              <a:rPr lang="en-US" dirty="0" smtClean="0">
                <a:solidFill>
                  <a:srgbClr val="00518E"/>
                </a:solidFill>
              </a:rPr>
              <a:t>……</a:t>
            </a:r>
          </a:p>
          <a:p>
            <a:pPr marL="1200150" lvl="2" indent="-285750">
              <a:buFont typeface="Wingdings" pitchFamily="2" charset="2"/>
              <a:buChar char="ü"/>
            </a:pPr>
            <a:endParaRPr lang="en-US" dirty="0" smtClean="0">
              <a:solidFill>
                <a:srgbClr val="333399"/>
              </a:solidFill>
            </a:endParaRPr>
          </a:p>
          <a:p>
            <a:r>
              <a:rPr lang="en-US" b="1" dirty="0" smtClean="0">
                <a:solidFill>
                  <a:srgbClr val="C00000"/>
                </a:solidFill>
              </a:rPr>
              <a:t>Multidisciplinary, multiuser research facilities</a:t>
            </a:r>
          </a:p>
        </p:txBody>
      </p:sp>
      <p:pic>
        <p:nvPicPr>
          <p:cNvPr id="8" name="Picture 7" descr="C:\Documents and Settings\Piotr Zabicki\Pulpit\solari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30360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a:solidFill>
                  <a:schemeClr val="bg1"/>
                </a:solidFill>
              </a:rPr>
              <a:t>Protein crystallography – </a:t>
            </a:r>
          </a:p>
          <a:p>
            <a:pPr algn="ctr" eaLnBrk="1" hangingPunct="1">
              <a:buClrTx/>
              <a:buFontTx/>
              <a:buNone/>
            </a:pPr>
            <a:r>
              <a:rPr lang="en-US" altLang="pl-PL" sz="2000" dirty="0">
                <a:solidFill>
                  <a:schemeClr val="bg1"/>
                </a:solidFill>
              </a:rPr>
              <a:t>HIV protease as a </a:t>
            </a:r>
            <a:r>
              <a:rPr lang="en-US" altLang="pl-PL" sz="2000" dirty="0" err="1">
                <a:solidFill>
                  <a:schemeClr val="bg1"/>
                </a:solidFill>
              </a:rPr>
              <a:t>taget</a:t>
            </a:r>
            <a:r>
              <a:rPr lang="en-US" altLang="pl-PL" sz="2000" dirty="0">
                <a:solidFill>
                  <a:schemeClr val="bg1"/>
                </a:solidFill>
              </a:rPr>
              <a:t> for drug design</a:t>
            </a:r>
          </a:p>
        </p:txBody>
      </p:sp>
      <p:pic>
        <p:nvPicPr>
          <p:cNvPr id="12" name="Obraz 11"/>
          <p:cNvPicPr>
            <a:picLocks noChangeAspect="1"/>
          </p:cNvPicPr>
          <p:nvPr/>
        </p:nvPicPr>
        <p:blipFill>
          <a:blip r:embed="rId3"/>
          <a:stretch>
            <a:fillRect/>
          </a:stretch>
        </p:blipFill>
        <p:spPr>
          <a:xfrm>
            <a:off x="674593" y="1570325"/>
            <a:ext cx="7794814" cy="4562797"/>
          </a:xfrm>
          <a:prstGeom prst="rect">
            <a:avLst/>
          </a:prstGeom>
        </p:spPr>
      </p:pic>
      <p:sp>
        <p:nvSpPr>
          <p:cNvPr id="13" name="pole tekstowe 12"/>
          <p:cNvSpPr txBox="1"/>
          <p:nvPr/>
        </p:nvSpPr>
        <p:spPr>
          <a:xfrm>
            <a:off x="2085656" y="6082952"/>
            <a:ext cx="4400372" cy="707886"/>
          </a:xfrm>
          <a:prstGeom prst="rect">
            <a:avLst/>
          </a:prstGeom>
          <a:noFill/>
        </p:spPr>
        <p:txBody>
          <a:bodyPr wrap="none" rtlCol="0">
            <a:spAutoFit/>
          </a:bodyPr>
          <a:lstStyle/>
          <a:p>
            <a:r>
              <a:rPr lang="pl-PL" sz="2000" b="1" dirty="0" err="1" smtClean="0"/>
              <a:t>Results</a:t>
            </a:r>
            <a:r>
              <a:rPr lang="pl-PL" sz="2000" b="1" dirty="0" smtClean="0"/>
              <a:t> of </a:t>
            </a:r>
            <a:r>
              <a:rPr lang="pl-PL" sz="2000" b="1" dirty="0" err="1" smtClean="0"/>
              <a:t>introduction</a:t>
            </a:r>
            <a:r>
              <a:rPr lang="pl-PL" sz="2000" b="1" dirty="0" smtClean="0"/>
              <a:t> of </a:t>
            </a:r>
            <a:r>
              <a:rPr lang="pl-PL" sz="2000" b="1" dirty="0" err="1" smtClean="0"/>
              <a:t>antiretroviral</a:t>
            </a:r>
            <a:r>
              <a:rPr lang="pl-PL" sz="2000" b="1" dirty="0" smtClean="0"/>
              <a:t> </a:t>
            </a:r>
          </a:p>
          <a:p>
            <a:pPr algn="ctr"/>
            <a:r>
              <a:rPr lang="pl-PL" sz="2000" b="1" dirty="0" err="1" smtClean="0"/>
              <a:t>inhibitors</a:t>
            </a:r>
            <a:r>
              <a:rPr lang="pl-PL" sz="2000" b="1" dirty="0" smtClean="0"/>
              <a:t> as </a:t>
            </a:r>
            <a:r>
              <a:rPr lang="pl-PL" sz="2000" b="1" dirty="0" err="1" smtClean="0"/>
              <a:t>drugs</a:t>
            </a:r>
            <a:r>
              <a:rPr lang="pl-PL" sz="2000" b="1" dirty="0" smtClean="0"/>
              <a:t> in HIV </a:t>
            </a:r>
            <a:r>
              <a:rPr lang="pl-PL" sz="2000" b="1" dirty="0" err="1" smtClean="0"/>
              <a:t>therapy</a:t>
            </a:r>
            <a:r>
              <a:rPr lang="pl-PL" sz="2000" b="1" dirty="0" smtClean="0"/>
              <a:t> </a:t>
            </a:r>
            <a:endParaRPr lang="pl-PL" sz="2000" b="1" dirty="0"/>
          </a:p>
        </p:txBody>
      </p:sp>
      <p:sp>
        <p:nvSpPr>
          <p:cNvPr id="14" name="Prostokąt 13"/>
          <p:cNvSpPr/>
          <p:nvPr/>
        </p:nvSpPr>
        <p:spPr>
          <a:xfrm>
            <a:off x="2974931" y="1200993"/>
            <a:ext cx="5945541" cy="369332"/>
          </a:xfrm>
          <a:prstGeom prst="rect">
            <a:avLst/>
          </a:prstGeom>
        </p:spPr>
        <p:txBody>
          <a:bodyPr wrap="square">
            <a:spAutoFit/>
          </a:bodyPr>
          <a:lstStyle/>
          <a:p>
            <a:r>
              <a:rPr lang="pl-PL" dirty="0"/>
              <a:t>en.wikipedia.org/</a:t>
            </a:r>
            <a:r>
              <a:rPr lang="pl-PL" dirty="0" err="1"/>
              <a:t>wiki</a:t>
            </a:r>
            <a:r>
              <a:rPr lang="pl-PL" dirty="0"/>
              <a:t>/</a:t>
            </a:r>
            <a:r>
              <a:rPr lang="pl-PL" dirty="0" err="1"/>
              <a:t>Protease_inhibitor</a:t>
            </a:r>
            <a:r>
              <a:rPr lang="pl-PL" dirty="0"/>
              <a:t>_(</a:t>
            </a:r>
            <a:r>
              <a:rPr lang="pl-PL" dirty="0" err="1"/>
              <a:t>pharmacology</a:t>
            </a:r>
            <a:r>
              <a:rPr lang="pl-PL" dirty="0"/>
              <a:t>)</a:t>
            </a:r>
          </a:p>
        </p:txBody>
      </p:sp>
    </p:spTree>
    <p:extLst>
      <p:ext uri="{BB962C8B-B14F-4D97-AF65-F5344CB8AC3E}">
        <p14:creationId xmlns:p14="http://schemas.microsoft.com/office/powerpoint/2010/main" val="3487714696"/>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err="1">
                <a:solidFill>
                  <a:schemeClr val="bg1"/>
                </a:solidFill>
              </a:rPr>
              <a:t>SAXS</a:t>
            </a:r>
            <a:r>
              <a:rPr lang="en-US" altLang="pl-PL" sz="2000" dirty="0">
                <a:solidFill>
                  <a:schemeClr val="bg1"/>
                </a:solidFill>
              </a:rPr>
              <a:t> – synthesis of nanomaterials </a:t>
            </a:r>
          </a:p>
          <a:p>
            <a:pPr algn="ctr" eaLnBrk="1" hangingPunct="1">
              <a:buClrTx/>
              <a:buFontTx/>
              <a:buNone/>
            </a:pPr>
            <a:r>
              <a:rPr lang="en-US" altLang="pl-PL" sz="2000" dirty="0">
                <a:solidFill>
                  <a:schemeClr val="bg1"/>
                </a:solidFill>
              </a:rPr>
              <a:t>- monitoring the formation of Au nanoparticles</a:t>
            </a:r>
          </a:p>
        </p:txBody>
      </p:sp>
      <p:sp>
        <p:nvSpPr>
          <p:cNvPr id="7" name="Symbol zastępczy daty 1"/>
          <p:cNvSpPr>
            <a:spLocks noGrp="1"/>
          </p:cNvSpPr>
          <p:nvPr>
            <p:ph type="dt" sz="half" idx="10"/>
          </p:nvPr>
        </p:nvSpPr>
        <p:spPr>
          <a:xfrm>
            <a:off x="457200" y="6245225"/>
            <a:ext cx="2133600" cy="476250"/>
          </a:xfrm>
        </p:spPr>
        <p:txBody>
          <a:bodyPr/>
          <a:lstStyle/>
          <a:p>
            <a:fld id="{3B359626-719F-4CEC-A947-D94B1630995C}" type="datetime1">
              <a:rPr lang="en-US" altLang="pl-PL"/>
              <a:pPr/>
              <a:t>2/21/2018</a:t>
            </a:fld>
            <a:endParaRPr lang="en-US" altLang="pl-PL"/>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65850"/>
            <a:ext cx="1870075" cy="355600"/>
          </a:xfrm>
          <a:prstGeom prst="rect">
            <a:avLst/>
          </a:prstGeom>
          <a:noFill/>
          <a:ln w="9525">
            <a:solidFill>
              <a:srgbClr val="000099"/>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3"/>
          <p:cNvSpPr>
            <a:spLocks noChangeArrowheads="1"/>
          </p:cNvSpPr>
          <p:nvPr/>
        </p:nvSpPr>
        <p:spPr bwMode="auto">
          <a:xfrm>
            <a:off x="609600" y="4277811"/>
            <a:ext cx="8077200" cy="3810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1pPr>
            <a:lvl2pPr marL="4318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2pPr>
            <a:lvl3pPr marL="6477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3pPr>
            <a:lvl4pPr marL="8636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4pPr>
            <a:lvl5pPr marL="10795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5pPr>
            <a:lvl6pPr marL="15367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6pPr>
            <a:lvl7pPr marL="19939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7pPr>
            <a:lvl8pPr marL="24511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8pPr>
            <a:lvl9pPr marL="29083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9pPr>
          </a:lstStyle>
          <a:p>
            <a:pPr>
              <a:buClr>
                <a:srgbClr val="000000"/>
              </a:buClr>
              <a:buSzPct val="45000"/>
              <a:buFont typeface="Wingdings" panose="05000000000000000000" pitchFamily="2" charset="2"/>
              <a:buNone/>
            </a:pPr>
            <a:r>
              <a:rPr lang="en-GB" altLang="pl-PL" sz="1900">
                <a:solidFill>
                  <a:srgbClr val="000000"/>
                </a:solidFill>
              </a:rPr>
              <a:t>.</a:t>
            </a: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236"/>
            <a:ext cx="9144000" cy="2862263"/>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7"/>
          <p:cNvSpPr>
            <a:spLocks noChangeArrowheads="1"/>
          </p:cNvSpPr>
          <p:nvPr/>
        </p:nvSpPr>
        <p:spPr bwMode="auto">
          <a:xfrm>
            <a:off x="0" y="1618749"/>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Tahoma" panose="020B0604030504040204" pitchFamily="34" charset="0"/>
              </a:defRPr>
            </a:lvl1pPr>
            <a:lvl2pPr>
              <a:defRPr sz="4400" b="1">
                <a:solidFill>
                  <a:schemeClr val="tx2"/>
                </a:solidFill>
                <a:effectLst>
                  <a:outerShdw blurRad="38100" dist="38100" dir="2700000" algn="tl">
                    <a:srgbClr val="000000"/>
                  </a:outerShdw>
                </a:effectLst>
                <a:latin typeface="Tahoma" panose="020B0604030504040204" pitchFamily="34" charset="0"/>
              </a:defRPr>
            </a:lvl2pPr>
            <a:lvl3pPr>
              <a:defRPr sz="4400" b="1">
                <a:solidFill>
                  <a:schemeClr val="tx2"/>
                </a:solidFill>
                <a:effectLst>
                  <a:outerShdw blurRad="38100" dist="38100" dir="2700000" algn="tl">
                    <a:srgbClr val="000000"/>
                  </a:outerShdw>
                </a:effectLst>
                <a:latin typeface="Tahoma" panose="020B0604030504040204" pitchFamily="34" charset="0"/>
              </a:defRPr>
            </a:lvl3pPr>
            <a:lvl4pPr>
              <a:defRPr sz="4400" b="1">
                <a:solidFill>
                  <a:schemeClr val="tx2"/>
                </a:solidFill>
                <a:effectLst>
                  <a:outerShdw blurRad="38100" dist="38100" dir="2700000" algn="tl">
                    <a:srgbClr val="000000"/>
                  </a:outerShdw>
                </a:effectLst>
                <a:latin typeface="Tahoma" panose="020B0604030504040204" pitchFamily="34" charset="0"/>
              </a:defRPr>
            </a:lvl4pPr>
            <a:lvl5pPr>
              <a:defRPr sz="4400" b="1">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9pPr>
          </a:lstStyle>
          <a:p>
            <a:endParaRPr lang="pl-PL" altLang="pl-PL" sz="3600">
              <a:solidFill>
                <a:schemeClr val="folHlink"/>
              </a:solidFill>
              <a:effectLst/>
            </a:endParaRPr>
          </a:p>
        </p:txBody>
      </p:sp>
      <p:sp>
        <p:nvSpPr>
          <p:cNvPr id="16" name="Rectangle 8"/>
          <p:cNvSpPr>
            <a:spLocks noChangeArrowheads="1"/>
          </p:cNvSpPr>
          <p:nvPr/>
        </p:nvSpPr>
        <p:spPr bwMode="auto">
          <a:xfrm>
            <a:off x="0" y="6491288"/>
            <a:ext cx="5184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pl-PL">
                <a:solidFill>
                  <a:srgbClr val="000000"/>
                </a:solidFill>
              </a:rPr>
              <a:t>Jörg Polte</a:t>
            </a:r>
            <a:r>
              <a:rPr lang="en-GB" altLang="pl-PL"/>
              <a:t> </a:t>
            </a:r>
            <a:r>
              <a:rPr lang="pl-PL" altLang="pl-PL"/>
              <a:t>et al., </a:t>
            </a:r>
            <a:r>
              <a:rPr lang="en-GB" altLang="pl-PL" i="1">
                <a:solidFill>
                  <a:srgbClr val="000000"/>
                </a:solidFill>
              </a:rPr>
              <a:t>ACS Nano</a:t>
            </a:r>
            <a:r>
              <a:rPr lang="en-GB" altLang="pl-PL">
                <a:solidFill>
                  <a:srgbClr val="000000"/>
                </a:solidFill>
              </a:rPr>
              <a:t> </a:t>
            </a:r>
            <a:r>
              <a:rPr lang="en-GB" altLang="pl-PL" b="1">
                <a:solidFill>
                  <a:srgbClr val="000000"/>
                </a:solidFill>
              </a:rPr>
              <a:t> 2010, </a:t>
            </a:r>
            <a:r>
              <a:rPr lang="en-GB" altLang="pl-PL">
                <a:solidFill>
                  <a:srgbClr val="000000"/>
                </a:solidFill>
              </a:rPr>
              <a:t>4, 1076-1082.</a:t>
            </a:r>
            <a:endParaRPr lang="en-US" altLang="pl-PL">
              <a:solidFill>
                <a:srgbClr val="000000"/>
              </a:solidFill>
            </a:endParaRPr>
          </a:p>
        </p:txBody>
      </p:sp>
      <p:sp>
        <p:nvSpPr>
          <p:cNvPr id="17" name="Rectangle 9"/>
          <p:cNvSpPr>
            <a:spLocks noChangeArrowheads="1"/>
          </p:cNvSpPr>
          <p:nvPr/>
        </p:nvSpPr>
        <p:spPr bwMode="auto">
          <a:xfrm>
            <a:off x="0" y="4658429"/>
            <a:ext cx="9144000" cy="638516"/>
          </a:xfrm>
          <a:prstGeom prst="rect">
            <a:avLst/>
          </a:prstGeom>
          <a:gradFill rotWithShape="1">
            <a:gsLst>
              <a:gs pos="0">
                <a:schemeClr val="hlink">
                  <a:gamma/>
                  <a:shade val="46275"/>
                  <a:invGamma/>
                </a:schemeClr>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b="1">
                <a:solidFill>
                  <a:schemeClr val="tx2"/>
                </a:solidFill>
                <a:effectLst>
                  <a:outerShdw blurRad="38100" dist="38100" dir="2700000" algn="tl">
                    <a:srgbClr val="000000"/>
                  </a:outerShdw>
                </a:effectLst>
                <a:latin typeface="Tahoma" panose="020B0604030504040204" pitchFamily="34" charset="0"/>
              </a:defRPr>
            </a:lvl1pPr>
            <a:lvl2pPr>
              <a:defRPr sz="4400" b="1">
                <a:solidFill>
                  <a:schemeClr val="tx2"/>
                </a:solidFill>
                <a:effectLst>
                  <a:outerShdw blurRad="38100" dist="38100" dir="2700000" algn="tl">
                    <a:srgbClr val="000000"/>
                  </a:outerShdw>
                </a:effectLst>
                <a:latin typeface="Tahoma" panose="020B0604030504040204" pitchFamily="34" charset="0"/>
              </a:defRPr>
            </a:lvl2pPr>
            <a:lvl3pPr>
              <a:defRPr sz="4400" b="1">
                <a:solidFill>
                  <a:schemeClr val="tx2"/>
                </a:solidFill>
                <a:effectLst>
                  <a:outerShdw blurRad="38100" dist="38100" dir="2700000" algn="tl">
                    <a:srgbClr val="000000"/>
                  </a:outerShdw>
                </a:effectLst>
                <a:latin typeface="Tahoma" panose="020B0604030504040204" pitchFamily="34" charset="0"/>
              </a:defRPr>
            </a:lvl3pPr>
            <a:lvl4pPr>
              <a:defRPr sz="4400" b="1">
                <a:solidFill>
                  <a:schemeClr val="tx2"/>
                </a:solidFill>
                <a:effectLst>
                  <a:outerShdw blurRad="38100" dist="38100" dir="2700000" algn="tl">
                    <a:srgbClr val="000000"/>
                  </a:outerShdw>
                </a:effectLst>
                <a:latin typeface="Tahoma" panose="020B0604030504040204" pitchFamily="34" charset="0"/>
              </a:defRPr>
            </a:lvl4pPr>
            <a:lvl5pPr>
              <a:defRPr sz="4400" b="1">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defRPr>
            </a:lvl9pPr>
          </a:lstStyle>
          <a:p>
            <a:pPr algn="ctr"/>
            <a:r>
              <a:rPr lang="en-US" altLang="pl-PL" sz="2800" dirty="0">
                <a:solidFill>
                  <a:srgbClr val="FFFFCC"/>
                </a:solidFill>
                <a:latin typeface="Franklin Gothic Demi Cond" panose="020B0706030402020204" pitchFamily="34" charset="0"/>
              </a:rPr>
              <a:t>Schematic illustration of the Au nanoparticle formation process</a:t>
            </a:r>
            <a:endParaRPr lang="pl-PL" altLang="pl-PL" sz="2800" dirty="0">
              <a:solidFill>
                <a:srgbClr val="FFFFCC"/>
              </a:solidFill>
              <a:latin typeface="Franklin Gothic Demi Cond" panose="020B0706030402020204" pitchFamily="34" charset="0"/>
            </a:endParaRPr>
          </a:p>
        </p:txBody>
      </p:sp>
      <p:sp>
        <p:nvSpPr>
          <p:cNvPr id="18" name="Rectangle 10"/>
          <p:cNvSpPr>
            <a:spLocks noChangeArrowheads="1"/>
          </p:cNvSpPr>
          <p:nvPr/>
        </p:nvSpPr>
        <p:spPr bwMode="auto">
          <a:xfrm>
            <a:off x="2339975" y="967874"/>
            <a:ext cx="5005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2400" b="1">
                <a:solidFill>
                  <a:schemeClr val="folHlink"/>
                </a:solidFill>
                <a:effectLst>
                  <a:outerShdw blurRad="38100" dist="38100" dir="2700000" algn="tl">
                    <a:srgbClr val="000000"/>
                  </a:outerShdw>
                </a:effectLst>
              </a:rPr>
              <a:t>(reduction of HAuCl</a:t>
            </a:r>
            <a:r>
              <a:rPr lang="pl-PL" altLang="pl-PL" sz="2400" b="1" baseline="-25000">
                <a:solidFill>
                  <a:schemeClr val="folHlink"/>
                </a:solidFill>
                <a:effectLst>
                  <a:outerShdw blurRad="38100" dist="38100" dir="2700000" algn="tl">
                    <a:srgbClr val="000000"/>
                  </a:outerShdw>
                </a:effectLst>
              </a:rPr>
              <a:t>4</a:t>
            </a:r>
            <a:r>
              <a:rPr lang="pl-PL" altLang="pl-PL" sz="2400" b="1">
                <a:solidFill>
                  <a:schemeClr val="folHlink"/>
                </a:solidFill>
                <a:effectLst>
                  <a:outerShdw blurRad="38100" dist="38100" dir="2700000" algn="tl">
                    <a:srgbClr val="000000"/>
                  </a:outerShdw>
                </a:effectLst>
              </a:rPr>
              <a:t> by NaBH</a:t>
            </a:r>
            <a:r>
              <a:rPr lang="pl-PL" altLang="pl-PL" sz="2400" b="1" baseline="-25000">
                <a:solidFill>
                  <a:schemeClr val="folHlink"/>
                </a:solidFill>
                <a:effectLst>
                  <a:outerShdw blurRad="38100" dist="38100" dir="2700000" algn="tl">
                    <a:srgbClr val="000000"/>
                  </a:outerShdw>
                </a:effectLst>
              </a:rPr>
              <a:t>4</a:t>
            </a:r>
            <a:r>
              <a:rPr lang="pl-PL" altLang="pl-PL" sz="2400" b="1">
                <a:solidFill>
                  <a:schemeClr val="folHlink"/>
                </a:solidFill>
                <a:effectLst>
                  <a:outerShdw blurRad="38100" dist="38100" dir="2700000" algn="tl">
                    <a:srgbClr val="000000"/>
                  </a:outerShdw>
                </a:effectLst>
              </a:rPr>
              <a:t>)</a:t>
            </a:r>
            <a:endParaRPr lang="en-US" altLang="pl-PL" sz="2400" b="1">
              <a:solidFill>
                <a:schemeClr val="folHlink"/>
              </a:solidFill>
              <a:effectLst>
                <a:outerShdw blurRad="38100" dist="38100" dir="2700000" algn="tl">
                  <a:srgbClr val="000000"/>
                </a:outerShdw>
              </a:effectLst>
            </a:endParaRPr>
          </a:p>
        </p:txBody>
      </p:sp>
    </p:spTree>
    <p:extLst>
      <p:ext uri="{BB962C8B-B14F-4D97-AF65-F5344CB8AC3E}">
        <p14:creationId xmlns:p14="http://schemas.microsoft.com/office/powerpoint/2010/main" val="338833959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err="1">
                <a:solidFill>
                  <a:schemeClr val="bg1"/>
                </a:solidFill>
              </a:rPr>
              <a:t>SAXS</a:t>
            </a:r>
            <a:r>
              <a:rPr lang="en-US" altLang="pl-PL" sz="2000" dirty="0">
                <a:solidFill>
                  <a:schemeClr val="bg1"/>
                </a:solidFill>
              </a:rPr>
              <a:t> – synthesis of nanomaterials </a:t>
            </a:r>
          </a:p>
          <a:p>
            <a:pPr algn="ctr" eaLnBrk="1" hangingPunct="1">
              <a:buClrTx/>
              <a:buFontTx/>
              <a:buNone/>
            </a:pPr>
            <a:r>
              <a:rPr lang="en-US" altLang="pl-PL" sz="2000" dirty="0">
                <a:solidFill>
                  <a:schemeClr val="bg1"/>
                </a:solidFill>
              </a:rPr>
              <a:t>- monitoring the formation of Au nanoparticles</a:t>
            </a:r>
          </a:p>
        </p:txBody>
      </p:sp>
      <p:sp>
        <p:nvSpPr>
          <p:cNvPr id="12" name="Symbol zastępczy daty 1"/>
          <p:cNvSpPr>
            <a:spLocks noGrp="1"/>
          </p:cNvSpPr>
          <p:nvPr>
            <p:ph type="dt" sz="half" idx="10"/>
          </p:nvPr>
        </p:nvSpPr>
        <p:spPr>
          <a:xfrm>
            <a:off x="457200" y="6245225"/>
            <a:ext cx="2133600" cy="476250"/>
          </a:xfrm>
        </p:spPr>
        <p:txBody>
          <a:bodyPr/>
          <a:lstStyle/>
          <a:p>
            <a:fld id="{EFB02F67-B8A6-4F4A-8754-5A769C6AAF40}" type="datetime1">
              <a:rPr lang="en-US" altLang="pl-PL"/>
              <a:pPr/>
              <a:t>2/21/2018</a:t>
            </a:fld>
            <a:endParaRPr lang="en-US" altLang="pl-PL"/>
          </a:p>
        </p:txBody>
      </p:sp>
      <p:sp>
        <p:nvSpPr>
          <p:cNvPr id="13" name="AutoShape 3"/>
          <p:cNvSpPr>
            <a:spLocks noChangeArrowheads="1"/>
          </p:cNvSpPr>
          <p:nvPr/>
        </p:nvSpPr>
        <p:spPr bwMode="auto">
          <a:xfrm>
            <a:off x="5473700" y="1125538"/>
            <a:ext cx="3635375" cy="609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1pPr>
            <a:lvl2pPr marL="4318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2pPr>
            <a:lvl3pPr marL="6477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3pPr>
            <a:lvl4pPr marL="8636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4pPr>
            <a:lvl5pPr marL="10795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5pPr>
            <a:lvl6pPr marL="15367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6pPr>
            <a:lvl7pPr marL="19939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7pPr>
            <a:lvl8pPr marL="24511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8pPr>
            <a:lvl9pPr marL="29083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9pPr>
          </a:lstStyle>
          <a:p>
            <a:pPr algn="ctr">
              <a:buClr>
                <a:srgbClr val="000000"/>
              </a:buClr>
              <a:buSzPct val="45000"/>
              <a:buFont typeface="Wingdings" panose="05000000000000000000" pitchFamily="2" charset="2"/>
              <a:buNone/>
            </a:pPr>
            <a:r>
              <a:rPr lang="pl-PL" altLang="pl-PL" sz="1700" b="1">
                <a:solidFill>
                  <a:srgbClr val="000000"/>
                </a:solidFill>
              </a:rPr>
              <a:t>SAXS</a:t>
            </a:r>
            <a:r>
              <a:rPr lang="en-GB" altLang="pl-PL" sz="1700" b="1">
                <a:solidFill>
                  <a:srgbClr val="000000"/>
                </a:solidFill>
              </a:rPr>
              <a:t> in continuous-flow mode </a:t>
            </a:r>
            <a:endParaRPr lang="pl-PL" altLang="pl-PL" sz="1700" b="1">
              <a:solidFill>
                <a:srgbClr val="000000"/>
              </a:solidFill>
            </a:endParaRPr>
          </a:p>
          <a:p>
            <a:pPr algn="ctr">
              <a:buClr>
                <a:srgbClr val="000000"/>
              </a:buClr>
              <a:buSzPct val="45000"/>
              <a:buFont typeface="Wingdings" panose="05000000000000000000" pitchFamily="2" charset="2"/>
              <a:buNone/>
            </a:pPr>
            <a:r>
              <a:rPr lang="en-GB" altLang="pl-PL" sz="1700" b="1">
                <a:solidFill>
                  <a:srgbClr val="000000"/>
                </a:solidFill>
              </a:rPr>
              <a:t>at different reaction times. </a:t>
            </a:r>
          </a:p>
        </p:txBody>
      </p:sp>
      <p:sp>
        <p:nvSpPr>
          <p:cNvPr id="14" name="AutoShape 4"/>
          <p:cNvSpPr>
            <a:spLocks noChangeArrowheads="1"/>
          </p:cNvSpPr>
          <p:nvPr/>
        </p:nvSpPr>
        <p:spPr bwMode="auto">
          <a:xfrm>
            <a:off x="0" y="4221163"/>
            <a:ext cx="676275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1pPr>
            <a:lvl2pPr marL="4318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2pPr>
            <a:lvl3pPr marL="6477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3pPr>
            <a:lvl4pPr marL="8636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4pPr>
            <a:lvl5pPr marL="1079500"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5pPr>
            <a:lvl6pPr marL="15367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6pPr>
            <a:lvl7pPr marL="19939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7pPr>
            <a:lvl8pPr marL="24511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8pPr>
            <a:lvl9pPr marL="2908300" indent="-215900" defTabSz="4572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defRPr>
            </a:lvl9pPr>
          </a:lstStyle>
          <a:p>
            <a:pPr>
              <a:buClr>
                <a:srgbClr val="000000"/>
              </a:buClr>
              <a:buSzPct val="45000"/>
              <a:buFont typeface="Wingdings" panose="05000000000000000000" pitchFamily="2" charset="2"/>
              <a:buNone/>
            </a:pPr>
            <a:endParaRPr lang="en-GB" altLang="pl-PL" sz="1000">
              <a:solidFill>
                <a:srgbClr val="000000"/>
              </a:solidFill>
            </a:endParaRPr>
          </a:p>
        </p:txBody>
      </p:sp>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25" y="1752600"/>
            <a:ext cx="3660775" cy="5105400"/>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79500"/>
            <a:ext cx="3590925" cy="2636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735388"/>
            <a:ext cx="3744912" cy="2816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9"/>
          <p:cNvSpPr>
            <a:spLocks noChangeArrowheads="1"/>
          </p:cNvSpPr>
          <p:nvPr/>
        </p:nvSpPr>
        <p:spPr bwMode="auto">
          <a:xfrm>
            <a:off x="0" y="6491288"/>
            <a:ext cx="5184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pl-PL">
                <a:solidFill>
                  <a:srgbClr val="000000"/>
                </a:solidFill>
              </a:rPr>
              <a:t>Jörg Polte</a:t>
            </a:r>
            <a:r>
              <a:rPr lang="en-GB" altLang="pl-PL"/>
              <a:t> </a:t>
            </a:r>
            <a:r>
              <a:rPr lang="pl-PL" altLang="pl-PL"/>
              <a:t>et al., </a:t>
            </a:r>
            <a:r>
              <a:rPr lang="en-GB" altLang="pl-PL" i="1">
                <a:solidFill>
                  <a:srgbClr val="000000"/>
                </a:solidFill>
              </a:rPr>
              <a:t>ACS Nano</a:t>
            </a:r>
            <a:r>
              <a:rPr lang="en-GB" altLang="pl-PL">
                <a:solidFill>
                  <a:srgbClr val="000000"/>
                </a:solidFill>
              </a:rPr>
              <a:t> </a:t>
            </a:r>
            <a:r>
              <a:rPr lang="en-GB" altLang="pl-PL" b="1">
                <a:solidFill>
                  <a:srgbClr val="000000"/>
                </a:solidFill>
              </a:rPr>
              <a:t> 2010, </a:t>
            </a:r>
            <a:r>
              <a:rPr lang="en-GB" altLang="pl-PL">
                <a:solidFill>
                  <a:srgbClr val="000000"/>
                </a:solidFill>
              </a:rPr>
              <a:t>4, 1076-1082.</a:t>
            </a:r>
            <a:endParaRPr lang="en-US" altLang="pl-PL">
              <a:solidFill>
                <a:srgbClr val="000000"/>
              </a:solidFill>
            </a:endParaRPr>
          </a:p>
        </p:txBody>
      </p:sp>
      <p:pic>
        <p:nvPicPr>
          <p:cNvPr id="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65850"/>
            <a:ext cx="1870075" cy="355600"/>
          </a:xfrm>
          <a:prstGeom prst="rect">
            <a:avLst/>
          </a:prstGeom>
          <a:noFill/>
          <a:ln w="9525">
            <a:solidFill>
              <a:srgbClr val="000099"/>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14"/>
          <p:cNvSpPr txBox="1">
            <a:spLocks noChangeArrowheads="1"/>
          </p:cNvSpPr>
          <p:nvPr/>
        </p:nvSpPr>
        <p:spPr bwMode="auto">
          <a:xfrm>
            <a:off x="3971925" y="5603875"/>
            <a:ext cx="960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1"/>
              <a:t>XANES</a:t>
            </a:r>
            <a:endParaRPr lang="en-US" altLang="pl-PL" b="1"/>
          </a:p>
        </p:txBody>
      </p:sp>
    </p:spTree>
    <p:extLst>
      <p:ext uri="{BB962C8B-B14F-4D97-AF65-F5344CB8AC3E}">
        <p14:creationId xmlns:p14="http://schemas.microsoft.com/office/powerpoint/2010/main" val="157008043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
          <p:cNvSpPr txBox="1">
            <a:spLocks noChangeArrowheads="1"/>
          </p:cNvSpPr>
          <p:nvPr/>
        </p:nvSpPr>
        <p:spPr bwMode="auto">
          <a:xfrm>
            <a:off x="2339752" y="26987"/>
            <a:ext cx="489607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en-US" altLang="pl-PL" sz="2000" dirty="0" err="1">
                <a:solidFill>
                  <a:schemeClr val="bg1"/>
                </a:solidFill>
              </a:rPr>
              <a:t>BioSAXS</a:t>
            </a:r>
            <a:r>
              <a:rPr lang="en-US" altLang="pl-PL" sz="2000" dirty="0">
                <a:solidFill>
                  <a:schemeClr val="bg1"/>
                </a:solidFill>
              </a:rPr>
              <a:t> &amp; protein crystallography</a:t>
            </a:r>
          </a:p>
        </p:txBody>
      </p:sp>
      <p:pic>
        <p:nvPicPr>
          <p:cNvPr id="15" name="Obraz 14"/>
          <p:cNvPicPr>
            <a:picLocks noChangeAspect="1"/>
          </p:cNvPicPr>
          <p:nvPr/>
        </p:nvPicPr>
        <p:blipFill rotWithShape="1">
          <a:blip r:embed="rId3"/>
          <a:srcRect l="16020" r="19204" b="13892"/>
          <a:stretch/>
        </p:blipFill>
        <p:spPr>
          <a:xfrm>
            <a:off x="376178" y="882218"/>
            <a:ext cx="4305782" cy="5975782"/>
          </a:xfrm>
          <a:prstGeom prst="rect">
            <a:avLst/>
          </a:prstGeom>
        </p:spPr>
      </p:pic>
      <p:sp>
        <p:nvSpPr>
          <p:cNvPr id="16" name="Prostokąt 15"/>
          <p:cNvSpPr/>
          <p:nvPr/>
        </p:nvSpPr>
        <p:spPr>
          <a:xfrm>
            <a:off x="5087074" y="3762185"/>
            <a:ext cx="4056926" cy="646331"/>
          </a:xfrm>
          <a:prstGeom prst="rect">
            <a:avLst/>
          </a:prstGeom>
        </p:spPr>
        <p:txBody>
          <a:bodyPr wrap="square">
            <a:spAutoFit/>
          </a:bodyPr>
          <a:lstStyle/>
          <a:p>
            <a:r>
              <a:rPr lang="pl-PL" dirty="0" err="1" smtClean="0"/>
              <a:t>Razew</a:t>
            </a:r>
            <a:r>
              <a:rPr lang="pl-PL" dirty="0" smtClean="0"/>
              <a:t>, M. et al. </a:t>
            </a:r>
            <a:r>
              <a:rPr lang="pl-PL" i="1" dirty="0" smtClean="0"/>
              <a:t>Nature Communications </a:t>
            </a:r>
            <a:r>
              <a:rPr lang="pl-PL" dirty="0" smtClean="0"/>
              <a:t>9 (2018) Art. </a:t>
            </a:r>
            <a:r>
              <a:rPr lang="pl-PL" dirty="0" err="1" smtClean="0"/>
              <a:t>Number</a:t>
            </a:r>
            <a:r>
              <a:rPr lang="pl-PL" dirty="0" smtClean="0"/>
              <a:t> 97</a:t>
            </a:r>
            <a:endParaRPr lang="pl-PL" dirty="0"/>
          </a:p>
        </p:txBody>
      </p:sp>
      <p:sp>
        <p:nvSpPr>
          <p:cNvPr id="17" name="Prostokąt 16"/>
          <p:cNvSpPr/>
          <p:nvPr/>
        </p:nvSpPr>
        <p:spPr>
          <a:xfrm>
            <a:off x="4424423" y="1076317"/>
            <a:ext cx="4572000" cy="1569660"/>
          </a:xfrm>
          <a:prstGeom prst="rect">
            <a:avLst/>
          </a:prstGeom>
        </p:spPr>
        <p:txBody>
          <a:bodyPr>
            <a:spAutoFit/>
          </a:bodyPr>
          <a:lstStyle/>
          <a:p>
            <a:r>
              <a:rPr lang="en-US" sz="2400" b="1" dirty="0" smtClean="0">
                <a:solidFill>
                  <a:srgbClr val="002060"/>
                </a:solidFill>
                <a:effectLst>
                  <a:outerShdw blurRad="38100" dist="38100" dir="2700000" algn="tl">
                    <a:srgbClr val="000000">
                      <a:alpha val="43137"/>
                    </a:srgbClr>
                  </a:outerShdw>
                </a:effectLst>
              </a:rPr>
              <a:t>Structural analysis of </a:t>
            </a:r>
            <a:r>
              <a:rPr lang="en-US" sz="2400" b="1" dirty="0" err="1" smtClean="0">
                <a:solidFill>
                  <a:srgbClr val="002060"/>
                </a:solidFill>
                <a:effectLst>
                  <a:outerShdw blurRad="38100" dist="38100" dir="2700000" algn="tl">
                    <a:srgbClr val="000000">
                      <a:alpha val="43137"/>
                    </a:srgbClr>
                  </a:outerShdw>
                </a:effectLst>
              </a:rPr>
              <a:t>mtEXO</a:t>
            </a:r>
            <a:r>
              <a:rPr lang="en-US" sz="2400" b="1" dirty="0" smtClean="0">
                <a:solidFill>
                  <a:srgbClr val="002060"/>
                </a:solidFill>
                <a:effectLst>
                  <a:outerShdw blurRad="38100" dist="38100" dir="2700000" algn="tl">
                    <a:srgbClr val="000000">
                      <a:alpha val="43137"/>
                    </a:srgbClr>
                  </a:outerShdw>
                </a:effectLst>
              </a:rPr>
              <a:t> mitochondrial RNA </a:t>
            </a:r>
            <a:r>
              <a:rPr lang="en-US" sz="2400" b="1" dirty="0" err="1" smtClean="0">
                <a:solidFill>
                  <a:srgbClr val="002060"/>
                </a:solidFill>
                <a:effectLst>
                  <a:outerShdw blurRad="38100" dist="38100" dir="2700000" algn="tl">
                    <a:srgbClr val="000000">
                      <a:alpha val="43137"/>
                    </a:srgbClr>
                  </a:outerShdw>
                </a:effectLst>
              </a:rPr>
              <a:t>degradosome</a:t>
            </a:r>
            <a:r>
              <a:rPr lang="en-US" sz="2400" b="1" dirty="0" smtClean="0">
                <a:solidFill>
                  <a:srgbClr val="002060"/>
                </a:solidFill>
                <a:effectLst>
                  <a:outerShdw blurRad="38100" dist="38100" dir="2700000" algn="tl">
                    <a:srgbClr val="000000">
                      <a:alpha val="43137"/>
                    </a:srgbClr>
                  </a:outerShdw>
                </a:effectLst>
              </a:rPr>
              <a:t> reveals tight coupling of nuclease and helicase components</a:t>
            </a:r>
            <a:endParaRPr lang="en-US" sz="2400" b="1" dirty="0">
              <a:solidFill>
                <a:srgbClr val="002060"/>
              </a:solidFill>
              <a:effectLst>
                <a:outerShdw blurRad="38100" dist="38100" dir="2700000" algn="tl">
                  <a:srgbClr val="000000">
                    <a:alpha val="43137"/>
                  </a:srgbClr>
                </a:outerShdw>
              </a:effectLst>
            </a:endParaRPr>
          </a:p>
        </p:txBody>
      </p:sp>
      <p:sp>
        <p:nvSpPr>
          <p:cNvPr id="18" name="pole tekstowe 17"/>
          <p:cNvSpPr txBox="1"/>
          <p:nvPr/>
        </p:nvSpPr>
        <p:spPr>
          <a:xfrm>
            <a:off x="4751407" y="4982902"/>
            <a:ext cx="3623684" cy="1077218"/>
          </a:xfrm>
          <a:prstGeom prst="rect">
            <a:avLst/>
          </a:prstGeom>
          <a:noFill/>
        </p:spPr>
        <p:txBody>
          <a:bodyPr wrap="none" rtlCol="0">
            <a:spAutoFit/>
          </a:bodyPr>
          <a:lstStyle/>
          <a:p>
            <a:r>
              <a:rPr lang="pl-PL" sz="3200" b="1" dirty="0" err="1" smtClean="0">
                <a:effectLst>
                  <a:outerShdw blurRad="38100" dist="38100" dir="2700000" algn="tl">
                    <a:srgbClr val="000000">
                      <a:alpha val="43137"/>
                    </a:srgbClr>
                  </a:outerShdw>
                </a:effectLst>
              </a:rPr>
              <a:t>Understanding</a:t>
            </a:r>
            <a:r>
              <a:rPr lang="pl-PL" sz="3200" b="1" dirty="0" smtClean="0">
                <a:effectLst>
                  <a:outerShdw blurRad="38100" dist="38100" dir="2700000" algn="tl">
                    <a:srgbClr val="000000">
                      <a:alpha val="43137"/>
                    </a:srgbClr>
                  </a:outerShdw>
                </a:effectLst>
              </a:rPr>
              <a:t> </a:t>
            </a:r>
          </a:p>
          <a:p>
            <a:r>
              <a:rPr lang="pl-PL" sz="3200" b="1" dirty="0" smtClean="0">
                <a:effectLst>
                  <a:outerShdw blurRad="38100" dist="38100" dir="2700000" algn="tl">
                    <a:srgbClr val="000000">
                      <a:alpha val="43137"/>
                    </a:srgbClr>
                  </a:outerShdw>
                </a:effectLst>
              </a:rPr>
              <a:t>the </a:t>
            </a:r>
            <a:r>
              <a:rPr lang="pl-PL" sz="3200" b="1" dirty="0" err="1" smtClean="0">
                <a:effectLst>
                  <a:outerShdw blurRad="38100" dist="38100" dir="2700000" algn="tl">
                    <a:srgbClr val="000000">
                      <a:alpha val="43137"/>
                    </a:srgbClr>
                  </a:outerShdw>
                </a:effectLst>
              </a:rPr>
              <a:t>degradosome</a:t>
            </a:r>
            <a:r>
              <a:rPr lang="pl-PL" sz="3200" b="1" dirty="0" smtClean="0">
                <a:effectLst>
                  <a:outerShdw blurRad="38100" dist="38100" dir="2700000" algn="tl">
                    <a:srgbClr val="000000">
                      <a:alpha val="43137"/>
                    </a:srgbClr>
                  </a:outerShdw>
                </a:effectLst>
              </a:rPr>
              <a:t> ! </a:t>
            </a:r>
            <a:endParaRPr lang="pl-PL"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566448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88640"/>
            <a:ext cx="8229600" cy="504056"/>
          </a:xfrm>
        </p:spPr>
        <p:txBody>
          <a:bodyPr>
            <a:noAutofit/>
          </a:bodyPr>
          <a:lstStyle/>
          <a:p>
            <a:r>
              <a:rPr lang="pl-PL" altLang="pl-PL" sz="2400" dirty="0" smtClean="0">
                <a:solidFill>
                  <a:schemeClr val="bg1"/>
                </a:solidFill>
              </a:rPr>
              <a:t>SOLARIS in 4-5 </a:t>
            </a:r>
            <a:r>
              <a:rPr lang="pl-PL" altLang="pl-PL" sz="2400" dirty="0" err="1" smtClean="0">
                <a:solidFill>
                  <a:schemeClr val="bg1"/>
                </a:solidFill>
              </a:rPr>
              <a:t>years</a:t>
            </a:r>
            <a:endParaRPr lang="pl-PL" altLang="pl-PL" sz="3200" dirty="0">
              <a:solidFill>
                <a:schemeClr val="bg1"/>
              </a:solidFill>
            </a:endParaRPr>
          </a:p>
        </p:txBody>
      </p:sp>
      <p:pic>
        <p:nvPicPr>
          <p:cNvPr id="8" name="Symbol zastępczy zawartości 7"/>
          <p:cNvPicPr>
            <a:picLocks noGrp="1"/>
          </p:cNvPicPr>
          <p:nvPr>
            <p:ph idx="1"/>
          </p:nvPr>
        </p:nvPicPr>
        <p:blipFill>
          <a:blip r:embed="rId2"/>
          <a:stretch>
            <a:fillRect/>
          </a:stretch>
        </p:blipFill>
        <p:spPr>
          <a:xfrm>
            <a:off x="21734" y="1817440"/>
            <a:ext cx="6768752" cy="5040560"/>
          </a:xfrm>
          <a:prstGeom prst="rect">
            <a:avLst/>
          </a:prstGeom>
        </p:spPr>
      </p:pic>
      <p:pic>
        <p:nvPicPr>
          <p:cNvPr id="9" name="Picture 3" descr="C:\Users\maciej\Documents\Moje dokumenty\ISSRNS2016\20150317_1054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692696"/>
            <a:ext cx="3131840" cy="2897264"/>
          </a:xfrm>
          <a:prstGeom prst="rect">
            <a:avLst/>
          </a:prstGeom>
          <a:noFill/>
          <a:extLst>
            <a:ext uri="{909E8E84-426E-40DD-AFC4-6F175D3DCCD1}">
              <a14:hiddenFill xmlns:a14="http://schemas.microsoft.com/office/drawing/2010/main">
                <a:solidFill>
                  <a:srgbClr val="FFFFFF"/>
                </a:solidFill>
              </a14:hiddenFill>
            </a:ext>
          </a:extLst>
        </p:spPr>
      </p:pic>
      <p:sp>
        <p:nvSpPr>
          <p:cNvPr id="3" name="Schemat blokowy: wyodrębnianie 2"/>
          <p:cNvSpPr/>
          <p:nvPr/>
        </p:nvSpPr>
        <p:spPr>
          <a:xfrm rot="18162444">
            <a:off x="5118002" y="2731447"/>
            <a:ext cx="1388545" cy="2740910"/>
          </a:xfrm>
          <a:prstGeom prst="flowChartExtract">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p:cNvSpPr txBox="1"/>
          <p:nvPr/>
        </p:nvSpPr>
        <p:spPr>
          <a:xfrm rot="18088021">
            <a:off x="6162116" y="4586541"/>
            <a:ext cx="1283365" cy="369332"/>
          </a:xfrm>
          <a:prstGeom prst="rect">
            <a:avLst/>
          </a:prstGeom>
          <a:noFill/>
        </p:spPr>
        <p:txBody>
          <a:bodyPr wrap="none" rtlCol="0">
            <a:spAutoFit/>
          </a:bodyPr>
          <a:lstStyle/>
          <a:p>
            <a:r>
              <a:rPr lang="pl-PL" b="1" dirty="0" err="1" smtClean="0">
                <a:solidFill>
                  <a:srgbClr val="FF0000"/>
                </a:solidFill>
              </a:rPr>
              <a:t>SOLCRYS</a:t>
            </a:r>
            <a:endParaRPr lang="en-US" b="1" dirty="0">
              <a:solidFill>
                <a:srgbClr val="FF0000"/>
              </a:solidFill>
            </a:endParaRPr>
          </a:p>
        </p:txBody>
      </p:sp>
      <p:sp>
        <p:nvSpPr>
          <p:cNvPr id="5" name="Prostokąt 4"/>
          <p:cNvSpPr/>
          <p:nvPr/>
        </p:nvSpPr>
        <p:spPr>
          <a:xfrm>
            <a:off x="1691680" y="1817440"/>
            <a:ext cx="3816424" cy="747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Obraz 5"/>
          <p:cNvPicPr>
            <a:picLocks noChangeAspect="1"/>
          </p:cNvPicPr>
          <p:nvPr/>
        </p:nvPicPr>
        <p:blipFill>
          <a:blip r:embed="rId4"/>
          <a:stretch>
            <a:fillRect/>
          </a:stretch>
        </p:blipFill>
        <p:spPr>
          <a:xfrm rot="18122376">
            <a:off x="6111836" y="4648914"/>
            <a:ext cx="2457489" cy="909328"/>
          </a:xfrm>
          <a:prstGeom prst="rect">
            <a:avLst/>
          </a:prstGeom>
        </p:spPr>
      </p:pic>
    </p:spTree>
    <p:extLst>
      <p:ext uri="{BB962C8B-B14F-4D97-AF65-F5344CB8AC3E}">
        <p14:creationId xmlns:p14="http://schemas.microsoft.com/office/powerpoint/2010/main" val="3967801443"/>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131840" y="980728"/>
            <a:ext cx="2986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52425" lvl="1" indent="0">
              <a:defRPr/>
            </a:pPr>
            <a:r>
              <a:rPr lang="en-US" sz="1600" b="1" dirty="0" smtClean="0">
                <a:solidFill>
                  <a:srgbClr val="3737A7"/>
                </a:solidFill>
              </a:rPr>
              <a:t>SOLARIS</a:t>
            </a:r>
            <a:r>
              <a:rPr lang="pl-PL" sz="1600" b="1" dirty="0" smtClean="0">
                <a:solidFill>
                  <a:srgbClr val="3737A7"/>
                </a:solidFill>
              </a:rPr>
              <a:t> June 2014</a:t>
            </a:r>
            <a:endParaRPr lang="en-US" sz="1600" b="1" dirty="0" smtClean="0">
              <a:solidFill>
                <a:srgbClr val="3737A7"/>
              </a:solidFill>
            </a:endParaRPr>
          </a:p>
        </p:txBody>
      </p:sp>
      <p:pic>
        <p:nvPicPr>
          <p:cNvPr id="9220"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r>
              <a:rPr lang="en-US" dirty="0" smtClean="0"/>
              <a:t>4</a:t>
            </a:r>
            <a:endParaRPr lang="en-US" dirty="0"/>
          </a:p>
        </p:txBody>
      </p:sp>
      <p:pic>
        <p:nvPicPr>
          <p:cNvPr id="7170" name="Picture 2" descr="C:\Users\Marek\Documents\IFUJs\Krako\Pictures\SOLARIS\2014-SPRING\budyne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0" y="914052"/>
            <a:ext cx="7920000" cy="5940002"/>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C:\Users\Marek\Documents\IFUJs\Krako\Pictures\SOLARIS\2014-SPRING\17 czerwca 2014 pierści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884613"/>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sers\Marek\Documents\IFUJs\Krako\Pictures\SOLARIS\2014-SPRING\dok załadowcz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436245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C:\Users\Marek\Documents\IFUJs\Krako\Pictures\SOLARIS\2014-SPRING\dostawa urządzen do stabiliz. temp. struktu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250" y="-3608388"/>
            <a:ext cx="1601788" cy="120173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sers\Marek\Documents\IFUJs\Krako\Pictures\SOLARIS\2014-SPRING\dostawa urządzenia do stabilizacji temperatury struktur przyspieszających liniak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125" y="-3375025"/>
            <a:ext cx="1601788" cy="1201737"/>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C:\Users\Marek\Documents\IFUJs\Krako\Pictures\SOLARIS\2014-SPRING\dostawa zasilacze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263" y="-3830638"/>
            <a:ext cx="1201737" cy="160178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Users\Marek\Documents\IFUJs\Krako\Pictures\SOLARIS\2014-SPRING\dostawa zasilacze (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888" y="-3651250"/>
            <a:ext cx="1601787" cy="1201737"/>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C:\Users\Marek\Documents\IFUJs\Krako\Pictures\SOLARIS\2014-SPRING\działo elektronow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4581" y="-10036496"/>
            <a:ext cx="2893867" cy="489654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C:\Users\Marek\Documents\IFUJs\Krako\Pictures\SOLARIS\2014-SPRING\IMG_881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1775" y="-6745288"/>
            <a:ext cx="2090738" cy="1392238"/>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C:\Users\Marek\Documents\IFUJs\Krako\Pictures\SOLARIS\2014-SPRING\kuchni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7250" y="-697865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C:\Users\Marek\Documents\IFUJs\Krako\Pictures\SOLARIS\2014-SPRING\modulatory (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6050" y="-9072563"/>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625023" y="6477785"/>
            <a:ext cx="3518977" cy="369332"/>
          </a:xfrm>
          <a:prstGeom prst="rect">
            <a:avLst/>
          </a:prstGeom>
          <a:solidFill>
            <a:schemeClr val="bg1"/>
          </a:solidFill>
        </p:spPr>
        <p:txBody>
          <a:bodyPr wrap="none" rtlCol="0">
            <a:spAutoFit/>
          </a:bodyPr>
          <a:lstStyle/>
          <a:p>
            <a:r>
              <a:rPr lang="en-US" i="1" dirty="0">
                <a:solidFill>
                  <a:schemeClr val="bg1"/>
                </a:solidFill>
                <a:hlinkClick r:id="rId14"/>
              </a:rPr>
              <a:t>http://www.synchrotron.uj.edu.pl</a:t>
            </a:r>
            <a:r>
              <a:rPr lang="en-US" i="1" dirty="0" smtClean="0">
                <a:solidFill>
                  <a:schemeClr val="bg1"/>
                </a:solidFill>
                <a:hlinkClick r:id="rId14"/>
              </a:rPr>
              <a:t>/</a:t>
            </a:r>
            <a:endParaRPr lang="en-US" i="1" dirty="0">
              <a:solidFill>
                <a:schemeClr val="bg1"/>
              </a:solidFill>
            </a:endParaRPr>
          </a:p>
        </p:txBody>
      </p:sp>
      <p:sp>
        <p:nvSpPr>
          <p:cNvPr id="17" name="Rectangle 2"/>
          <p:cNvSpPr txBox="1">
            <a:spLocks noChangeArrowheads="1"/>
          </p:cNvSpPr>
          <p:nvPr/>
        </p:nvSpPr>
        <p:spPr bwMode="auto">
          <a:xfrm>
            <a:off x="3203848" y="69887"/>
            <a:ext cx="359808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en-US" sz="2000" dirty="0" smtClean="0">
                <a:solidFill>
                  <a:srgbClr val="FFFFFF"/>
                </a:solidFill>
              </a:rPr>
              <a:t>Thank you for your attention</a:t>
            </a:r>
            <a:r>
              <a:rPr lang="pl-PL" sz="2000" dirty="0" smtClean="0">
                <a:solidFill>
                  <a:srgbClr val="FFFFFF"/>
                </a:solidFill>
              </a:rPr>
              <a:t>!</a:t>
            </a:r>
          </a:p>
          <a:p>
            <a:pPr algn="ctr">
              <a:defRPr/>
            </a:pPr>
            <a:r>
              <a:rPr lang="az-Cyrl-AZ" sz="2000" dirty="0">
                <a:solidFill>
                  <a:srgbClr val="FFFFFF"/>
                </a:solidFill>
              </a:rPr>
              <a:t>Спасибо за </a:t>
            </a:r>
            <a:r>
              <a:rPr lang="az-Cyrl-AZ" sz="2000" dirty="0" smtClean="0">
                <a:solidFill>
                  <a:srgbClr val="FFFFFF"/>
                </a:solidFill>
              </a:rPr>
              <a:t>внимание</a:t>
            </a:r>
            <a:r>
              <a:rPr lang="pl-PL" sz="2000" dirty="0" smtClean="0">
                <a:solidFill>
                  <a:srgbClr val="FFFFFF"/>
                </a:solidFill>
              </a:rPr>
              <a:t>!</a:t>
            </a:r>
            <a:endParaRPr lang="en-US" sz="2000" dirty="0" smtClean="0">
              <a:solidFill>
                <a:srgbClr val="FFFFFF"/>
              </a:solidFill>
            </a:endParaRPr>
          </a:p>
        </p:txBody>
      </p:sp>
    </p:spTree>
    <p:extLst>
      <p:ext uri="{BB962C8B-B14F-4D97-AF65-F5344CB8AC3E}">
        <p14:creationId xmlns:p14="http://schemas.microsoft.com/office/powerpoint/2010/main" val="38683094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 y="1371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pl-PL" sz="2400" dirty="0">
              <a:solidFill>
                <a:srgbClr val="000000"/>
              </a:solidFill>
              <a:latin typeface="Calibri" panose="020F0502020204030204" pitchFamily="34" charset="0"/>
            </a:endParaRPr>
          </a:p>
        </p:txBody>
      </p:sp>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p:cNvSpPr txBox="1"/>
          <p:nvPr/>
        </p:nvSpPr>
        <p:spPr>
          <a:xfrm>
            <a:off x="125760" y="904874"/>
            <a:ext cx="8892480" cy="5863144"/>
          </a:xfrm>
          <a:prstGeom prst="rect">
            <a:avLst/>
          </a:prstGeom>
          <a:noFill/>
        </p:spPr>
        <p:txBody>
          <a:bodyPr wrap="square" rtlCol="0">
            <a:spAutoFit/>
          </a:bodyPr>
          <a:lstStyle/>
          <a:p>
            <a:pPr algn="ctr"/>
            <a:r>
              <a:rPr lang="en-GB" altLang="pl-PL" sz="2000" b="1" dirty="0" smtClean="0">
                <a:solidFill>
                  <a:srgbClr val="00518E"/>
                </a:solidFill>
              </a:rPr>
              <a:t>CERIC-ERIC</a:t>
            </a:r>
            <a:r>
              <a:rPr lang="en-GB" altLang="pl-PL" sz="2000" b="1" dirty="0">
                <a:solidFill>
                  <a:srgbClr val="00518E"/>
                </a:solidFill>
              </a:rPr>
              <a:t>: a unique </a:t>
            </a:r>
            <a:r>
              <a:rPr lang="en-GB" altLang="pl-PL" sz="2000" b="1" dirty="0" smtClean="0">
                <a:solidFill>
                  <a:srgbClr val="00518E"/>
                </a:solidFill>
              </a:rPr>
              <a:t>distributed research facility</a:t>
            </a:r>
            <a:endParaRPr lang="en-GB" altLang="pl-PL" sz="2000" b="1" dirty="0">
              <a:solidFill>
                <a:srgbClr val="00518E"/>
              </a:solidFill>
            </a:endParaRPr>
          </a:p>
          <a:p>
            <a:pPr algn="ctr"/>
            <a:endParaRPr lang="en-US" sz="2000" b="1" dirty="0">
              <a:solidFill>
                <a:srgbClr val="00518E"/>
              </a:solidFill>
            </a:endParaRPr>
          </a:p>
          <a:p>
            <a:pPr algn="ctr"/>
            <a:r>
              <a:rPr lang="en-US" sz="2000" b="1" dirty="0" smtClean="0">
                <a:solidFill>
                  <a:srgbClr val="00518E"/>
                </a:solidFill>
              </a:rPr>
              <a:t>Number of infrastructures (Partner Facilities), one from each member countries made available to member countries for free </a:t>
            </a:r>
          </a:p>
          <a:p>
            <a:pPr algn="ctr"/>
            <a:endParaRPr lang="en-US" sz="2000" b="1" dirty="0" smtClean="0">
              <a:solidFill>
                <a:srgbClr val="00518E"/>
              </a:solidFill>
            </a:endParaRPr>
          </a:p>
          <a:p>
            <a:pPr algn="just" eaLnBrk="1" hangingPunct="1">
              <a:spcBef>
                <a:spcPts val="600"/>
              </a:spcBef>
              <a:buFont typeface="Arial" panose="020B0604020202020204" pitchFamily="34" charset="0"/>
              <a:buChar char="•"/>
            </a:pPr>
            <a:r>
              <a:rPr lang="en-US" altLang="pl-PL" sz="2000" b="1" i="1" dirty="0">
                <a:solidFill>
                  <a:srgbClr val="00518E"/>
                </a:solidFill>
              </a:rPr>
              <a:t>no transfer of money</a:t>
            </a:r>
            <a:r>
              <a:rPr lang="en-US" altLang="pl-PL" sz="2000" dirty="0">
                <a:solidFill>
                  <a:srgbClr val="00518E"/>
                </a:solidFill>
              </a:rPr>
              <a:t>, but transfer and share of values, IT funds the Seat </a:t>
            </a:r>
          </a:p>
          <a:p>
            <a:pPr algn="just" eaLnBrk="1" hangingPunct="1">
              <a:spcBef>
                <a:spcPts val="600"/>
              </a:spcBef>
              <a:buFont typeface="Arial" panose="020B0604020202020204" pitchFamily="34" charset="0"/>
              <a:buChar char="•"/>
            </a:pPr>
            <a:r>
              <a:rPr lang="en-US" altLang="pl-PL" sz="2000" b="1" i="1" dirty="0" smtClean="0">
                <a:solidFill>
                  <a:srgbClr val="00518E"/>
                </a:solidFill>
              </a:rPr>
              <a:t>single </a:t>
            </a:r>
            <a:r>
              <a:rPr lang="en-US" altLang="pl-PL" sz="2000" b="1" i="1" dirty="0">
                <a:solidFill>
                  <a:srgbClr val="00518E"/>
                </a:solidFill>
              </a:rPr>
              <a:t>entry point</a:t>
            </a:r>
            <a:r>
              <a:rPr lang="en-US" altLang="pl-PL" sz="2000" dirty="0">
                <a:solidFill>
                  <a:srgbClr val="00518E"/>
                </a:solidFill>
              </a:rPr>
              <a:t>, offering over 40 available techniques; </a:t>
            </a:r>
          </a:p>
          <a:p>
            <a:pPr algn="just" eaLnBrk="1" hangingPunct="1">
              <a:spcBef>
                <a:spcPts val="600"/>
              </a:spcBef>
              <a:buFont typeface="Arial" panose="020B0604020202020204" pitchFamily="34" charset="0"/>
              <a:buChar char="•"/>
            </a:pPr>
            <a:r>
              <a:rPr lang="en-US" altLang="pl-PL" sz="2000" b="1" i="1" dirty="0" smtClean="0">
                <a:solidFill>
                  <a:srgbClr val="00518E"/>
                </a:solidFill>
              </a:rPr>
              <a:t>peer </a:t>
            </a:r>
            <a:r>
              <a:rPr lang="en-US" altLang="pl-PL" sz="2000" b="1" i="1" dirty="0">
                <a:solidFill>
                  <a:srgbClr val="00518E"/>
                </a:solidFill>
              </a:rPr>
              <a:t>evaluation system</a:t>
            </a:r>
            <a:r>
              <a:rPr lang="en-US" altLang="pl-PL" sz="2000" b="1" dirty="0">
                <a:solidFill>
                  <a:srgbClr val="00518E"/>
                </a:solidFill>
              </a:rPr>
              <a:t> </a:t>
            </a:r>
            <a:r>
              <a:rPr lang="en-US" altLang="pl-PL" sz="2000" dirty="0">
                <a:solidFill>
                  <a:srgbClr val="00518E"/>
                </a:solidFill>
              </a:rPr>
              <a:t>to select the best proposals; </a:t>
            </a:r>
          </a:p>
          <a:p>
            <a:pPr algn="just" eaLnBrk="1" hangingPunct="1">
              <a:spcBef>
                <a:spcPts val="600"/>
              </a:spcBef>
              <a:buFont typeface="Arial" panose="020B0604020202020204" pitchFamily="34" charset="0"/>
              <a:buChar char="•"/>
            </a:pPr>
            <a:r>
              <a:rPr lang="en-US" altLang="pl-PL" sz="2000" b="1" i="1" smtClean="0">
                <a:solidFill>
                  <a:srgbClr val="00518E"/>
                </a:solidFill>
              </a:rPr>
              <a:t>free </a:t>
            </a:r>
            <a:r>
              <a:rPr lang="en-US" altLang="pl-PL" sz="2000" b="1" i="1" dirty="0">
                <a:solidFill>
                  <a:srgbClr val="00518E"/>
                </a:solidFill>
              </a:rPr>
              <a:t>and open access</a:t>
            </a:r>
            <a:r>
              <a:rPr lang="en-US" altLang="pl-PL" sz="2000" b="1" dirty="0">
                <a:solidFill>
                  <a:srgbClr val="00518E"/>
                </a:solidFill>
              </a:rPr>
              <a:t> </a:t>
            </a:r>
            <a:r>
              <a:rPr lang="en-US" altLang="pl-PL" sz="2000" dirty="0">
                <a:solidFill>
                  <a:srgbClr val="00518E"/>
                </a:solidFill>
              </a:rPr>
              <a:t>by quality selection only; </a:t>
            </a:r>
            <a:endParaRPr lang="en-US" altLang="pl-PL" sz="2000" dirty="0" smtClean="0">
              <a:solidFill>
                <a:srgbClr val="00518E"/>
              </a:solidFill>
            </a:endParaRPr>
          </a:p>
          <a:p>
            <a:pPr algn="just" eaLnBrk="1" hangingPunct="1">
              <a:spcBef>
                <a:spcPts val="600"/>
              </a:spcBef>
              <a:buFont typeface="Arial" panose="020B0604020202020204" pitchFamily="34" charset="0"/>
              <a:buChar char="•"/>
            </a:pPr>
            <a:endParaRPr lang="en-US" altLang="pl-PL" sz="2000" dirty="0">
              <a:solidFill>
                <a:srgbClr val="00518E"/>
              </a:solidFill>
            </a:endParaRPr>
          </a:p>
          <a:p>
            <a:pPr algn="just" eaLnBrk="1" hangingPunct="1">
              <a:spcBef>
                <a:spcPts val="600"/>
              </a:spcBef>
              <a:buFont typeface="Arial" panose="020B0604020202020204" pitchFamily="34" charset="0"/>
              <a:buChar char="•"/>
            </a:pPr>
            <a:endParaRPr lang="en-US" altLang="pl-PL" sz="2000" dirty="0" smtClean="0">
              <a:solidFill>
                <a:srgbClr val="00518E"/>
              </a:solidFill>
            </a:endParaRPr>
          </a:p>
          <a:p>
            <a:pPr algn="just" eaLnBrk="1" hangingPunct="1">
              <a:spcBef>
                <a:spcPts val="600"/>
              </a:spcBef>
              <a:buFont typeface="Arial" panose="020B0604020202020204" pitchFamily="34" charset="0"/>
              <a:buChar char="•"/>
            </a:pPr>
            <a:endParaRPr lang="en-US" altLang="pl-PL" sz="2000" dirty="0">
              <a:solidFill>
                <a:srgbClr val="00518E"/>
              </a:solidFill>
            </a:endParaRPr>
          </a:p>
          <a:p>
            <a:pPr algn="ctr"/>
            <a:endParaRPr lang="en-US" sz="2000" b="1" dirty="0">
              <a:solidFill>
                <a:srgbClr val="00518E"/>
              </a:solidFill>
            </a:endParaRPr>
          </a:p>
          <a:p>
            <a:r>
              <a:rPr lang="en-US" sz="2000" b="1" dirty="0" smtClean="0">
                <a:solidFill>
                  <a:srgbClr val="00518E"/>
                </a:solidFill>
              </a:rPr>
              <a:t>STRUCTURE:</a:t>
            </a:r>
          </a:p>
          <a:p>
            <a:r>
              <a:rPr lang="en-US" sz="2000" b="1" dirty="0" smtClean="0">
                <a:solidFill>
                  <a:srgbClr val="00518E"/>
                </a:solidFill>
              </a:rPr>
              <a:t>Participating Country (member)</a:t>
            </a:r>
          </a:p>
          <a:p>
            <a:r>
              <a:rPr lang="en-US" sz="2000" b="1" dirty="0" smtClean="0">
                <a:solidFill>
                  <a:srgbClr val="00518E"/>
                </a:solidFill>
              </a:rPr>
              <a:t>Representing Entity</a:t>
            </a:r>
          </a:p>
          <a:p>
            <a:r>
              <a:rPr lang="en-US" sz="2000" b="1" dirty="0" smtClean="0">
                <a:solidFill>
                  <a:srgbClr val="00518E"/>
                </a:solidFill>
              </a:rPr>
              <a:t>Partner Facilities</a:t>
            </a:r>
            <a:endParaRPr lang="pl-PL" sz="2000" b="1" dirty="0">
              <a:solidFill>
                <a:srgbClr val="00518E"/>
              </a:solidFill>
            </a:endParaRPr>
          </a:p>
        </p:txBody>
      </p:sp>
      <p:pic>
        <p:nvPicPr>
          <p:cNvPr id="9218" name="Picture 2" descr="Znalezione obrazy dla zapytania cer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1074278"/>
            <a:ext cx="1061864" cy="594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5966" y="3933056"/>
            <a:ext cx="5288034" cy="2924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
          <p:cNvSpPr txBox="1">
            <a:spLocks noChangeArrowheads="1"/>
          </p:cNvSpPr>
          <p:nvPr/>
        </p:nvSpPr>
        <p:spPr bwMode="auto">
          <a:xfrm>
            <a:off x="2915816" y="26987"/>
            <a:ext cx="4109629"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S PGothic" panose="020B0600070205080204" pitchFamily="34" charset="-128"/>
              </a:defRPr>
            </a:lvl9pPr>
          </a:lstStyle>
          <a:p>
            <a:pPr algn="ctr" eaLnBrk="1" hangingPunct="1">
              <a:buClrTx/>
              <a:buFontTx/>
              <a:buNone/>
            </a:pPr>
            <a:r>
              <a:rPr lang="pl-PL" altLang="pl-PL" sz="2400" dirty="0" smtClean="0">
                <a:solidFill>
                  <a:schemeClr val="bg1"/>
                </a:solidFill>
              </a:rPr>
              <a:t>SOLARIS –</a:t>
            </a:r>
            <a:r>
              <a:rPr lang="en-US" altLang="pl-PL" sz="2400" dirty="0" smtClean="0">
                <a:solidFill>
                  <a:schemeClr val="bg1"/>
                </a:solidFill>
              </a:rPr>
              <a:t>as an international RI</a:t>
            </a:r>
            <a:endParaRPr lang="en-GB" altLang="pl-PL" sz="2400" dirty="0">
              <a:solidFill>
                <a:schemeClr val="bg1"/>
              </a:solidFill>
            </a:endParaRPr>
          </a:p>
        </p:txBody>
      </p:sp>
    </p:spTree>
    <p:extLst>
      <p:ext uri="{BB962C8B-B14F-4D97-AF65-F5344CB8AC3E}">
        <p14:creationId xmlns:p14="http://schemas.microsoft.com/office/powerpoint/2010/main" val="1297385158"/>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5825" y="166688"/>
            <a:ext cx="1654175" cy="59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ole tekstowe 6"/>
          <p:cNvSpPr txBox="1">
            <a:spLocks noChangeArrowheads="1"/>
          </p:cNvSpPr>
          <p:nvPr/>
        </p:nvSpPr>
        <p:spPr bwMode="auto">
          <a:xfrm>
            <a:off x="2635697" y="258963"/>
            <a:ext cx="46085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l-PL" sz="2400" dirty="0" smtClean="0">
                <a:solidFill>
                  <a:schemeClr val="bg1"/>
                </a:solidFill>
                <a:latin typeface="Calibri" panose="020F0502020204030204" pitchFamily="34" charset="0"/>
              </a:rPr>
              <a:t>International </a:t>
            </a:r>
            <a:r>
              <a:rPr lang="pl-PL" sz="2400" dirty="0" err="1" smtClean="0">
                <a:solidFill>
                  <a:schemeClr val="bg1"/>
                </a:solidFill>
                <a:latin typeface="Calibri" panose="020F0502020204030204" pitchFamily="34" charset="0"/>
              </a:rPr>
              <a:t>context</a:t>
            </a:r>
            <a:r>
              <a:rPr lang="pl-PL" sz="2400" dirty="0" smtClean="0">
                <a:solidFill>
                  <a:schemeClr val="bg1"/>
                </a:solidFill>
                <a:latin typeface="Calibri" panose="020F0502020204030204" pitchFamily="34" charset="0"/>
              </a:rPr>
              <a:t> (</a:t>
            </a:r>
            <a:r>
              <a:rPr lang="en-GB" sz="2400" dirty="0" smtClean="0">
                <a:solidFill>
                  <a:schemeClr val="bg1"/>
                </a:solidFill>
                <a:latin typeface="Calibri" panose="020F0502020204030204" pitchFamily="34" charset="0"/>
              </a:rPr>
              <a:t>CERIC</a:t>
            </a:r>
            <a:r>
              <a:rPr lang="pl-PL" sz="2400" dirty="0" smtClean="0">
                <a:solidFill>
                  <a:schemeClr val="bg1"/>
                </a:solidFill>
                <a:latin typeface="Calibri" panose="020F0502020204030204" pitchFamily="34" charset="0"/>
              </a:rPr>
              <a:t>)</a:t>
            </a:r>
            <a:endParaRPr lang="en-GB" sz="2400" dirty="0">
              <a:solidFill>
                <a:schemeClr val="bg1"/>
              </a:solidFill>
              <a:latin typeface="Calibri" panose="020F0502020204030204" pitchFamily="34" charset="0"/>
            </a:endParaRPr>
          </a:p>
        </p:txBody>
      </p:sp>
      <p:sp>
        <p:nvSpPr>
          <p:cNvPr id="9" name="Subtitle 2"/>
          <p:cNvSpPr txBox="1">
            <a:spLocks/>
          </p:cNvSpPr>
          <p:nvPr/>
        </p:nvSpPr>
        <p:spPr>
          <a:xfrm>
            <a:off x="210127" y="1046017"/>
            <a:ext cx="8754362" cy="540789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2000" kern="0"/>
          </a:p>
        </p:txBody>
      </p:sp>
      <p:sp>
        <p:nvSpPr>
          <p:cNvPr id="13" name="Symbol zastępczy numeru slajdu 4"/>
          <p:cNvSpPr>
            <a:spLocks noGrp="1"/>
          </p:cNvSpPr>
          <p:nvPr>
            <p:ph type="sldNum" sz="quarter" idx="12"/>
          </p:nvPr>
        </p:nvSpPr>
        <p:spPr>
          <a:xfrm>
            <a:off x="7046912" y="6669360"/>
            <a:ext cx="2133600" cy="476250"/>
          </a:xfrm>
        </p:spPr>
        <p:txBody>
          <a:bodyPr/>
          <a:lstStyle/>
          <a:p>
            <a:pPr>
              <a:defRPr/>
            </a:pPr>
            <a:fld id="{6A3D0424-634E-459B-9508-F617EEA380C9}" type="slidenum">
              <a:rPr lang="en-US" sz="1000" smtClean="0">
                <a:solidFill>
                  <a:srgbClr val="FFFFFF"/>
                </a:solidFill>
              </a:rPr>
              <a:pPr>
                <a:defRPr/>
              </a:pPr>
              <a:t>47</a:t>
            </a:fld>
            <a:endParaRPr lang="en-US" sz="1000" dirty="0">
              <a:solidFill>
                <a:srgbClr val="FFFFFF"/>
              </a:solidFill>
            </a:endParaRPr>
          </a:p>
        </p:txBody>
      </p:sp>
      <p:sp>
        <p:nvSpPr>
          <p:cNvPr id="2" name="Prostokąt 1"/>
          <p:cNvSpPr/>
          <p:nvPr/>
        </p:nvSpPr>
        <p:spPr>
          <a:xfrm>
            <a:off x="179512" y="980728"/>
            <a:ext cx="8748464" cy="5078313"/>
          </a:xfrm>
          <a:prstGeom prst="rect">
            <a:avLst/>
          </a:prstGeom>
        </p:spPr>
        <p:txBody>
          <a:bodyPr wrap="square">
            <a:spAutoFit/>
          </a:bodyPr>
          <a:lstStyle/>
          <a:p>
            <a:r>
              <a:rPr lang="en-US" b="1" dirty="0">
                <a:solidFill>
                  <a:srgbClr val="00518E"/>
                </a:solidFill>
                <a:latin typeface="+mj-lt"/>
              </a:rPr>
              <a:t>External users / open access /CERIC users</a:t>
            </a:r>
            <a:endParaRPr lang="pl-PL" dirty="0">
              <a:solidFill>
                <a:srgbClr val="00518E"/>
              </a:solidFill>
              <a:latin typeface="+mj-lt"/>
            </a:endParaRPr>
          </a:p>
          <a:p>
            <a:r>
              <a:rPr lang="en-US" dirty="0">
                <a:solidFill>
                  <a:srgbClr val="00518E"/>
                </a:solidFill>
                <a:latin typeface="+mj-lt"/>
              </a:rPr>
              <a:t> </a:t>
            </a:r>
            <a:endParaRPr lang="pl-PL" dirty="0">
              <a:solidFill>
                <a:srgbClr val="00518E"/>
              </a:solidFill>
              <a:latin typeface="+mj-lt"/>
            </a:endParaRPr>
          </a:p>
          <a:p>
            <a:pPr marL="285750" indent="-285750">
              <a:buFont typeface="Arial"/>
              <a:buChar char="•"/>
            </a:pPr>
            <a:r>
              <a:rPr lang="en-US" dirty="0">
                <a:solidFill>
                  <a:srgbClr val="00518E"/>
                </a:solidFill>
                <a:latin typeface="+mj-lt"/>
              </a:rPr>
              <a:t>SOLARIS will operate 5000h/year and 80% of the </a:t>
            </a:r>
            <a:r>
              <a:rPr lang="en-US" dirty="0" err="1">
                <a:solidFill>
                  <a:srgbClr val="00518E"/>
                </a:solidFill>
                <a:latin typeface="+mj-lt"/>
              </a:rPr>
              <a:t>beamtime</a:t>
            </a:r>
            <a:r>
              <a:rPr lang="en-US" dirty="0">
                <a:solidFill>
                  <a:srgbClr val="00518E"/>
                </a:solidFill>
                <a:latin typeface="+mj-lt"/>
              </a:rPr>
              <a:t> will be available for the external users</a:t>
            </a:r>
            <a:r>
              <a:rPr lang="en-US" dirty="0" smtClean="0">
                <a:solidFill>
                  <a:srgbClr val="00518E"/>
                </a:solidFill>
                <a:latin typeface="+mj-lt"/>
              </a:rPr>
              <a:t>.</a:t>
            </a:r>
            <a:endParaRPr lang="pl-PL" dirty="0" smtClean="0">
              <a:solidFill>
                <a:srgbClr val="00518E"/>
              </a:solidFill>
              <a:latin typeface="+mj-lt"/>
            </a:endParaRPr>
          </a:p>
          <a:p>
            <a:pPr marL="285750" indent="-285750">
              <a:buFont typeface="Arial"/>
              <a:buChar char="•"/>
            </a:pPr>
            <a:endParaRPr lang="pl-PL" dirty="0">
              <a:solidFill>
                <a:srgbClr val="00518E"/>
              </a:solidFill>
              <a:latin typeface="+mj-lt"/>
            </a:endParaRPr>
          </a:p>
          <a:p>
            <a:pPr marL="285750" indent="-285750">
              <a:buFont typeface="Arial"/>
              <a:buChar char="•"/>
            </a:pPr>
            <a:r>
              <a:rPr lang="en-US" dirty="0">
                <a:solidFill>
                  <a:srgbClr val="00518E"/>
                </a:solidFill>
                <a:latin typeface="+mj-lt"/>
              </a:rPr>
              <a:t>SOLARIS will be open for external domestic and international </a:t>
            </a:r>
            <a:r>
              <a:rPr lang="en-US" dirty="0" smtClean="0">
                <a:solidFill>
                  <a:srgbClr val="00518E"/>
                </a:solidFill>
                <a:latin typeface="+mj-lt"/>
              </a:rPr>
              <a:t>applications – keeping the balance between those groups. Digital User Office under development by Solaris.</a:t>
            </a:r>
            <a:endParaRPr lang="pl-PL" dirty="0" smtClean="0">
              <a:solidFill>
                <a:srgbClr val="00518E"/>
              </a:solidFill>
              <a:latin typeface="+mj-lt"/>
            </a:endParaRPr>
          </a:p>
          <a:p>
            <a:pPr marL="285750" indent="-285750">
              <a:buFont typeface="Arial"/>
              <a:buChar char="•"/>
            </a:pPr>
            <a:endParaRPr lang="en-US" dirty="0" smtClean="0">
              <a:solidFill>
                <a:srgbClr val="00518E"/>
              </a:solidFill>
              <a:latin typeface="+mj-lt"/>
            </a:endParaRPr>
          </a:p>
          <a:p>
            <a:pPr marL="285750" indent="-285750">
              <a:buFont typeface="Arial"/>
              <a:buChar char="•"/>
            </a:pPr>
            <a:r>
              <a:rPr lang="en-US" dirty="0" smtClean="0">
                <a:solidFill>
                  <a:srgbClr val="00518E"/>
                </a:solidFill>
                <a:latin typeface="+mj-lt"/>
              </a:rPr>
              <a:t> Open </a:t>
            </a:r>
            <a:r>
              <a:rPr lang="en-US" dirty="0">
                <a:solidFill>
                  <a:srgbClr val="00518E"/>
                </a:solidFill>
                <a:latin typeface="+mj-lt"/>
              </a:rPr>
              <a:t>access </a:t>
            </a:r>
            <a:r>
              <a:rPr lang="en-US" dirty="0" smtClean="0">
                <a:solidFill>
                  <a:srgbClr val="00518E"/>
                </a:solidFill>
                <a:latin typeface="+mj-lt"/>
              </a:rPr>
              <a:t>- </a:t>
            </a:r>
            <a:r>
              <a:rPr lang="en-US" dirty="0">
                <a:solidFill>
                  <a:srgbClr val="00518E"/>
                </a:solidFill>
                <a:latin typeface="+mj-lt"/>
              </a:rPr>
              <a:t>SOLARIS already participates in the </a:t>
            </a:r>
            <a:r>
              <a:rPr lang="en-US" i="1" dirty="0">
                <a:solidFill>
                  <a:srgbClr val="00518E"/>
                </a:solidFill>
                <a:latin typeface="+mj-lt"/>
              </a:rPr>
              <a:t>Coordinated Access to </a:t>
            </a:r>
            <a:r>
              <a:rPr lang="en-US" i="1" dirty="0" err="1">
                <a:solidFill>
                  <a:srgbClr val="00518E"/>
                </a:solidFill>
                <a:latin typeface="+mj-lt"/>
              </a:rPr>
              <a:t>Lightsources</a:t>
            </a:r>
            <a:r>
              <a:rPr lang="en-US" i="1" dirty="0">
                <a:solidFill>
                  <a:srgbClr val="00518E"/>
                </a:solidFill>
                <a:latin typeface="+mj-lt"/>
              </a:rPr>
              <a:t> to promote Standards and Optimization </a:t>
            </a:r>
            <a:r>
              <a:rPr lang="en-US" dirty="0">
                <a:solidFill>
                  <a:srgbClr val="00518E"/>
                </a:solidFill>
                <a:latin typeface="+mj-lt"/>
              </a:rPr>
              <a:t>(CALIPSO) initiative. </a:t>
            </a:r>
            <a:endParaRPr lang="pl-PL" dirty="0" smtClean="0">
              <a:solidFill>
                <a:srgbClr val="00518E"/>
              </a:solidFill>
              <a:latin typeface="+mj-lt"/>
            </a:endParaRPr>
          </a:p>
          <a:p>
            <a:pPr marL="285750" indent="-285750">
              <a:buFont typeface="Arial"/>
              <a:buChar char="•"/>
            </a:pPr>
            <a:endParaRPr lang="pl-PL" dirty="0">
              <a:solidFill>
                <a:srgbClr val="00518E"/>
              </a:solidFill>
              <a:latin typeface="+mj-lt"/>
            </a:endParaRPr>
          </a:p>
          <a:p>
            <a:pPr marL="285750" indent="-285750">
              <a:buFont typeface="Arial"/>
              <a:buChar char="•"/>
            </a:pPr>
            <a:r>
              <a:rPr lang="en-US" dirty="0" smtClean="0">
                <a:solidFill>
                  <a:srgbClr val="00518E"/>
                </a:solidFill>
                <a:latin typeface="+mj-lt"/>
              </a:rPr>
              <a:t>The </a:t>
            </a:r>
            <a:r>
              <a:rPr lang="en-US" dirty="0">
                <a:solidFill>
                  <a:srgbClr val="00518E"/>
                </a:solidFill>
                <a:latin typeface="+mj-lt"/>
              </a:rPr>
              <a:t>number of access units dedicated to CERIC open calls will depend on the number of applications, with the assumption that for the beginning it will be about 10% of the total </a:t>
            </a:r>
            <a:r>
              <a:rPr lang="en-US" dirty="0" err="1">
                <a:solidFill>
                  <a:srgbClr val="00518E"/>
                </a:solidFill>
                <a:latin typeface="+mj-lt"/>
              </a:rPr>
              <a:t>beamtime</a:t>
            </a:r>
            <a:r>
              <a:rPr lang="en-US" dirty="0" smtClean="0">
                <a:solidFill>
                  <a:srgbClr val="00518E"/>
                </a:solidFill>
                <a:latin typeface="+mj-lt"/>
              </a:rPr>
              <a:t>.</a:t>
            </a:r>
            <a:endParaRPr lang="pl-PL" dirty="0" smtClean="0">
              <a:solidFill>
                <a:srgbClr val="00518E"/>
              </a:solidFill>
              <a:latin typeface="+mj-lt"/>
            </a:endParaRPr>
          </a:p>
          <a:p>
            <a:pPr marL="285750" indent="-285750">
              <a:buFont typeface="Arial"/>
              <a:buChar char="•"/>
            </a:pPr>
            <a:endParaRPr lang="pl-PL" dirty="0">
              <a:latin typeface="+mj-lt"/>
            </a:endParaRPr>
          </a:p>
          <a:p>
            <a:pPr marL="285750" indent="-285750">
              <a:buFont typeface="Arial"/>
              <a:buChar char="•"/>
            </a:pPr>
            <a:r>
              <a:rPr lang="en-US" b="1" dirty="0" smtClean="0">
                <a:solidFill>
                  <a:srgbClr val="FF0000"/>
                </a:solidFill>
                <a:latin typeface="+mj-lt"/>
              </a:rPr>
              <a:t>SOLARIS is open to international </a:t>
            </a:r>
            <a:r>
              <a:rPr lang="en-US" b="1" dirty="0">
                <a:solidFill>
                  <a:srgbClr val="FF0000"/>
                </a:solidFill>
                <a:latin typeface="+mj-lt"/>
              </a:rPr>
              <a:t>initiatives resulting in building international beamlines and end stations. </a:t>
            </a:r>
            <a:endParaRPr lang="pl-PL" b="1" dirty="0">
              <a:solidFill>
                <a:srgbClr val="FF0000"/>
              </a:solidFill>
              <a:latin typeface="+mj-lt"/>
            </a:endParaRPr>
          </a:p>
        </p:txBody>
      </p:sp>
    </p:spTree>
    <p:extLst>
      <p:ext uri="{BB962C8B-B14F-4D97-AF65-F5344CB8AC3E}">
        <p14:creationId xmlns:p14="http://schemas.microsoft.com/office/powerpoint/2010/main" val="8628964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endParaRPr lang="en-US" dirty="0">
              <a:solidFill>
                <a:srgbClr val="000000"/>
              </a:solidFill>
            </a:endParaRPr>
          </a:p>
        </p:txBody>
      </p:sp>
      <p:pic>
        <p:nvPicPr>
          <p:cNvPr id="7" name="Picture 10" descr="C:\Documents and Settings\Piotr Zabicki\Pulpit\solaris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Synchrotron Radiation Spectrum of SPrin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576" y="955007"/>
            <a:ext cx="3816424" cy="58486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787" y="955008"/>
            <a:ext cx="5434501" cy="3893374"/>
          </a:xfrm>
          <a:prstGeom prst="rect">
            <a:avLst/>
          </a:prstGeom>
          <a:noFill/>
        </p:spPr>
        <p:txBody>
          <a:bodyPr wrap="none" rtlCol="0">
            <a:spAutoFit/>
          </a:bodyPr>
          <a:lstStyle/>
          <a:p>
            <a:endParaRPr lang="en-US" sz="2000" b="1" u="sng" dirty="0" smtClean="0">
              <a:solidFill>
                <a:srgbClr val="333399"/>
              </a:solidFill>
            </a:endParaRPr>
          </a:p>
          <a:p>
            <a:endParaRPr lang="pl-PL" sz="2000" b="1" u="sng" dirty="0" smtClean="0">
              <a:solidFill>
                <a:srgbClr val="00518E"/>
              </a:solidFill>
            </a:endParaRPr>
          </a:p>
          <a:p>
            <a:r>
              <a:rPr lang="en-US" b="1" dirty="0" smtClean="0">
                <a:solidFill>
                  <a:srgbClr val="C00000"/>
                </a:solidFill>
              </a:rPr>
              <a:t>Unique</a:t>
            </a:r>
            <a:r>
              <a:rPr lang="en-US" b="1" dirty="0" smtClean="0">
                <a:solidFill>
                  <a:srgbClr val="00518E"/>
                </a:solidFill>
              </a:rPr>
              <a:t> properties of synchrotron light:</a:t>
            </a:r>
          </a:p>
          <a:p>
            <a:pPr marL="285750" indent="-285750">
              <a:lnSpc>
                <a:spcPct val="150000"/>
              </a:lnSpc>
              <a:buFont typeface="Wingdings" pitchFamily="2" charset="2"/>
              <a:buChar char="Ø"/>
            </a:pPr>
            <a:r>
              <a:rPr lang="en-US" dirty="0" smtClean="0">
                <a:solidFill>
                  <a:srgbClr val="00518E"/>
                </a:solidFill>
              </a:rPr>
              <a:t>Broad </a:t>
            </a:r>
            <a:r>
              <a:rPr lang="en-US" dirty="0">
                <a:solidFill>
                  <a:srgbClr val="00518E"/>
                </a:solidFill>
              </a:rPr>
              <a:t>spectral range: 10</a:t>
            </a:r>
            <a:r>
              <a:rPr lang="en-US" baseline="30000" dirty="0">
                <a:solidFill>
                  <a:srgbClr val="00518E"/>
                </a:solidFill>
              </a:rPr>
              <a:t>-1</a:t>
            </a:r>
            <a:r>
              <a:rPr lang="en-US" dirty="0">
                <a:solidFill>
                  <a:srgbClr val="00518E"/>
                </a:solidFill>
              </a:rPr>
              <a:t> - 10</a:t>
            </a:r>
            <a:r>
              <a:rPr lang="en-US" baseline="30000" dirty="0">
                <a:solidFill>
                  <a:srgbClr val="00518E"/>
                </a:solidFill>
              </a:rPr>
              <a:t>5</a:t>
            </a:r>
            <a:r>
              <a:rPr lang="en-US" dirty="0">
                <a:solidFill>
                  <a:srgbClr val="00518E"/>
                </a:solidFill>
              </a:rPr>
              <a:t> eV (10</a:t>
            </a:r>
            <a:r>
              <a:rPr lang="en-US" baseline="30000" dirty="0">
                <a:solidFill>
                  <a:srgbClr val="00518E"/>
                </a:solidFill>
              </a:rPr>
              <a:t>5</a:t>
            </a:r>
            <a:r>
              <a:rPr lang="en-US" dirty="0">
                <a:solidFill>
                  <a:srgbClr val="00518E"/>
                </a:solidFill>
              </a:rPr>
              <a:t> – 10</a:t>
            </a:r>
            <a:r>
              <a:rPr lang="en-US" baseline="30000" dirty="0">
                <a:solidFill>
                  <a:srgbClr val="00518E"/>
                </a:solidFill>
              </a:rPr>
              <a:t>-1 </a:t>
            </a:r>
            <a:r>
              <a:rPr lang="en-US" dirty="0">
                <a:solidFill>
                  <a:srgbClr val="00518E"/>
                </a:solidFill>
              </a:rPr>
              <a:t>Ǻ)</a:t>
            </a:r>
            <a:endParaRPr lang="en-US" normalizeH="1" dirty="0">
              <a:solidFill>
                <a:srgbClr val="00518E"/>
              </a:solidFill>
            </a:endParaRPr>
          </a:p>
          <a:p>
            <a:pPr marL="285750" indent="-285750">
              <a:lnSpc>
                <a:spcPct val="150000"/>
              </a:lnSpc>
              <a:buFont typeface="Wingdings" pitchFamily="2" charset="2"/>
              <a:buChar char="Ø"/>
            </a:pPr>
            <a:r>
              <a:rPr lang="en-US" dirty="0" err="1">
                <a:solidFill>
                  <a:srgbClr val="00518E"/>
                </a:solidFill>
              </a:rPr>
              <a:t>Monochromaticity</a:t>
            </a:r>
            <a:endParaRPr lang="en-US" dirty="0">
              <a:solidFill>
                <a:srgbClr val="00518E"/>
              </a:solidFill>
            </a:endParaRPr>
          </a:p>
          <a:p>
            <a:pPr marL="285750" indent="-285750">
              <a:lnSpc>
                <a:spcPct val="150000"/>
              </a:lnSpc>
              <a:buFont typeface="Wingdings" pitchFamily="2" charset="2"/>
              <a:buChar char="Ø"/>
            </a:pPr>
            <a:r>
              <a:rPr lang="en-US" dirty="0" smtClean="0">
                <a:solidFill>
                  <a:srgbClr val="00518E"/>
                </a:solidFill>
              </a:rPr>
              <a:t>Intensity – millions time stronger than any other</a:t>
            </a:r>
          </a:p>
          <a:p>
            <a:pPr marL="285750" indent="-285750">
              <a:lnSpc>
                <a:spcPct val="150000"/>
              </a:lnSpc>
              <a:buFont typeface="Wingdings" pitchFamily="2" charset="2"/>
              <a:buChar char="Ø"/>
            </a:pPr>
            <a:r>
              <a:rPr lang="en-US" dirty="0" smtClean="0">
                <a:solidFill>
                  <a:srgbClr val="00518E"/>
                </a:solidFill>
              </a:rPr>
              <a:t>Collimation – pencil like photon beam</a:t>
            </a:r>
          </a:p>
          <a:p>
            <a:pPr marL="285750" indent="-285750">
              <a:lnSpc>
                <a:spcPct val="150000"/>
              </a:lnSpc>
              <a:buFont typeface="Wingdings" pitchFamily="2" charset="2"/>
              <a:buChar char="Ø"/>
            </a:pPr>
            <a:r>
              <a:rPr lang="en-US" dirty="0">
                <a:solidFill>
                  <a:srgbClr val="00518E"/>
                </a:solidFill>
              </a:rPr>
              <a:t>Small </a:t>
            </a:r>
            <a:r>
              <a:rPr lang="en-US" dirty="0" smtClean="0">
                <a:solidFill>
                  <a:srgbClr val="00518E"/>
                </a:solidFill>
              </a:rPr>
              <a:t>focus spot </a:t>
            </a:r>
            <a:r>
              <a:rPr lang="en-US" dirty="0">
                <a:solidFill>
                  <a:srgbClr val="00518E"/>
                </a:solidFill>
              </a:rPr>
              <a:t>(</a:t>
            </a:r>
            <a:r>
              <a:rPr lang="en-US" dirty="0" err="1">
                <a:solidFill>
                  <a:srgbClr val="00518E"/>
                </a:solidFill>
              </a:rPr>
              <a:t>nano</a:t>
            </a:r>
            <a:r>
              <a:rPr lang="en-US" dirty="0">
                <a:solidFill>
                  <a:srgbClr val="00518E"/>
                </a:solidFill>
              </a:rPr>
              <a:t> meters)</a:t>
            </a:r>
          </a:p>
          <a:p>
            <a:pPr marL="285750" indent="-285750">
              <a:lnSpc>
                <a:spcPct val="150000"/>
              </a:lnSpc>
              <a:buFont typeface="Wingdings" pitchFamily="2" charset="2"/>
              <a:buChar char="Ø"/>
            </a:pPr>
            <a:r>
              <a:rPr lang="en-US" dirty="0" smtClean="0">
                <a:solidFill>
                  <a:srgbClr val="00518E"/>
                </a:solidFill>
              </a:rPr>
              <a:t>Polarization</a:t>
            </a:r>
          </a:p>
          <a:p>
            <a:pPr marL="285750" indent="-285750">
              <a:lnSpc>
                <a:spcPct val="150000"/>
              </a:lnSpc>
              <a:buFont typeface="Wingdings" pitchFamily="2" charset="2"/>
              <a:buChar char="Ø"/>
            </a:pPr>
            <a:r>
              <a:rPr lang="en-US" dirty="0" smtClean="0">
                <a:solidFill>
                  <a:srgbClr val="00518E"/>
                </a:solidFill>
              </a:rPr>
              <a:t>Adjustable (pulsed) time structure</a:t>
            </a:r>
          </a:p>
        </p:txBody>
      </p:sp>
      <p:sp>
        <p:nvSpPr>
          <p:cNvPr id="9" name="TextBox 8"/>
          <p:cNvSpPr txBox="1"/>
          <p:nvPr/>
        </p:nvSpPr>
        <p:spPr>
          <a:xfrm>
            <a:off x="2890005" y="5462589"/>
            <a:ext cx="1997663" cy="1015663"/>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solidFill>
                  <a:srgbClr val="C00000"/>
                </a:solidFill>
              </a:rPr>
              <a:t>torch,</a:t>
            </a:r>
          </a:p>
          <a:p>
            <a:pPr marL="342900" indent="-342900">
              <a:buFont typeface="Arial" panose="020B0604020202020204" pitchFamily="34" charset="0"/>
              <a:buChar char="•"/>
            </a:pPr>
            <a:r>
              <a:rPr lang="en-US" sz="2000" b="1" dirty="0" smtClean="0">
                <a:solidFill>
                  <a:srgbClr val="C00000"/>
                </a:solidFill>
              </a:rPr>
              <a:t>manipulator</a:t>
            </a:r>
          </a:p>
          <a:p>
            <a:pPr marL="342900" indent="-342900">
              <a:buFont typeface="Arial" panose="020B0604020202020204" pitchFamily="34" charset="0"/>
              <a:buChar char="•"/>
            </a:pPr>
            <a:r>
              <a:rPr lang="en-US" sz="2000" b="1" dirty="0" smtClean="0">
                <a:solidFill>
                  <a:srgbClr val="C00000"/>
                </a:solidFill>
              </a:rPr>
              <a:t>scalpel</a:t>
            </a:r>
            <a:endParaRPr lang="pl-PL" sz="2000" b="1" dirty="0">
              <a:solidFill>
                <a:srgbClr val="C00000"/>
              </a:solidFill>
            </a:endParaRPr>
          </a:p>
        </p:txBody>
      </p:sp>
    </p:spTree>
    <p:extLst>
      <p:ext uri="{BB962C8B-B14F-4D97-AF65-F5344CB8AC3E}">
        <p14:creationId xmlns:p14="http://schemas.microsoft.com/office/powerpoint/2010/main" val="104317291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 y="1371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pl-PL" sz="2400" dirty="0">
              <a:solidFill>
                <a:srgbClr val="000000"/>
              </a:solidFill>
              <a:latin typeface="Times New Roman" pitchFamily="18" charset="0"/>
            </a:endParaRPr>
          </a:p>
        </p:txBody>
      </p:sp>
      <p:sp>
        <p:nvSpPr>
          <p:cNvPr id="5123" name="Text Box 5"/>
          <p:cNvSpPr txBox="1">
            <a:spLocks noChangeArrowheads="1"/>
          </p:cNvSpPr>
          <p:nvPr/>
        </p:nvSpPr>
        <p:spPr bwMode="auto">
          <a:xfrm>
            <a:off x="5273" y="580509"/>
            <a:ext cx="9138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smtClean="0">
                <a:solidFill>
                  <a:schemeClr val="bg1"/>
                </a:solidFill>
                <a:latin typeface="Tahoma" pitchFamily="34" charset="0"/>
                <a:ea typeface="Tahoma" pitchFamily="34" charset="0"/>
                <a:cs typeface="Tahoma" pitchFamily="34" charset="0"/>
              </a:rPr>
              <a:t>SOLARIS - Project setting</a:t>
            </a:r>
            <a:r>
              <a:rPr lang="pl-PL" dirty="0" smtClean="0">
                <a:solidFill>
                  <a:schemeClr val="bg1"/>
                </a:solidFill>
                <a:latin typeface="Tahoma" pitchFamily="34" charset="0"/>
                <a:ea typeface="Tahoma" pitchFamily="34" charset="0"/>
                <a:cs typeface="Tahoma" pitchFamily="34" charset="0"/>
              </a:rPr>
              <a:t>s</a:t>
            </a:r>
            <a:r>
              <a:rPr lang="en-US" dirty="0" smtClean="0">
                <a:solidFill>
                  <a:schemeClr val="bg1"/>
                </a:solidFill>
                <a:latin typeface="Tahoma" pitchFamily="34" charset="0"/>
                <a:ea typeface="Tahoma" pitchFamily="34" charset="0"/>
                <a:cs typeface="Tahoma" pitchFamily="34" charset="0"/>
              </a:rPr>
              <a:t> and boundary condition</a:t>
            </a:r>
            <a:r>
              <a:rPr lang="pl-PL" dirty="0" smtClean="0">
                <a:solidFill>
                  <a:schemeClr val="bg1"/>
                </a:solidFill>
                <a:latin typeface="Tahoma" pitchFamily="34" charset="0"/>
                <a:ea typeface="Tahoma" pitchFamily="34" charset="0"/>
                <a:cs typeface="Tahoma" pitchFamily="34" charset="0"/>
              </a:rPr>
              <a:t>s</a:t>
            </a:r>
            <a:endParaRPr lang="pl-PL" dirty="0">
              <a:solidFill>
                <a:schemeClr val="bg1"/>
              </a:solidFill>
              <a:latin typeface="Tahoma" pitchFamily="34" charset="0"/>
              <a:ea typeface="Tahoma" pitchFamily="34" charset="0"/>
              <a:cs typeface="Tahoma" pitchFamily="34" charset="0"/>
            </a:endParaRPr>
          </a:p>
        </p:txBody>
      </p:sp>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6</a:t>
            </a:fld>
            <a:endParaRPr lang="en-US" dirty="0">
              <a:solidFill>
                <a:srgbClr val="000000"/>
              </a:solidFill>
            </a:endParaRPr>
          </a:p>
        </p:txBody>
      </p:sp>
      <p:grpSp>
        <p:nvGrpSpPr>
          <p:cNvPr id="3" name="Grupa 2"/>
          <p:cNvGrpSpPr/>
          <p:nvPr/>
        </p:nvGrpSpPr>
        <p:grpSpPr>
          <a:xfrm>
            <a:off x="353191" y="949841"/>
            <a:ext cx="8536809" cy="2664114"/>
            <a:chOff x="353191" y="949841"/>
            <a:chExt cx="8536809" cy="2664114"/>
          </a:xfrm>
        </p:grpSpPr>
        <p:pic>
          <p:nvPicPr>
            <p:cNvPr id="1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015" y="3006771"/>
              <a:ext cx="3579985" cy="60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3191" y="949841"/>
              <a:ext cx="8375667" cy="2169825"/>
            </a:xfrm>
            <a:prstGeom prst="rect">
              <a:avLst/>
            </a:prstGeom>
            <a:noFill/>
          </p:spPr>
          <p:txBody>
            <a:bodyPr wrap="square" rtlCol="0">
              <a:spAutoFit/>
            </a:bodyPr>
            <a:lstStyle/>
            <a:p>
              <a:pPr marL="285750" indent="-285750" algn="just" eaLnBrk="1" hangingPunct="1">
                <a:spcBef>
                  <a:spcPct val="50000"/>
                </a:spcBef>
                <a:buFont typeface="Wingdings" pitchFamily="2" charset="2"/>
                <a:buChar char="Ø"/>
              </a:pPr>
              <a:r>
                <a:rPr lang="pl-PL" sz="2000" b="1" dirty="0" err="1" smtClean="0">
                  <a:solidFill>
                    <a:srgbClr val="C00000"/>
                  </a:solidFill>
                  <a:latin typeface="Tahoma" pitchFamily="34" charset="0"/>
                  <a:ea typeface="Tahoma" pitchFamily="34" charset="0"/>
                  <a:cs typeface="Tahoma" pitchFamily="34" charset="0"/>
                </a:rPr>
                <a:t>Motivation</a:t>
              </a:r>
              <a:endParaRPr lang="en-GB" sz="2000" b="1" dirty="0" smtClean="0">
                <a:solidFill>
                  <a:srgbClr val="C00000"/>
                </a:solidFill>
                <a:latin typeface="Tahoma" pitchFamily="34" charset="0"/>
                <a:ea typeface="Tahoma" pitchFamily="34" charset="0"/>
                <a:cs typeface="Tahoma" pitchFamily="34" charset="0"/>
              </a:endParaRPr>
            </a:p>
            <a:p>
              <a:pPr marL="1314450" lvl="1" indent="-285750" algn="just" eaLnBrk="1" hangingPunct="1">
                <a:spcBef>
                  <a:spcPts val="600"/>
                </a:spcBef>
                <a:buFont typeface="Arial" panose="020B0604020202020204" pitchFamily="34" charset="0"/>
                <a:buChar char="•"/>
              </a:pPr>
              <a:r>
                <a:rPr lang="en-US" dirty="0" smtClean="0">
                  <a:solidFill>
                    <a:srgbClr val="00518E"/>
                  </a:solidFill>
                  <a:latin typeface="Tahoma" pitchFamily="34" charset="0"/>
                </a:rPr>
                <a:t>Polish synchrotron radiation users community - &gt;300</a:t>
              </a:r>
            </a:p>
            <a:p>
              <a:pPr marL="1314450" lvl="1" indent="-285750" algn="just" eaLnBrk="1" hangingPunct="1">
                <a:spcBef>
                  <a:spcPts val="600"/>
                </a:spcBef>
                <a:buFont typeface="Arial" panose="020B0604020202020204" pitchFamily="34" charset="0"/>
                <a:buChar char="•"/>
              </a:pPr>
              <a:r>
                <a:rPr lang="en-US" dirty="0" smtClean="0">
                  <a:solidFill>
                    <a:srgbClr val="00518E"/>
                  </a:solidFill>
                  <a:latin typeface="Tahoma" pitchFamily="34" charset="0"/>
                </a:rPr>
                <a:t>Polish </a:t>
              </a:r>
              <a:r>
                <a:rPr lang="en-US" dirty="0">
                  <a:solidFill>
                    <a:srgbClr val="00518E"/>
                  </a:solidFill>
                  <a:latin typeface="Tahoma" pitchFamily="34" charset="0"/>
                </a:rPr>
                <a:t>Synchrotron Radiation Users Society (PTPS)</a:t>
              </a:r>
            </a:p>
            <a:p>
              <a:pPr marL="1314450" lvl="1" indent="-285750" algn="just" eaLnBrk="1" hangingPunct="1">
                <a:spcBef>
                  <a:spcPts val="600"/>
                </a:spcBef>
                <a:buFont typeface="Arial" panose="020B0604020202020204" pitchFamily="34" charset="0"/>
                <a:buChar char="•"/>
              </a:pPr>
              <a:r>
                <a:rPr lang="en-US" dirty="0">
                  <a:solidFill>
                    <a:srgbClr val="00518E"/>
                  </a:solidFill>
                  <a:latin typeface="Tahoma" pitchFamily="34" charset="0"/>
                </a:rPr>
                <a:t>Polish Synchrotron Consortium – 36 </a:t>
              </a:r>
              <a:r>
                <a:rPr lang="en-US" dirty="0" smtClean="0">
                  <a:solidFill>
                    <a:srgbClr val="00518E"/>
                  </a:solidFill>
                  <a:latin typeface="Tahoma" pitchFamily="34" charset="0"/>
                </a:rPr>
                <a:t>members</a:t>
              </a:r>
            </a:p>
            <a:p>
              <a:pPr marL="1314450" lvl="1" indent="-285750" algn="just" eaLnBrk="1" hangingPunct="1">
                <a:spcBef>
                  <a:spcPts val="600"/>
                </a:spcBef>
                <a:buFont typeface="Arial" panose="020B0604020202020204" pitchFamily="34" charset="0"/>
                <a:buChar char="•"/>
              </a:pPr>
              <a:r>
                <a:rPr lang="en-US" dirty="0" smtClean="0">
                  <a:solidFill>
                    <a:srgbClr val="00518E"/>
                  </a:solidFill>
                  <a:latin typeface="Tahoma" pitchFamily="34" charset="0"/>
                </a:rPr>
                <a:t>Long lasting initiative to built a SR source in PL</a:t>
              </a:r>
            </a:p>
            <a:p>
              <a:pPr marL="1314450" lvl="1" indent="-285750" algn="just" eaLnBrk="1" hangingPunct="1">
                <a:spcBef>
                  <a:spcPts val="600"/>
                </a:spcBef>
                <a:buFont typeface="Arial" panose="020B0604020202020204" pitchFamily="34" charset="0"/>
                <a:buChar char="•"/>
              </a:pPr>
              <a:r>
                <a:rPr lang="en-US" b="1" dirty="0" smtClean="0">
                  <a:solidFill>
                    <a:srgbClr val="00518E"/>
                  </a:solidFill>
                  <a:latin typeface="Tahoma" pitchFamily="34" charset="0"/>
                </a:rPr>
                <a:t>2009</a:t>
              </a:r>
              <a:r>
                <a:rPr lang="en-US" dirty="0" smtClean="0">
                  <a:solidFill>
                    <a:srgbClr val="00518E"/>
                  </a:solidFill>
                  <a:latin typeface="Tahoma" pitchFamily="34" charset="0"/>
                </a:rPr>
                <a:t> – </a:t>
              </a:r>
              <a:r>
                <a:rPr lang="en-US" b="1" dirty="0" smtClean="0">
                  <a:solidFill>
                    <a:srgbClr val="00518E"/>
                  </a:solidFill>
                  <a:latin typeface="Tahoma" pitchFamily="34" charset="0"/>
                </a:rPr>
                <a:t>40 M€ package assigned (later increased to </a:t>
              </a:r>
              <a:r>
                <a:rPr lang="en-US" b="1" dirty="0">
                  <a:solidFill>
                    <a:srgbClr val="00518E"/>
                  </a:solidFill>
                  <a:latin typeface="Tahoma" pitchFamily="34" charset="0"/>
                </a:rPr>
                <a:t>10 M</a:t>
              </a:r>
              <a:r>
                <a:rPr lang="en-US" b="1" dirty="0" smtClean="0">
                  <a:solidFill>
                    <a:srgbClr val="00518E"/>
                  </a:solidFill>
                  <a:latin typeface="Tahoma" pitchFamily="34" charset="0"/>
                </a:rPr>
                <a:t>€)</a:t>
              </a:r>
            </a:p>
          </p:txBody>
        </p:sp>
      </p:grpSp>
      <p:sp>
        <p:nvSpPr>
          <p:cNvPr id="5" name="TextBox 4"/>
          <p:cNvSpPr txBox="1"/>
          <p:nvPr/>
        </p:nvSpPr>
        <p:spPr>
          <a:xfrm>
            <a:off x="316260" y="3153668"/>
            <a:ext cx="8511480" cy="1384995"/>
          </a:xfrm>
          <a:prstGeom prst="rect">
            <a:avLst/>
          </a:prstGeom>
          <a:noFill/>
        </p:spPr>
        <p:txBody>
          <a:bodyPr wrap="square" rtlCol="0">
            <a:spAutoFit/>
          </a:bodyPr>
          <a:lstStyle/>
          <a:p>
            <a:pPr marL="342900" indent="-342900" algn="just" eaLnBrk="1" hangingPunct="1">
              <a:spcBef>
                <a:spcPct val="50000"/>
              </a:spcBef>
              <a:buFont typeface="Wingdings" panose="05000000000000000000" pitchFamily="2" charset="2"/>
              <a:buChar char="Ø"/>
            </a:pPr>
            <a:r>
              <a:rPr lang="en-US" sz="2000" b="1" dirty="0" smtClean="0">
                <a:solidFill>
                  <a:srgbClr val="C00000"/>
                </a:solidFill>
                <a:latin typeface="Tahoma" pitchFamily="34" charset="0"/>
                <a:ea typeface="Tahoma" pitchFamily="34" charset="0"/>
                <a:cs typeface="Tahoma" pitchFamily="34" charset="0"/>
              </a:rPr>
              <a:t>Brain Storm - Goal</a:t>
            </a:r>
            <a:endParaRPr lang="en-US" sz="2000" b="1" dirty="0">
              <a:solidFill>
                <a:srgbClr val="C00000"/>
              </a:solidFill>
              <a:latin typeface="Tahoma" pitchFamily="34" charset="0"/>
              <a:ea typeface="Tahoma" pitchFamily="34" charset="0"/>
              <a:cs typeface="Tahoma" pitchFamily="34" charset="0"/>
            </a:endParaRPr>
          </a:p>
          <a:p>
            <a:pPr marL="1314450" lvl="1" indent="-285750" algn="just" eaLnBrk="1" hangingPunct="1">
              <a:spcBef>
                <a:spcPts val="600"/>
              </a:spcBef>
              <a:buFont typeface="Arial" panose="020B0604020202020204" pitchFamily="34" charset="0"/>
              <a:buChar char="•"/>
            </a:pPr>
            <a:r>
              <a:rPr lang="en-US" b="1" dirty="0" smtClean="0">
                <a:solidFill>
                  <a:srgbClr val="00B050"/>
                </a:solidFill>
                <a:latin typeface="Tahoma" pitchFamily="34" charset="0"/>
                <a:ea typeface="Tahoma" pitchFamily="34" charset="0"/>
                <a:cs typeface="Tahoma" pitchFamily="34" charset="0"/>
              </a:rPr>
              <a:t>The best possible synchrotron radiation source for the mone</a:t>
            </a:r>
            <a:r>
              <a:rPr lang="en-US" dirty="0" smtClean="0">
                <a:solidFill>
                  <a:srgbClr val="00518E"/>
                </a:solidFill>
                <a:latin typeface="Tahoma" pitchFamily="34" charset="0"/>
                <a:ea typeface="Tahoma" pitchFamily="34" charset="0"/>
                <a:cs typeface="Tahoma" pitchFamily="34" charset="0"/>
              </a:rPr>
              <a:t>y</a:t>
            </a:r>
          </a:p>
          <a:p>
            <a:pPr marL="1314450" lvl="1" indent="-285750" algn="just" eaLnBrk="1" hangingPunct="1">
              <a:spcBef>
                <a:spcPts val="600"/>
              </a:spcBef>
              <a:buFont typeface="Arial" panose="020B0604020202020204" pitchFamily="34" charset="0"/>
              <a:buChar char="•"/>
            </a:pPr>
            <a:r>
              <a:rPr lang="en-US" dirty="0" smtClean="0">
                <a:solidFill>
                  <a:srgbClr val="00518E"/>
                </a:solidFill>
                <a:latin typeface="Tahoma" pitchFamily="34" charset="0"/>
                <a:ea typeface="Tahoma" pitchFamily="34" charset="0"/>
                <a:cs typeface="Tahoma" pitchFamily="34" charset="0"/>
              </a:rPr>
              <a:t>MAX-IV Correlation</a:t>
            </a:r>
          </a:p>
        </p:txBody>
      </p:sp>
      <p:sp>
        <p:nvSpPr>
          <p:cNvPr id="12" name="TextBox 11"/>
          <p:cNvSpPr txBox="1"/>
          <p:nvPr/>
        </p:nvSpPr>
        <p:spPr>
          <a:xfrm>
            <a:off x="317602" y="4557806"/>
            <a:ext cx="8698920" cy="2163669"/>
          </a:xfrm>
          <a:prstGeom prst="rect">
            <a:avLst/>
          </a:prstGeom>
          <a:noFill/>
        </p:spPr>
        <p:txBody>
          <a:bodyPr wrap="none" rtlCol="0">
            <a:spAutoFit/>
          </a:bodyPr>
          <a:lstStyle/>
          <a:p>
            <a:pPr marL="285750" indent="-285750" algn="just" eaLnBrk="1" hangingPunct="1">
              <a:spcBef>
                <a:spcPct val="50000"/>
              </a:spcBef>
              <a:buFont typeface="Wingdings" pitchFamily="2" charset="2"/>
              <a:buChar char="Ø"/>
            </a:pPr>
            <a:r>
              <a:rPr lang="en-GB" sz="2000" b="1" dirty="0">
                <a:solidFill>
                  <a:srgbClr val="C00000"/>
                </a:solidFill>
                <a:latin typeface="Tahoma" pitchFamily="34" charset="0"/>
                <a:ea typeface="Tahoma" pitchFamily="34" charset="0"/>
                <a:cs typeface="Tahoma" pitchFamily="34" charset="0"/>
              </a:rPr>
              <a:t>Collaboration with MAX-lab in </a:t>
            </a:r>
            <a:r>
              <a:rPr lang="en-GB" sz="2000" b="1" dirty="0" smtClean="0">
                <a:solidFill>
                  <a:srgbClr val="C00000"/>
                </a:solidFill>
                <a:latin typeface="Tahoma" pitchFamily="34" charset="0"/>
                <a:ea typeface="Tahoma" pitchFamily="34" charset="0"/>
                <a:cs typeface="Tahoma" pitchFamily="34" charset="0"/>
              </a:rPr>
              <a:t>Lund</a:t>
            </a:r>
            <a:endParaRPr lang="en-GB" dirty="0">
              <a:solidFill>
                <a:srgbClr val="C00000"/>
              </a:solidFill>
              <a:latin typeface="Tahoma" pitchFamily="34" charset="0"/>
              <a:ea typeface="Tahoma" pitchFamily="34" charset="0"/>
              <a:cs typeface="Tahoma" pitchFamily="34" charset="0"/>
            </a:endParaRPr>
          </a:p>
          <a:p>
            <a:pPr marL="1314450" lvl="1" indent="-285750" algn="just" eaLnBrk="1" hangingPunct="1">
              <a:spcBef>
                <a:spcPts val="600"/>
              </a:spcBef>
              <a:buFont typeface="Arial" panose="020B0604020202020204" pitchFamily="34" charset="0"/>
              <a:buChar char="•"/>
            </a:pPr>
            <a:r>
              <a:rPr lang="en-GB" dirty="0">
                <a:solidFill>
                  <a:srgbClr val="00518E"/>
                </a:solidFill>
                <a:latin typeface="Tahoma" pitchFamily="34" charset="0"/>
                <a:ea typeface="Tahoma" pitchFamily="34" charset="0"/>
                <a:cs typeface="Tahoma" pitchFamily="34" charset="0"/>
              </a:rPr>
              <a:t>New </a:t>
            </a:r>
            <a:r>
              <a:rPr lang="en-GB" dirty="0" smtClean="0">
                <a:solidFill>
                  <a:srgbClr val="00518E"/>
                </a:solidFill>
                <a:latin typeface="Tahoma" pitchFamily="34" charset="0"/>
                <a:ea typeface="Tahoma" pitchFamily="34" charset="0"/>
                <a:cs typeface="Tahoma" pitchFamily="34" charset="0"/>
              </a:rPr>
              <a:t>MAX-IV </a:t>
            </a:r>
            <a:r>
              <a:rPr lang="en-GB" dirty="0">
                <a:solidFill>
                  <a:srgbClr val="00518E"/>
                </a:solidFill>
                <a:latin typeface="Tahoma" pitchFamily="34" charset="0"/>
                <a:ea typeface="Tahoma" pitchFamily="34" charset="0"/>
                <a:cs typeface="Tahoma" pitchFamily="34" charset="0"/>
              </a:rPr>
              <a:t>facility - 2 </a:t>
            </a:r>
            <a:r>
              <a:rPr lang="en-GB" dirty="0" smtClean="0">
                <a:solidFill>
                  <a:srgbClr val="00518E"/>
                </a:solidFill>
                <a:latin typeface="Tahoma" pitchFamily="34" charset="0"/>
                <a:ea typeface="Tahoma" pitchFamily="34" charset="0"/>
                <a:cs typeface="Tahoma" pitchFamily="34" charset="0"/>
              </a:rPr>
              <a:t>rings:</a:t>
            </a:r>
          </a:p>
          <a:p>
            <a:pPr marL="1771650" lvl="2" indent="-285750" algn="just">
              <a:spcBef>
                <a:spcPts val="600"/>
              </a:spcBef>
              <a:buFont typeface="Arial" panose="020B0604020202020204" pitchFamily="34" charset="0"/>
              <a:buChar char="•"/>
            </a:pPr>
            <a:r>
              <a:rPr lang="en-GB" sz="1600" dirty="0" smtClean="0">
                <a:solidFill>
                  <a:srgbClr val="00518E"/>
                </a:solidFill>
                <a:latin typeface="Tahoma" pitchFamily="34" charset="0"/>
                <a:ea typeface="Tahoma" pitchFamily="34" charset="0"/>
                <a:cs typeface="Tahoma" pitchFamily="34" charset="0"/>
              </a:rPr>
              <a:t>MAX </a:t>
            </a:r>
            <a:r>
              <a:rPr lang="en-GB" sz="1600" dirty="0">
                <a:solidFill>
                  <a:srgbClr val="00518E"/>
                </a:solidFill>
                <a:latin typeface="Tahoma" pitchFamily="34" charset="0"/>
                <a:ea typeface="Tahoma" pitchFamily="34" charset="0"/>
                <a:cs typeface="Tahoma" pitchFamily="34" charset="0"/>
              </a:rPr>
              <a:t>IV ring: 3 GeV, 528m </a:t>
            </a:r>
            <a:r>
              <a:rPr lang="en-GB" sz="1600" dirty="0" smtClean="0">
                <a:solidFill>
                  <a:srgbClr val="00518E"/>
                </a:solidFill>
                <a:latin typeface="Tahoma" pitchFamily="34" charset="0"/>
                <a:ea typeface="Tahoma" pitchFamily="34" charset="0"/>
                <a:cs typeface="Tahoma" pitchFamily="34" charset="0"/>
              </a:rPr>
              <a:t>circumference</a:t>
            </a:r>
          </a:p>
          <a:p>
            <a:pPr marL="1771650" lvl="2" indent="-285750" algn="just">
              <a:spcBef>
                <a:spcPts val="600"/>
              </a:spcBef>
              <a:buFont typeface="Arial" panose="020B0604020202020204" pitchFamily="34" charset="0"/>
              <a:buChar char="•"/>
            </a:pPr>
            <a:r>
              <a:rPr lang="en-GB" sz="1600" dirty="0" smtClean="0">
                <a:solidFill>
                  <a:srgbClr val="00518E"/>
                </a:solidFill>
                <a:latin typeface="Tahoma" pitchFamily="34" charset="0"/>
                <a:ea typeface="Tahoma" pitchFamily="34" charset="0"/>
                <a:cs typeface="Tahoma" pitchFamily="34" charset="0"/>
              </a:rPr>
              <a:t>MAX </a:t>
            </a:r>
            <a:r>
              <a:rPr lang="en-GB" sz="1600" dirty="0">
                <a:solidFill>
                  <a:srgbClr val="00518E"/>
                </a:solidFill>
                <a:latin typeface="Tahoma" pitchFamily="34" charset="0"/>
                <a:ea typeface="Tahoma" pitchFamily="34" charset="0"/>
                <a:cs typeface="Tahoma" pitchFamily="34" charset="0"/>
              </a:rPr>
              <a:t>II replacement: 1.5 GeV, 96m circumference </a:t>
            </a:r>
            <a:r>
              <a:rPr lang="en-GB" sz="1600" dirty="0" smtClean="0">
                <a:solidFill>
                  <a:srgbClr val="00518E"/>
                </a:solidFill>
                <a:latin typeface="Tahoma" pitchFamily="34" charset="0"/>
                <a:ea typeface="Tahoma" pitchFamily="34" charset="0"/>
                <a:cs typeface="Tahoma" pitchFamily="34" charset="0"/>
              </a:rPr>
              <a:t>ring</a:t>
            </a:r>
          </a:p>
          <a:p>
            <a:pPr marL="1314450" lvl="1" indent="-285750" algn="just">
              <a:spcBef>
                <a:spcPts val="600"/>
              </a:spcBef>
              <a:buFont typeface="Arial" panose="020B0604020202020204" pitchFamily="34" charset="0"/>
              <a:buChar char="•"/>
            </a:pPr>
            <a:r>
              <a:rPr lang="en-GB" dirty="0" smtClean="0">
                <a:solidFill>
                  <a:srgbClr val="00518E"/>
                </a:solidFill>
                <a:latin typeface="Tahoma" pitchFamily="34" charset="0"/>
                <a:ea typeface="Tahoma" pitchFamily="34" charset="0"/>
                <a:cs typeface="Tahoma" pitchFamily="34" charset="0"/>
              </a:rPr>
              <a:t>SOLARIS - </a:t>
            </a:r>
            <a:r>
              <a:rPr lang="en-GB" b="1" dirty="0" smtClean="0">
                <a:solidFill>
                  <a:srgbClr val="00518E"/>
                </a:solidFill>
                <a:latin typeface="Tahoma" pitchFamily="34" charset="0"/>
                <a:ea typeface="Tahoma" pitchFamily="34" charset="0"/>
                <a:cs typeface="Tahoma" pitchFamily="34" charset="0"/>
              </a:rPr>
              <a:t>replica </a:t>
            </a:r>
            <a:r>
              <a:rPr lang="en-GB" dirty="0">
                <a:solidFill>
                  <a:srgbClr val="00518E"/>
                </a:solidFill>
                <a:latin typeface="Tahoma" pitchFamily="34" charset="0"/>
                <a:ea typeface="Tahoma" pitchFamily="34" charset="0"/>
                <a:cs typeface="Tahoma" pitchFamily="34" charset="0"/>
              </a:rPr>
              <a:t>of the new 1.5 GeV MAX-lab ring</a:t>
            </a:r>
          </a:p>
          <a:p>
            <a:pPr marL="1314450" lvl="1" indent="-285750" algn="just" eaLnBrk="1" hangingPunct="1">
              <a:lnSpc>
                <a:spcPct val="90000"/>
              </a:lnSpc>
              <a:spcBef>
                <a:spcPts val="600"/>
              </a:spcBef>
              <a:buFont typeface="Arial" panose="020B0604020202020204" pitchFamily="34" charset="0"/>
              <a:buChar char="•"/>
            </a:pPr>
            <a:r>
              <a:rPr lang="en-GB" dirty="0">
                <a:solidFill>
                  <a:srgbClr val="00518E"/>
                </a:solidFill>
                <a:latin typeface="Tahoma" pitchFamily="34" charset="0"/>
                <a:ea typeface="Tahoma" pitchFamily="34" charset="0"/>
                <a:cs typeface="Tahoma" pitchFamily="34" charset="0"/>
              </a:rPr>
              <a:t>New MAX-lab </a:t>
            </a:r>
            <a:r>
              <a:rPr lang="en-GB" dirty="0" smtClean="0">
                <a:solidFill>
                  <a:srgbClr val="00518E"/>
                </a:solidFill>
                <a:latin typeface="Tahoma" pitchFamily="34" charset="0"/>
                <a:ea typeface="Tahoma" pitchFamily="34" charset="0"/>
                <a:cs typeface="Tahoma" pitchFamily="34" charset="0"/>
              </a:rPr>
              <a:t>magnet technology </a:t>
            </a:r>
            <a:r>
              <a:rPr lang="en-GB" dirty="0">
                <a:solidFill>
                  <a:srgbClr val="00518E"/>
                </a:solidFill>
                <a:latin typeface="Tahoma" pitchFamily="34" charset="0"/>
                <a:ea typeface="Tahoma" pitchFamily="34" charset="0"/>
                <a:cs typeface="Tahoma" pitchFamily="34" charset="0"/>
              </a:rPr>
              <a:t>- </a:t>
            </a:r>
            <a:r>
              <a:rPr lang="en-GB" dirty="0" smtClean="0">
                <a:solidFill>
                  <a:srgbClr val="00518E"/>
                </a:solidFill>
                <a:latin typeface="Tahoma" pitchFamily="34" charset="0"/>
                <a:ea typeface="Tahoma" pitchFamily="34" charset="0"/>
                <a:cs typeface="Tahoma" pitchFamily="34" charset="0"/>
              </a:rPr>
              <a:t>Integrated Double Bend </a:t>
            </a:r>
            <a:r>
              <a:rPr lang="en-GB" dirty="0" err="1" smtClean="0">
                <a:solidFill>
                  <a:srgbClr val="00518E"/>
                </a:solidFill>
                <a:latin typeface="Tahoma" pitchFamily="34" charset="0"/>
                <a:ea typeface="Tahoma" pitchFamily="34" charset="0"/>
                <a:cs typeface="Tahoma" pitchFamily="34" charset="0"/>
              </a:rPr>
              <a:t>Achromats</a:t>
            </a:r>
            <a:endParaRPr lang="en-GB" sz="2400" dirty="0">
              <a:solidFill>
                <a:srgbClr val="00518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1732576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38465-0101-4D9F-B49F-460B7AB08C48}" type="slidenum">
              <a:rPr kumimoji="0" 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TextBox 1"/>
          <p:cNvSpPr txBox="1"/>
          <p:nvPr/>
        </p:nvSpPr>
        <p:spPr>
          <a:xfrm>
            <a:off x="335240" y="1045401"/>
            <a:ext cx="8375667" cy="461665"/>
          </a:xfrm>
          <a:prstGeom prst="rect">
            <a:avLst/>
          </a:prstGeom>
          <a:noFill/>
        </p:spPr>
        <p:txBody>
          <a:bodyPr wrap="square" rtlCol="0">
            <a:spAutoFit/>
          </a:bodyPr>
          <a:lstStyle/>
          <a:p>
            <a:pPr marL="285750" marR="0" lvl="0" indent="-285750" algn="just"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GB" sz="2400" b="1" i="0" u="none" strike="noStrike" kern="1200" cap="none" spc="0" normalizeH="0" baseline="0" noProof="0" dirty="0" smtClean="0">
                <a:ln>
                  <a:noFill/>
                </a:ln>
                <a:solidFill>
                  <a:srgbClr val="C00000"/>
                </a:solidFill>
                <a:effectLst/>
                <a:uLnTx/>
                <a:uFillTx/>
                <a:latin typeface="Calibri" panose="020F0502020204030204" pitchFamily="34" charset="0"/>
                <a:ea typeface="Tahoma" pitchFamily="34" charset="0"/>
                <a:cs typeface="Tahoma" pitchFamily="34" charset="0"/>
              </a:rPr>
              <a:t>National Project, executed by Jagiellonian University</a:t>
            </a:r>
          </a:p>
        </p:txBody>
      </p:sp>
      <p:sp>
        <p:nvSpPr>
          <p:cNvPr id="10" name="TextBox 9"/>
          <p:cNvSpPr txBox="1"/>
          <p:nvPr/>
        </p:nvSpPr>
        <p:spPr>
          <a:xfrm>
            <a:off x="331719" y="1582710"/>
            <a:ext cx="8511480" cy="1384995"/>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srgbClr val="C00000"/>
                </a:solidFill>
                <a:effectLst/>
                <a:uLnTx/>
                <a:uFillTx/>
                <a:latin typeface="Calibri" panose="020F0502020204030204" pitchFamily="34" charset="0"/>
                <a:ea typeface="Tahoma" pitchFamily="34" charset="0"/>
                <a:cs typeface="Tahoma" pitchFamily="34" charset="0"/>
              </a:rPr>
              <a:t>Timetable</a:t>
            </a:r>
            <a:endPar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Conceptual design 2009</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Project approved 2010</a:t>
            </a:r>
            <a:endPar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Project completed</a:t>
            </a:r>
            <a:r>
              <a:rPr kumimoji="0" lang="pl-PL"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a:t>
            </a: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 </a:t>
            </a:r>
            <a:r>
              <a:rPr kumimoji="0" lang="pl-PL"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December</a:t>
            </a: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 2015</a:t>
            </a:r>
            <a:endPar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endParaRPr>
          </a:p>
        </p:txBody>
      </p:sp>
      <p:sp>
        <p:nvSpPr>
          <p:cNvPr id="11" name="TextBox 10"/>
          <p:cNvSpPr txBox="1"/>
          <p:nvPr/>
        </p:nvSpPr>
        <p:spPr>
          <a:xfrm>
            <a:off x="346264" y="4196286"/>
            <a:ext cx="8511480" cy="1692771"/>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2400" b="1" i="0" u="none" strike="noStrike" kern="1200" cap="none" spc="0" normalizeH="0" baseline="0" noProof="0" dirty="0" smtClean="0">
                <a:ln>
                  <a:noFill/>
                </a:ln>
                <a:solidFill>
                  <a:srgbClr val="C00000"/>
                </a:solidFill>
                <a:effectLst/>
                <a:uLnTx/>
                <a:uFillTx/>
                <a:latin typeface="Calibri" panose="020F0502020204030204" pitchFamily="34" charset="0"/>
                <a:ea typeface="Tahoma" pitchFamily="34" charset="0"/>
                <a:cs typeface="Tahoma" pitchFamily="34" charset="0"/>
              </a:rPr>
              <a:t>Deliverables</a:t>
            </a:r>
            <a:endPar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Building</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Machine (linac + synchrotron)</a:t>
            </a:r>
            <a:endPar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2 experimental beamlines</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2000" b="1" dirty="0" smtClean="0">
                <a:solidFill>
                  <a:srgbClr val="C00000"/>
                </a:solidFill>
                <a:latin typeface="Calibri" panose="020F0502020204030204" pitchFamily="34" charset="0"/>
                <a:ea typeface="Tahoma" pitchFamily="34" charset="0"/>
                <a:cs typeface="Tahoma" pitchFamily="34" charset="0"/>
              </a:rPr>
              <a:t>TEAM</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endParaRPr>
          </a:p>
        </p:txBody>
      </p:sp>
      <p:sp>
        <p:nvSpPr>
          <p:cNvPr id="9" name="TextBox 8"/>
          <p:cNvSpPr txBox="1"/>
          <p:nvPr/>
        </p:nvSpPr>
        <p:spPr>
          <a:xfrm>
            <a:off x="336995" y="3043349"/>
            <a:ext cx="8790807" cy="1077218"/>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Ø"/>
              <a:tabLst/>
              <a:defRPr/>
            </a:pPr>
            <a:r>
              <a:rPr kumimoji="0" lang="pl-PL" sz="2400" b="1" i="0" u="none" strike="noStrike" kern="1200" cap="none" spc="0" normalizeH="0" baseline="0" noProof="0" dirty="0" smtClean="0">
                <a:ln>
                  <a:noFill/>
                </a:ln>
                <a:solidFill>
                  <a:srgbClr val="C00000"/>
                </a:solidFill>
                <a:effectLst/>
                <a:uLnTx/>
                <a:uFillTx/>
                <a:latin typeface="Calibri" panose="020F0502020204030204" pitchFamily="34" charset="0"/>
                <a:ea typeface="Tahoma" pitchFamily="34" charset="0"/>
                <a:cs typeface="Tahoma" pitchFamily="34" charset="0"/>
              </a:rPr>
              <a:t>Budget</a:t>
            </a:r>
            <a:endPar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50 M€</a:t>
            </a: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 </a:t>
            </a:r>
            <a:r>
              <a:rPr kumimoji="0" lang="pl-PL"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 	</a:t>
            </a: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European </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Union Regional Development </a:t>
            </a: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Fund</a:t>
            </a:r>
            <a:r>
              <a:rPr kumimoji="0" lang="pl-PL"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a:t>
            </a:r>
          </a:p>
          <a:p>
            <a:pPr marL="571500" marR="0" lvl="0" indent="0" algn="just" defTabSz="914400" rtl="0" eaLnBrk="1" fontAlgn="base" latinLnBrk="0" hangingPunct="1">
              <a:lnSpc>
                <a:spcPct val="100000"/>
              </a:lnSpc>
              <a:spcBef>
                <a:spcPts val="0"/>
              </a:spcBef>
              <a:spcAft>
                <a:spcPct val="0"/>
              </a:spcAft>
              <a:buClrTx/>
              <a:buSzTx/>
              <a:buFontTx/>
              <a:buNone/>
              <a:tabLst/>
              <a:defRPr/>
            </a:pPr>
            <a:r>
              <a:rPr kumimoji="0" lang="pl-PL"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		</a:t>
            </a: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Innovative</a:t>
            </a:r>
            <a:r>
              <a:rPr kumimoji="0" lang="pl-PL"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 </a:t>
            </a:r>
            <a:r>
              <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rPr>
              <a:t>Economy </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Operational Program</a:t>
            </a:r>
            <a:endParaRPr kumimoji="0" lang="en-US" sz="2000" b="1" i="0" u="none" strike="noStrike" kern="1200" cap="none" spc="0" normalizeH="0" baseline="0" noProof="0" dirty="0" smtClean="0">
              <a:ln>
                <a:noFill/>
              </a:ln>
              <a:solidFill>
                <a:srgbClr val="00518E"/>
              </a:solidFill>
              <a:effectLst/>
              <a:uLnTx/>
              <a:uFillTx/>
              <a:latin typeface="Calibri" panose="020F0502020204030204" pitchFamily="34" charset="0"/>
              <a:ea typeface="Tahoma" pitchFamily="34" charset="0"/>
              <a:cs typeface="Tahoma" pitchFamily="34" charset="0"/>
            </a:endParaRPr>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KAAoAMBIgACEQEDEQH/xAAbAAEAAgMBAQAAAAAAAAAAAAAAAQYDBAUCB//EAEsQAAEDAwEEBgYFBwgLAQAAAAECAwQABREGEiExQQciUWFxgRMUUpGhwRUjMrHRF0JDYpKy8CVUY3KChKLhJCYzNFNkc5TC8fIW/8QAGQEAAwEBAQAAAAAAAAAAAAAAAAECAwQF/8QAJxEAAgIBAwMEAgMAAAAAAAAAAAECESEDEkEiMVEEEzJSQqEjYXH/2gAMAwEAAhEDEQA/AKLSlK9s8cUpSgBSgpQApSlACoqaGgBSlKAFKUoAUpSgBSlKAFKUoAUpSgBSlKAFKlKSogJSVEnAAGSTVti6NRBiJn6tuDdoiq3pZV1n3O4J5ffUynGPccYyk8FSxigG1uG891WlWqtKWo7Fh0yZq08JVycznvCd+PhWFXSbfwcRItpio5BuHkj3msvf+sTRaK5ZXfRr9hXupsK9lXuq0xelXUbKh6wxbH08x6uUE+YPyqwROlaFNbDVwjPWpz+cRW0Po80qTn3Un6iS/EpaEX+R822Veyr3VGyr2Ve419Hut21pGhG5We5W282wfp4kNBWj+ujiOVVr8pepyAQ/CIP/ACSMUL1DfH7B6CXdld2T2H3GmKsf5SdTn9LAP9yTUflG1KeK7ef7kn8ar35fUn2Y/YrtR7qsg6RNQniLb/2Kfxqfyh38/o7WfGCn8aPffj9h7S8lb3dtPOrIekG+82LQrxgD8a5N7v02+OMLnNQ2yyFBIisejBzjjvOeHxNNatvKJekkrTNClM0rW7IFKUoAV7ZacfdQ0yhS3HFBKEJGSongAK8Yq42JTelNOOapkNpVcJJUxamljcDv2nCOz8O+pnNQjY4RcnRmkPQOj1hKQ21N1Q4jJ2us3CBG7xV/HCqDPnTLpLXMuMlyTIXxccOfIdg7hurG687IfcffcU484orWtRyVKPE1A41yd3b7nQ3il2IAFTgDea3LTbJl3ntwbcwp+Q5wSnkO0nkO+rgtvTmieo623fb+jepJP+jRlfM/HwocuBqGCt2bSt8vmF2y3PONHg8rqN/tH5Zrtno8kRh/K1/skBXNCnytX3CuVe9WX29nE6e4GTwjs/VtgeA4+ZriJbSknCQM91LqY+ngv1k0+q0TUybDrqzIk+yVEJc7lDO8Vtav0dNubYuVstLBlq3v/RklLjLx5qCTgpPhnNfOMA7iBvrNBkv26Ql+E64ysEE+icKNruJFLY+9lblVUeHmHor62JLS2XkfabcSUqHka84r6nd71Gk2C3XC8RPpmxyvq1rcAEqC7zG2MA88Hdw4nIqp37SqY8AXnT8r6RsqjvdA+sY7nE8vHFCn5E4eCsgVmiM+nmRmB+meQ3+0oD51irr6RZ9Z1VaGfalt/A5+VaPCZGLPesbbEtGpptvt4X6uwUpG2raOdkE7/E1xq7OsXhI1beHRwMtYHkcfKuOKS+KG0kyRXqvNK1hOsGcoXk9UpStzE2rZCcuVyiwWc7cl1LYxyycZ92a6XSXcUStSm3RTiDam0xWU8sgDaPv3eVdLouYS5qxD6wCmKw49v5EDHzqlMCRerokNArkzpHUB9pav865tZ3OvBtpprTvyYcgDJ3eO6pSQRuORV01C/B0fL+hrLEivzmED1u4SWUuLKyM7KAdyQMjlXGl6icn29+Ncrfb33lgeilojpada3796QM7t3nWabeUXtSw2bFr1U9aNOSLbbI6Y0uS4fTT0q+sU3ySPZ8uXfVf8KvmpJkazaf0s7EtVoLkyDtvKfhoWVqATvz5muDDuCLtqKyh6325lpMpttbcWMG0OhS052hwNKLWWkU08KzhVNXW93VELXEy0xbJZ34qJiWURfUG9pSTs5AIGc7zv5VkdtNthdLbNthttuQfWEBTCsKSkqRlSPDJo3j2PsUalWzV2mI8NgXrTznrNieVjKd5jLzgpV3Z7eHA1qW5mOvQl7fUw0qQ3NjpbdKBtoSriAeWcU1JVYnFp0dXo4cTc27tpeSr6i4xypj+jeTwI+H7NcGwXu4aYuanGgDglqXFX9h0A4Ukjt476x6XmKt+prTKTnqS2wrHsqUEn4E11+lC3C261nJQnDcgJkIwN3WGFfEH30Ut7XkLe21wNX2SG1Hj3+wErs044Cf5s7zbPduOOzh2VHRoyHtc2rPBClue5Cqz9H01l9+Tpq5H+T7sgoTk/7N7HVUOwn8KzdH0N+26uuKZQCXrdBk+kI4AjAz51LdRcWNK2mVKc6ZFwlvni7IcX71E1iAry1ktpJ4lIzXqtSBU0pTAmlKV0nMXPouBVdrm0Ptu2x5KfHdVN0lPbtd7tVweH1TDza19yeZ8hv8qsvRvKETWUAL+xIKmT/aT+OKrV8tyrVfLhb1jHq8haB4Zyn4EVy6q/kafJvpv+Nf0zv9J1udhasly8FcWeUyGHx9hYIG4HhkEfdVXbbccDhbQpYbTtObKc7I7T2CuvbtT3eBD9QQ81Ig8oktlLzY8Ad48jXidqG4TIa4WYseG5vXHhx0soWe/G8+ZqI7kqLe15LfqW+3Cy6Y0emC6ygOW8lQdYQ4d2z7QOOPKqrbp7911dbZcpSFvOTWNooQEDctPIbq2G9a35uLHjB+KpqMgNtJchtr2UjvIJrXmamus2XClSHWPSwnPSMFuMhASrIO8Ab/sjjUqLSoqUldl5kXpUjV+obA5IagSZEgog3BtpCFtuYThClAZIV28e/hVW0lDlQukS3Rp6FplNTMOheSc4Jzv4545rgXGdJudxfuExYVJfWFrWkbOVAAAgDhwFdKRqq8SbnEuT77K5kQYZf9AkKxjHW3dbzoUGlQOabs2NL6jc07c5TD7frNrkOrRMiK3hYyRkA8/vqx6isMO06LukuzyUyLXcJUZ2MQclABVlJ8Mjv91fPnnVPPOPOY23FqWogYyScn762WrlMbtT9rS9mE+4l1TRGcLTwI7O/tpuGbQlPFMwwElVwhpHEyGgPHbFfSOmlpuQu33Fkb2nXYjniMKHzqoaDt5uOr7W0QNhp4PudwR1vvAqwXGaNRaa1ZskqVFuaZrXc2Ts/cDSn80OHwZQ2nXY7iHo6ih1pQW2RyUDkfGvrN0bbSvUGpI6Qlm4afQ4Mf8AEUSD9ya+SAcq+oSZaR0JMuE/WKCYgP6oexj3CnqLsGm+58xFTTFBWtECppSmIUpSug5zNEfVElMyUfbYdQ6nxSQflV36YbOFvw9TwxmPNbQh4jgleOofMbvIVQhxr6XbL3FXoe2i9o9La1LVbJxO/wBEOLTvdjcPPurn9QqqSN/T07iz5fEcQ1LYcdALaHUKWCNxSFAn4VZOkiCzbtZTmYzSG2VJbdbQhOAApI4DxBrmap05K09cDEfPpYzqdqNJSOq+gjiD29oqwa7P0tZNPakRvU/G9Ukkb8OIzx/xVjeU0aVhplMpSpqyRU0oKBipqcVYdHaZcv8ALU9IV6C1RevLkq3BKRvKQe0/Ab+yk3WWCVnU09/q5o+4X9w7Eu4pMO3jdwOdpfw/w99anRoEu3abaFD6u4292Pj9YDKfnWprO+ovlzQmG2GrZDT6CE0ncA2MdbHLOB5AVp6Xmm26jtk3gluSja346pOD8Camri2yr6kkcsJUnquDCxuUOw86vF9dMbou07CJwZT7kgp7sqx8VCuHq21uxtYXK3RkErXKwwnHEuYKf3q6nSQ621d4lnjEGPaYiI+72+Kv/GqfU4krFlSqaUrQkUqRSgCKUpXQc4q2aOQbpZtQ2BW9ciL6zHH9K2c7vhVTrs6NuX0Tqa3S1HDYeDbn9VXVP31GorgxwdTRl05qiOm2CyaljLn2dRy2QcuxD7SDxwOz/wBVaoljS1pa426PIN4sMtXposuInbciOj20DfjcM7PfuFUXVtr+h9TXKAAQht8lsfqK6w+BrVtdzn2mT6xa5bsV3mW1Y2vEcD51xuF5idalTpmqUkK2VAhadxBGN/nU19Ps1z//AFttdcuFptV4mxxl2PsmPJI9pBGQr4VXlS9ArWoSLJfIrgUQptEgHZPMdZWaanmmgcOUyo/cK9obW4oIbQtazwShJUT5CrX9IaCYO21YbvKI5PytkeeFVvWzVNynTUWrRVkgWx54HC0IC1hPMlRGABzODTcmuBJLyTpjo3mTpDK7+4IDByr1Yn69xI7vzR3mseutSxFsJ03ppKWLPH6rpb3CQod/NORx/OPx9asv6bfGesdpmuzH3cfSV0WrK31c0JPJI7Bu4jtNUfgMDhUxTk90i5NJbUOzhUKBKVbJwcceyvXhXc0tpqRfpC1qWI1uj9aVMXuS2kbyAeBV91avCtmVWXaW7bmbrB1lOUlQFoQ80zje6+OoPMZH8CvmUh96XJelSlbT7yytxXaonJq56jVAuGhmnrRtmNa7othv0n2g0venv4kVSBUaS5L1HmhSlTWxmKippQIilKVuYCnjnypSgR0tU3lV/nMTHYyWnURksuKSva9KU8Fd1cispGaxqGKwlDb2N4z3dzLDlSIMpuVDdWy+0cocQcFNXE3iw6sSlGpU/Rl2xspucdP1bn/UT/HiKpIFZ4kaRNlNRIbSnX3lBCEJ4qNZNJ5NU2jvXLQ94hSojUYxpzMxzYjPRnQQvvI4gAbyd4Fb96nxdHW9dgssgG5O7rjcRuz/AETZ5AcyOztO73NkMaHtzlotbqXb4+nZnTGzujA/o2+w9p8+zGrb+kC+worUQJt78dpOyht6KDgeRFQt8v8ACntiU8ONJwApAHADIrq2yx3a6rAt9tkv5/OSghPvO6rH+Ui8I/3e32ZlR/PREOf3q59x1vqS4pKH7o422RgojgNDHlv+Nadfgjp82dFGk7XYEpkazuTaV8U22Gvbdc7ieXljxrm6k1S9d2EW+HHRb7QyR6KG1uHio8zVfOVKKlHKjvKicknvNMUKGblkTlikW3RmbhYNT2cb1ORBKaT+sg//ADVSSQRkcDVl6OJaYmsoIX9iTtx1g9ih+IFcO5Q1W64yoKsj1d5bYz2A4FOOJNA8xTNapqMUrQgmoxU4pToVkUpStTIUpSgBQ76UoAlph2Q82xHbU684oJQhAyVHsFXR1xnQUJUWOpDuppTf17w3pgoP5qe1R/jlWjYr1btOWtyXCHrF/eGw2txBCIiTxI9pVVhxxx5xbry1OOLUVLWo5KieJPfXJONyrg6oSqN8kKKlqKlqKlqOVKPEntoKUqkSKmgpQMUpSmIyRpS4MlmW39qO4l0f2SD8qs3SZFQxq+Q+0D6Ka03JQeR2hg/u/GqrjjVi1Ld4l2s9h2FrVPhxjHkBSdxA4HPP/Ok/kmJPDRXaClSa1IsilRU0UJsUpStCBSlKAFKUoAgilTSplGy4yogVNKVjRqKmoqaAIpSlUImopSmkQ2M0qKVVEtk0pSmiT//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charset="0"/>
            </a:endParaRPr>
          </a:p>
        </p:txBody>
      </p:sp>
      <p:sp>
        <p:nvSpPr>
          <p:cNvPr id="12" name="Text Box 5"/>
          <p:cNvSpPr txBox="1">
            <a:spLocks noChangeArrowheads="1"/>
          </p:cNvSpPr>
          <p:nvPr/>
        </p:nvSpPr>
        <p:spPr bwMode="auto">
          <a:xfrm>
            <a:off x="1763688" y="81210"/>
            <a:ext cx="54721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Calibri" panose="020F0502020204030204" pitchFamily="34" charset="0"/>
                <a:ea typeface="Tahoma" pitchFamily="34" charset="0"/>
                <a:cs typeface="Tahoma" pitchFamily="34" charset="0"/>
              </a:rPr>
              <a:t>SOLARIS</a:t>
            </a:r>
            <a:endParaRPr kumimoji="0" lang="pl-PL" sz="2400" b="1" i="0" u="none" strike="noStrike" kern="1200" cap="none" spc="0" normalizeH="0" baseline="0" noProof="0" dirty="0">
              <a:ln>
                <a:noFill/>
              </a:ln>
              <a:solidFill>
                <a:srgbClr val="FFFFFF"/>
              </a:solidFill>
              <a:effectLst/>
              <a:uLnTx/>
              <a:uFillTx/>
              <a:latin typeface="Calibri" panose="020F0502020204030204" pitchFamily="34" charset="0"/>
              <a:ea typeface="Tahoma" pitchFamily="34" charset="0"/>
              <a:cs typeface="Tahoma" pitchFamily="34"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Tahoma" pitchFamily="34" charset="0"/>
                <a:cs typeface="Tahoma" pitchFamily="34" charset="0"/>
              </a:rPr>
              <a:t>Project setting</a:t>
            </a:r>
            <a:r>
              <a:rPr kumimoji="0" lang="pl-PL" sz="2000" b="0" i="0" u="none" strike="noStrike" kern="1200" cap="none" spc="0" normalizeH="0" baseline="0" noProof="0" dirty="0" smtClean="0">
                <a:ln>
                  <a:noFill/>
                </a:ln>
                <a:solidFill>
                  <a:srgbClr val="FFFFFF"/>
                </a:solidFill>
                <a:effectLst/>
                <a:uLnTx/>
                <a:uFillTx/>
                <a:latin typeface="Calibri" panose="020F0502020204030204" pitchFamily="34" charset="0"/>
                <a:ea typeface="Tahoma" pitchFamily="34" charset="0"/>
                <a:cs typeface="Tahoma" pitchFamily="34" charset="0"/>
              </a:rPr>
              <a:t>s</a:t>
            </a: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Tahoma" pitchFamily="34" charset="0"/>
                <a:cs typeface="Tahoma" pitchFamily="34" charset="0"/>
              </a:rPr>
              <a:t> and boundary </a:t>
            </a: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Tahoma" pitchFamily="34" charset="0"/>
                <a:cs typeface="Tahoma" pitchFamily="34" charset="0"/>
              </a:rPr>
              <a:t>condition</a:t>
            </a:r>
            <a:r>
              <a:rPr kumimoji="0" lang="pl-PL" sz="2000" b="0" i="0" u="none" strike="noStrike" kern="1200" cap="none" spc="0" normalizeH="0" baseline="0" noProof="0" dirty="0" smtClean="0">
                <a:ln>
                  <a:noFill/>
                </a:ln>
                <a:solidFill>
                  <a:srgbClr val="FFFFFF"/>
                </a:solidFill>
                <a:effectLst/>
                <a:uLnTx/>
                <a:uFillTx/>
                <a:latin typeface="Calibri" panose="020F0502020204030204" pitchFamily="34" charset="0"/>
                <a:ea typeface="Tahoma" pitchFamily="34" charset="0"/>
                <a:cs typeface="Tahoma" pitchFamily="34" charset="0"/>
              </a:rPr>
              <a:t>s</a:t>
            </a:r>
            <a:endParaRPr kumimoji="0" lang="pl-PL" sz="2000" b="0" i="0" u="none" strike="noStrike" kern="1200" cap="none" spc="0" normalizeH="0" baseline="0" noProof="0" dirty="0">
              <a:ln>
                <a:noFill/>
              </a:ln>
              <a:solidFill>
                <a:srgbClr val="FFFFFF"/>
              </a:solidFill>
              <a:effectLst/>
              <a:uLnTx/>
              <a:uFillTx/>
              <a:latin typeface="Calibri" panose="020F0502020204030204" pitchFamily="34" charset="0"/>
              <a:ea typeface="Tahoma" pitchFamily="34" charset="0"/>
              <a:cs typeface="Tahoma" pitchFamily="34" charset="0"/>
            </a:endParaRPr>
          </a:p>
        </p:txBody>
      </p:sp>
    </p:spTree>
    <p:extLst>
      <p:ext uri="{BB962C8B-B14F-4D97-AF65-F5344CB8AC3E}">
        <p14:creationId xmlns:p14="http://schemas.microsoft.com/office/powerpoint/2010/main" val="910141627"/>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 y="1371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pl-PL" sz="2400" dirty="0">
              <a:solidFill>
                <a:srgbClr val="000000"/>
              </a:solidFill>
              <a:latin typeface="Times New Roman" pitchFamily="18" charset="0"/>
            </a:endParaRPr>
          </a:p>
        </p:txBody>
      </p:sp>
      <p:sp>
        <p:nvSpPr>
          <p:cNvPr id="5123" name="Text Box 5"/>
          <p:cNvSpPr txBox="1">
            <a:spLocks noChangeArrowheads="1"/>
          </p:cNvSpPr>
          <p:nvPr/>
        </p:nvSpPr>
        <p:spPr bwMode="auto">
          <a:xfrm>
            <a:off x="5273" y="580509"/>
            <a:ext cx="9138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smtClean="0">
                <a:solidFill>
                  <a:schemeClr val="bg1"/>
                </a:solidFill>
                <a:latin typeface="Tahoma" pitchFamily="34" charset="0"/>
                <a:ea typeface="Tahoma" pitchFamily="34" charset="0"/>
                <a:cs typeface="Tahoma" pitchFamily="34" charset="0"/>
              </a:rPr>
              <a:t>SOLARIS - Project setting</a:t>
            </a:r>
            <a:r>
              <a:rPr lang="pl-PL" dirty="0" smtClean="0">
                <a:solidFill>
                  <a:schemeClr val="bg1"/>
                </a:solidFill>
                <a:latin typeface="Tahoma" pitchFamily="34" charset="0"/>
                <a:ea typeface="Tahoma" pitchFamily="34" charset="0"/>
                <a:cs typeface="Tahoma" pitchFamily="34" charset="0"/>
              </a:rPr>
              <a:t>s</a:t>
            </a:r>
            <a:r>
              <a:rPr lang="en-US" dirty="0" smtClean="0">
                <a:solidFill>
                  <a:schemeClr val="bg1"/>
                </a:solidFill>
                <a:latin typeface="Tahoma" pitchFamily="34" charset="0"/>
                <a:ea typeface="Tahoma" pitchFamily="34" charset="0"/>
                <a:cs typeface="Tahoma" pitchFamily="34" charset="0"/>
              </a:rPr>
              <a:t> and boundary condition</a:t>
            </a:r>
            <a:r>
              <a:rPr lang="pl-PL" dirty="0" smtClean="0">
                <a:solidFill>
                  <a:schemeClr val="bg1"/>
                </a:solidFill>
                <a:latin typeface="Tahoma" pitchFamily="34" charset="0"/>
                <a:ea typeface="Tahoma" pitchFamily="34" charset="0"/>
                <a:cs typeface="Tahoma" pitchFamily="34" charset="0"/>
              </a:rPr>
              <a:t>s</a:t>
            </a:r>
            <a:endParaRPr lang="pl-PL" dirty="0">
              <a:solidFill>
                <a:schemeClr val="bg1"/>
              </a:solidFill>
              <a:latin typeface="Tahoma" pitchFamily="34" charset="0"/>
              <a:ea typeface="Tahoma" pitchFamily="34" charset="0"/>
              <a:cs typeface="Tahoma" pitchFamily="34" charset="0"/>
            </a:endParaRPr>
          </a:p>
        </p:txBody>
      </p:sp>
      <p:pic>
        <p:nvPicPr>
          <p:cNvPr id="5124" name="Picture 10" descr="C:\Documents and Settings\Piotr Zabicki\Pulpit\solar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EB38465-0101-4D9F-B49F-460B7AB08C48}" type="slidenum">
              <a:rPr lang="en-US" smtClean="0">
                <a:solidFill>
                  <a:srgbClr val="000000"/>
                </a:solidFill>
              </a:rPr>
              <a:pPr>
                <a:defRPr/>
              </a:pPr>
              <a:t>8</a:t>
            </a:fld>
            <a:endParaRPr lang="en-US" dirty="0">
              <a:solidFill>
                <a:srgbClr val="000000"/>
              </a:solidFill>
            </a:endParaRPr>
          </a:p>
        </p:txBody>
      </p:sp>
      <p:sp>
        <p:nvSpPr>
          <p:cNvPr id="3" name="TextBox 2"/>
          <p:cNvSpPr txBox="1"/>
          <p:nvPr/>
        </p:nvSpPr>
        <p:spPr>
          <a:xfrm>
            <a:off x="171487" y="961531"/>
            <a:ext cx="8591513" cy="1778949"/>
          </a:xfrm>
          <a:prstGeom prst="rect">
            <a:avLst/>
          </a:prstGeom>
          <a:noFill/>
        </p:spPr>
        <p:txBody>
          <a:bodyPr wrap="square" rtlCol="0">
            <a:spAutoFit/>
          </a:bodyPr>
          <a:lstStyle/>
          <a:p>
            <a:pPr marL="285750" indent="-285750" algn="just" eaLnBrk="1" hangingPunct="1">
              <a:spcBef>
                <a:spcPct val="50000"/>
              </a:spcBef>
              <a:buFont typeface="Wingdings" pitchFamily="2" charset="2"/>
              <a:buChar char="Ø"/>
            </a:pPr>
            <a:r>
              <a:rPr lang="en-GB" sz="2000" b="1" dirty="0" smtClean="0">
                <a:solidFill>
                  <a:srgbClr val="C00000"/>
                </a:solidFill>
                <a:latin typeface="Tahoma" pitchFamily="34" charset="0"/>
                <a:ea typeface="Tahoma" pitchFamily="34" charset="0"/>
                <a:cs typeface="Tahoma" pitchFamily="34" charset="0"/>
              </a:rPr>
              <a:t>Replica of MAX-IV 1.5 GeV ring – but:</a:t>
            </a:r>
            <a:endParaRPr lang="en-GB" dirty="0" smtClean="0">
              <a:solidFill>
                <a:srgbClr val="C00000"/>
              </a:solidFill>
              <a:latin typeface="Tahoma" pitchFamily="34" charset="0"/>
              <a:ea typeface="Tahoma" pitchFamily="34" charset="0"/>
              <a:cs typeface="Tahoma" pitchFamily="34" charset="0"/>
            </a:endParaRPr>
          </a:p>
          <a:p>
            <a:pPr marL="1314450" lvl="1" indent="-285750" algn="just" eaLnBrk="1" hangingPunct="1">
              <a:spcBef>
                <a:spcPts val="0"/>
              </a:spcBef>
              <a:buFont typeface="Arial" panose="020B0604020202020204" pitchFamily="34" charset="0"/>
              <a:buChar char="•"/>
            </a:pPr>
            <a:r>
              <a:rPr lang="en-GB" dirty="0" smtClean="0">
                <a:solidFill>
                  <a:srgbClr val="00518E"/>
                </a:solidFill>
                <a:latin typeface="Tahoma" pitchFamily="34" charset="0"/>
                <a:ea typeface="Tahoma" pitchFamily="34" charset="0"/>
                <a:cs typeface="Tahoma" pitchFamily="34" charset="0"/>
              </a:rPr>
              <a:t>Different building</a:t>
            </a:r>
          </a:p>
          <a:p>
            <a:pPr marL="1771650" lvl="2" indent="-285750" algn="just">
              <a:spcBef>
                <a:spcPts val="0"/>
              </a:spcBef>
              <a:buFont typeface="Arial" panose="020B0604020202020204" pitchFamily="34" charset="0"/>
              <a:buChar char="•"/>
            </a:pPr>
            <a:r>
              <a:rPr lang="en-GB" sz="1600" dirty="0" smtClean="0">
                <a:solidFill>
                  <a:srgbClr val="00518E"/>
                </a:solidFill>
                <a:latin typeface="Tahoma" pitchFamily="34" charset="0"/>
                <a:ea typeface="Tahoma" pitchFamily="34" charset="0"/>
                <a:cs typeface="Tahoma" pitchFamily="34" charset="0"/>
              </a:rPr>
              <a:t>Different storage ring tunnel</a:t>
            </a:r>
          </a:p>
          <a:p>
            <a:pPr marL="1771650" lvl="2" indent="-285750" algn="just">
              <a:spcBef>
                <a:spcPts val="0"/>
              </a:spcBef>
              <a:buFont typeface="Arial" panose="020B0604020202020204" pitchFamily="34" charset="0"/>
              <a:buChar char="•"/>
            </a:pPr>
            <a:r>
              <a:rPr lang="en-GB" sz="1600" dirty="0" smtClean="0">
                <a:solidFill>
                  <a:srgbClr val="00518E"/>
                </a:solidFill>
                <a:latin typeface="Tahoma" pitchFamily="34" charset="0"/>
                <a:ea typeface="Tahoma" pitchFamily="34" charset="0"/>
                <a:cs typeface="Tahoma" pitchFamily="34" charset="0"/>
              </a:rPr>
              <a:t>Different building infrastructure</a:t>
            </a:r>
          </a:p>
          <a:p>
            <a:pPr marL="1314450" lvl="1" indent="-285750" algn="just">
              <a:spcBef>
                <a:spcPts val="0"/>
              </a:spcBef>
              <a:buFont typeface="Arial" panose="020B0604020202020204" pitchFamily="34" charset="0"/>
              <a:buChar char="•"/>
            </a:pPr>
            <a:r>
              <a:rPr lang="en-GB" dirty="0" smtClean="0">
                <a:solidFill>
                  <a:srgbClr val="00518E"/>
                </a:solidFill>
                <a:latin typeface="Tahoma" pitchFamily="34" charset="0"/>
                <a:ea typeface="Tahoma" pitchFamily="34" charset="0"/>
                <a:cs typeface="Tahoma" pitchFamily="34" charset="0"/>
              </a:rPr>
              <a:t>Different injection – linac but not full energy</a:t>
            </a:r>
            <a:endParaRPr lang="en-GB" dirty="0">
              <a:solidFill>
                <a:srgbClr val="00518E"/>
              </a:solidFill>
              <a:latin typeface="Tahoma" pitchFamily="34" charset="0"/>
              <a:ea typeface="Tahoma" pitchFamily="34" charset="0"/>
              <a:cs typeface="Tahoma" pitchFamily="34" charset="0"/>
            </a:endParaRPr>
          </a:p>
          <a:p>
            <a:pPr marL="1314450" lvl="1" indent="-285750" algn="just" eaLnBrk="1" hangingPunct="1">
              <a:lnSpc>
                <a:spcPct val="90000"/>
              </a:lnSpc>
              <a:spcBef>
                <a:spcPts val="0"/>
              </a:spcBef>
              <a:buFont typeface="Arial" panose="020B0604020202020204" pitchFamily="34" charset="0"/>
              <a:buChar char="•"/>
            </a:pPr>
            <a:r>
              <a:rPr lang="en-GB" dirty="0" smtClean="0">
                <a:solidFill>
                  <a:srgbClr val="00518E"/>
                </a:solidFill>
                <a:latin typeface="Tahoma" pitchFamily="34" charset="0"/>
                <a:ea typeface="Tahoma" pitchFamily="34" charset="0"/>
                <a:cs typeface="Tahoma" pitchFamily="34" charset="0"/>
              </a:rPr>
              <a:t>Ramping</a:t>
            </a:r>
            <a:endParaRPr lang="en-GB" sz="2400" dirty="0">
              <a:solidFill>
                <a:srgbClr val="00518E"/>
              </a:solidFill>
              <a:latin typeface="Tahoma" pitchFamily="34" charset="0"/>
              <a:ea typeface="Tahoma" pitchFamily="34" charset="0"/>
              <a:cs typeface="Tahoma" pitchFamily="34" charset="0"/>
            </a:endParaRPr>
          </a:p>
        </p:txBody>
      </p:sp>
      <p:sp>
        <p:nvSpPr>
          <p:cNvPr id="10" name="TextBox 9"/>
          <p:cNvSpPr txBox="1"/>
          <p:nvPr/>
        </p:nvSpPr>
        <p:spPr>
          <a:xfrm>
            <a:off x="101494" y="3083630"/>
            <a:ext cx="8511480" cy="1231106"/>
          </a:xfrm>
          <a:prstGeom prst="rect">
            <a:avLst/>
          </a:prstGeom>
          <a:noFill/>
        </p:spPr>
        <p:txBody>
          <a:bodyPr wrap="square" rtlCol="0">
            <a:spAutoFit/>
          </a:bodyPr>
          <a:lstStyle/>
          <a:p>
            <a:pPr marL="342900" indent="-342900" algn="just" eaLnBrk="1" hangingPunct="1">
              <a:spcBef>
                <a:spcPts val="0"/>
              </a:spcBef>
              <a:buFont typeface="Wingdings" panose="05000000000000000000" pitchFamily="2" charset="2"/>
              <a:buChar char="Ø"/>
            </a:pPr>
            <a:r>
              <a:rPr lang="en-US" sz="2000" b="1" dirty="0" smtClean="0">
                <a:solidFill>
                  <a:srgbClr val="C00000"/>
                </a:solidFill>
                <a:latin typeface="Tahoma" pitchFamily="34" charset="0"/>
                <a:ea typeface="Tahoma" pitchFamily="34" charset="0"/>
                <a:cs typeface="Tahoma" pitchFamily="34" charset="0"/>
              </a:rPr>
              <a:t>Uniqueness (first such facility in PL)</a:t>
            </a:r>
            <a:endParaRPr lang="en-US" sz="2000" b="1" dirty="0">
              <a:solidFill>
                <a:srgbClr val="C00000"/>
              </a:solidFill>
              <a:latin typeface="Tahoma" pitchFamily="34" charset="0"/>
              <a:ea typeface="Tahoma" pitchFamily="34" charset="0"/>
              <a:cs typeface="Tahoma" pitchFamily="34" charset="0"/>
            </a:endParaRPr>
          </a:p>
          <a:p>
            <a:pPr marL="1314450" lvl="1" indent="-285750" algn="just" eaLnBrk="1" hangingPunct="1">
              <a:spcBef>
                <a:spcPts val="0"/>
              </a:spcBef>
              <a:buFont typeface="Arial" panose="020B0604020202020204" pitchFamily="34" charset="0"/>
              <a:buChar char="•"/>
            </a:pPr>
            <a:r>
              <a:rPr lang="en-US" dirty="0" smtClean="0">
                <a:solidFill>
                  <a:srgbClr val="00518E"/>
                </a:solidFill>
                <a:latin typeface="Tahoma" pitchFamily="34" charset="0"/>
                <a:ea typeface="Tahoma" pitchFamily="34" charset="0"/>
                <a:cs typeface="Tahoma" pitchFamily="34" charset="0"/>
              </a:rPr>
              <a:t>There are no commercially available synchrotrons</a:t>
            </a:r>
          </a:p>
          <a:p>
            <a:pPr marL="1314450" lvl="1" indent="-285750" algn="just" eaLnBrk="1" hangingPunct="1">
              <a:spcBef>
                <a:spcPts val="0"/>
              </a:spcBef>
              <a:buFont typeface="Arial" panose="020B0604020202020204" pitchFamily="34" charset="0"/>
              <a:buChar char="•"/>
            </a:pPr>
            <a:r>
              <a:rPr lang="en-US" dirty="0" smtClean="0">
                <a:solidFill>
                  <a:srgbClr val="00518E"/>
                </a:solidFill>
                <a:latin typeface="Tahoma" pitchFamily="34" charset="0"/>
                <a:ea typeface="Tahoma" pitchFamily="34" charset="0"/>
                <a:cs typeface="Tahoma" pitchFamily="34" charset="0"/>
              </a:rPr>
              <a:t>Tailored made design</a:t>
            </a:r>
          </a:p>
          <a:p>
            <a:pPr marL="1314450" lvl="1" indent="-285750" algn="just" eaLnBrk="1" hangingPunct="1">
              <a:spcBef>
                <a:spcPts val="0"/>
              </a:spcBef>
              <a:buFont typeface="Arial" panose="020B0604020202020204" pitchFamily="34" charset="0"/>
              <a:buChar char="•"/>
            </a:pPr>
            <a:r>
              <a:rPr lang="en-US" dirty="0" smtClean="0">
                <a:solidFill>
                  <a:srgbClr val="00518E"/>
                </a:solidFill>
                <a:latin typeface="Tahoma" pitchFamily="34" charset="0"/>
                <a:ea typeface="Tahoma" pitchFamily="34" charset="0"/>
                <a:cs typeface="Tahoma" pitchFamily="34" charset="0"/>
              </a:rPr>
              <a:t>Tailored made equipment</a:t>
            </a:r>
            <a:endParaRPr lang="en-US" dirty="0">
              <a:solidFill>
                <a:srgbClr val="00518E"/>
              </a:solidFill>
              <a:latin typeface="Tahoma" pitchFamily="34" charset="0"/>
              <a:ea typeface="Tahoma" pitchFamily="34" charset="0"/>
              <a:cs typeface="Tahoma" pitchFamily="34" charset="0"/>
            </a:endParaRPr>
          </a:p>
        </p:txBody>
      </p:sp>
      <p:grpSp>
        <p:nvGrpSpPr>
          <p:cNvPr id="6" name="Group 5"/>
          <p:cNvGrpSpPr/>
          <p:nvPr/>
        </p:nvGrpSpPr>
        <p:grpSpPr>
          <a:xfrm>
            <a:off x="211503" y="4910505"/>
            <a:ext cx="8511480" cy="840978"/>
            <a:chOff x="234430" y="1083682"/>
            <a:chExt cx="8511480" cy="840978"/>
          </a:xfrm>
        </p:grpSpPr>
        <p:sp>
          <p:nvSpPr>
            <p:cNvPr id="11" name="TextBox 10"/>
            <p:cNvSpPr txBox="1"/>
            <p:nvPr/>
          </p:nvSpPr>
          <p:spPr>
            <a:xfrm>
              <a:off x="234430" y="1109052"/>
              <a:ext cx="8511480" cy="815608"/>
            </a:xfrm>
            <a:prstGeom prst="rect">
              <a:avLst/>
            </a:prstGeom>
            <a:noFill/>
          </p:spPr>
          <p:txBody>
            <a:bodyPr wrap="square" rtlCol="0">
              <a:spAutoFit/>
            </a:bodyPr>
            <a:lstStyle/>
            <a:p>
              <a:pPr marL="342900" indent="-342900" algn="just" eaLnBrk="1" hangingPunct="1">
                <a:spcBef>
                  <a:spcPct val="50000"/>
                </a:spcBef>
                <a:buFont typeface="Wingdings" panose="05000000000000000000" pitchFamily="2" charset="2"/>
                <a:buChar char="Ø"/>
              </a:pPr>
              <a:r>
                <a:rPr lang="en-US" sz="2000" b="1" dirty="0" smtClean="0">
                  <a:solidFill>
                    <a:srgbClr val="C00000"/>
                  </a:solidFill>
                  <a:latin typeface="Tahoma" pitchFamily="34" charset="0"/>
                  <a:ea typeface="Tahoma" pitchFamily="34" charset="0"/>
                  <a:cs typeface="Tahoma" pitchFamily="34" charset="0"/>
                </a:rPr>
                <a:t>Funds: </a:t>
              </a:r>
              <a:r>
                <a:rPr lang="en-US" sz="2000" b="1" dirty="0" smtClean="0">
                  <a:solidFill>
                    <a:srgbClr val="00518E"/>
                  </a:solidFill>
                  <a:latin typeface="Tahoma" pitchFamily="34" charset="0"/>
                </a:rPr>
                <a:t>50 </a:t>
              </a:r>
              <a:r>
                <a:rPr lang="en-US" sz="2000" b="1" dirty="0">
                  <a:solidFill>
                    <a:srgbClr val="00518E"/>
                  </a:solidFill>
                  <a:latin typeface="Tahoma" pitchFamily="34" charset="0"/>
                </a:rPr>
                <a:t>M</a:t>
              </a:r>
              <a:r>
                <a:rPr lang="en-US" sz="2000" b="1" dirty="0" smtClean="0">
                  <a:solidFill>
                    <a:srgbClr val="00518E"/>
                  </a:solidFill>
                  <a:latin typeface="Tahoma" pitchFamily="34" charset="0"/>
                </a:rPr>
                <a:t>€  - source:</a:t>
              </a:r>
              <a:endParaRPr lang="en-US" sz="2000" b="1" dirty="0">
                <a:solidFill>
                  <a:srgbClr val="00518E"/>
                </a:solidFill>
                <a:latin typeface="Tahoma" pitchFamily="34" charset="0"/>
                <a:ea typeface="Tahoma" pitchFamily="34" charset="0"/>
                <a:cs typeface="Tahoma" pitchFamily="34" charset="0"/>
              </a:endParaRPr>
            </a:p>
            <a:p>
              <a:pPr marL="571500" algn="just">
                <a:spcBef>
                  <a:spcPct val="50000"/>
                </a:spcBef>
              </a:pPr>
              <a:endParaRPr lang="en-US" dirty="0" smtClean="0">
                <a:solidFill>
                  <a:srgbClr val="003399"/>
                </a:solidFill>
                <a:latin typeface="Tahoma" pitchFamily="34" charset="0"/>
                <a:ea typeface="Tahoma" pitchFamily="34" charset="0"/>
                <a:cs typeface="Tahoma" pitchFamily="34" charset="0"/>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549" y="1083682"/>
              <a:ext cx="4958448" cy="84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1976689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2new2_geomet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335618"/>
            <a:ext cx="5760640" cy="538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9060" y="908721"/>
            <a:ext cx="9134940" cy="426898"/>
          </a:xfrm>
        </p:spPr>
        <p:txBody>
          <a:bodyPr/>
          <a:lstStyle/>
          <a:p>
            <a:pPr eaLnBrk="1" hangingPunct="1"/>
            <a:r>
              <a:rPr lang="pl-PL" sz="1800" b="1" dirty="0" smtClean="0">
                <a:solidFill>
                  <a:schemeClr val="accent2"/>
                </a:solidFill>
                <a:latin typeface="Tahoma" pitchFamily="34" charset="0"/>
                <a:ea typeface="Tahoma" pitchFamily="34" charset="0"/>
                <a:cs typeface="Tahoma" pitchFamily="34" charset="0"/>
              </a:rPr>
              <a:t>SOLARIS</a:t>
            </a:r>
            <a:r>
              <a:rPr lang="en-GB" sz="1800" b="1" dirty="0" smtClean="0">
                <a:solidFill>
                  <a:schemeClr val="accent2"/>
                </a:solidFill>
                <a:latin typeface="Tahoma" pitchFamily="34" charset="0"/>
                <a:ea typeface="Tahoma" pitchFamily="34" charset="0"/>
                <a:cs typeface="Tahoma" pitchFamily="34" charset="0"/>
              </a:rPr>
              <a:t> 1.5 GeV ring</a:t>
            </a:r>
            <a:r>
              <a:rPr lang="pl-PL" sz="1800" b="1" dirty="0" smtClean="0">
                <a:solidFill>
                  <a:schemeClr val="accent2"/>
                </a:solidFill>
                <a:latin typeface="Tahoma" pitchFamily="34" charset="0"/>
                <a:ea typeface="Tahoma" pitchFamily="34" charset="0"/>
                <a:cs typeface="Tahoma" pitchFamily="34" charset="0"/>
              </a:rPr>
              <a:t> </a:t>
            </a:r>
            <a:r>
              <a:rPr lang="en-GB" sz="1800" b="1" dirty="0" smtClean="0">
                <a:solidFill>
                  <a:schemeClr val="accent2"/>
                </a:solidFill>
                <a:latin typeface="Tahoma" pitchFamily="34" charset="0"/>
                <a:ea typeface="Tahoma" pitchFamily="34" charset="0"/>
                <a:cs typeface="Tahoma" pitchFamily="34" charset="0"/>
              </a:rPr>
              <a:t>design </a:t>
            </a:r>
            <a:r>
              <a:rPr lang="en-GB" sz="2000" b="1" dirty="0" smtClean="0">
                <a:solidFill>
                  <a:schemeClr val="accent2"/>
                </a:solidFill>
                <a:latin typeface="Tahoma" pitchFamily="34" charset="0"/>
                <a:ea typeface="Tahoma" pitchFamily="34" charset="0"/>
                <a:cs typeface="Tahoma" pitchFamily="34" charset="0"/>
              </a:rPr>
              <a:t>- </a:t>
            </a:r>
            <a:r>
              <a:rPr lang="pl-PL" sz="1600" b="1" dirty="0" smtClean="0">
                <a:solidFill>
                  <a:schemeClr val="accent2"/>
                </a:solidFill>
                <a:latin typeface="Tahoma" pitchFamily="34" charset="0"/>
                <a:ea typeface="Tahoma" pitchFamily="34" charset="0"/>
                <a:cs typeface="Tahoma" pitchFamily="34" charset="0"/>
              </a:rPr>
              <a:t>MAX-lab </a:t>
            </a:r>
            <a:r>
              <a:rPr lang="en-GB" sz="1600" b="1" dirty="0" smtClean="0">
                <a:solidFill>
                  <a:schemeClr val="accent2"/>
                </a:solidFill>
                <a:latin typeface="Tahoma" pitchFamily="34" charset="0"/>
                <a:ea typeface="Tahoma" pitchFamily="34" charset="0"/>
                <a:cs typeface="Tahoma" pitchFamily="34" charset="0"/>
              </a:rPr>
              <a:t>accelerator team -</a:t>
            </a:r>
            <a:r>
              <a:rPr lang="pl-PL" sz="1600" b="1" dirty="0" smtClean="0">
                <a:solidFill>
                  <a:schemeClr val="accent2"/>
                </a:solidFill>
                <a:latin typeface="Tahoma" pitchFamily="34" charset="0"/>
                <a:ea typeface="Tahoma" pitchFamily="34" charset="0"/>
                <a:cs typeface="Tahoma" pitchFamily="34" charset="0"/>
              </a:rPr>
              <a:t> Mikael Eriksson</a:t>
            </a:r>
            <a:endParaRPr lang="en-GB" sz="1600" b="1" dirty="0" smtClean="0">
              <a:solidFill>
                <a:schemeClr val="accent2"/>
              </a:solidFill>
              <a:latin typeface="Tahoma" pitchFamily="34" charset="0"/>
              <a:ea typeface="Tahoma" pitchFamily="34" charset="0"/>
              <a:cs typeface="Tahoma" pitchFamily="34" charset="0"/>
            </a:endParaRPr>
          </a:p>
        </p:txBody>
      </p:sp>
      <p:graphicFrame>
        <p:nvGraphicFramePr>
          <p:cNvPr id="173112" name="Group 56"/>
          <p:cNvGraphicFramePr>
            <a:graphicFrameLocks noGrp="1"/>
          </p:cNvGraphicFramePr>
          <p:nvPr>
            <p:ph type="tbl" idx="1"/>
            <p:extLst/>
          </p:nvPr>
        </p:nvGraphicFramePr>
        <p:xfrm>
          <a:off x="1547664" y="2459805"/>
          <a:ext cx="3598206" cy="2394012"/>
        </p:xfrm>
        <a:graphic>
          <a:graphicData uri="http://schemas.openxmlformats.org/drawingml/2006/table">
            <a:tbl>
              <a:tblPr/>
              <a:tblGrid>
                <a:gridCol w="172599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tblGrid>
              <a:tr h="3261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Ring circumference</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96 m</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29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Electrons’ energy</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1.5 GeV</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29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Injection energy</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0.4-0.7 GeV,</a:t>
                      </a:r>
                      <a:endParaRPr kumimoji="0" lang="pl-PL"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upgrade to</a:t>
                      </a:r>
                      <a:r>
                        <a:rPr kumimoji="0" lang="pl-PL" sz="1400" b="0" i="0" u="none" strike="noStrike" cap="none" normalizeH="0" baseline="0" dirty="0" smtClean="0">
                          <a:ln>
                            <a:noFill/>
                          </a:ln>
                          <a:solidFill>
                            <a:schemeClr val="tx1"/>
                          </a:solidFill>
                          <a:effectLst/>
                          <a:latin typeface="Arial" pitchFamily="34" charset="0"/>
                        </a:rPr>
                        <a:t> 1.5 GeV</a:t>
                      </a:r>
                      <a:endParaRPr kumimoji="0" lang="en-GB" sz="1400" b="0" i="0" u="none" strike="noStrike" cap="none" normalizeH="0" baseline="0" dirty="0" smtClean="0">
                        <a:ln>
                          <a:noFill/>
                        </a:ln>
                        <a:solidFill>
                          <a:schemeClr val="tx1"/>
                        </a:solidFill>
                        <a:effectLst/>
                        <a:latin typeface="Arial" pitchFamily="34"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9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Current</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500 mA</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29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Bends</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12</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29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Straight section length</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34" charset="0"/>
                        </a:rPr>
                        <a:t>3.48</a:t>
                      </a:r>
                      <a:r>
                        <a:rPr kumimoji="0" lang="pl-PL" sz="1400" b="0" i="0" u="none" strike="noStrike" cap="none" normalizeH="0" baseline="0" dirty="0" smtClean="0">
                          <a:ln>
                            <a:noFill/>
                          </a:ln>
                          <a:solidFill>
                            <a:schemeClr val="tx1"/>
                          </a:solidFill>
                          <a:effectLst/>
                          <a:latin typeface="Arial" pitchFamily="34" charset="0"/>
                        </a:rPr>
                        <a:t> m</a:t>
                      </a:r>
                      <a:endParaRPr kumimoji="0" lang="en-GB" sz="1400" b="0" i="0" u="none" strike="noStrike" cap="none" normalizeH="0" baseline="0" dirty="0" smtClean="0">
                        <a:ln>
                          <a:noFill/>
                        </a:ln>
                        <a:solidFill>
                          <a:schemeClr val="tx1"/>
                        </a:solidFill>
                        <a:effectLst/>
                        <a:latin typeface="Arial" pitchFamily="34"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2123728" y="4941168"/>
            <a:ext cx="2353529" cy="830997"/>
          </a:xfrm>
          <a:prstGeom prst="rect">
            <a:avLst/>
          </a:prstGeom>
          <a:solidFill>
            <a:schemeClr val="bg1"/>
          </a:solidFill>
          <a:ln>
            <a:solidFill>
              <a:schemeClr val="tx1"/>
            </a:solidFill>
          </a:ln>
        </p:spPr>
        <p:txBody>
          <a:bodyPr wrap="none" rtlCol="0">
            <a:spAutoFit/>
          </a:bodyPr>
          <a:lstStyle/>
          <a:p>
            <a:r>
              <a:rPr lang="en-US" sz="1600" dirty="0" smtClean="0">
                <a:latin typeface="+mj-lt"/>
              </a:rPr>
              <a:t>H beam size: 184 um</a:t>
            </a:r>
          </a:p>
          <a:p>
            <a:r>
              <a:rPr lang="en-US" sz="1600" dirty="0" smtClean="0">
                <a:latin typeface="+mj-lt"/>
              </a:rPr>
              <a:t>V beam size:13 um</a:t>
            </a:r>
          </a:p>
          <a:p>
            <a:r>
              <a:rPr lang="en-US" sz="1600" dirty="0">
                <a:latin typeface="+mj-lt"/>
              </a:rPr>
              <a:t>Emmitance: </a:t>
            </a:r>
            <a:r>
              <a:rPr lang="en-US" sz="1600" b="1" dirty="0">
                <a:solidFill>
                  <a:srgbClr val="FF0000"/>
                </a:solidFill>
                <a:latin typeface="+mj-lt"/>
              </a:rPr>
              <a:t>5.6 </a:t>
            </a:r>
            <a:r>
              <a:rPr lang="en-US" sz="1600" b="1" dirty="0" smtClean="0">
                <a:solidFill>
                  <a:srgbClr val="FF0000"/>
                </a:solidFill>
                <a:latin typeface="+mj-lt"/>
              </a:rPr>
              <a:t>nm rad</a:t>
            </a:r>
            <a:endParaRPr lang="pl-PL" sz="1600" b="1" dirty="0">
              <a:solidFill>
                <a:srgbClr val="FF0000"/>
              </a:solidFill>
              <a:latin typeface="+mj-lt"/>
            </a:endParaRPr>
          </a:p>
        </p:txBody>
      </p:sp>
      <p:pic>
        <p:nvPicPr>
          <p:cNvPr id="6" name="Picture 6"/>
          <p:cNvPicPr>
            <a:picLocks noChangeAspect="1" noChangeArrowheads="1"/>
          </p:cNvPicPr>
          <p:nvPr/>
        </p:nvPicPr>
        <p:blipFill>
          <a:blip r:embed="rId3" cstate="print"/>
          <a:srcRect/>
          <a:stretch>
            <a:fillRect/>
          </a:stretch>
        </p:blipFill>
        <p:spPr bwMode="auto">
          <a:xfrm>
            <a:off x="6078053" y="1700808"/>
            <a:ext cx="2904148" cy="885222"/>
          </a:xfrm>
          <a:prstGeom prst="rect">
            <a:avLst/>
          </a:prstGeom>
          <a:noFill/>
          <a:ln w="9525">
            <a:noFill/>
            <a:miter lim="800000"/>
            <a:headEnd/>
            <a:tailEnd/>
          </a:ln>
        </p:spPr>
      </p:pic>
      <p:pic>
        <p:nvPicPr>
          <p:cNvPr id="7" name="Picture 2" descr="C:\Documents and Settings\Staszek\Pulpit\Graphic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8053" y="2780928"/>
            <a:ext cx="2878804" cy="1049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Documents and Settings\Piotr Zabicki\Pulpit\solaris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66688"/>
            <a:ext cx="16541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D:\Solaris Model\_Rysunki Solaris\BM-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2820" y="4026632"/>
            <a:ext cx="3182354" cy="190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38403" y="281265"/>
            <a:ext cx="2877711" cy="646331"/>
          </a:xfrm>
          <a:prstGeom prst="rect">
            <a:avLst/>
          </a:prstGeom>
        </p:spPr>
        <p:txBody>
          <a:bodyPr wrap="none">
            <a:spAutoFit/>
          </a:bodyPr>
          <a:lstStyle/>
          <a:p>
            <a:pPr algn="ctr"/>
            <a:r>
              <a:rPr lang="en-US" dirty="0">
                <a:solidFill>
                  <a:schemeClr val="bg1"/>
                </a:solidFill>
                <a:latin typeface="Arial"/>
                <a:cs typeface="Arial"/>
              </a:rPr>
              <a:t>SOLARIS </a:t>
            </a:r>
            <a:r>
              <a:rPr lang="en-US" dirty="0" smtClean="0">
                <a:solidFill>
                  <a:schemeClr val="bg1"/>
                </a:solidFill>
                <a:latin typeface="Arial"/>
                <a:cs typeface="Arial"/>
              </a:rPr>
              <a:t>– </a:t>
            </a:r>
            <a:r>
              <a:rPr lang="pl-PL" dirty="0" smtClean="0">
                <a:solidFill>
                  <a:schemeClr val="bg1"/>
                </a:solidFill>
                <a:latin typeface="Arial"/>
                <a:cs typeface="Arial"/>
              </a:rPr>
              <a:t>unique </a:t>
            </a:r>
            <a:r>
              <a:rPr lang="pl-PL" dirty="0">
                <a:solidFill>
                  <a:schemeClr val="bg1"/>
                </a:solidFill>
                <a:latin typeface="Arial"/>
                <a:cs typeface="Arial"/>
              </a:rPr>
              <a:t>design</a:t>
            </a:r>
          </a:p>
          <a:p>
            <a:pPr algn="ctr" eaLnBrk="1" hangingPunct="1"/>
            <a:r>
              <a:rPr lang="pl-PL" dirty="0" smtClean="0">
                <a:solidFill>
                  <a:schemeClr val="bg1"/>
                </a:solidFill>
                <a:latin typeface="Arial"/>
                <a:cs typeface="Arial"/>
              </a:rPr>
              <a:t>of </a:t>
            </a:r>
            <a:r>
              <a:rPr lang="pl-PL" dirty="0" smtClean="0">
                <a:solidFill>
                  <a:schemeClr val="bg1"/>
                </a:solidFill>
                <a:latin typeface="Arial"/>
                <a:cs typeface="Arial"/>
              </a:rPr>
              <a:t>the </a:t>
            </a:r>
            <a:r>
              <a:rPr lang="en-US" dirty="0" smtClean="0">
                <a:solidFill>
                  <a:schemeClr val="bg1"/>
                </a:solidFill>
                <a:latin typeface="Arial"/>
                <a:cs typeface="Arial"/>
              </a:rPr>
              <a:t>storage </a:t>
            </a:r>
            <a:r>
              <a:rPr lang="en-US" dirty="0" smtClean="0">
                <a:solidFill>
                  <a:schemeClr val="bg1"/>
                </a:solidFill>
                <a:latin typeface="Arial"/>
                <a:cs typeface="Arial"/>
              </a:rPr>
              <a:t>ring</a:t>
            </a:r>
            <a:endParaRPr lang="pl-PL" dirty="0" smtClean="0">
              <a:solidFill>
                <a:schemeClr val="bg1"/>
              </a:solidFill>
              <a:latin typeface="Arial"/>
              <a:cs typeface="Arial"/>
            </a:endParaRPr>
          </a:p>
        </p:txBody>
      </p:sp>
      <p:sp>
        <p:nvSpPr>
          <p:cNvPr id="9" name="Slide Number Placeholder 8"/>
          <p:cNvSpPr>
            <a:spLocks noGrp="1"/>
          </p:cNvSpPr>
          <p:nvPr>
            <p:ph type="sldNum" sz="quarter" idx="12"/>
          </p:nvPr>
        </p:nvSpPr>
        <p:spPr/>
        <p:txBody>
          <a:bodyPr/>
          <a:lstStyle/>
          <a:p>
            <a:pPr>
              <a:defRPr/>
            </a:pPr>
            <a:fld id="{64AF170A-71E9-440F-A6E6-6B7D8E3947EE}" type="slidenum">
              <a:rPr lang="en-GB" smtClean="0"/>
              <a:pPr>
                <a:defRPr/>
              </a:pPr>
              <a:t>9</a:t>
            </a:fld>
            <a:endParaRPr lang="en-GB" dirty="0"/>
          </a:p>
        </p:txBody>
      </p:sp>
      <p:sp>
        <p:nvSpPr>
          <p:cNvPr id="16" name="Rectangle 15"/>
          <p:cNvSpPr/>
          <p:nvPr/>
        </p:nvSpPr>
        <p:spPr>
          <a:xfrm>
            <a:off x="6000436" y="1484784"/>
            <a:ext cx="3027121" cy="475252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0" y="971109"/>
            <a:ext cx="9248568" cy="5556680"/>
            <a:chOff x="-19303" y="978154"/>
            <a:chExt cx="9286387" cy="5556680"/>
          </a:xfrm>
        </p:grpSpPr>
        <p:pic>
          <p:nvPicPr>
            <p:cNvPr id="14" name="Picture 2" descr="D:\Solaris Model\_Rysunki Solaris\BM-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03" y="978154"/>
              <a:ext cx="9163303" cy="555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20233815">
              <a:off x="3983266" y="5273517"/>
              <a:ext cx="5283818" cy="584775"/>
            </a:xfrm>
            <a:prstGeom prst="rect">
              <a:avLst/>
            </a:prstGeom>
            <a:noFill/>
          </p:spPr>
          <p:txBody>
            <a:bodyPr wrap="none" rtlCol="0">
              <a:spAutoFit/>
            </a:bodyPr>
            <a:lstStyle/>
            <a:p>
              <a:pPr algn="ctr"/>
              <a:r>
                <a:rPr lang="en-US" sz="1600" b="1" dirty="0" smtClean="0">
                  <a:solidFill>
                    <a:srgbClr val="FF0000"/>
                  </a:solidFill>
                </a:rPr>
                <a:t>Unique, </a:t>
              </a:r>
              <a:r>
                <a:rPr lang="pl-PL" sz="1600" b="1" dirty="0" smtClean="0">
                  <a:solidFill>
                    <a:srgbClr val="FF0000"/>
                  </a:solidFill>
                </a:rPr>
                <a:t>revolutionary design:</a:t>
              </a:r>
              <a:endParaRPr lang="en-US" sz="1600" b="1" dirty="0" smtClean="0">
                <a:solidFill>
                  <a:srgbClr val="FF0000"/>
                </a:solidFill>
              </a:endParaRPr>
            </a:p>
            <a:p>
              <a:pPr algn="ctr"/>
              <a:r>
                <a:rPr lang="pl-PL" sz="1600" b="1" dirty="0">
                  <a:solidFill>
                    <a:srgbClr val="FF0000"/>
                  </a:solidFill>
                </a:rPr>
                <a:t>s</a:t>
              </a:r>
              <a:r>
                <a:rPr lang="pl-PL" sz="1600" b="1" dirty="0" smtClean="0">
                  <a:solidFill>
                    <a:srgbClr val="FF0000"/>
                  </a:solidFill>
                </a:rPr>
                <a:t>ingle yoke magnetic cells (double bend achromats)</a:t>
              </a:r>
              <a:endParaRPr lang="pl-PL" sz="1600" b="1" dirty="0">
                <a:solidFill>
                  <a:srgbClr val="FF0000"/>
                </a:solidFill>
              </a:endParaRPr>
            </a:p>
          </p:txBody>
        </p:sp>
      </p:grpSp>
      <p:pic>
        <p:nvPicPr>
          <p:cNvPr id="15" name="Picture 2" descr="C:\Users\Marek\Documents\IFUJs\Krako\Aparatura\Magnesy\Dipoles\DSC0004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391" y="927596"/>
            <a:ext cx="7907202" cy="593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23335"/>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15700</TotalTime>
  <Words>2996</Words>
  <Application>Microsoft Office PowerPoint</Application>
  <PresentationFormat>Pokaz na ekranie (4:3)</PresentationFormat>
  <Paragraphs>605</Paragraphs>
  <Slides>47</Slides>
  <Notes>4</Notes>
  <HiddenSlides>0</HiddenSlides>
  <MMClips>0</MMClips>
  <ScaleCrop>false</ScaleCrop>
  <HeadingPairs>
    <vt:vector size="6" baseType="variant">
      <vt:variant>
        <vt:lpstr>Używane czcionki</vt:lpstr>
      </vt:variant>
      <vt:variant>
        <vt:i4>12</vt:i4>
      </vt:variant>
      <vt:variant>
        <vt:lpstr>Motyw</vt:lpstr>
      </vt:variant>
      <vt:variant>
        <vt:i4>2</vt:i4>
      </vt:variant>
      <vt:variant>
        <vt:lpstr>Tytuły slajdów</vt:lpstr>
      </vt:variant>
      <vt:variant>
        <vt:i4>47</vt:i4>
      </vt:variant>
    </vt:vector>
  </HeadingPairs>
  <TitlesOfParts>
    <vt:vector size="61" baseType="lpstr">
      <vt:lpstr>MS PGothic</vt:lpstr>
      <vt:lpstr>MS PGothic</vt:lpstr>
      <vt:lpstr>Arial</vt:lpstr>
      <vt:lpstr>Calibri</vt:lpstr>
      <vt:lpstr>Cambria</vt:lpstr>
      <vt:lpstr>Century Gothic</vt:lpstr>
      <vt:lpstr>Franklin Gothic Demi Cond</vt:lpstr>
      <vt:lpstr>Knockout 48 Featherweight</vt:lpstr>
      <vt:lpstr>Minion Pro</vt:lpstr>
      <vt:lpstr>Tahoma</vt:lpstr>
      <vt:lpstr>Times New Roman</vt:lpstr>
      <vt:lpstr>Wingdings</vt:lpstr>
      <vt:lpstr>1_Projekt domyślny</vt:lpstr>
      <vt:lpstr>2_Projekt domyślny</vt:lpstr>
      <vt:lpstr>Prezentacja programu PowerPoint</vt:lpstr>
      <vt:lpstr>Prezentacja programu PowerPoint</vt:lpstr>
      <vt:lpstr>Prezentacja programu PowerPoint</vt:lpstr>
      <vt:lpstr>Applications of synchrotron radiation (light) source</vt:lpstr>
      <vt:lpstr>Prezentacja programu PowerPoint</vt:lpstr>
      <vt:lpstr>Prezentacja programu PowerPoint</vt:lpstr>
      <vt:lpstr>Prezentacja programu PowerPoint</vt:lpstr>
      <vt:lpstr>Prezentacja programu PowerPoint</vt:lpstr>
      <vt:lpstr>SOLARIS 1.5 GeV ring design - MAX-lab accelerator team - Mikael Eriksson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MX/BioSAXS/PD beamline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SOLCRYS new laboratory for structural research at SOLARIS</vt:lpstr>
      <vt:lpstr>Cryo TEM</vt:lpstr>
      <vt:lpstr>Cryo TEM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SOLARIS in 4-5 years</vt:lpstr>
      <vt:lpstr>Prezentacja programu PowerPoint</vt:lpstr>
      <vt:lpstr>Prezentacja programu PowerPoint</vt:lpstr>
      <vt:lpstr>Prezentacja programu PowerPoint</vt:lpstr>
    </vt:vector>
  </TitlesOfParts>
  <Company>UniwersytetJagiellonski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m.j.stankiewicz@uj.edu.pl</dc:creator>
  <cp:lastModifiedBy>Marek Stankiewicz</cp:lastModifiedBy>
  <cp:revision>471</cp:revision>
  <cp:lastPrinted>1601-01-01T00:00:00Z</cp:lastPrinted>
  <dcterms:created xsi:type="dcterms:W3CDTF">2010-03-26T12:43:07Z</dcterms:created>
  <dcterms:modified xsi:type="dcterms:W3CDTF">2018-02-22T08:23:31Z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