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86" r:id="rId2"/>
    <p:sldId id="288" r:id="rId3"/>
    <p:sldId id="287" r:id="rId4"/>
  </p:sldIdLst>
  <p:sldSz cx="12168188" cy="7110413"/>
  <p:notesSz cx="7772400" cy="10058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2"/>
    <p:restoredTop sz="94640"/>
  </p:normalViewPr>
  <p:slideViewPr>
    <p:cSldViewPr snapToGrid="0" snapToObjects="1">
      <p:cViewPr varScale="1">
        <p:scale>
          <a:sx n="78" d="100"/>
          <a:sy n="78" d="100"/>
        </p:scale>
        <p:origin x="79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CA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CA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CA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CA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7AD00260-446E-45C7-8757-694360E6CA4A}" type="slidenum">
              <a:rPr lang="en-CA" sz="1400" b="0" strike="noStrike" spc="-1">
                <a:latin typeface="Times New Roman"/>
              </a:rPr>
              <a:t>‹#›</a:t>
            </a:fld>
            <a:endParaRPr lang="en-CA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>
            <a:extLst>
              <a:ext uri="{FF2B5EF4-FFF2-40B4-BE49-F238E27FC236}">
                <a16:creationId xmlns:a16="http://schemas.microsoft.com/office/drawing/2014/main" id="{027AA634-4AFE-6046-B69A-0D5F74AD82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7225" y="763588"/>
            <a:ext cx="6456363" cy="3771900"/>
          </a:xfrm>
          <a:ln/>
        </p:spPr>
      </p:sp>
      <p:sp>
        <p:nvSpPr>
          <p:cNvPr id="7171" name="Заметки 2">
            <a:extLst>
              <a:ext uri="{FF2B5EF4-FFF2-40B4-BE49-F238E27FC236}">
                <a16:creationId xmlns:a16="http://schemas.microsoft.com/office/drawing/2014/main" id="{D26F80CB-C14F-CB4C-B9FF-C0472C3914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7172" name="Номер слайда 3">
            <a:extLst>
              <a:ext uri="{FF2B5EF4-FFF2-40B4-BE49-F238E27FC236}">
                <a16:creationId xmlns:a16="http://schemas.microsoft.com/office/drawing/2014/main" id="{21F576F1-4465-504C-8B4E-DD0F9DFD35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7517885-6915-264B-9FAE-151C6C121D06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87375" y="530225"/>
            <a:ext cx="5911850" cy="3454400"/>
          </a:xfrm>
          <a:prstGeom prst="rect">
            <a:avLst/>
          </a:prstGeom>
        </p:spPr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709920" y="4404600"/>
            <a:ext cx="5678280" cy="457308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CA" sz="2000" b="0" strike="noStrike" spc="-1" dirty="0">
              <a:latin typeface="Arial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4021200" y="9721080"/>
            <a:ext cx="3075120" cy="51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364C9591-BA26-45A8-AEAC-83FEB8841889}" type="slidenum">
              <a:rPr lang="ru-RU" sz="1300" b="0" strike="noStrike" spc="-1">
                <a:solidFill>
                  <a:srgbClr val="000000"/>
                </a:solidFill>
                <a:latin typeface="Calibri"/>
                <a:ea typeface="+mn-ea"/>
              </a:rPr>
              <a:t>2</a:t>
            </a:fld>
            <a:endParaRPr lang="en-CA" sz="13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2832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>
            <a:extLst>
              <a:ext uri="{FF2B5EF4-FFF2-40B4-BE49-F238E27FC236}">
                <a16:creationId xmlns:a16="http://schemas.microsoft.com/office/drawing/2014/main" id="{9BAAF1EE-A726-4A4F-878C-6746BD0E24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7225" y="763588"/>
            <a:ext cx="6456363" cy="3771900"/>
          </a:xfrm>
          <a:ln/>
        </p:spPr>
      </p:sp>
      <p:sp>
        <p:nvSpPr>
          <p:cNvPr id="15363" name="Заметки 2">
            <a:extLst>
              <a:ext uri="{FF2B5EF4-FFF2-40B4-BE49-F238E27FC236}">
                <a16:creationId xmlns:a16="http://schemas.microsoft.com/office/drawing/2014/main" id="{E40C58E4-0FFF-124A-9590-6FE4C0A0F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5364" name="Номер слайда 3">
            <a:extLst>
              <a:ext uri="{FF2B5EF4-FFF2-40B4-BE49-F238E27FC236}">
                <a16:creationId xmlns:a16="http://schemas.microsoft.com/office/drawing/2014/main" id="{F7072D3A-CB64-354D-B6EA-2FE06DDBF8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8B8D344-7984-904C-AFE0-17985802E25C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8400" y="1663560"/>
            <a:ext cx="10950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8400" y="3817440"/>
            <a:ext cx="10950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8400" y="166356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19720" y="166356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8400" y="381744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19720" y="381744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8400" y="1663560"/>
            <a:ext cx="3525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1000" y="1663560"/>
            <a:ext cx="3525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13600" y="1663560"/>
            <a:ext cx="3525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8400" y="3817440"/>
            <a:ext cx="3525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1000" y="3817440"/>
            <a:ext cx="3525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13600" y="3817440"/>
            <a:ext cx="3525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614" y="2208848"/>
            <a:ext cx="10342960" cy="152413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228" y="4029234"/>
            <a:ext cx="8517732" cy="1817106"/>
          </a:xfrm>
        </p:spPr>
        <p:txBody>
          <a:bodyPr/>
          <a:lstStyle>
            <a:lvl1pPr marL="0" indent="0" algn="ctr">
              <a:buNone/>
              <a:defRPr/>
            </a:lvl1pPr>
            <a:lvl2pPr marL="547567" indent="0" algn="ctr">
              <a:buNone/>
              <a:defRPr/>
            </a:lvl2pPr>
            <a:lvl3pPr marL="1095134" indent="0" algn="ctr">
              <a:buNone/>
              <a:defRPr/>
            </a:lvl3pPr>
            <a:lvl4pPr marL="1642701" indent="0" algn="ctr">
              <a:buNone/>
              <a:defRPr/>
            </a:lvl4pPr>
            <a:lvl5pPr marL="2190268" indent="0" algn="ctr">
              <a:buNone/>
              <a:defRPr/>
            </a:lvl5pPr>
            <a:lvl6pPr marL="2737834" indent="0" algn="ctr">
              <a:buNone/>
              <a:defRPr/>
            </a:lvl6pPr>
            <a:lvl7pPr marL="3285401" indent="0" algn="ctr">
              <a:buNone/>
              <a:defRPr/>
            </a:lvl7pPr>
            <a:lvl8pPr marL="3832966" indent="0" algn="ctr">
              <a:buNone/>
              <a:defRPr/>
            </a:lvl8pPr>
            <a:lvl9pPr marL="438053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4FC06E-D34B-EE40-AEA4-F6B8823B64F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710918-916C-9241-A7C2-13ABDE0683A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71F93B-5E39-3245-905D-64B14BDCCFD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2959F-6A2D-4D46-BC8D-389ED90557B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8411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8400" y="1663560"/>
            <a:ext cx="10950840" cy="4123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8400" y="1663560"/>
            <a:ext cx="10950840" cy="412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8400" y="1663560"/>
            <a:ext cx="5343840" cy="412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19720" y="1663560"/>
            <a:ext cx="5343840" cy="412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8400" y="283680"/>
            <a:ext cx="10950840" cy="5503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8400" y="166356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19720" y="1663560"/>
            <a:ext cx="5343840" cy="412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8400" y="381744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8400" y="1663560"/>
            <a:ext cx="5343840" cy="412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19720" y="166356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19720" y="381744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8400" y="166356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19720" y="166356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8400" y="3817440"/>
            <a:ext cx="10950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8400" y="1663560"/>
            <a:ext cx="10950840" cy="412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AB7901F8-20FE-6A42-A221-B6769BA443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0159" y="2685540"/>
            <a:ext cx="10342959" cy="1467788"/>
          </a:xfrm>
        </p:spPr>
        <p:txBody>
          <a:bodyPr/>
          <a:lstStyle/>
          <a:p>
            <a:pPr algn="ctr"/>
            <a:r>
              <a:rPr lang="en-GB" altLang="ru-RU" b="1" dirty="0">
                <a:solidFill>
                  <a:srgbClr val="002060"/>
                </a:solidFill>
              </a:rPr>
              <a:t>Proposal for awarding the title “Honorary Doctor of JINR</a:t>
            </a:r>
            <a:r>
              <a:rPr lang="en-US" altLang="ru-RU" b="1" dirty="0">
                <a:solidFill>
                  <a:srgbClr val="002060"/>
                </a:solidFill>
              </a:rPr>
              <a:t>”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6147" name="Подзаголовок 2">
            <a:extLst>
              <a:ext uri="{FF2B5EF4-FFF2-40B4-BE49-F238E27FC236}">
                <a16:creationId xmlns:a16="http://schemas.microsoft.com/office/drawing/2014/main" id="{4DD2D53F-A332-A843-A2C4-CE9FD78E58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97353" y="5399648"/>
            <a:ext cx="8517732" cy="521251"/>
          </a:xfrm>
        </p:spPr>
        <p:txBody>
          <a:bodyPr>
            <a:normAutofit fontScale="62500" lnSpcReduction="20000"/>
          </a:bodyPr>
          <a:lstStyle/>
          <a:p>
            <a:r>
              <a:rPr lang="en-US" altLang="ru-RU" dirty="0">
                <a:solidFill>
                  <a:srgbClr val="002060"/>
                </a:solidFill>
              </a:rPr>
              <a:t>G. Trubnikov</a:t>
            </a:r>
          </a:p>
          <a:p>
            <a:r>
              <a:rPr lang="en-US" altLang="ru-RU" dirty="0">
                <a:solidFill>
                  <a:srgbClr val="002060"/>
                </a:solidFill>
              </a:rPr>
              <a:t>135th session of the JINR Scientific Council</a:t>
            </a:r>
          </a:p>
          <a:p>
            <a:endParaRPr lang="ru-RU" altLang="ru-RU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Изображение выглядит как Шрифт, логотип, Графика, символ&#10;&#10;Автоматически созданное описание">
            <a:extLst>
              <a:ext uri="{FF2B5EF4-FFF2-40B4-BE49-F238E27FC236}">
                <a16:creationId xmlns:a16="http://schemas.microsoft.com/office/drawing/2014/main" id="{34126A15-7DF5-874D-82B8-923BCF3142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943" y="281887"/>
            <a:ext cx="4018551" cy="21692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3"/>
          <p:cNvSpPr/>
          <p:nvPr/>
        </p:nvSpPr>
        <p:spPr>
          <a:xfrm>
            <a:off x="2999414" y="125339"/>
            <a:ext cx="8844309" cy="69850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spcBef>
                <a:spcPts val="600"/>
              </a:spcBef>
              <a:buFont typeface="Monotype Sorts" charset="2"/>
              <a:buNone/>
            </a:pPr>
            <a:r>
              <a:rPr lang="en-US" sz="2800" b="1" strike="noStrike" spc="-1" dirty="0">
                <a:solidFill>
                  <a:srgbClr val="C00000"/>
                </a:solidFill>
                <a:ea typeface="DejaVu Sans"/>
              </a:rPr>
              <a:t>Professor </a:t>
            </a:r>
            <a:r>
              <a:rPr lang="en-US" sz="2800" b="1" dirty="0" err="1">
                <a:solidFill>
                  <a:srgbClr val="C00000"/>
                </a:solidFill>
              </a:rPr>
              <a:t>Chavdar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Stoyanov</a:t>
            </a:r>
            <a:endParaRPr lang="en-US" sz="2800" b="1" strike="noStrike" spc="-1" dirty="0">
              <a:solidFill>
                <a:srgbClr val="002060"/>
              </a:solidFill>
              <a:ea typeface="DejaVu Sans"/>
            </a:endParaRPr>
          </a:p>
          <a:p>
            <a:pPr algn="just">
              <a:spcBef>
                <a:spcPts val="600"/>
              </a:spcBef>
              <a:buFont typeface="Monotype Sorts" charset="2"/>
              <a:buNone/>
            </a:pPr>
            <a:r>
              <a:rPr lang="en-US" sz="1750" dirty="0">
                <a:solidFill>
                  <a:srgbClr val="002060"/>
                </a:solidFill>
              </a:rPr>
              <a:t>Bulgarian scientist, Professor, </a:t>
            </a:r>
            <a:r>
              <a:rPr lang="en-US" altLang="ru-RU" sz="1750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Head of the Laboratory of Nuclear Spectroscopy, </a:t>
            </a:r>
            <a:r>
              <a:rPr lang="en-US" sz="1750" dirty="0">
                <a:solidFill>
                  <a:srgbClr val="002060"/>
                </a:solidFill>
              </a:rPr>
              <a:t>Institute for Nuclear Research and Nuclear Energy (INRNE), Bulgarian Academy of Sciences (BAS).</a:t>
            </a:r>
          </a:p>
          <a:p>
            <a:pPr algn="just">
              <a:spcBef>
                <a:spcPts val="600"/>
              </a:spcBef>
              <a:buFont typeface="Monotype Sorts" charset="2"/>
              <a:buNone/>
            </a:pPr>
            <a:r>
              <a:rPr lang="en-US" sz="1750" dirty="0">
                <a:solidFill>
                  <a:srgbClr val="002060"/>
                </a:solidFill>
              </a:rPr>
              <a:t>Scientific interests: theoretical and experimental nuclear physics. Made a major contribution to creating the quasiparticle-phonon model of the nucleus, which helped explaining the mechanism of formation of the widths of giant resonances and single-particle excitations of high energies</a:t>
            </a:r>
            <a:r>
              <a:rPr lang="en-US" sz="1750" b="0" strike="noStrike" spc="-1" dirty="0">
                <a:solidFill>
                  <a:srgbClr val="002060"/>
                </a:solidFill>
                <a:ea typeface="DejaVu Sans"/>
              </a:rPr>
              <a:t>. </a:t>
            </a:r>
          </a:p>
          <a:p>
            <a:pPr algn="just">
              <a:spcBef>
                <a:spcPts val="600"/>
              </a:spcBef>
            </a:pPr>
            <a:r>
              <a:rPr lang="en-US" sz="1750" spc="-1" dirty="0">
                <a:solidFill>
                  <a:srgbClr val="002060"/>
                </a:solidFill>
                <a:ea typeface="DejaVu Sans"/>
              </a:rPr>
              <a:t>Positions held:</a:t>
            </a:r>
            <a:r>
              <a:rPr lang="en-US" sz="1750" spc="-1" dirty="0">
                <a:solidFill>
                  <a:srgbClr val="002060"/>
                </a:solidFill>
                <a:ea typeface="DejaVu Sans"/>
                <a:cs typeface="Calibri" panose="020F0502020204030204" pitchFamily="34" charset="0"/>
              </a:rPr>
              <a:t> L</a:t>
            </a:r>
            <a:r>
              <a:rPr lang="en-US" altLang="ru-RU" sz="1750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eading Professor, INRNE BAS (</a:t>
            </a:r>
            <a:r>
              <a:rPr lang="en-US" sz="1750" spc="-1" dirty="0">
                <a:solidFill>
                  <a:srgbClr val="002060"/>
                </a:solidFill>
              </a:rPr>
              <a:t>since </a:t>
            </a:r>
            <a:r>
              <a:rPr lang="en-US" sz="1750" dirty="0">
                <a:solidFill>
                  <a:srgbClr val="002060"/>
                </a:solidFill>
              </a:rPr>
              <a:t>1987); Corresponding Member, BAS </a:t>
            </a:r>
            <a:r>
              <a:rPr lang="en-US" sz="1750" spc="-1" dirty="0">
                <a:solidFill>
                  <a:srgbClr val="002060"/>
                </a:solidFill>
              </a:rPr>
              <a:t>(since 200</a:t>
            </a:r>
            <a:r>
              <a:rPr lang="ru-RU" sz="1750" spc="-1" dirty="0">
                <a:solidFill>
                  <a:srgbClr val="002060"/>
                </a:solidFill>
              </a:rPr>
              <a:t>4</a:t>
            </a:r>
            <a:r>
              <a:rPr lang="en-US" sz="1750" spc="-1" dirty="0">
                <a:solidFill>
                  <a:srgbClr val="002060"/>
                </a:solidFill>
              </a:rPr>
              <a:t>); Member, JINR Scientific Council (since 201</a:t>
            </a:r>
            <a:r>
              <a:rPr lang="ru-RU" sz="1750" spc="-1" dirty="0">
                <a:solidFill>
                  <a:srgbClr val="002060"/>
                </a:solidFill>
              </a:rPr>
              <a:t>0</a:t>
            </a:r>
            <a:r>
              <a:rPr lang="en-US" sz="1750" spc="-1" dirty="0">
                <a:solidFill>
                  <a:srgbClr val="002060"/>
                </a:solidFill>
              </a:rPr>
              <a:t>); C</a:t>
            </a:r>
            <a:r>
              <a:rPr lang="en-US" sz="1750" dirty="0">
                <a:solidFill>
                  <a:srgbClr val="002060"/>
                </a:solidFill>
              </a:rPr>
              <a:t>hair, Scientific Council, INRNE BAS</a:t>
            </a:r>
            <a:r>
              <a:rPr lang="en-US" sz="1750" spc="-1" dirty="0">
                <a:solidFill>
                  <a:srgbClr val="002060"/>
                </a:solidFill>
              </a:rPr>
              <a:t> (since </a:t>
            </a:r>
            <a:r>
              <a:rPr lang="en-US" sz="1750" dirty="0">
                <a:solidFill>
                  <a:srgbClr val="002060"/>
                </a:solidFill>
              </a:rPr>
              <a:t>2011).</a:t>
            </a:r>
            <a:endParaRPr lang="en-US" sz="1750" spc="-1" dirty="0">
              <a:solidFill>
                <a:srgbClr val="002060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en-US" sz="1750" spc="-1" dirty="0">
                <a:solidFill>
                  <a:srgbClr val="002060"/>
                </a:solidFill>
              </a:rPr>
              <a:t>Awards: </a:t>
            </a:r>
            <a:r>
              <a:rPr lang="en-US" sz="1750" dirty="0">
                <a:solidFill>
                  <a:srgbClr val="002060"/>
                </a:solidFill>
              </a:rPr>
              <a:t>JINR prizes (1979, 2022), Prize in Physics named after Academician </a:t>
            </a:r>
            <a:r>
              <a:rPr lang="en-US" sz="1750" dirty="0" err="1">
                <a:solidFill>
                  <a:srgbClr val="002060"/>
                </a:solidFill>
              </a:rPr>
              <a:t>Georgiy</a:t>
            </a:r>
            <a:r>
              <a:rPr lang="en-US" sz="1750" dirty="0">
                <a:solidFill>
                  <a:srgbClr val="002060"/>
                </a:solidFill>
              </a:rPr>
              <a:t> </a:t>
            </a:r>
            <a:r>
              <a:rPr lang="en-US" sz="1750" dirty="0" err="1">
                <a:solidFill>
                  <a:srgbClr val="002060"/>
                </a:solidFill>
              </a:rPr>
              <a:t>Nadzhakov</a:t>
            </a:r>
            <a:r>
              <a:rPr lang="en-US" sz="1750" dirty="0">
                <a:solidFill>
                  <a:srgbClr val="002060"/>
                </a:solidFill>
              </a:rPr>
              <a:t> BAS (1989); Fellowship from DAAD, Germany (1998), Japan Society for the Promotion of Science (2003), and Fulbright, USA (2003–2004); Honorary badge of BAS “Marin </a:t>
            </a:r>
            <a:r>
              <a:rPr lang="en-US" sz="1750" dirty="0" err="1">
                <a:solidFill>
                  <a:srgbClr val="002060"/>
                </a:solidFill>
              </a:rPr>
              <a:t>Drinov</a:t>
            </a:r>
            <a:r>
              <a:rPr lang="en-US" sz="1750" dirty="0">
                <a:solidFill>
                  <a:srgbClr val="002060"/>
                </a:solidFill>
              </a:rPr>
              <a:t>” (2014).</a:t>
            </a:r>
            <a:r>
              <a:rPr lang="en-US" sz="1750" dirty="0">
                <a:solidFill>
                  <a:srgbClr val="002060"/>
                </a:solidFill>
                <a:highlight>
                  <a:srgbClr val="FFFF00"/>
                </a:highlight>
              </a:rPr>
              <a:t> </a:t>
            </a:r>
            <a:endParaRPr lang="ru-RU" sz="1750" dirty="0">
              <a:solidFill>
                <a:srgbClr val="002060"/>
              </a:solidFill>
              <a:highlight>
                <a:srgbClr val="FFFF00"/>
              </a:highlight>
            </a:endParaRPr>
          </a:p>
          <a:p>
            <a:pPr marL="360" algn="just">
              <a:spcBef>
                <a:spcPts val="600"/>
              </a:spcBef>
              <a:buClr>
                <a:srgbClr val="0070C0"/>
              </a:buClr>
            </a:pPr>
            <a:r>
              <a:rPr lang="en-US" sz="1750" b="0" strike="noStrike" spc="-1" dirty="0">
                <a:solidFill>
                  <a:srgbClr val="002060"/>
                </a:solidFill>
                <a:ea typeface="DejaVu Sans"/>
              </a:rPr>
              <a:t>Professor </a:t>
            </a:r>
            <a:r>
              <a:rPr lang="en-US" sz="1750" dirty="0" err="1">
                <a:solidFill>
                  <a:srgbClr val="002060"/>
                </a:solidFill>
              </a:rPr>
              <a:t>Chavdar</a:t>
            </a:r>
            <a:r>
              <a:rPr lang="en-US" sz="1750" dirty="0">
                <a:solidFill>
                  <a:srgbClr val="002060"/>
                </a:solidFill>
              </a:rPr>
              <a:t> </a:t>
            </a:r>
            <a:r>
              <a:rPr lang="en-US" sz="1750" b="0" strike="noStrike" spc="-1" dirty="0" err="1">
                <a:solidFill>
                  <a:srgbClr val="002060"/>
                </a:solidFill>
                <a:ea typeface="DejaVu Sans"/>
              </a:rPr>
              <a:t>Stoyanov</a:t>
            </a:r>
            <a:r>
              <a:rPr lang="en-US" sz="1750" b="0" strike="noStrike" spc="-1" dirty="0">
                <a:solidFill>
                  <a:srgbClr val="002060"/>
                </a:solidFill>
                <a:ea typeface="DejaVu Sans"/>
              </a:rPr>
              <a:t> is one of the organizers of the International School of Nuclear Physics in Varna, </a:t>
            </a:r>
            <a:r>
              <a:rPr lang="en-US" sz="1750" spc="-1" dirty="0">
                <a:solidFill>
                  <a:srgbClr val="002060"/>
                </a:solidFill>
              </a:rPr>
              <a:t>has the highest authority in the world's academic circles.</a:t>
            </a:r>
          </a:p>
          <a:p>
            <a:pPr marL="360" algn="just">
              <a:spcBef>
                <a:spcPts val="600"/>
              </a:spcBef>
              <a:buClr>
                <a:srgbClr val="0070C0"/>
              </a:buClr>
            </a:pPr>
            <a:r>
              <a:rPr lang="en-US" sz="1750" spc="-1" dirty="0">
                <a:solidFill>
                  <a:srgbClr val="002060"/>
                </a:solidFill>
              </a:rPr>
              <a:t>We are very grateful for his many years of participation as a member of the JINR Scientific Council and for his huge role in </a:t>
            </a:r>
            <a:r>
              <a:rPr lang="en-US" sz="1750" b="0" strike="noStrike" spc="-1" dirty="0">
                <a:solidFill>
                  <a:srgbClr val="002060"/>
                </a:solidFill>
                <a:ea typeface="DejaVu Sans"/>
              </a:rPr>
              <a:t>strengthening the cooperation of our Institute with the scientific community of Bulgaria</a:t>
            </a:r>
            <a:r>
              <a:rPr lang="en-US" sz="1750" spc="-1" dirty="0">
                <a:solidFill>
                  <a:srgbClr val="002060"/>
                </a:solidFill>
              </a:rPr>
              <a:t>.</a:t>
            </a:r>
          </a:p>
          <a:p>
            <a:pPr marL="360" algn="just">
              <a:spcBef>
                <a:spcPts val="600"/>
              </a:spcBef>
              <a:buClr>
                <a:srgbClr val="0070C0"/>
              </a:buClr>
            </a:pPr>
            <a:r>
              <a:rPr lang="en-US" sz="1750" spc="-1" dirty="0">
                <a:solidFill>
                  <a:srgbClr val="002060"/>
                </a:solidFill>
              </a:rPr>
              <a:t>By conferring the title “Honorary Doctor of JINR” we would like to recognize in one more way his outstanding achievements in physics research and personal contribution to the development of JINR.</a:t>
            </a:r>
            <a:endParaRPr lang="en-US" sz="1750" dirty="0">
              <a:solidFill>
                <a:srgbClr val="002060"/>
              </a:solidFill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EA8BA912-DDE5-7340-B806-00B3613F5EEC}"/>
              </a:ext>
            </a:extLst>
          </p:cNvPr>
          <p:cNvSpPr txBox="1">
            <a:spLocks noChangeArrowheads="1"/>
          </p:cNvSpPr>
          <p:nvPr/>
        </p:nvSpPr>
        <p:spPr>
          <a:xfrm>
            <a:off x="113736" y="307614"/>
            <a:ext cx="2885678" cy="855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ru-RU" b="1" dirty="0">
                <a:solidFill>
                  <a:srgbClr val="002060"/>
                </a:solidFill>
              </a:rPr>
              <a:t>NOMINE</a:t>
            </a:r>
            <a:r>
              <a:rPr lang="en-US" altLang="ru-RU" b="1" dirty="0">
                <a:solidFill>
                  <a:srgbClr val="002060"/>
                </a:solidFill>
              </a:rPr>
              <a:t>E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Изображение выглядит как Человеческое лицо, человек, одежда, Лоб&#10;&#10;Автоматически созданное описание">
            <a:extLst>
              <a:ext uri="{FF2B5EF4-FFF2-40B4-BE49-F238E27FC236}">
                <a16:creationId xmlns:a16="http://schemas.microsoft.com/office/drawing/2014/main" id="{0F518441-3093-CC31-F147-A83655398B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65" y="1116806"/>
            <a:ext cx="2438400" cy="2438400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8E94659-13D1-C442-1401-E76C909BD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09" y="3717176"/>
            <a:ext cx="1527312" cy="110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БАС">
            <a:extLst>
              <a:ext uri="{FF2B5EF4-FFF2-40B4-BE49-F238E27FC236}">
                <a16:creationId xmlns:a16="http://schemas.microsoft.com/office/drawing/2014/main" id="{9A7DB57A-5A97-8082-555C-4F8E97F01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17" y="4954192"/>
            <a:ext cx="999495" cy="879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 descr="Изображение выглядит как Шрифт, логотип, Графика, символ&#10;&#10;Автоматически созданное описание">
            <a:extLst>
              <a:ext uri="{FF2B5EF4-FFF2-40B4-BE49-F238E27FC236}">
                <a16:creationId xmlns:a16="http://schemas.microsoft.com/office/drawing/2014/main" id="{22391296-668C-8A27-DAAB-34FC75AC04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70" y="5833748"/>
            <a:ext cx="1969610" cy="106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48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>
            <a:extLst>
              <a:ext uri="{FF2B5EF4-FFF2-40B4-BE49-F238E27FC236}">
                <a16:creationId xmlns:a16="http://schemas.microsoft.com/office/drawing/2014/main" id="{92AF96DF-E01E-FC4E-959B-8451DC39A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131" y="1957912"/>
            <a:ext cx="11661057" cy="2955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altLang="ru-RU" sz="3200" b="1" dirty="0">
                <a:solidFill>
                  <a:srgbClr val="002060"/>
                </a:solidFill>
                <a:ea typeface="Droid Sans Fallback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altLang="ru-RU" sz="3200" b="1" dirty="0">
                <a:solidFill>
                  <a:srgbClr val="002060"/>
                </a:solidFill>
                <a:ea typeface="Droid Sans Fallback"/>
              </a:rPr>
              <a:t>The JINR Directorate asks the Scientific Council to approve this proposal</a:t>
            </a:r>
            <a:br>
              <a:rPr lang="en-GB" altLang="ru-RU" sz="3200" b="1" dirty="0">
                <a:solidFill>
                  <a:srgbClr val="002060"/>
                </a:solidFill>
                <a:ea typeface="Droid Sans Fallback"/>
              </a:rPr>
            </a:br>
            <a:endParaRPr lang="ru-RU" altLang="ru-RU" sz="3200" b="1" dirty="0">
              <a:solidFill>
                <a:srgbClr val="002060"/>
              </a:solidFill>
              <a:ea typeface="Droid Sans Fallb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</TotalTime>
  <Words>312</Words>
  <Application>Microsoft Office PowerPoint</Application>
  <PresentationFormat>Произвольный</PresentationFormat>
  <Paragraphs>17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2" baseType="lpstr">
      <vt:lpstr>Arial</vt:lpstr>
      <vt:lpstr>Calibri</vt:lpstr>
      <vt:lpstr>DejaVu Sans</vt:lpstr>
      <vt:lpstr>Droid Sans Fallback</vt:lpstr>
      <vt:lpstr>Monotype Sorts</vt:lpstr>
      <vt:lpstr>Symbol</vt:lpstr>
      <vt:lpstr>Times New Roman</vt:lpstr>
      <vt:lpstr>Wingdings</vt:lpstr>
      <vt:lpstr>Office Theme</vt:lpstr>
      <vt:lpstr>Proposal for awarding the title “Honorary Doctor of JINR”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home</dc:creator>
  <dc:description/>
  <cp:lastModifiedBy>13844</cp:lastModifiedBy>
  <cp:revision>140</cp:revision>
  <dcterms:created xsi:type="dcterms:W3CDTF">2021-09-05T13:29:23Z</dcterms:created>
  <dcterms:modified xsi:type="dcterms:W3CDTF">2024-01-24T09:02:41Z</dcterms:modified>
  <dc:language>en-CA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