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370" r:id="rId2"/>
    <p:sldId id="1673" r:id="rId3"/>
    <p:sldId id="1663" r:id="rId4"/>
    <p:sldId id="1674" r:id="rId5"/>
    <p:sldId id="1675" r:id="rId6"/>
    <p:sldId id="1665" r:id="rId7"/>
    <p:sldId id="1676" r:id="rId8"/>
    <p:sldId id="1677" r:id="rId9"/>
    <p:sldId id="1678" r:id="rId10"/>
    <p:sldId id="1679" r:id="rId11"/>
    <p:sldId id="1672" r:id="rId12"/>
    <p:sldId id="1680" r:id="rId13"/>
    <p:sldId id="1655" r:id="rId14"/>
    <p:sldId id="1681" r:id="rId15"/>
    <p:sldId id="1654" r:id="rId16"/>
    <p:sldId id="774" r:id="rId17"/>
    <p:sldId id="494" r:id="rId18"/>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tzhak" initials="I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70066"/>
    <a:srgbClr val="000066"/>
    <a:srgbClr val="000000"/>
    <a:srgbClr val="E646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99" autoAdjust="0"/>
    <p:restoredTop sz="91469" autoAdjust="0"/>
  </p:normalViewPr>
  <p:slideViewPr>
    <p:cSldViewPr>
      <p:cViewPr varScale="1">
        <p:scale>
          <a:sx n="102" d="100"/>
          <a:sy n="102" d="100"/>
        </p:scale>
        <p:origin x="148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19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57B11F-1872-FF4E-8417-E8326F7E5C7D}" type="datetimeFigureOut">
              <a:rPr lang="en-US" smtClean="0"/>
              <a:t>2/14/2024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F40A13-A293-E34A-9031-D4F6BB95F3F5}" type="slidenum">
              <a:rPr lang="en-US" smtClean="0"/>
              <a:t>‹#›</a:t>
            </a:fld>
            <a:endParaRPr lang="en-US"/>
          </a:p>
        </p:txBody>
      </p:sp>
    </p:spTree>
    <p:extLst>
      <p:ext uri="{BB962C8B-B14F-4D97-AF65-F5344CB8AC3E}">
        <p14:creationId xmlns:p14="http://schemas.microsoft.com/office/powerpoint/2010/main" val="20162236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1E4A4F9-A070-414F-BF03-02A213254846}" type="datetimeFigureOut">
              <a:rPr lang="fr-FR"/>
              <a:pPr>
                <a:defRPr/>
              </a:pPr>
              <a:t>14/02/2024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3898CE-70A6-4B1D-B309-B108AE0FB14F}" type="slidenum">
              <a:rPr lang="fr-FR"/>
              <a:pPr>
                <a:defRPr/>
              </a:pPr>
              <a:t>‹#›</a:t>
            </a:fld>
            <a:endParaRPr lang="fr-FR"/>
          </a:p>
        </p:txBody>
      </p:sp>
    </p:spTree>
    <p:extLst>
      <p:ext uri="{BB962C8B-B14F-4D97-AF65-F5344CB8AC3E}">
        <p14:creationId xmlns:p14="http://schemas.microsoft.com/office/powerpoint/2010/main" val="26781992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13F1A-2AEA-A950-7B28-758D19906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F18A6-4C3F-5035-AFEC-0946949DF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4C618-2F5A-0BB6-5BE8-4E4D13B8592A}"/>
              </a:ext>
            </a:extLst>
          </p:cNvPr>
          <p:cNvSpPr>
            <a:spLocks noGrp="1"/>
          </p:cNvSpPr>
          <p:nvPr>
            <p:ph type="body" idx="1"/>
          </p:nvPr>
        </p:nvSpPr>
        <p:spPr/>
        <p:txBody>
          <a:bodyPr/>
          <a:lstStyle/>
          <a:p>
            <a:r>
              <a:rPr lang="en-US" dirty="0"/>
              <a:t> </a:t>
            </a:r>
          </a:p>
          <a:p>
            <a:endParaRPr lang="en-US" dirty="0"/>
          </a:p>
        </p:txBody>
      </p:sp>
      <p:sp>
        <p:nvSpPr>
          <p:cNvPr id="4" name="Slide Number Placeholder 3">
            <a:extLst>
              <a:ext uri="{FF2B5EF4-FFF2-40B4-BE49-F238E27FC236}">
                <a16:creationId xmlns:a16="http://schemas.microsoft.com/office/drawing/2014/main" id="{99944643-EB6E-F4C1-6ABA-5090B4D8A872}"/>
              </a:ext>
            </a:extLst>
          </p:cNvPr>
          <p:cNvSpPr>
            <a:spLocks noGrp="1"/>
          </p:cNvSpPr>
          <p:nvPr>
            <p:ph type="sldNum" sz="quarter" idx="10"/>
          </p:nvPr>
        </p:nvSpPr>
        <p:spPr/>
        <p:txBody>
          <a:bodyPr/>
          <a:lstStyle/>
          <a:p>
            <a:pPr>
              <a:defRPr/>
            </a:pPr>
            <a:fld id="{0E3898CE-70A6-4B1D-B309-B108AE0FB14F}" type="slidenum">
              <a:rPr lang="fr-FR" smtClean="0"/>
              <a:pPr>
                <a:defRPr/>
              </a:pPr>
              <a:t>2</a:t>
            </a:fld>
            <a:endParaRPr lang="fr-FR"/>
          </a:p>
        </p:txBody>
      </p:sp>
    </p:spTree>
    <p:extLst>
      <p:ext uri="{BB962C8B-B14F-4D97-AF65-F5344CB8AC3E}">
        <p14:creationId xmlns:p14="http://schemas.microsoft.com/office/powerpoint/2010/main" val="312490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11</a:t>
            </a:fld>
            <a:endParaRPr lang="fr-FR"/>
          </a:p>
        </p:txBody>
      </p:sp>
    </p:spTree>
    <p:extLst>
      <p:ext uri="{BB962C8B-B14F-4D97-AF65-F5344CB8AC3E}">
        <p14:creationId xmlns:p14="http://schemas.microsoft.com/office/powerpoint/2010/main" val="1605503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4FE8-6001-90C0-1DC9-653CA9782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B5E1D0-33D8-6584-9FE6-AF5C2DDE4D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0B82C9-91C1-E7A2-0D73-EF8A72319D8D}"/>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AD0E92FE-DC8A-4A0B-DD01-73B65149EBB9}"/>
              </a:ext>
            </a:extLst>
          </p:cNvPr>
          <p:cNvSpPr>
            <a:spLocks noGrp="1"/>
          </p:cNvSpPr>
          <p:nvPr>
            <p:ph type="sldNum" sz="quarter" idx="10"/>
          </p:nvPr>
        </p:nvSpPr>
        <p:spPr/>
        <p:txBody>
          <a:bodyPr/>
          <a:lstStyle/>
          <a:p>
            <a:pPr>
              <a:defRPr/>
            </a:pPr>
            <a:fld id="{0E3898CE-70A6-4B1D-B309-B108AE0FB14F}" type="slidenum">
              <a:rPr lang="fr-FR" smtClean="0"/>
              <a:pPr>
                <a:defRPr/>
              </a:pPr>
              <a:t>12</a:t>
            </a:fld>
            <a:endParaRPr lang="fr-FR"/>
          </a:p>
        </p:txBody>
      </p:sp>
    </p:spTree>
    <p:extLst>
      <p:ext uri="{BB962C8B-B14F-4D97-AF65-F5344CB8AC3E}">
        <p14:creationId xmlns:p14="http://schemas.microsoft.com/office/powerpoint/2010/main" val="712888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13</a:t>
            </a:fld>
            <a:endParaRPr lang="fr-FR"/>
          </a:p>
        </p:txBody>
      </p:sp>
    </p:spTree>
    <p:extLst>
      <p:ext uri="{BB962C8B-B14F-4D97-AF65-F5344CB8AC3E}">
        <p14:creationId xmlns:p14="http://schemas.microsoft.com/office/powerpoint/2010/main" val="3865134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FFC1F-ABE1-0E93-46BC-397AD0E32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E4DCB-3DB4-4177-A94D-19CFD90D1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BAD6B7-F5C6-E527-5E61-70231C66B064}"/>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A935C9A9-9E1A-47E6-8D1D-68EFB728A729}"/>
              </a:ext>
            </a:extLst>
          </p:cNvPr>
          <p:cNvSpPr>
            <a:spLocks noGrp="1"/>
          </p:cNvSpPr>
          <p:nvPr>
            <p:ph type="sldNum" sz="quarter" idx="10"/>
          </p:nvPr>
        </p:nvSpPr>
        <p:spPr/>
        <p:txBody>
          <a:bodyPr/>
          <a:lstStyle/>
          <a:p>
            <a:pPr>
              <a:defRPr/>
            </a:pPr>
            <a:fld id="{0E3898CE-70A6-4B1D-B309-B108AE0FB14F}" type="slidenum">
              <a:rPr lang="fr-FR" smtClean="0"/>
              <a:pPr>
                <a:defRPr/>
              </a:pPr>
              <a:t>14</a:t>
            </a:fld>
            <a:endParaRPr lang="fr-FR"/>
          </a:p>
        </p:txBody>
      </p:sp>
    </p:spTree>
    <p:extLst>
      <p:ext uri="{BB962C8B-B14F-4D97-AF65-F5344CB8AC3E}">
        <p14:creationId xmlns:p14="http://schemas.microsoft.com/office/powerpoint/2010/main" val="342018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15</a:t>
            </a:fld>
            <a:endParaRPr lang="fr-FR"/>
          </a:p>
        </p:txBody>
      </p:sp>
    </p:spTree>
    <p:extLst>
      <p:ext uri="{BB962C8B-B14F-4D97-AF65-F5344CB8AC3E}">
        <p14:creationId xmlns:p14="http://schemas.microsoft.com/office/powerpoint/2010/main" val="3542102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16</a:t>
            </a:fld>
            <a:endParaRPr lang="fr-FR"/>
          </a:p>
        </p:txBody>
      </p:sp>
    </p:spTree>
    <p:extLst>
      <p:ext uri="{BB962C8B-B14F-4D97-AF65-F5344CB8AC3E}">
        <p14:creationId xmlns:p14="http://schemas.microsoft.com/office/powerpoint/2010/main" val="3791993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Arial" charset="0"/>
              </a:defRPr>
            </a:lvl1pPr>
            <a:lvl2pPr marL="742950" indent="-285750">
              <a:defRPr sz="1600">
                <a:solidFill>
                  <a:schemeClr val="tx1"/>
                </a:solidFill>
                <a:latin typeface="Arial" charset="0"/>
                <a:ea typeface="Arial" charset="0"/>
                <a:cs typeface="Arial" charset="0"/>
              </a:defRPr>
            </a:lvl2pPr>
            <a:lvl3pPr marL="1143000" indent="-228600">
              <a:defRPr sz="1600">
                <a:solidFill>
                  <a:schemeClr val="tx1"/>
                </a:solidFill>
                <a:latin typeface="Arial" charset="0"/>
                <a:ea typeface="Arial" charset="0"/>
                <a:cs typeface="Arial" charset="0"/>
              </a:defRPr>
            </a:lvl3pPr>
            <a:lvl4pPr marL="1600200" indent="-228600">
              <a:defRPr sz="1600">
                <a:solidFill>
                  <a:schemeClr val="tx1"/>
                </a:solidFill>
                <a:latin typeface="Arial" charset="0"/>
                <a:ea typeface="Arial" charset="0"/>
                <a:cs typeface="Arial" charset="0"/>
              </a:defRPr>
            </a:lvl4pPr>
            <a:lvl5pPr marL="2057400" indent="-228600">
              <a:defRPr sz="1600">
                <a:solidFill>
                  <a:schemeClr val="tx1"/>
                </a:solidFill>
                <a:latin typeface="Arial" charset="0"/>
                <a:ea typeface="Arial" charset="0"/>
                <a:cs typeface="Arial" charset="0"/>
              </a:defRPr>
            </a:lvl5pPr>
            <a:lvl6pPr marL="2514600" indent="-228600" eaLnBrk="0" fontAlgn="base" hangingPunct="0">
              <a:spcBef>
                <a:spcPct val="0"/>
              </a:spcBef>
              <a:spcAft>
                <a:spcPts val="1050"/>
              </a:spcAft>
              <a:buClr>
                <a:srgbClr val="000000"/>
              </a:buClr>
              <a:buSzPct val="45000"/>
              <a:defRPr sz="1600">
                <a:solidFill>
                  <a:schemeClr val="tx1"/>
                </a:solidFill>
                <a:latin typeface="Arial" charset="0"/>
                <a:ea typeface="Arial" charset="0"/>
                <a:cs typeface="Arial" charset="0"/>
              </a:defRPr>
            </a:lvl6pPr>
            <a:lvl7pPr marL="2971800" indent="-228600" eaLnBrk="0" fontAlgn="base" hangingPunct="0">
              <a:spcBef>
                <a:spcPct val="0"/>
              </a:spcBef>
              <a:spcAft>
                <a:spcPts val="1050"/>
              </a:spcAft>
              <a:buClr>
                <a:srgbClr val="000000"/>
              </a:buClr>
              <a:buSzPct val="45000"/>
              <a:defRPr sz="1600">
                <a:solidFill>
                  <a:schemeClr val="tx1"/>
                </a:solidFill>
                <a:latin typeface="Arial" charset="0"/>
                <a:ea typeface="Arial" charset="0"/>
                <a:cs typeface="Arial" charset="0"/>
              </a:defRPr>
            </a:lvl7pPr>
            <a:lvl8pPr marL="3429000" indent="-228600" eaLnBrk="0" fontAlgn="base" hangingPunct="0">
              <a:spcBef>
                <a:spcPct val="0"/>
              </a:spcBef>
              <a:spcAft>
                <a:spcPts val="1050"/>
              </a:spcAft>
              <a:buClr>
                <a:srgbClr val="000000"/>
              </a:buClr>
              <a:buSzPct val="45000"/>
              <a:defRPr sz="1600">
                <a:solidFill>
                  <a:schemeClr val="tx1"/>
                </a:solidFill>
                <a:latin typeface="Arial" charset="0"/>
                <a:ea typeface="Arial" charset="0"/>
                <a:cs typeface="Arial" charset="0"/>
              </a:defRPr>
            </a:lvl8pPr>
            <a:lvl9pPr marL="3886200" indent="-228600" eaLnBrk="0" fontAlgn="base" hangingPunct="0">
              <a:spcBef>
                <a:spcPct val="0"/>
              </a:spcBef>
              <a:spcAft>
                <a:spcPts val="1050"/>
              </a:spcAft>
              <a:buClr>
                <a:srgbClr val="000000"/>
              </a:buClr>
              <a:buSzPct val="45000"/>
              <a:defRPr sz="1600">
                <a:solidFill>
                  <a:schemeClr val="tx1"/>
                </a:solidFill>
                <a:latin typeface="Arial" charset="0"/>
                <a:ea typeface="Arial" charset="0"/>
                <a:cs typeface="Arial" charset="0"/>
              </a:defRPr>
            </a:lvl9pPr>
          </a:lstStyle>
          <a:p>
            <a:fld id="{B9D2F29B-A39A-954A-9216-BC27B1EF4E6A}" type="slidenum">
              <a:rPr lang="en-US" sz="1200"/>
              <a:pPr/>
              <a:t>17</a:t>
            </a:fld>
            <a:endParaRPr lang="en-US" sz="120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cs typeface="Arial" charset="0"/>
              </a:rP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he-IL" dirty="0"/>
              <a:t> </a:t>
            </a:r>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3</a:t>
            </a:fld>
            <a:endParaRPr lang="fr-FR"/>
          </a:p>
        </p:txBody>
      </p:sp>
    </p:spTree>
    <p:extLst>
      <p:ext uri="{BB962C8B-B14F-4D97-AF65-F5344CB8AC3E}">
        <p14:creationId xmlns:p14="http://schemas.microsoft.com/office/powerpoint/2010/main" val="531659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4223E-C8C3-ACE9-2F32-ACBDF0A0BD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8B6E9-E645-43F9-D31A-D745212086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48DFA3-1B92-743F-1E22-C4D4D4CBE52C}"/>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p>
          <a:p>
            <a:r>
              <a:rPr lang="en-US" dirty="0"/>
              <a:t> </a:t>
            </a:r>
          </a:p>
        </p:txBody>
      </p:sp>
      <p:sp>
        <p:nvSpPr>
          <p:cNvPr id="4" name="Slide Number Placeholder 3">
            <a:extLst>
              <a:ext uri="{FF2B5EF4-FFF2-40B4-BE49-F238E27FC236}">
                <a16:creationId xmlns:a16="http://schemas.microsoft.com/office/drawing/2014/main" id="{0E934C82-0211-1AB2-3E92-A17F21BF0DBC}"/>
              </a:ext>
            </a:extLst>
          </p:cNvPr>
          <p:cNvSpPr>
            <a:spLocks noGrp="1"/>
          </p:cNvSpPr>
          <p:nvPr>
            <p:ph type="sldNum" sz="quarter" idx="10"/>
          </p:nvPr>
        </p:nvSpPr>
        <p:spPr/>
        <p:txBody>
          <a:bodyPr/>
          <a:lstStyle/>
          <a:p>
            <a:pPr>
              <a:defRPr/>
            </a:pPr>
            <a:fld id="{0E3898CE-70A6-4B1D-B309-B108AE0FB14F}" type="slidenum">
              <a:rPr lang="fr-FR" smtClean="0"/>
              <a:pPr>
                <a:defRPr/>
              </a:pPr>
              <a:t>4</a:t>
            </a:fld>
            <a:endParaRPr lang="fr-FR"/>
          </a:p>
        </p:txBody>
      </p:sp>
    </p:spTree>
    <p:extLst>
      <p:ext uri="{BB962C8B-B14F-4D97-AF65-F5344CB8AC3E}">
        <p14:creationId xmlns:p14="http://schemas.microsoft.com/office/powerpoint/2010/main" val="3115057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55713-DDFC-0AA6-6917-510A25647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F4125-CA98-3943-C9C0-579F23AB03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FB284F-AC53-675F-7B7F-8D9018A4CA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A9A390-8DD6-F3AA-5902-87FC7D7911A6}"/>
              </a:ext>
            </a:extLst>
          </p:cNvPr>
          <p:cNvSpPr>
            <a:spLocks noGrp="1"/>
          </p:cNvSpPr>
          <p:nvPr>
            <p:ph type="sldNum" sz="quarter" idx="10"/>
          </p:nvPr>
        </p:nvSpPr>
        <p:spPr/>
        <p:txBody>
          <a:bodyPr/>
          <a:lstStyle/>
          <a:p>
            <a:pPr>
              <a:defRPr/>
            </a:pPr>
            <a:fld id="{0E3898CE-70A6-4B1D-B309-B108AE0FB14F}" type="slidenum">
              <a:rPr lang="fr-FR" smtClean="0"/>
              <a:pPr>
                <a:defRPr/>
              </a:pPr>
              <a:t>5</a:t>
            </a:fld>
            <a:endParaRPr lang="fr-FR"/>
          </a:p>
        </p:txBody>
      </p:sp>
    </p:spTree>
    <p:extLst>
      <p:ext uri="{BB962C8B-B14F-4D97-AF65-F5344CB8AC3E}">
        <p14:creationId xmlns:p14="http://schemas.microsoft.com/office/powerpoint/2010/main" val="105301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6</a:t>
            </a:fld>
            <a:endParaRPr lang="fr-FR"/>
          </a:p>
        </p:txBody>
      </p:sp>
    </p:spTree>
    <p:extLst>
      <p:ext uri="{BB962C8B-B14F-4D97-AF65-F5344CB8AC3E}">
        <p14:creationId xmlns:p14="http://schemas.microsoft.com/office/powerpoint/2010/main" val="1911641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5D9E5-7C8C-64E8-91EE-B62716A1E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EF710-56DD-1B29-E816-EDED74AED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30391C-1055-C94C-4793-345552402B04}"/>
              </a:ext>
            </a:extLst>
          </p:cNvPr>
          <p:cNvSpPr>
            <a:spLocks noGrp="1"/>
          </p:cNvSpPr>
          <p:nvPr>
            <p:ph type="body" idx="1"/>
          </p:nvPr>
        </p:nvSpPr>
        <p:spPr/>
        <p:txBody>
          <a:bodyPr/>
          <a:lstStyle/>
          <a:p>
            <a:r>
              <a:rPr lang="en-US" dirty="0"/>
              <a:t> </a:t>
            </a:r>
            <a:endParaRPr lang="en-US" dirty="0">
              <a:effectLst/>
              <a:latin typeface="Times"/>
            </a:endParaRPr>
          </a:p>
          <a:p>
            <a:endParaRPr lang="en-US" dirty="0"/>
          </a:p>
        </p:txBody>
      </p:sp>
      <p:sp>
        <p:nvSpPr>
          <p:cNvPr id="4" name="Slide Number Placeholder 3">
            <a:extLst>
              <a:ext uri="{FF2B5EF4-FFF2-40B4-BE49-F238E27FC236}">
                <a16:creationId xmlns:a16="http://schemas.microsoft.com/office/drawing/2014/main" id="{0347E5DD-D68A-3A40-A3CE-88EAC0475075}"/>
              </a:ext>
            </a:extLst>
          </p:cNvPr>
          <p:cNvSpPr>
            <a:spLocks noGrp="1"/>
          </p:cNvSpPr>
          <p:nvPr>
            <p:ph type="sldNum" sz="quarter" idx="10"/>
          </p:nvPr>
        </p:nvSpPr>
        <p:spPr/>
        <p:txBody>
          <a:bodyPr/>
          <a:lstStyle/>
          <a:p>
            <a:pPr>
              <a:defRPr/>
            </a:pPr>
            <a:fld id="{0E3898CE-70A6-4B1D-B309-B108AE0FB14F}" type="slidenum">
              <a:rPr lang="fr-FR" smtClean="0"/>
              <a:pPr>
                <a:defRPr/>
              </a:pPr>
              <a:t>7</a:t>
            </a:fld>
            <a:endParaRPr lang="fr-FR"/>
          </a:p>
        </p:txBody>
      </p:sp>
    </p:spTree>
    <p:extLst>
      <p:ext uri="{BB962C8B-B14F-4D97-AF65-F5344CB8AC3E}">
        <p14:creationId xmlns:p14="http://schemas.microsoft.com/office/powerpoint/2010/main" val="3910593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CCC9C-FA56-A332-78D0-C26C858C6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C97E58-1E9D-9E41-9075-CDEB6E8793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7EE0EB-A980-1F65-51CD-71FE7045057D}"/>
              </a:ext>
            </a:extLst>
          </p:cNvPr>
          <p:cNvSpPr>
            <a:spLocks noGrp="1"/>
          </p:cNvSpPr>
          <p:nvPr>
            <p:ph type="body" idx="1"/>
          </p:nvPr>
        </p:nvSpPr>
        <p:spPr/>
        <p:txBody>
          <a:bodyPr/>
          <a:lstStyle/>
          <a:p>
            <a:r>
              <a:rPr lang="en-US" dirty="0"/>
              <a:t> </a:t>
            </a:r>
            <a:r>
              <a:rPr lang="he-IL" dirty="0"/>
              <a:t> </a:t>
            </a:r>
            <a:endParaRPr lang="en-US" dirty="0"/>
          </a:p>
        </p:txBody>
      </p:sp>
      <p:sp>
        <p:nvSpPr>
          <p:cNvPr id="4" name="Slide Number Placeholder 3">
            <a:extLst>
              <a:ext uri="{FF2B5EF4-FFF2-40B4-BE49-F238E27FC236}">
                <a16:creationId xmlns:a16="http://schemas.microsoft.com/office/drawing/2014/main" id="{60D02473-5734-7481-E2D9-674DC0EC2BE6}"/>
              </a:ext>
            </a:extLst>
          </p:cNvPr>
          <p:cNvSpPr>
            <a:spLocks noGrp="1"/>
          </p:cNvSpPr>
          <p:nvPr>
            <p:ph type="sldNum" sz="quarter" idx="10"/>
          </p:nvPr>
        </p:nvSpPr>
        <p:spPr/>
        <p:txBody>
          <a:bodyPr/>
          <a:lstStyle/>
          <a:p>
            <a:pPr>
              <a:defRPr/>
            </a:pPr>
            <a:fld id="{0E3898CE-70A6-4B1D-B309-B108AE0FB14F}" type="slidenum">
              <a:rPr lang="fr-FR" smtClean="0"/>
              <a:pPr>
                <a:defRPr/>
              </a:pPr>
              <a:t>8</a:t>
            </a:fld>
            <a:endParaRPr lang="fr-FR"/>
          </a:p>
        </p:txBody>
      </p:sp>
    </p:spTree>
    <p:extLst>
      <p:ext uri="{BB962C8B-B14F-4D97-AF65-F5344CB8AC3E}">
        <p14:creationId xmlns:p14="http://schemas.microsoft.com/office/powerpoint/2010/main" val="2783023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BEDB8-42F3-8EA8-351C-F5BB096298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A4EB34-5B8E-4D59-3C8B-B29196E9F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5BCD47-92D3-CD54-61B6-43BDF25CDF71}"/>
              </a:ext>
            </a:extLst>
          </p:cNvPr>
          <p:cNvSpPr>
            <a:spLocks noGrp="1"/>
          </p:cNvSpPr>
          <p:nvPr>
            <p:ph type="body" idx="1"/>
          </p:nvPr>
        </p:nvSpPr>
        <p:spPr/>
        <p:txBody>
          <a:bodyPr/>
          <a:lstStyle/>
          <a:p>
            <a:r>
              <a:rPr lang="en-US" dirty="0"/>
              <a:t> </a:t>
            </a:r>
            <a:r>
              <a:rPr lang="he-IL" dirty="0"/>
              <a:t> </a:t>
            </a:r>
            <a:endParaRPr lang="en-US" dirty="0"/>
          </a:p>
        </p:txBody>
      </p:sp>
      <p:sp>
        <p:nvSpPr>
          <p:cNvPr id="4" name="Slide Number Placeholder 3">
            <a:extLst>
              <a:ext uri="{FF2B5EF4-FFF2-40B4-BE49-F238E27FC236}">
                <a16:creationId xmlns:a16="http://schemas.microsoft.com/office/drawing/2014/main" id="{871A7B43-4AB6-5F6B-096D-320EEA210014}"/>
              </a:ext>
            </a:extLst>
          </p:cNvPr>
          <p:cNvSpPr>
            <a:spLocks noGrp="1"/>
          </p:cNvSpPr>
          <p:nvPr>
            <p:ph type="sldNum" sz="quarter" idx="10"/>
          </p:nvPr>
        </p:nvSpPr>
        <p:spPr/>
        <p:txBody>
          <a:bodyPr/>
          <a:lstStyle/>
          <a:p>
            <a:pPr>
              <a:defRPr/>
            </a:pPr>
            <a:fld id="{0E3898CE-70A6-4B1D-B309-B108AE0FB14F}" type="slidenum">
              <a:rPr lang="fr-FR" smtClean="0"/>
              <a:pPr>
                <a:defRPr/>
              </a:pPr>
              <a:t>9</a:t>
            </a:fld>
            <a:endParaRPr lang="fr-FR"/>
          </a:p>
        </p:txBody>
      </p:sp>
    </p:spTree>
    <p:extLst>
      <p:ext uri="{BB962C8B-B14F-4D97-AF65-F5344CB8AC3E}">
        <p14:creationId xmlns:p14="http://schemas.microsoft.com/office/powerpoint/2010/main" val="1444093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2F299-583A-56A8-64E6-725491D32B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9144B8-A461-E82D-334F-610D15F9D5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96C3C6-D68F-E6AB-55B3-576872F34EF0}"/>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9AAAD3EC-66AF-9EAC-8BD4-AD8660A3AD40}"/>
              </a:ext>
            </a:extLst>
          </p:cNvPr>
          <p:cNvSpPr>
            <a:spLocks noGrp="1"/>
          </p:cNvSpPr>
          <p:nvPr>
            <p:ph type="sldNum" sz="quarter" idx="10"/>
          </p:nvPr>
        </p:nvSpPr>
        <p:spPr/>
        <p:txBody>
          <a:bodyPr/>
          <a:lstStyle/>
          <a:p>
            <a:pPr>
              <a:defRPr/>
            </a:pPr>
            <a:fld id="{0E3898CE-70A6-4B1D-B309-B108AE0FB14F}" type="slidenum">
              <a:rPr lang="fr-FR" smtClean="0"/>
              <a:pPr>
                <a:defRPr/>
              </a:pPr>
              <a:t>10</a:t>
            </a:fld>
            <a:endParaRPr lang="fr-FR"/>
          </a:p>
        </p:txBody>
      </p:sp>
    </p:spTree>
    <p:extLst>
      <p:ext uri="{BB962C8B-B14F-4D97-AF65-F5344CB8AC3E}">
        <p14:creationId xmlns:p14="http://schemas.microsoft.com/office/powerpoint/2010/main" val="1369484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135th SC JINR, February 15-16, 2024</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2AA5F94-DAA2-4BB4-9AAA-475D9D2882F0}" type="slidenum">
              <a:rPr lang="fr-FR"/>
              <a:pPr>
                <a:defRPr/>
              </a:pPr>
              <a:t>‹#›</a:t>
            </a:fld>
            <a:endParaRPr lang="fr-FR"/>
          </a:p>
        </p:txBody>
      </p:sp>
    </p:spTree>
    <p:extLst>
      <p:ext uri="{BB962C8B-B14F-4D97-AF65-F5344CB8AC3E}">
        <p14:creationId xmlns:p14="http://schemas.microsoft.com/office/powerpoint/2010/main" val="1857184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135th SC JINR, February 15-16, 2024</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198D737-4228-4C38-B33A-4B49E5614A7B}" type="slidenum">
              <a:rPr lang="fr-FR"/>
              <a:pPr>
                <a:defRPr/>
              </a:pPr>
              <a:t>‹#›</a:t>
            </a:fld>
            <a:endParaRPr lang="fr-FR"/>
          </a:p>
        </p:txBody>
      </p:sp>
    </p:spTree>
    <p:extLst>
      <p:ext uri="{BB962C8B-B14F-4D97-AF65-F5344CB8AC3E}">
        <p14:creationId xmlns:p14="http://schemas.microsoft.com/office/powerpoint/2010/main" val="1355559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135th SC JINR, February 15-16, 2024</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6DF4E4E-0493-4C8B-A2F2-AEEF986F6E52}" type="slidenum">
              <a:rPr lang="fr-FR"/>
              <a:pPr>
                <a:defRPr/>
              </a:pPr>
              <a:t>‹#›</a:t>
            </a:fld>
            <a:endParaRPr lang="fr-FR"/>
          </a:p>
        </p:txBody>
      </p:sp>
    </p:spTree>
    <p:extLst>
      <p:ext uri="{BB962C8B-B14F-4D97-AF65-F5344CB8AC3E}">
        <p14:creationId xmlns:p14="http://schemas.microsoft.com/office/powerpoint/2010/main" val="47916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135th SC JINR, February 15-16, 2024</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6AAA047-8AEF-4C69-86C3-C9A280890182}" type="slidenum">
              <a:rPr lang="fr-FR"/>
              <a:pPr>
                <a:defRPr/>
              </a:pPr>
              <a:t>‹#›</a:t>
            </a:fld>
            <a:endParaRPr lang="fr-FR"/>
          </a:p>
        </p:txBody>
      </p:sp>
    </p:spTree>
    <p:extLst>
      <p:ext uri="{BB962C8B-B14F-4D97-AF65-F5344CB8AC3E}">
        <p14:creationId xmlns:p14="http://schemas.microsoft.com/office/powerpoint/2010/main" val="414580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135th SC JINR, February 15-16, 2024</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F620F82-76D5-4D77-BC21-5A4268D496F6}" type="slidenum">
              <a:rPr lang="fr-FR"/>
              <a:pPr>
                <a:defRPr/>
              </a:pPr>
              <a:t>‹#›</a:t>
            </a:fld>
            <a:endParaRPr lang="fr-FR"/>
          </a:p>
        </p:txBody>
      </p:sp>
    </p:spTree>
    <p:extLst>
      <p:ext uri="{BB962C8B-B14F-4D97-AF65-F5344CB8AC3E}">
        <p14:creationId xmlns:p14="http://schemas.microsoft.com/office/powerpoint/2010/main" val="424159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135th SC JINR, February 15-16, 2024</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9240E01-1DDF-4704-8DDC-978A7A0AD2EC}" type="slidenum">
              <a:rPr lang="fr-FR"/>
              <a:pPr>
                <a:defRPr/>
              </a:pPr>
              <a:t>‹#›</a:t>
            </a:fld>
            <a:endParaRPr lang="fr-FR"/>
          </a:p>
        </p:txBody>
      </p:sp>
    </p:spTree>
    <p:extLst>
      <p:ext uri="{BB962C8B-B14F-4D97-AF65-F5344CB8AC3E}">
        <p14:creationId xmlns:p14="http://schemas.microsoft.com/office/powerpoint/2010/main" val="2850701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en-US"/>
              <a:t>135th SC JINR, February 15-16, 2024</a:t>
            </a: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9718A4F5-7B53-4BFD-86F4-1EDCF116CB5F}" type="slidenum">
              <a:rPr lang="fr-FR"/>
              <a:pPr>
                <a:defRPr/>
              </a:pPr>
              <a:t>‹#›</a:t>
            </a:fld>
            <a:endParaRPr lang="fr-FR"/>
          </a:p>
        </p:txBody>
      </p:sp>
    </p:spTree>
    <p:extLst>
      <p:ext uri="{BB962C8B-B14F-4D97-AF65-F5344CB8AC3E}">
        <p14:creationId xmlns:p14="http://schemas.microsoft.com/office/powerpoint/2010/main" val="386174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en-US"/>
              <a:t>135th SC JINR, February 15-16, 2024</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E51AD37E-EE59-41F9-9DC3-0CD03DC07E77}" type="slidenum">
              <a:rPr lang="fr-FR"/>
              <a:pPr>
                <a:defRPr/>
              </a:pPr>
              <a:t>‹#›</a:t>
            </a:fld>
            <a:endParaRPr lang="fr-FR"/>
          </a:p>
        </p:txBody>
      </p:sp>
    </p:spTree>
    <p:extLst>
      <p:ext uri="{BB962C8B-B14F-4D97-AF65-F5344CB8AC3E}">
        <p14:creationId xmlns:p14="http://schemas.microsoft.com/office/powerpoint/2010/main" val="1964795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3" name="Espace réservé du pied de page 4"/>
          <p:cNvSpPr>
            <a:spLocks noGrp="1"/>
          </p:cNvSpPr>
          <p:nvPr>
            <p:ph type="ftr" sz="quarter" idx="11"/>
          </p:nvPr>
        </p:nvSpPr>
        <p:spPr/>
        <p:txBody>
          <a:bodyPr/>
          <a:lstStyle>
            <a:lvl1pPr>
              <a:defRPr/>
            </a:lvl1pPr>
          </a:lstStyle>
          <a:p>
            <a:pPr>
              <a:defRPr/>
            </a:pPr>
            <a:r>
              <a:rPr lang="en-US"/>
              <a:t>135th SC JINR, February 15-16, 2024</a:t>
            </a: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2F10942A-3396-4E26-B660-1DA9C9F599E0}" type="slidenum">
              <a:rPr lang="fr-FR"/>
              <a:pPr>
                <a:defRPr/>
              </a:pPr>
              <a:t>‹#›</a:t>
            </a:fld>
            <a:endParaRPr lang="fr-FR"/>
          </a:p>
        </p:txBody>
      </p:sp>
    </p:spTree>
    <p:extLst>
      <p:ext uri="{BB962C8B-B14F-4D97-AF65-F5344CB8AC3E}">
        <p14:creationId xmlns:p14="http://schemas.microsoft.com/office/powerpoint/2010/main" val="1594335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135th SC JINR, February 15-16, 2024</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9B9DE9A2-7386-464B-8932-B8D904D0A66D}" type="slidenum">
              <a:rPr lang="fr-FR"/>
              <a:pPr>
                <a:defRPr/>
              </a:pPr>
              <a:t>‹#›</a:t>
            </a:fld>
            <a:endParaRPr lang="fr-FR"/>
          </a:p>
        </p:txBody>
      </p:sp>
    </p:spTree>
    <p:extLst>
      <p:ext uri="{BB962C8B-B14F-4D97-AF65-F5344CB8AC3E}">
        <p14:creationId xmlns:p14="http://schemas.microsoft.com/office/powerpoint/2010/main" val="296229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135th SC JINR, February 15-16, 2024</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FE13C74-01FF-4C14-995A-2652EA7BD551}" type="slidenum">
              <a:rPr lang="fr-FR"/>
              <a:pPr>
                <a:defRPr/>
              </a:pPr>
              <a:t>‹#›</a:t>
            </a:fld>
            <a:endParaRPr lang="fr-FR"/>
          </a:p>
        </p:txBody>
      </p:sp>
    </p:spTree>
    <p:extLst>
      <p:ext uri="{BB962C8B-B14F-4D97-AF65-F5344CB8AC3E}">
        <p14:creationId xmlns:p14="http://schemas.microsoft.com/office/powerpoint/2010/main" val="1673191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a:t>Itzhak Tserruya</a:t>
            </a: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a:t>135th SC JINR, February 15-16, 2024</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354CB46-E9BE-4A8A-A36A-EAF21D934587}"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INR.jpg"/>
          <p:cNvPicPr>
            <a:picLocks noChangeAspect="1"/>
          </p:cNvPicPr>
          <p:nvPr/>
        </p:nvPicPr>
        <p:blipFill rotWithShape="1">
          <a:blip r:embed="rId2">
            <a:alphaModFix amt="34000"/>
            <a:extLst>
              <a:ext uri="{28A0092B-C50C-407E-A947-70E740481C1C}">
                <a14:useLocalDpi xmlns:a14="http://schemas.microsoft.com/office/drawing/2010/main" val="0"/>
              </a:ext>
            </a:extLst>
          </a:blip>
          <a:srcRect t="50230" r="71199"/>
          <a:stretch/>
        </p:blipFill>
        <p:spPr>
          <a:xfrm>
            <a:off x="0" y="0"/>
            <a:ext cx="9143999" cy="6858000"/>
          </a:xfrm>
          <a:prstGeom prst="rect">
            <a:avLst/>
          </a:prstGeom>
        </p:spPr>
      </p:pic>
      <p:sp>
        <p:nvSpPr>
          <p:cNvPr id="3" name="Subtitle 2"/>
          <p:cNvSpPr>
            <a:spLocks noGrp="1"/>
          </p:cNvSpPr>
          <p:nvPr>
            <p:ph type="subTitle" idx="1"/>
          </p:nvPr>
        </p:nvSpPr>
        <p:spPr>
          <a:xfrm>
            <a:off x="971600" y="4869160"/>
            <a:ext cx="7560840" cy="648072"/>
          </a:xfrm>
        </p:spPr>
        <p:txBody>
          <a:bodyPr/>
          <a:lstStyle/>
          <a:p>
            <a:r>
              <a:rPr lang="fr-FR" b="1" dirty="0">
                <a:solidFill>
                  <a:srgbClr val="000090"/>
                </a:solidFill>
              </a:rPr>
              <a:t>Itzhak </a:t>
            </a:r>
            <a:r>
              <a:rPr lang="fr-FR" b="1" dirty="0" err="1">
                <a:solidFill>
                  <a:srgbClr val="000090"/>
                </a:solidFill>
              </a:rPr>
              <a:t>Tserruya</a:t>
            </a:r>
            <a:endParaRPr lang="fr-FR" b="1" dirty="0">
              <a:solidFill>
                <a:srgbClr val="000090"/>
              </a:solidFill>
            </a:endParaRPr>
          </a:p>
        </p:txBody>
      </p:sp>
      <p:sp>
        <p:nvSpPr>
          <p:cNvPr id="8" name="TextBox 7"/>
          <p:cNvSpPr txBox="1"/>
          <p:nvPr/>
        </p:nvSpPr>
        <p:spPr>
          <a:xfrm>
            <a:off x="3059832" y="3343726"/>
            <a:ext cx="3044423" cy="369332"/>
          </a:xfrm>
          <a:prstGeom prst="rect">
            <a:avLst/>
          </a:prstGeom>
          <a:noFill/>
        </p:spPr>
        <p:txBody>
          <a:bodyPr wrap="none" rtlCol="0">
            <a:spAutoFit/>
          </a:bodyPr>
          <a:lstStyle/>
          <a:p>
            <a:r>
              <a:rPr lang="en-US" dirty="0"/>
              <a:t>JINR, February 15-16, 2024</a:t>
            </a:r>
          </a:p>
        </p:txBody>
      </p:sp>
      <p:sp>
        <p:nvSpPr>
          <p:cNvPr id="9" name="AutoShape 18"/>
          <p:cNvSpPr>
            <a:spLocks noChangeArrowheads="1"/>
          </p:cNvSpPr>
          <p:nvPr/>
        </p:nvSpPr>
        <p:spPr bwMode="auto">
          <a:xfrm>
            <a:off x="611560" y="404664"/>
            <a:ext cx="7920880" cy="2043113"/>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gn="ctr"/>
            <a:r>
              <a:rPr lang="en-US" sz="4000" dirty="0">
                <a:solidFill>
                  <a:srgbClr val="FFFF00"/>
                </a:solidFill>
              </a:rPr>
              <a:t>PAC on Particle Physics</a:t>
            </a:r>
          </a:p>
          <a:p>
            <a:pPr algn="ctr"/>
            <a:r>
              <a:rPr lang="en-US" sz="4000" dirty="0">
                <a:solidFill>
                  <a:srgbClr val="FFFF00"/>
                </a:solidFill>
              </a:rPr>
              <a:t>59</a:t>
            </a:r>
            <a:r>
              <a:rPr lang="en-US" sz="4000" baseline="30000" dirty="0">
                <a:solidFill>
                  <a:srgbClr val="FFFF00"/>
                </a:solidFill>
              </a:rPr>
              <a:t>th</a:t>
            </a:r>
            <a:r>
              <a:rPr lang="en-US" sz="4000" dirty="0">
                <a:solidFill>
                  <a:srgbClr val="FFFF00"/>
                </a:solidFill>
              </a:rPr>
              <a:t> Meeting: </a:t>
            </a:r>
          </a:p>
          <a:p>
            <a:pPr algn="ctr"/>
            <a:r>
              <a:rPr lang="en-US" sz="4000" dirty="0">
                <a:solidFill>
                  <a:srgbClr val="FFFF00"/>
                </a:solidFill>
              </a:rPr>
              <a:t>Report to Scientific Council</a:t>
            </a:r>
            <a:endParaRPr lang="fr-FR" sz="4000" dirty="0">
              <a:solidFill>
                <a:srgbClr val="FFFF00"/>
              </a:solidFill>
            </a:endParaRPr>
          </a:p>
        </p:txBody>
      </p:sp>
    </p:spTree>
    <p:extLst>
      <p:ext uri="{BB962C8B-B14F-4D97-AF65-F5344CB8AC3E}">
        <p14:creationId xmlns:p14="http://schemas.microsoft.com/office/powerpoint/2010/main" val="2011438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CB04B-B9D1-1C82-516C-EAFD20F86128}"/>
            </a:ext>
          </a:extLst>
        </p:cNvPr>
        <p:cNvGrpSpPr/>
        <p:nvPr/>
      </p:nvGrpSpPr>
      <p:grpSpPr>
        <a:xfrm>
          <a:off x="0" y="0"/>
          <a:ext cx="0" cy="0"/>
          <a:chOff x="0" y="0"/>
          <a:chExt cx="0" cy="0"/>
        </a:xfrm>
      </p:grpSpPr>
      <p:sp>
        <p:nvSpPr>
          <p:cNvPr id="10" name="AutoShape 18">
            <a:extLst>
              <a:ext uri="{FF2B5EF4-FFF2-40B4-BE49-F238E27FC236}">
                <a16:creationId xmlns:a16="http://schemas.microsoft.com/office/drawing/2014/main" id="{C3B2A94A-6A1E-01CA-FF51-6A3D6C2AA7C4}"/>
              </a:ext>
            </a:extLst>
          </p:cNvPr>
          <p:cNvSpPr>
            <a:spLocks noGrp="1" noChangeArrowheads="1"/>
          </p:cNvSpPr>
          <p:nvPr>
            <p:ph type="title"/>
          </p:nvPr>
        </p:nvSpPr>
        <p:spPr bwMode="auto">
          <a:xfrm>
            <a:off x="309609" y="87875"/>
            <a:ext cx="8582871" cy="828000"/>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sz="3600" u="sng" dirty="0">
                <a:solidFill>
                  <a:srgbClr val="FFFF00"/>
                </a:solidFill>
                <a:latin typeface="Arial" panose="020B0604020202020204" pitchFamily="34" charset="0"/>
                <a:cs typeface="Arial" panose="020B0604020202020204" pitchFamily="34" charset="0"/>
              </a:rPr>
              <a:t>Ongoing projects seeking continuation (I)</a:t>
            </a:r>
          </a:p>
        </p:txBody>
      </p:sp>
      <p:sp>
        <p:nvSpPr>
          <p:cNvPr id="7" name="Date Placeholder 6">
            <a:extLst>
              <a:ext uri="{FF2B5EF4-FFF2-40B4-BE49-F238E27FC236}">
                <a16:creationId xmlns:a16="http://schemas.microsoft.com/office/drawing/2014/main" id="{AE6F66A7-1B26-5831-2A04-DC96DAF06035}"/>
              </a:ext>
            </a:extLst>
          </p:cNvPr>
          <p:cNvSpPr>
            <a:spLocks noGrp="1"/>
          </p:cNvSpPr>
          <p:nvPr>
            <p:ph type="dt" sz="half" idx="10"/>
          </p:nvPr>
        </p:nvSpPr>
        <p:spPr/>
        <p:txBody>
          <a:bodyPr/>
          <a:lstStyle/>
          <a:p>
            <a:pPr>
              <a:defRPr/>
            </a:pPr>
            <a:r>
              <a:rPr lang="en-US"/>
              <a:t>Itzhak Tserruya</a:t>
            </a:r>
            <a:endParaRPr lang="fr-FR"/>
          </a:p>
        </p:txBody>
      </p:sp>
      <p:sp>
        <p:nvSpPr>
          <p:cNvPr id="12" name="Slide Number Placeholder 11">
            <a:extLst>
              <a:ext uri="{FF2B5EF4-FFF2-40B4-BE49-F238E27FC236}">
                <a16:creationId xmlns:a16="http://schemas.microsoft.com/office/drawing/2014/main" id="{CE6AE545-AFB1-B696-6E9C-C14BF4D086A9}"/>
              </a:ext>
            </a:extLst>
          </p:cNvPr>
          <p:cNvSpPr>
            <a:spLocks noGrp="1"/>
          </p:cNvSpPr>
          <p:nvPr>
            <p:ph type="sldNum" sz="quarter" idx="12"/>
          </p:nvPr>
        </p:nvSpPr>
        <p:spPr/>
        <p:txBody>
          <a:bodyPr/>
          <a:lstStyle/>
          <a:p>
            <a:pPr>
              <a:defRPr/>
            </a:pPr>
            <a:fld id="{16AAA047-8AEF-4C69-86C3-C9A280890182}" type="slidenum">
              <a:rPr lang="fr-FR" smtClean="0"/>
              <a:pPr>
                <a:defRPr/>
              </a:pPr>
              <a:t>10</a:t>
            </a:fld>
            <a:endParaRPr lang="fr-FR"/>
          </a:p>
        </p:txBody>
      </p:sp>
      <p:sp>
        <p:nvSpPr>
          <p:cNvPr id="3" name="Footer Placeholder 2">
            <a:extLst>
              <a:ext uri="{FF2B5EF4-FFF2-40B4-BE49-F238E27FC236}">
                <a16:creationId xmlns:a16="http://schemas.microsoft.com/office/drawing/2014/main" id="{60331553-B808-A4D4-136B-A715FB7A55B0}"/>
              </a:ext>
            </a:extLst>
          </p:cNvPr>
          <p:cNvSpPr>
            <a:spLocks noGrp="1"/>
          </p:cNvSpPr>
          <p:nvPr>
            <p:ph type="ftr" sz="quarter" idx="11"/>
          </p:nvPr>
        </p:nvSpPr>
        <p:spPr/>
        <p:txBody>
          <a:bodyPr/>
          <a:lstStyle/>
          <a:p>
            <a:pPr>
              <a:defRPr/>
            </a:pPr>
            <a:r>
              <a:rPr lang="en-US"/>
              <a:t>135th SC JINR, February 15-16, 2024</a:t>
            </a:r>
            <a:endParaRPr lang="fr-FR"/>
          </a:p>
        </p:txBody>
      </p:sp>
      <p:sp>
        <p:nvSpPr>
          <p:cNvPr id="2" name="TextBox 1">
            <a:extLst>
              <a:ext uri="{FF2B5EF4-FFF2-40B4-BE49-F238E27FC236}">
                <a16:creationId xmlns:a16="http://schemas.microsoft.com/office/drawing/2014/main" id="{2E8E4815-B64A-44A2-C37A-4D9F111D9C0E}"/>
              </a:ext>
            </a:extLst>
          </p:cNvPr>
          <p:cNvSpPr txBox="1"/>
          <p:nvPr/>
        </p:nvSpPr>
        <p:spPr>
          <a:xfrm>
            <a:off x="306904" y="911764"/>
            <a:ext cx="8712968" cy="1154162"/>
          </a:xfrm>
          <a:prstGeom prst="rect">
            <a:avLst/>
          </a:prstGeom>
          <a:noFill/>
        </p:spPr>
        <p:txBody>
          <a:bodyPr wrap="square">
            <a:spAutoFit/>
          </a:bodyPr>
          <a:lstStyle/>
          <a:p>
            <a:pPr indent="-288000">
              <a:spcAft>
                <a:spcPts val="600"/>
              </a:spcAft>
            </a:pPr>
            <a:r>
              <a:rPr lang="en-US" sz="1600" b="1" u="sng" dirty="0">
                <a:ea typeface="Times New Roman" panose="02020603050405020304" pitchFamily="18" charset="0"/>
              </a:rPr>
              <a:t>SCAN-3</a:t>
            </a:r>
            <a:r>
              <a:rPr lang="en-US" sz="1600" b="1" u="sng" dirty="0">
                <a:effectLst/>
                <a:ea typeface="Times New Roman" panose="02020603050405020304" pitchFamily="18" charset="0"/>
              </a:rPr>
              <a:t> –</a:t>
            </a:r>
            <a:r>
              <a:rPr lang="en-US" sz="1600" u="sng" dirty="0">
                <a:effectLst/>
                <a:ea typeface="Times New Roman" panose="02020603050405020304" pitchFamily="18" charset="0"/>
              </a:rPr>
              <a:t> Sergey </a:t>
            </a:r>
            <a:r>
              <a:rPr lang="en-US" sz="1600" u="sng" dirty="0" err="1">
                <a:effectLst/>
                <a:ea typeface="Times New Roman" panose="02020603050405020304" pitchFamily="18" charset="0"/>
              </a:rPr>
              <a:t>Afanasiev</a:t>
            </a:r>
            <a:endParaRPr lang="en-US" sz="1600" u="sng" dirty="0">
              <a:effectLst/>
              <a:ea typeface="Times New Roman" panose="02020603050405020304" pitchFamily="18" charset="0"/>
            </a:endParaRPr>
          </a:p>
          <a:p>
            <a:pPr indent="-288000">
              <a:spcAft>
                <a:spcPts val="600"/>
              </a:spcAft>
              <a:buFont typeface="Wingdings" pitchFamily="2" charset="2"/>
              <a:buChar char="q"/>
            </a:pPr>
            <a:r>
              <a:rPr lang="en-US" sz="1600" dirty="0"/>
              <a:t>Study the highly excited nuclear matter formed in </a:t>
            </a:r>
            <a:r>
              <a:rPr lang="en-US" sz="1600" dirty="0" err="1"/>
              <a:t>dA</a:t>
            </a:r>
            <a:r>
              <a:rPr lang="en-US" sz="1600" dirty="0"/>
              <a:t> interactions by observing the decay of the excited nucleus into a pair of energetic particles emitted at an angle close to 180</a:t>
            </a:r>
            <a:r>
              <a:rPr lang="en-US" sz="1600" baseline="30000" dirty="0"/>
              <a:t>0</a:t>
            </a:r>
            <a:r>
              <a:rPr lang="en-US" sz="1600" dirty="0"/>
              <a:t>. Such pairs will enable the study of the </a:t>
            </a:r>
            <a:r>
              <a:rPr lang="en-US" sz="1600" dirty="0" err="1">
                <a:latin typeface="Symbol" pitchFamily="2" charset="2"/>
              </a:rPr>
              <a:t>h</a:t>
            </a:r>
            <a:r>
              <a:rPr lang="en-US" sz="1600" dirty="0" err="1">
                <a:cs typeface="Arial" panose="020B0604020202020204" pitchFamily="34" charset="0"/>
              </a:rPr>
              <a:t>A</a:t>
            </a:r>
            <a:r>
              <a:rPr lang="en-US" sz="1600" dirty="0">
                <a:cs typeface="Arial" panose="020B0604020202020204" pitchFamily="34" charset="0"/>
              </a:rPr>
              <a:t> interaction and to search for</a:t>
            </a:r>
            <a:r>
              <a:rPr lang="en-US" sz="1600" dirty="0">
                <a:latin typeface="Symbol" pitchFamily="2" charset="2"/>
              </a:rPr>
              <a:t> h-</a:t>
            </a:r>
            <a:r>
              <a:rPr lang="en-US" sz="1600" dirty="0">
                <a:cs typeface="Arial" panose="020B0604020202020204" pitchFamily="34" charset="0"/>
              </a:rPr>
              <a:t>mesic nuclei</a:t>
            </a:r>
            <a:endParaRPr lang="en-US" sz="1600" dirty="0"/>
          </a:p>
        </p:txBody>
      </p:sp>
      <p:sp>
        <p:nvSpPr>
          <p:cNvPr id="5" name="AutoShape 7">
            <a:extLst>
              <a:ext uri="{FF2B5EF4-FFF2-40B4-BE49-F238E27FC236}">
                <a16:creationId xmlns:a16="http://schemas.microsoft.com/office/drawing/2014/main" id="{6F22874E-CDD4-478C-BB5F-AD1D58314606}"/>
              </a:ext>
            </a:extLst>
          </p:cNvPr>
          <p:cNvSpPr>
            <a:spLocks noChangeArrowheads="1"/>
          </p:cNvSpPr>
          <p:nvPr/>
        </p:nvSpPr>
        <p:spPr bwMode="auto">
          <a:xfrm>
            <a:off x="100544" y="4049761"/>
            <a:ext cx="9001000" cy="2736000"/>
          </a:xfrm>
          <a:prstGeom prst="flowChartAlternateProcess">
            <a:avLst/>
          </a:prstGeom>
          <a:solidFill>
            <a:srgbClr val="FFFF00"/>
          </a:solidFill>
          <a:ln w="57150">
            <a:solidFill>
              <a:srgbClr val="FF0000"/>
            </a:solidFill>
            <a:miter lim="800000"/>
            <a:headEnd/>
            <a:tailEnd/>
          </a:ln>
        </p:spPr>
        <p:txBody>
          <a:bodyPr anchor="ctr" anchorCtr="1"/>
          <a:lstStyle/>
          <a:p>
            <a:pPr indent="-288000">
              <a:spcAft>
                <a:spcPts val="600"/>
              </a:spcAft>
            </a:pPr>
            <a:r>
              <a:rPr lang="en-US" sz="1600" u="sng" dirty="0">
                <a:effectLst/>
                <a:ea typeface="Times New Roman" panose="02020603050405020304" pitchFamily="18" charset="0"/>
              </a:rPr>
              <a:t>Recommendation:</a:t>
            </a:r>
          </a:p>
          <a:p>
            <a:pPr indent="-288000">
              <a:spcAft>
                <a:spcPts val="600"/>
              </a:spcAft>
              <a:buFont typeface="Wingdings" pitchFamily="2" charset="2"/>
              <a:buChar char="q"/>
            </a:pPr>
            <a:r>
              <a:rPr lang="en-US" sz="1600" dirty="0"/>
              <a:t>The PAC recommends extending these 3 projects until the end of 2027 with ranking A.</a:t>
            </a:r>
          </a:p>
          <a:p>
            <a:pPr indent="-288000">
              <a:spcAft>
                <a:spcPts val="600"/>
              </a:spcAft>
              <a:buFont typeface="Wingdings" pitchFamily="2" charset="2"/>
              <a:buChar char="q"/>
            </a:pPr>
            <a:r>
              <a:rPr lang="en-US" sz="1600" dirty="0"/>
              <a:t>The commissioning of the NICA facility in the next years, including the accelerator complex and the experiments, together with the high priority given to the NICA flagship experiments – BM@N, MPD, and SPD, makes it questionable whether or not beam time will be available for other experiments. This may affect the timely realization of the SCAN-3, ALPOM-2, and DSS projects. In view of that, the PAC recommends that the VBLHEP and NICA managements define an overall strategy for the availability of beam time for users for the next 2–3 years. Once this strategy is defined, the PAC will be ready to prioritize and quantify the beam time to be allocated to these experiments.</a:t>
            </a:r>
            <a:endParaRPr lang="en-IL" sz="1600" dirty="0"/>
          </a:p>
        </p:txBody>
      </p:sp>
      <p:sp>
        <p:nvSpPr>
          <p:cNvPr id="4" name="TextBox 3">
            <a:extLst>
              <a:ext uri="{FF2B5EF4-FFF2-40B4-BE49-F238E27FC236}">
                <a16:creationId xmlns:a16="http://schemas.microsoft.com/office/drawing/2014/main" id="{EA1F012F-056F-6030-69F2-2904504F6061}"/>
              </a:ext>
            </a:extLst>
          </p:cNvPr>
          <p:cNvSpPr txBox="1"/>
          <p:nvPr/>
        </p:nvSpPr>
        <p:spPr>
          <a:xfrm>
            <a:off x="244560" y="2100782"/>
            <a:ext cx="8712968" cy="907941"/>
          </a:xfrm>
          <a:prstGeom prst="rect">
            <a:avLst/>
          </a:prstGeom>
          <a:noFill/>
        </p:spPr>
        <p:txBody>
          <a:bodyPr wrap="square">
            <a:spAutoFit/>
          </a:bodyPr>
          <a:lstStyle/>
          <a:p>
            <a:pPr indent="-284400">
              <a:spcAft>
                <a:spcPts val="600"/>
              </a:spcAft>
            </a:pPr>
            <a:r>
              <a:rPr lang="en-US" sz="1600" b="1" u="sng" dirty="0">
                <a:ea typeface="Times New Roman" panose="02020603050405020304" pitchFamily="18" charset="0"/>
              </a:rPr>
              <a:t>ALPOM</a:t>
            </a:r>
            <a:r>
              <a:rPr lang="en-US" sz="1600" b="1" u="sng" dirty="0">
                <a:effectLst/>
                <a:ea typeface="Times New Roman" panose="02020603050405020304" pitchFamily="18" charset="0"/>
              </a:rPr>
              <a:t>–2</a:t>
            </a:r>
            <a:r>
              <a:rPr lang="en-US" sz="1600" u="sng" dirty="0">
                <a:effectLst/>
                <a:ea typeface="Times New Roman" panose="02020603050405020304" pitchFamily="18" charset="0"/>
              </a:rPr>
              <a:t> Nikolay </a:t>
            </a:r>
            <a:r>
              <a:rPr lang="en-US" sz="1600" u="sng" dirty="0" err="1">
                <a:effectLst/>
                <a:ea typeface="Times New Roman" panose="02020603050405020304" pitchFamily="18" charset="0"/>
              </a:rPr>
              <a:t>Piskunov</a:t>
            </a:r>
            <a:endParaRPr lang="en-US" sz="1600" u="sng" dirty="0">
              <a:effectLst/>
              <a:ea typeface="Times New Roman" panose="02020603050405020304" pitchFamily="18" charset="0"/>
            </a:endParaRPr>
          </a:p>
          <a:p>
            <a:pPr indent="-284400">
              <a:spcAft>
                <a:spcPts val="600"/>
              </a:spcAft>
              <a:buFont typeface="Wingdings" pitchFamily="2" charset="2"/>
              <a:buChar char="q"/>
            </a:pPr>
            <a:r>
              <a:rPr lang="en-US" sz="1600" dirty="0"/>
              <a:t>Measure the analyzing power of polarized nucleons scattered on various targets at the highest momenta available at the </a:t>
            </a:r>
            <a:r>
              <a:rPr lang="en-US" sz="1600" dirty="0" err="1"/>
              <a:t>Nuclotron</a:t>
            </a:r>
            <a:r>
              <a:rPr lang="en-US" sz="1600" dirty="0"/>
              <a:t> – 7.5 GeV/c for p and 6.0 GeV/c for n.   </a:t>
            </a:r>
          </a:p>
        </p:txBody>
      </p:sp>
      <p:sp>
        <p:nvSpPr>
          <p:cNvPr id="9" name="TextBox 8">
            <a:extLst>
              <a:ext uri="{FF2B5EF4-FFF2-40B4-BE49-F238E27FC236}">
                <a16:creationId xmlns:a16="http://schemas.microsoft.com/office/drawing/2014/main" id="{96B74F1E-30EC-8F45-4FD6-B1A4C7F59F91}"/>
              </a:ext>
            </a:extLst>
          </p:cNvPr>
          <p:cNvSpPr txBox="1"/>
          <p:nvPr/>
        </p:nvSpPr>
        <p:spPr>
          <a:xfrm>
            <a:off x="306904" y="3104192"/>
            <a:ext cx="8712968" cy="907941"/>
          </a:xfrm>
          <a:prstGeom prst="rect">
            <a:avLst/>
          </a:prstGeom>
          <a:noFill/>
        </p:spPr>
        <p:txBody>
          <a:bodyPr wrap="square">
            <a:spAutoFit/>
          </a:bodyPr>
          <a:lstStyle/>
          <a:p>
            <a:pPr indent="-288000">
              <a:spcAft>
                <a:spcPts val="600"/>
              </a:spcAft>
            </a:pPr>
            <a:r>
              <a:rPr lang="en-US" sz="1600" b="1" u="sng" dirty="0">
                <a:ea typeface="Times New Roman" panose="02020603050405020304" pitchFamily="18" charset="0"/>
              </a:rPr>
              <a:t>DSS</a:t>
            </a:r>
            <a:r>
              <a:rPr lang="en-US" sz="1600" u="sng" dirty="0">
                <a:effectLst/>
                <a:ea typeface="Times New Roman" panose="02020603050405020304" pitchFamily="18" charset="0"/>
              </a:rPr>
              <a:t> – Vladimir </a:t>
            </a:r>
            <a:r>
              <a:rPr lang="en-US" sz="1600" u="sng" dirty="0" err="1">
                <a:effectLst/>
                <a:ea typeface="Times New Roman" panose="02020603050405020304" pitchFamily="18" charset="0"/>
              </a:rPr>
              <a:t>Ladygin</a:t>
            </a:r>
            <a:endParaRPr lang="en-US" sz="1600" u="sng" dirty="0">
              <a:effectLst/>
              <a:ea typeface="Times New Roman" panose="02020603050405020304" pitchFamily="18" charset="0"/>
            </a:endParaRPr>
          </a:p>
          <a:p>
            <a:pPr indent="-288000">
              <a:spcAft>
                <a:spcPts val="600"/>
              </a:spcAft>
              <a:buFont typeface="Wingdings" pitchFamily="2" charset="2"/>
              <a:buChar char="q"/>
            </a:pPr>
            <a:r>
              <a:rPr lang="en-US" sz="1600" dirty="0"/>
              <a:t>Study the spin structure of 2N and 3N short-range correlations using polarized d and p beams at the </a:t>
            </a:r>
            <a:r>
              <a:rPr lang="en-US" sz="1600" dirty="0" err="1"/>
              <a:t>Nuclotron</a:t>
            </a:r>
            <a:r>
              <a:rPr lang="en-US" sz="1600" dirty="0"/>
              <a:t>.</a:t>
            </a:r>
          </a:p>
        </p:txBody>
      </p:sp>
    </p:spTree>
    <p:extLst>
      <p:ext uri="{BB962C8B-B14F-4D97-AF65-F5344CB8AC3E}">
        <p14:creationId xmlns:p14="http://schemas.microsoft.com/office/powerpoint/2010/main" val="76955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215516" y="87874"/>
            <a:ext cx="8676964" cy="828000"/>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sz="3600" u="sng" dirty="0">
                <a:solidFill>
                  <a:srgbClr val="FFFF00"/>
                </a:solidFill>
                <a:latin typeface="Arial" panose="020B0604020202020204" pitchFamily="34" charset="0"/>
                <a:cs typeface="Arial" panose="020B0604020202020204" pitchFamily="34" charset="0"/>
              </a:rPr>
              <a:t>Ongoing projects seeking continuation (II) </a:t>
            </a:r>
          </a:p>
        </p:txBody>
      </p:sp>
      <p:sp>
        <p:nvSpPr>
          <p:cNvPr id="7" name="Date Placeholder 6">
            <a:extLst>
              <a:ext uri="{FF2B5EF4-FFF2-40B4-BE49-F238E27FC236}">
                <a16:creationId xmlns:a16="http://schemas.microsoft.com/office/drawing/2014/main" id="{4143148E-686C-2742-B607-B0CB1F61D719}"/>
              </a:ext>
            </a:extLst>
          </p:cNvPr>
          <p:cNvSpPr>
            <a:spLocks noGrp="1"/>
          </p:cNvSpPr>
          <p:nvPr>
            <p:ph type="dt" sz="half" idx="10"/>
          </p:nvPr>
        </p:nvSpPr>
        <p:spPr/>
        <p:txBody>
          <a:bodyPr/>
          <a:lstStyle/>
          <a:p>
            <a:pPr>
              <a:defRPr/>
            </a:pPr>
            <a:r>
              <a:rPr lang="en-US"/>
              <a:t>Itzhak Tserruya</a:t>
            </a:r>
            <a:endParaRPr lang="fr-FR"/>
          </a:p>
        </p:txBody>
      </p:sp>
      <p:sp>
        <p:nvSpPr>
          <p:cNvPr id="12" name="Slide Number Placeholder 11">
            <a:extLst>
              <a:ext uri="{FF2B5EF4-FFF2-40B4-BE49-F238E27FC236}">
                <a16:creationId xmlns:a16="http://schemas.microsoft.com/office/drawing/2014/main" id="{61E2E557-820B-3342-B4F4-07CB7A077DA7}"/>
              </a:ext>
            </a:extLst>
          </p:cNvPr>
          <p:cNvSpPr>
            <a:spLocks noGrp="1"/>
          </p:cNvSpPr>
          <p:nvPr>
            <p:ph type="sldNum" sz="quarter" idx="12"/>
          </p:nvPr>
        </p:nvSpPr>
        <p:spPr/>
        <p:txBody>
          <a:bodyPr/>
          <a:lstStyle/>
          <a:p>
            <a:pPr>
              <a:defRPr/>
            </a:pPr>
            <a:fld id="{16AAA047-8AEF-4C69-86C3-C9A280890182}" type="slidenum">
              <a:rPr lang="fr-FR" smtClean="0"/>
              <a:pPr>
                <a:defRPr/>
              </a:pPr>
              <a:t>11</a:t>
            </a:fld>
            <a:endParaRPr lang="fr-FR"/>
          </a:p>
        </p:txBody>
      </p:sp>
      <p:sp>
        <p:nvSpPr>
          <p:cNvPr id="3" name="Footer Placeholder 2">
            <a:extLst>
              <a:ext uri="{FF2B5EF4-FFF2-40B4-BE49-F238E27FC236}">
                <a16:creationId xmlns:a16="http://schemas.microsoft.com/office/drawing/2014/main" id="{45185C07-C1B4-AC46-BC4E-59E705B21260}"/>
              </a:ext>
            </a:extLst>
          </p:cNvPr>
          <p:cNvSpPr>
            <a:spLocks noGrp="1"/>
          </p:cNvSpPr>
          <p:nvPr>
            <p:ph type="ftr" sz="quarter" idx="11"/>
          </p:nvPr>
        </p:nvSpPr>
        <p:spPr/>
        <p:txBody>
          <a:bodyPr/>
          <a:lstStyle/>
          <a:p>
            <a:pPr>
              <a:defRPr/>
            </a:pPr>
            <a:r>
              <a:rPr lang="en-US"/>
              <a:t>135th SC JINR, February 15-16, 2024</a:t>
            </a:r>
            <a:endParaRPr lang="fr-FR"/>
          </a:p>
        </p:txBody>
      </p:sp>
      <p:sp>
        <p:nvSpPr>
          <p:cNvPr id="6" name="TextBox 5">
            <a:extLst>
              <a:ext uri="{FF2B5EF4-FFF2-40B4-BE49-F238E27FC236}">
                <a16:creationId xmlns:a16="http://schemas.microsoft.com/office/drawing/2014/main" id="{23C467B8-6A2E-94C0-9D34-5699599EE5AB}"/>
              </a:ext>
            </a:extLst>
          </p:cNvPr>
          <p:cNvSpPr txBox="1"/>
          <p:nvPr/>
        </p:nvSpPr>
        <p:spPr>
          <a:xfrm>
            <a:off x="215516" y="1322181"/>
            <a:ext cx="8712968" cy="2215991"/>
          </a:xfrm>
          <a:prstGeom prst="rect">
            <a:avLst/>
          </a:prstGeom>
          <a:noFill/>
        </p:spPr>
        <p:txBody>
          <a:bodyPr wrap="square">
            <a:spAutoFit/>
          </a:bodyPr>
          <a:lstStyle/>
          <a:p>
            <a:pPr indent="-288000">
              <a:spcAft>
                <a:spcPts val="600"/>
              </a:spcAft>
            </a:pPr>
            <a:r>
              <a:rPr lang="en-US" sz="1600" b="1" u="sng" dirty="0" err="1">
                <a:ea typeface="Times New Roman" panose="02020603050405020304" pitchFamily="18" charset="0"/>
              </a:rPr>
              <a:t>HyperNIS</a:t>
            </a:r>
            <a:r>
              <a:rPr lang="en-US" sz="1600" b="1" u="sng" dirty="0">
                <a:ea typeface="Times New Roman" panose="02020603050405020304" pitchFamily="18" charset="0"/>
              </a:rPr>
              <a:t> + SRC </a:t>
            </a:r>
            <a:r>
              <a:rPr lang="en-US" sz="1600" b="1" u="sng" dirty="0">
                <a:effectLst/>
                <a:ea typeface="Times New Roman" panose="02020603050405020304" pitchFamily="18" charset="0"/>
              </a:rPr>
              <a:t>–</a:t>
            </a:r>
            <a:r>
              <a:rPr lang="en-US" sz="1600" u="sng" dirty="0">
                <a:effectLst/>
                <a:ea typeface="Times New Roman" panose="02020603050405020304" pitchFamily="18" charset="0"/>
              </a:rPr>
              <a:t> Alexander </a:t>
            </a:r>
            <a:r>
              <a:rPr lang="en-US" sz="1600" u="sng" dirty="0" err="1">
                <a:effectLst/>
                <a:ea typeface="Times New Roman" panose="02020603050405020304" pitchFamily="18" charset="0"/>
              </a:rPr>
              <a:t>Averyanov</a:t>
            </a:r>
            <a:endParaRPr lang="en-US" sz="1600" u="sng" dirty="0">
              <a:effectLst/>
              <a:ea typeface="Times New Roman" panose="02020603050405020304" pitchFamily="18" charset="0"/>
            </a:endParaRPr>
          </a:p>
          <a:p>
            <a:pPr indent="-288000">
              <a:spcAft>
                <a:spcPts val="600"/>
              </a:spcAft>
              <a:buFont typeface="Wingdings" pitchFamily="2" charset="2"/>
              <a:buChar char="q"/>
            </a:pPr>
            <a:r>
              <a:rPr lang="en-US" sz="1600" kern="0" dirty="0" err="1">
                <a:effectLst/>
                <a:latin typeface="Arial" panose="020B0604020202020204" pitchFamily="34" charset="0"/>
                <a:ea typeface="Times New Roman" panose="02020603050405020304" pitchFamily="18" charset="0"/>
                <a:cs typeface="Arial" panose="020B0604020202020204" pitchFamily="34" charset="0"/>
              </a:rPr>
              <a:t>HyperNuclear</a:t>
            </a:r>
            <a:r>
              <a:rPr lang="en-US" sz="1600" kern="0" dirty="0">
                <a:effectLst/>
                <a:latin typeface="Arial" panose="020B0604020202020204" pitchFamily="34" charset="0"/>
                <a:ea typeface="Times New Roman" panose="02020603050405020304" pitchFamily="18" charset="0"/>
                <a:cs typeface="Arial" panose="020B0604020202020204" pitchFamily="34" charset="0"/>
              </a:rPr>
              <a:t> Intrinsic Strangeness and Short-Range Correlations”. The initial stage of the experimental </a:t>
            </a:r>
            <a:r>
              <a:rPr lang="en-US" sz="1600" kern="0" dirty="0" err="1">
                <a:effectLst/>
                <a:latin typeface="Arial" panose="020B0604020202020204" pitchFamily="34" charset="0"/>
                <a:ea typeface="Times New Roman" panose="02020603050405020304" pitchFamily="18" charset="0"/>
                <a:cs typeface="Arial" panose="020B0604020202020204" pitchFamily="34" charset="0"/>
              </a:rPr>
              <a:t>programme</a:t>
            </a:r>
            <a:r>
              <a:rPr lang="en-US" sz="1600" kern="0" dirty="0">
                <a:effectLst/>
                <a:latin typeface="Arial" panose="020B0604020202020204" pitchFamily="34" charset="0"/>
                <a:ea typeface="Times New Roman" panose="02020603050405020304" pitchFamily="18" charset="0"/>
                <a:cs typeface="Arial" panose="020B0604020202020204" pitchFamily="34" charset="0"/>
              </a:rPr>
              <a:t> aims at studying the lightest neutron-rich </a:t>
            </a:r>
            <a:r>
              <a:rPr lang="en-US" sz="1600" kern="0" dirty="0" err="1">
                <a:effectLst/>
                <a:latin typeface="Arial" panose="020B0604020202020204" pitchFamily="34" charset="0"/>
                <a:ea typeface="Times New Roman" panose="02020603050405020304" pitchFamily="18" charset="0"/>
                <a:cs typeface="Arial" panose="020B0604020202020204" pitchFamily="34" charset="0"/>
              </a:rPr>
              <a:t>hypernuclei</a:t>
            </a:r>
            <a:r>
              <a:rPr lang="en-US" sz="1600" kern="0" dirty="0">
                <a:effectLst/>
                <a:latin typeface="Arial" panose="020B0604020202020204" pitchFamily="34" charset="0"/>
                <a:ea typeface="Times New Roman" panose="02020603050405020304" pitchFamily="18" charset="0"/>
                <a:cs typeface="Arial" panose="020B0604020202020204" pitchFamily="34" charset="0"/>
              </a:rPr>
              <a:t>, like </a:t>
            </a:r>
            <a:r>
              <a:rPr lang="en-US" sz="1600" kern="0" baseline="30000" dirty="0">
                <a:effectLst/>
                <a:latin typeface="Arial" panose="020B0604020202020204" pitchFamily="34" charset="0"/>
                <a:ea typeface="Times New Roman" panose="02020603050405020304" pitchFamily="18" charset="0"/>
                <a:cs typeface="Arial" panose="020B0604020202020204" pitchFamily="34" charset="0"/>
              </a:rPr>
              <a:t>6</a:t>
            </a:r>
            <a:r>
              <a:rPr lang="ru-RU" sz="1600" kern="0" baseline="-25000" dirty="0">
                <a:effectLst/>
                <a:latin typeface="Arial" panose="020B0604020202020204" pitchFamily="34" charset="0"/>
                <a:ea typeface="Times New Roman" panose="02020603050405020304" pitchFamily="18" charset="0"/>
                <a:cs typeface="Arial" panose="020B0604020202020204" pitchFamily="34" charset="0"/>
              </a:rPr>
              <a:t>Λ</a:t>
            </a:r>
            <a:r>
              <a:rPr lang="ru-RU" sz="1600" kern="0" dirty="0">
                <a:effectLst/>
                <a:latin typeface="Arial" panose="020B0604020202020204" pitchFamily="34" charset="0"/>
                <a:ea typeface="Times New Roman" panose="02020603050405020304" pitchFamily="18" charset="0"/>
                <a:cs typeface="Arial" panose="020B0604020202020204" pitchFamily="34" charset="0"/>
              </a:rPr>
              <a:t>Н</a:t>
            </a:r>
            <a:r>
              <a:rPr lang="en-US" sz="1600" kern="0" dirty="0">
                <a:effectLst/>
                <a:latin typeface="Arial" panose="020B0604020202020204" pitchFamily="34" charset="0"/>
                <a:ea typeface="Times New Roman" panose="02020603050405020304" pitchFamily="18" charset="0"/>
                <a:cs typeface="Arial" panose="020B0604020202020204" pitchFamily="34" charset="0"/>
              </a:rPr>
              <a:t>, </a:t>
            </a:r>
            <a:r>
              <a:rPr lang="en-US" sz="1600" kern="0" baseline="30000" dirty="0">
                <a:effectLst/>
                <a:latin typeface="Arial" panose="020B0604020202020204" pitchFamily="34" charset="0"/>
                <a:ea typeface="Times New Roman" panose="02020603050405020304" pitchFamily="18" charset="0"/>
                <a:cs typeface="Arial" panose="020B0604020202020204" pitchFamily="34" charset="0"/>
              </a:rPr>
              <a:t>4</a:t>
            </a:r>
            <a:r>
              <a:rPr lang="ru-RU" sz="1600" kern="0" baseline="-25000" dirty="0">
                <a:effectLst/>
                <a:latin typeface="Arial" panose="020B0604020202020204" pitchFamily="34" charset="0"/>
                <a:ea typeface="Times New Roman" panose="02020603050405020304" pitchFamily="18" charset="0"/>
                <a:cs typeface="Arial" panose="020B0604020202020204" pitchFamily="34" charset="0"/>
              </a:rPr>
              <a:t>Λ</a:t>
            </a:r>
            <a:r>
              <a:rPr lang="ru-RU" sz="1600" kern="0" dirty="0">
                <a:effectLst/>
                <a:latin typeface="Arial" panose="020B0604020202020204" pitchFamily="34" charset="0"/>
                <a:ea typeface="Times New Roman" panose="02020603050405020304" pitchFamily="18" charset="0"/>
                <a:cs typeface="Arial" panose="020B0604020202020204" pitchFamily="34" charset="0"/>
              </a:rPr>
              <a:t>Н</a:t>
            </a:r>
            <a:r>
              <a:rPr lang="en-US" sz="1600" kern="0" dirty="0">
                <a:effectLst/>
                <a:latin typeface="Arial" panose="020B0604020202020204" pitchFamily="34" charset="0"/>
                <a:ea typeface="Times New Roman" panose="02020603050405020304" pitchFamily="18" charset="0"/>
                <a:cs typeface="Arial" panose="020B0604020202020204" pitchFamily="34" charset="0"/>
              </a:rPr>
              <a:t>, </a:t>
            </a:r>
            <a:r>
              <a:rPr lang="en-US" sz="1600" kern="0" baseline="30000" dirty="0">
                <a:effectLst/>
                <a:latin typeface="Arial" panose="020B0604020202020204" pitchFamily="34" charset="0"/>
                <a:ea typeface="Times New Roman" panose="02020603050405020304" pitchFamily="18" charset="0"/>
                <a:cs typeface="Arial" panose="020B0604020202020204" pitchFamily="34" charset="0"/>
              </a:rPr>
              <a:t>3</a:t>
            </a:r>
            <a:r>
              <a:rPr lang="ru-RU" sz="1600" kern="0" baseline="-25000" dirty="0">
                <a:effectLst/>
                <a:latin typeface="Arial" panose="020B0604020202020204" pitchFamily="34" charset="0"/>
                <a:ea typeface="Times New Roman" panose="02020603050405020304" pitchFamily="18" charset="0"/>
                <a:cs typeface="Arial" panose="020B0604020202020204" pitchFamily="34" charset="0"/>
              </a:rPr>
              <a:t>Λ</a:t>
            </a:r>
            <a:r>
              <a:rPr lang="ru-RU" sz="1600" kern="0" dirty="0">
                <a:effectLst/>
                <a:latin typeface="Arial" panose="020B0604020202020204" pitchFamily="34" charset="0"/>
                <a:ea typeface="Times New Roman" panose="02020603050405020304" pitchFamily="18" charset="0"/>
                <a:cs typeface="Arial" panose="020B0604020202020204" pitchFamily="34" charset="0"/>
              </a:rPr>
              <a:t>Н</a:t>
            </a:r>
            <a:r>
              <a:rPr lang="en-US" sz="1600" kern="0" dirty="0">
                <a:effectLst/>
                <a:latin typeface="Arial" panose="020B0604020202020204" pitchFamily="34" charset="0"/>
                <a:ea typeface="Times New Roman" panose="02020603050405020304" pitchFamily="18" charset="0"/>
                <a:cs typeface="Arial" panose="020B0604020202020204" pitchFamily="34" charset="0"/>
              </a:rPr>
              <a:t>. The search for such </a:t>
            </a:r>
            <a:r>
              <a:rPr lang="en-US" sz="1600" kern="0" dirty="0" err="1">
                <a:effectLst/>
                <a:latin typeface="Arial" panose="020B0604020202020204" pitchFamily="34" charset="0"/>
                <a:ea typeface="Times New Roman" panose="02020603050405020304" pitchFamily="18" charset="0"/>
                <a:cs typeface="Arial" panose="020B0604020202020204" pitchFamily="34" charset="0"/>
              </a:rPr>
              <a:t>hypernuclei</a:t>
            </a:r>
            <a:r>
              <a:rPr lang="en-US" sz="1600" kern="0" dirty="0">
                <a:effectLst/>
                <a:latin typeface="Arial" panose="020B0604020202020204" pitchFamily="34" charset="0"/>
                <a:ea typeface="Times New Roman" panose="02020603050405020304" pitchFamily="18" charset="0"/>
                <a:cs typeface="Arial" panose="020B0604020202020204" pitchFamily="34" charset="0"/>
              </a:rPr>
              <a:t> can be performed with a special setup, such as </a:t>
            </a:r>
            <a:r>
              <a:rPr lang="en-US" sz="1600" kern="0" dirty="0" err="1">
                <a:effectLst/>
                <a:latin typeface="Arial" panose="020B0604020202020204" pitchFamily="34" charset="0"/>
                <a:ea typeface="Times New Roman" panose="02020603050405020304" pitchFamily="18" charset="0"/>
                <a:cs typeface="Arial" panose="020B0604020202020204" pitchFamily="34" charset="0"/>
              </a:rPr>
              <a:t>HyperNIS</a:t>
            </a:r>
            <a:r>
              <a:rPr lang="en-US" sz="1600" kern="0" dirty="0">
                <a:effectLst/>
                <a:latin typeface="Arial" panose="020B0604020202020204" pitchFamily="34" charset="0"/>
                <a:ea typeface="Times New Roman" panose="02020603050405020304" pitchFamily="18" charset="0"/>
                <a:cs typeface="Arial" panose="020B0604020202020204" pitchFamily="34" charset="0"/>
              </a:rPr>
              <a:t>.  </a:t>
            </a:r>
          </a:p>
          <a:p>
            <a:pPr indent="-288000">
              <a:spcAft>
                <a:spcPts val="600"/>
              </a:spcAft>
              <a:buFont typeface="Wingdings" pitchFamily="2" charset="2"/>
              <a:buChar char="q"/>
            </a:pPr>
            <a:r>
              <a:rPr lang="en-US" sz="1600" kern="0" dirty="0">
                <a:effectLst/>
                <a:latin typeface="Arial" panose="020B0604020202020204" pitchFamily="34" charset="0"/>
                <a:ea typeface="Times New Roman" panose="02020603050405020304" pitchFamily="18" charset="0"/>
                <a:cs typeface="Arial" panose="020B0604020202020204" pitchFamily="34" charset="0"/>
              </a:rPr>
              <a:t> Adding the SRC apparatus dedicated to the study of short-range correlations will considerably expand the physics </a:t>
            </a:r>
            <a:r>
              <a:rPr lang="en-US" sz="1600" kern="0" dirty="0" err="1">
                <a:effectLst/>
                <a:latin typeface="Arial" panose="020B0604020202020204" pitchFamily="34" charset="0"/>
                <a:ea typeface="Times New Roman" panose="02020603050405020304" pitchFamily="18" charset="0"/>
                <a:cs typeface="Arial" panose="020B0604020202020204" pitchFamily="34" charset="0"/>
              </a:rPr>
              <a:t>programme</a:t>
            </a:r>
            <a:r>
              <a:rPr lang="en-US" sz="1600" kern="0" dirty="0">
                <a:effectLst/>
                <a:latin typeface="Arial" panose="020B0604020202020204" pitchFamily="34" charset="0"/>
                <a:ea typeface="Times New Roman" panose="02020603050405020304" pitchFamily="18" charset="0"/>
                <a:cs typeface="Arial" panose="020B0604020202020204" pitchFamily="34" charset="0"/>
              </a:rPr>
              <a:t>. The study of the possibility of locating the SRC experiment at the </a:t>
            </a:r>
            <a:r>
              <a:rPr lang="en-US" sz="1600" kern="0" dirty="0" err="1">
                <a:effectLst/>
                <a:latin typeface="Arial" panose="020B0604020202020204" pitchFamily="34" charset="0"/>
                <a:ea typeface="Times New Roman" panose="02020603050405020304" pitchFamily="18" charset="0"/>
                <a:cs typeface="Arial" panose="020B0604020202020204" pitchFamily="34" charset="0"/>
              </a:rPr>
              <a:t>HyperNIS</a:t>
            </a:r>
            <a:r>
              <a:rPr lang="en-US" sz="1600" kern="0" dirty="0">
                <a:effectLst/>
                <a:latin typeface="Arial" panose="020B0604020202020204" pitchFamily="34" charset="0"/>
                <a:ea typeface="Times New Roman" panose="02020603050405020304" pitchFamily="18" charset="0"/>
                <a:cs typeface="Arial" panose="020B0604020202020204" pitchFamily="34" charset="0"/>
              </a:rPr>
              <a:t> setup area is ongoing.</a:t>
            </a:r>
            <a:endParaRPr lang="en-IL" sz="16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AutoShape 7">
            <a:extLst>
              <a:ext uri="{FF2B5EF4-FFF2-40B4-BE49-F238E27FC236}">
                <a16:creationId xmlns:a16="http://schemas.microsoft.com/office/drawing/2014/main" id="{28225645-0CD9-64B6-3CC5-2172FCD34412}"/>
              </a:ext>
            </a:extLst>
          </p:cNvPr>
          <p:cNvSpPr>
            <a:spLocks noChangeArrowheads="1"/>
          </p:cNvSpPr>
          <p:nvPr/>
        </p:nvSpPr>
        <p:spPr bwMode="auto">
          <a:xfrm>
            <a:off x="143508" y="3952054"/>
            <a:ext cx="8784976" cy="1583765"/>
          </a:xfrm>
          <a:prstGeom prst="flowChartAlternateProcess">
            <a:avLst/>
          </a:prstGeom>
          <a:solidFill>
            <a:srgbClr val="FFFF00"/>
          </a:solidFill>
          <a:ln w="57150">
            <a:solidFill>
              <a:srgbClr val="FF0000"/>
            </a:solidFill>
            <a:miter lim="800000"/>
            <a:headEnd/>
            <a:tailEnd/>
          </a:ln>
        </p:spPr>
        <p:txBody>
          <a:bodyPr anchor="ctr" anchorCtr="1"/>
          <a:lstStyle/>
          <a:p>
            <a:pPr indent="-288000">
              <a:spcAft>
                <a:spcPts val="600"/>
              </a:spcAft>
            </a:pPr>
            <a:r>
              <a:rPr lang="en-US" sz="1600" u="sng" dirty="0">
                <a:effectLst/>
                <a:ea typeface="Times New Roman" panose="02020603050405020304" pitchFamily="18" charset="0"/>
              </a:rPr>
              <a:t>Recommendation:</a:t>
            </a:r>
          </a:p>
          <a:p>
            <a:pPr indent="-288000" algn="just">
              <a:spcAft>
                <a:spcPts val="800"/>
              </a:spcAft>
              <a:buFont typeface="Wingdings" pitchFamily="2" charset="2"/>
              <a:buChar char="q"/>
            </a:pPr>
            <a:r>
              <a:rPr lang="en-US" sz="1600" kern="0" dirty="0">
                <a:effectLst/>
                <a:latin typeface="Arial" panose="020B0604020202020204" pitchFamily="34" charset="0"/>
                <a:ea typeface="Times New Roman" panose="02020603050405020304" pitchFamily="18" charset="0"/>
                <a:cs typeface="Arial" panose="020B0604020202020204" pitchFamily="34" charset="0"/>
              </a:rPr>
              <a:t>The PAC supports the proposed experiment with </a:t>
            </a:r>
            <a:r>
              <a:rPr lang="en-US" sz="1600" kern="0" dirty="0" err="1">
                <a:effectLst/>
                <a:latin typeface="Arial" panose="020B0604020202020204" pitchFamily="34" charset="0"/>
                <a:ea typeface="Times New Roman" panose="02020603050405020304" pitchFamily="18" charset="0"/>
                <a:cs typeface="Arial" panose="020B0604020202020204" pitchFamily="34" charset="0"/>
              </a:rPr>
              <a:t>hypernuclei</a:t>
            </a:r>
            <a:r>
              <a:rPr lang="en-US" sz="1600" kern="0" dirty="0">
                <a:effectLst/>
                <a:latin typeface="Arial" panose="020B0604020202020204" pitchFamily="34" charset="0"/>
                <a:ea typeface="Times New Roman" panose="02020603050405020304" pitchFamily="18" charset="0"/>
                <a:cs typeface="Arial" panose="020B0604020202020204" pitchFamily="34" charset="0"/>
              </a:rPr>
              <a:t> at the </a:t>
            </a:r>
            <a:r>
              <a:rPr lang="en-US" sz="1600" kern="0" dirty="0" err="1">
                <a:effectLst/>
                <a:latin typeface="Arial" panose="020B0604020202020204" pitchFamily="34" charset="0"/>
                <a:ea typeface="Times New Roman" panose="02020603050405020304" pitchFamily="18" charset="0"/>
                <a:cs typeface="Arial" panose="020B0604020202020204" pitchFamily="34" charset="0"/>
              </a:rPr>
              <a:t>Nuclotron</a:t>
            </a:r>
            <a:r>
              <a:rPr lang="en-US" sz="1600" kern="0" dirty="0">
                <a:effectLst/>
                <a:latin typeface="Arial" panose="020B0604020202020204" pitchFamily="34" charset="0"/>
                <a:ea typeface="Times New Roman" panose="02020603050405020304" pitchFamily="18" charset="0"/>
                <a:cs typeface="Arial" panose="020B0604020202020204" pitchFamily="34" charset="0"/>
              </a:rPr>
              <a:t>, the plans to expand the setup for the SRC study, and recommends approval of this project until the end of 2029 with ranking A.</a:t>
            </a:r>
            <a:r>
              <a:rPr lang="en-US" sz="1600" dirty="0"/>
              <a:t> </a:t>
            </a:r>
            <a:endParaRPr lang="en-IL" sz="1600" dirty="0"/>
          </a:p>
        </p:txBody>
      </p:sp>
    </p:spTree>
    <p:extLst>
      <p:ext uri="{BB962C8B-B14F-4D97-AF65-F5344CB8AC3E}">
        <p14:creationId xmlns:p14="http://schemas.microsoft.com/office/powerpoint/2010/main" val="1431303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BC831-E601-BF6C-45FE-575A721F3CCD}"/>
            </a:ext>
          </a:extLst>
        </p:cNvPr>
        <p:cNvGrpSpPr/>
        <p:nvPr/>
      </p:nvGrpSpPr>
      <p:grpSpPr>
        <a:xfrm>
          <a:off x="0" y="0"/>
          <a:ext cx="0" cy="0"/>
          <a:chOff x="0" y="0"/>
          <a:chExt cx="0" cy="0"/>
        </a:xfrm>
      </p:grpSpPr>
      <p:sp>
        <p:nvSpPr>
          <p:cNvPr id="10" name="AutoShape 18">
            <a:extLst>
              <a:ext uri="{FF2B5EF4-FFF2-40B4-BE49-F238E27FC236}">
                <a16:creationId xmlns:a16="http://schemas.microsoft.com/office/drawing/2014/main" id="{42156F1B-6E73-88C0-6446-D1BE3E2281D4}"/>
              </a:ext>
            </a:extLst>
          </p:cNvPr>
          <p:cNvSpPr>
            <a:spLocks noGrp="1" noChangeArrowheads="1"/>
          </p:cNvSpPr>
          <p:nvPr>
            <p:ph type="title"/>
          </p:nvPr>
        </p:nvSpPr>
        <p:spPr bwMode="auto">
          <a:xfrm>
            <a:off x="611560" y="87874"/>
            <a:ext cx="8280920" cy="612934"/>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sz="3600" u="sng" dirty="0">
                <a:solidFill>
                  <a:srgbClr val="FFFF00"/>
                </a:solidFill>
                <a:latin typeface="Arial" panose="020B0604020202020204" pitchFamily="34" charset="0"/>
                <a:cs typeface="Arial" panose="020B0604020202020204" pitchFamily="34" charset="0"/>
              </a:rPr>
              <a:t>Reports on new projects (I) </a:t>
            </a:r>
          </a:p>
        </p:txBody>
      </p:sp>
      <p:sp>
        <p:nvSpPr>
          <p:cNvPr id="7" name="Date Placeholder 6">
            <a:extLst>
              <a:ext uri="{FF2B5EF4-FFF2-40B4-BE49-F238E27FC236}">
                <a16:creationId xmlns:a16="http://schemas.microsoft.com/office/drawing/2014/main" id="{D42311AD-2042-2FEE-5E2A-0792F6B85A4B}"/>
              </a:ext>
            </a:extLst>
          </p:cNvPr>
          <p:cNvSpPr>
            <a:spLocks noGrp="1"/>
          </p:cNvSpPr>
          <p:nvPr>
            <p:ph type="dt" sz="half" idx="10"/>
          </p:nvPr>
        </p:nvSpPr>
        <p:spPr/>
        <p:txBody>
          <a:bodyPr/>
          <a:lstStyle/>
          <a:p>
            <a:pPr>
              <a:defRPr/>
            </a:pPr>
            <a:r>
              <a:rPr lang="en-US"/>
              <a:t>Itzhak Tserruya</a:t>
            </a:r>
            <a:endParaRPr lang="fr-FR"/>
          </a:p>
        </p:txBody>
      </p:sp>
      <p:sp>
        <p:nvSpPr>
          <p:cNvPr id="12" name="Slide Number Placeholder 11">
            <a:extLst>
              <a:ext uri="{FF2B5EF4-FFF2-40B4-BE49-F238E27FC236}">
                <a16:creationId xmlns:a16="http://schemas.microsoft.com/office/drawing/2014/main" id="{71389958-0CAC-0D23-A7D9-EF981F904783}"/>
              </a:ext>
            </a:extLst>
          </p:cNvPr>
          <p:cNvSpPr>
            <a:spLocks noGrp="1"/>
          </p:cNvSpPr>
          <p:nvPr>
            <p:ph type="sldNum" sz="quarter" idx="12"/>
          </p:nvPr>
        </p:nvSpPr>
        <p:spPr/>
        <p:txBody>
          <a:bodyPr/>
          <a:lstStyle/>
          <a:p>
            <a:pPr>
              <a:defRPr/>
            </a:pPr>
            <a:fld id="{16AAA047-8AEF-4C69-86C3-C9A280890182}" type="slidenum">
              <a:rPr lang="fr-FR" smtClean="0"/>
              <a:pPr>
                <a:defRPr/>
              </a:pPr>
              <a:t>12</a:t>
            </a:fld>
            <a:endParaRPr lang="fr-FR"/>
          </a:p>
        </p:txBody>
      </p:sp>
      <p:sp>
        <p:nvSpPr>
          <p:cNvPr id="3" name="Footer Placeholder 2">
            <a:extLst>
              <a:ext uri="{FF2B5EF4-FFF2-40B4-BE49-F238E27FC236}">
                <a16:creationId xmlns:a16="http://schemas.microsoft.com/office/drawing/2014/main" id="{CFE3AB5C-A671-16AE-C24C-EDFB308B3655}"/>
              </a:ext>
            </a:extLst>
          </p:cNvPr>
          <p:cNvSpPr>
            <a:spLocks noGrp="1"/>
          </p:cNvSpPr>
          <p:nvPr>
            <p:ph type="ftr" sz="quarter" idx="11"/>
          </p:nvPr>
        </p:nvSpPr>
        <p:spPr/>
        <p:txBody>
          <a:bodyPr/>
          <a:lstStyle/>
          <a:p>
            <a:pPr>
              <a:defRPr/>
            </a:pPr>
            <a:r>
              <a:rPr lang="en-US"/>
              <a:t>135th SC JINR, February 15-16, 2024</a:t>
            </a:r>
            <a:endParaRPr lang="fr-FR"/>
          </a:p>
        </p:txBody>
      </p:sp>
      <p:sp>
        <p:nvSpPr>
          <p:cNvPr id="6" name="TextBox 5">
            <a:extLst>
              <a:ext uri="{FF2B5EF4-FFF2-40B4-BE49-F238E27FC236}">
                <a16:creationId xmlns:a16="http://schemas.microsoft.com/office/drawing/2014/main" id="{5923E8F4-CE0D-A9E9-81B0-2DD65C117EBD}"/>
              </a:ext>
            </a:extLst>
          </p:cNvPr>
          <p:cNvSpPr txBox="1"/>
          <p:nvPr/>
        </p:nvSpPr>
        <p:spPr>
          <a:xfrm>
            <a:off x="179512" y="980728"/>
            <a:ext cx="8712968" cy="2877711"/>
          </a:xfrm>
          <a:prstGeom prst="rect">
            <a:avLst/>
          </a:prstGeom>
          <a:noFill/>
        </p:spPr>
        <p:txBody>
          <a:bodyPr wrap="square">
            <a:spAutoFit/>
          </a:bodyPr>
          <a:lstStyle/>
          <a:p>
            <a:pPr indent="-288000">
              <a:spcAft>
                <a:spcPts val="600"/>
              </a:spcAft>
            </a:pPr>
            <a:r>
              <a:rPr lang="en-US" sz="1600" b="1" u="sng" dirty="0">
                <a:ea typeface="Times New Roman" panose="02020603050405020304" pitchFamily="18" charset="0"/>
              </a:rPr>
              <a:t>FLAP </a:t>
            </a:r>
            <a:r>
              <a:rPr lang="en-US" sz="1600" b="1" u="sng" dirty="0">
                <a:effectLst/>
                <a:ea typeface="Times New Roman" panose="02020603050405020304" pitchFamily="18" charset="0"/>
              </a:rPr>
              <a:t>–</a:t>
            </a:r>
            <a:r>
              <a:rPr lang="en-US" sz="1600" u="sng" dirty="0">
                <a:effectLst/>
                <a:ea typeface="Times New Roman" panose="02020603050405020304" pitchFamily="18" charset="0"/>
              </a:rPr>
              <a:t> Anton </a:t>
            </a:r>
            <a:r>
              <a:rPr lang="en-US" sz="1600" u="sng" dirty="0" err="1">
                <a:effectLst/>
                <a:ea typeface="Times New Roman" panose="02020603050405020304" pitchFamily="18" charset="0"/>
              </a:rPr>
              <a:t>Baldin</a:t>
            </a:r>
            <a:endParaRPr lang="en-US" sz="1600" u="sng" dirty="0">
              <a:effectLst/>
              <a:ea typeface="Times New Roman" panose="02020603050405020304" pitchFamily="18" charset="0"/>
            </a:endParaRPr>
          </a:p>
          <a:p>
            <a:pPr indent="-288000">
              <a:spcAft>
                <a:spcPts val="600"/>
              </a:spcAft>
              <a:buFont typeface="Wingdings" pitchFamily="2" charset="2"/>
              <a:buChar char="q"/>
            </a:pPr>
            <a:r>
              <a:rPr lang="en-US" sz="1600" kern="0" dirty="0">
                <a:effectLst/>
                <a:latin typeface="Arial" panose="020B0604020202020204" pitchFamily="34" charset="0"/>
                <a:ea typeface="Times New Roman" panose="02020603050405020304" pitchFamily="18" charset="0"/>
                <a:cs typeface="Arial" panose="020B0604020202020204" pitchFamily="34" charset="0"/>
              </a:rPr>
              <a:t>“Fundamental and applied physics using beams of relativistic accelerated electrons (FLAP)”. The FLAP collaboration is planning to carry out its research at the linear electron accelerator LINAC-200. The project is related to the fundamentals of electromagnetic interactions as well as new applications. The task list includes the study of controllable generation of electromagnetic radiation by relativistic electrons using functional materials, the investigation of the characteristics and controllable generation of Cherenkov, synchrotron, and transition radiation with a frequency of up to the GHz scale, the interaction of beams of relativistic electrons with surface and corrugated structures, the creation of secondary neutron beams for neutron radiography, and testing new detectors for non-destructive beam diagnostics with high spatial and time resolution. </a:t>
            </a:r>
            <a:r>
              <a:rPr lang="en-US" sz="1600" dirty="0"/>
              <a:t>  </a:t>
            </a:r>
            <a:endParaRPr lang="en-IL" sz="1600" dirty="0">
              <a:effectLst/>
              <a:ea typeface="Times New Roman" panose="02020603050405020304" pitchFamily="18" charset="0"/>
            </a:endParaRPr>
          </a:p>
        </p:txBody>
      </p:sp>
      <p:sp>
        <p:nvSpPr>
          <p:cNvPr id="8" name="AutoShape 7">
            <a:extLst>
              <a:ext uri="{FF2B5EF4-FFF2-40B4-BE49-F238E27FC236}">
                <a16:creationId xmlns:a16="http://schemas.microsoft.com/office/drawing/2014/main" id="{4A579B58-8616-0F62-CDA0-D250DBE49823}"/>
              </a:ext>
            </a:extLst>
          </p:cNvPr>
          <p:cNvSpPr>
            <a:spLocks noChangeArrowheads="1"/>
          </p:cNvSpPr>
          <p:nvPr/>
        </p:nvSpPr>
        <p:spPr bwMode="auto">
          <a:xfrm>
            <a:off x="179512" y="4367336"/>
            <a:ext cx="8784976" cy="1228797"/>
          </a:xfrm>
          <a:prstGeom prst="flowChartAlternateProcess">
            <a:avLst/>
          </a:prstGeom>
          <a:solidFill>
            <a:srgbClr val="FFFF00"/>
          </a:solidFill>
          <a:ln w="57150">
            <a:solidFill>
              <a:srgbClr val="FF0000"/>
            </a:solidFill>
            <a:miter lim="800000"/>
            <a:headEnd/>
            <a:tailEnd/>
          </a:ln>
        </p:spPr>
        <p:txBody>
          <a:bodyPr anchor="ctr" anchorCtr="1"/>
          <a:lstStyle/>
          <a:p>
            <a:pPr indent="-288000">
              <a:spcAft>
                <a:spcPts val="600"/>
              </a:spcAft>
            </a:pPr>
            <a:r>
              <a:rPr lang="en-US" sz="1600" u="sng" dirty="0">
                <a:effectLst/>
                <a:ea typeface="Times New Roman" panose="02020603050405020304" pitchFamily="18" charset="0"/>
              </a:rPr>
              <a:t>Recommendation:</a:t>
            </a:r>
          </a:p>
          <a:p>
            <a:pPr indent="-288000">
              <a:spcAft>
                <a:spcPts val="600"/>
              </a:spcAft>
              <a:buFont typeface="Wingdings" pitchFamily="2" charset="2"/>
              <a:buChar char="q"/>
            </a:pPr>
            <a:r>
              <a:rPr lang="en-US" sz="1600" dirty="0"/>
              <a:t> </a:t>
            </a:r>
            <a:r>
              <a:rPr lang="en-US" sz="1800" kern="0" dirty="0">
                <a:effectLst/>
                <a:latin typeface="Arial" panose="020B0604020202020204" pitchFamily="34" charset="0"/>
                <a:ea typeface="Times New Roman" panose="02020603050405020304" pitchFamily="18" charset="0"/>
                <a:cs typeface="Arial" panose="020B0604020202020204" pitchFamily="34" charset="0"/>
              </a:rPr>
              <a:t>The PAC supports the proposal to develop these interlaboratory activities at JINR and recommends opening the new project FLAP for the period of </a:t>
            </a:r>
            <a:br>
              <a:rPr lang="en-US" sz="1800" kern="0" dirty="0">
                <a:effectLst/>
                <a:latin typeface="Arial" panose="020B0604020202020204" pitchFamily="34" charset="0"/>
                <a:ea typeface="Times New Roman" panose="02020603050405020304" pitchFamily="18" charset="0"/>
                <a:cs typeface="Arial" panose="020B0604020202020204" pitchFamily="34" charset="0"/>
              </a:rPr>
            </a:br>
            <a:r>
              <a:rPr lang="en-US" sz="1800" kern="0" dirty="0">
                <a:effectLst/>
                <a:latin typeface="Arial" panose="020B0604020202020204" pitchFamily="34" charset="0"/>
                <a:ea typeface="Times New Roman" panose="02020603050405020304" pitchFamily="18" charset="0"/>
                <a:cs typeface="Arial" panose="020B0604020202020204" pitchFamily="34" charset="0"/>
              </a:rPr>
              <a:t>202</a:t>
            </a:r>
            <a:r>
              <a:rPr lang="ru-RU" sz="1800" kern="0" dirty="0">
                <a:effectLst/>
                <a:latin typeface="Arial" panose="020B0604020202020204" pitchFamily="34" charset="0"/>
                <a:ea typeface="Times New Roman" panose="02020603050405020304" pitchFamily="18" charset="0"/>
                <a:cs typeface="Arial" panose="020B0604020202020204" pitchFamily="34" charset="0"/>
              </a:rPr>
              <a:t>5</a:t>
            </a:r>
            <a:r>
              <a:rPr lang="en-US" sz="1800" kern="0" dirty="0">
                <a:effectLst/>
                <a:latin typeface="Arial" panose="020B0604020202020204" pitchFamily="34" charset="0"/>
                <a:ea typeface="Times New Roman" panose="02020603050405020304" pitchFamily="18" charset="0"/>
                <a:cs typeface="Arial" panose="020B0604020202020204" pitchFamily="34" charset="0"/>
              </a:rPr>
              <a:t>–202</a:t>
            </a:r>
            <a:r>
              <a:rPr lang="ru-RU" sz="1800" kern="0" dirty="0">
                <a:effectLst/>
                <a:latin typeface="Arial" panose="020B0604020202020204" pitchFamily="34" charset="0"/>
                <a:ea typeface="Times New Roman" panose="02020603050405020304" pitchFamily="18" charset="0"/>
                <a:cs typeface="Arial" panose="020B0604020202020204" pitchFamily="34" charset="0"/>
              </a:rPr>
              <a:t>9</a:t>
            </a:r>
            <a:r>
              <a:rPr lang="en-US" sz="1800" kern="0" dirty="0">
                <a:effectLst/>
                <a:latin typeface="Arial" panose="020B0604020202020204" pitchFamily="34" charset="0"/>
                <a:ea typeface="Times New Roman" panose="02020603050405020304" pitchFamily="18" charset="0"/>
                <a:cs typeface="Arial" panose="020B0604020202020204" pitchFamily="34" charset="0"/>
              </a:rPr>
              <a:t> with ranking A.</a:t>
            </a:r>
            <a:endParaRPr lang="en-IL"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51078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611560" y="87874"/>
            <a:ext cx="8280920" cy="612934"/>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sz="3600" u="sng" dirty="0">
                <a:solidFill>
                  <a:srgbClr val="FFFF00"/>
                </a:solidFill>
                <a:latin typeface="Arial" panose="020B0604020202020204" pitchFamily="34" charset="0"/>
                <a:cs typeface="Arial" panose="020B0604020202020204" pitchFamily="34" charset="0"/>
              </a:rPr>
              <a:t>Reports from the LHC experiments</a:t>
            </a:r>
          </a:p>
        </p:txBody>
      </p:sp>
      <p:sp>
        <p:nvSpPr>
          <p:cNvPr id="7" name="Date Placeholder 6">
            <a:extLst>
              <a:ext uri="{FF2B5EF4-FFF2-40B4-BE49-F238E27FC236}">
                <a16:creationId xmlns:a16="http://schemas.microsoft.com/office/drawing/2014/main" id="{4143148E-686C-2742-B607-B0CB1F61D719}"/>
              </a:ext>
            </a:extLst>
          </p:cNvPr>
          <p:cNvSpPr>
            <a:spLocks noGrp="1"/>
          </p:cNvSpPr>
          <p:nvPr>
            <p:ph type="dt" sz="half" idx="10"/>
          </p:nvPr>
        </p:nvSpPr>
        <p:spPr/>
        <p:txBody>
          <a:bodyPr/>
          <a:lstStyle/>
          <a:p>
            <a:pPr>
              <a:defRPr/>
            </a:pPr>
            <a:r>
              <a:rPr lang="en-US"/>
              <a:t>Itzhak Tserruya</a:t>
            </a:r>
            <a:endParaRPr lang="fr-FR"/>
          </a:p>
        </p:txBody>
      </p:sp>
      <p:sp>
        <p:nvSpPr>
          <p:cNvPr id="12" name="Slide Number Placeholder 11">
            <a:extLst>
              <a:ext uri="{FF2B5EF4-FFF2-40B4-BE49-F238E27FC236}">
                <a16:creationId xmlns:a16="http://schemas.microsoft.com/office/drawing/2014/main" id="{61E2E557-820B-3342-B4F4-07CB7A077DA7}"/>
              </a:ext>
            </a:extLst>
          </p:cNvPr>
          <p:cNvSpPr>
            <a:spLocks noGrp="1"/>
          </p:cNvSpPr>
          <p:nvPr>
            <p:ph type="sldNum" sz="quarter" idx="12"/>
          </p:nvPr>
        </p:nvSpPr>
        <p:spPr/>
        <p:txBody>
          <a:bodyPr/>
          <a:lstStyle/>
          <a:p>
            <a:pPr>
              <a:defRPr/>
            </a:pPr>
            <a:fld id="{16AAA047-8AEF-4C69-86C3-C9A280890182}" type="slidenum">
              <a:rPr lang="fr-FR" smtClean="0"/>
              <a:pPr>
                <a:defRPr/>
              </a:pPr>
              <a:t>13</a:t>
            </a:fld>
            <a:endParaRPr lang="fr-FR"/>
          </a:p>
        </p:txBody>
      </p:sp>
      <p:sp>
        <p:nvSpPr>
          <p:cNvPr id="9" name="AutoShape 7">
            <a:extLst>
              <a:ext uri="{FF2B5EF4-FFF2-40B4-BE49-F238E27FC236}">
                <a16:creationId xmlns:a16="http://schemas.microsoft.com/office/drawing/2014/main" id="{749C24E8-8E6C-7A4B-A3D2-BCAE9F172C6D}"/>
              </a:ext>
            </a:extLst>
          </p:cNvPr>
          <p:cNvSpPr>
            <a:spLocks noChangeArrowheads="1"/>
          </p:cNvSpPr>
          <p:nvPr/>
        </p:nvSpPr>
        <p:spPr bwMode="auto">
          <a:xfrm>
            <a:off x="251520" y="2852936"/>
            <a:ext cx="8712968" cy="1584177"/>
          </a:xfrm>
          <a:prstGeom prst="flowChartAlternateProcess">
            <a:avLst/>
          </a:prstGeom>
          <a:solidFill>
            <a:srgbClr val="FFFF00"/>
          </a:solidFill>
          <a:ln w="57150">
            <a:solidFill>
              <a:srgbClr val="FF0000"/>
            </a:solidFill>
            <a:miter lim="800000"/>
            <a:headEnd/>
            <a:tailEnd/>
          </a:ln>
        </p:spPr>
        <p:txBody>
          <a:bodyPr anchor="ctr" anchorCtr="1"/>
          <a:lstStyle/>
          <a:p>
            <a:pPr indent="-288000">
              <a:spcAft>
                <a:spcPts val="600"/>
              </a:spcAft>
              <a:buFont typeface="Wingdings" charset="2"/>
              <a:buChar char="q"/>
            </a:pPr>
            <a:r>
              <a:rPr lang="en-US" dirty="0"/>
              <a:t>The PAC heard detailed reports on the activities of the JINR groups involved in the three LHC experiments, ALICE, ATLAS and CMS with emphasis on their scientific and detector upgrade contributions.</a:t>
            </a:r>
          </a:p>
        </p:txBody>
      </p:sp>
      <p:sp>
        <p:nvSpPr>
          <p:cNvPr id="3" name="Footer Placeholder 2">
            <a:extLst>
              <a:ext uri="{FF2B5EF4-FFF2-40B4-BE49-F238E27FC236}">
                <a16:creationId xmlns:a16="http://schemas.microsoft.com/office/drawing/2014/main" id="{45185C07-C1B4-AC46-BC4E-59E705B21260}"/>
              </a:ext>
            </a:extLst>
          </p:cNvPr>
          <p:cNvSpPr>
            <a:spLocks noGrp="1"/>
          </p:cNvSpPr>
          <p:nvPr>
            <p:ph type="ftr" sz="quarter" idx="11"/>
          </p:nvPr>
        </p:nvSpPr>
        <p:spPr/>
        <p:txBody>
          <a:bodyPr/>
          <a:lstStyle/>
          <a:p>
            <a:pPr>
              <a:defRPr/>
            </a:pPr>
            <a:r>
              <a:rPr lang="en-US"/>
              <a:t>135th SC JINR, February 15-16, 2024</a:t>
            </a:r>
            <a:endParaRPr lang="fr-FR"/>
          </a:p>
        </p:txBody>
      </p:sp>
      <p:sp>
        <p:nvSpPr>
          <p:cNvPr id="2" name="TextBox 1">
            <a:extLst>
              <a:ext uri="{FF2B5EF4-FFF2-40B4-BE49-F238E27FC236}">
                <a16:creationId xmlns:a16="http://schemas.microsoft.com/office/drawing/2014/main" id="{108DE10B-36CC-6648-8218-627444949399}"/>
              </a:ext>
            </a:extLst>
          </p:cNvPr>
          <p:cNvSpPr txBox="1"/>
          <p:nvPr/>
        </p:nvSpPr>
        <p:spPr>
          <a:xfrm>
            <a:off x="646394" y="979240"/>
            <a:ext cx="3390672" cy="1277273"/>
          </a:xfrm>
          <a:prstGeom prst="rect">
            <a:avLst/>
          </a:prstGeom>
          <a:noFill/>
        </p:spPr>
        <p:txBody>
          <a:bodyPr wrap="none" rtlCol="0">
            <a:spAutoFit/>
          </a:bodyPr>
          <a:lstStyle/>
          <a:p>
            <a:pPr>
              <a:spcAft>
                <a:spcPts val="600"/>
              </a:spcAft>
            </a:pPr>
            <a:r>
              <a:rPr lang="en-IL" b="1" dirty="0"/>
              <a:t>Reports presented by:</a:t>
            </a:r>
          </a:p>
          <a:p>
            <a:pPr lvl="1"/>
            <a:r>
              <a:rPr lang="en-IL" dirty="0"/>
              <a:t>ALICE – Elena Rogochaya</a:t>
            </a:r>
          </a:p>
          <a:p>
            <a:pPr lvl="1"/>
            <a:r>
              <a:rPr lang="en-IL" dirty="0"/>
              <a:t>ATLAS – Evgeny Khramov</a:t>
            </a:r>
          </a:p>
          <a:p>
            <a:pPr lvl="1"/>
            <a:r>
              <a:rPr lang="en-IL" dirty="0"/>
              <a:t>CMS – Vladimir Karjavin</a:t>
            </a:r>
          </a:p>
        </p:txBody>
      </p:sp>
    </p:spTree>
    <p:extLst>
      <p:ext uri="{BB962C8B-B14F-4D97-AF65-F5344CB8AC3E}">
        <p14:creationId xmlns:p14="http://schemas.microsoft.com/office/powerpoint/2010/main" val="2971876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9D32B-5B0D-055E-17BD-21F66F4EAD4A}"/>
            </a:ext>
          </a:extLst>
        </p:cNvPr>
        <p:cNvGrpSpPr/>
        <p:nvPr/>
      </p:nvGrpSpPr>
      <p:grpSpPr>
        <a:xfrm>
          <a:off x="0" y="0"/>
          <a:ext cx="0" cy="0"/>
          <a:chOff x="0" y="0"/>
          <a:chExt cx="0" cy="0"/>
        </a:xfrm>
      </p:grpSpPr>
      <p:sp>
        <p:nvSpPr>
          <p:cNvPr id="10" name="AutoShape 18">
            <a:extLst>
              <a:ext uri="{FF2B5EF4-FFF2-40B4-BE49-F238E27FC236}">
                <a16:creationId xmlns:a16="http://schemas.microsoft.com/office/drawing/2014/main" id="{21A5AC31-7FF0-98DE-99AF-5E2B1BD1DACF}"/>
              </a:ext>
            </a:extLst>
          </p:cNvPr>
          <p:cNvSpPr>
            <a:spLocks noGrp="1" noChangeArrowheads="1"/>
          </p:cNvSpPr>
          <p:nvPr>
            <p:ph type="title"/>
          </p:nvPr>
        </p:nvSpPr>
        <p:spPr bwMode="auto">
          <a:xfrm>
            <a:off x="457200" y="422519"/>
            <a:ext cx="8280920" cy="612934"/>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sz="3600" u="sng" dirty="0">
                <a:solidFill>
                  <a:srgbClr val="FFFF00"/>
                </a:solidFill>
                <a:latin typeface="Arial" panose="020B0604020202020204" pitchFamily="34" charset="0"/>
                <a:cs typeface="Arial" panose="020B0604020202020204" pitchFamily="34" charset="0"/>
              </a:rPr>
              <a:t>Scientific Reports</a:t>
            </a:r>
          </a:p>
        </p:txBody>
      </p:sp>
      <p:sp>
        <p:nvSpPr>
          <p:cNvPr id="7" name="Date Placeholder 6">
            <a:extLst>
              <a:ext uri="{FF2B5EF4-FFF2-40B4-BE49-F238E27FC236}">
                <a16:creationId xmlns:a16="http://schemas.microsoft.com/office/drawing/2014/main" id="{E1B85290-E123-3BF1-2EA4-3D372C3C4D72}"/>
              </a:ext>
            </a:extLst>
          </p:cNvPr>
          <p:cNvSpPr>
            <a:spLocks noGrp="1"/>
          </p:cNvSpPr>
          <p:nvPr>
            <p:ph type="dt" sz="half" idx="10"/>
          </p:nvPr>
        </p:nvSpPr>
        <p:spPr/>
        <p:txBody>
          <a:bodyPr/>
          <a:lstStyle/>
          <a:p>
            <a:pPr>
              <a:defRPr/>
            </a:pPr>
            <a:r>
              <a:rPr lang="en-US"/>
              <a:t>Itzhak Tserruya</a:t>
            </a:r>
            <a:endParaRPr lang="fr-FR"/>
          </a:p>
        </p:txBody>
      </p:sp>
      <p:sp>
        <p:nvSpPr>
          <p:cNvPr id="12" name="Slide Number Placeholder 11">
            <a:extLst>
              <a:ext uri="{FF2B5EF4-FFF2-40B4-BE49-F238E27FC236}">
                <a16:creationId xmlns:a16="http://schemas.microsoft.com/office/drawing/2014/main" id="{06796251-13A6-5482-1E18-A0184D7224FC}"/>
              </a:ext>
            </a:extLst>
          </p:cNvPr>
          <p:cNvSpPr>
            <a:spLocks noGrp="1"/>
          </p:cNvSpPr>
          <p:nvPr>
            <p:ph type="sldNum" sz="quarter" idx="12"/>
          </p:nvPr>
        </p:nvSpPr>
        <p:spPr/>
        <p:txBody>
          <a:bodyPr/>
          <a:lstStyle/>
          <a:p>
            <a:pPr>
              <a:defRPr/>
            </a:pPr>
            <a:fld id="{16AAA047-8AEF-4C69-86C3-C9A280890182}" type="slidenum">
              <a:rPr lang="fr-FR" smtClean="0"/>
              <a:pPr>
                <a:defRPr/>
              </a:pPr>
              <a:t>14</a:t>
            </a:fld>
            <a:endParaRPr lang="fr-FR"/>
          </a:p>
        </p:txBody>
      </p:sp>
      <p:sp>
        <p:nvSpPr>
          <p:cNvPr id="9" name="AutoShape 7">
            <a:extLst>
              <a:ext uri="{FF2B5EF4-FFF2-40B4-BE49-F238E27FC236}">
                <a16:creationId xmlns:a16="http://schemas.microsoft.com/office/drawing/2014/main" id="{250398A3-111E-71CD-9D10-01586EE1DE5C}"/>
              </a:ext>
            </a:extLst>
          </p:cNvPr>
          <p:cNvSpPr>
            <a:spLocks noChangeArrowheads="1"/>
          </p:cNvSpPr>
          <p:nvPr/>
        </p:nvSpPr>
        <p:spPr bwMode="auto">
          <a:xfrm>
            <a:off x="215516" y="2636911"/>
            <a:ext cx="8712968" cy="1584177"/>
          </a:xfrm>
          <a:prstGeom prst="flowChartAlternateProcess">
            <a:avLst/>
          </a:prstGeom>
          <a:solidFill>
            <a:srgbClr val="FFFF00"/>
          </a:solidFill>
          <a:ln w="57150">
            <a:solidFill>
              <a:srgbClr val="FF0000"/>
            </a:solidFill>
            <a:miter lim="800000"/>
            <a:headEnd/>
            <a:tailEnd/>
          </a:ln>
        </p:spPr>
        <p:txBody>
          <a:bodyPr anchor="ctr" anchorCtr="1"/>
          <a:lstStyle/>
          <a:p>
            <a:pPr indent="-288000">
              <a:spcAft>
                <a:spcPts val="600"/>
              </a:spcAft>
              <a:buFont typeface="Wingdings" charset="2"/>
              <a:buChar char="q"/>
            </a:pPr>
            <a:r>
              <a:rPr lang="en-US" sz="1800" kern="0" dirty="0">
                <a:effectLst/>
                <a:latin typeface="Arial" panose="020B0604020202020204" pitchFamily="34" charset="0"/>
                <a:ea typeface="Times New Roman" panose="02020603050405020304" pitchFamily="18" charset="0"/>
              </a:rPr>
              <a:t>The PAC takes note of the reports “Status of the COMET experiment” presented by David </a:t>
            </a:r>
            <a:r>
              <a:rPr lang="en-US" sz="1800" kern="0" dirty="0" err="1">
                <a:effectLst/>
                <a:latin typeface="Arial" panose="020B0604020202020204" pitchFamily="34" charset="0"/>
                <a:ea typeface="Times New Roman" panose="02020603050405020304" pitchFamily="18" charset="0"/>
              </a:rPr>
              <a:t>Chokheli</a:t>
            </a:r>
            <a:r>
              <a:rPr lang="en-US" sz="1800" kern="0" dirty="0">
                <a:effectLst/>
                <a:latin typeface="Arial" panose="020B0604020202020204" pitchFamily="34" charset="0"/>
                <a:ea typeface="Times New Roman" panose="02020603050405020304" pitchFamily="18" charset="0"/>
              </a:rPr>
              <a:t> and “Preparation of the SRC experiment” presented by Maria </a:t>
            </a:r>
            <a:r>
              <a:rPr lang="en-US" sz="1800" kern="0" dirty="0" err="1">
                <a:effectLst/>
                <a:latin typeface="Arial" panose="020B0604020202020204" pitchFamily="34" charset="0"/>
                <a:ea typeface="Times New Roman" panose="02020603050405020304" pitchFamily="18" charset="0"/>
              </a:rPr>
              <a:t>Patsyuk</a:t>
            </a:r>
            <a:r>
              <a:rPr lang="en-US" sz="1800" kern="0" dirty="0">
                <a:effectLst/>
                <a:latin typeface="Arial" panose="020B0604020202020204" pitchFamily="34" charset="0"/>
                <a:ea typeface="Times New Roman" panose="02020603050405020304" pitchFamily="18" charset="0"/>
              </a:rPr>
              <a:t>, and thanks the speakers for their interesting presentations.</a:t>
            </a:r>
          </a:p>
        </p:txBody>
      </p:sp>
      <p:sp>
        <p:nvSpPr>
          <p:cNvPr id="3" name="Footer Placeholder 2">
            <a:extLst>
              <a:ext uri="{FF2B5EF4-FFF2-40B4-BE49-F238E27FC236}">
                <a16:creationId xmlns:a16="http://schemas.microsoft.com/office/drawing/2014/main" id="{4E9F3CEE-9217-14A6-A24E-577354A6984F}"/>
              </a:ext>
            </a:extLst>
          </p:cNvPr>
          <p:cNvSpPr>
            <a:spLocks noGrp="1"/>
          </p:cNvSpPr>
          <p:nvPr>
            <p:ph type="ftr" sz="quarter" idx="11"/>
          </p:nvPr>
        </p:nvSpPr>
        <p:spPr/>
        <p:txBody>
          <a:bodyPr/>
          <a:lstStyle/>
          <a:p>
            <a:pPr>
              <a:defRPr/>
            </a:pPr>
            <a:r>
              <a:rPr lang="en-US"/>
              <a:t>135th SC JINR, February 15-16, 2024</a:t>
            </a:r>
            <a:endParaRPr lang="fr-FR"/>
          </a:p>
        </p:txBody>
      </p:sp>
    </p:spTree>
    <p:extLst>
      <p:ext uri="{BB962C8B-B14F-4D97-AF65-F5344CB8AC3E}">
        <p14:creationId xmlns:p14="http://schemas.microsoft.com/office/powerpoint/2010/main" val="2083036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457200" y="404981"/>
            <a:ext cx="8280920" cy="612934"/>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sz="3600" u="sng" dirty="0">
                <a:solidFill>
                  <a:srgbClr val="FFFF00"/>
                </a:solidFill>
                <a:latin typeface="Arial" panose="020B0604020202020204" pitchFamily="34" charset="0"/>
                <a:cs typeface="Arial" panose="020B0604020202020204" pitchFamily="34" charset="0"/>
              </a:rPr>
              <a:t>Poster presentations by young scientists</a:t>
            </a:r>
          </a:p>
        </p:txBody>
      </p:sp>
      <p:sp>
        <p:nvSpPr>
          <p:cNvPr id="7" name="Date Placeholder 6">
            <a:extLst>
              <a:ext uri="{FF2B5EF4-FFF2-40B4-BE49-F238E27FC236}">
                <a16:creationId xmlns:a16="http://schemas.microsoft.com/office/drawing/2014/main" id="{4143148E-686C-2742-B607-B0CB1F61D719}"/>
              </a:ext>
            </a:extLst>
          </p:cNvPr>
          <p:cNvSpPr>
            <a:spLocks noGrp="1"/>
          </p:cNvSpPr>
          <p:nvPr>
            <p:ph type="dt" sz="half" idx="10"/>
          </p:nvPr>
        </p:nvSpPr>
        <p:spPr/>
        <p:txBody>
          <a:bodyPr/>
          <a:lstStyle/>
          <a:p>
            <a:pPr>
              <a:defRPr/>
            </a:pPr>
            <a:r>
              <a:rPr lang="en-US"/>
              <a:t>Itzhak Tserruya</a:t>
            </a:r>
            <a:endParaRPr lang="fr-FR"/>
          </a:p>
        </p:txBody>
      </p:sp>
      <p:sp>
        <p:nvSpPr>
          <p:cNvPr id="12" name="Slide Number Placeholder 11">
            <a:extLst>
              <a:ext uri="{FF2B5EF4-FFF2-40B4-BE49-F238E27FC236}">
                <a16:creationId xmlns:a16="http://schemas.microsoft.com/office/drawing/2014/main" id="{61E2E557-820B-3342-B4F4-07CB7A077DA7}"/>
              </a:ext>
            </a:extLst>
          </p:cNvPr>
          <p:cNvSpPr>
            <a:spLocks noGrp="1"/>
          </p:cNvSpPr>
          <p:nvPr>
            <p:ph type="sldNum" sz="quarter" idx="12"/>
          </p:nvPr>
        </p:nvSpPr>
        <p:spPr/>
        <p:txBody>
          <a:bodyPr/>
          <a:lstStyle/>
          <a:p>
            <a:pPr>
              <a:defRPr/>
            </a:pPr>
            <a:fld id="{16AAA047-8AEF-4C69-86C3-C9A280890182}" type="slidenum">
              <a:rPr lang="fr-FR" smtClean="0"/>
              <a:pPr>
                <a:defRPr/>
              </a:pPr>
              <a:t>15</a:t>
            </a:fld>
            <a:endParaRPr lang="fr-FR"/>
          </a:p>
        </p:txBody>
      </p:sp>
      <p:sp>
        <p:nvSpPr>
          <p:cNvPr id="9" name="AutoShape 7">
            <a:extLst>
              <a:ext uri="{FF2B5EF4-FFF2-40B4-BE49-F238E27FC236}">
                <a16:creationId xmlns:a16="http://schemas.microsoft.com/office/drawing/2014/main" id="{749C24E8-8E6C-7A4B-A3D2-BCAE9F172C6D}"/>
              </a:ext>
            </a:extLst>
          </p:cNvPr>
          <p:cNvSpPr>
            <a:spLocks noChangeArrowheads="1"/>
          </p:cNvSpPr>
          <p:nvPr/>
        </p:nvSpPr>
        <p:spPr bwMode="auto">
          <a:xfrm>
            <a:off x="197514" y="1988840"/>
            <a:ext cx="8748972" cy="2448272"/>
          </a:xfrm>
          <a:prstGeom prst="flowChartAlternateProcess">
            <a:avLst/>
          </a:prstGeom>
          <a:solidFill>
            <a:srgbClr val="FFFF00"/>
          </a:solidFill>
          <a:ln w="57150">
            <a:solidFill>
              <a:srgbClr val="FF0000"/>
            </a:solidFill>
            <a:miter lim="800000"/>
            <a:headEnd/>
            <a:tailEnd/>
          </a:ln>
        </p:spPr>
        <p:txBody>
          <a:bodyPr anchor="ctr" anchorCtr="1"/>
          <a:lstStyle/>
          <a:p>
            <a:pPr indent="-288000">
              <a:spcAft>
                <a:spcPts val="600"/>
              </a:spcAft>
              <a:buFont typeface="Wingdings" charset="2"/>
              <a:buChar char="q"/>
            </a:pPr>
            <a:r>
              <a:rPr lang="en-US" dirty="0"/>
              <a:t>The PAC reviewed 25 posters presented by young scientists from BLTP, DLNP, MLIT, and VBLHEP at the poster session.  </a:t>
            </a:r>
          </a:p>
          <a:p>
            <a:pPr indent="-288000">
              <a:spcAft>
                <a:spcPts val="600"/>
              </a:spcAft>
              <a:buFont typeface="Wingdings" charset="2"/>
              <a:buChar char="q"/>
            </a:pPr>
            <a:r>
              <a:rPr lang="en-US" dirty="0"/>
              <a:t>The Committee selected the report: </a:t>
            </a:r>
            <a:r>
              <a:rPr lang="en-US" dirty="0">
                <a:effectLst/>
                <a:latin typeface="Arial" panose="020B0604020202020204" pitchFamily="34" charset="0"/>
                <a:ea typeface="Times New Roman" panose="02020603050405020304" pitchFamily="18" charset="0"/>
              </a:rPr>
              <a:t>“</a:t>
            </a:r>
            <a:r>
              <a:rPr lang="en-US" kern="0" dirty="0">
                <a:effectLst/>
                <a:latin typeface="Arial" panose="020B0604020202020204" pitchFamily="34" charset="0"/>
                <a:ea typeface="Times New Roman" panose="02020603050405020304" pitchFamily="18" charset="0"/>
              </a:rPr>
              <a:t>Development of technology for the production of double-sided silicon microstrip modules for upgrading the NICA BM@N Silicon Tracking System” made by A. </a:t>
            </a:r>
            <a:r>
              <a:rPr lang="en-US" kern="0">
                <a:effectLst/>
                <a:latin typeface="Arial" panose="020B0604020202020204" pitchFamily="34" charset="0"/>
                <a:ea typeface="Times New Roman" panose="02020603050405020304" pitchFamily="18" charset="0"/>
              </a:rPr>
              <a:t>Sheremetiev</a:t>
            </a:r>
            <a:r>
              <a:rPr lang="en-US">
                <a:solidFill>
                  <a:srgbClr val="000000"/>
                </a:solidFill>
                <a:effectLst/>
                <a:latin typeface="Arial" panose="020B0604020202020204" pitchFamily="34" charset="0"/>
                <a:ea typeface="Times New Roman" panose="02020603050405020304" pitchFamily="18" charset="0"/>
              </a:rPr>
              <a:t> </a:t>
            </a:r>
            <a:r>
              <a:rPr lang="en-US" dirty="0"/>
              <a:t>to be presented at this session of the Scientific Council.</a:t>
            </a:r>
            <a:endParaRPr lang="en-IL" dirty="0"/>
          </a:p>
        </p:txBody>
      </p:sp>
      <p:sp>
        <p:nvSpPr>
          <p:cNvPr id="3" name="Footer Placeholder 2">
            <a:extLst>
              <a:ext uri="{FF2B5EF4-FFF2-40B4-BE49-F238E27FC236}">
                <a16:creationId xmlns:a16="http://schemas.microsoft.com/office/drawing/2014/main" id="{45185C07-C1B4-AC46-BC4E-59E705B21260}"/>
              </a:ext>
            </a:extLst>
          </p:cNvPr>
          <p:cNvSpPr>
            <a:spLocks noGrp="1"/>
          </p:cNvSpPr>
          <p:nvPr>
            <p:ph type="ftr" sz="quarter" idx="11"/>
          </p:nvPr>
        </p:nvSpPr>
        <p:spPr/>
        <p:txBody>
          <a:bodyPr/>
          <a:lstStyle/>
          <a:p>
            <a:pPr>
              <a:defRPr/>
            </a:pPr>
            <a:r>
              <a:rPr lang="en-US"/>
              <a:t>135th SC JINR, February 15-16, 2024</a:t>
            </a:r>
            <a:endParaRPr lang="fr-FR"/>
          </a:p>
        </p:txBody>
      </p:sp>
    </p:spTree>
    <p:extLst>
      <p:ext uri="{BB962C8B-B14F-4D97-AF65-F5344CB8AC3E}">
        <p14:creationId xmlns:p14="http://schemas.microsoft.com/office/powerpoint/2010/main" val="1138196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Grp="1" noChangeArrowheads="1"/>
          </p:cNvSpPr>
          <p:nvPr>
            <p:ph type="title"/>
          </p:nvPr>
        </p:nvSpPr>
        <p:spPr bwMode="auto">
          <a:xfrm>
            <a:off x="179512" y="349683"/>
            <a:ext cx="8784976" cy="510778"/>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gn="ctr"/>
            <a:r>
              <a:rPr lang="en-US" sz="3000" dirty="0">
                <a:solidFill>
                  <a:srgbClr val="FFFF00"/>
                </a:solidFill>
              </a:rPr>
              <a:t>Next PAC-PP  Meeting – June 17-18, 2024</a:t>
            </a:r>
          </a:p>
        </p:txBody>
      </p:sp>
      <p:sp>
        <p:nvSpPr>
          <p:cNvPr id="10" name="Rectangle 9"/>
          <p:cNvSpPr/>
          <p:nvPr/>
        </p:nvSpPr>
        <p:spPr>
          <a:xfrm>
            <a:off x="0" y="1124744"/>
            <a:ext cx="9036496" cy="4970591"/>
          </a:xfrm>
          <a:prstGeom prst="rect">
            <a:avLst/>
          </a:prstGeom>
        </p:spPr>
        <p:txBody>
          <a:bodyPr wrap="square">
            <a:spAutoFit/>
          </a:bodyPr>
          <a:lstStyle/>
          <a:p>
            <a:pPr marL="285750" indent="-285750">
              <a:spcBef>
                <a:spcPts val="600"/>
              </a:spcBef>
              <a:spcAft>
                <a:spcPts val="600"/>
              </a:spcAft>
              <a:buFont typeface="Arial"/>
              <a:buChar char="•"/>
            </a:pPr>
            <a:r>
              <a:rPr lang="en-US" dirty="0">
                <a:latin typeface="Arial"/>
                <a:cs typeface="Arial"/>
              </a:rPr>
              <a:t>The next meeting of the PAC-PP is scheduled for </a:t>
            </a:r>
            <a:r>
              <a:rPr lang="en-US" b="1" dirty="0">
                <a:latin typeface="Arial"/>
                <a:cs typeface="Arial"/>
              </a:rPr>
              <a:t>June 17-18, 2024.</a:t>
            </a:r>
            <a:endParaRPr lang="en-US" b="1" i="1" u="sng" dirty="0">
              <a:latin typeface="Arial"/>
              <a:cs typeface="Arial"/>
            </a:endParaRPr>
          </a:p>
          <a:p>
            <a:pPr marL="285750" indent="-285750">
              <a:spcBef>
                <a:spcPts val="600"/>
              </a:spcBef>
              <a:spcAft>
                <a:spcPts val="600"/>
              </a:spcAft>
              <a:buFont typeface="Arial"/>
              <a:buChar char="•"/>
            </a:pPr>
            <a:r>
              <a:rPr lang="en-US" dirty="0">
                <a:latin typeface="Arial"/>
                <a:cs typeface="Arial"/>
              </a:rPr>
              <a:t>The following items are proposed to be included in the agenda of the next meeting:</a:t>
            </a:r>
            <a:endParaRPr lang="en-US" dirty="0"/>
          </a:p>
          <a:p>
            <a:pPr marL="742950" lvl="1" indent="-285750">
              <a:spcAft>
                <a:spcPts val="600"/>
              </a:spcAft>
              <a:buFont typeface="Wingdings" charset="2"/>
              <a:buChar char="²"/>
            </a:pPr>
            <a:r>
              <a:rPr lang="en-US" dirty="0">
                <a:latin typeface="Arial"/>
                <a:cs typeface="Arial"/>
              </a:rPr>
              <a:t>Status report on the </a:t>
            </a:r>
            <a:r>
              <a:rPr lang="en-US" dirty="0" err="1">
                <a:latin typeface="Arial"/>
                <a:cs typeface="Arial"/>
              </a:rPr>
              <a:t>Nuclotron</a:t>
            </a:r>
            <a:r>
              <a:rPr lang="en-US" dirty="0">
                <a:latin typeface="Arial"/>
                <a:cs typeface="Arial"/>
              </a:rPr>
              <a:t>-NICA project</a:t>
            </a:r>
          </a:p>
          <a:p>
            <a:pPr marL="742950" lvl="1" indent="-285750">
              <a:spcAft>
                <a:spcPts val="600"/>
              </a:spcAft>
              <a:buFont typeface="Wingdings" charset="2"/>
              <a:buChar char="²"/>
            </a:pPr>
            <a:r>
              <a:rPr lang="en-US" dirty="0">
                <a:latin typeface="Arial"/>
                <a:cs typeface="Arial"/>
              </a:rPr>
              <a:t>Status report on infrastructure issues including the </a:t>
            </a:r>
            <a:r>
              <a:rPr lang="en-US" dirty="0" err="1">
                <a:latin typeface="Arial"/>
                <a:cs typeface="Arial"/>
              </a:rPr>
              <a:t>Nuclotron</a:t>
            </a:r>
            <a:r>
              <a:rPr lang="en-US" dirty="0">
                <a:latin typeface="Arial"/>
                <a:cs typeface="Arial"/>
              </a:rPr>
              <a:t> </a:t>
            </a:r>
          </a:p>
          <a:p>
            <a:pPr marL="742950" lvl="1" indent="-285750">
              <a:spcAft>
                <a:spcPts val="600"/>
              </a:spcAft>
              <a:buFont typeface="Wingdings" charset="2"/>
              <a:buChar char="²"/>
            </a:pPr>
            <a:r>
              <a:rPr lang="en-US" dirty="0">
                <a:latin typeface="Arial"/>
                <a:cs typeface="Arial"/>
              </a:rPr>
              <a:t>Report from the Coordinator of the </a:t>
            </a:r>
            <a:r>
              <a:rPr lang="en-US" dirty="0" err="1">
                <a:latin typeface="Arial"/>
                <a:cs typeface="Arial"/>
              </a:rPr>
              <a:t>Nuclotron</a:t>
            </a:r>
            <a:r>
              <a:rPr lang="en-US" dirty="0">
                <a:latin typeface="Arial"/>
                <a:cs typeface="Arial"/>
              </a:rPr>
              <a:t> experimental </a:t>
            </a:r>
            <a:r>
              <a:rPr lang="en-US" dirty="0" err="1">
                <a:latin typeface="Arial"/>
                <a:cs typeface="Arial"/>
              </a:rPr>
              <a:t>programme</a:t>
            </a:r>
            <a:endParaRPr lang="en-US" dirty="0">
              <a:latin typeface="Arial"/>
              <a:cs typeface="Arial"/>
            </a:endParaRPr>
          </a:p>
          <a:p>
            <a:pPr marL="742950" lvl="1" indent="-285750">
              <a:spcAft>
                <a:spcPts val="600"/>
              </a:spcAft>
              <a:buFont typeface="Wingdings" charset="2"/>
              <a:buChar char="²"/>
            </a:pPr>
            <a:r>
              <a:rPr lang="en-US" dirty="0">
                <a:latin typeface="Arial"/>
                <a:cs typeface="Arial"/>
              </a:rPr>
              <a:t>Status report on the MPD project </a:t>
            </a:r>
          </a:p>
          <a:p>
            <a:pPr marL="742950" lvl="1" indent="-285750">
              <a:spcAft>
                <a:spcPts val="600"/>
              </a:spcAft>
              <a:buFont typeface="Wingdings" charset="2"/>
              <a:buChar char="²"/>
            </a:pPr>
            <a:r>
              <a:rPr lang="en-US" dirty="0">
                <a:latin typeface="Arial"/>
                <a:cs typeface="Arial"/>
              </a:rPr>
              <a:t>Status report on the BM@N project, including physics results from the Xe run</a:t>
            </a:r>
          </a:p>
          <a:p>
            <a:pPr marL="742950" lvl="1" indent="-285750">
              <a:spcAft>
                <a:spcPts val="600"/>
              </a:spcAft>
              <a:buFont typeface="Wingdings" charset="2"/>
              <a:buChar char="²"/>
            </a:pPr>
            <a:r>
              <a:rPr lang="en-US" dirty="0"/>
              <a:t>Report from the SPD DAC on the TDR</a:t>
            </a:r>
          </a:p>
          <a:p>
            <a:pPr marL="742950" lvl="1" indent="-285750">
              <a:spcAft>
                <a:spcPts val="600"/>
              </a:spcAft>
              <a:buFont typeface="Wingdings" charset="2"/>
              <a:buChar char="²"/>
            </a:pPr>
            <a:r>
              <a:rPr lang="en-US" dirty="0"/>
              <a:t>Progress reports on JINR’s participation in the LHC experiments </a:t>
            </a:r>
            <a:endParaRPr lang="en-US" dirty="0">
              <a:latin typeface="Arial"/>
              <a:cs typeface="Arial"/>
            </a:endParaRPr>
          </a:p>
          <a:p>
            <a:pPr marL="742950" lvl="1" indent="-285750">
              <a:spcAft>
                <a:spcPts val="600"/>
              </a:spcAft>
              <a:buFont typeface="Wingdings" charset="2"/>
              <a:buChar char="²"/>
            </a:pPr>
            <a:r>
              <a:rPr lang="en-US" dirty="0">
                <a:latin typeface="Arial"/>
                <a:cs typeface="Arial"/>
              </a:rPr>
              <a:t>Consideration of new projects</a:t>
            </a:r>
          </a:p>
          <a:p>
            <a:pPr marL="742950" lvl="1" indent="-285750">
              <a:spcAft>
                <a:spcPts val="600"/>
              </a:spcAft>
              <a:buFont typeface="Wingdings" charset="2"/>
              <a:buChar char="²"/>
            </a:pPr>
            <a:r>
              <a:rPr lang="en-US" dirty="0">
                <a:latin typeface="Arial"/>
                <a:cs typeface="Arial"/>
              </a:rPr>
              <a:t>Reports and recommendations on the projects to be completed in 2024</a:t>
            </a:r>
          </a:p>
          <a:p>
            <a:pPr marL="742950" lvl="1" indent="-285750">
              <a:spcAft>
                <a:spcPts val="600"/>
              </a:spcAft>
              <a:buFont typeface="Wingdings" charset="2"/>
              <a:buChar char="²"/>
            </a:pPr>
            <a:r>
              <a:rPr lang="en-US" dirty="0"/>
              <a:t>Posters from young physicists</a:t>
            </a:r>
          </a:p>
          <a:p>
            <a:r>
              <a:rPr lang="en-US" dirty="0"/>
              <a:t> </a:t>
            </a:r>
          </a:p>
          <a:p>
            <a:pPr marL="742950" lvl="1" indent="-285750">
              <a:spcAft>
                <a:spcPts val="600"/>
              </a:spcAft>
              <a:buFont typeface="Wingdings" charset="2"/>
              <a:buChar char="²"/>
            </a:pPr>
            <a:endParaRPr lang="en-US" dirty="0">
              <a:latin typeface="Arial"/>
              <a:cs typeface="Arial"/>
            </a:endParaRPr>
          </a:p>
        </p:txBody>
      </p:sp>
      <p:sp>
        <p:nvSpPr>
          <p:cNvPr id="4" name="Slide Number Placeholder 3"/>
          <p:cNvSpPr>
            <a:spLocks noGrp="1"/>
          </p:cNvSpPr>
          <p:nvPr>
            <p:ph type="sldNum" sz="quarter" idx="12"/>
          </p:nvPr>
        </p:nvSpPr>
        <p:spPr/>
        <p:txBody>
          <a:bodyPr/>
          <a:lstStyle/>
          <a:p>
            <a:pPr>
              <a:defRPr/>
            </a:pPr>
            <a:fld id="{16AAA047-8AEF-4C69-86C3-C9A280890182}" type="slidenum">
              <a:rPr lang="fr-FR" smtClean="0"/>
              <a:pPr>
                <a:defRPr/>
              </a:pPr>
              <a:t>16</a:t>
            </a:fld>
            <a:endParaRPr lang="fr-FR"/>
          </a:p>
        </p:txBody>
      </p:sp>
      <p:sp>
        <p:nvSpPr>
          <p:cNvPr id="2" name="Date Placeholder 1">
            <a:extLst>
              <a:ext uri="{FF2B5EF4-FFF2-40B4-BE49-F238E27FC236}">
                <a16:creationId xmlns:a16="http://schemas.microsoft.com/office/drawing/2014/main" id="{275556D8-6196-3246-8AD3-9067A897335D}"/>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387793D9-F16F-4D42-A9BD-E6CC16536869}"/>
              </a:ext>
            </a:extLst>
          </p:cNvPr>
          <p:cNvSpPr>
            <a:spLocks noGrp="1"/>
          </p:cNvSpPr>
          <p:nvPr>
            <p:ph type="ftr" sz="quarter" idx="11"/>
          </p:nvPr>
        </p:nvSpPr>
        <p:spPr/>
        <p:txBody>
          <a:bodyPr/>
          <a:lstStyle/>
          <a:p>
            <a:pPr>
              <a:defRPr/>
            </a:pPr>
            <a:r>
              <a:rPr lang="en-US"/>
              <a:t>135th SC JINR, February 15-16, 2024</a:t>
            </a:r>
            <a:endParaRPr lang="fr-FR"/>
          </a:p>
        </p:txBody>
      </p:sp>
    </p:spTree>
    <p:extLst>
      <p:ext uri="{BB962C8B-B14F-4D97-AF65-F5344CB8AC3E}">
        <p14:creationId xmlns:p14="http://schemas.microsoft.com/office/powerpoint/2010/main" val="1542980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ChangeArrowheads="1"/>
          </p:cNvSpPr>
          <p:nvPr>
            <p:ph type="title"/>
          </p:nvPr>
        </p:nvSpPr>
        <p:spPr/>
        <p:txBody>
          <a:bodyPr/>
          <a:lstStyle/>
          <a:p>
            <a:pPr eaLnBrk="1" hangingPunct="1">
              <a:defRPr/>
            </a:pPr>
            <a:endParaRPr lang="en-US" dirty="0">
              <a:ea typeface="+mj-ea"/>
            </a:endParaRPr>
          </a:p>
        </p:txBody>
      </p:sp>
      <p:sp>
        <p:nvSpPr>
          <p:cNvPr id="734211" name="Rectangle 3"/>
          <p:cNvSpPr>
            <a:spLocks noGrp="1" noChangeArrowheads="1"/>
          </p:cNvSpPr>
          <p:nvPr>
            <p:ph type="body" idx="1"/>
          </p:nvPr>
        </p:nvSpPr>
        <p:spPr>
          <a:xfrm>
            <a:off x="419100" y="2780928"/>
            <a:ext cx="8305800" cy="1828800"/>
          </a:xfrm>
        </p:spPr>
        <p:txBody>
          <a:bodyPr/>
          <a:lstStyle/>
          <a:p>
            <a:pPr marL="0" indent="0" algn="ctr" eaLnBrk="1" hangingPunct="1">
              <a:buNone/>
            </a:pPr>
            <a:r>
              <a:rPr lang="en-US" sz="8800" i="1" dirty="0">
                <a:latin typeface="Arial" charset="0"/>
                <a:cs typeface="Arial" charset="0"/>
              </a:rPr>
              <a:t>Thank you! </a:t>
            </a:r>
          </a:p>
          <a:p>
            <a:pPr algn="ctr" eaLnBrk="1" hangingPunct="1">
              <a:buFont typeface="Wingdings" charset="0"/>
              <a:buNone/>
            </a:pPr>
            <a:r>
              <a:rPr lang="en-US" sz="8800" i="1" dirty="0">
                <a:latin typeface="Arial" charset="0"/>
                <a:cs typeface="Arial" charset="0"/>
              </a:rPr>
              <a:t> </a:t>
            </a:r>
          </a:p>
        </p:txBody>
      </p:sp>
      <p:sp>
        <p:nvSpPr>
          <p:cNvPr id="2" name="Date Placeholder 1"/>
          <p:cNvSpPr>
            <a:spLocks noGrp="1"/>
          </p:cNvSpPr>
          <p:nvPr>
            <p:ph type="dt" sz="half" idx="10"/>
          </p:nvPr>
        </p:nvSpPr>
        <p:spPr/>
        <p:txBody>
          <a:bodyPr/>
          <a:lstStyle/>
          <a:p>
            <a:r>
              <a:rPr lang="en-US"/>
              <a:t>Itzhak Tserruya</a:t>
            </a:r>
          </a:p>
        </p:txBody>
      </p:sp>
      <p:sp>
        <p:nvSpPr>
          <p:cNvPr id="3" name="Footer Placeholder 2"/>
          <p:cNvSpPr>
            <a:spLocks noGrp="1"/>
          </p:cNvSpPr>
          <p:nvPr>
            <p:ph type="ftr" sz="quarter" idx="11"/>
          </p:nvPr>
        </p:nvSpPr>
        <p:spPr/>
        <p:txBody>
          <a:bodyPr/>
          <a:lstStyle/>
          <a:p>
            <a:r>
              <a:rPr lang="en-US"/>
              <a:t>135th SC JINR, February 15-16, 2024</a:t>
            </a:r>
          </a:p>
        </p:txBody>
      </p:sp>
      <p:sp>
        <p:nvSpPr>
          <p:cNvPr id="5" name="Slide Number Placeholder 4"/>
          <p:cNvSpPr>
            <a:spLocks noGrp="1"/>
          </p:cNvSpPr>
          <p:nvPr>
            <p:ph type="sldNum" sz="quarter" idx="12"/>
          </p:nvPr>
        </p:nvSpPr>
        <p:spPr/>
        <p:txBody>
          <a:bodyPr/>
          <a:lstStyle/>
          <a:p>
            <a:pPr>
              <a:defRPr/>
            </a:pPr>
            <a:fld id="{16AAA047-8AEF-4C69-86C3-C9A280890182}" type="slidenum">
              <a:rPr lang="fr-FR" smtClean="0"/>
              <a:pPr>
                <a:defRPr/>
              </a:pPr>
              <a:t>17</a:t>
            </a:fld>
            <a:endParaRPr lang="fr-FR"/>
          </a:p>
        </p:txBody>
      </p:sp>
    </p:spTree>
    <p:extLst>
      <p:ext uri="{BB962C8B-B14F-4D97-AF65-F5344CB8AC3E}">
        <p14:creationId xmlns:p14="http://schemas.microsoft.com/office/powerpoint/2010/main" val="3109304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ED9EF-EE1C-BE39-EEA5-5BE8DE771B0B}"/>
            </a:ext>
          </a:extLst>
        </p:cNvPr>
        <p:cNvGrpSpPr/>
        <p:nvPr/>
      </p:nvGrpSpPr>
      <p:grpSpPr>
        <a:xfrm>
          <a:off x="0" y="0"/>
          <a:ext cx="0" cy="0"/>
          <a:chOff x="0" y="0"/>
          <a:chExt cx="0" cy="0"/>
        </a:xfrm>
      </p:grpSpPr>
      <p:sp>
        <p:nvSpPr>
          <p:cNvPr id="9" name="AutoShape 18">
            <a:extLst>
              <a:ext uri="{FF2B5EF4-FFF2-40B4-BE49-F238E27FC236}">
                <a16:creationId xmlns:a16="http://schemas.microsoft.com/office/drawing/2014/main" id="{E1876317-17A6-79DE-D9B5-FDA33F58B2C7}"/>
              </a:ext>
            </a:extLst>
          </p:cNvPr>
          <p:cNvSpPr>
            <a:spLocks noGrp="1" noChangeArrowheads="1"/>
          </p:cNvSpPr>
          <p:nvPr>
            <p:ph type="title"/>
          </p:nvPr>
        </p:nvSpPr>
        <p:spPr bwMode="auto">
          <a:xfrm>
            <a:off x="179512" y="132523"/>
            <a:ext cx="8784976" cy="762762"/>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nSpc>
                <a:spcPct val="120000"/>
              </a:lnSpc>
              <a:spcAft>
                <a:spcPts val="1200"/>
              </a:spcAft>
            </a:pPr>
            <a:r>
              <a:rPr lang="en-US" sz="4000" u="sng" dirty="0">
                <a:solidFill>
                  <a:srgbClr val="FFFF00"/>
                </a:solidFill>
              </a:rPr>
              <a:t>59</a:t>
            </a:r>
            <a:r>
              <a:rPr lang="en-US" sz="4000" u="sng" baseline="30000" dirty="0">
                <a:solidFill>
                  <a:srgbClr val="FFFF00"/>
                </a:solidFill>
              </a:rPr>
              <a:t>th</a:t>
            </a:r>
            <a:r>
              <a:rPr lang="en-US" sz="4000" u="sng" dirty="0">
                <a:solidFill>
                  <a:srgbClr val="FFFF00"/>
                </a:solidFill>
              </a:rPr>
              <a:t> PAC-PP agenda January 22, 2024</a:t>
            </a:r>
          </a:p>
        </p:txBody>
      </p:sp>
      <p:sp>
        <p:nvSpPr>
          <p:cNvPr id="8" name="Date Placeholder 7">
            <a:extLst>
              <a:ext uri="{FF2B5EF4-FFF2-40B4-BE49-F238E27FC236}">
                <a16:creationId xmlns:a16="http://schemas.microsoft.com/office/drawing/2014/main" id="{4705229C-AF39-5C60-5ECB-239793024514}"/>
              </a:ext>
            </a:extLst>
          </p:cNvPr>
          <p:cNvSpPr>
            <a:spLocks noGrp="1"/>
          </p:cNvSpPr>
          <p:nvPr>
            <p:ph type="dt" sz="half" idx="10"/>
          </p:nvPr>
        </p:nvSpPr>
        <p:spPr/>
        <p:txBody>
          <a:bodyPr/>
          <a:lstStyle/>
          <a:p>
            <a:pPr>
              <a:defRPr/>
            </a:pPr>
            <a:r>
              <a:rPr lang="en-US"/>
              <a:t>Itzhak Tserruya</a:t>
            </a:r>
            <a:endParaRPr lang="fr-FR"/>
          </a:p>
        </p:txBody>
      </p:sp>
      <p:sp>
        <p:nvSpPr>
          <p:cNvPr id="13" name="Slide Number Placeholder 12">
            <a:extLst>
              <a:ext uri="{FF2B5EF4-FFF2-40B4-BE49-F238E27FC236}">
                <a16:creationId xmlns:a16="http://schemas.microsoft.com/office/drawing/2014/main" id="{F23F0B56-60F8-B2DA-EF40-9E9F5EFE60C7}"/>
              </a:ext>
            </a:extLst>
          </p:cNvPr>
          <p:cNvSpPr>
            <a:spLocks noGrp="1"/>
          </p:cNvSpPr>
          <p:nvPr>
            <p:ph type="sldNum" sz="quarter" idx="12"/>
          </p:nvPr>
        </p:nvSpPr>
        <p:spPr/>
        <p:txBody>
          <a:bodyPr/>
          <a:lstStyle/>
          <a:p>
            <a:pPr>
              <a:defRPr/>
            </a:pPr>
            <a:fld id="{16AAA047-8AEF-4C69-86C3-C9A280890182}" type="slidenum">
              <a:rPr lang="fr-FR" smtClean="0"/>
              <a:pPr>
                <a:defRPr/>
              </a:pPr>
              <a:t>2</a:t>
            </a:fld>
            <a:endParaRPr lang="fr-FR"/>
          </a:p>
        </p:txBody>
      </p:sp>
      <p:pic>
        <p:nvPicPr>
          <p:cNvPr id="3" name="Picture 2" descr="A document with text on it&#10;&#10;Description automatically generated">
            <a:extLst>
              <a:ext uri="{FF2B5EF4-FFF2-40B4-BE49-F238E27FC236}">
                <a16:creationId xmlns:a16="http://schemas.microsoft.com/office/drawing/2014/main" id="{B737581D-CFC1-83A4-2C56-CC8DB4D0BE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4" t="4851" r="5424" b="7315"/>
          <a:stretch/>
        </p:blipFill>
        <p:spPr>
          <a:xfrm>
            <a:off x="323528" y="1052736"/>
            <a:ext cx="4065890" cy="5668739"/>
          </a:xfrm>
          <a:prstGeom prst="rect">
            <a:avLst/>
          </a:prstGeom>
          <a:ln w="19050">
            <a:solidFill>
              <a:schemeClr val="tx1"/>
            </a:solidFill>
          </a:ln>
        </p:spPr>
      </p:pic>
      <p:pic>
        <p:nvPicPr>
          <p:cNvPr id="10" name="Picture 9" descr="A paper with text and images&#10;&#10;Description automatically generated with medium confidence">
            <a:extLst>
              <a:ext uri="{FF2B5EF4-FFF2-40B4-BE49-F238E27FC236}">
                <a16:creationId xmlns:a16="http://schemas.microsoft.com/office/drawing/2014/main" id="{6BEE190B-2A1A-6D7F-76F4-C98042FEB2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09" t="5900" r="7614" b="1991"/>
          <a:stretch/>
        </p:blipFill>
        <p:spPr>
          <a:xfrm>
            <a:off x="4969405" y="1055084"/>
            <a:ext cx="3717395" cy="5668739"/>
          </a:xfrm>
          <a:prstGeom prst="rect">
            <a:avLst/>
          </a:prstGeom>
          <a:noFill/>
          <a:ln w="19050">
            <a:solidFill>
              <a:schemeClr val="tx1"/>
            </a:solidFill>
          </a:ln>
        </p:spPr>
      </p:pic>
      <p:sp>
        <p:nvSpPr>
          <p:cNvPr id="11" name="AutoShape 18">
            <a:extLst>
              <a:ext uri="{FF2B5EF4-FFF2-40B4-BE49-F238E27FC236}">
                <a16:creationId xmlns:a16="http://schemas.microsoft.com/office/drawing/2014/main" id="{99F77653-5AF4-B539-3844-C22F445DE24D}"/>
              </a:ext>
            </a:extLst>
          </p:cNvPr>
          <p:cNvSpPr>
            <a:spLocks noChangeArrowheads="1"/>
          </p:cNvSpPr>
          <p:nvPr/>
        </p:nvSpPr>
        <p:spPr bwMode="auto">
          <a:xfrm>
            <a:off x="179512" y="2031278"/>
            <a:ext cx="8723312" cy="3711654"/>
          </a:xfrm>
          <a:prstGeom prst="roundRect">
            <a:avLst>
              <a:gd name="adj" fmla="val 16667"/>
            </a:avLst>
          </a:prstGeom>
          <a:solidFill>
            <a:srgbClr val="FFFF00"/>
          </a:solidFill>
          <a:ln w="381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spcAft>
                <a:spcPts val="1200"/>
              </a:spcAft>
            </a:pPr>
            <a:r>
              <a:rPr lang="en-US" sz="2400" b="1" i="1" dirty="0">
                <a:solidFill>
                  <a:srgbClr val="000090"/>
                </a:solidFill>
              </a:rPr>
              <a:t>Highlights of today's meeting: </a:t>
            </a:r>
          </a:p>
          <a:p>
            <a:pPr marL="342900" indent="-342900">
              <a:spcAft>
                <a:spcPts val="1200"/>
              </a:spcAft>
              <a:buFont typeface="Wingdings" pitchFamily="2" charset="2"/>
              <a:buChar char="v"/>
            </a:pPr>
            <a:r>
              <a:rPr lang="en-US" sz="2400" b="1" i="1" dirty="0">
                <a:solidFill>
                  <a:srgbClr val="000090"/>
                </a:solidFill>
              </a:rPr>
              <a:t>JINR News</a:t>
            </a:r>
          </a:p>
          <a:p>
            <a:pPr marL="342900" indent="-342900">
              <a:spcAft>
                <a:spcPts val="1200"/>
              </a:spcAft>
              <a:buFont typeface="Wingdings" pitchFamily="2" charset="2"/>
              <a:buChar char="v"/>
            </a:pPr>
            <a:r>
              <a:rPr lang="en-US" sz="2400" b="1" i="1" dirty="0">
                <a:solidFill>
                  <a:srgbClr val="000090"/>
                </a:solidFill>
              </a:rPr>
              <a:t>Update reports on NICA, MPD, BM@N and SPD</a:t>
            </a:r>
          </a:p>
          <a:p>
            <a:pPr marL="342900" indent="-342900">
              <a:spcAft>
                <a:spcPts val="1200"/>
              </a:spcAft>
              <a:buFont typeface="Wingdings" charset="2"/>
              <a:buChar char="v"/>
            </a:pPr>
            <a:r>
              <a:rPr lang="en-US" sz="2400" b="1" i="1" dirty="0">
                <a:solidFill>
                  <a:srgbClr val="000090"/>
                </a:solidFill>
              </a:rPr>
              <a:t>Extension of projects: SCAN-3, ALPOM-2, DSS, HyperNIS+SRC</a:t>
            </a:r>
          </a:p>
          <a:p>
            <a:pPr marL="342900" indent="-342900">
              <a:spcAft>
                <a:spcPts val="1200"/>
              </a:spcAft>
              <a:buFont typeface="Wingdings" charset="2"/>
              <a:buChar char="v"/>
            </a:pPr>
            <a:r>
              <a:rPr lang="en-US" sz="2400" b="1" i="1" dirty="0">
                <a:solidFill>
                  <a:srgbClr val="000090"/>
                </a:solidFill>
              </a:rPr>
              <a:t>New project: FLAP</a:t>
            </a:r>
          </a:p>
          <a:p>
            <a:pPr marL="342900" indent="-342900">
              <a:spcAft>
                <a:spcPts val="1200"/>
              </a:spcAft>
              <a:buFont typeface="Wingdings" charset="2"/>
              <a:buChar char="v"/>
            </a:pPr>
            <a:r>
              <a:rPr lang="en-US" sz="2400" b="1" i="1" dirty="0">
                <a:solidFill>
                  <a:srgbClr val="000090"/>
                </a:solidFill>
              </a:rPr>
              <a:t>Reports from the LHC experiments</a:t>
            </a:r>
          </a:p>
        </p:txBody>
      </p:sp>
    </p:spTree>
    <p:extLst>
      <p:ext uri="{BB962C8B-B14F-4D97-AF65-F5344CB8AC3E}">
        <p14:creationId xmlns:p14="http://schemas.microsoft.com/office/powerpoint/2010/main" val="68428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524000" y="149421"/>
            <a:ext cx="6264696" cy="749141"/>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u="sng" dirty="0">
                <a:solidFill>
                  <a:srgbClr val="FFFF00"/>
                </a:solidFill>
                <a:latin typeface="Arial" panose="020B0604020202020204" pitchFamily="34" charset="0"/>
                <a:cs typeface="Arial" panose="020B0604020202020204" pitchFamily="34" charset="0"/>
              </a:rPr>
              <a:t>JINR News</a:t>
            </a:r>
          </a:p>
        </p:txBody>
      </p:sp>
      <p:sp>
        <p:nvSpPr>
          <p:cNvPr id="7" name="Date Placeholder 6">
            <a:extLst>
              <a:ext uri="{FF2B5EF4-FFF2-40B4-BE49-F238E27FC236}">
                <a16:creationId xmlns:a16="http://schemas.microsoft.com/office/drawing/2014/main" id="{4143148E-686C-2742-B607-B0CB1F61D719}"/>
              </a:ext>
            </a:extLst>
          </p:cNvPr>
          <p:cNvSpPr>
            <a:spLocks noGrp="1"/>
          </p:cNvSpPr>
          <p:nvPr>
            <p:ph type="dt" sz="half" idx="10"/>
          </p:nvPr>
        </p:nvSpPr>
        <p:spPr/>
        <p:txBody>
          <a:bodyPr/>
          <a:lstStyle/>
          <a:p>
            <a:pPr>
              <a:defRPr/>
            </a:pPr>
            <a:r>
              <a:rPr lang="en-US"/>
              <a:t>Itzhak Tserruya</a:t>
            </a:r>
            <a:endParaRPr lang="fr-FR"/>
          </a:p>
        </p:txBody>
      </p:sp>
      <p:sp>
        <p:nvSpPr>
          <p:cNvPr id="12" name="Slide Number Placeholder 11">
            <a:extLst>
              <a:ext uri="{FF2B5EF4-FFF2-40B4-BE49-F238E27FC236}">
                <a16:creationId xmlns:a16="http://schemas.microsoft.com/office/drawing/2014/main" id="{61E2E557-820B-3342-B4F4-07CB7A077DA7}"/>
              </a:ext>
            </a:extLst>
          </p:cNvPr>
          <p:cNvSpPr>
            <a:spLocks noGrp="1"/>
          </p:cNvSpPr>
          <p:nvPr>
            <p:ph type="sldNum" sz="quarter" idx="12"/>
          </p:nvPr>
        </p:nvSpPr>
        <p:spPr/>
        <p:txBody>
          <a:bodyPr/>
          <a:lstStyle/>
          <a:p>
            <a:pPr>
              <a:defRPr/>
            </a:pPr>
            <a:fld id="{16AAA047-8AEF-4C69-86C3-C9A280890182}" type="slidenum">
              <a:rPr lang="fr-FR" smtClean="0"/>
              <a:pPr>
                <a:defRPr/>
              </a:pPr>
              <a:t>3</a:t>
            </a:fld>
            <a:endParaRPr lang="fr-FR"/>
          </a:p>
        </p:txBody>
      </p:sp>
      <p:sp>
        <p:nvSpPr>
          <p:cNvPr id="9" name="AutoShape 7">
            <a:extLst>
              <a:ext uri="{FF2B5EF4-FFF2-40B4-BE49-F238E27FC236}">
                <a16:creationId xmlns:a16="http://schemas.microsoft.com/office/drawing/2014/main" id="{749C24E8-8E6C-7A4B-A3D2-BCAE9F172C6D}"/>
              </a:ext>
            </a:extLst>
          </p:cNvPr>
          <p:cNvSpPr>
            <a:spLocks noChangeArrowheads="1"/>
          </p:cNvSpPr>
          <p:nvPr/>
        </p:nvSpPr>
        <p:spPr bwMode="auto">
          <a:xfrm>
            <a:off x="71500" y="1648538"/>
            <a:ext cx="9001000" cy="2535896"/>
          </a:xfrm>
          <a:prstGeom prst="flowChartAlternateProcess">
            <a:avLst/>
          </a:prstGeom>
          <a:solidFill>
            <a:srgbClr val="FFFF00"/>
          </a:solidFill>
          <a:ln w="57150">
            <a:solidFill>
              <a:srgbClr val="FF0000"/>
            </a:solidFill>
            <a:miter lim="800000"/>
            <a:headEnd/>
            <a:tailEnd/>
          </a:ln>
        </p:spPr>
        <p:txBody>
          <a:bodyPr anchor="ctr" anchorCtr="1"/>
          <a:lstStyle/>
          <a:p>
            <a:pPr indent="-360000">
              <a:spcBef>
                <a:spcPts val="1200"/>
              </a:spcBef>
              <a:spcAft>
                <a:spcPts val="600"/>
              </a:spcAft>
              <a:buFont typeface="Wingdings" charset="2"/>
              <a:buChar char="q"/>
            </a:pPr>
            <a:r>
              <a:rPr lang="en-US" sz="2000" dirty="0">
                <a:effectLst/>
                <a:latin typeface="Arial" panose="020B0604020202020204" pitchFamily="34" charset="0"/>
                <a:ea typeface="Times New Roman" panose="02020603050405020304" pitchFamily="18" charset="0"/>
              </a:rPr>
              <a:t>The PAC welcomes the adoption of the new Seven-year plan for the development of JINR and the plans of the Institute’s Directorate to concentrate efforts on the priority implementation of major projects, including the flagship mega-science project NICA. </a:t>
            </a:r>
            <a:endParaRPr lang="en-IL" sz="2000" dirty="0">
              <a:effectLst/>
              <a:latin typeface="Arial" panose="020B0604020202020204" pitchFamily="34" charset="0"/>
              <a:ea typeface="Times New Roman" panose="02020603050405020304" pitchFamily="18" charset="0"/>
            </a:endParaRPr>
          </a:p>
        </p:txBody>
      </p:sp>
      <p:sp>
        <p:nvSpPr>
          <p:cNvPr id="3" name="Footer Placeholder 2">
            <a:extLst>
              <a:ext uri="{FF2B5EF4-FFF2-40B4-BE49-F238E27FC236}">
                <a16:creationId xmlns:a16="http://schemas.microsoft.com/office/drawing/2014/main" id="{45185C07-C1B4-AC46-BC4E-59E705B21260}"/>
              </a:ext>
            </a:extLst>
          </p:cNvPr>
          <p:cNvSpPr>
            <a:spLocks noGrp="1"/>
          </p:cNvSpPr>
          <p:nvPr>
            <p:ph type="ftr" sz="quarter" idx="11"/>
          </p:nvPr>
        </p:nvSpPr>
        <p:spPr/>
        <p:txBody>
          <a:bodyPr/>
          <a:lstStyle/>
          <a:p>
            <a:pPr>
              <a:defRPr/>
            </a:pPr>
            <a:r>
              <a:rPr lang="en-US"/>
              <a:t>135th SC JINR, February 15-16, 2024</a:t>
            </a:r>
            <a:endParaRPr lang="fr-FR"/>
          </a:p>
        </p:txBody>
      </p:sp>
    </p:spTree>
    <p:extLst>
      <p:ext uri="{BB962C8B-B14F-4D97-AF65-F5344CB8AC3E}">
        <p14:creationId xmlns:p14="http://schemas.microsoft.com/office/powerpoint/2010/main" val="3741457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0D9A2-CAC3-7DD1-D708-F01B8A5518FF}"/>
            </a:ext>
          </a:extLst>
        </p:cNvPr>
        <p:cNvGrpSpPr/>
        <p:nvPr/>
      </p:nvGrpSpPr>
      <p:grpSpPr>
        <a:xfrm>
          <a:off x="0" y="0"/>
          <a:ext cx="0" cy="0"/>
          <a:chOff x="0" y="0"/>
          <a:chExt cx="0" cy="0"/>
        </a:xfrm>
      </p:grpSpPr>
      <p:sp>
        <p:nvSpPr>
          <p:cNvPr id="12" name="AutoShape 18">
            <a:extLst>
              <a:ext uri="{FF2B5EF4-FFF2-40B4-BE49-F238E27FC236}">
                <a16:creationId xmlns:a16="http://schemas.microsoft.com/office/drawing/2014/main" id="{BACED17C-B11B-0E73-AA74-F87870669A79}"/>
              </a:ext>
            </a:extLst>
          </p:cNvPr>
          <p:cNvSpPr>
            <a:spLocks noGrp="1" noChangeArrowheads="1"/>
          </p:cNvSpPr>
          <p:nvPr>
            <p:ph type="title"/>
          </p:nvPr>
        </p:nvSpPr>
        <p:spPr bwMode="auto">
          <a:xfrm>
            <a:off x="827584" y="64144"/>
            <a:ext cx="6984776" cy="681038"/>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gn="ctr"/>
            <a:r>
              <a:rPr lang="en-US" sz="3200" u="sng" dirty="0">
                <a:solidFill>
                  <a:srgbClr val="FFFF00"/>
                </a:solidFill>
              </a:rPr>
              <a:t>Report on the </a:t>
            </a:r>
            <a:r>
              <a:rPr lang="en-US" sz="3200" u="sng" dirty="0" err="1">
                <a:solidFill>
                  <a:srgbClr val="FFFF00"/>
                </a:solidFill>
              </a:rPr>
              <a:t>Nuclotron</a:t>
            </a:r>
            <a:r>
              <a:rPr lang="en-US" sz="3200" u="sng" dirty="0">
                <a:solidFill>
                  <a:srgbClr val="FFFF00"/>
                </a:solidFill>
              </a:rPr>
              <a:t>-NICA project</a:t>
            </a:r>
          </a:p>
          <a:p>
            <a:pPr algn="ctr"/>
            <a:endParaRPr lang="en-US" sz="800" u="sng" dirty="0">
              <a:solidFill>
                <a:srgbClr val="FFFF00"/>
              </a:solidFill>
            </a:endParaRPr>
          </a:p>
        </p:txBody>
      </p:sp>
      <p:sp>
        <p:nvSpPr>
          <p:cNvPr id="13" name="AutoShape 7">
            <a:extLst>
              <a:ext uri="{FF2B5EF4-FFF2-40B4-BE49-F238E27FC236}">
                <a16:creationId xmlns:a16="http://schemas.microsoft.com/office/drawing/2014/main" id="{4BD1553D-4C59-3CAD-59A7-0AC164BF95AA}"/>
              </a:ext>
            </a:extLst>
          </p:cNvPr>
          <p:cNvSpPr>
            <a:spLocks noChangeArrowheads="1"/>
          </p:cNvSpPr>
          <p:nvPr/>
        </p:nvSpPr>
        <p:spPr bwMode="auto">
          <a:xfrm>
            <a:off x="71500" y="815496"/>
            <a:ext cx="9001000" cy="3189568"/>
          </a:xfrm>
          <a:prstGeom prst="flowChartAlternateProcess">
            <a:avLst/>
          </a:prstGeom>
          <a:solidFill>
            <a:srgbClr val="FFFF00"/>
          </a:solidFill>
          <a:ln w="57150">
            <a:solidFill>
              <a:srgbClr val="FF0000"/>
            </a:solidFill>
            <a:miter lim="800000"/>
            <a:headEnd/>
            <a:tailEnd/>
          </a:ln>
        </p:spPr>
        <p:txBody>
          <a:bodyPr anchor="ctr" anchorCtr="1"/>
          <a:lstStyle/>
          <a:p>
            <a:pPr indent="-342900">
              <a:spcAft>
                <a:spcPts val="600"/>
              </a:spcAft>
              <a:buFont typeface="Wingdings" charset="2"/>
              <a:buChar char="q"/>
            </a:pPr>
            <a:r>
              <a:rPr lang="en-US" sz="1800" dirty="0">
                <a:solidFill>
                  <a:srgbClr val="000000"/>
                </a:solidFill>
                <a:effectLst/>
                <a:latin typeface="Arial" panose="020B0604020202020204" pitchFamily="34"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The Committee appreciates the successful completion of the assembly of the ISCRA and SIMBO stations for applied research. </a:t>
            </a:r>
          </a:p>
          <a:p>
            <a:pPr indent="-342900">
              <a:spcAft>
                <a:spcPts val="600"/>
              </a:spcAft>
              <a:buFont typeface="Wingdings" charset="2"/>
              <a:buChar char="q"/>
            </a:pPr>
            <a:r>
              <a:rPr lang="en-US" sz="1800" dirty="0">
                <a:effectLst/>
                <a:latin typeface="Arial" panose="020B0604020202020204" pitchFamily="34" charset="0"/>
                <a:ea typeface="Times New Roman" panose="02020603050405020304" pitchFamily="18" charset="0"/>
              </a:rPr>
              <a:t>The installation of the NICA collider magnets continues in the tunnel as the building’s engineering infrastructure located in key areas is commissioned. In particular, the elements of the RF1 and RF2 systems were installed, vacuum annealing and vacuum tests were carried out. </a:t>
            </a:r>
          </a:p>
          <a:p>
            <a:pPr indent="-342900">
              <a:spcAft>
                <a:spcPts val="600"/>
              </a:spcAft>
              <a:buFont typeface="Wingdings" charset="2"/>
              <a:buChar char="q"/>
            </a:pPr>
            <a:r>
              <a:rPr lang="en-US" sz="1800" dirty="0">
                <a:effectLst/>
                <a:latin typeface="Arial" panose="020B0604020202020204" pitchFamily="34" charset="0"/>
                <a:ea typeface="Times New Roman" panose="02020603050405020304" pitchFamily="18" charset="0"/>
              </a:rPr>
              <a:t>The power supply system for structural elements of the collider is ready for commissioning. </a:t>
            </a:r>
          </a:p>
          <a:p>
            <a:pPr indent="-342900">
              <a:spcAft>
                <a:spcPts val="600"/>
              </a:spcAft>
              <a:buFont typeface="Wingdings" charset="2"/>
              <a:buChar char="q"/>
            </a:pPr>
            <a:r>
              <a:rPr lang="en-US" sz="1800" dirty="0">
                <a:effectLst/>
                <a:latin typeface="Arial" panose="020B0604020202020204" pitchFamily="34" charset="0"/>
                <a:ea typeface="Times New Roman" panose="02020603050405020304" pitchFamily="18" charset="0"/>
              </a:rPr>
              <a:t>The PAC is pleased to note the start of a personnel training </a:t>
            </a:r>
            <a:r>
              <a:rPr lang="en-US" sz="1800" dirty="0" err="1">
                <a:effectLst/>
                <a:latin typeface="Arial" panose="020B0604020202020204" pitchFamily="34" charset="0"/>
                <a:ea typeface="Times New Roman" panose="02020603050405020304" pitchFamily="18" charset="0"/>
              </a:rPr>
              <a:t>programme</a:t>
            </a:r>
            <a:r>
              <a:rPr lang="en-US" sz="1800" dirty="0">
                <a:effectLst/>
                <a:latin typeface="Arial" panose="020B0604020202020204" pitchFamily="34" charset="0"/>
                <a:ea typeface="Times New Roman" panose="02020603050405020304" pitchFamily="18" charset="0"/>
              </a:rPr>
              <a:t> in preparation for the collider’s commissioning in 2025.</a:t>
            </a:r>
            <a:endParaRPr lang="en-IL" sz="1800" dirty="0">
              <a:effectLst/>
              <a:latin typeface="Arial" panose="020B0604020202020204" pitchFamily="34" charset="0"/>
              <a:ea typeface="Times New Roman" panose="02020603050405020304" pitchFamily="18" charset="0"/>
            </a:endParaRPr>
          </a:p>
        </p:txBody>
      </p:sp>
      <p:sp>
        <p:nvSpPr>
          <p:cNvPr id="8" name="TextBox 7">
            <a:extLst>
              <a:ext uri="{FF2B5EF4-FFF2-40B4-BE49-F238E27FC236}">
                <a16:creationId xmlns:a16="http://schemas.microsoft.com/office/drawing/2014/main" id="{C5C35CF1-9331-A913-7C52-293B911B26D6}"/>
              </a:ext>
            </a:extLst>
          </p:cNvPr>
          <p:cNvSpPr txBox="1"/>
          <p:nvPr/>
        </p:nvSpPr>
        <p:spPr>
          <a:xfrm>
            <a:off x="7837931" y="250774"/>
            <a:ext cx="1390124" cy="307777"/>
          </a:xfrm>
          <a:prstGeom prst="rect">
            <a:avLst/>
          </a:prstGeom>
          <a:noFill/>
        </p:spPr>
        <p:txBody>
          <a:bodyPr wrap="none" rtlCol="0">
            <a:spAutoFit/>
          </a:bodyPr>
          <a:lstStyle/>
          <a:p>
            <a:r>
              <a:rPr lang="en-US" sz="1400" i="1" dirty="0"/>
              <a:t>Anatoly </a:t>
            </a:r>
            <a:r>
              <a:rPr lang="en-US" sz="1400" i="1" dirty="0" err="1"/>
              <a:t>Sidorin</a:t>
            </a:r>
            <a:endParaRPr lang="en-US" sz="1400" i="1" dirty="0"/>
          </a:p>
        </p:txBody>
      </p:sp>
      <p:sp>
        <p:nvSpPr>
          <p:cNvPr id="14" name="TextBox 13">
            <a:extLst>
              <a:ext uri="{FF2B5EF4-FFF2-40B4-BE49-F238E27FC236}">
                <a16:creationId xmlns:a16="http://schemas.microsoft.com/office/drawing/2014/main" id="{2E6EB83F-E2ED-038A-5970-943AE0CC1F77}"/>
              </a:ext>
            </a:extLst>
          </p:cNvPr>
          <p:cNvSpPr txBox="1"/>
          <p:nvPr/>
        </p:nvSpPr>
        <p:spPr>
          <a:xfrm>
            <a:off x="685579" y="4077343"/>
            <a:ext cx="3634393" cy="369332"/>
          </a:xfrm>
          <a:prstGeom prst="rect">
            <a:avLst/>
          </a:prstGeom>
          <a:noFill/>
        </p:spPr>
        <p:txBody>
          <a:bodyPr wrap="none" rtlCol="0">
            <a:spAutoFit/>
          </a:bodyPr>
          <a:lstStyle/>
          <a:p>
            <a:r>
              <a:rPr lang="en-IL" b="1" dirty="0">
                <a:highlight>
                  <a:srgbClr val="FFFF00"/>
                </a:highlight>
              </a:rPr>
              <a:t>Vacuum baking of RF1 and RF2</a:t>
            </a:r>
          </a:p>
        </p:txBody>
      </p:sp>
      <p:sp>
        <p:nvSpPr>
          <p:cNvPr id="15" name="TextBox 14">
            <a:extLst>
              <a:ext uri="{FF2B5EF4-FFF2-40B4-BE49-F238E27FC236}">
                <a16:creationId xmlns:a16="http://schemas.microsoft.com/office/drawing/2014/main" id="{92337A90-AC47-4735-7C4F-C33404F0A96C}"/>
              </a:ext>
            </a:extLst>
          </p:cNvPr>
          <p:cNvSpPr txBox="1"/>
          <p:nvPr/>
        </p:nvSpPr>
        <p:spPr>
          <a:xfrm>
            <a:off x="4650462" y="4070162"/>
            <a:ext cx="4493538" cy="369332"/>
          </a:xfrm>
          <a:prstGeom prst="rect">
            <a:avLst/>
          </a:prstGeom>
          <a:noFill/>
        </p:spPr>
        <p:txBody>
          <a:bodyPr wrap="none" rtlCol="0">
            <a:spAutoFit/>
          </a:bodyPr>
          <a:lstStyle/>
          <a:p>
            <a:r>
              <a:rPr lang="en-IL" b="1" dirty="0">
                <a:highlight>
                  <a:srgbClr val="FFFF00"/>
                </a:highlight>
              </a:rPr>
              <a:t>Power supply ready for commissioning</a:t>
            </a:r>
          </a:p>
        </p:txBody>
      </p:sp>
      <p:pic>
        <p:nvPicPr>
          <p:cNvPr id="2" name="Picture 1">
            <a:extLst>
              <a:ext uri="{FF2B5EF4-FFF2-40B4-BE49-F238E27FC236}">
                <a16:creationId xmlns:a16="http://schemas.microsoft.com/office/drawing/2014/main" id="{D91E5436-1A62-C084-2065-33682A6EC96A}"/>
              </a:ext>
            </a:extLst>
          </p:cNvPr>
          <p:cNvPicPr>
            <a:picLocks noChangeAspect="1"/>
          </p:cNvPicPr>
          <p:nvPr/>
        </p:nvPicPr>
        <p:blipFill>
          <a:blip r:embed="rId3"/>
          <a:stretch>
            <a:fillRect/>
          </a:stretch>
        </p:blipFill>
        <p:spPr>
          <a:xfrm>
            <a:off x="763682" y="4421740"/>
            <a:ext cx="3534166" cy="2436260"/>
          </a:xfrm>
          <a:prstGeom prst="rect">
            <a:avLst/>
          </a:prstGeom>
        </p:spPr>
      </p:pic>
      <p:pic>
        <p:nvPicPr>
          <p:cNvPr id="3" name="Picture 2">
            <a:extLst>
              <a:ext uri="{FF2B5EF4-FFF2-40B4-BE49-F238E27FC236}">
                <a16:creationId xmlns:a16="http://schemas.microsoft.com/office/drawing/2014/main" id="{9680D530-F345-FD79-5A2D-9C86B127FCE8}"/>
              </a:ext>
            </a:extLst>
          </p:cNvPr>
          <p:cNvPicPr>
            <a:picLocks noChangeAspect="1"/>
          </p:cNvPicPr>
          <p:nvPr/>
        </p:nvPicPr>
        <p:blipFill>
          <a:blip r:embed="rId4"/>
          <a:stretch>
            <a:fillRect/>
          </a:stretch>
        </p:blipFill>
        <p:spPr>
          <a:xfrm>
            <a:off x="5220072" y="4504592"/>
            <a:ext cx="3022104" cy="2270554"/>
          </a:xfrm>
          <a:prstGeom prst="rect">
            <a:avLst/>
          </a:prstGeom>
        </p:spPr>
      </p:pic>
      <p:sp>
        <p:nvSpPr>
          <p:cNvPr id="6" name="Slide Number Placeholder 5">
            <a:extLst>
              <a:ext uri="{FF2B5EF4-FFF2-40B4-BE49-F238E27FC236}">
                <a16:creationId xmlns:a16="http://schemas.microsoft.com/office/drawing/2014/main" id="{86A49E48-062A-8036-5691-1AD5D25BAE2B}"/>
              </a:ext>
            </a:extLst>
          </p:cNvPr>
          <p:cNvSpPr>
            <a:spLocks noGrp="1"/>
          </p:cNvSpPr>
          <p:nvPr>
            <p:ph type="sldNum" sz="quarter" idx="12"/>
          </p:nvPr>
        </p:nvSpPr>
        <p:spPr/>
        <p:txBody>
          <a:bodyPr/>
          <a:lstStyle/>
          <a:p>
            <a:pPr>
              <a:defRPr/>
            </a:pPr>
            <a:fld id="{16AAA047-8AEF-4C69-86C3-C9A280890182}" type="slidenum">
              <a:rPr lang="fr-FR" smtClean="0"/>
              <a:pPr>
                <a:defRPr/>
              </a:pPr>
              <a:t>4</a:t>
            </a:fld>
            <a:endParaRPr lang="fr-FR"/>
          </a:p>
        </p:txBody>
      </p:sp>
    </p:spTree>
    <p:extLst>
      <p:ext uri="{BB962C8B-B14F-4D97-AF65-F5344CB8AC3E}">
        <p14:creationId xmlns:p14="http://schemas.microsoft.com/office/powerpoint/2010/main" val="3525125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71360-C435-B50D-0925-ABEA1800E3AF}"/>
            </a:ext>
          </a:extLst>
        </p:cNvPr>
        <p:cNvGrpSpPr/>
        <p:nvPr/>
      </p:nvGrpSpPr>
      <p:grpSpPr>
        <a:xfrm>
          <a:off x="0" y="0"/>
          <a:ext cx="0" cy="0"/>
          <a:chOff x="0" y="0"/>
          <a:chExt cx="0" cy="0"/>
        </a:xfrm>
      </p:grpSpPr>
      <p:sp>
        <p:nvSpPr>
          <p:cNvPr id="10" name="AutoShape 18">
            <a:extLst>
              <a:ext uri="{FF2B5EF4-FFF2-40B4-BE49-F238E27FC236}">
                <a16:creationId xmlns:a16="http://schemas.microsoft.com/office/drawing/2014/main" id="{4D9A388D-D28C-47D4-CE48-A2384D8A4741}"/>
              </a:ext>
            </a:extLst>
          </p:cNvPr>
          <p:cNvSpPr>
            <a:spLocks noGrp="1" noChangeArrowheads="1"/>
          </p:cNvSpPr>
          <p:nvPr>
            <p:ph type="title"/>
          </p:nvPr>
        </p:nvSpPr>
        <p:spPr bwMode="auto">
          <a:xfrm>
            <a:off x="959260" y="89621"/>
            <a:ext cx="6660740" cy="612934"/>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sz="3600" u="sng" dirty="0">
                <a:solidFill>
                  <a:srgbClr val="FFFF00"/>
                </a:solidFill>
                <a:latin typeface="Arial" panose="020B0604020202020204" pitchFamily="34" charset="0"/>
                <a:cs typeface="Arial" panose="020B0604020202020204" pitchFamily="34" charset="0"/>
              </a:rPr>
              <a:t>Infrastructure Developments           </a:t>
            </a:r>
          </a:p>
        </p:txBody>
      </p:sp>
      <p:sp>
        <p:nvSpPr>
          <p:cNvPr id="6" name="TextBox 5">
            <a:extLst>
              <a:ext uri="{FF2B5EF4-FFF2-40B4-BE49-F238E27FC236}">
                <a16:creationId xmlns:a16="http://schemas.microsoft.com/office/drawing/2014/main" id="{34BF5542-8298-24F3-2F1A-12872DD050F1}"/>
              </a:ext>
            </a:extLst>
          </p:cNvPr>
          <p:cNvSpPr txBox="1"/>
          <p:nvPr/>
        </p:nvSpPr>
        <p:spPr>
          <a:xfrm>
            <a:off x="7671878" y="313822"/>
            <a:ext cx="1463606" cy="307777"/>
          </a:xfrm>
          <a:prstGeom prst="rect">
            <a:avLst/>
          </a:prstGeom>
          <a:noFill/>
        </p:spPr>
        <p:txBody>
          <a:bodyPr wrap="none" rtlCol="0">
            <a:spAutoFit/>
          </a:bodyPr>
          <a:lstStyle/>
          <a:p>
            <a:r>
              <a:rPr lang="en-US" sz="1400" i="1" dirty="0"/>
              <a:t>Nikolay </a:t>
            </a:r>
            <a:r>
              <a:rPr lang="en-US" sz="1400" i="1" dirty="0" err="1"/>
              <a:t>Agapov</a:t>
            </a:r>
            <a:endParaRPr lang="en-US" sz="1400" i="1" dirty="0"/>
          </a:p>
        </p:txBody>
      </p:sp>
      <p:sp>
        <p:nvSpPr>
          <p:cNvPr id="8" name="AutoShape 7">
            <a:extLst>
              <a:ext uri="{FF2B5EF4-FFF2-40B4-BE49-F238E27FC236}">
                <a16:creationId xmlns:a16="http://schemas.microsoft.com/office/drawing/2014/main" id="{0DD4C624-2495-887C-D867-631BDAAF59B4}"/>
              </a:ext>
            </a:extLst>
          </p:cNvPr>
          <p:cNvSpPr>
            <a:spLocks noChangeArrowheads="1"/>
          </p:cNvSpPr>
          <p:nvPr/>
        </p:nvSpPr>
        <p:spPr bwMode="auto">
          <a:xfrm>
            <a:off x="89756" y="791794"/>
            <a:ext cx="8964488" cy="3069254"/>
          </a:xfrm>
          <a:prstGeom prst="flowChartAlternateProcess">
            <a:avLst/>
          </a:prstGeom>
          <a:solidFill>
            <a:srgbClr val="FFFF00"/>
          </a:solidFill>
          <a:ln w="57150">
            <a:solidFill>
              <a:srgbClr val="FF0000"/>
            </a:solidFill>
            <a:miter lim="800000"/>
            <a:headEnd/>
            <a:tailEnd/>
          </a:ln>
        </p:spPr>
        <p:txBody>
          <a:bodyPr anchor="ctr" anchorCtr="1"/>
          <a:lstStyle/>
          <a:p>
            <a:pPr indent="-288000">
              <a:spcAft>
                <a:spcPts val="600"/>
              </a:spcAft>
              <a:buFont typeface="Wingdings" charset="2"/>
              <a:buChar char="q"/>
            </a:pPr>
            <a:r>
              <a:rPr lang="en-US" sz="1800" dirty="0">
                <a:effectLst/>
                <a:latin typeface="Arial" panose="020B0604020202020204" pitchFamily="34" charset="0"/>
                <a:ea typeface="Times New Roman" panose="02020603050405020304" pitchFamily="18" charset="0"/>
              </a:rPr>
              <a:t>General construction work is being completed in the new buildings of the NICA complex – the collider building and the new compressor station. </a:t>
            </a:r>
          </a:p>
          <a:p>
            <a:pPr indent="-288000">
              <a:spcAft>
                <a:spcPts val="600"/>
              </a:spcAft>
              <a:buFont typeface="Wingdings" charset="2"/>
              <a:buChar char="q"/>
            </a:pPr>
            <a:r>
              <a:rPr lang="en-US" sz="1800" dirty="0">
                <a:effectLst/>
                <a:latin typeface="Arial" panose="020B0604020202020204" pitchFamily="34" charset="0"/>
                <a:ea typeface="Times New Roman" panose="02020603050405020304" pitchFamily="18" charset="0"/>
              </a:rPr>
              <a:t>The staff is carrying out installation and adjustment of equipment. Full completion of this work is expected during 2024. </a:t>
            </a:r>
          </a:p>
          <a:p>
            <a:pPr indent="-288000">
              <a:spcAft>
                <a:spcPts val="600"/>
              </a:spcAft>
              <a:buFont typeface="Wingdings" charset="2"/>
              <a:buChar char="q"/>
            </a:pPr>
            <a:r>
              <a:rPr lang="en-US" sz="1800" dirty="0">
                <a:effectLst/>
                <a:latin typeface="Arial" panose="020B0604020202020204" pitchFamily="34" charset="0"/>
                <a:ea typeface="Times New Roman" panose="02020603050405020304" pitchFamily="18" charset="0"/>
              </a:rPr>
              <a:t>Full completion of the commissioning of the NICA cryogenic complex is planned for August 2024. </a:t>
            </a:r>
            <a:endParaRPr lang="en-US" dirty="0">
              <a:ea typeface="Times New Roman" panose="02020603050405020304" pitchFamily="18" charset="0"/>
            </a:endParaRPr>
          </a:p>
          <a:p>
            <a:pPr indent="-288000">
              <a:spcAft>
                <a:spcPts val="600"/>
              </a:spcAft>
              <a:buFont typeface="Wingdings" charset="2"/>
              <a:buChar char="q"/>
            </a:pPr>
            <a:r>
              <a:rPr lang="en-US" sz="1800" dirty="0">
                <a:effectLst/>
                <a:latin typeface="Arial" panose="020B0604020202020204" pitchFamily="34" charset="0"/>
                <a:ea typeface="Times New Roman" panose="02020603050405020304" pitchFamily="18" charset="0"/>
              </a:rPr>
              <a:t>The PAC notes that attention is paid to work on automation of processes of the engineering systems in connection with preparing for operation of the NICA complex in long-term sessions.</a:t>
            </a:r>
            <a:endParaRPr lang="en-IL" sz="1800" dirty="0">
              <a:effectLst/>
              <a:latin typeface="Arial" panose="020B0604020202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2B816E43-4B6B-EA65-B066-7080AFB435C5}"/>
              </a:ext>
            </a:extLst>
          </p:cNvPr>
          <p:cNvSpPr txBox="1"/>
          <p:nvPr/>
        </p:nvSpPr>
        <p:spPr>
          <a:xfrm>
            <a:off x="5508104" y="3846577"/>
            <a:ext cx="1941557" cy="369332"/>
          </a:xfrm>
          <a:prstGeom prst="rect">
            <a:avLst/>
          </a:prstGeom>
          <a:noFill/>
        </p:spPr>
        <p:txBody>
          <a:bodyPr wrap="none" rtlCol="0">
            <a:spAutoFit/>
          </a:bodyPr>
          <a:lstStyle/>
          <a:p>
            <a:r>
              <a:rPr lang="en-US" b="1" dirty="0"/>
              <a:t>C</a:t>
            </a:r>
            <a:r>
              <a:rPr lang="en-IL" b="1" dirty="0"/>
              <a:t>ryogenic Plant</a:t>
            </a:r>
          </a:p>
        </p:txBody>
      </p:sp>
      <p:pic>
        <p:nvPicPr>
          <p:cNvPr id="3" name="Picture 2">
            <a:extLst>
              <a:ext uri="{FF2B5EF4-FFF2-40B4-BE49-F238E27FC236}">
                <a16:creationId xmlns:a16="http://schemas.microsoft.com/office/drawing/2014/main" id="{78399BC3-175D-E4B1-3162-6A2B3A5ED192}"/>
              </a:ext>
            </a:extLst>
          </p:cNvPr>
          <p:cNvPicPr>
            <a:picLocks noChangeAspect="1"/>
          </p:cNvPicPr>
          <p:nvPr/>
        </p:nvPicPr>
        <p:blipFill>
          <a:blip r:embed="rId3"/>
          <a:stretch>
            <a:fillRect/>
          </a:stretch>
        </p:blipFill>
        <p:spPr>
          <a:xfrm>
            <a:off x="192581" y="4217492"/>
            <a:ext cx="3951158" cy="2640507"/>
          </a:xfrm>
          <a:prstGeom prst="rect">
            <a:avLst/>
          </a:prstGeom>
        </p:spPr>
      </p:pic>
      <p:pic>
        <p:nvPicPr>
          <p:cNvPr id="4" name="Picture 3">
            <a:extLst>
              <a:ext uri="{FF2B5EF4-FFF2-40B4-BE49-F238E27FC236}">
                <a16:creationId xmlns:a16="http://schemas.microsoft.com/office/drawing/2014/main" id="{E22D8820-2136-F967-11CD-34A7986C68A4}"/>
              </a:ext>
            </a:extLst>
          </p:cNvPr>
          <p:cNvPicPr>
            <a:picLocks noChangeAspect="1"/>
          </p:cNvPicPr>
          <p:nvPr/>
        </p:nvPicPr>
        <p:blipFill>
          <a:blip r:embed="rId4"/>
          <a:stretch>
            <a:fillRect/>
          </a:stretch>
        </p:blipFill>
        <p:spPr>
          <a:xfrm>
            <a:off x="4841339" y="4216912"/>
            <a:ext cx="3951157" cy="2618128"/>
          </a:xfrm>
          <a:prstGeom prst="rect">
            <a:avLst/>
          </a:prstGeom>
        </p:spPr>
      </p:pic>
      <p:sp>
        <p:nvSpPr>
          <p:cNvPr id="9" name="TextBox 8">
            <a:extLst>
              <a:ext uri="{FF2B5EF4-FFF2-40B4-BE49-F238E27FC236}">
                <a16:creationId xmlns:a16="http://schemas.microsoft.com/office/drawing/2014/main" id="{DCE92966-93B9-3F6F-339D-6E71EA695426}"/>
              </a:ext>
            </a:extLst>
          </p:cNvPr>
          <p:cNvSpPr txBox="1"/>
          <p:nvPr/>
        </p:nvSpPr>
        <p:spPr>
          <a:xfrm>
            <a:off x="833450" y="3846577"/>
            <a:ext cx="3070071" cy="369332"/>
          </a:xfrm>
          <a:prstGeom prst="rect">
            <a:avLst/>
          </a:prstGeom>
          <a:noFill/>
        </p:spPr>
        <p:txBody>
          <a:bodyPr wrap="none" rtlCol="0">
            <a:spAutoFit/>
          </a:bodyPr>
          <a:lstStyle/>
          <a:p>
            <a:r>
              <a:rPr lang="en-IL" b="1" dirty="0"/>
              <a:t>New Compressor Building</a:t>
            </a:r>
          </a:p>
        </p:txBody>
      </p:sp>
    </p:spTree>
    <p:extLst>
      <p:ext uri="{BB962C8B-B14F-4D97-AF65-F5344CB8AC3E}">
        <p14:creationId xmlns:p14="http://schemas.microsoft.com/office/powerpoint/2010/main" val="524331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660731" y="247845"/>
            <a:ext cx="5822538" cy="749141"/>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u="sng" dirty="0">
                <a:solidFill>
                  <a:srgbClr val="FFFF00"/>
                </a:solidFill>
                <a:latin typeface="Arial" panose="020B0604020202020204" pitchFamily="34" charset="0"/>
                <a:cs typeface="Arial" panose="020B0604020202020204" pitchFamily="34" charset="0"/>
              </a:rPr>
              <a:t>NICA Project</a:t>
            </a:r>
          </a:p>
        </p:txBody>
      </p:sp>
      <p:sp>
        <p:nvSpPr>
          <p:cNvPr id="8" name="AutoShape 7">
            <a:extLst>
              <a:ext uri="{FF2B5EF4-FFF2-40B4-BE49-F238E27FC236}">
                <a16:creationId xmlns:a16="http://schemas.microsoft.com/office/drawing/2014/main" id="{0C6BB22D-8DD2-9D4B-8D52-1B2BABD0962A}"/>
              </a:ext>
            </a:extLst>
          </p:cNvPr>
          <p:cNvSpPr>
            <a:spLocks noChangeArrowheads="1"/>
          </p:cNvSpPr>
          <p:nvPr/>
        </p:nvSpPr>
        <p:spPr bwMode="auto">
          <a:xfrm>
            <a:off x="89756" y="1196752"/>
            <a:ext cx="8964488" cy="1557086"/>
          </a:xfrm>
          <a:prstGeom prst="flowChartAlternateProcess">
            <a:avLst/>
          </a:prstGeom>
          <a:solidFill>
            <a:srgbClr val="FFFF00"/>
          </a:solidFill>
          <a:ln w="57150">
            <a:solidFill>
              <a:srgbClr val="FF0000"/>
            </a:solidFill>
            <a:miter lim="800000"/>
            <a:headEnd/>
            <a:tailEnd/>
          </a:ln>
        </p:spPr>
        <p:txBody>
          <a:bodyPr anchor="ctr" anchorCtr="1"/>
          <a:lstStyle/>
          <a:p>
            <a:pPr indent="-342900">
              <a:spcAft>
                <a:spcPts val="600"/>
              </a:spcAft>
              <a:buFont typeface="Wingdings" charset="2"/>
              <a:buChar char="q"/>
            </a:pPr>
            <a:r>
              <a:rPr lang="en-US" sz="2000" dirty="0">
                <a:solidFill>
                  <a:srgbClr val="000000"/>
                </a:solidFill>
                <a:effectLst/>
                <a:latin typeface="Arial" panose="020B0604020202020204" pitchFamily="34" charset="0"/>
                <a:ea typeface="Times New Roman" panose="02020603050405020304" pitchFamily="18" charset="0"/>
              </a:rPr>
              <a:t>Exciting year</a:t>
            </a:r>
          </a:p>
          <a:p>
            <a:pPr indent="-342900">
              <a:spcAft>
                <a:spcPts val="600"/>
              </a:spcAft>
              <a:buFont typeface="Wingdings" charset="2"/>
              <a:buChar char="q"/>
            </a:pPr>
            <a:r>
              <a:rPr lang="en-US" sz="2000" dirty="0">
                <a:solidFill>
                  <a:srgbClr val="000000"/>
                </a:solidFill>
                <a:ea typeface="Times New Roman" panose="02020603050405020304" pitchFamily="18" charset="0"/>
              </a:rPr>
              <a:t>Completion of civil construction, completion of commissioning of services, completion of machine installation</a:t>
            </a:r>
          </a:p>
          <a:p>
            <a:pPr indent="-342900">
              <a:spcAft>
                <a:spcPts val="600"/>
              </a:spcAft>
              <a:buFont typeface="Wingdings" charset="2"/>
              <a:buChar char="q"/>
            </a:pPr>
            <a:r>
              <a:rPr lang="en-US" sz="2000" dirty="0">
                <a:solidFill>
                  <a:srgbClr val="000000"/>
                </a:solidFill>
                <a:effectLst/>
                <a:latin typeface="Arial" panose="020B0604020202020204" pitchFamily="34" charset="0"/>
                <a:ea typeface="Times New Roman" panose="02020603050405020304" pitchFamily="18" charset="0"/>
              </a:rPr>
              <a:t>Start commissioning and operations within one year!</a:t>
            </a:r>
            <a:endParaRPr lang="en-US" sz="2000" dirty="0">
              <a:effectLst/>
              <a:latin typeface="Arial" panose="020B0604020202020204" pitchFamily="34" charset="0"/>
              <a:ea typeface="Times New Roman" panose="02020603050405020304" pitchFamily="18" charset="0"/>
            </a:endParaRPr>
          </a:p>
        </p:txBody>
      </p:sp>
      <p:sp>
        <p:nvSpPr>
          <p:cNvPr id="13" name="Slide Number Placeholder 12">
            <a:extLst>
              <a:ext uri="{FF2B5EF4-FFF2-40B4-BE49-F238E27FC236}">
                <a16:creationId xmlns:a16="http://schemas.microsoft.com/office/drawing/2014/main" id="{0151B32B-6FB1-B362-D2F9-FF60B8958CCE}"/>
              </a:ext>
            </a:extLst>
          </p:cNvPr>
          <p:cNvSpPr>
            <a:spLocks noGrp="1"/>
          </p:cNvSpPr>
          <p:nvPr>
            <p:ph type="sldNum" sz="quarter" idx="12"/>
          </p:nvPr>
        </p:nvSpPr>
        <p:spPr/>
        <p:txBody>
          <a:bodyPr/>
          <a:lstStyle/>
          <a:p>
            <a:pPr>
              <a:defRPr/>
            </a:pPr>
            <a:fld id="{16AAA047-8AEF-4C69-86C3-C9A280890182}" type="slidenum">
              <a:rPr lang="fr-FR" smtClean="0"/>
              <a:pPr>
                <a:defRPr/>
              </a:pPr>
              <a:t>6</a:t>
            </a:fld>
            <a:endParaRPr lang="fr-FR"/>
          </a:p>
        </p:txBody>
      </p:sp>
      <p:pic>
        <p:nvPicPr>
          <p:cNvPr id="2" name="Picture 1">
            <a:extLst>
              <a:ext uri="{FF2B5EF4-FFF2-40B4-BE49-F238E27FC236}">
                <a16:creationId xmlns:a16="http://schemas.microsoft.com/office/drawing/2014/main" id="{24176627-0161-EF6C-3C59-E1DCF26DE5B8}"/>
              </a:ext>
            </a:extLst>
          </p:cNvPr>
          <p:cNvPicPr>
            <a:picLocks noChangeAspect="1"/>
          </p:cNvPicPr>
          <p:nvPr/>
        </p:nvPicPr>
        <p:blipFill>
          <a:blip r:embed="rId3"/>
          <a:stretch>
            <a:fillRect/>
          </a:stretch>
        </p:blipFill>
        <p:spPr>
          <a:xfrm>
            <a:off x="1493623" y="3047901"/>
            <a:ext cx="6098984" cy="3673574"/>
          </a:xfrm>
          <a:prstGeom prst="rect">
            <a:avLst/>
          </a:prstGeom>
        </p:spPr>
      </p:pic>
    </p:spTree>
    <p:extLst>
      <p:ext uri="{BB962C8B-B14F-4D97-AF65-F5344CB8AC3E}">
        <p14:creationId xmlns:p14="http://schemas.microsoft.com/office/powerpoint/2010/main" val="2825117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7F8B0-87B2-3467-E205-A26EC4423426}"/>
            </a:ext>
          </a:extLst>
        </p:cNvPr>
        <p:cNvGrpSpPr/>
        <p:nvPr/>
      </p:nvGrpSpPr>
      <p:grpSpPr>
        <a:xfrm>
          <a:off x="0" y="0"/>
          <a:ext cx="0" cy="0"/>
          <a:chOff x="0" y="0"/>
          <a:chExt cx="0" cy="0"/>
        </a:xfrm>
      </p:grpSpPr>
      <p:sp>
        <p:nvSpPr>
          <p:cNvPr id="10" name="AutoShape 18">
            <a:extLst>
              <a:ext uri="{FF2B5EF4-FFF2-40B4-BE49-F238E27FC236}">
                <a16:creationId xmlns:a16="http://schemas.microsoft.com/office/drawing/2014/main" id="{C09C6BE1-2458-4371-18DD-06918BAB094B}"/>
              </a:ext>
            </a:extLst>
          </p:cNvPr>
          <p:cNvSpPr>
            <a:spLocks noGrp="1" noChangeArrowheads="1"/>
          </p:cNvSpPr>
          <p:nvPr>
            <p:ph type="title"/>
          </p:nvPr>
        </p:nvSpPr>
        <p:spPr bwMode="auto">
          <a:xfrm>
            <a:off x="2249742" y="88546"/>
            <a:ext cx="4824536" cy="612934"/>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sz="3600" u="sng" dirty="0">
                <a:solidFill>
                  <a:srgbClr val="FFFF00"/>
                </a:solidFill>
                <a:latin typeface="Arial" panose="020B0604020202020204" pitchFamily="34" charset="0"/>
                <a:cs typeface="Arial" panose="020B0604020202020204" pitchFamily="34" charset="0"/>
              </a:rPr>
              <a:t>Report on MPD</a:t>
            </a:r>
          </a:p>
        </p:txBody>
      </p:sp>
      <p:sp>
        <p:nvSpPr>
          <p:cNvPr id="8" name="TextBox 7">
            <a:extLst>
              <a:ext uri="{FF2B5EF4-FFF2-40B4-BE49-F238E27FC236}">
                <a16:creationId xmlns:a16="http://schemas.microsoft.com/office/drawing/2014/main" id="{70F71FC1-DDEE-9E40-5397-74E7D8CB1B54}"/>
              </a:ext>
            </a:extLst>
          </p:cNvPr>
          <p:cNvSpPr txBox="1"/>
          <p:nvPr/>
        </p:nvSpPr>
        <p:spPr>
          <a:xfrm>
            <a:off x="7568841" y="277080"/>
            <a:ext cx="1247393" cy="307777"/>
          </a:xfrm>
          <a:prstGeom prst="rect">
            <a:avLst/>
          </a:prstGeom>
          <a:noFill/>
        </p:spPr>
        <p:txBody>
          <a:bodyPr wrap="none" rtlCol="0">
            <a:spAutoFit/>
          </a:bodyPr>
          <a:lstStyle/>
          <a:p>
            <a:r>
              <a:rPr lang="en-US" sz="1400" i="1" dirty="0"/>
              <a:t>Victor </a:t>
            </a:r>
            <a:r>
              <a:rPr lang="en-US" sz="1400" i="1" dirty="0" err="1"/>
              <a:t>Riabov</a:t>
            </a:r>
            <a:endParaRPr lang="en-US" sz="1400" i="1" dirty="0"/>
          </a:p>
        </p:txBody>
      </p:sp>
      <p:sp>
        <p:nvSpPr>
          <p:cNvPr id="9" name="AutoShape 7">
            <a:extLst>
              <a:ext uri="{FF2B5EF4-FFF2-40B4-BE49-F238E27FC236}">
                <a16:creationId xmlns:a16="http://schemas.microsoft.com/office/drawing/2014/main" id="{98DEB1C5-5FD0-B4FC-005D-8F828A621BC7}"/>
              </a:ext>
            </a:extLst>
          </p:cNvPr>
          <p:cNvSpPr>
            <a:spLocks noChangeArrowheads="1"/>
          </p:cNvSpPr>
          <p:nvPr/>
        </p:nvSpPr>
        <p:spPr bwMode="auto">
          <a:xfrm>
            <a:off x="161510" y="778736"/>
            <a:ext cx="8820980" cy="2401419"/>
          </a:xfrm>
          <a:prstGeom prst="flowChartAlternateProcess">
            <a:avLst/>
          </a:prstGeom>
          <a:solidFill>
            <a:srgbClr val="FFFF00"/>
          </a:solidFill>
          <a:ln w="57150">
            <a:solidFill>
              <a:srgbClr val="FF0000"/>
            </a:solidFill>
            <a:miter lim="800000"/>
            <a:headEnd/>
            <a:tailEnd/>
          </a:ln>
        </p:spPr>
        <p:txBody>
          <a:bodyPr anchor="ctr" anchorCtr="1"/>
          <a:lstStyle/>
          <a:p>
            <a:pPr indent="-288000">
              <a:spcAft>
                <a:spcPts val="600"/>
              </a:spcAft>
              <a:buFont typeface="Wingdings" charset="2"/>
              <a:buChar char="q"/>
            </a:pPr>
            <a:r>
              <a:rPr lang="en-US" sz="1400" dirty="0">
                <a:solidFill>
                  <a:srgbClr val="000000"/>
                </a:solidFill>
                <a:effectLst/>
                <a:latin typeface="Arial" panose="020B0604020202020204" pitchFamily="34" charset="0"/>
                <a:ea typeface="Times New Roman" panose="02020603050405020304" pitchFamily="18" charset="0"/>
              </a:rPr>
              <a:t>The </a:t>
            </a:r>
            <a:r>
              <a:rPr lang="en-US" sz="1400" dirty="0">
                <a:effectLst/>
                <a:latin typeface="Arial" panose="020B0604020202020204" pitchFamily="34" charset="0"/>
                <a:ea typeface="Times New Roman" panose="02020603050405020304" pitchFamily="18" charset="0"/>
              </a:rPr>
              <a:t>production of all components of the MPD first-stage detector is progressing with minimal delays. </a:t>
            </a:r>
            <a:r>
              <a:rPr lang="en-US" sz="1400" dirty="0">
                <a:solidFill>
                  <a:srgbClr val="000000"/>
                </a:solidFill>
                <a:effectLst/>
                <a:latin typeface="Arial" panose="020B0604020202020204" pitchFamily="34" charset="0"/>
                <a:ea typeface="Times New Roman" panose="02020603050405020304" pitchFamily="18" charset="0"/>
              </a:rPr>
              <a:t> </a:t>
            </a:r>
          </a:p>
          <a:p>
            <a:pPr indent="-288000">
              <a:spcAft>
                <a:spcPts val="600"/>
              </a:spcAft>
              <a:buFont typeface="Wingdings" charset="2"/>
              <a:buChar char="q"/>
            </a:pPr>
            <a:r>
              <a:rPr lang="en-US" sz="1400" dirty="0">
                <a:effectLst/>
                <a:latin typeface="Arial" panose="020B0604020202020204" pitchFamily="34" charset="0"/>
                <a:ea typeface="Times New Roman" panose="02020603050405020304" pitchFamily="18" charset="0"/>
              </a:rPr>
              <a:t>The most critical task is still cooling and current supply of the large superconducting solenoid. Cooling to liquid nitrogen and liquid helium temperatures starts in January.  </a:t>
            </a:r>
          </a:p>
          <a:p>
            <a:pPr indent="-288000">
              <a:spcAft>
                <a:spcPts val="600"/>
              </a:spcAft>
              <a:buFont typeface="Wingdings" charset="2"/>
              <a:buChar char="q"/>
            </a:pPr>
            <a:r>
              <a:rPr lang="en-US" sz="1400" dirty="0">
                <a:effectLst/>
                <a:latin typeface="Arial" panose="020B0604020202020204" pitchFamily="34" charset="0"/>
                <a:ea typeface="Times New Roman" panose="02020603050405020304" pitchFamily="18" charset="0"/>
              </a:rPr>
              <a:t> Magnetic field measurements will start in June 2024 and take three months for different field configurations using the mapper produced by Novosibirsk INP. Installation of the carbon fiber support frame and detector subsystems will follow starting in September.</a:t>
            </a:r>
            <a:r>
              <a:rPr lang="en-IL" sz="1400" dirty="0">
                <a:effectLst/>
              </a:rPr>
              <a:t> </a:t>
            </a:r>
            <a:r>
              <a:rPr lang="en-US" sz="1400" dirty="0">
                <a:solidFill>
                  <a:srgbClr val="000000"/>
                </a:solidFill>
                <a:effectLst/>
                <a:latin typeface="Arial" panose="020B0604020202020204" pitchFamily="34" charset="0"/>
                <a:ea typeface="Times New Roman" panose="02020603050405020304" pitchFamily="18" charset="0"/>
              </a:rPr>
              <a:t>  </a:t>
            </a:r>
          </a:p>
          <a:p>
            <a:pPr indent="-288000">
              <a:spcAft>
                <a:spcPts val="600"/>
              </a:spcAft>
              <a:buFont typeface="Wingdings" charset="2"/>
              <a:buChar char="q"/>
            </a:pPr>
            <a:r>
              <a:rPr lang="en-US" sz="1400" dirty="0">
                <a:solidFill>
                  <a:srgbClr val="000000"/>
                </a:solidFill>
                <a:effectLst/>
                <a:latin typeface="Arial" panose="020B0604020202020204" pitchFamily="34" charset="0"/>
                <a:ea typeface="Times New Roman" panose="02020603050405020304" pitchFamily="18" charset="0"/>
              </a:rPr>
              <a:t>The PAC congratulates the team on finding viable solutions for the critical issues arising from many aspects of the detector construction, assembly, and commissioning. </a:t>
            </a:r>
            <a:r>
              <a:rPr lang="en-US" sz="1400" dirty="0">
                <a:effectLst/>
                <a:latin typeface="Arial" panose="020B0604020202020204" pitchFamily="34" charset="0"/>
                <a:ea typeface="Times New Roman" panose="02020603050405020304" pitchFamily="18" charset="0"/>
              </a:rPr>
              <a:t> </a:t>
            </a:r>
          </a:p>
        </p:txBody>
      </p:sp>
      <p:pic>
        <p:nvPicPr>
          <p:cNvPr id="4" name="Picture 3">
            <a:extLst>
              <a:ext uri="{FF2B5EF4-FFF2-40B4-BE49-F238E27FC236}">
                <a16:creationId xmlns:a16="http://schemas.microsoft.com/office/drawing/2014/main" id="{1A82DDEB-83B1-90FA-8A59-959F7C1EEBA8}"/>
              </a:ext>
            </a:extLst>
          </p:cNvPr>
          <p:cNvPicPr>
            <a:picLocks noChangeAspect="1"/>
          </p:cNvPicPr>
          <p:nvPr/>
        </p:nvPicPr>
        <p:blipFill>
          <a:blip r:embed="rId3"/>
          <a:stretch>
            <a:fillRect/>
          </a:stretch>
        </p:blipFill>
        <p:spPr>
          <a:xfrm>
            <a:off x="0" y="3619869"/>
            <a:ext cx="3664891" cy="3238131"/>
          </a:xfrm>
          <a:prstGeom prst="rect">
            <a:avLst/>
          </a:prstGeom>
        </p:spPr>
      </p:pic>
      <p:pic>
        <p:nvPicPr>
          <p:cNvPr id="5" name="Picture 4">
            <a:extLst>
              <a:ext uri="{FF2B5EF4-FFF2-40B4-BE49-F238E27FC236}">
                <a16:creationId xmlns:a16="http://schemas.microsoft.com/office/drawing/2014/main" id="{85FF015A-277E-FA3E-3DEB-6E15EB08FF5D}"/>
              </a:ext>
            </a:extLst>
          </p:cNvPr>
          <p:cNvPicPr>
            <a:picLocks noChangeAspect="1"/>
          </p:cNvPicPr>
          <p:nvPr/>
        </p:nvPicPr>
        <p:blipFill>
          <a:blip r:embed="rId4"/>
          <a:stretch>
            <a:fillRect/>
          </a:stretch>
        </p:blipFill>
        <p:spPr>
          <a:xfrm>
            <a:off x="4572000" y="3888836"/>
            <a:ext cx="4174232" cy="2956526"/>
          </a:xfrm>
          <a:prstGeom prst="rect">
            <a:avLst/>
          </a:prstGeom>
        </p:spPr>
      </p:pic>
      <p:sp>
        <p:nvSpPr>
          <p:cNvPr id="6" name="TextBox 5">
            <a:extLst>
              <a:ext uri="{FF2B5EF4-FFF2-40B4-BE49-F238E27FC236}">
                <a16:creationId xmlns:a16="http://schemas.microsoft.com/office/drawing/2014/main" id="{5E7744B7-D67E-5052-5290-7464B6373900}"/>
              </a:ext>
            </a:extLst>
          </p:cNvPr>
          <p:cNvSpPr txBox="1"/>
          <p:nvPr/>
        </p:nvSpPr>
        <p:spPr>
          <a:xfrm>
            <a:off x="4467471" y="3435203"/>
            <a:ext cx="4515019" cy="369332"/>
          </a:xfrm>
          <a:prstGeom prst="rect">
            <a:avLst/>
          </a:prstGeom>
          <a:noFill/>
        </p:spPr>
        <p:txBody>
          <a:bodyPr wrap="none" rtlCol="0">
            <a:spAutoFit/>
          </a:bodyPr>
          <a:lstStyle/>
          <a:p>
            <a:r>
              <a:rPr lang="en-IL" b="1" dirty="0"/>
              <a:t>Novosibirsk INP mapper specifications</a:t>
            </a:r>
          </a:p>
        </p:txBody>
      </p:sp>
    </p:spTree>
    <p:extLst>
      <p:ext uri="{BB962C8B-B14F-4D97-AF65-F5344CB8AC3E}">
        <p14:creationId xmlns:p14="http://schemas.microsoft.com/office/powerpoint/2010/main" val="2122743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15B60-2CAD-A22C-96A8-71BF58EED4A5}"/>
            </a:ext>
          </a:extLst>
        </p:cNvPr>
        <p:cNvGrpSpPr/>
        <p:nvPr/>
      </p:nvGrpSpPr>
      <p:grpSpPr>
        <a:xfrm>
          <a:off x="0" y="0"/>
          <a:ext cx="0" cy="0"/>
          <a:chOff x="0" y="0"/>
          <a:chExt cx="0" cy="0"/>
        </a:xfrm>
      </p:grpSpPr>
      <p:sp>
        <p:nvSpPr>
          <p:cNvPr id="10" name="AutoShape 18">
            <a:extLst>
              <a:ext uri="{FF2B5EF4-FFF2-40B4-BE49-F238E27FC236}">
                <a16:creationId xmlns:a16="http://schemas.microsoft.com/office/drawing/2014/main" id="{03B51202-52F3-50F1-2BD9-3E267F4EC83A}"/>
              </a:ext>
            </a:extLst>
          </p:cNvPr>
          <p:cNvSpPr>
            <a:spLocks noGrp="1" noChangeArrowheads="1"/>
          </p:cNvSpPr>
          <p:nvPr>
            <p:ph type="title"/>
          </p:nvPr>
        </p:nvSpPr>
        <p:spPr bwMode="auto">
          <a:xfrm>
            <a:off x="2159732" y="87874"/>
            <a:ext cx="4824536" cy="612934"/>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sz="3600" u="sng" dirty="0">
                <a:solidFill>
                  <a:srgbClr val="FFFF00"/>
                </a:solidFill>
                <a:latin typeface="Arial" panose="020B0604020202020204" pitchFamily="34" charset="0"/>
                <a:cs typeface="Arial" panose="020B0604020202020204" pitchFamily="34" charset="0"/>
              </a:rPr>
              <a:t>Report on BM@N</a:t>
            </a:r>
          </a:p>
        </p:txBody>
      </p:sp>
      <p:sp>
        <p:nvSpPr>
          <p:cNvPr id="8" name="TextBox 7">
            <a:extLst>
              <a:ext uri="{FF2B5EF4-FFF2-40B4-BE49-F238E27FC236}">
                <a16:creationId xmlns:a16="http://schemas.microsoft.com/office/drawing/2014/main" id="{923C8579-4DA8-9345-2379-AAD5E3DEFF55}"/>
              </a:ext>
            </a:extLst>
          </p:cNvPr>
          <p:cNvSpPr txBox="1"/>
          <p:nvPr/>
        </p:nvSpPr>
        <p:spPr>
          <a:xfrm>
            <a:off x="7452320" y="276744"/>
            <a:ext cx="1479892" cy="307777"/>
          </a:xfrm>
          <a:prstGeom prst="rect">
            <a:avLst/>
          </a:prstGeom>
          <a:noFill/>
        </p:spPr>
        <p:txBody>
          <a:bodyPr wrap="none" rtlCol="0">
            <a:spAutoFit/>
          </a:bodyPr>
          <a:lstStyle/>
          <a:p>
            <a:r>
              <a:rPr lang="en-US" sz="1400" i="1" dirty="0"/>
              <a:t>Mikhail </a:t>
            </a:r>
            <a:r>
              <a:rPr lang="en-US" sz="1400" i="1" dirty="0" err="1"/>
              <a:t>Kapishin</a:t>
            </a:r>
            <a:endParaRPr lang="en-US" sz="1400" i="1" dirty="0"/>
          </a:p>
        </p:txBody>
      </p:sp>
      <p:sp>
        <p:nvSpPr>
          <p:cNvPr id="9" name="AutoShape 7">
            <a:extLst>
              <a:ext uri="{FF2B5EF4-FFF2-40B4-BE49-F238E27FC236}">
                <a16:creationId xmlns:a16="http://schemas.microsoft.com/office/drawing/2014/main" id="{C6C534C1-6B40-63A0-D94E-835DE8371FF3}"/>
              </a:ext>
            </a:extLst>
          </p:cNvPr>
          <p:cNvSpPr>
            <a:spLocks noChangeArrowheads="1"/>
          </p:cNvSpPr>
          <p:nvPr/>
        </p:nvSpPr>
        <p:spPr bwMode="auto">
          <a:xfrm>
            <a:off x="71500" y="836713"/>
            <a:ext cx="9001000" cy="2098009"/>
          </a:xfrm>
          <a:prstGeom prst="flowChartAlternateProcess">
            <a:avLst/>
          </a:prstGeom>
          <a:solidFill>
            <a:srgbClr val="FFFF00"/>
          </a:solidFill>
          <a:ln w="57150">
            <a:solidFill>
              <a:srgbClr val="FF0000"/>
            </a:solidFill>
            <a:miter lim="800000"/>
            <a:headEnd/>
            <a:tailEnd/>
          </a:ln>
        </p:spPr>
        <p:txBody>
          <a:bodyPr anchor="ctr" anchorCtr="1"/>
          <a:lstStyle/>
          <a:p>
            <a:pPr indent="-342900">
              <a:spcAft>
                <a:spcPts val="600"/>
              </a:spcAft>
              <a:buFont typeface="Wingdings" charset="2"/>
              <a:buChar char="q"/>
            </a:pPr>
            <a:r>
              <a:rPr lang="en-US" sz="1400" dirty="0">
                <a:effectLst/>
                <a:latin typeface="Arial" panose="020B0604020202020204" pitchFamily="34" charset="0"/>
                <a:ea typeface="Times New Roman" panose="02020603050405020304" pitchFamily="18" charset="0"/>
              </a:rPr>
              <a:t>The first processing of the reconstructed data recorded in 3.8 A GeV Xe-</a:t>
            </a:r>
            <a:r>
              <a:rPr lang="en-US" sz="1400" dirty="0" err="1">
                <a:effectLst/>
                <a:latin typeface="Arial" panose="020B0604020202020204" pitchFamily="34" charset="0"/>
                <a:ea typeface="Times New Roman" panose="02020603050405020304" pitchFamily="18" charset="0"/>
              </a:rPr>
              <a:t>CsI</a:t>
            </a:r>
            <a:r>
              <a:rPr lang="en-US" sz="1400" dirty="0">
                <a:effectLst/>
                <a:latin typeface="Arial" panose="020B0604020202020204" pitchFamily="34" charset="0"/>
                <a:ea typeface="Times New Roman" panose="02020603050405020304" pitchFamily="18" charset="0"/>
              </a:rPr>
              <a:t> collisions was performed using the DIRAC system at the MLIT Tier-1/Tier-2 computers.</a:t>
            </a:r>
          </a:p>
          <a:p>
            <a:pPr indent="-342900">
              <a:spcAft>
                <a:spcPts val="600"/>
              </a:spcAft>
              <a:buFont typeface="Wingdings" charset="2"/>
              <a:buChar char="q"/>
            </a:pPr>
            <a:r>
              <a:rPr lang="en-US" sz="1400" dirty="0">
                <a:effectLst/>
                <a:latin typeface="Arial" panose="020B0604020202020204" pitchFamily="34" charset="0"/>
                <a:ea typeface="Times New Roman" panose="02020603050405020304" pitchFamily="18" charset="0"/>
              </a:rPr>
              <a:t>Data analysis is ongoing on the production of protons, deuterons, and tritons in argon-nucleus interactions at 3.2 A GeV. </a:t>
            </a:r>
          </a:p>
          <a:p>
            <a:pPr indent="-342900">
              <a:spcAft>
                <a:spcPts val="600"/>
              </a:spcAft>
              <a:buFont typeface="Wingdings" charset="2"/>
              <a:buChar char="q"/>
            </a:pPr>
            <a:r>
              <a:rPr lang="en-US" sz="1400" dirty="0">
                <a:effectLst/>
                <a:latin typeface="Arial" panose="020B0604020202020204" pitchFamily="34" charset="0"/>
                <a:ea typeface="Times New Roman" panose="02020603050405020304" pitchFamily="18" charset="0"/>
              </a:rPr>
              <a:t>The next physics run of the BM@N experiment is planned with a Xe beam at a reduced energy of 2–3 A GeV.  </a:t>
            </a:r>
            <a:endParaRPr lang="en-US" sz="1400" dirty="0">
              <a:solidFill>
                <a:srgbClr val="000000"/>
              </a:solidFill>
              <a:effectLst/>
              <a:latin typeface="Arial" panose="020B0604020202020204" pitchFamily="34" charset="0"/>
              <a:ea typeface="Times New Roman" panose="02020603050405020304" pitchFamily="18" charset="0"/>
            </a:endParaRPr>
          </a:p>
          <a:p>
            <a:pPr indent="-342900">
              <a:spcAft>
                <a:spcPts val="600"/>
              </a:spcAft>
              <a:buFont typeface="Wingdings" charset="2"/>
              <a:buChar char="q"/>
            </a:pPr>
            <a:r>
              <a:rPr lang="en-US" sz="1400" dirty="0">
                <a:solidFill>
                  <a:srgbClr val="000000"/>
                </a:solidFill>
                <a:effectLst/>
                <a:latin typeface="Arial" panose="020B0604020202020204" pitchFamily="34" charset="0"/>
                <a:ea typeface="Times New Roman" panose="02020603050405020304" pitchFamily="18" charset="0"/>
              </a:rPr>
              <a:t>The PAC emphasizes the lack of manpower for the ongoing analysis of recorded data.  </a:t>
            </a:r>
            <a:endParaRPr lang="en-IL" sz="1400" dirty="0">
              <a:effectLst/>
              <a:latin typeface="Arial" panose="020B0604020202020204" pitchFamily="34" charset="0"/>
              <a:ea typeface="Times New Roman" panose="02020603050405020304" pitchFamily="18" charset="0"/>
            </a:endParaRPr>
          </a:p>
        </p:txBody>
      </p:sp>
      <p:pic>
        <p:nvPicPr>
          <p:cNvPr id="4" name="Picture 3">
            <a:extLst>
              <a:ext uri="{FF2B5EF4-FFF2-40B4-BE49-F238E27FC236}">
                <a16:creationId xmlns:a16="http://schemas.microsoft.com/office/drawing/2014/main" id="{889751E1-C593-86C9-3FCD-1D263E10BA51}"/>
              </a:ext>
            </a:extLst>
          </p:cNvPr>
          <p:cNvPicPr>
            <a:picLocks noChangeAspect="1"/>
          </p:cNvPicPr>
          <p:nvPr/>
        </p:nvPicPr>
        <p:blipFill>
          <a:blip r:embed="rId3"/>
          <a:stretch>
            <a:fillRect/>
          </a:stretch>
        </p:blipFill>
        <p:spPr>
          <a:xfrm>
            <a:off x="-1778" y="4437112"/>
            <a:ext cx="3022552" cy="2355943"/>
          </a:xfrm>
          <a:prstGeom prst="rect">
            <a:avLst/>
          </a:prstGeom>
        </p:spPr>
      </p:pic>
      <p:pic>
        <p:nvPicPr>
          <p:cNvPr id="5" name="Picture 4">
            <a:extLst>
              <a:ext uri="{FF2B5EF4-FFF2-40B4-BE49-F238E27FC236}">
                <a16:creationId xmlns:a16="http://schemas.microsoft.com/office/drawing/2014/main" id="{84163649-4341-1223-CA8E-E821BA122D66}"/>
              </a:ext>
            </a:extLst>
          </p:cNvPr>
          <p:cNvPicPr>
            <a:picLocks noChangeAspect="1"/>
          </p:cNvPicPr>
          <p:nvPr/>
        </p:nvPicPr>
        <p:blipFill>
          <a:blip r:embed="rId4"/>
          <a:stretch>
            <a:fillRect/>
          </a:stretch>
        </p:blipFill>
        <p:spPr>
          <a:xfrm>
            <a:off x="3089589" y="4480697"/>
            <a:ext cx="3004271" cy="2355942"/>
          </a:xfrm>
          <a:prstGeom prst="rect">
            <a:avLst/>
          </a:prstGeom>
        </p:spPr>
      </p:pic>
      <p:pic>
        <p:nvPicPr>
          <p:cNvPr id="6" name="Picture 5">
            <a:extLst>
              <a:ext uri="{FF2B5EF4-FFF2-40B4-BE49-F238E27FC236}">
                <a16:creationId xmlns:a16="http://schemas.microsoft.com/office/drawing/2014/main" id="{F1B22229-B0E2-3A2B-18E8-65EEF75E23C4}"/>
              </a:ext>
            </a:extLst>
          </p:cNvPr>
          <p:cNvPicPr>
            <a:picLocks noChangeAspect="1"/>
          </p:cNvPicPr>
          <p:nvPr/>
        </p:nvPicPr>
        <p:blipFill>
          <a:blip r:embed="rId5"/>
          <a:stretch>
            <a:fillRect/>
          </a:stretch>
        </p:blipFill>
        <p:spPr>
          <a:xfrm>
            <a:off x="6160704" y="4480697"/>
            <a:ext cx="2878088" cy="2289429"/>
          </a:xfrm>
          <a:prstGeom prst="rect">
            <a:avLst/>
          </a:prstGeom>
        </p:spPr>
      </p:pic>
      <p:sp>
        <p:nvSpPr>
          <p:cNvPr id="7" name="TextBox 6">
            <a:extLst>
              <a:ext uri="{FF2B5EF4-FFF2-40B4-BE49-F238E27FC236}">
                <a16:creationId xmlns:a16="http://schemas.microsoft.com/office/drawing/2014/main" id="{65273175-0267-B8A8-1D53-DCAB123492EA}"/>
              </a:ext>
            </a:extLst>
          </p:cNvPr>
          <p:cNvSpPr txBox="1"/>
          <p:nvPr/>
        </p:nvSpPr>
        <p:spPr>
          <a:xfrm>
            <a:off x="1189002" y="3376615"/>
            <a:ext cx="6263318" cy="369332"/>
          </a:xfrm>
          <a:prstGeom prst="rect">
            <a:avLst/>
          </a:prstGeom>
          <a:noFill/>
        </p:spPr>
        <p:txBody>
          <a:bodyPr wrap="none" rtlCol="0">
            <a:spAutoFit/>
          </a:bodyPr>
          <a:lstStyle/>
          <a:p>
            <a:r>
              <a:rPr lang="en-IL" dirty="0"/>
              <a:t>Xe + CsI at 3.8 AGeV data: </a:t>
            </a:r>
            <a:r>
              <a:rPr lang="en-IL" dirty="0">
                <a:latin typeface="Symbol" pitchFamily="2" charset="2"/>
              </a:rPr>
              <a:t>L </a:t>
            </a:r>
            <a:r>
              <a:rPr lang="en-IL" dirty="0">
                <a:latin typeface="Symbol" pitchFamily="2" charset="2"/>
                <a:sym typeface="Wingdings" pitchFamily="2" charset="2"/>
              </a:rPr>
              <a:t> </a:t>
            </a:r>
            <a:r>
              <a:rPr lang="en-IL" dirty="0">
                <a:cs typeface="Arial" panose="020B0604020202020204" pitchFamily="34" charset="0"/>
                <a:sym typeface="Wingdings" pitchFamily="2" charset="2"/>
              </a:rPr>
              <a:t>p</a:t>
            </a:r>
            <a:r>
              <a:rPr lang="en-IL" dirty="0">
                <a:latin typeface="Symbol" pitchFamily="2" charset="2"/>
                <a:sym typeface="Wingdings" pitchFamily="2" charset="2"/>
              </a:rPr>
              <a:t>p</a:t>
            </a:r>
            <a:r>
              <a:rPr lang="en-IL" baseline="30000" dirty="0">
                <a:latin typeface="Symbol" pitchFamily="2" charset="2"/>
                <a:sym typeface="Wingdings" pitchFamily="2" charset="2"/>
              </a:rPr>
              <a:t>-</a:t>
            </a:r>
            <a:r>
              <a:rPr lang="en-IL" dirty="0">
                <a:latin typeface="Symbol" pitchFamily="2" charset="2"/>
                <a:sym typeface="Wingdings" pitchFamily="2" charset="2"/>
              </a:rPr>
              <a:t>, </a:t>
            </a:r>
            <a:r>
              <a:rPr lang="en-IL" dirty="0">
                <a:cs typeface="Arial" panose="020B0604020202020204" pitchFamily="34" charset="0"/>
                <a:sym typeface="Wingdings" pitchFamily="2" charset="2"/>
              </a:rPr>
              <a:t>K</a:t>
            </a:r>
            <a:r>
              <a:rPr lang="en-IL" baseline="30000" dirty="0">
                <a:cs typeface="Arial" panose="020B0604020202020204" pitchFamily="34" charset="0"/>
                <a:sym typeface="Wingdings" pitchFamily="2" charset="2"/>
              </a:rPr>
              <a:t>o</a:t>
            </a:r>
            <a:r>
              <a:rPr lang="en-IL" baseline="-25000" dirty="0">
                <a:cs typeface="Arial" panose="020B0604020202020204" pitchFamily="34" charset="0"/>
                <a:sym typeface="Wingdings" pitchFamily="2" charset="2"/>
              </a:rPr>
              <a:t>S</a:t>
            </a:r>
            <a:r>
              <a:rPr lang="en-IL" dirty="0">
                <a:latin typeface="Symbol" pitchFamily="2" charset="2"/>
                <a:sym typeface="Wingdings" pitchFamily="2" charset="2"/>
              </a:rPr>
              <a:t>  p</a:t>
            </a:r>
            <a:r>
              <a:rPr lang="en-IL" baseline="30000" dirty="0">
                <a:latin typeface="Symbol" pitchFamily="2" charset="2"/>
                <a:sym typeface="Wingdings" pitchFamily="2" charset="2"/>
              </a:rPr>
              <a:t>+</a:t>
            </a:r>
            <a:r>
              <a:rPr lang="en-IL" dirty="0">
                <a:latin typeface="Symbol" pitchFamily="2" charset="2"/>
                <a:sym typeface="Wingdings" pitchFamily="2" charset="2"/>
              </a:rPr>
              <a:t> p</a:t>
            </a:r>
            <a:r>
              <a:rPr lang="en-IL" baseline="30000" dirty="0">
                <a:latin typeface="Symbol" pitchFamily="2" charset="2"/>
                <a:sym typeface="Wingdings" pitchFamily="2" charset="2"/>
              </a:rPr>
              <a:t>-</a:t>
            </a:r>
            <a:r>
              <a:rPr lang="en-IL" dirty="0">
                <a:latin typeface="Symbol" pitchFamily="2" charset="2"/>
                <a:sym typeface="Wingdings" pitchFamily="2" charset="2"/>
              </a:rPr>
              <a:t>, X</a:t>
            </a:r>
            <a:r>
              <a:rPr lang="en-IL" baseline="30000" dirty="0">
                <a:latin typeface="Symbol" pitchFamily="2" charset="2"/>
                <a:sym typeface="Wingdings" pitchFamily="2" charset="2"/>
              </a:rPr>
              <a:t>-</a:t>
            </a:r>
            <a:r>
              <a:rPr lang="en-IL" dirty="0">
                <a:latin typeface="Symbol" pitchFamily="2" charset="2"/>
                <a:sym typeface="Wingdings" pitchFamily="2" charset="2"/>
              </a:rPr>
              <a:t>  Lp</a:t>
            </a:r>
            <a:r>
              <a:rPr lang="en-IL" baseline="30000" dirty="0">
                <a:latin typeface="Symbol" pitchFamily="2" charset="2"/>
                <a:sym typeface="Wingdings" pitchFamily="2" charset="2"/>
              </a:rPr>
              <a:t>-</a:t>
            </a:r>
            <a:r>
              <a:rPr lang="en-IL" dirty="0">
                <a:latin typeface="Symbol" pitchFamily="2" charset="2"/>
                <a:sym typeface="Wingdings" pitchFamily="2" charset="2"/>
              </a:rPr>
              <a:t> </a:t>
            </a:r>
            <a:endParaRPr lang="en-IL" dirty="0"/>
          </a:p>
        </p:txBody>
      </p:sp>
      <p:sp>
        <p:nvSpPr>
          <p:cNvPr id="11" name="TextBox 10">
            <a:extLst>
              <a:ext uri="{FF2B5EF4-FFF2-40B4-BE49-F238E27FC236}">
                <a16:creationId xmlns:a16="http://schemas.microsoft.com/office/drawing/2014/main" id="{46BD413E-BF65-8926-0561-02A6CD174193}"/>
              </a:ext>
            </a:extLst>
          </p:cNvPr>
          <p:cNvSpPr txBox="1"/>
          <p:nvPr/>
        </p:nvSpPr>
        <p:spPr>
          <a:xfrm>
            <a:off x="1550511" y="3783294"/>
            <a:ext cx="5540299" cy="369332"/>
          </a:xfrm>
          <a:prstGeom prst="rect">
            <a:avLst/>
          </a:prstGeom>
          <a:noFill/>
        </p:spPr>
        <p:txBody>
          <a:bodyPr wrap="none" rtlCol="0">
            <a:spAutoFit/>
          </a:bodyPr>
          <a:lstStyle/>
          <a:p>
            <a:r>
              <a:rPr lang="en-IL" dirty="0"/>
              <a:t>In 500 M events, expect 4M </a:t>
            </a:r>
            <a:r>
              <a:rPr lang="en-IL" dirty="0">
                <a:latin typeface="Symbol" pitchFamily="2" charset="2"/>
              </a:rPr>
              <a:t>L, </a:t>
            </a:r>
            <a:r>
              <a:rPr lang="en-IL" dirty="0"/>
              <a:t> 1.2 M K</a:t>
            </a:r>
            <a:r>
              <a:rPr lang="en-IL" baseline="30000" dirty="0"/>
              <a:t>o</a:t>
            </a:r>
            <a:r>
              <a:rPr lang="en-IL" baseline="-25000" dirty="0"/>
              <a:t>S</a:t>
            </a:r>
            <a:r>
              <a:rPr lang="en-IL" dirty="0"/>
              <a:t>, and 8K </a:t>
            </a:r>
            <a:r>
              <a:rPr lang="en-IL" dirty="0">
                <a:latin typeface="Symbol" pitchFamily="2" charset="2"/>
              </a:rPr>
              <a:t>X</a:t>
            </a:r>
            <a:r>
              <a:rPr lang="en-IL" baseline="30000" dirty="0">
                <a:latin typeface="Symbol" pitchFamily="2" charset="2"/>
              </a:rPr>
              <a:t>-</a:t>
            </a:r>
            <a:endParaRPr lang="en-IL" dirty="0"/>
          </a:p>
        </p:txBody>
      </p:sp>
    </p:spTree>
    <p:extLst>
      <p:ext uri="{BB962C8B-B14F-4D97-AF65-F5344CB8AC3E}">
        <p14:creationId xmlns:p14="http://schemas.microsoft.com/office/powerpoint/2010/main" val="2309212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A1504-8932-51BF-DF08-3E5536B7CB7E}"/>
            </a:ext>
          </a:extLst>
        </p:cNvPr>
        <p:cNvGrpSpPr/>
        <p:nvPr/>
      </p:nvGrpSpPr>
      <p:grpSpPr>
        <a:xfrm>
          <a:off x="0" y="0"/>
          <a:ext cx="0" cy="0"/>
          <a:chOff x="0" y="0"/>
          <a:chExt cx="0" cy="0"/>
        </a:xfrm>
      </p:grpSpPr>
      <p:sp>
        <p:nvSpPr>
          <p:cNvPr id="10" name="AutoShape 18">
            <a:extLst>
              <a:ext uri="{FF2B5EF4-FFF2-40B4-BE49-F238E27FC236}">
                <a16:creationId xmlns:a16="http://schemas.microsoft.com/office/drawing/2014/main" id="{986878F3-87B6-E0BD-AC2B-F6F315EAB1E0}"/>
              </a:ext>
            </a:extLst>
          </p:cNvPr>
          <p:cNvSpPr>
            <a:spLocks noGrp="1" noChangeArrowheads="1"/>
          </p:cNvSpPr>
          <p:nvPr>
            <p:ph type="title"/>
          </p:nvPr>
        </p:nvSpPr>
        <p:spPr bwMode="auto">
          <a:xfrm>
            <a:off x="1043608" y="149006"/>
            <a:ext cx="6058875" cy="476726"/>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r>
              <a:rPr lang="en-US" sz="2800" u="sng" dirty="0">
                <a:solidFill>
                  <a:srgbClr val="FFFF00"/>
                </a:solidFill>
                <a:latin typeface="Arial" panose="020B0604020202020204" pitchFamily="34" charset="0"/>
                <a:cs typeface="Arial" panose="020B0604020202020204" pitchFamily="34" charset="0"/>
              </a:rPr>
              <a:t>SPD Report – Towards TDR</a:t>
            </a:r>
          </a:p>
        </p:txBody>
      </p:sp>
      <p:sp>
        <p:nvSpPr>
          <p:cNvPr id="8" name="TextBox 7">
            <a:extLst>
              <a:ext uri="{FF2B5EF4-FFF2-40B4-BE49-F238E27FC236}">
                <a16:creationId xmlns:a16="http://schemas.microsoft.com/office/drawing/2014/main" id="{AFAA2940-A7EE-FC8B-073F-0A7B1FD937B5}"/>
              </a:ext>
            </a:extLst>
          </p:cNvPr>
          <p:cNvSpPr txBox="1"/>
          <p:nvPr/>
        </p:nvSpPr>
        <p:spPr>
          <a:xfrm>
            <a:off x="7308304" y="240388"/>
            <a:ext cx="1560512" cy="307777"/>
          </a:xfrm>
          <a:prstGeom prst="rect">
            <a:avLst/>
          </a:prstGeom>
          <a:noFill/>
        </p:spPr>
        <p:txBody>
          <a:bodyPr wrap="square" rtlCol="0">
            <a:spAutoFit/>
          </a:bodyPr>
          <a:lstStyle/>
          <a:p>
            <a:r>
              <a:rPr lang="en-US" sz="1400" i="1" dirty="0"/>
              <a:t>Alexey </a:t>
            </a:r>
            <a:r>
              <a:rPr lang="en-US" sz="1400" i="1" dirty="0" err="1"/>
              <a:t>Guskov</a:t>
            </a:r>
            <a:endParaRPr lang="en-US" sz="1400" i="1" dirty="0"/>
          </a:p>
        </p:txBody>
      </p:sp>
      <p:pic>
        <p:nvPicPr>
          <p:cNvPr id="4" name="Picture 3">
            <a:extLst>
              <a:ext uri="{FF2B5EF4-FFF2-40B4-BE49-F238E27FC236}">
                <a16:creationId xmlns:a16="http://schemas.microsoft.com/office/drawing/2014/main" id="{D086FC55-8F67-D11F-EC4F-AF937D4F83C3}"/>
              </a:ext>
            </a:extLst>
          </p:cNvPr>
          <p:cNvPicPr>
            <a:picLocks noChangeAspect="1"/>
          </p:cNvPicPr>
          <p:nvPr/>
        </p:nvPicPr>
        <p:blipFill>
          <a:blip r:embed="rId3"/>
          <a:stretch>
            <a:fillRect/>
          </a:stretch>
        </p:blipFill>
        <p:spPr>
          <a:xfrm>
            <a:off x="1800808" y="4687509"/>
            <a:ext cx="3526160" cy="2110405"/>
          </a:xfrm>
          <a:prstGeom prst="rect">
            <a:avLst/>
          </a:prstGeom>
        </p:spPr>
      </p:pic>
      <p:pic>
        <p:nvPicPr>
          <p:cNvPr id="5" name="Picture 4">
            <a:extLst>
              <a:ext uri="{FF2B5EF4-FFF2-40B4-BE49-F238E27FC236}">
                <a16:creationId xmlns:a16="http://schemas.microsoft.com/office/drawing/2014/main" id="{EC97ECA9-AB0B-2BD4-B409-FE2693C1F812}"/>
              </a:ext>
            </a:extLst>
          </p:cNvPr>
          <p:cNvPicPr>
            <a:picLocks noChangeAspect="1"/>
          </p:cNvPicPr>
          <p:nvPr/>
        </p:nvPicPr>
        <p:blipFill>
          <a:blip r:embed="rId4"/>
          <a:stretch>
            <a:fillRect/>
          </a:stretch>
        </p:blipFill>
        <p:spPr>
          <a:xfrm>
            <a:off x="5508712" y="4664938"/>
            <a:ext cx="3635288" cy="2180462"/>
          </a:xfrm>
          <a:prstGeom prst="rect">
            <a:avLst/>
          </a:prstGeom>
        </p:spPr>
      </p:pic>
      <p:grpSp>
        <p:nvGrpSpPr>
          <p:cNvPr id="11" name="Group 10">
            <a:extLst>
              <a:ext uri="{FF2B5EF4-FFF2-40B4-BE49-F238E27FC236}">
                <a16:creationId xmlns:a16="http://schemas.microsoft.com/office/drawing/2014/main" id="{4BD7389F-9820-50EB-36F4-661D75156243}"/>
              </a:ext>
            </a:extLst>
          </p:cNvPr>
          <p:cNvGrpSpPr/>
          <p:nvPr/>
        </p:nvGrpSpPr>
        <p:grpSpPr>
          <a:xfrm>
            <a:off x="3176851" y="3094736"/>
            <a:ext cx="5317196" cy="1561885"/>
            <a:chOff x="1835696" y="3163657"/>
            <a:chExt cx="5317196" cy="1561885"/>
          </a:xfrm>
        </p:grpSpPr>
        <p:pic>
          <p:nvPicPr>
            <p:cNvPr id="2" name="Picture 1">
              <a:extLst>
                <a:ext uri="{FF2B5EF4-FFF2-40B4-BE49-F238E27FC236}">
                  <a16:creationId xmlns:a16="http://schemas.microsoft.com/office/drawing/2014/main" id="{E4B5D831-88C4-625D-F277-6DD198F8F905}"/>
                </a:ext>
              </a:extLst>
            </p:cNvPr>
            <p:cNvPicPr>
              <a:picLocks noChangeAspect="1"/>
            </p:cNvPicPr>
            <p:nvPr/>
          </p:nvPicPr>
          <p:blipFill>
            <a:blip r:embed="rId5"/>
            <a:stretch>
              <a:fillRect/>
            </a:stretch>
          </p:blipFill>
          <p:spPr>
            <a:xfrm>
              <a:off x="2123728" y="3163657"/>
              <a:ext cx="5029164" cy="1561885"/>
            </a:xfrm>
            <a:prstGeom prst="rect">
              <a:avLst/>
            </a:prstGeom>
          </p:spPr>
        </p:pic>
        <p:sp>
          <p:nvSpPr>
            <p:cNvPr id="6" name="TextBox 5">
              <a:extLst>
                <a:ext uri="{FF2B5EF4-FFF2-40B4-BE49-F238E27FC236}">
                  <a16:creationId xmlns:a16="http://schemas.microsoft.com/office/drawing/2014/main" id="{F1A3A1AA-E5EB-8EDC-B71D-C38E8E269C47}"/>
                </a:ext>
              </a:extLst>
            </p:cNvPr>
            <p:cNvSpPr txBox="1"/>
            <p:nvPr/>
          </p:nvSpPr>
          <p:spPr>
            <a:xfrm>
              <a:off x="1835696" y="3578599"/>
              <a:ext cx="4528676" cy="338554"/>
            </a:xfrm>
            <a:prstGeom prst="rect">
              <a:avLst/>
            </a:prstGeom>
            <a:solidFill>
              <a:schemeClr val="bg1"/>
            </a:solidFill>
          </p:spPr>
          <p:txBody>
            <a:bodyPr wrap="none" rtlCol="0">
              <a:spAutoFit/>
            </a:bodyPr>
            <a:lstStyle/>
            <a:p>
              <a:r>
                <a:rPr lang="en-IL" sz="1600" dirty="0">
                  <a:solidFill>
                    <a:srgbClr val="002060"/>
                  </a:solidFill>
                </a:rPr>
                <a:t>Start of NICA               +4y           +6y           +8y</a:t>
              </a:r>
            </a:p>
          </p:txBody>
        </p:sp>
      </p:grpSp>
      <p:sp>
        <p:nvSpPr>
          <p:cNvPr id="13" name="TextBox 12">
            <a:extLst>
              <a:ext uri="{FF2B5EF4-FFF2-40B4-BE49-F238E27FC236}">
                <a16:creationId xmlns:a16="http://schemas.microsoft.com/office/drawing/2014/main" id="{FA76DE3E-89CE-44AE-932F-22ECAD750FA4}"/>
              </a:ext>
            </a:extLst>
          </p:cNvPr>
          <p:cNvSpPr txBox="1"/>
          <p:nvPr/>
        </p:nvSpPr>
        <p:spPr>
          <a:xfrm>
            <a:off x="91537" y="3266078"/>
            <a:ext cx="3081293" cy="1323439"/>
          </a:xfrm>
          <a:prstGeom prst="rect">
            <a:avLst/>
          </a:prstGeom>
          <a:noFill/>
        </p:spPr>
        <p:txBody>
          <a:bodyPr wrap="none" rtlCol="0">
            <a:spAutoFit/>
          </a:bodyPr>
          <a:lstStyle/>
          <a:p>
            <a:pPr algn="ctr"/>
            <a:r>
              <a:rPr lang="en-IL" sz="1600" b="1" dirty="0"/>
              <a:t>SPD DAC:</a:t>
            </a:r>
          </a:p>
          <a:p>
            <a:pPr marL="285750" indent="-285750">
              <a:buFont typeface="Wingdings" pitchFamily="2" charset="2"/>
              <a:buChar char="v"/>
            </a:pPr>
            <a:r>
              <a:rPr lang="en-IL" sz="1600" dirty="0"/>
              <a:t>Ivan Logashengo, BINP</a:t>
            </a:r>
          </a:p>
          <a:p>
            <a:pPr marL="285750" indent="-285750">
              <a:buFont typeface="Wingdings" pitchFamily="2" charset="2"/>
              <a:buChar char="v"/>
            </a:pPr>
            <a:r>
              <a:rPr lang="en-IL" sz="1600" dirty="0"/>
              <a:t>Eduard Kistenev, BNL</a:t>
            </a:r>
          </a:p>
          <a:p>
            <a:pPr marL="285750" indent="-285750">
              <a:buFont typeface="Wingdings" pitchFamily="2" charset="2"/>
              <a:buChar char="v"/>
            </a:pPr>
            <a:r>
              <a:rPr lang="en-IL" sz="1600" dirty="0"/>
              <a:t>Huang Xingtao,Shandong U.</a:t>
            </a:r>
          </a:p>
          <a:p>
            <a:pPr marL="285750" indent="-285750">
              <a:buFont typeface="Wingdings" pitchFamily="2" charset="2"/>
              <a:buChar char="v"/>
            </a:pPr>
            <a:r>
              <a:rPr lang="en-IL" sz="1600" dirty="0"/>
              <a:t>Heng Yuekun, </a:t>
            </a:r>
            <a:r>
              <a:rPr lang="en-IL" sz="1600"/>
              <a:t>IHEP CAS</a:t>
            </a:r>
            <a:endParaRPr lang="en-IL" sz="1600" dirty="0"/>
          </a:p>
        </p:txBody>
      </p:sp>
      <p:sp>
        <p:nvSpPr>
          <p:cNvPr id="9" name="AutoShape 7">
            <a:extLst>
              <a:ext uri="{FF2B5EF4-FFF2-40B4-BE49-F238E27FC236}">
                <a16:creationId xmlns:a16="http://schemas.microsoft.com/office/drawing/2014/main" id="{722D48B2-DAD7-D627-2291-B0AA2AB334B2}"/>
              </a:ext>
            </a:extLst>
          </p:cNvPr>
          <p:cNvSpPr>
            <a:spLocks noChangeArrowheads="1"/>
          </p:cNvSpPr>
          <p:nvPr/>
        </p:nvSpPr>
        <p:spPr bwMode="auto">
          <a:xfrm>
            <a:off x="71500" y="711981"/>
            <a:ext cx="9001000" cy="2382755"/>
          </a:xfrm>
          <a:prstGeom prst="flowChartAlternateProcess">
            <a:avLst/>
          </a:prstGeom>
          <a:solidFill>
            <a:srgbClr val="FFFF00"/>
          </a:solidFill>
          <a:ln w="57150">
            <a:solidFill>
              <a:srgbClr val="FF0000"/>
            </a:solidFill>
            <a:miter lim="800000"/>
            <a:headEnd/>
            <a:tailEnd/>
          </a:ln>
        </p:spPr>
        <p:txBody>
          <a:bodyPr anchor="ctr" anchorCtr="1"/>
          <a:lstStyle/>
          <a:p>
            <a:pPr indent="-285750">
              <a:buFont typeface="Wingdings" pitchFamily="2" charset="2"/>
              <a:buChar char="q"/>
            </a:pPr>
            <a:r>
              <a:rPr lang="en-US" sz="1400" dirty="0">
                <a:solidFill>
                  <a:srgbClr val="000000"/>
                </a:solidFill>
                <a:effectLst/>
                <a:latin typeface="Arial" panose="020B0604020202020204" pitchFamily="34" charset="0"/>
                <a:ea typeface="Times New Roman" panose="02020603050405020304" pitchFamily="18" charset="0"/>
              </a:rPr>
              <a:t>The</a:t>
            </a:r>
            <a:r>
              <a:rPr lang="en-US" sz="1400" dirty="0">
                <a:effectLst/>
                <a:latin typeface="Arial" panose="020B0604020202020204" pitchFamily="34" charset="0"/>
                <a:ea typeface="Times New Roman" panose="02020603050405020304" pitchFamily="18" charset="0"/>
              </a:rPr>
              <a:t> detector size has been increased according to the revised allowed load on the floor of the experimental hall. </a:t>
            </a:r>
          </a:p>
          <a:p>
            <a:pPr indent="-285750">
              <a:buFont typeface="Wingdings" pitchFamily="2" charset="2"/>
              <a:buChar char="q"/>
            </a:pPr>
            <a:r>
              <a:rPr lang="en-US" sz="1400" dirty="0">
                <a:effectLst/>
                <a:latin typeface="Arial" panose="020B0604020202020204" pitchFamily="34" charset="0"/>
                <a:ea typeface="Times New Roman" panose="02020603050405020304" pitchFamily="18" charset="0"/>
              </a:rPr>
              <a:t>The design has been modified for the aerogel detector, micromegas-based central tracker, and beam-beam counter. Alternatives for the front-end electronics of the first-stage detectors have also been considered, and the DAQ and computing systems are adapted accordingly. The cost estimate has been updated taking into consideration current prices and availability of materials and equipment. </a:t>
            </a:r>
          </a:p>
          <a:p>
            <a:pPr indent="-285750">
              <a:buFont typeface="Wingdings" pitchFamily="2" charset="2"/>
              <a:buChar char="q"/>
            </a:pPr>
            <a:r>
              <a:rPr lang="en-US" sz="1400" dirty="0">
                <a:effectLst/>
                <a:latin typeface="Arial" panose="020B0604020202020204" pitchFamily="34" charset="0"/>
                <a:ea typeface="Times New Roman" panose="02020603050405020304" pitchFamily="18" charset="0"/>
              </a:rPr>
              <a:t>The Committee appreciates the appointment of the international SPD Detector Advisory Committee and the progress in forming the SPD collaboration. The PAC recommends that the new DAC conduct a thorough review of the updated TDR and present a report at the next PAC session.</a:t>
            </a:r>
            <a:endParaRPr lang="en-IL" sz="14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54221980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127294</TotalTime>
  <Words>1789</Words>
  <Application>Microsoft Office PowerPoint</Application>
  <PresentationFormat>On-screen Show (4:3)</PresentationFormat>
  <Paragraphs>169</Paragraphs>
  <Slides>17</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Symbol</vt:lpstr>
      <vt:lpstr>Times</vt:lpstr>
      <vt:lpstr>Times New Roman</vt:lpstr>
      <vt:lpstr>Wingdings</vt:lpstr>
      <vt:lpstr>Thème Office</vt:lpstr>
      <vt:lpstr>PowerPoint Presentation</vt:lpstr>
      <vt:lpstr>59th PAC-PP agenda January 22, 2024</vt:lpstr>
      <vt:lpstr>JINR News</vt:lpstr>
      <vt:lpstr>Report on the Nuclotron-NICA project </vt:lpstr>
      <vt:lpstr>Infrastructure Developments           </vt:lpstr>
      <vt:lpstr>NICA Project</vt:lpstr>
      <vt:lpstr>Report on MPD</vt:lpstr>
      <vt:lpstr>Report on BM@N</vt:lpstr>
      <vt:lpstr>SPD Report – Towards TDR</vt:lpstr>
      <vt:lpstr>Ongoing projects seeking continuation (I)</vt:lpstr>
      <vt:lpstr>Ongoing projects seeking continuation (II) </vt:lpstr>
      <vt:lpstr>Reports on new projects (I) </vt:lpstr>
      <vt:lpstr>Reports from the LHC experiments</vt:lpstr>
      <vt:lpstr>Scientific Reports</vt:lpstr>
      <vt:lpstr>Poster presentations by young scientists</vt:lpstr>
      <vt:lpstr>Next PAC-PP  Meeting – June 17-18, 2024</vt:lpstr>
      <vt:lpstr>PowerPoint Presentation</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Informations on the implementation of the PAC 31st meeting and on the work towards optimization of the research programme</dc:title>
  <dc:creator>egle</dc:creator>
  <cp:lastModifiedBy>Alexander Cheplakov</cp:lastModifiedBy>
  <cp:revision>1684</cp:revision>
  <cp:lastPrinted>2015-02-17T16:45:31Z</cp:lastPrinted>
  <dcterms:created xsi:type="dcterms:W3CDTF">2010-01-13T11:24:08Z</dcterms:created>
  <dcterms:modified xsi:type="dcterms:W3CDTF">2024-02-14T15:45:53Z</dcterms:modified>
</cp:coreProperties>
</file>