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8" r:id="rId2"/>
    <p:sldId id="257" r:id="rId3"/>
    <p:sldId id="845" r:id="rId4"/>
    <p:sldId id="868" r:id="rId5"/>
    <p:sldId id="812" r:id="rId6"/>
    <p:sldId id="871" r:id="rId7"/>
    <p:sldId id="870" r:id="rId8"/>
    <p:sldId id="872" r:id="rId9"/>
    <p:sldId id="656" r:id="rId10"/>
    <p:sldId id="873" r:id="rId11"/>
    <p:sldId id="874" r:id="rId12"/>
    <p:sldId id="848" r:id="rId13"/>
    <p:sldId id="875" r:id="rId14"/>
    <p:sldId id="876" r:id="rId15"/>
    <p:sldId id="878" r:id="rId16"/>
    <p:sldId id="851" r:id="rId17"/>
    <p:sldId id="879" r:id="rId18"/>
    <p:sldId id="884" r:id="rId19"/>
    <p:sldId id="885" r:id="rId20"/>
    <p:sldId id="859" r:id="rId21"/>
    <p:sldId id="881" r:id="rId22"/>
    <p:sldId id="883" r:id="rId23"/>
    <p:sldId id="863" r:id="rId24"/>
    <p:sldId id="882" r:id="rId25"/>
    <p:sldId id="290" r:id="rId26"/>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2CA527AD-1E32-47AE-8607-FE4C15C7DDEE}">
          <p14:sldIdLst>
            <p14:sldId id="268"/>
            <p14:sldId id="257"/>
            <p14:sldId id="845"/>
            <p14:sldId id="868"/>
            <p14:sldId id="812"/>
            <p14:sldId id="871"/>
            <p14:sldId id="870"/>
            <p14:sldId id="872"/>
            <p14:sldId id="656"/>
            <p14:sldId id="873"/>
            <p14:sldId id="874"/>
            <p14:sldId id="848"/>
            <p14:sldId id="875"/>
            <p14:sldId id="876"/>
            <p14:sldId id="878"/>
            <p14:sldId id="851"/>
            <p14:sldId id="879"/>
            <p14:sldId id="884"/>
            <p14:sldId id="885"/>
            <p14:sldId id="859"/>
            <p14:sldId id="881"/>
            <p14:sldId id="883"/>
            <p14:sldId id="863"/>
            <p14:sldId id="882"/>
          </p14:sldIdLst>
        </p14:section>
        <p14:section name="Раздел без заголовка" id="{A12D0B18-41E4-45BE-ADDF-32871FF9A7F0}">
          <p14:sldIdLst>
            <p14:sldId id="29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3793A9"/>
    <a:srgbClr val="FFFFFF"/>
    <a:srgbClr val="0033CC"/>
    <a:srgbClr val="0218EE"/>
    <a:srgbClr val="00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46F890A9-2807-4EBB-B81D-B2AA78EC7F39}" styleName="Темный стиль 2 — акцент 5/акцент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3" autoAdjust="0"/>
    <p:restoredTop sz="94958" autoAdjust="0"/>
  </p:normalViewPr>
  <p:slideViewPr>
    <p:cSldViewPr>
      <p:cViewPr varScale="1">
        <p:scale>
          <a:sx n="120" d="100"/>
          <a:sy n="120" d="100"/>
        </p:scale>
        <p:origin x="96" y="221"/>
      </p:cViewPr>
      <p:guideLst>
        <p:guide orient="horz" pos="2160"/>
        <p:guide pos="3840"/>
      </p:guideLst>
    </p:cSldViewPr>
  </p:slideViewPr>
  <p:notesTextViewPr>
    <p:cViewPr>
      <p:scale>
        <a:sx n="100" d="100"/>
        <a:sy n="100" d="100"/>
      </p:scale>
      <p:origin x="0" y="0"/>
    </p:cViewPr>
  </p:notesTextViewPr>
  <p:sorterViewPr>
    <p:cViewPr>
      <p:scale>
        <a:sx n="49" d="100"/>
        <a:sy n="49" d="100"/>
      </p:scale>
      <p:origin x="0" y="16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0607448-EB51-40AD-9C44-D9202825FB7D}" type="datetimeFigureOut">
              <a:rPr lang="ru-RU" smtClean="0"/>
              <a:pPr/>
              <a:t>13.02.2024</a:t>
            </a:fld>
            <a:endParaRPr lang="ru-RU"/>
          </a:p>
        </p:txBody>
      </p:sp>
      <p:sp>
        <p:nvSpPr>
          <p:cNvPr id="4" name="Образ слайда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0B83AA6B-3B8F-40E6-95ED-F19CB877AD85}" type="slidenum">
              <a:rPr lang="ru-RU" smtClean="0"/>
              <a:pPr/>
              <a:t>‹#›</a:t>
            </a:fld>
            <a:endParaRPr lang="ru-RU"/>
          </a:p>
        </p:txBody>
      </p:sp>
    </p:spTree>
    <p:extLst>
      <p:ext uri="{BB962C8B-B14F-4D97-AF65-F5344CB8AC3E}">
        <p14:creationId xmlns:p14="http://schemas.microsoft.com/office/powerpoint/2010/main" val="1844913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a:t>
            </a:fld>
            <a:endParaRPr lang="ru-RU"/>
          </a:p>
        </p:txBody>
      </p:sp>
    </p:spTree>
    <p:extLst>
      <p:ext uri="{BB962C8B-B14F-4D97-AF65-F5344CB8AC3E}">
        <p14:creationId xmlns:p14="http://schemas.microsoft.com/office/powerpoint/2010/main" val="3853667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14</a:t>
            </a:fld>
            <a:endParaRPr lang="ru-RU"/>
          </a:p>
        </p:txBody>
      </p:sp>
    </p:spTree>
    <p:extLst>
      <p:ext uri="{BB962C8B-B14F-4D97-AF65-F5344CB8AC3E}">
        <p14:creationId xmlns:p14="http://schemas.microsoft.com/office/powerpoint/2010/main" val="3986835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16</a:t>
            </a:fld>
            <a:endParaRPr lang="ru-RU"/>
          </a:p>
        </p:txBody>
      </p:sp>
    </p:spTree>
    <p:extLst>
      <p:ext uri="{BB962C8B-B14F-4D97-AF65-F5344CB8AC3E}">
        <p14:creationId xmlns:p14="http://schemas.microsoft.com/office/powerpoint/2010/main" val="1113081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17</a:t>
            </a:fld>
            <a:endParaRPr lang="ru-RU"/>
          </a:p>
        </p:txBody>
      </p:sp>
    </p:spTree>
    <p:extLst>
      <p:ext uri="{BB962C8B-B14F-4D97-AF65-F5344CB8AC3E}">
        <p14:creationId xmlns:p14="http://schemas.microsoft.com/office/powerpoint/2010/main" val="90542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18</a:t>
            </a:fld>
            <a:endParaRPr lang="ru-RU"/>
          </a:p>
        </p:txBody>
      </p:sp>
    </p:spTree>
    <p:extLst>
      <p:ext uri="{BB962C8B-B14F-4D97-AF65-F5344CB8AC3E}">
        <p14:creationId xmlns:p14="http://schemas.microsoft.com/office/powerpoint/2010/main" val="219064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19</a:t>
            </a:fld>
            <a:endParaRPr lang="ru-RU"/>
          </a:p>
        </p:txBody>
      </p:sp>
    </p:spTree>
    <p:extLst>
      <p:ext uri="{BB962C8B-B14F-4D97-AF65-F5344CB8AC3E}">
        <p14:creationId xmlns:p14="http://schemas.microsoft.com/office/powerpoint/2010/main" val="1036186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20</a:t>
            </a:fld>
            <a:endParaRPr lang="ru-RU"/>
          </a:p>
        </p:txBody>
      </p:sp>
    </p:spTree>
    <p:extLst>
      <p:ext uri="{BB962C8B-B14F-4D97-AF65-F5344CB8AC3E}">
        <p14:creationId xmlns:p14="http://schemas.microsoft.com/office/powerpoint/2010/main" val="2674908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21</a:t>
            </a:fld>
            <a:endParaRPr lang="ru-RU"/>
          </a:p>
        </p:txBody>
      </p:sp>
    </p:spTree>
    <p:extLst>
      <p:ext uri="{BB962C8B-B14F-4D97-AF65-F5344CB8AC3E}">
        <p14:creationId xmlns:p14="http://schemas.microsoft.com/office/powerpoint/2010/main" val="1894830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22</a:t>
            </a:fld>
            <a:endParaRPr lang="ru-RU"/>
          </a:p>
        </p:txBody>
      </p:sp>
    </p:spTree>
    <p:extLst>
      <p:ext uri="{BB962C8B-B14F-4D97-AF65-F5344CB8AC3E}">
        <p14:creationId xmlns:p14="http://schemas.microsoft.com/office/powerpoint/2010/main" val="3442975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23</a:t>
            </a:fld>
            <a:endParaRPr lang="ru-RU"/>
          </a:p>
        </p:txBody>
      </p:sp>
    </p:spTree>
    <p:extLst>
      <p:ext uri="{BB962C8B-B14F-4D97-AF65-F5344CB8AC3E}">
        <p14:creationId xmlns:p14="http://schemas.microsoft.com/office/powerpoint/2010/main" val="2714093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24</a:t>
            </a:fld>
            <a:endParaRPr lang="ru-RU"/>
          </a:p>
        </p:txBody>
      </p:sp>
    </p:spTree>
    <p:extLst>
      <p:ext uri="{BB962C8B-B14F-4D97-AF65-F5344CB8AC3E}">
        <p14:creationId xmlns:p14="http://schemas.microsoft.com/office/powerpoint/2010/main" val="282988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3</a:t>
            </a:fld>
            <a:endParaRPr lang="ru-RU"/>
          </a:p>
        </p:txBody>
      </p:sp>
    </p:spTree>
    <p:extLst>
      <p:ext uri="{BB962C8B-B14F-4D97-AF65-F5344CB8AC3E}">
        <p14:creationId xmlns:p14="http://schemas.microsoft.com/office/powerpoint/2010/main" val="76180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4</a:t>
            </a:fld>
            <a:endParaRPr lang="ru-RU"/>
          </a:p>
        </p:txBody>
      </p:sp>
    </p:spTree>
    <p:extLst>
      <p:ext uri="{BB962C8B-B14F-4D97-AF65-F5344CB8AC3E}">
        <p14:creationId xmlns:p14="http://schemas.microsoft.com/office/powerpoint/2010/main" val="1760364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5</a:t>
            </a:fld>
            <a:endParaRPr lang="ru-RU"/>
          </a:p>
        </p:txBody>
      </p:sp>
    </p:spTree>
    <p:extLst>
      <p:ext uri="{BB962C8B-B14F-4D97-AF65-F5344CB8AC3E}">
        <p14:creationId xmlns:p14="http://schemas.microsoft.com/office/powerpoint/2010/main" val="453306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9</a:t>
            </a:fld>
            <a:endParaRPr lang="ru-RU"/>
          </a:p>
        </p:txBody>
      </p:sp>
    </p:spTree>
    <p:extLst>
      <p:ext uri="{BB962C8B-B14F-4D97-AF65-F5344CB8AC3E}">
        <p14:creationId xmlns:p14="http://schemas.microsoft.com/office/powerpoint/2010/main" val="3208429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10</a:t>
            </a:fld>
            <a:endParaRPr lang="ru-RU"/>
          </a:p>
        </p:txBody>
      </p:sp>
    </p:spTree>
    <p:extLst>
      <p:ext uri="{BB962C8B-B14F-4D97-AF65-F5344CB8AC3E}">
        <p14:creationId xmlns:p14="http://schemas.microsoft.com/office/powerpoint/2010/main" val="92502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11</a:t>
            </a:fld>
            <a:endParaRPr lang="ru-RU"/>
          </a:p>
        </p:txBody>
      </p:sp>
    </p:spTree>
    <p:extLst>
      <p:ext uri="{BB962C8B-B14F-4D97-AF65-F5344CB8AC3E}">
        <p14:creationId xmlns:p14="http://schemas.microsoft.com/office/powerpoint/2010/main" val="116759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12</a:t>
            </a:fld>
            <a:endParaRPr lang="ru-RU"/>
          </a:p>
        </p:txBody>
      </p:sp>
    </p:spTree>
    <p:extLst>
      <p:ext uri="{BB962C8B-B14F-4D97-AF65-F5344CB8AC3E}">
        <p14:creationId xmlns:p14="http://schemas.microsoft.com/office/powerpoint/2010/main" val="2251116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83AA6B-3B8F-40E6-95ED-F19CB877AD85}" type="slidenum">
              <a:rPr lang="ru-RU" smtClean="0"/>
              <a:pPr/>
              <a:t>13</a:t>
            </a:fld>
            <a:endParaRPr lang="ru-RU"/>
          </a:p>
        </p:txBody>
      </p:sp>
    </p:spTree>
    <p:extLst>
      <p:ext uri="{BB962C8B-B14F-4D97-AF65-F5344CB8AC3E}">
        <p14:creationId xmlns:p14="http://schemas.microsoft.com/office/powerpoint/2010/main" val="178708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42"/>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C6E60885-56F5-4AF1-A60B-77BB4D807CBE}" type="datetime1">
              <a:rPr lang="ru-RU" smtClean="0"/>
              <a:pPr/>
              <a:t>13.02.2024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040E7FC-720B-4713-89D6-46F0C21E5F94}" type="datetime1">
              <a:rPr lang="ru-RU" smtClean="0"/>
              <a:pPr/>
              <a:t>13.02.2024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7"/>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7"/>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84D20B9-5E24-4769-8D63-B05F560F2B53}" type="datetime1">
              <a:rPr lang="ru-RU" smtClean="0"/>
              <a:pPr/>
              <a:t>13.02.2024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73A63EF-89C5-4CBD-B742-A640AFCD09EA}" type="datetime1">
              <a:rPr lang="ru-RU" smtClean="0"/>
              <a:pPr/>
              <a:t>13.02.2024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17"/>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121BD48-8EAE-4D41-9615-CA15994C9277}" type="datetime1">
              <a:rPr lang="ru-RU" smtClean="0"/>
              <a:pPr/>
              <a:t>13.02.2024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9452CC4-28AF-450B-BF33-C7574F0D2378}" type="datetime1">
              <a:rPr lang="ru-RU" smtClean="0"/>
              <a:pPr/>
              <a:t>13.02.2024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5FBD710-99C5-4467-90D3-66F7E1E392EE}" type="datetime1">
              <a:rPr lang="ru-RU" smtClean="0"/>
              <a:pPr/>
              <a:t>13.02.2024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A5B461B-BFFE-4458-B3C2-44A2D3BD66F3}" type="datetime1">
              <a:rPr lang="ru-RU" smtClean="0"/>
              <a:pPr/>
              <a:t>13.02.2024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05D0EB9-BA38-4EAC-A300-EE98BC40F99C}" type="datetime1">
              <a:rPr lang="ru-RU" smtClean="0"/>
              <a:pPr/>
              <a:t>13.02.2024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6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A6DD64E0-98FF-49B5-870F-6C01F8B743F4}" type="datetime1">
              <a:rPr lang="ru-RU" smtClean="0"/>
              <a:pPr/>
              <a:t>13.02.2024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4E22FDF-4304-473A-9AD7-D72FB2DBABA1}" type="datetime1">
              <a:rPr lang="ru-RU" smtClean="0"/>
              <a:pPr/>
              <a:t>13.02.2024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7C60C2-FB95-4464-969C-DC460CD1CFD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6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8CDDEA-FE2F-4326-9542-0318210150F7}" type="datetime1">
              <a:rPr lang="ru-RU" smtClean="0"/>
              <a:pPr/>
              <a:t>13.02.2024</a:t>
            </a:fld>
            <a:endParaRPr lang="ru-RU"/>
          </a:p>
        </p:txBody>
      </p:sp>
      <p:sp>
        <p:nvSpPr>
          <p:cNvPr id="5" name="Нижний колонтитул 4"/>
          <p:cNvSpPr>
            <a:spLocks noGrp="1"/>
          </p:cNvSpPr>
          <p:nvPr>
            <p:ph type="ftr" sz="quarter" idx="3"/>
          </p:nvPr>
        </p:nvSpPr>
        <p:spPr>
          <a:xfrm>
            <a:off x="4165600" y="635636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6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C60C2-FB95-4464-969C-DC460CD1CFD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6.xml"/><Relationship Id="rId7" Type="http://schemas.openxmlformats.org/officeDocument/2006/relationships/image" Target="../media/image1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8.jpg"/><Relationship Id="rId4" Type="http://schemas.openxmlformats.org/officeDocument/2006/relationships/image" Target="../media/image17.jpeg"/><Relationship Id="rId9" Type="http://schemas.openxmlformats.org/officeDocument/2006/relationships/image" Target="../media/image16.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oleObject3.bin"/><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eg"/><Relationship Id="rId5" Type="http://schemas.microsoft.com/office/2007/relationships/hdphoto" Target="../media/hdphoto1.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D56A87-9D97-432E-9C9D-A36E02F36ACC}"/>
              </a:ext>
            </a:extLst>
          </p:cNvPr>
          <p:cNvSpPr txBox="1"/>
          <p:nvPr/>
        </p:nvSpPr>
        <p:spPr>
          <a:xfrm>
            <a:off x="1127448" y="611745"/>
            <a:ext cx="2646878" cy="304698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9200" b="1" dirty="0">
                <a:solidFill>
                  <a:srgbClr val="003399"/>
                </a:solidFill>
                <a:latin typeface="Times" pitchFamily="2" charset="0"/>
              </a:rPr>
              <a:t>58</a:t>
            </a:r>
            <a:endParaRPr lang="ru-RU" sz="19200" b="1" baseline="30000" dirty="0">
              <a:solidFill>
                <a:srgbClr val="003399"/>
              </a:solidFill>
              <a:latin typeface="Times" pitchFamily="2" charset="0"/>
            </a:endParaRPr>
          </a:p>
        </p:txBody>
      </p:sp>
      <p:sp>
        <p:nvSpPr>
          <p:cNvPr id="8" name="TextBox 7">
            <a:extLst>
              <a:ext uri="{FF2B5EF4-FFF2-40B4-BE49-F238E27FC236}">
                <a16:creationId xmlns:a16="http://schemas.microsoft.com/office/drawing/2014/main" id="{5A6FE00C-5502-4D42-95E3-D1B72621DE3C}"/>
              </a:ext>
            </a:extLst>
          </p:cNvPr>
          <p:cNvSpPr txBox="1"/>
          <p:nvPr/>
        </p:nvSpPr>
        <p:spPr>
          <a:xfrm>
            <a:off x="4583832" y="1196752"/>
            <a:ext cx="7092430" cy="227735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733" dirty="0">
                <a:solidFill>
                  <a:srgbClr val="003399"/>
                </a:solidFill>
                <a:latin typeface="Times" pitchFamily="2" charset="0"/>
              </a:rPr>
              <a:t>Meeting of the </a:t>
            </a:r>
          </a:p>
          <a:p>
            <a:r>
              <a:rPr lang="en-GB" sz="3733" dirty="0">
                <a:solidFill>
                  <a:srgbClr val="003399"/>
                </a:solidFill>
                <a:latin typeface="Times" pitchFamily="2" charset="0"/>
              </a:rPr>
              <a:t>Programme </a:t>
            </a:r>
            <a:r>
              <a:rPr lang="en" sz="3733" dirty="0">
                <a:solidFill>
                  <a:srgbClr val="003399"/>
                </a:solidFill>
                <a:latin typeface="Times" pitchFamily="2" charset="0"/>
              </a:rPr>
              <a:t>Advisory Committee for </a:t>
            </a:r>
            <a:r>
              <a:rPr lang="en-US" sz="3733" dirty="0">
                <a:solidFill>
                  <a:srgbClr val="003399"/>
                </a:solidFill>
                <a:latin typeface="Times" pitchFamily="2" charset="0"/>
              </a:rPr>
              <a:t>Nuclear Physics</a:t>
            </a:r>
            <a:endParaRPr lang="en" sz="3733" dirty="0">
              <a:solidFill>
                <a:srgbClr val="003399"/>
              </a:solidFill>
              <a:latin typeface="Times" pitchFamily="2" charset="0"/>
            </a:endParaRPr>
          </a:p>
          <a:p>
            <a:r>
              <a:rPr lang="en-US" sz="3000" dirty="0">
                <a:solidFill>
                  <a:srgbClr val="003399"/>
                </a:solidFill>
                <a:latin typeface="Times" pitchFamily="2" charset="0"/>
              </a:rPr>
              <a:t>29-30</a:t>
            </a:r>
            <a:r>
              <a:rPr lang="en" sz="3000" dirty="0">
                <a:solidFill>
                  <a:srgbClr val="003399"/>
                </a:solidFill>
                <a:latin typeface="Times" pitchFamily="2" charset="0"/>
              </a:rPr>
              <a:t> </a:t>
            </a:r>
            <a:r>
              <a:rPr lang="en-GB" sz="3000" dirty="0">
                <a:solidFill>
                  <a:srgbClr val="003399"/>
                </a:solidFill>
                <a:latin typeface="Times" pitchFamily="2" charset="0"/>
              </a:rPr>
              <a:t>January </a:t>
            </a:r>
            <a:r>
              <a:rPr lang="en" sz="3000" dirty="0">
                <a:solidFill>
                  <a:srgbClr val="003399"/>
                </a:solidFill>
                <a:latin typeface="Times" pitchFamily="2" charset="0"/>
              </a:rPr>
              <a:t>202</a:t>
            </a:r>
            <a:r>
              <a:rPr lang="en-US" sz="3000" dirty="0">
                <a:solidFill>
                  <a:srgbClr val="003399"/>
                </a:solidFill>
                <a:latin typeface="Times" pitchFamily="2" charset="0"/>
              </a:rPr>
              <a:t>4</a:t>
            </a:r>
            <a:endParaRPr lang="en" sz="3000" dirty="0">
              <a:solidFill>
                <a:srgbClr val="003399"/>
              </a:solidFill>
              <a:latin typeface="Times" pitchFamily="2" charset="0"/>
            </a:endParaRPr>
          </a:p>
        </p:txBody>
      </p:sp>
      <p:sp>
        <p:nvSpPr>
          <p:cNvPr id="10" name="TextBox 9">
            <a:extLst>
              <a:ext uri="{FF2B5EF4-FFF2-40B4-BE49-F238E27FC236}">
                <a16:creationId xmlns:a16="http://schemas.microsoft.com/office/drawing/2014/main" id="{9D0260D4-CCA3-4C23-A420-DA0A11B7721E}"/>
              </a:ext>
            </a:extLst>
          </p:cNvPr>
          <p:cNvSpPr txBox="1"/>
          <p:nvPr/>
        </p:nvSpPr>
        <p:spPr>
          <a:xfrm>
            <a:off x="3436159" y="627437"/>
            <a:ext cx="1073700" cy="10772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6400" dirty="0" err="1">
                <a:solidFill>
                  <a:srgbClr val="003399"/>
                </a:solidFill>
                <a:latin typeface="Times" pitchFamily="2" charset="0"/>
              </a:rPr>
              <a:t>th</a:t>
            </a:r>
            <a:endParaRPr lang="en" sz="6400" dirty="0">
              <a:solidFill>
                <a:srgbClr val="003399"/>
              </a:solidFill>
              <a:latin typeface="Times" pitchFamily="2" charset="0"/>
            </a:endParaRPr>
          </a:p>
        </p:txBody>
      </p:sp>
      <p:sp>
        <p:nvSpPr>
          <p:cNvPr id="7" name="Прямоугольник 4">
            <a:extLst>
              <a:ext uri="{FF2B5EF4-FFF2-40B4-BE49-F238E27FC236}">
                <a16:creationId xmlns:a16="http://schemas.microsoft.com/office/drawing/2014/main" id="{5C7EAE63-2FF2-4EC6-AA3E-8521F8386B02}"/>
              </a:ext>
            </a:extLst>
          </p:cNvPr>
          <p:cNvSpPr>
            <a:spLocks noChangeArrowheads="1"/>
          </p:cNvSpPr>
          <p:nvPr/>
        </p:nvSpPr>
        <p:spPr bwMode="auto">
          <a:xfrm>
            <a:off x="4079776" y="4221088"/>
            <a:ext cx="6049963" cy="646331"/>
          </a:xfrm>
          <a:prstGeom prst="rect">
            <a:avLst/>
          </a:prstGeom>
          <a:noFill/>
          <a:ln w="9525">
            <a:noFill/>
            <a:miter lim="800000"/>
            <a:headEnd/>
            <a:tailEnd/>
          </a:ln>
        </p:spPr>
        <p:txBody>
          <a:bodyPr>
            <a:spAutoFit/>
          </a:bodyPr>
          <a:lstStyle/>
          <a:p>
            <a:pPr algn="ctr"/>
            <a:r>
              <a:rPr lang="en-US" altLang="ko-KR" sz="3600" b="1" i="1" dirty="0"/>
              <a:t>Valery V. </a:t>
            </a:r>
            <a:r>
              <a:rPr lang="en-US" altLang="ko-KR" sz="3600" b="1" i="1" dirty="0" err="1"/>
              <a:t>Nesvizhevsky</a:t>
            </a:r>
            <a:r>
              <a:rPr lang="en-US" altLang="ko-KR" sz="3600" b="1" i="1" dirty="0"/>
              <a:t> </a:t>
            </a:r>
            <a:r>
              <a:rPr lang="en-GB" dirty="0">
                <a:solidFill>
                  <a:srgbClr val="0033CC"/>
                </a:solidFill>
              </a:rPr>
              <a:t>	</a:t>
            </a:r>
          </a:p>
        </p:txBody>
      </p:sp>
    </p:spTree>
    <p:extLst>
      <p:ext uri="{BB962C8B-B14F-4D97-AF65-F5344CB8AC3E}">
        <p14:creationId xmlns:p14="http://schemas.microsoft.com/office/powerpoint/2010/main" val="1142171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ADBC77B-0B21-49F2-BCB0-48575161BDBC}"/>
              </a:ext>
            </a:extLst>
          </p:cNvPr>
          <p:cNvSpPr>
            <a:spLocks noGrp="1"/>
          </p:cNvSpPr>
          <p:nvPr>
            <p:ph type="sldNum" sz="quarter" idx="12"/>
          </p:nvPr>
        </p:nvSpPr>
        <p:spPr/>
        <p:txBody>
          <a:bodyPr/>
          <a:lstStyle/>
          <a:p>
            <a:fld id="{017C60C2-FB95-4464-969C-DC460CD1CFD8}" type="slidenum">
              <a:rPr lang="ru-RU" smtClean="0"/>
              <a:pPr/>
              <a:t>10</a:t>
            </a:fld>
            <a:endParaRPr lang="ru-RU"/>
          </a:p>
        </p:txBody>
      </p:sp>
      <p:sp>
        <p:nvSpPr>
          <p:cNvPr id="5" name="Прямоугольник 4">
            <a:extLst>
              <a:ext uri="{FF2B5EF4-FFF2-40B4-BE49-F238E27FC236}">
                <a16:creationId xmlns:a16="http://schemas.microsoft.com/office/drawing/2014/main" id="{9CACFD1C-5F99-42CB-A9DF-BC6317FF8940}"/>
              </a:ext>
            </a:extLst>
          </p:cNvPr>
          <p:cNvSpPr/>
          <p:nvPr/>
        </p:nvSpPr>
        <p:spPr>
          <a:xfrm rot="10800000" flipV="1">
            <a:off x="1058" y="-26009"/>
            <a:ext cx="12287630" cy="5026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Project “Investigation of heavy and </a:t>
            </a:r>
            <a:r>
              <a:rPr lang="en-US" sz="2200" b="1" dirty="0" err="1">
                <a:solidFill>
                  <a:srgbClr val="2F3F52"/>
                </a:solidFill>
                <a:latin typeface="Arial Black" panose="020B0A04020102020204" pitchFamily="34" charset="0"/>
                <a:cs typeface="Times New Roman" panose="02020603050405020304" pitchFamily="18" charset="0"/>
              </a:rPr>
              <a:t>superheavy</a:t>
            </a:r>
            <a:r>
              <a:rPr lang="en-US" sz="2200" b="1" dirty="0">
                <a:solidFill>
                  <a:srgbClr val="2F3F52"/>
                </a:solidFill>
                <a:latin typeface="Arial Black" panose="020B0A04020102020204" pitchFamily="34" charset="0"/>
                <a:cs typeface="Times New Roman" panose="02020603050405020304" pitchFamily="18" charset="0"/>
              </a:rPr>
              <a:t> elements”</a:t>
            </a:r>
          </a:p>
        </p:txBody>
      </p:sp>
      <p:pic>
        <p:nvPicPr>
          <p:cNvPr id="6" name="Рисунок 5" descr="IMG_5250gr.jpg">
            <a:extLst>
              <a:ext uri="{FF2B5EF4-FFF2-40B4-BE49-F238E27FC236}">
                <a16:creationId xmlns:a16="http://schemas.microsoft.com/office/drawing/2014/main" id="{45ED3B0D-19E8-42D7-B8AC-6264AEE9CF69}"/>
              </a:ext>
            </a:extLst>
          </p:cNvPr>
          <p:cNvPicPr>
            <a:picLocks noChangeAspect="1"/>
          </p:cNvPicPr>
          <p:nvPr/>
        </p:nvPicPr>
        <p:blipFill>
          <a:blip r:embed="rId4" cstate="print"/>
          <a:stretch>
            <a:fillRect/>
          </a:stretch>
        </p:blipFill>
        <p:spPr>
          <a:xfrm>
            <a:off x="47328" y="608896"/>
            <a:ext cx="3914952" cy="2592288"/>
          </a:xfrm>
          <a:prstGeom prst="rect">
            <a:avLst/>
          </a:prstGeom>
        </p:spPr>
      </p:pic>
      <p:sp>
        <p:nvSpPr>
          <p:cNvPr id="7" name="Прямоугольник 6">
            <a:extLst>
              <a:ext uri="{FF2B5EF4-FFF2-40B4-BE49-F238E27FC236}">
                <a16:creationId xmlns:a16="http://schemas.microsoft.com/office/drawing/2014/main" id="{8E77F04E-66C1-420F-A79B-29E3E0E34874}"/>
              </a:ext>
            </a:extLst>
          </p:cNvPr>
          <p:cNvSpPr/>
          <p:nvPr/>
        </p:nvSpPr>
        <p:spPr>
          <a:xfrm rot="10800000" flipV="1">
            <a:off x="47328" y="548681"/>
            <a:ext cx="3914952" cy="432048"/>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2F3F52"/>
                </a:solidFill>
                <a:latin typeface="Arial Black" panose="020B0A04020102020204" pitchFamily="34" charset="0"/>
                <a:cs typeface="Times New Roman" panose="02020603050405020304" pitchFamily="18" charset="0"/>
              </a:rPr>
              <a:t>DGFRS II (SHE Factory)</a:t>
            </a:r>
          </a:p>
        </p:txBody>
      </p:sp>
      <p:sp>
        <p:nvSpPr>
          <p:cNvPr id="8" name="Прямоугольник 7">
            <a:extLst>
              <a:ext uri="{FF2B5EF4-FFF2-40B4-BE49-F238E27FC236}">
                <a16:creationId xmlns:a16="http://schemas.microsoft.com/office/drawing/2014/main" id="{78FBFE1B-81C8-404C-8F06-5F6D53844373}"/>
              </a:ext>
            </a:extLst>
          </p:cNvPr>
          <p:cNvSpPr/>
          <p:nvPr/>
        </p:nvSpPr>
        <p:spPr>
          <a:xfrm rot="10800000" flipV="1">
            <a:off x="87289" y="3261400"/>
            <a:ext cx="3884413" cy="3541521"/>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the continuation of the </a:t>
            </a:r>
            <a:r>
              <a:rPr lang="en-US" altLang="ru-RU" sz="1600" baseline="30000" dirty="0">
                <a:latin typeface="Arial" panose="020B0604020202020204" pitchFamily="34" charset="0"/>
                <a:cs typeface="Arial" panose="020B0604020202020204" pitchFamily="34" charset="0"/>
              </a:rPr>
              <a:t>54</a:t>
            </a:r>
            <a:r>
              <a:rPr lang="en-US" altLang="ru-RU" sz="1600" dirty="0">
                <a:latin typeface="Arial" panose="020B0604020202020204" pitchFamily="34" charset="0"/>
                <a:cs typeface="Arial" panose="020B0604020202020204" pitchFamily="34" charset="0"/>
              </a:rPr>
              <a:t>Cr+</a:t>
            </a:r>
            <a:r>
              <a:rPr lang="en-US" altLang="ru-RU" sz="1600" baseline="30000" dirty="0">
                <a:latin typeface="Arial" panose="020B0604020202020204" pitchFamily="34" charset="0"/>
                <a:cs typeface="Arial" panose="020B0604020202020204" pitchFamily="34" charset="0"/>
              </a:rPr>
              <a:t>238</a:t>
            </a:r>
            <a:r>
              <a:rPr lang="en-US" altLang="ru-RU" sz="1600" dirty="0">
                <a:latin typeface="Arial" panose="020B0604020202020204" pitchFamily="34" charset="0"/>
                <a:cs typeface="Arial" panose="020B0604020202020204" pitchFamily="34" charset="0"/>
              </a:rPr>
              <a:t>U experiment, which is extremely important for preparing the synthesis of new </a:t>
            </a:r>
            <a:r>
              <a:rPr lang="en-US" altLang="ru-RU" sz="1600" dirty="0" err="1">
                <a:latin typeface="Arial" panose="020B0604020202020204" pitchFamily="34" charset="0"/>
                <a:cs typeface="Arial" panose="020B0604020202020204" pitchFamily="34" charset="0"/>
              </a:rPr>
              <a:t>superheavy</a:t>
            </a:r>
            <a:r>
              <a:rPr lang="en-US" altLang="ru-RU" sz="1600" dirty="0">
                <a:latin typeface="Arial" panose="020B0604020202020204" pitchFamily="34" charset="0"/>
                <a:cs typeface="Arial" panose="020B0604020202020204" pitchFamily="34" charset="0"/>
              </a:rPr>
              <a:t> elements 119 and 120. </a:t>
            </a:r>
          </a:p>
          <a:p>
            <a:pPr marL="285750" indent="-285750">
              <a:buFont typeface="Arial" panose="020B0604020202020204" pitchFamily="34" charset="0"/>
              <a:buChar char="•"/>
            </a:pPr>
            <a:endParaRPr lang="en-US" alt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Previously, in this experiment launched in 2023, two events of the synthesis of the new isotope 288Lv were observed.</a:t>
            </a:r>
            <a:endParaRPr lang="ru-RU" sz="1600" b="1" dirty="0"/>
          </a:p>
        </p:txBody>
      </p:sp>
      <p:pic>
        <p:nvPicPr>
          <p:cNvPr id="10" name="Picture 3">
            <a:extLst>
              <a:ext uri="{FF2B5EF4-FFF2-40B4-BE49-F238E27FC236}">
                <a16:creationId xmlns:a16="http://schemas.microsoft.com/office/drawing/2014/main" id="{8D6AF3E8-9768-4D76-922F-2A869B6F8F13}"/>
              </a:ext>
            </a:extLst>
          </p:cNvPr>
          <p:cNvPicPr>
            <a:picLocks noChangeAspect="1"/>
          </p:cNvPicPr>
          <p:nvPr/>
        </p:nvPicPr>
        <p:blipFill rotWithShape="1">
          <a:blip r:embed="rId5"/>
          <a:srcRect l="6760" t="7489" r="40276" b="14070"/>
          <a:stretch/>
        </p:blipFill>
        <p:spPr>
          <a:xfrm>
            <a:off x="4079776" y="950142"/>
            <a:ext cx="3914952" cy="2251042"/>
          </a:xfrm>
          <a:prstGeom prst="rect">
            <a:avLst/>
          </a:prstGeom>
        </p:spPr>
      </p:pic>
      <p:sp>
        <p:nvSpPr>
          <p:cNvPr id="11" name="Прямоугольник 10">
            <a:extLst>
              <a:ext uri="{FF2B5EF4-FFF2-40B4-BE49-F238E27FC236}">
                <a16:creationId xmlns:a16="http://schemas.microsoft.com/office/drawing/2014/main" id="{83AD880B-5EBE-4423-B86F-A89587E2CEF6}"/>
              </a:ext>
            </a:extLst>
          </p:cNvPr>
          <p:cNvSpPr/>
          <p:nvPr/>
        </p:nvSpPr>
        <p:spPr>
          <a:xfrm rot="10800000" flipV="1">
            <a:off x="4079776" y="585018"/>
            <a:ext cx="3914952" cy="432048"/>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2F3F52"/>
                </a:solidFill>
                <a:latin typeface="Arial Black" panose="020B0A04020102020204" pitchFamily="34" charset="0"/>
                <a:cs typeface="Times New Roman" panose="02020603050405020304" pitchFamily="18" charset="0"/>
              </a:rPr>
              <a:t>Separator GRAND</a:t>
            </a:r>
          </a:p>
        </p:txBody>
      </p:sp>
      <p:sp>
        <p:nvSpPr>
          <p:cNvPr id="12" name="Прямоугольник 11">
            <a:extLst>
              <a:ext uri="{FF2B5EF4-FFF2-40B4-BE49-F238E27FC236}">
                <a16:creationId xmlns:a16="http://schemas.microsoft.com/office/drawing/2014/main" id="{270D69D3-630C-49F8-B9F9-4E990F734E70}"/>
              </a:ext>
            </a:extLst>
          </p:cNvPr>
          <p:cNvSpPr/>
          <p:nvPr/>
        </p:nvSpPr>
        <p:spPr>
          <a:xfrm rot="10800000" flipV="1">
            <a:off x="4061678" y="3261400"/>
            <a:ext cx="3986960" cy="3534700"/>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First experiments on spectroscopy of superheavy nuclei in the reaction </a:t>
            </a:r>
            <a:r>
              <a:rPr lang="en-US" altLang="ru-RU" sz="1600" baseline="30000" dirty="0">
                <a:latin typeface="Arial" panose="020B0604020202020204" pitchFamily="34" charset="0"/>
                <a:cs typeface="Arial" panose="020B0604020202020204" pitchFamily="34" charset="0"/>
              </a:rPr>
              <a:t>48</a:t>
            </a:r>
            <a:r>
              <a:rPr lang="en-US" altLang="ru-RU" sz="1600" dirty="0">
                <a:latin typeface="Arial" panose="020B0604020202020204" pitchFamily="34" charset="0"/>
                <a:cs typeface="Arial" panose="020B0604020202020204" pitchFamily="34" charset="0"/>
              </a:rPr>
              <a:t>Ca+</a:t>
            </a:r>
            <a:r>
              <a:rPr lang="en-US" altLang="ru-RU" sz="1600" baseline="30000" dirty="0">
                <a:latin typeface="Arial" panose="020B0604020202020204" pitchFamily="34" charset="0"/>
                <a:cs typeface="Arial" panose="020B0604020202020204" pitchFamily="34" charset="0"/>
              </a:rPr>
              <a:t>242</a:t>
            </a:r>
            <a:r>
              <a:rPr lang="en-US" altLang="ru-RU" sz="1600" dirty="0">
                <a:latin typeface="Arial" panose="020B0604020202020204" pitchFamily="34" charset="0"/>
                <a:cs typeface="Arial" panose="020B0604020202020204" pitchFamily="34" charset="0"/>
              </a:rPr>
              <a:t>Pu at the separator GRAND, equipped with the spectrometer GABRIELA-2. </a:t>
            </a: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The experiment is aimed at observation of α-decay of even-even nucleus </a:t>
            </a:r>
            <a:r>
              <a:rPr lang="en-US" altLang="ru-RU" sz="1600" baseline="30000" dirty="0">
                <a:latin typeface="Arial" panose="020B0604020202020204" pitchFamily="34" charset="0"/>
                <a:cs typeface="Arial" panose="020B0604020202020204" pitchFamily="34" charset="0"/>
              </a:rPr>
              <a:t>286</a:t>
            </a:r>
            <a:r>
              <a:rPr lang="en-US" altLang="ru-RU" sz="1600" dirty="0">
                <a:latin typeface="Arial" panose="020B0604020202020204" pitchFamily="34" charset="0"/>
                <a:cs typeface="Arial" panose="020B0604020202020204" pitchFamily="34" charset="0"/>
              </a:rPr>
              <a:t>Fl to the first excited state of </a:t>
            </a:r>
            <a:r>
              <a:rPr lang="en-US" altLang="ru-RU" sz="1600" baseline="30000" dirty="0">
                <a:latin typeface="Arial" panose="020B0604020202020204" pitchFamily="34" charset="0"/>
                <a:cs typeface="Arial" panose="020B0604020202020204" pitchFamily="34" charset="0"/>
              </a:rPr>
              <a:t>282</a:t>
            </a:r>
            <a:r>
              <a:rPr lang="en-US" altLang="ru-RU" sz="1600" dirty="0">
                <a:latin typeface="Arial" panose="020B0604020202020204" pitchFamily="34" charset="0"/>
                <a:cs typeface="Arial" panose="020B0604020202020204" pitchFamily="34" charset="0"/>
              </a:rPr>
              <a:t>Cn.</a:t>
            </a: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Measurement of subsequent γ-emission will allow to estimate deformation of nuclei in vicinity of the stability island.</a:t>
            </a:r>
          </a:p>
        </p:txBody>
      </p:sp>
      <p:sp>
        <p:nvSpPr>
          <p:cNvPr id="15" name="Прямоугольник 14">
            <a:extLst>
              <a:ext uri="{FF2B5EF4-FFF2-40B4-BE49-F238E27FC236}">
                <a16:creationId xmlns:a16="http://schemas.microsoft.com/office/drawing/2014/main" id="{B80E263D-B4D6-48D8-B3B0-BC74BBFFD0C3}"/>
              </a:ext>
            </a:extLst>
          </p:cNvPr>
          <p:cNvSpPr/>
          <p:nvPr/>
        </p:nvSpPr>
        <p:spPr>
          <a:xfrm rot="10800000" flipV="1">
            <a:off x="8129079" y="3261400"/>
            <a:ext cx="3884413" cy="3541521"/>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the continuation of the development and testing of the setup for studying the chemical properties of SHE by thermochromatography. </a:t>
            </a: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The main efforts will be focused on increasing the efficiency and speed of extraction of SHE atoms from the stop chamber and transporting them to the detector. </a:t>
            </a: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The highest-priority objective of constructing the setup is to conduct experiments on the chemistry of elements Cn and Fl with high statistics</a:t>
            </a:r>
            <a:endParaRPr lang="ru-RU" sz="1600" b="1" dirty="0"/>
          </a:p>
        </p:txBody>
      </p:sp>
      <p:grpSp>
        <p:nvGrpSpPr>
          <p:cNvPr id="2" name="Группа 1">
            <a:extLst>
              <a:ext uri="{FF2B5EF4-FFF2-40B4-BE49-F238E27FC236}">
                <a16:creationId xmlns:a16="http://schemas.microsoft.com/office/drawing/2014/main" id="{6BB03377-0590-4711-939D-EF9F6CBED500}"/>
              </a:ext>
            </a:extLst>
          </p:cNvPr>
          <p:cNvGrpSpPr/>
          <p:nvPr/>
        </p:nvGrpSpPr>
        <p:grpSpPr>
          <a:xfrm>
            <a:off x="8229722" y="695325"/>
            <a:ext cx="3954341" cy="2566075"/>
            <a:chOff x="6265169" y="554359"/>
            <a:chExt cx="6987027" cy="3739068"/>
          </a:xfrm>
        </p:grpSpPr>
        <p:graphicFrame>
          <p:nvGraphicFramePr>
            <p:cNvPr id="23" name="Объект 22">
              <a:extLst>
                <a:ext uri="{FF2B5EF4-FFF2-40B4-BE49-F238E27FC236}">
                  <a16:creationId xmlns:a16="http://schemas.microsoft.com/office/drawing/2014/main" id="{02AE5303-BA92-4BC5-B8CE-7911D45839A0}"/>
                </a:ext>
              </a:extLst>
            </p:cNvPr>
            <p:cNvGraphicFramePr>
              <a:graphicFrameLocks noChangeAspect="1"/>
            </p:cNvGraphicFramePr>
            <p:nvPr>
              <p:extLst>
                <p:ext uri="{D42A27DB-BD31-4B8C-83A1-F6EECF244321}">
                  <p14:modId xmlns:p14="http://schemas.microsoft.com/office/powerpoint/2010/main" val="2506414261"/>
                </p:ext>
              </p:extLst>
            </p:nvPr>
          </p:nvGraphicFramePr>
          <p:xfrm>
            <a:off x="6265169" y="1439213"/>
            <a:ext cx="4599494" cy="2854214"/>
          </p:xfrm>
          <a:graphic>
            <a:graphicData uri="http://schemas.openxmlformats.org/presentationml/2006/ole">
              <mc:AlternateContent xmlns:mc="http://schemas.openxmlformats.org/markup-compatibility/2006">
                <mc:Choice xmlns:v="urn:schemas-microsoft-com:vml" Requires="v">
                  <p:oleObj spid="_x0000_s3114" name="CorelDRAW" r:id="rId6" imgW="9594720" imgH="6075720" progId="CorelDraw.Graphic.21">
                    <p:embed/>
                  </p:oleObj>
                </mc:Choice>
                <mc:Fallback>
                  <p:oleObj name="CorelDRAW" r:id="rId6" imgW="9594720" imgH="6075720" progId="CorelDraw.Graphic.21">
                    <p:embed/>
                    <p:pic>
                      <p:nvPicPr>
                        <p:cNvPr id="8" name="Объект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5169" y="1439213"/>
                          <a:ext cx="4599494" cy="285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Объект 23">
              <a:extLst>
                <a:ext uri="{FF2B5EF4-FFF2-40B4-BE49-F238E27FC236}">
                  <a16:creationId xmlns:a16="http://schemas.microsoft.com/office/drawing/2014/main" id="{17539C42-962D-40F0-AB84-909CC0052EC9}"/>
                </a:ext>
              </a:extLst>
            </p:cNvPr>
            <p:cNvGraphicFramePr>
              <a:graphicFrameLocks noChangeAspect="1"/>
            </p:cNvGraphicFramePr>
            <p:nvPr>
              <p:extLst>
                <p:ext uri="{D42A27DB-BD31-4B8C-83A1-F6EECF244321}">
                  <p14:modId xmlns:p14="http://schemas.microsoft.com/office/powerpoint/2010/main" val="218784308"/>
                </p:ext>
              </p:extLst>
            </p:nvPr>
          </p:nvGraphicFramePr>
          <p:xfrm>
            <a:off x="9069948" y="554359"/>
            <a:ext cx="4182248" cy="2292353"/>
          </p:xfrm>
          <a:graphic>
            <a:graphicData uri="http://schemas.openxmlformats.org/presentationml/2006/ole">
              <mc:AlternateContent xmlns:mc="http://schemas.openxmlformats.org/markup-compatibility/2006">
                <mc:Choice xmlns:v="urn:schemas-microsoft-com:vml" Requires="v">
                  <p:oleObj spid="_x0000_s3115" name="CorelDRAW" r:id="rId8" imgW="8425800" imgH="4709160" progId="CorelDraw.Graphic.21">
                    <p:embed/>
                  </p:oleObj>
                </mc:Choice>
                <mc:Fallback>
                  <p:oleObj name="CorelDRAW" r:id="rId8" imgW="8425800" imgH="4709160" progId="CorelDraw.Graphic.21">
                    <p:embed/>
                    <p:pic>
                      <p:nvPicPr>
                        <p:cNvPr id="14" name="Объект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69948" y="554359"/>
                          <a:ext cx="4182248" cy="229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5" name="Прямоугольник 24">
            <a:extLst>
              <a:ext uri="{FF2B5EF4-FFF2-40B4-BE49-F238E27FC236}">
                <a16:creationId xmlns:a16="http://schemas.microsoft.com/office/drawing/2014/main" id="{497E0AAE-2BEC-4127-9EBC-A5A4EAB6290E}"/>
              </a:ext>
            </a:extLst>
          </p:cNvPr>
          <p:cNvSpPr/>
          <p:nvPr/>
        </p:nvSpPr>
        <p:spPr>
          <a:xfrm rot="10800000" flipV="1">
            <a:off x="8119732" y="585016"/>
            <a:ext cx="3952929" cy="611735"/>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2F3F52"/>
                </a:solidFill>
                <a:latin typeface="Arial Black" panose="020B0A04020102020204" pitchFamily="34" charset="0"/>
                <a:cs typeface="Times New Roman" panose="02020603050405020304" pitchFamily="18" charset="0"/>
              </a:rPr>
              <a:t>Chemistry of Fl at the SHE Factory</a:t>
            </a:r>
          </a:p>
        </p:txBody>
      </p:sp>
    </p:spTree>
    <p:extLst>
      <p:ext uri="{BB962C8B-B14F-4D97-AF65-F5344CB8AC3E}">
        <p14:creationId xmlns:p14="http://schemas.microsoft.com/office/powerpoint/2010/main" val="2291402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ADBC77B-0B21-49F2-BCB0-48575161BDBC}"/>
              </a:ext>
            </a:extLst>
          </p:cNvPr>
          <p:cNvSpPr>
            <a:spLocks noGrp="1"/>
          </p:cNvSpPr>
          <p:nvPr>
            <p:ph type="sldNum" sz="quarter" idx="12"/>
          </p:nvPr>
        </p:nvSpPr>
        <p:spPr/>
        <p:txBody>
          <a:bodyPr/>
          <a:lstStyle/>
          <a:p>
            <a:fld id="{017C60C2-FB95-4464-969C-DC460CD1CFD8}" type="slidenum">
              <a:rPr lang="ru-RU" smtClean="0"/>
              <a:pPr/>
              <a:t>11</a:t>
            </a:fld>
            <a:endParaRPr lang="ru-RU"/>
          </a:p>
        </p:txBody>
      </p:sp>
      <p:sp>
        <p:nvSpPr>
          <p:cNvPr id="5" name="Прямоугольник 4">
            <a:extLst>
              <a:ext uri="{FF2B5EF4-FFF2-40B4-BE49-F238E27FC236}">
                <a16:creationId xmlns:a16="http://schemas.microsoft.com/office/drawing/2014/main" id="{9CACFD1C-5F99-42CB-A9DF-BC6317FF8940}"/>
              </a:ext>
            </a:extLst>
          </p:cNvPr>
          <p:cNvSpPr/>
          <p:nvPr/>
        </p:nvSpPr>
        <p:spPr>
          <a:xfrm rot="10800000" flipV="1">
            <a:off x="1058" y="-26009"/>
            <a:ext cx="12287630" cy="5026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Project “Light exotic nuclei at the borders of nuclear stability”</a:t>
            </a:r>
          </a:p>
        </p:txBody>
      </p:sp>
      <p:sp>
        <p:nvSpPr>
          <p:cNvPr id="8" name="Прямоугольник 7">
            <a:extLst>
              <a:ext uri="{FF2B5EF4-FFF2-40B4-BE49-F238E27FC236}">
                <a16:creationId xmlns:a16="http://schemas.microsoft.com/office/drawing/2014/main" id="{78FBFE1B-81C8-404C-8F06-5F6D53844373}"/>
              </a:ext>
            </a:extLst>
          </p:cNvPr>
          <p:cNvSpPr/>
          <p:nvPr/>
        </p:nvSpPr>
        <p:spPr>
          <a:xfrm rot="10800000" flipV="1">
            <a:off x="57412" y="3805722"/>
            <a:ext cx="4100698" cy="2863638"/>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The main task: </a:t>
            </a:r>
          </a:p>
          <a:p>
            <a:pPr algn="just"/>
            <a:r>
              <a:rPr lang="en-US" b="1" dirty="0"/>
              <a:t>preparation and conduct of the first experiments aimed at studying the structure of light nuclei near the borders of nucleon stability at the ACCULINNA and ACCULINNA-2 fragment separators of the upgraded U-400M accelerator. </a:t>
            </a:r>
          </a:p>
          <a:p>
            <a:pPr algn="just"/>
            <a:endParaRPr lang="en-US" b="1" dirty="0"/>
          </a:p>
          <a:p>
            <a:pPr algn="just"/>
            <a:r>
              <a:rPr lang="en-US" b="1" dirty="0"/>
              <a:t>The commissioning of the accelerator is expected in the second quarter of 2024.</a:t>
            </a:r>
            <a:endParaRPr lang="ru-RU" sz="1600" b="1" dirty="0"/>
          </a:p>
        </p:txBody>
      </p:sp>
      <p:pic>
        <p:nvPicPr>
          <p:cNvPr id="16" name="Рисунок 15">
            <a:extLst>
              <a:ext uri="{FF2B5EF4-FFF2-40B4-BE49-F238E27FC236}">
                <a16:creationId xmlns:a16="http://schemas.microsoft.com/office/drawing/2014/main" id="{E76897F0-4401-45DF-AB5E-1F25DEC64196}"/>
              </a:ext>
            </a:extLst>
          </p:cNvPr>
          <p:cNvPicPr/>
          <p:nvPr/>
        </p:nvPicPr>
        <p:blipFill>
          <a:blip r:embed="rId4" cstate="print"/>
          <a:stretch>
            <a:fillRect/>
          </a:stretch>
        </p:blipFill>
        <p:spPr bwMode="auto">
          <a:xfrm>
            <a:off x="47328" y="1052736"/>
            <a:ext cx="4100699" cy="2592288"/>
          </a:xfrm>
          <a:prstGeom prst="rect">
            <a:avLst/>
          </a:prstGeom>
        </p:spPr>
      </p:pic>
      <p:sp>
        <p:nvSpPr>
          <p:cNvPr id="17" name="Прямоугольник 16">
            <a:extLst>
              <a:ext uri="{FF2B5EF4-FFF2-40B4-BE49-F238E27FC236}">
                <a16:creationId xmlns:a16="http://schemas.microsoft.com/office/drawing/2014/main" id="{80B5F70D-72A3-4A5F-A81F-32798D1E120F}"/>
              </a:ext>
            </a:extLst>
          </p:cNvPr>
          <p:cNvSpPr/>
          <p:nvPr/>
        </p:nvSpPr>
        <p:spPr>
          <a:xfrm rot="10800000" flipV="1">
            <a:off x="47328" y="620688"/>
            <a:ext cx="5040560" cy="432048"/>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ACCULINNA and ACCULINNA-2</a:t>
            </a:r>
          </a:p>
        </p:txBody>
      </p:sp>
      <p:sp>
        <p:nvSpPr>
          <p:cNvPr id="47" name="Прямоугольник 46">
            <a:extLst>
              <a:ext uri="{FF2B5EF4-FFF2-40B4-BE49-F238E27FC236}">
                <a16:creationId xmlns:a16="http://schemas.microsoft.com/office/drawing/2014/main" id="{5F29757C-8654-4104-91F3-76FCDDE154EC}"/>
              </a:ext>
            </a:extLst>
          </p:cNvPr>
          <p:cNvSpPr/>
          <p:nvPr/>
        </p:nvSpPr>
        <p:spPr>
          <a:xfrm rot="10800000" flipV="1">
            <a:off x="5231904" y="623001"/>
            <a:ext cx="6912768" cy="421909"/>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Structure of heavy helium isotopes – </a:t>
            </a:r>
            <a:r>
              <a:rPr lang="en-US" sz="2200" b="1" baseline="30000" dirty="0">
                <a:solidFill>
                  <a:srgbClr val="2F3F52"/>
                </a:solidFill>
                <a:latin typeface="Arial Black" panose="020B0A04020102020204" pitchFamily="34" charset="0"/>
                <a:cs typeface="Times New Roman" panose="02020603050405020304" pitchFamily="18" charset="0"/>
              </a:rPr>
              <a:t>6,8</a:t>
            </a:r>
            <a:r>
              <a:rPr lang="en-US" sz="2200" b="1" dirty="0">
                <a:solidFill>
                  <a:srgbClr val="2F3F52"/>
                </a:solidFill>
                <a:latin typeface="Arial Black" panose="020B0A04020102020204" pitchFamily="34" charset="0"/>
                <a:cs typeface="Times New Roman" panose="02020603050405020304" pitchFamily="18" charset="0"/>
              </a:rPr>
              <a:t>He</a:t>
            </a:r>
          </a:p>
        </p:txBody>
      </p:sp>
      <p:grpSp>
        <p:nvGrpSpPr>
          <p:cNvPr id="49" name="Группа 48">
            <a:extLst>
              <a:ext uri="{FF2B5EF4-FFF2-40B4-BE49-F238E27FC236}">
                <a16:creationId xmlns:a16="http://schemas.microsoft.com/office/drawing/2014/main" id="{AA8D663C-B50B-4C32-B043-D2D6F247131B}"/>
              </a:ext>
            </a:extLst>
          </p:cNvPr>
          <p:cNvGrpSpPr/>
          <p:nvPr/>
        </p:nvGrpSpPr>
        <p:grpSpPr>
          <a:xfrm>
            <a:off x="6191929" y="1121418"/>
            <a:ext cx="5091342" cy="2898800"/>
            <a:chOff x="77788" y="34368"/>
            <a:chExt cx="5187860" cy="3863865"/>
          </a:xfrm>
        </p:grpSpPr>
        <p:sp>
          <p:nvSpPr>
            <p:cNvPr id="50" name="Прямоугольник 49">
              <a:extLst>
                <a:ext uri="{FF2B5EF4-FFF2-40B4-BE49-F238E27FC236}">
                  <a16:creationId xmlns:a16="http://schemas.microsoft.com/office/drawing/2014/main" id="{1A0EC1C9-CF89-4A8B-8ED3-A6A0B87395F6}"/>
                </a:ext>
              </a:extLst>
            </p:cNvPr>
            <p:cNvSpPr/>
            <p:nvPr/>
          </p:nvSpPr>
          <p:spPr>
            <a:xfrm>
              <a:off x="77788" y="34368"/>
              <a:ext cx="5187860" cy="386386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1" name="Группа 50">
              <a:extLst>
                <a:ext uri="{FF2B5EF4-FFF2-40B4-BE49-F238E27FC236}">
                  <a16:creationId xmlns:a16="http://schemas.microsoft.com/office/drawing/2014/main" id="{C4183276-2B7F-4E14-898E-2283E53333E3}"/>
                </a:ext>
              </a:extLst>
            </p:cNvPr>
            <p:cNvGrpSpPr/>
            <p:nvPr/>
          </p:nvGrpSpPr>
          <p:grpSpPr>
            <a:xfrm>
              <a:off x="230705" y="589122"/>
              <a:ext cx="2052599" cy="1311964"/>
              <a:chOff x="929246" y="4919235"/>
              <a:chExt cx="2897254" cy="1656184"/>
            </a:xfrm>
          </p:grpSpPr>
          <p:sp>
            <p:nvSpPr>
              <p:cNvPr id="68" name="Прямоугольник 67">
                <a:extLst>
                  <a:ext uri="{FF2B5EF4-FFF2-40B4-BE49-F238E27FC236}">
                    <a16:creationId xmlns:a16="http://schemas.microsoft.com/office/drawing/2014/main" id="{0AC647E4-7F67-4415-A9B3-55F68C6BBDF9}"/>
                  </a:ext>
                </a:extLst>
              </p:cNvPr>
              <p:cNvSpPr/>
              <p:nvPr/>
            </p:nvSpPr>
            <p:spPr>
              <a:xfrm>
                <a:off x="963291" y="4919235"/>
                <a:ext cx="2709033" cy="1656184"/>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TextBox 68">
                <a:extLst>
                  <a:ext uri="{FF2B5EF4-FFF2-40B4-BE49-F238E27FC236}">
                    <a16:creationId xmlns:a16="http://schemas.microsoft.com/office/drawing/2014/main" id="{03F79D1D-8C47-4921-8AD3-176310C4FC2E}"/>
                  </a:ext>
                </a:extLst>
              </p:cNvPr>
              <p:cNvSpPr txBox="1"/>
              <p:nvPr/>
            </p:nvSpPr>
            <p:spPr>
              <a:xfrm>
                <a:off x="929246" y="5077471"/>
                <a:ext cx="785813" cy="445041"/>
              </a:xfrm>
              <a:prstGeom prst="rect">
                <a:avLst/>
              </a:prstGeom>
              <a:noFill/>
            </p:spPr>
            <p:txBody>
              <a:bodyPr>
                <a:spAutoFit/>
              </a:bodyPr>
              <a:lstStyle/>
              <a:p>
                <a:pPr fontAlgn="auto">
                  <a:spcBef>
                    <a:spcPts val="0"/>
                  </a:spcBef>
                  <a:spcAft>
                    <a:spcPts val="0"/>
                  </a:spcAft>
                  <a:defRPr/>
                </a:pPr>
                <a:r>
                  <a:rPr lang="en-US" sz="1600" b="1" baseline="30000" dirty="0">
                    <a:solidFill>
                      <a:srgbClr val="FF0000"/>
                    </a:solidFill>
                    <a:effectLst>
                      <a:outerShdw blurRad="38100" dist="38100" dir="2700000" algn="tl">
                        <a:srgbClr val="000000">
                          <a:alpha val="43137"/>
                        </a:srgbClr>
                      </a:outerShdw>
                    </a:effectLst>
                    <a:latin typeface="Baskerville Old Face" pitchFamily="18" charset="0"/>
                    <a:cs typeface="+mn-cs"/>
                  </a:rPr>
                  <a:t>6</a:t>
                </a:r>
                <a:r>
                  <a:rPr lang="en-US" sz="1600" b="1" dirty="0">
                    <a:solidFill>
                      <a:srgbClr val="FF0000"/>
                    </a:solidFill>
                    <a:effectLst>
                      <a:outerShdw blurRad="38100" dist="38100" dir="2700000" algn="tl">
                        <a:srgbClr val="000000">
                          <a:alpha val="43137"/>
                        </a:srgbClr>
                      </a:outerShdw>
                    </a:effectLst>
                    <a:latin typeface="Baskerville Old Face" pitchFamily="18" charset="0"/>
                    <a:cs typeface="+mn-cs"/>
                  </a:rPr>
                  <a:t>He</a:t>
                </a:r>
                <a:endParaRPr lang="ru-RU" sz="1600" dirty="0">
                  <a:solidFill>
                    <a:srgbClr val="FF0000"/>
                  </a:solidFill>
                  <a:cs typeface="+mn-cs"/>
                </a:endParaRPr>
              </a:p>
            </p:txBody>
          </p:sp>
          <p:sp>
            <p:nvSpPr>
              <p:cNvPr id="70" name="TextBox 69">
                <a:extLst>
                  <a:ext uri="{FF2B5EF4-FFF2-40B4-BE49-F238E27FC236}">
                    <a16:creationId xmlns:a16="http://schemas.microsoft.com/office/drawing/2014/main" id="{99908B0A-E197-4A6B-9504-DBE3BE6005B0}"/>
                  </a:ext>
                </a:extLst>
              </p:cNvPr>
              <p:cNvSpPr txBox="1"/>
              <p:nvPr/>
            </p:nvSpPr>
            <p:spPr>
              <a:xfrm>
                <a:off x="929246" y="5877739"/>
                <a:ext cx="857250" cy="445041"/>
              </a:xfrm>
              <a:prstGeom prst="rect">
                <a:avLst/>
              </a:prstGeom>
              <a:noFill/>
            </p:spPr>
            <p:txBody>
              <a:bodyPr>
                <a:spAutoFit/>
              </a:bodyPr>
              <a:lstStyle/>
              <a:p>
                <a:pPr fontAlgn="auto">
                  <a:spcBef>
                    <a:spcPts val="0"/>
                  </a:spcBef>
                  <a:spcAft>
                    <a:spcPts val="0"/>
                  </a:spcAft>
                  <a:defRPr/>
                </a:pPr>
                <a:r>
                  <a:rPr lang="en-US" sz="1600" b="1" baseline="30000" dirty="0">
                    <a:solidFill>
                      <a:srgbClr val="FF0000"/>
                    </a:solidFill>
                    <a:effectLst>
                      <a:outerShdw blurRad="38100" dist="38100" dir="2700000" algn="tl">
                        <a:srgbClr val="000000">
                          <a:alpha val="43137"/>
                        </a:srgbClr>
                      </a:outerShdw>
                    </a:effectLst>
                    <a:latin typeface="Baskerville Old Face" pitchFamily="18" charset="0"/>
                    <a:cs typeface="+mn-cs"/>
                  </a:rPr>
                  <a:t>4</a:t>
                </a:r>
                <a:r>
                  <a:rPr lang="en-US" sz="1600" b="1" dirty="0">
                    <a:solidFill>
                      <a:srgbClr val="FF0000"/>
                    </a:solidFill>
                    <a:effectLst>
                      <a:outerShdw blurRad="38100" dist="38100" dir="2700000" algn="tl">
                        <a:srgbClr val="000000">
                          <a:alpha val="43137"/>
                        </a:srgbClr>
                      </a:outerShdw>
                    </a:effectLst>
                    <a:latin typeface="Baskerville Old Face" pitchFamily="18" charset="0"/>
                    <a:cs typeface="+mn-cs"/>
                  </a:rPr>
                  <a:t>He</a:t>
                </a:r>
                <a:endParaRPr lang="ru-RU" sz="1600" dirty="0">
                  <a:solidFill>
                    <a:srgbClr val="FF0000"/>
                  </a:solidFill>
                  <a:cs typeface="+mn-cs"/>
                </a:endParaRPr>
              </a:p>
            </p:txBody>
          </p:sp>
          <p:cxnSp>
            <p:nvCxnSpPr>
              <p:cNvPr id="71" name="Прямая со стрелкой 70">
                <a:extLst>
                  <a:ext uri="{FF2B5EF4-FFF2-40B4-BE49-F238E27FC236}">
                    <a16:creationId xmlns:a16="http://schemas.microsoft.com/office/drawing/2014/main" id="{BCA3B32B-3D96-4806-AE8B-01E59DF69BDA}"/>
                  </a:ext>
                </a:extLst>
              </p:cNvPr>
              <p:cNvCxnSpPr/>
              <p:nvPr/>
            </p:nvCxnSpPr>
            <p:spPr>
              <a:xfrm>
                <a:off x="1358357" y="5077893"/>
                <a:ext cx="914400" cy="288032"/>
              </a:xfrm>
              <a:prstGeom prst="straightConnector1">
                <a:avLst/>
              </a:prstGeom>
              <a:ln w="60325">
                <a:tailEnd type="stealth"/>
              </a:ln>
            </p:spPr>
            <p:style>
              <a:lnRef idx="1">
                <a:schemeClr val="accent1"/>
              </a:lnRef>
              <a:fillRef idx="0">
                <a:schemeClr val="accent1"/>
              </a:fillRef>
              <a:effectRef idx="0">
                <a:schemeClr val="accent1"/>
              </a:effectRef>
              <a:fontRef idx="minor">
                <a:schemeClr val="tx1"/>
              </a:fontRef>
            </p:style>
          </p:cxnSp>
          <p:sp>
            <p:nvSpPr>
              <p:cNvPr id="72" name="Полилиния 19">
                <a:extLst>
                  <a:ext uri="{FF2B5EF4-FFF2-40B4-BE49-F238E27FC236}">
                    <a16:creationId xmlns:a16="http://schemas.microsoft.com/office/drawing/2014/main" id="{607FA6DD-680B-4603-95FC-C22C06AEF46F}"/>
                  </a:ext>
                </a:extLst>
              </p:cNvPr>
              <p:cNvSpPr/>
              <p:nvPr/>
            </p:nvSpPr>
            <p:spPr>
              <a:xfrm>
                <a:off x="2195736" y="5373216"/>
                <a:ext cx="154042" cy="748222"/>
              </a:xfrm>
              <a:custGeom>
                <a:avLst/>
                <a:gdLst>
                  <a:gd name="connsiteX0" fmla="*/ 157663 w 317851"/>
                  <a:gd name="connsiteY0" fmla="*/ 0 h 1103586"/>
                  <a:gd name="connsiteX1" fmla="*/ 304808 w 317851"/>
                  <a:gd name="connsiteY1" fmla="*/ 115614 h 1103586"/>
                  <a:gd name="connsiteX2" fmla="*/ 8 w 317851"/>
                  <a:gd name="connsiteY2" fmla="*/ 220717 h 1103586"/>
                  <a:gd name="connsiteX3" fmla="*/ 315319 w 317851"/>
                  <a:gd name="connsiteY3" fmla="*/ 336331 h 1103586"/>
                  <a:gd name="connsiteX4" fmla="*/ 10519 w 317851"/>
                  <a:gd name="connsiteY4" fmla="*/ 462455 h 1103586"/>
                  <a:gd name="connsiteX5" fmla="*/ 315319 w 317851"/>
                  <a:gd name="connsiteY5" fmla="*/ 557048 h 1103586"/>
                  <a:gd name="connsiteX6" fmla="*/ 8 w 317851"/>
                  <a:gd name="connsiteY6" fmla="*/ 683172 h 1103586"/>
                  <a:gd name="connsiteX7" fmla="*/ 304808 w 317851"/>
                  <a:gd name="connsiteY7" fmla="*/ 788276 h 1103586"/>
                  <a:gd name="connsiteX8" fmla="*/ 10519 w 317851"/>
                  <a:gd name="connsiteY8" fmla="*/ 893379 h 1103586"/>
                  <a:gd name="connsiteX9" fmla="*/ 315319 w 317851"/>
                  <a:gd name="connsiteY9" fmla="*/ 987972 h 1103586"/>
                  <a:gd name="connsiteX10" fmla="*/ 157663 w 317851"/>
                  <a:gd name="connsiteY10" fmla="*/ 1103586 h 110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851" h="1103586">
                    <a:moveTo>
                      <a:pt x="157663" y="0"/>
                    </a:moveTo>
                    <a:cubicBezTo>
                      <a:pt x="244373" y="39414"/>
                      <a:pt x="331084" y="78828"/>
                      <a:pt x="304808" y="115614"/>
                    </a:cubicBezTo>
                    <a:cubicBezTo>
                      <a:pt x="278532" y="152400"/>
                      <a:pt x="-1744" y="183931"/>
                      <a:pt x="8" y="220717"/>
                    </a:cubicBezTo>
                    <a:cubicBezTo>
                      <a:pt x="1760" y="257503"/>
                      <a:pt x="313567" y="296041"/>
                      <a:pt x="315319" y="336331"/>
                    </a:cubicBezTo>
                    <a:cubicBezTo>
                      <a:pt x="317071" y="376621"/>
                      <a:pt x="10519" y="425669"/>
                      <a:pt x="10519" y="462455"/>
                    </a:cubicBezTo>
                    <a:cubicBezTo>
                      <a:pt x="10519" y="499241"/>
                      <a:pt x="317071" y="520262"/>
                      <a:pt x="315319" y="557048"/>
                    </a:cubicBezTo>
                    <a:cubicBezTo>
                      <a:pt x="313567" y="593834"/>
                      <a:pt x="1760" y="644634"/>
                      <a:pt x="8" y="683172"/>
                    </a:cubicBezTo>
                    <a:cubicBezTo>
                      <a:pt x="-1744" y="721710"/>
                      <a:pt x="303056" y="753242"/>
                      <a:pt x="304808" y="788276"/>
                    </a:cubicBezTo>
                    <a:cubicBezTo>
                      <a:pt x="306560" y="823310"/>
                      <a:pt x="8767" y="860096"/>
                      <a:pt x="10519" y="893379"/>
                    </a:cubicBezTo>
                    <a:cubicBezTo>
                      <a:pt x="12271" y="926662"/>
                      <a:pt x="290795" y="952937"/>
                      <a:pt x="315319" y="987972"/>
                    </a:cubicBezTo>
                    <a:cubicBezTo>
                      <a:pt x="339843" y="1023007"/>
                      <a:pt x="178684" y="1052786"/>
                      <a:pt x="157663" y="110358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3" name="Прямая со стрелкой 72">
                <a:extLst>
                  <a:ext uri="{FF2B5EF4-FFF2-40B4-BE49-F238E27FC236}">
                    <a16:creationId xmlns:a16="http://schemas.microsoft.com/office/drawing/2014/main" id="{EDC69409-E1B8-4ED8-B9F7-C11A4BBEC4FF}"/>
                  </a:ext>
                </a:extLst>
              </p:cNvPr>
              <p:cNvCxnSpPr/>
              <p:nvPr/>
            </p:nvCxnSpPr>
            <p:spPr>
              <a:xfrm flipV="1">
                <a:off x="2269310" y="5160982"/>
                <a:ext cx="914400" cy="204943"/>
              </a:xfrm>
              <a:prstGeom prst="straightConnector1">
                <a:avLst/>
              </a:prstGeom>
              <a:ln w="60325">
                <a:tailEnd type="stealth"/>
              </a:ln>
            </p:spPr>
            <p:style>
              <a:lnRef idx="1">
                <a:schemeClr val="accent1"/>
              </a:lnRef>
              <a:fillRef idx="0">
                <a:schemeClr val="accent1"/>
              </a:fillRef>
              <a:effectRef idx="0">
                <a:schemeClr val="accent1"/>
              </a:effectRef>
              <a:fontRef idx="minor">
                <a:schemeClr val="tx1"/>
              </a:fontRef>
            </p:style>
          </p:cxnSp>
          <p:cxnSp>
            <p:nvCxnSpPr>
              <p:cNvPr id="74" name="Прямая со стрелкой 73">
                <a:extLst>
                  <a:ext uri="{FF2B5EF4-FFF2-40B4-BE49-F238E27FC236}">
                    <a16:creationId xmlns:a16="http://schemas.microsoft.com/office/drawing/2014/main" id="{0D5DA4DE-1AB3-4696-9EDF-41115C1113D9}"/>
                  </a:ext>
                </a:extLst>
              </p:cNvPr>
              <p:cNvCxnSpPr/>
              <p:nvPr/>
            </p:nvCxnSpPr>
            <p:spPr>
              <a:xfrm flipV="1">
                <a:off x="1358357" y="6108720"/>
                <a:ext cx="914400" cy="204943"/>
              </a:xfrm>
              <a:prstGeom prst="straightConnector1">
                <a:avLst/>
              </a:prstGeom>
              <a:ln w="60325">
                <a:tailEnd type="stealth"/>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a:extLst>
                  <a:ext uri="{FF2B5EF4-FFF2-40B4-BE49-F238E27FC236}">
                    <a16:creationId xmlns:a16="http://schemas.microsoft.com/office/drawing/2014/main" id="{5489EFA6-6432-44A0-829C-CACB6D865B9D}"/>
                  </a:ext>
                </a:extLst>
              </p:cNvPr>
              <p:cNvCxnSpPr/>
              <p:nvPr/>
            </p:nvCxnSpPr>
            <p:spPr>
              <a:xfrm>
                <a:off x="2272757" y="6108720"/>
                <a:ext cx="914400" cy="288032"/>
              </a:xfrm>
              <a:prstGeom prst="straightConnector1">
                <a:avLst/>
              </a:prstGeom>
              <a:ln w="60325">
                <a:tailEnd type="stealth"/>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51EE95F0-79EA-42C4-A0E1-AE52A780E3EB}"/>
                  </a:ext>
                </a:extLst>
              </p:cNvPr>
              <p:cNvSpPr txBox="1"/>
              <p:nvPr/>
            </p:nvSpPr>
            <p:spPr>
              <a:xfrm>
                <a:off x="2969250" y="5142231"/>
                <a:ext cx="785813" cy="445041"/>
              </a:xfrm>
              <a:prstGeom prst="rect">
                <a:avLst/>
              </a:prstGeom>
              <a:noFill/>
            </p:spPr>
            <p:txBody>
              <a:bodyPr>
                <a:spAutoFit/>
              </a:bodyPr>
              <a:lstStyle/>
              <a:p>
                <a:pPr fontAlgn="auto">
                  <a:spcBef>
                    <a:spcPts val="0"/>
                  </a:spcBef>
                  <a:spcAft>
                    <a:spcPts val="0"/>
                  </a:spcAft>
                  <a:defRPr/>
                </a:pPr>
                <a:r>
                  <a:rPr lang="en-US" sz="1600" b="1" baseline="30000" dirty="0">
                    <a:solidFill>
                      <a:srgbClr val="FF0000"/>
                    </a:solidFill>
                    <a:effectLst>
                      <a:outerShdw blurRad="38100" dist="38100" dir="2700000" algn="tl">
                        <a:srgbClr val="000000">
                          <a:alpha val="43137"/>
                        </a:srgbClr>
                      </a:outerShdw>
                    </a:effectLst>
                    <a:latin typeface="Baskerville Old Face" pitchFamily="18" charset="0"/>
                    <a:cs typeface="+mn-cs"/>
                  </a:rPr>
                  <a:t>6</a:t>
                </a:r>
                <a:r>
                  <a:rPr lang="en-US" sz="1600" b="1" dirty="0">
                    <a:solidFill>
                      <a:srgbClr val="FF0000"/>
                    </a:solidFill>
                    <a:effectLst>
                      <a:outerShdw blurRad="38100" dist="38100" dir="2700000" algn="tl">
                        <a:srgbClr val="000000">
                          <a:alpha val="43137"/>
                        </a:srgbClr>
                      </a:outerShdw>
                    </a:effectLst>
                    <a:latin typeface="Baskerville Old Face" pitchFamily="18" charset="0"/>
                    <a:cs typeface="+mn-cs"/>
                  </a:rPr>
                  <a:t>He</a:t>
                </a:r>
                <a:endParaRPr lang="ru-RU" sz="1600" dirty="0">
                  <a:solidFill>
                    <a:srgbClr val="FF0000"/>
                  </a:solidFill>
                  <a:cs typeface="+mn-cs"/>
                </a:endParaRPr>
              </a:p>
            </p:txBody>
          </p:sp>
          <p:sp>
            <p:nvSpPr>
              <p:cNvPr id="77" name="TextBox 76">
                <a:extLst>
                  <a:ext uri="{FF2B5EF4-FFF2-40B4-BE49-F238E27FC236}">
                    <a16:creationId xmlns:a16="http://schemas.microsoft.com/office/drawing/2014/main" id="{85A4B93D-DFB2-411C-8B73-18A092E58A3A}"/>
                  </a:ext>
                </a:extLst>
              </p:cNvPr>
              <p:cNvSpPr txBox="1"/>
              <p:nvPr/>
            </p:nvSpPr>
            <p:spPr>
              <a:xfrm>
                <a:off x="2969250" y="5942501"/>
                <a:ext cx="857250" cy="445041"/>
              </a:xfrm>
              <a:prstGeom prst="rect">
                <a:avLst/>
              </a:prstGeom>
              <a:noFill/>
            </p:spPr>
            <p:txBody>
              <a:bodyPr>
                <a:spAutoFit/>
              </a:bodyPr>
              <a:lstStyle/>
              <a:p>
                <a:pPr fontAlgn="auto">
                  <a:spcBef>
                    <a:spcPts val="0"/>
                  </a:spcBef>
                  <a:spcAft>
                    <a:spcPts val="0"/>
                  </a:spcAft>
                  <a:defRPr/>
                </a:pPr>
                <a:r>
                  <a:rPr lang="en-US" sz="1600" b="1" baseline="30000" dirty="0">
                    <a:solidFill>
                      <a:srgbClr val="FF0000"/>
                    </a:solidFill>
                    <a:effectLst>
                      <a:outerShdw blurRad="38100" dist="38100" dir="2700000" algn="tl">
                        <a:srgbClr val="000000">
                          <a:alpha val="43137"/>
                        </a:srgbClr>
                      </a:outerShdw>
                    </a:effectLst>
                    <a:latin typeface="Baskerville Old Face" pitchFamily="18" charset="0"/>
                    <a:cs typeface="+mn-cs"/>
                  </a:rPr>
                  <a:t>4</a:t>
                </a:r>
                <a:r>
                  <a:rPr lang="en-US" sz="1600" b="1" dirty="0">
                    <a:solidFill>
                      <a:srgbClr val="FF0000"/>
                    </a:solidFill>
                    <a:effectLst>
                      <a:outerShdw blurRad="38100" dist="38100" dir="2700000" algn="tl">
                        <a:srgbClr val="000000">
                          <a:alpha val="43137"/>
                        </a:srgbClr>
                      </a:outerShdw>
                    </a:effectLst>
                    <a:latin typeface="Baskerville Old Face" pitchFamily="18" charset="0"/>
                    <a:cs typeface="+mn-cs"/>
                  </a:rPr>
                  <a:t>He</a:t>
                </a:r>
                <a:endParaRPr lang="ru-RU" sz="1600" dirty="0">
                  <a:solidFill>
                    <a:srgbClr val="FF0000"/>
                  </a:solidFill>
                  <a:cs typeface="+mn-cs"/>
                </a:endParaRPr>
              </a:p>
            </p:txBody>
          </p:sp>
        </p:grpSp>
        <p:graphicFrame>
          <p:nvGraphicFramePr>
            <p:cNvPr id="52" name="Object 1">
              <a:extLst>
                <a:ext uri="{FF2B5EF4-FFF2-40B4-BE49-F238E27FC236}">
                  <a16:creationId xmlns:a16="http://schemas.microsoft.com/office/drawing/2014/main" id="{280DA1D4-C475-4D50-8566-342D08E27DA5}"/>
                </a:ext>
              </a:extLst>
            </p:cNvPr>
            <p:cNvGraphicFramePr>
              <a:graphicFrameLocks noChangeAspect="1"/>
            </p:cNvGraphicFramePr>
            <p:nvPr>
              <p:extLst>
                <p:ext uri="{D42A27DB-BD31-4B8C-83A1-F6EECF244321}">
                  <p14:modId xmlns:p14="http://schemas.microsoft.com/office/powerpoint/2010/main" val="3484275981"/>
                </p:ext>
              </p:extLst>
            </p:nvPr>
          </p:nvGraphicFramePr>
          <p:xfrm>
            <a:off x="2460846" y="577147"/>
            <a:ext cx="2734394" cy="3268004"/>
          </p:xfrm>
          <a:graphic>
            <a:graphicData uri="http://schemas.openxmlformats.org/presentationml/2006/ole">
              <mc:AlternateContent xmlns:mc="http://schemas.openxmlformats.org/markup-compatibility/2006">
                <mc:Choice xmlns:v="urn:schemas-microsoft-com:vml" Requires="v">
                  <p:oleObj spid="_x0000_s2109" name="CorelDRAW" r:id="rId5" imgW="5629656" imgH="6768186" progId="CorelDraw.Graphic.15">
                    <p:embed/>
                  </p:oleObj>
                </mc:Choice>
                <mc:Fallback>
                  <p:oleObj name="CorelDRAW" r:id="rId5" imgW="5629656" imgH="6768186" progId="CorelDraw.Graphic.15">
                    <p:embed/>
                    <p:pic>
                      <p:nvPicPr>
                        <p:cNvPr id="7"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0846" y="577147"/>
                          <a:ext cx="2734394" cy="3268004"/>
                        </a:xfrm>
                        <a:prstGeom prst="rect">
                          <a:avLst/>
                        </a:prstGeom>
                        <a:noFill/>
                        <a:ln>
                          <a:noFill/>
                        </a:ln>
                        <a:effectLst/>
                        <a:extLst/>
                      </p:spPr>
                    </p:pic>
                  </p:oleObj>
                </mc:Fallback>
              </mc:AlternateContent>
            </a:graphicData>
          </a:graphic>
        </p:graphicFrame>
        <p:grpSp>
          <p:nvGrpSpPr>
            <p:cNvPr id="53" name="Группа 52">
              <a:extLst>
                <a:ext uri="{FF2B5EF4-FFF2-40B4-BE49-F238E27FC236}">
                  <a16:creationId xmlns:a16="http://schemas.microsoft.com/office/drawing/2014/main" id="{9ECE2AD7-E3F0-4967-BE1E-533DB3303F16}"/>
                </a:ext>
              </a:extLst>
            </p:cNvPr>
            <p:cNvGrpSpPr/>
            <p:nvPr/>
          </p:nvGrpSpPr>
          <p:grpSpPr>
            <a:xfrm>
              <a:off x="210922" y="2121730"/>
              <a:ext cx="2052599" cy="1311964"/>
              <a:chOff x="578792" y="3274668"/>
              <a:chExt cx="2040004" cy="1311964"/>
            </a:xfrm>
          </p:grpSpPr>
          <p:grpSp>
            <p:nvGrpSpPr>
              <p:cNvPr id="56" name="Группа 55">
                <a:extLst>
                  <a:ext uri="{FF2B5EF4-FFF2-40B4-BE49-F238E27FC236}">
                    <a16:creationId xmlns:a16="http://schemas.microsoft.com/office/drawing/2014/main" id="{BE082871-8C23-4B10-AC24-1873852EF6ED}"/>
                  </a:ext>
                </a:extLst>
              </p:cNvPr>
              <p:cNvGrpSpPr/>
              <p:nvPr/>
            </p:nvGrpSpPr>
            <p:grpSpPr>
              <a:xfrm>
                <a:off x="578792" y="3274668"/>
                <a:ext cx="2040004" cy="1311964"/>
                <a:chOff x="929246" y="4919235"/>
                <a:chExt cx="2897254" cy="1656184"/>
              </a:xfrm>
            </p:grpSpPr>
            <p:sp>
              <p:nvSpPr>
                <p:cNvPr id="59" name="Прямоугольник 58">
                  <a:extLst>
                    <a:ext uri="{FF2B5EF4-FFF2-40B4-BE49-F238E27FC236}">
                      <a16:creationId xmlns:a16="http://schemas.microsoft.com/office/drawing/2014/main" id="{DF7E7DA5-328A-496B-9122-A3375B602EEC}"/>
                    </a:ext>
                  </a:extLst>
                </p:cNvPr>
                <p:cNvSpPr/>
                <p:nvPr/>
              </p:nvSpPr>
              <p:spPr>
                <a:xfrm>
                  <a:off x="963291" y="4919235"/>
                  <a:ext cx="2709033" cy="1656184"/>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TextBox 59">
                  <a:extLst>
                    <a:ext uri="{FF2B5EF4-FFF2-40B4-BE49-F238E27FC236}">
                      <a16:creationId xmlns:a16="http://schemas.microsoft.com/office/drawing/2014/main" id="{44368900-16CE-47DB-B407-0449FAD21A45}"/>
                    </a:ext>
                  </a:extLst>
                </p:cNvPr>
                <p:cNvSpPr txBox="1"/>
                <p:nvPr/>
              </p:nvSpPr>
              <p:spPr>
                <a:xfrm>
                  <a:off x="929246" y="5077471"/>
                  <a:ext cx="785813" cy="445041"/>
                </a:xfrm>
                <a:prstGeom prst="rect">
                  <a:avLst/>
                </a:prstGeom>
                <a:noFill/>
              </p:spPr>
              <p:txBody>
                <a:bodyPr>
                  <a:spAutoFit/>
                </a:bodyPr>
                <a:lstStyle/>
                <a:p>
                  <a:pPr fontAlgn="auto">
                    <a:spcBef>
                      <a:spcPts val="0"/>
                    </a:spcBef>
                    <a:spcAft>
                      <a:spcPts val="0"/>
                    </a:spcAft>
                    <a:defRPr/>
                  </a:pPr>
                  <a:r>
                    <a:rPr lang="en-US" sz="1600" b="1" baseline="30000" dirty="0">
                      <a:solidFill>
                        <a:srgbClr val="FF0000"/>
                      </a:solidFill>
                      <a:effectLst>
                        <a:outerShdw blurRad="38100" dist="38100" dir="2700000" algn="tl">
                          <a:srgbClr val="000000">
                            <a:alpha val="43137"/>
                          </a:srgbClr>
                        </a:outerShdw>
                      </a:effectLst>
                      <a:latin typeface="Baskerville Old Face" pitchFamily="18" charset="0"/>
                      <a:cs typeface="+mn-cs"/>
                    </a:rPr>
                    <a:t>6</a:t>
                  </a:r>
                  <a:r>
                    <a:rPr lang="en-US" sz="1600" b="1" dirty="0">
                      <a:solidFill>
                        <a:srgbClr val="FF0000"/>
                      </a:solidFill>
                      <a:effectLst>
                        <a:outerShdw blurRad="38100" dist="38100" dir="2700000" algn="tl">
                          <a:srgbClr val="000000">
                            <a:alpha val="43137"/>
                          </a:srgbClr>
                        </a:outerShdw>
                      </a:effectLst>
                      <a:latin typeface="Baskerville Old Face" pitchFamily="18" charset="0"/>
                      <a:cs typeface="+mn-cs"/>
                    </a:rPr>
                    <a:t>He</a:t>
                  </a:r>
                  <a:endParaRPr lang="ru-RU" sz="1600" dirty="0">
                    <a:solidFill>
                      <a:srgbClr val="FF0000"/>
                    </a:solidFill>
                    <a:cs typeface="+mn-cs"/>
                  </a:endParaRPr>
                </a:p>
              </p:txBody>
            </p:sp>
            <p:sp>
              <p:nvSpPr>
                <p:cNvPr id="61" name="TextBox 60">
                  <a:extLst>
                    <a:ext uri="{FF2B5EF4-FFF2-40B4-BE49-F238E27FC236}">
                      <a16:creationId xmlns:a16="http://schemas.microsoft.com/office/drawing/2014/main" id="{34058527-D8E5-40E7-ADB4-1D2683394372}"/>
                    </a:ext>
                  </a:extLst>
                </p:cNvPr>
                <p:cNvSpPr txBox="1"/>
                <p:nvPr/>
              </p:nvSpPr>
              <p:spPr>
                <a:xfrm>
                  <a:off x="929246" y="5877739"/>
                  <a:ext cx="857250" cy="445041"/>
                </a:xfrm>
                <a:prstGeom prst="rect">
                  <a:avLst/>
                </a:prstGeom>
                <a:noFill/>
              </p:spPr>
              <p:txBody>
                <a:bodyPr>
                  <a:spAutoFit/>
                </a:bodyPr>
                <a:lstStyle/>
                <a:p>
                  <a:pPr fontAlgn="auto">
                    <a:spcBef>
                      <a:spcPts val="0"/>
                    </a:spcBef>
                    <a:spcAft>
                      <a:spcPts val="0"/>
                    </a:spcAft>
                    <a:defRPr/>
                  </a:pPr>
                  <a:r>
                    <a:rPr lang="en-US" sz="1600" b="1" baseline="30000" dirty="0">
                      <a:solidFill>
                        <a:srgbClr val="FF0000"/>
                      </a:solidFill>
                      <a:effectLst>
                        <a:outerShdw blurRad="38100" dist="38100" dir="2700000" algn="tl">
                          <a:srgbClr val="000000">
                            <a:alpha val="43137"/>
                          </a:srgbClr>
                        </a:outerShdw>
                      </a:effectLst>
                      <a:latin typeface="Baskerville Old Face" pitchFamily="18" charset="0"/>
                      <a:cs typeface="+mn-cs"/>
                    </a:rPr>
                    <a:t>4</a:t>
                  </a:r>
                  <a:r>
                    <a:rPr lang="en-US" sz="1600" b="1" dirty="0">
                      <a:solidFill>
                        <a:srgbClr val="FF0000"/>
                      </a:solidFill>
                      <a:effectLst>
                        <a:outerShdw blurRad="38100" dist="38100" dir="2700000" algn="tl">
                          <a:srgbClr val="000000">
                            <a:alpha val="43137"/>
                          </a:srgbClr>
                        </a:outerShdw>
                      </a:effectLst>
                      <a:latin typeface="Baskerville Old Face" pitchFamily="18" charset="0"/>
                      <a:cs typeface="+mn-cs"/>
                    </a:rPr>
                    <a:t>He</a:t>
                  </a:r>
                  <a:endParaRPr lang="ru-RU" sz="1600" dirty="0">
                    <a:solidFill>
                      <a:srgbClr val="FF0000"/>
                    </a:solidFill>
                    <a:cs typeface="+mn-cs"/>
                  </a:endParaRPr>
                </a:p>
              </p:txBody>
            </p:sp>
            <p:cxnSp>
              <p:nvCxnSpPr>
                <p:cNvPr id="62" name="Прямая со стрелкой 61">
                  <a:extLst>
                    <a:ext uri="{FF2B5EF4-FFF2-40B4-BE49-F238E27FC236}">
                      <a16:creationId xmlns:a16="http://schemas.microsoft.com/office/drawing/2014/main" id="{FE7F858D-5C01-43D7-A97A-6968FD8A2AD7}"/>
                    </a:ext>
                  </a:extLst>
                </p:cNvPr>
                <p:cNvCxnSpPr/>
                <p:nvPr/>
              </p:nvCxnSpPr>
              <p:spPr>
                <a:xfrm>
                  <a:off x="1358357" y="5077893"/>
                  <a:ext cx="914400" cy="288032"/>
                </a:xfrm>
                <a:prstGeom prst="straightConnector1">
                  <a:avLst/>
                </a:prstGeom>
                <a:ln w="60325">
                  <a:tailEnd type="stealth"/>
                </a:ln>
              </p:spPr>
              <p:style>
                <a:lnRef idx="1">
                  <a:schemeClr val="accent1"/>
                </a:lnRef>
                <a:fillRef idx="0">
                  <a:schemeClr val="accent1"/>
                </a:fillRef>
                <a:effectRef idx="0">
                  <a:schemeClr val="accent1"/>
                </a:effectRef>
                <a:fontRef idx="minor">
                  <a:schemeClr val="tx1"/>
                </a:fontRef>
              </p:style>
            </p:cxnSp>
            <p:cxnSp>
              <p:nvCxnSpPr>
                <p:cNvPr id="63" name="Прямая со стрелкой 62">
                  <a:extLst>
                    <a:ext uri="{FF2B5EF4-FFF2-40B4-BE49-F238E27FC236}">
                      <a16:creationId xmlns:a16="http://schemas.microsoft.com/office/drawing/2014/main" id="{21F0527F-858B-4FE8-8179-D1CFCDC7099E}"/>
                    </a:ext>
                  </a:extLst>
                </p:cNvPr>
                <p:cNvCxnSpPr/>
                <p:nvPr/>
              </p:nvCxnSpPr>
              <p:spPr>
                <a:xfrm flipV="1">
                  <a:off x="2269310" y="5160982"/>
                  <a:ext cx="914400" cy="204943"/>
                </a:xfrm>
                <a:prstGeom prst="straightConnector1">
                  <a:avLst/>
                </a:prstGeom>
                <a:ln w="60325">
                  <a:tailEnd type="stealth"/>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a:extLst>
                    <a:ext uri="{FF2B5EF4-FFF2-40B4-BE49-F238E27FC236}">
                      <a16:creationId xmlns:a16="http://schemas.microsoft.com/office/drawing/2014/main" id="{4B00719E-6671-463F-982E-96A10FF37732}"/>
                    </a:ext>
                  </a:extLst>
                </p:cNvPr>
                <p:cNvCxnSpPr/>
                <p:nvPr/>
              </p:nvCxnSpPr>
              <p:spPr>
                <a:xfrm flipV="1">
                  <a:off x="1358357" y="6108720"/>
                  <a:ext cx="914400" cy="204943"/>
                </a:xfrm>
                <a:prstGeom prst="straightConnector1">
                  <a:avLst/>
                </a:prstGeom>
                <a:ln w="60325">
                  <a:tailEnd type="stealth"/>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a:extLst>
                    <a:ext uri="{FF2B5EF4-FFF2-40B4-BE49-F238E27FC236}">
                      <a16:creationId xmlns:a16="http://schemas.microsoft.com/office/drawing/2014/main" id="{BD3201CD-F8B0-4F32-AFEC-698EF28EFF39}"/>
                    </a:ext>
                  </a:extLst>
                </p:cNvPr>
                <p:cNvCxnSpPr/>
                <p:nvPr/>
              </p:nvCxnSpPr>
              <p:spPr>
                <a:xfrm>
                  <a:off x="2272757" y="6108720"/>
                  <a:ext cx="914400" cy="288032"/>
                </a:xfrm>
                <a:prstGeom prst="straightConnector1">
                  <a:avLst/>
                </a:prstGeom>
                <a:ln w="60325">
                  <a:tailEnd type="stealth"/>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CBB2E1FC-9625-47B6-8A8E-41C8D0C40E23}"/>
                    </a:ext>
                  </a:extLst>
                </p:cNvPr>
                <p:cNvSpPr txBox="1"/>
                <p:nvPr/>
              </p:nvSpPr>
              <p:spPr>
                <a:xfrm>
                  <a:off x="2969250" y="5142231"/>
                  <a:ext cx="785812" cy="466234"/>
                </a:xfrm>
                <a:prstGeom prst="rect">
                  <a:avLst/>
                </a:prstGeom>
                <a:noFill/>
              </p:spPr>
              <p:txBody>
                <a:bodyPr>
                  <a:spAutoFit/>
                </a:bodyPr>
                <a:lstStyle/>
                <a:p>
                  <a:pPr fontAlgn="auto">
                    <a:spcBef>
                      <a:spcPts val="0"/>
                    </a:spcBef>
                    <a:spcAft>
                      <a:spcPts val="0"/>
                    </a:spcAft>
                    <a:defRPr/>
                  </a:pPr>
                  <a:r>
                    <a:rPr lang="ru-RU" b="1" baseline="30000" dirty="0">
                      <a:solidFill>
                        <a:srgbClr val="FF0000"/>
                      </a:solidFill>
                      <a:effectLst>
                        <a:outerShdw blurRad="38100" dist="38100" dir="2700000" algn="tl">
                          <a:srgbClr val="000000">
                            <a:alpha val="43137"/>
                          </a:srgbClr>
                        </a:outerShdw>
                      </a:effectLst>
                      <a:latin typeface="Baskerville Old Face" pitchFamily="18" charset="0"/>
                      <a:cs typeface="+mn-cs"/>
                    </a:rPr>
                    <a:t>4</a:t>
                  </a:r>
                  <a:r>
                    <a:rPr lang="en-US" b="1" dirty="0">
                      <a:solidFill>
                        <a:srgbClr val="FF0000"/>
                      </a:solidFill>
                      <a:effectLst>
                        <a:outerShdw blurRad="38100" dist="38100" dir="2700000" algn="tl">
                          <a:srgbClr val="000000">
                            <a:alpha val="43137"/>
                          </a:srgbClr>
                        </a:outerShdw>
                      </a:effectLst>
                      <a:latin typeface="Baskerville Old Face" pitchFamily="18" charset="0"/>
                      <a:cs typeface="+mn-cs"/>
                    </a:rPr>
                    <a:t>He</a:t>
                  </a:r>
                  <a:endParaRPr lang="ru-RU" dirty="0">
                    <a:solidFill>
                      <a:srgbClr val="FF0000"/>
                    </a:solidFill>
                    <a:cs typeface="+mn-cs"/>
                  </a:endParaRPr>
                </a:p>
              </p:txBody>
            </p:sp>
            <p:sp>
              <p:nvSpPr>
                <p:cNvPr id="67" name="TextBox 66">
                  <a:extLst>
                    <a:ext uri="{FF2B5EF4-FFF2-40B4-BE49-F238E27FC236}">
                      <a16:creationId xmlns:a16="http://schemas.microsoft.com/office/drawing/2014/main" id="{60A7674A-2056-4983-9A32-A2399AED1CD3}"/>
                    </a:ext>
                  </a:extLst>
                </p:cNvPr>
                <p:cNvSpPr txBox="1"/>
                <p:nvPr/>
              </p:nvSpPr>
              <p:spPr>
                <a:xfrm>
                  <a:off x="2969250" y="5942501"/>
                  <a:ext cx="857250" cy="445041"/>
                </a:xfrm>
                <a:prstGeom prst="rect">
                  <a:avLst/>
                </a:prstGeom>
                <a:noFill/>
              </p:spPr>
              <p:txBody>
                <a:bodyPr>
                  <a:spAutoFit/>
                </a:bodyPr>
                <a:lstStyle/>
                <a:p>
                  <a:pPr fontAlgn="auto">
                    <a:spcBef>
                      <a:spcPts val="0"/>
                    </a:spcBef>
                    <a:spcAft>
                      <a:spcPts val="0"/>
                    </a:spcAft>
                    <a:defRPr/>
                  </a:pPr>
                  <a:r>
                    <a:rPr lang="ru-RU" b="1" baseline="30000" dirty="0">
                      <a:solidFill>
                        <a:srgbClr val="FF0000"/>
                      </a:solidFill>
                      <a:effectLst>
                        <a:outerShdw blurRad="38100" dist="38100" dir="2700000" algn="tl">
                          <a:srgbClr val="000000">
                            <a:alpha val="43137"/>
                          </a:srgbClr>
                        </a:outerShdw>
                      </a:effectLst>
                      <a:latin typeface="Baskerville Old Face" pitchFamily="18" charset="0"/>
                      <a:cs typeface="+mn-cs"/>
                    </a:rPr>
                    <a:t>6</a:t>
                  </a:r>
                  <a:r>
                    <a:rPr lang="en-US" sz="1600" b="1" dirty="0">
                      <a:solidFill>
                        <a:srgbClr val="FF0000"/>
                      </a:solidFill>
                      <a:effectLst>
                        <a:outerShdw blurRad="38100" dist="38100" dir="2700000" algn="tl">
                          <a:srgbClr val="000000">
                            <a:alpha val="43137"/>
                          </a:srgbClr>
                        </a:outerShdw>
                      </a:effectLst>
                      <a:latin typeface="Baskerville Old Face" pitchFamily="18" charset="0"/>
                      <a:cs typeface="+mn-cs"/>
                    </a:rPr>
                    <a:t>He</a:t>
                  </a:r>
                  <a:endParaRPr lang="ru-RU" sz="1600" dirty="0">
                    <a:solidFill>
                      <a:srgbClr val="FF0000"/>
                    </a:solidFill>
                    <a:cs typeface="+mn-cs"/>
                  </a:endParaRPr>
                </a:p>
              </p:txBody>
            </p:sp>
          </p:grpSp>
          <p:cxnSp>
            <p:nvCxnSpPr>
              <p:cNvPr id="57" name="Прямая со стрелкой 56">
                <a:extLst>
                  <a:ext uri="{FF2B5EF4-FFF2-40B4-BE49-F238E27FC236}">
                    <a16:creationId xmlns:a16="http://schemas.microsoft.com/office/drawing/2014/main" id="{DA604308-E898-4343-9722-6D6E82846BF8}"/>
                  </a:ext>
                </a:extLst>
              </p:cNvPr>
              <p:cNvCxnSpPr/>
              <p:nvPr/>
            </p:nvCxnSpPr>
            <p:spPr>
              <a:xfrm>
                <a:off x="1522353" y="3638461"/>
                <a:ext cx="0" cy="584377"/>
              </a:xfrm>
              <a:prstGeom prst="straightConnector1">
                <a:avLst/>
              </a:prstGeom>
              <a:ln w="60325">
                <a:tailEnd type="stealt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C46B63B9-3F98-4B63-82A5-AB611DE3ED3A}"/>
                  </a:ext>
                </a:extLst>
              </p:cNvPr>
              <p:cNvSpPr txBox="1"/>
              <p:nvPr/>
            </p:nvSpPr>
            <p:spPr>
              <a:xfrm>
                <a:off x="1565020" y="3734724"/>
                <a:ext cx="603604" cy="369332"/>
              </a:xfrm>
              <a:prstGeom prst="rect">
                <a:avLst/>
              </a:prstGeom>
              <a:noFill/>
            </p:spPr>
            <p:txBody>
              <a:bodyPr>
                <a:spAutoFit/>
              </a:bodyPr>
              <a:lstStyle/>
              <a:p>
                <a:pPr fontAlgn="auto">
                  <a:spcBef>
                    <a:spcPts val="0"/>
                  </a:spcBef>
                  <a:spcAft>
                    <a:spcPts val="0"/>
                  </a:spcAft>
                  <a:defRPr/>
                </a:pPr>
                <a:r>
                  <a:rPr lang="ru-RU" b="1" dirty="0">
                    <a:solidFill>
                      <a:srgbClr val="FF0000"/>
                    </a:solidFill>
                    <a:effectLst>
                      <a:outerShdw blurRad="38100" dist="38100" dir="2700000" algn="tl">
                        <a:srgbClr val="000000">
                          <a:alpha val="43137"/>
                        </a:srgbClr>
                      </a:outerShdw>
                    </a:effectLst>
                    <a:latin typeface="Baskerville Old Face" pitchFamily="18" charset="0"/>
                    <a:cs typeface="+mn-cs"/>
                  </a:rPr>
                  <a:t>2</a:t>
                </a:r>
                <a:r>
                  <a:rPr lang="en-US" b="1" dirty="0">
                    <a:solidFill>
                      <a:srgbClr val="FF0000"/>
                    </a:solidFill>
                    <a:effectLst>
                      <a:outerShdw blurRad="38100" dist="38100" dir="2700000" algn="tl">
                        <a:srgbClr val="000000">
                          <a:alpha val="43137"/>
                        </a:srgbClr>
                      </a:outerShdw>
                    </a:effectLst>
                    <a:latin typeface="Baskerville Old Face" pitchFamily="18" charset="0"/>
                    <a:cs typeface="+mn-cs"/>
                  </a:rPr>
                  <a:t>n</a:t>
                </a:r>
                <a:endParaRPr lang="ru-RU" dirty="0">
                  <a:solidFill>
                    <a:srgbClr val="FF0000"/>
                  </a:solidFill>
                  <a:cs typeface="+mn-cs"/>
                </a:endParaRPr>
              </a:p>
            </p:txBody>
          </p:sp>
        </p:grpSp>
        <p:sp>
          <p:nvSpPr>
            <p:cNvPr id="54" name="Стрелка вправо 16">
              <a:extLst>
                <a:ext uri="{FF2B5EF4-FFF2-40B4-BE49-F238E27FC236}">
                  <a16:creationId xmlns:a16="http://schemas.microsoft.com/office/drawing/2014/main" id="{9CBCE724-F618-4A6C-AFAB-6CFE7B49F44B}"/>
                </a:ext>
              </a:extLst>
            </p:cNvPr>
            <p:cNvSpPr/>
            <p:nvPr/>
          </p:nvSpPr>
          <p:spPr>
            <a:xfrm>
              <a:off x="2200626" y="1302692"/>
              <a:ext cx="97279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Стрелка вправо 58">
              <a:extLst>
                <a:ext uri="{FF2B5EF4-FFF2-40B4-BE49-F238E27FC236}">
                  <a16:creationId xmlns:a16="http://schemas.microsoft.com/office/drawing/2014/main" id="{8C2AC856-F5BC-4E7A-86E1-94D6B2A8CCA4}"/>
                </a:ext>
              </a:extLst>
            </p:cNvPr>
            <p:cNvSpPr/>
            <p:nvPr/>
          </p:nvSpPr>
          <p:spPr>
            <a:xfrm>
              <a:off x="2162153" y="2201359"/>
              <a:ext cx="218238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9" name="Прямоугольник 78">
            <a:extLst>
              <a:ext uri="{FF2B5EF4-FFF2-40B4-BE49-F238E27FC236}">
                <a16:creationId xmlns:a16="http://schemas.microsoft.com/office/drawing/2014/main" id="{9927AB11-75F1-40BD-A196-9FEEF2DFBEAC}"/>
              </a:ext>
            </a:extLst>
          </p:cNvPr>
          <p:cNvSpPr/>
          <p:nvPr/>
        </p:nvSpPr>
        <p:spPr>
          <a:xfrm rot="10800000" flipV="1">
            <a:off x="4727852" y="4121506"/>
            <a:ext cx="7416820" cy="2664066"/>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t>In 2024, research will focus on studying the structure of heavy helium</a:t>
            </a:r>
            <a:r>
              <a:rPr lang="en-US" b="1" baseline="30000" dirty="0"/>
              <a:t> </a:t>
            </a:r>
            <a:r>
              <a:rPr lang="en-US" b="1" dirty="0"/>
              <a:t>isotopes</a:t>
            </a:r>
            <a:r>
              <a:rPr lang="en-US" b="1" baseline="30000" dirty="0"/>
              <a:t> 6,7</a:t>
            </a:r>
            <a:r>
              <a:rPr lang="ru-RU" b="1" dirty="0"/>
              <a:t>Не</a:t>
            </a:r>
            <a:r>
              <a:rPr lang="en-US" b="1" dirty="0"/>
              <a:t> and the reaction mechanisms leading to the formation of unbound exotic systems such as 4n. </a:t>
            </a:r>
          </a:p>
          <a:p>
            <a:pPr algn="just"/>
            <a:r>
              <a:rPr lang="en-US" b="1" dirty="0"/>
              <a:t>In particular, elastic and inelastic scattering of </a:t>
            </a:r>
            <a:r>
              <a:rPr lang="en-US" b="1" baseline="30000" dirty="0"/>
              <a:t>6</a:t>
            </a:r>
            <a:r>
              <a:rPr lang="en-US" b="1" dirty="0"/>
              <a:t>He on the </a:t>
            </a:r>
            <a:r>
              <a:rPr lang="en-US" b="1" baseline="30000" dirty="0"/>
              <a:t>4</a:t>
            </a:r>
            <a:r>
              <a:rPr lang="en-US" b="1" dirty="0"/>
              <a:t>He nucleus will be studied over a wide range of center-of-mass angles, including back scattering corresponding to the 2n transfer. This reaction begins a series of investigations of the structure of neutron-rich nuclei and the mechanism of the neutron transfer reaction using secondary beams of helium and beryllium isotopes.</a:t>
            </a:r>
          </a:p>
        </p:txBody>
      </p:sp>
    </p:spTree>
    <p:extLst>
      <p:ext uri="{BB962C8B-B14F-4D97-AF65-F5344CB8AC3E}">
        <p14:creationId xmlns:p14="http://schemas.microsoft.com/office/powerpoint/2010/main" val="2184874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Таблица 9">
            <a:extLst>
              <a:ext uri="{FF2B5EF4-FFF2-40B4-BE49-F238E27FC236}">
                <a16:creationId xmlns:a16="http://schemas.microsoft.com/office/drawing/2014/main" id="{2908CCCA-4448-449A-8818-C8375C9A55B2}"/>
              </a:ext>
            </a:extLst>
          </p:cNvPr>
          <p:cNvGraphicFramePr>
            <a:graphicFrameLocks noGrp="1"/>
          </p:cNvGraphicFramePr>
          <p:nvPr>
            <p:extLst>
              <p:ext uri="{D42A27DB-BD31-4B8C-83A1-F6EECF244321}">
                <p14:modId xmlns:p14="http://schemas.microsoft.com/office/powerpoint/2010/main" val="3021298208"/>
              </p:ext>
            </p:extLst>
          </p:nvPr>
        </p:nvGraphicFramePr>
        <p:xfrm>
          <a:off x="551384" y="1124744"/>
          <a:ext cx="11089232" cy="3322320"/>
        </p:xfrm>
        <a:graphic>
          <a:graphicData uri="http://schemas.openxmlformats.org/drawingml/2006/table">
            <a:tbl>
              <a:tblPr firstRow="1" bandRow="1">
                <a:tableStyleId>{5FD0F851-EC5A-4D38-B0AD-8093EC10F338}</a:tableStyleId>
              </a:tblPr>
              <a:tblGrid>
                <a:gridCol w="11089232">
                  <a:extLst>
                    <a:ext uri="{9D8B030D-6E8A-4147-A177-3AD203B41FA5}">
                      <a16:colId xmlns:a16="http://schemas.microsoft.com/office/drawing/2014/main" val="3192711942"/>
                    </a:ext>
                  </a:extLst>
                </a:gridCol>
              </a:tblGrid>
              <a:tr h="0">
                <a:tc>
                  <a:txBody>
                    <a:bodyPr/>
                    <a:lstStyle/>
                    <a:p>
                      <a:pPr algn="ctr"/>
                      <a:r>
                        <a:rPr lang="en-US" sz="2000" u="sng" dirty="0"/>
                        <a:t>Recommendation:</a:t>
                      </a:r>
                      <a:endParaRPr lang="ru-RU" sz="2000"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supports the scientific and technical </a:t>
                      </a:r>
                      <a:r>
                        <a:rPr lang="en-US" sz="2000" b="1" dirty="0" err="1"/>
                        <a:t>programmes</a:t>
                      </a:r>
                      <a:r>
                        <a:rPr lang="en-US" sz="2000" b="1" dirty="0"/>
                        <a:t> for 2024 under the theme “Synthesis and Properties of Superheavy Elements, Structure of Nuclei at the Limits of Nucleon Stability”, as they were presented at the current PAC meeting in comparison with the </a:t>
                      </a:r>
                      <a:r>
                        <a:rPr lang="en-US" sz="2000" b="1" dirty="0" err="1"/>
                        <a:t>programmes</a:t>
                      </a:r>
                      <a:r>
                        <a:rPr lang="en-US" sz="2000" b="1" dirty="0"/>
                        <a:t> presented 6 months ago, and the continuation of work on the projects “Investigation of heavy and </a:t>
                      </a:r>
                      <a:r>
                        <a:rPr lang="en-US" sz="2000" b="1" dirty="0" err="1"/>
                        <a:t>superheavy</a:t>
                      </a:r>
                      <a:r>
                        <a:rPr lang="en-US" sz="2000" b="1" dirty="0"/>
                        <a:t> elements” and “Light exotic nuclei at the borders of nucleon stability”. </a:t>
                      </a:r>
                    </a:p>
                  </a:txBody>
                  <a:tcPr/>
                </a:tc>
                <a:extLst>
                  <a:ext uri="{0D108BD9-81ED-4DB2-BD59-A6C34878D82A}">
                    <a16:rowId xmlns:a16="http://schemas.microsoft.com/office/drawing/2014/main" val="355696841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recommends theoretically exploring in detail the </a:t>
                      </a:r>
                      <a:r>
                        <a:rPr lang="en-US" sz="2000" b="1" dirty="0" err="1"/>
                        <a:t>pxn</a:t>
                      </a:r>
                      <a:r>
                        <a:rPr lang="en-US" sz="2000" b="1" dirty="0"/>
                        <a:t> reaction channel for the production of SHE nearest to the island of stability, also in the regions of masses below the island of stability and verifying the sensitivity of detecting such channels with the present mass spectrometer and implantation detectors.</a:t>
                      </a:r>
                    </a:p>
                  </a:txBody>
                  <a:tcPr/>
                </a:tc>
                <a:extLst>
                  <a:ext uri="{0D108BD9-81ED-4DB2-BD59-A6C34878D82A}">
                    <a16:rowId xmlns:a16="http://schemas.microsoft.com/office/drawing/2014/main" val="1826894689"/>
                  </a:ext>
                </a:extLst>
              </a:tr>
            </a:tbl>
          </a:graphicData>
        </a:graphic>
      </p:graphicFrame>
    </p:spTree>
    <p:extLst>
      <p:ext uri="{BB962C8B-B14F-4D97-AF65-F5344CB8AC3E}">
        <p14:creationId xmlns:p14="http://schemas.microsoft.com/office/powerpoint/2010/main" val="2101687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C6BECB8B-53D8-424C-A098-C6BD8807CF58}"/>
              </a:ext>
            </a:extLst>
          </p:cNvPr>
          <p:cNvSpPr/>
          <p:nvPr/>
        </p:nvSpPr>
        <p:spPr>
          <a:xfrm>
            <a:off x="25558" y="93490"/>
            <a:ext cx="12144672" cy="861774"/>
          </a:xfrm>
          <a:prstGeom prst="rect">
            <a:avLst/>
          </a:prstGeom>
        </p:spPr>
        <p:txBody>
          <a:bodyPr wrap="square">
            <a:spAutoFit/>
          </a:bodyPr>
          <a:lstStyle/>
          <a:p>
            <a:pPr algn="ctr"/>
            <a:r>
              <a:rPr lang="en-US" altLang="ru-RU" sz="2500" b="1" kern="0" dirty="0">
                <a:solidFill>
                  <a:srgbClr val="002060"/>
                </a:solidFill>
              </a:rPr>
              <a:t>JINR large research infrastructure “Development of the FLNR Accelerator Complex and Experimental Setups (DRIBs-III)”</a:t>
            </a:r>
            <a:endParaRPr lang="ru-RU" sz="2500" dirty="0">
              <a:solidFill>
                <a:srgbClr val="002060"/>
              </a:solidFill>
            </a:endParaRPr>
          </a:p>
        </p:txBody>
      </p:sp>
      <p:pic>
        <p:nvPicPr>
          <p:cNvPr id="3" name="Рисунок 2">
            <a:extLst>
              <a:ext uri="{FF2B5EF4-FFF2-40B4-BE49-F238E27FC236}">
                <a16:creationId xmlns:a16="http://schemas.microsoft.com/office/drawing/2014/main" id="{A75CB574-F6E5-45E4-A5BD-B4EEB13927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5263" y="836712"/>
            <a:ext cx="3763519" cy="2509544"/>
          </a:xfrm>
          <a:prstGeom prst="rect">
            <a:avLst/>
          </a:prstGeom>
        </p:spPr>
      </p:pic>
      <p:sp>
        <p:nvSpPr>
          <p:cNvPr id="28" name="Прямоугольник 27">
            <a:extLst>
              <a:ext uri="{FF2B5EF4-FFF2-40B4-BE49-F238E27FC236}">
                <a16:creationId xmlns:a16="http://schemas.microsoft.com/office/drawing/2014/main" id="{8A4D4649-E78D-4245-8276-7A5447A3C42E}"/>
              </a:ext>
            </a:extLst>
          </p:cNvPr>
          <p:cNvSpPr/>
          <p:nvPr/>
        </p:nvSpPr>
        <p:spPr>
          <a:xfrm>
            <a:off x="7968208" y="2636912"/>
            <a:ext cx="1858750" cy="584775"/>
          </a:xfrm>
          <a:prstGeom prst="rect">
            <a:avLst/>
          </a:prstGeom>
        </p:spPr>
        <p:txBody>
          <a:bodyPr wrap="square">
            <a:spAutoFit/>
          </a:bodyPr>
          <a:lstStyle/>
          <a:p>
            <a:pPr algn="ctr"/>
            <a:r>
              <a:rPr lang="en-US" sz="1600" b="1" dirty="0" err="1">
                <a:solidFill>
                  <a:schemeClr val="bg1"/>
                </a:solidFill>
                <a:latin typeface="Arial" panose="020B0604020202020204" pitchFamily="34" charset="0"/>
                <a:cs typeface="Arial" panose="020B0604020202020204" pitchFamily="34" charset="0"/>
              </a:rPr>
              <a:t>Vasily</a:t>
            </a:r>
            <a:r>
              <a:rPr lang="en-US" sz="1600" b="1" dirty="0">
                <a:solidFill>
                  <a:schemeClr val="bg1"/>
                </a:solidFill>
                <a:latin typeface="Arial" panose="020B0604020202020204" pitchFamily="34" charset="0"/>
                <a:cs typeface="Arial" panose="020B0604020202020204" pitchFamily="34" charset="0"/>
              </a:rPr>
              <a:t> </a:t>
            </a:r>
          </a:p>
          <a:p>
            <a:pPr algn="ctr"/>
            <a:r>
              <a:rPr lang="en-US" sz="1600" b="1" dirty="0" err="1">
                <a:solidFill>
                  <a:schemeClr val="bg1"/>
                </a:solidFill>
                <a:latin typeface="Arial" panose="020B0604020202020204" pitchFamily="34" charset="0"/>
                <a:cs typeface="Arial" panose="020B0604020202020204" pitchFamily="34" charset="0"/>
              </a:rPr>
              <a:t>Semin</a:t>
            </a:r>
            <a:endParaRPr lang="en-US" sz="1600" b="1" dirty="0">
              <a:solidFill>
                <a:schemeClr val="bg1"/>
              </a:solidFill>
              <a:latin typeface="Arial" panose="020B0604020202020204" pitchFamily="34" charset="0"/>
              <a:cs typeface="Arial" panose="020B0604020202020204" pitchFamily="34" charset="0"/>
            </a:endParaRPr>
          </a:p>
        </p:txBody>
      </p:sp>
      <p:sp>
        <p:nvSpPr>
          <p:cNvPr id="30" name="Прямоугольник 29">
            <a:extLst>
              <a:ext uri="{FF2B5EF4-FFF2-40B4-BE49-F238E27FC236}">
                <a16:creationId xmlns:a16="http://schemas.microsoft.com/office/drawing/2014/main" id="{5BCAD2E0-2DD6-41F4-9298-C1C24C36E9ED}"/>
              </a:ext>
            </a:extLst>
          </p:cNvPr>
          <p:cNvSpPr/>
          <p:nvPr/>
        </p:nvSpPr>
        <p:spPr>
          <a:xfrm rot="10800000" flipV="1">
            <a:off x="205179" y="955264"/>
            <a:ext cx="7900463" cy="2863638"/>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The main task: </a:t>
            </a:r>
          </a:p>
          <a:p>
            <a:pPr marL="285750" indent="-285750" algn="just">
              <a:buFont typeface="Arial" panose="020B0604020202020204" pitchFamily="34" charset="0"/>
              <a:buChar char="•"/>
            </a:pPr>
            <a:r>
              <a:rPr lang="en-US" b="1" dirty="0"/>
              <a:t>providing beams with the required characteristics for the implementation of FLNR’s experimental </a:t>
            </a:r>
            <a:r>
              <a:rPr lang="en-US" b="1" dirty="0" err="1"/>
              <a:t>programme</a:t>
            </a:r>
            <a:r>
              <a:rPr lang="en-US" b="1" dirty="0"/>
              <a:t> at the existing accelerator complexes DC-280 (SHE Factory) and U-400; </a:t>
            </a:r>
            <a:endParaRPr lang="ru-RU" b="1" dirty="0"/>
          </a:p>
          <a:p>
            <a:pPr marL="285750" indent="-285750" algn="just">
              <a:buFont typeface="Arial" panose="020B0604020202020204" pitchFamily="34" charset="0"/>
              <a:buChar char="•"/>
            </a:pPr>
            <a:endParaRPr lang="ru-RU" b="1" dirty="0"/>
          </a:p>
          <a:p>
            <a:pPr marL="285750" indent="-285750" algn="just">
              <a:buFont typeface="Arial" panose="020B0604020202020204" pitchFamily="34" charset="0"/>
              <a:buChar char="•"/>
            </a:pPr>
            <a:r>
              <a:rPr lang="en-US" b="1" dirty="0"/>
              <a:t>completing the upgrade and commissioning work at the U-400M accelerator, as well as ensuring first experiments with beams of radioactive nuclei;</a:t>
            </a:r>
            <a:endParaRPr lang="ru-RU" b="1" dirty="0"/>
          </a:p>
          <a:p>
            <a:pPr marL="285750" indent="-285750" algn="just">
              <a:buFont typeface="Arial" panose="020B0604020202020204" pitchFamily="34" charset="0"/>
              <a:buChar char="•"/>
            </a:pPr>
            <a:endParaRPr lang="ru-RU" b="1" dirty="0"/>
          </a:p>
          <a:p>
            <a:pPr marL="285750" indent="-285750" algn="just">
              <a:buFont typeface="Arial" panose="020B0604020202020204" pitchFamily="34" charset="0"/>
              <a:buChar char="•"/>
            </a:pPr>
            <a:r>
              <a:rPr lang="en-US" b="1" dirty="0"/>
              <a:t>completing the construction of the DC-140 accelerator complex for applied heavy-ion investigations.</a:t>
            </a:r>
          </a:p>
        </p:txBody>
      </p:sp>
      <p:pic>
        <p:nvPicPr>
          <p:cNvPr id="31" name="Рисунок 3">
            <a:extLst>
              <a:ext uri="{FF2B5EF4-FFF2-40B4-BE49-F238E27FC236}">
                <a16:creationId xmlns:a16="http://schemas.microsoft.com/office/drawing/2014/main" id="{E3738A8B-799D-461A-B73F-176BD9F507A7}"/>
              </a:ext>
            </a:extLst>
          </p:cNvPr>
          <p:cNvPicPr>
            <a:picLocks noChangeAspect="1"/>
          </p:cNvPicPr>
          <p:nvPr/>
        </p:nvPicPr>
        <p:blipFill>
          <a:blip r:embed="rId4" cstate="print">
            <a:extLst>
              <a:ext uri="{28A0092B-C50C-407E-A947-70E740481C1C}">
                <a14:useLocalDpi xmlns:a14="http://schemas.microsoft.com/office/drawing/2010/main" val="0"/>
              </a:ext>
            </a:extLst>
          </a:blip>
          <a:srcRect t="2" b="11884"/>
          <a:stretch>
            <a:fillRect/>
          </a:stretch>
        </p:blipFill>
        <p:spPr bwMode="auto">
          <a:xfrm>
            <a:off x="205178" y="3933056"/>
            <a:ext cx="10233060"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Прямоугольник 31">
            <a:extLst>
              <a:ext uri="{FF2B5EF4-FFF2-40B4-BE49-F238E27FC236}">
                <a16:creationId xmlns:a16="http://schemas.microsoft.com/office/drawing/2014/main" id="{67436F51-BFBC-4BA5-91CB-0660F1046FF0}"/>
              </a:ext>
            </a:extLst>
          </p:cNvPr>
          <p:cNvSpPr/>
          <p:nvPr/>
        </p:nvSpPr>
        <p:spPr>
          <a:xfrm>
            <a:off x="3647728" y="4398203"/>
            <a:ext cx="1374779" cy="830997"/>
          </a:xfrm>
          <a:prstGeom prst="rect">
            <a:avLst/>
          </a:prstGeom>
          <a:solidFill>
            <a:schemeClr val="bg1"/>
          </a:solidFill>
          <a:ln>
            <a:noFill/>
          </a:ln>
          <a:scene3d>
            <a:camera prst="perspectiveRelaxedModerately" fov="6600000">
              <a:rot lat="18600000" lon="21540000" rev="0"/>
            </a:camera>
            <a:lightRig rig="threePt" dir="t"/>
          </a:scene3d>
        </p:spPr>
        <p:txBody>
          <a:bodyPr wrap="square">
            <a:spAutoFit/>
          </a:bodyPr>
          <a:lstStyle/>
          <a:p>
            <a:pPr algn="ctr"/>
            <a:r>
              <a:rPr lang="en-US" sz="1600" b="1" i="1" dirty="0">
                <a:solidFill>
                  <a:srgbClr val="FF0000"/>
                </a:solidFill>
              </a:rPr>
              <a:t>New experimental hall U-400R</a:t>
            </a:r>
            <a:endParaRPr lang="ru-RU" sz="1600" i="1" dirty="0">
              <a:solidFill>
                <a:srgbClr val="FF0000"/>
              </a:solidFill>
            </a:endParaRPr>
          </a:p>
        </p:txBody>
      </p:sp>
    </p:spTree>
    <p:extLst>
      <p:ext uri="{BB962C8B-B14F-4D97-AF65-F5344CB8AC3E}">
        <p14:creationId xmlns:p14="http://schemas.microsoft.com/office/powerpoint/2010/main" val="766412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ADBC77B-0B21-49F2-BCB0-48575161BDBC}"/>
              </a:ext>
            </a:extLst>
          </p:cNvPr>
          <p:cNvSpPr>
            <a:spLocks noGrp="1"/>
          </p:cNvSpPr>
          <p:nvPr>
            <p:ph type="sldNum" sz="quarter" idx="12"/>
          </p:nvPr>
        </p:nvSpPr>
        <p:spPr/>
        <p:txBody>
          <a:bodyPr/>
          <a:lstStyle/>
          <a:p>
            <a:fld id="{017C60C2-FB95-4464-969C-DC460CD1CFD8}" type="slidenum">
              <a:rPr lang="ru-RU" smtClean="0"/>
              <a:pPr/>
              <a:t>14</a:t>
            </a:fld>
            <a:endParaRPr lang="ru-RU"/>
          </a:p>
        </p:txBody>
      </p:sp>
      <p:sp>
        <p:nvSpPr>
          <p:cNvPr id="5" name="Прямоугольник 4">
            <a:extLst>
              <a:ext uri="{FF2B5EF4-FFF2-40B4-BE49-F238E27FC236}">
                <a16:creationId xmlns:a16="http://schemas.microsoft.com/office/drawing/2014/main" id="{9CACFD1C-5F99-42CB-A9DF-BC6317FF8940}"/>
              </a:ext>
            </a:extLst>
          </p:cNvPr>
          <p:cNvSpPr/>
          <p:nvPr/>
        </p:nvSpPr>
        <p:spPr>
          <a:xfrm rot="10800000" flipV="1">
            <a:off x="1058" y="-26009"/>
            <a:ext cx="12287630" cy="5026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Project “Construction of the U-400R accelerator complex”</a:t>
            </a:r>
          </a:p>
        </p:txBody>
      </p:sp>
      <p:sp>
        <p:nvSpPr>
          <p:cNvPr id="17" name="Прямоугольник 16">
            <a:extLst>
              <a:ext uri="{FF2B5EF4-FFF2-40B4-BE49-F238E27FC236}">
                <a16:creationId xmlns:a16="http://schemas.microsoft.com/office/drawing/2014/main" id="{80B5F70D-72A3-4A5F-A81F-32798D1E120F}"/>
              </a:ext>
            </a:extLst>
          </p:cNvPr>
          <p:cNvSpPr/>
          <p:nvPr/>
        </p:nvSpPr>
        <p:spPr>
          <a:xfrm rot="10800000" flipV="1">
            <a:off x="47328" y="620688"/>
            <a:ext cx="5328592" cy="432048"/>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U-400 → U-400R</a:t>
            </a:r>
          </a:p>
        </p:txBody>
      </p:sp>
      <p:sp>
        <p:nvSpPr>
          <p:cNvPr id="47" name="Прямоугольник 46">
            <a:extLst>
              <a:ext uri="{FF2B5EF4-FFF2-40B4-BE49-F238E27FC236}">
                <a16:creationId xmlns:a16="http://schemas.microsoft.com/office/drawing/2014/main" id="{5F29757C-8654-4104-91F3-76FCDDE154EC}"/>
              </a:ext>
            </a:extLst>
          </p:cNvPr>
          <p:cNvSpPr/>
          <p:nvPr/>
        </p:nvSpPr>
        <p:spPr>
          <a:xfrm rot="10800000" flipV="1">
            <a:off x="6456040" y="630828"/>
            <a:ext cx="5328592" cy="421909"/>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New experimental hall for U-400R</a:t>
            </a:r>
          </a:p>
        </p:txBody>
      </p:sp>
      <p:sp>
        <p:nvSpPr>
          <p:cNvPr id="79" name="Прямоугольник 78">
            <a:extLst>
              <a:ext uri="{FF2B5EF4-FFF2-40B4-BE49-F238E27FC236}">
                <a16:creationId xmlns:a16="http://schemas.microsoft.com/office/drawing/2014/main" id="{9927AB11-75F1-40BD-A196-9FEEF2DFBEAC}"/>
              </a:ext>
            </a:extLst>
          </p:cNvPr>
          <p:cNvSpPr/>
          <p:nvPr/>
        </p:nvSpPr>
        <p:spPr>
          <a:xfrm rot="10800000" flipV="1">
            <a:off x="6023992" y="4921372"/>
            <a:ext cx="6157506" cy="1827774"/>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The construction of a new experimental hall, as well as the designing of novel setups for this experimental hall will continue.</a:t>
            </a:r>
          </a:p>
          <a:p>
            <a:pPr algn="ctr"/>
            <a:r>
              <a:rPr lang="en-US" sz="1600" b="1" u="sng" dirty="0"/>
              <a:t>The building will have 4 floors:</a:t>
            </a:r>
          </a:p>
          <a:p>
            <a:pPr algn="just"/>
            <a:r>
              <a:rPr lang="en-US" sz="1600" b="1" dirty="0"/>
              <a:t>1st floor:  placement of technological systems;</a:t>
            </a:r>
          </a:p>
          <a:p>
            <a:pPr algn="just"/>
            <a:r>
              <a:rPr lang="en-US" sz="1600" b="1" dirty="0"/>
              <a:t>2nd floor: experimental halls, transport gallery  and sanitary lock;</a:t>
            </a:r>
          </a:p>
          <a:p>
            <a:pPr algn="just"/>
            <a:r>
              <a:rPr lang="en-US" sz="1600" b="1" dirty="0"/>
              <a:t>3rd floor: measuring and server rooms;</a:t>
            </a:r>
          </a:p>
          <a:p>
            <a:pPr algn="just"/>
            <a:r>
              <a:rPr lang="en-US" sz="1600" b="1" dirty="0"/>
              <a:t>4th floor: power supplies for physical installations.</a:t>
            </a:r>
          </a:p>
        </p:txBody>
      </p:sp>
      <p:pic>
        <p:nvPicPr>
          <p:cNvPr id="38" name="Рисунок 1">
            <a:extLst>
              <a:ext uri="{FF2B5EF4-FFF2-40B4-BE49-F238E27FC236}">
                <a16:creationId xmlns:a16="http://schemas.microsoft.com/office/drawing/2014/main" id="{F5C4E3E3-E4DF-4793-A5AD-8B795DA773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3993" y="1105095"/>
            <a:ext cx="2880320" cy="220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Рисунок 38">
            <a:extLst>
              <a:ext uri="{FF2B5EF4-FFF2-40B4-BE49-F238E27FC236}">
                <a16:creationId xmlns:a16="http://schemas.microsoft.com/office/drawing/2014/main" id="{96AD75AA-3B57-456E-BF9D-42119B745629}"/>
              </a:ext>
            </a:extLst>
          </p:cNvPr>
          <p:cNvPicPr>
            <a:picLocks noChangeAspect="1"/>
          </p:cNvPicPr>
          <p:nvPr/>
        </p:nvPicPr>
        <p:blipFill rotWithShape="1">
          <a:blip r:embed="rId4" cstate="print">
            <a:lum bright="10000"/>
            <a:extLst>
              <a:ext uri="{BEBA8EAE-BF5A-486C-A8C5-ECC9F3942E4B}">
                <a14:imgProps xmlns:a14="http://schemas.microsoft.com/office/drawing/2010/main">
                  <a14:imgLayer r:embed="rId5">
                    <a14:imgEffect>
                      <a14:sharpenSoften amount="15000"/>
                    </a14:imgEffect>
                    <a14:imgEffect>
                      <a14:brightnessContrast bright="11000" contrast="12000"/>
                    </a14:imgEffect>
                  </a14:imgLayer>
                </a14:imgProps>
              </a:ext>
              <a:ext uri="{28A0092B-C50C-407E-A947-70E740481C1C}">
                <a14:useLocalDpi xmlns:a14="http://schemas.microsoft.com/office/drawing/2010/main" val="0"/>
              </a:ext>
            </a:extLst>
          </a:blip>
          <a:srcRect l="21700" t="25733" b="16223"/>
          <a:stretch/>
        </p:blipFill>
        <p:spPr>
          <a:xfrm>
            <a:off x="8976320" y="1105095"/>
            <a:ext cx="3136985" cy="1744061"/>
          </a:xfrm>
          <a:prstGeom prst="rect">
            <a:avLst/>
          </a:prstGeom>
        </p:spPr>
      </p:pic>
      <p:pic>
        <p:nvPicPr>
          <p:cNvPr id="40" name="Объект 3">
            <a:extLst>
              <a:ext uri="{FF2B5EF4-FFF2-40B4-BE49-F238E27FC236}">
                <a16:creationId xmlns:a16="http://schemas.microsoft.com/office/drawing/2014/main" id="{93E4424A-90D7-435B-AC7D-5EBC4C90062B}"/>
              </a:ext>
            </a:extLst>
          </p:cNvPr>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t="21838"/>
          <a:stretch/>
        </p:blipFill>
        <p:spPr>
          <a:xfrm>
            <a:off x="8267073" y="2749346"/>
            <a:ext cx="3924927" cy="2045623"/>
          </a:xfrm>
        </p:spPr>
      </p:pic>
      <p:sp>
        <p:nvSpPr>
          <p:cNvPr id="2" name="Прямоугольник 1">
            <a:extLst>
              <a:ext uri="{FF2B5EF4-FFF2-40B4-BE49-F238E27FC236}">
                <a16:creationId xmlns:a16="http://schemas.microsoft.com/office/drawing/2014/main" id="{A093EB7E-4AAF-42C4-A04B-AA12E1A06E20}"/>
              </a:ext>
            </a:extLst>
          </p:cNvPr>
          <p:cNvSpPr/>
          <p:nvPr/>
        </p:nvSpPr>
        <p:spPr>
          <a:xfrm>
            <a:off x="6023992" y="3953077"/>
            <a:ext cx="2232248" cy="923330"/>
          </a:xfrm>
          <a:prstGeom prst="rect">
            <a:avLst/>
          </a:prstGeom>
        </p:spPr>
        <p:txBody>
          <a:bodyPr wrap="square">
            <a:spAutoFit/>
          </a:bodyPr>
          <a:lstStyle/>
          <a:p>
            <a:pPr algn="ctr"/>
            <a:r>
              <a:rPr lang="en-US" b="1" dirty="0"/>
              <a:t>Beginning of pouring the grillage (</a:t>
            </a:r>
            <a:r>
              <a:rPr lang="en-US" b="1" dirty="0" err="1"/>
              <a:t>rostverk</a:t>
            </a:r>
            <a:r>
              <a:rPr lang="en-US" b="1" dirty="0"/>
              <a:t>) </a:t>
            </a:r>
            <a:r>
              <a:rPr lang="ru-RU" b="1" dirty="0"/>
              <a:t>21.12.23</a:t>
            </a:r>
          </a:p>
        </p:txBody>
      </p:sp>
      <p:pic>
        <p:nvPicPr>
          <p:cNvPr id="84" name="Рисунок 83">
            <a:extLst>
              <a:ext uri="{FF2B5EF4-FFF2-40B4-BE49-F238E27FC236}">
                <a16:creationId xmlns:a16="http://schemas.microsoft.com/office/drawing/2014/main" id="{C98484A8-E6B5-4900-9641-2D9D6A3ABF68}"/>
              </a:ext>
            </a:extLst>
          </p:cNvPr>
          <p:cNvPicPr>
            <a:picLocks noChangeAspect="1"/>
          </p:cNvPicPr>
          <p:nvPr/>
        </p:nvPicPr>
        <p:blipFill>
          <a:blip r:embed="rId7"/>
          <a:stretch>
            <a:fillRect/>
          </a:stretch>
        </p:blipFill>
        <p:spPr>
          <a:xfrm>
            <a:off x="119336" y="1052737"/>
            <a:ext cx="4955109" cy="3907895"/>
          </a:xfrm>
          <a:prstGeom prst="rect">
            <a:avLst/>
          </a:prstGeom>
        </p:spPr>
      </p:pic>
      <p:sp>
        <p:nvSpPr>
          <p:cNvPr id="85" name="Прямоугольник 84">
            <a:extLst>
              <a:ext uri="{FF2B5EF4-FFF2-40B4-BE49-F238E27FC236}">
                <a16:creationId xmlns:a16="http://schemas.microsoft.com/office/drawing/2014/main" id="{F550AD4B-09DB-41AE-ABFD-911F8169B9B7}"/>
              </a:ext>
            </a:extLst>
          </p:cNvPr>
          <p:cNvSpPr/>
          <p:nvPr/>
        </p:nvSpPr>
        <p:spPr>
          <a:xfrm rot="10800000" flipV="1">
            <a:off x="47328" y="4960633"/>
            <a:ext cx="5921246" cy="1760860"/>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US" sz="1600" b="1" dirty="0"/>
              <a:t>Increasing of intensity of beam for ion with A ≈ 50 from 1.2 </a:t>
            </a:r>
            <a:r>
              <a:rPr lang="en-US" sz="1600" b="1" dirty="0" err="1"/>
              <a:t>pμA</a:t>
            </a:r>
            <a:r>
              <a:rPr lang="en-US" sz="1600" b="1" dirty="0"/>
              <a:t> to 2.5 </a:t>
            </a:r>
            <a:r>
              <a:rPr lang="en-US" sz="1600" b="1" dirty="0" err="1"/>
              <a:t>pμA</a:t>
            </a:r>
            <a:r>
              <a:rPr lang="en-US" sz="1600" b="1" dirty="0"/>
              <a:t>;</a:t>
            </a:r>
          </a:p>
          <a:p>
            <a:pPr marL="285750" indent="-285750" algn="just">
              <a:buFont typeface="Arial" panose="020B0604020202020204" pitchFamily="34" charset="0"/>
              <a:buChar char="•"/>
            </a:pPr>
            <a:r>
              <a:rPr lang="en-US" sz="1600" b="1" dirty="0"/>
              <a:t>Smooth variation of energy up to 5 </a:t>
            </a:r>
            <a:r>
              <a:rPr lang="en-US" sz="1600" b="1" dirty="0" smtClean="0"/>
              <a:t>time;</a:t>
            </a:r>
            <a:endParaRPr lang="en-US" sz="1600" b="1" dirty="0"/>
          </a:p>
          <a:p>
            <a:pPr marL="285750" indent="-285750" algn="just">
              <a:buFont typeface="Arial" panose="020B0604020202020204" pitchFamily="34" charset="0"/>
              <a:buChar char="•"/>
            </a:pPr>
            <a:r>
              <a:rPr lang="en-US" sz="1600" b="1" dirty="0"/>
              <a:t>Decrease of magnetic field from 1.9  2.1 Т to 0.8  1.8 </a:t>
            </a:r>
            <a:r>
              <a:rPr lang="en-US" sz="1600" b="1" dirty="0" smtClean="0"/>
              <a:t>T;</a:t>
            </a:r>
            <a:endParaRPr lang="en-US" sz="1600" b="1" dirty="0"/>
          </a:p>
          <a:p>
            <a:pPr marL="285750" indent="-285750" algn="just">
              <a:buFont typeface="Arial" panose="020B0604020202020204" pitchFamily="34" charset="0"/>
              <a:buChar char="•"/>
            </a:pPr>
            <a:r>
              <a:rPr lang="en-US" sz="1600" b="1" dirty="0"/>
              <a:t>The shutdown of the U-400 facility and the beginning of its upgrade are scheduled for the second half of 2024.</a:t>
            </a:r>
          </a:p>
        </p:txBody>
      </p:sp>
    </p:spTree>
    <p:extLst>
      <p:ext uri="{BB962C8B-B14F-4D97-AF65-F5344CB8AC3E}">
        <p14:creationId xmlns:p14="http://schemas.microsoft.com/office/powerpoint/2010/main" val="410921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Прямоугольник 39">
            <a:extLst>
              <a:ext uri="{FF2B5EF4-FFF2-40B4-BE49-F238E27FC236}">
                <a16:creationId xmlns:a16="http://schemas.microsoft.com/office/drawing/2014/main" id="{57D6A20B-380B-403B-ABC7-9D6FC7A0A9E6}"/>
              </a:ext>
            </a:extLst>
          </p:cNvPr>
          <p:cNvSpPr/>
          <p:nvPr/>
        </p:nvSpPr>
        <p:spPr>
          <a:xfrm rot="10800000" flipV="1">
            <a:off x="79450" y="4469742"/>
            <a:ext cx="5723854" cy="1710362"/>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i="1" dirty="0">
                <a:latin typeface="Arial" panose="020B0604020202020204" pitchFamily="34" charset="0"/>
                <a:cs typeface="Arial" panose="020B0604020202020204" pitchFamily="34" charset="0"/>
              </a:rPr>
              <a:t>SC solenoid-based spectrometer for the chemical studies of short-lived super-heavy nuclei is expected to be completed and delivered in Dubna by the end 2024.</a:t>
            </a:r>
          </a:p>
          <a:p>
            <a:pPr marL="285750" indent="-285750">
              <a:buFont typeface="Arial" panose="020B0604020202020204" pitchFamily="34" charset="0"/>
              <a:buChar char="•"/>
            </a:pPr>
            <a:endParaRPr lang="en-US" sz="1600" i="1" dirty="0">
              <a:latin typeface="Arial" panose="020B0604020202020204" pitchFamily="34" charset="0"/>
              <a:cs typeface="Arial" panose="020B0604020202020204" pitchFamily="34" charset="0"/>
            </a:endParaRPr>
          </a:p>
        </p:txBody>
      </p:sp>
      <p:grpSp>
        <p:nvGrpSpPr>
          <p:cNvPr id="12" name="Группа 11">
            <a:extLst>
              <a:ext uri="{FF2B5EF4-FFF2-40B4-BE49-F238E27FC236}">
                <a16:creationId xmlns:a16="http://schemas.microsoft.com/office/drawing/2014/main" id="{B1EC5480-0823-4AC4-A00F-8C77E6BDA622}"/>
              </a:ext>
            </a:extLst>
          </p:cNvPr>
          <p:cNvGrpSpPr/>
          <p:nvPr/>
        </p:nvGrpSpPr>
        <p:grpSpPr>
          <a:xfrm>
            <a:off x="56122" y="886532"/>
            <a:ext cx="5749781" cy="3292376"/>
            <a:chOff x="523514" y="851066"/>
            <a:chExt cx="7848600" cy="5045032"/>
          </a:xfrm>
        </p:grpSpPr>
        <p:pic>
          <p:nvPicPr>
            <p:cNvPr id="49" name="Picture 2">
              <a:extLst>
                <a:ext uri="{FF2B5EF4-FFF2-40B4-BE49-F238E27FC236}">
                  <a16:creationId xmlns:a16="http://schemas.microsoft.com/office/drawing/2014/main" id="{AE4747FD-D6F8-4DD5-B7EB-373D41C4B5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514" y="951149"/>
              <a:ext cx="7848600" cy="492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Box 49">
              <a:extLst>
                <a:ext uri="{FF2B5EF4-FFF2-40B4-BE49-F238E27FC236}">
                  <a16:creationId xmlns:a16="http://schemas.microsoft.com/office/drawing/2014/main" id="{5FD95091-9D06-4979-8B93-73B3B90DD74C}"/>
                </a:ext>
              </a:extLst>
            </p:cNvPr>
            <p:cNvSpPr txBox="1"/>
            <p:nvPr/>
          </p:nvSpPr>
          <p:spPr>
            <a:xfrm>
              <a:off x="6575232" y="4385733"/>
              <a:ext cx="908068" cy="369332"/>
            </a:xfrm>
            <a:prstGeom prst="rect">
              <a:avLst/>
            </a:prstGeom>
            <a:noFill/>
          </p:spPr>
          <p:txBody>
            <a:bodyPr wrap="none" rtlCol="0">
              <a:spAutoFit/>
            </a:bodyPr>
            <a:lstStyle/>
            <a:p>
              <a:r>
                <a:rPr lang="en-US" b="1" dirty="0"/>
                <a:t>SC-coils</a:t>
              </a:r>
              <a:endParaRPr lang="ru-RU" b="1" dirty="0"/>
            </a:p>
          </p:txBody>
        </p:sp>
        <p:sp>
          <p:nvSpPr>
            <p:cNvPr id="51" name="TextBox 50">
              <a:extLst>
                <a:ext uri="{FF2B5EF4-FFF2-40B4-BE49-F238E27FC236}">
                  <a16:creationId xmlns:a16="http://schemas.microsoft.com/office/drawing/2014/main" id="{E2D2F810-1669-46CE-B9D5-E55BFFD541F7}"/>
                </a:ext>
              </a:extLst>
            </p:cNvPr>
            <p:cNvSpPr txBox="1"/>
            <p:nvPr/>
          </p:nvSpPr>
          <p:spPr>
            <a:xfrm>
              <a:off x="7015154" y="851066"/>
              <a:ext cx="945323" cy="646331"/>
            </a:xfrm>
            <a:prstGeom prst="rect">
              <a:avLst/>
            </a:prstGeom>
            <a:noFill/>
          </p:spPr>
          <p:txBody>
            <a:bodyPr wrap="none" rtlCol="0">
              <a:spAutoFit/>
            </a:bodyPr>
            <a:lstStyle/>
            <a:p>
              <a:r>
                <a:rPr lang="en-US" b="1" dirty="0">
                  <a:solidFill>
                    <a:schemeClr val="bg1"/>
                  </a:solidFill>
                </a:rPr>
                <a:t>rotating</a:t>
              </a:r>
            </a:p>
            <a:p>
              <a:r>
                <a:rPr lang="en-US" b="1" dirty="0">
                  <a:solidFill>
                    <a:schemeClr val="bg1"/>
                  </a:solidFill>
                </a:rPr>
                <a:t>target</a:t>
              </a:r>
              <a:endParaRPr lang="ru-RU" b="1" dirty="0">
                <a:solidFill>
                  <a:schemeClr val="bg1"/>
                </a:solidFill>
              </a:endParaRPr>
            </a:p>
          </p:txBody>
        </p:sp>
        <p:cxnSp>
          <p:nvCxnSpPr>
            <p:cNvPr id="52" name="Прямая соединительная линия 51">
              <a:extLst>
                <a:ext uri="{FF2B5EF4-FFF2-40B4-BE49-F238E27FC236}">
                  <a16:creationId xmlns:a16="http://schemas.microsoft.com/office/drawing/2014/main" id="{3C8B316D-1797-4786-A6B6-5D47C068B269}"/>
                </a:ext>
              </a:extLst>
            </p:cNvPr>
            <p:cNvCxnSpPr/>
            <p:nvPr/>
          </p:nvCxnSpPr>
          <p:spPr>
            <a:xfrm>
              <a:off x="5626348" y="2276872"/>
              <a:ext cx="1080637" cy="223224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a:extLst>
                <a:ext uri="{FF2B5EF4-FFF2-40B4-BE49-F238E27FC236}">
                  <a16:creationId xmlns:a16="http://schemas.microsoft.com/office/drawing/2014/main" id="{64E958FF-93EA-4FBC-B39F-3D901ECEE8C8}"/>
                </a:ext>
              </a:extLst>
            </p:cNvPr>
            <p:cNvCxnSpPr/>
            <p:nvPr/>
          </p:nvCxnSpPr>
          <p:spPr>
            <a:xfrm>
              <a:off x="5706479" y="3349719"/>
              <a:ext cx="976487" cy="11594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a:extLst>
                <a:ext uri="{FF2B5EF4-FFF2-40B4-BE49-F238E27FC236}">
                  <a16:creationId xmlns:a16="http://schemas.microsoft.com/office/drawing/2014/main" id="{52517B88-3789-4D08-9A5B-B6D080D29227}"/>
                </a:ext>
              </a:extLst>
            </p:cNvPr>
            <p:cNvCxnSpPr/>
            <p:nvPr/>
          </p:nvCxnSpPr>
          <p:spPr>
            <a:xfrm>
              <a:off x="5266308" y="3140968"/>
              <a:ext cx="1000506" cy="208823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ACA558A-D66B-42B1-A15F-070C0B9733F5}"/>
                </a:ext>
              </a:extLst>
            </p:cNvPr>
            <p:cNvSpPr txBox="1"/>
            <p:nvPr/>
          </p:nvSpPr>
          <p:spPr>
            <a:xfrm>
              <a:off x="6230151" y="4905701"/>
              <a:ext cx="2119134" cy="990397"/>
            </a:xfrm>
            <a:prstGeom prst="rect">
              <a:avLst/>
            </a:prstGeom>
            <a:noFill/>
          </p:spPr>
          <p:txBody>
            <a:bodyPr wrap="square" rtlCol="0">
              <a:spAutoFit/>
            </a:bodyPr>
            <a:lstStyle/>
            <a:p>
              <a:pPr algn="ctr"/>
              <a:r>
                <a:rPr lang="en-US" b="1" dirty="0"/>
                <a:t>beam stopper</a:t>
              </a:r>
            </a:p>
            <a:p>
              <a:pPr algn="ctr"/>
              <a:r>
                <a:rPr lang="en-US" b="1" dirty="0"/>
                <a:t>3 kW</a:t>
              </a:r>
              <a:endParaRPr lang="ru-RU" b="1" dirty="0"/>
            </a:p>
          </p:txBody>
        </p:sp>
        <p:sp>
          <p:nvSpPr>
            <p:cNvPr id="56" name="TextBox 55">
              <a:extLst>
                <a:ext uri="{FF2B5EF4-FFF2-40B4-BE49-F238E27FC236}">
                  <a16:creationId xmlns:a16="http://schemas.microsoft.com/office/drawing/2014/main" id="{4D41F65D-440A-4322-A567-5C51B72D6B3C}"/>
                </a:ext>
              </a:extLst>
            </p:cNvPr>
            <p:cNvSpPr txBox="1"/>
            <p:nvPr/>
          </p:nvSpPr>
          <p:spPr>
            <a:xfrm>
              <a:off x="3826148" y="3202246"/>
              <a:ext cx="708848" cy="400110"/>
            </a:xfrm>
            <a:prstGeom prst="rect">
              <a:avLst/>
            </a:prstGeom>
            <a:noFill/>
          </p:spPr>
          <p:txBody>
            <a:bodyPr wrap="none" rtlCol="0">
              <a:spAutoFit/>
            </a:bodyPr>
            <a:lstStyle/>
            <a:p>
              <a:r>
                <a:rPr lang="en-US" sz="2000" b="1" dirty="0">
                  <a:solidFill>
                    <a:schemeClr val="bg1"/>
                  </a:solidFill>
                </a:rPr>
                <a:t>EVRs</a:t>
              </a:r>
              <a:endParaRPr lang="ru-RU" sz="2000" b="1" dirty="0">
                <a:solidFill>
                  <a:schemeClr val="bg1"/>
                </a:solidFill>
              </a:endParaRPr>
            </a:p>
          </p:txBody>
        </p:sp>
        <p:cxnSp>
          <p:nvCxnSpPr>
            <p:cNvPr id="57" name="Прямая соединительная линия 56">
              <a:extLst>
                <a:ext uri="{FF2B5EF4-FFF2-40B4-BE49-F238E27FC236}">
                  <a16:creationId xmlns:a16="http://schemas.microsoft.com/office/drawing/2014/main" id="{DCCD77CF-D499-4312-9BA6-FD0CA0240837}"/>
                </a:ext>
              </a:extLst>
            </p:cNvPr>
            <p:cNvCxnSpPr/>
            <p:nvPr/>
          </p:nvCxnSpPr>
          <p:spPr>
            <a:xfrm>
              <a:off x="6682966" y="2492896"/>
              <a:ext cx="599566" cy="14187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43D065C-D607-4DB8-B836-4B1F37C4C871}"/>
                </a:ext>
              </a:extLst>
            </p:cNvPr>
            <p:cNvSpPr txBox="1"/>
            <p:nvPr/>
          </p:nvSpPr>
          <p:spPr>
            <a:xfrm>
              <a:off x="6972892" y="3861048"/>
              <a:ext cx="724878" cy="369332"/>
            </a:xfrm>
            <a:prstGeom prst="rect">
              <a:avLst/>
            </a:prstGeom>
            <a:noFill/>
          </p:spPr>
          <p:txBody>
            <a:bodyPr wrap="none" rtlCol="0">
              <a:spAutoFit/>
            </a:bodyPr>
            <a:lstStyle/>
            <a:p>
              <a:r>
                <a:rPr lang="en-US" b="1" dirty="0"/>
                <a:t>beam</a:t>
              </a:r>
              <a:endParaRPr lang="ru-RU" b="1" dirty="0"/>
            </a:p>
          </p:txBody>
        </p:sp>
        <p:sp>
          <p:nvSpPr>
            <p:cNvPr id="59" name="TextBox 58">
              <a:extLst>
                <a:ext uri="{FF2B5EF4-FFF2-40B4-BE49-F238E27FC236}">
                  <a16:creationId xmlns:a16="http://schemas.microsoft.com/office/drawing/2014/main" id="{C0D99040-A94C-4337-A251-FB4C866A7505}"/>
                </a:ext>
              </a:extLst>
            </p:cNvPr>
            <p:cNvSpPr txBox="1"/>
            <p:nvPr/>
          </p:nvSpPr>
          <p:spPr>
            <a:xfrm rot="20283757">
              <a:off x="640695" y="4773624"/>
              <a:ext cx="1662412" cy="990397"/>
            </a:xfrm>
            <a:prstGeom prst="rect">
              <a:avLst/>
            </a:prstGeom>
            <a:noFill/>
          </p:spPr>
          <p:txBody>
            <a:bodyPr wrap="square" rtlCol="0">
              <a:spAutoFit/>
            </a:bodyPr>
            <a:lstStyle/>
            <a:p>
              <a:r>
                <a:rPr lang="en-US" b="1" dirty="0"/>
                <a:t>to He-stop </a:t>
              </a:r>
            </a:p>
            <a:p>
              <a:r>
                <a:rPr lang="en-US" b="1" dirty="0"/>
                <a:t>chamber</a:t>
              </a:r>
              <a:endParaRPr lang="ru-RU" b="1" dirty="0"/>
            </a:p>
          </p:txBody>
        </p:sp>
        <p:sp>
          <p:nvSpPr>
            <p:cNvPr id="60" name="TextBox 59">
              <a:extLst>
                <a:ext uri="{FF2B5EF4-FFF2-40B4-BE49-F238E27FC236}">
                  <a16:creationId xmlns:a16="http://schemas.microsoft.com/office/drawing/2014/main" id="{49C4DD88-310F-4130-A8BC-FA8ADD97501C}"/>
                </a:ext>
              </a:extLst>
            </p:cNvPr>
            <p:cNvSpPr txBox="1"/>
            <p:nvPr/>
          </p:nvSpPr>
          <p:spPr>
            <a:xfrm rot="20397771">
              <a:off x="3323533" y="1919437"/>
              <a:ext cx="1446358" cy="369332"/>
            </a:xfrm>
            <a:prstGeom prst="rect">
              <a:avLst/>
            </a:prstGeom>
            <a:noFill/>
          </p:spPr>
          <p:txBody>
            <a:bodyPr wrap="none" rtlCol="0">
              <a:spAutoFit/>
            </a:bodyPr>
            <a:lstStyle/>
            <a:p>
              <a:r>
                <a:rPr lang="en-GB" b="1" dirty="0">
                  <a:solidFill>
                    <a:schemeClr val="bg1"/>
                  </a:solidFill>
                </a:rPr>
                <a:t>axial screens </a:t>
              </a:r>
            </a:p>
          </p:txBody>
        </p:sp>
        <p:sp>
          <p:nvSpPr>
            <p:cNvPr id="61" name="TextBox 60">
              <a:extLst>
                <a:ext uri="{FF2B5EF4-FFF2-40B4-BE49-F238E27FC236}">
                  <a16:creationId xmlns:a16="http://schemas.microsoft.com/office/drawing/2014/main" id="{553F430B-D160-4F5E-9666-D2D16E8E12D7}"/>
                </a:ext>
              </a:extLst>
            </p:cNvPr>
            <p:cNvSpPr txBox="1"/>
            <p:nvPr/>
          </p:nvSpPr>
          <p:spPr>
            <a:xfrm rot="20397771">
              <a:off x="3475933" y="4576431"/>
              <a:ext cx="1446358" cy="369332"/>
            </a:xfrm>
            <a:prstGeom prst="rect">
              <a:avLst/>
            </a:prstGeom>
            <a:noFill/>
          </p:spPr>
          <p:txBody>
            <a:bodyPr wrap="none" rtlCol="0">
              <a:spAutoFit/>
            </a:bodyPr>
            <a:lstStyle/>
            <a:p>
              <a:r>
                <a:rPr lang="en-GB" b="1" dirty="0">
                  <a:solidFill>
                    <a:schemeClr val="bg1"/>
                  </a:solidFill>
                </a:rPr>
                <a:t>axial screens </a:t>
              </a:r>
            </a:p>
          </p:txBody>
        </p:sp>
        <p:sp>
          <p:nvSpPr>
            <p:cNvPr id="62" name="TextBox 61">
              <a:extLst>
                <a:ext uri="{FF2B5EF4-FFF2-40B4-BE49-F238E27FC236}">
                  <a16:creationId xmlns:a16="http://schemas.microsoft.com/office/drawing/2014/main" id="{FE42FF12-41D9-49D0-BA21-F19066FC2311}"/>
                </a:ext>
              </a:extLst>
            </p:cNvPr>
            <p:cNvSpPr txBox="1"/>
            <p:nvPr/>
          </p:nvSpPr>
          <p:spPr>
            <a:xfrm rot="1197662">
              <a:off x="1439044" y="3062673"/>
              <a:ext cx="949940" cy="646331"/>
            </a:xfrm>
            <a:prstGeom prst="rect">
              <a:avLst/>
            </a:prstGeom>
            <a:noFill/>
          </p:spPr>
          <p:txBody>
            <a:bodyPr wrap="none" rtlCol="0">
              <a:spAutoFit/>
            </a:bodyPr>
            <a:lstStyle/>
            <a:p>
              <a:r>
                <a:rPr lang="en-GB" b="1" dirty="0">
                  <a:solidFill>
                    <a:schemeClr val="bg1"/>
                  </a:solidFill>
                </a:rPr>
                <a:t>radial </a:t>
              </a:r>
            </a:p>
            <a:p>
              <a:r>
                <a:rPr lang="en-GB" b="1" dirty="0">
                  <a:solidFill>
                    <a:schemeClr val="bg1"/>
                  </a:solidFill>
                </a:rPr>
                <a:t>screens </a:t>
              </a:r>
            </a:p>
          </p:txBody>
        </p:sp>
        <p:sp>
          <p:nvSpPr>
            <p:cNvPr id="63" name="TextBox 62">
              <a:extLst>
                <a:ext uri="{FF2B5EF4-FFF2-40B4-BE49-F238E27FC236}">
                  <a16:creationId xmlns:a16="http://schemas.microsoft.com/office/drawing/2014/main" id="{75FAE86D-802A-4C6B-AF23-C9E6D26BF1C9}"/>
                </a:ext>
              </a:extLst>
            </p:cNvPr>
            <p:cNvSpPr txBox="1"/>
            <p:nvPr/>
          </p:nvSpPr>
          <p:spPr>
            <a:xfrm>
              <a:off x="873820" y="1124744"/>
              <a:ext cx="252163" cy="707427"/>
            </a:xfrm>
            <a:prstGeom prst="rect">
              <a:avLst/>
            </a:prstGeom>
            <a:noFill/>
          </p:spPr>
          <p:txBody>
            <a:bodyPr wrap="none" rtlCol="0">
              <a:spAutoFit/>
            </a:bodyPr>
            <a:lstStyle/>
            <a:p>
              <a:endParaRPr lang="ru-RU" sz="2400" b="1" dirty="0">
                <a:solidFill>
                  <a:srgbClr val="FFFF00"/>
                </a:solidFill>
              </a:endParaRPr>
            </a:p>
          </p:txBody>
        </p:sp>
        <p:cxnSp>
          <p:nvCxnSpPr>
            <p:cNvPr id="64" name="Прямая соединительная линия 63">
              <a:extLst>
                <a:ext uri="{FF2B5EF4-FFF2-40B4-BE49-F238E27FC236}">
                  <a16:creationId xmlns:a16="http://schemas.microsoft.com/office/drawing/2014/main" id="{B81F160F-F44D-49FF-A401-3B5E75B60A3E}"/>
                </a:ext>
              </a:extLst>
            </p:cNvPr>
            <p:cNvCxnSpPr/>
            <p:nvPr/>
          </p:nvCxnSpPr>
          <p:spPr>
            <a:xfrm flipH="1">
              <a:off x="1188938" y="4346306"/>
              <a:ext cx="565924" cy="234822"/>
            </a:xfrm>
            <a:prstGeom prst="line">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a:extLst>
                <a:ext uri="{FF2B5EF4-FFF2-40B4-BE49-F238E27FC236}">
                  <a16:creationId xmlns:a16="http://schemas.microsoft.com/office/drawing/2014/main" id="{CD5FDF20-DF36-4AC4-A2B0-8C27A226971F}"/>
                </a:ext>
              </a:extLst>
            </p:cNvPr>
            <p:cNvCxnSpPr/>
            <p:nvPr/>
          </p:nvCxnSpPr>
          <p:spPr>
            <a:xfrm flipH="1">
              <a:off x="7805909" y="1895661"/>
              <a:ext cx="565923" cy="234822"/>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79FD3AF2-3896-4BDA-9926-623CC6D95F63}"/>
                </a:ext>
              </a:extLst>
            </p:cNvPr>
            <p:cNvSpPr txBox="1"/>
            <p:nvPr/>
          </p:nvSpPr>
          <p:spPr>
            <a:xfrm rot="20267988">
              <a:off x="7433625" y="2165231"/>
              <a:ext cx="787395" cy="400110"/>
            </a:xfrm>
            <a:prstGeom prst="rect">
              <a:avLst/>
            </a:prstGeom>
            <a:noFill/>
          </p:spPr>
          <p:txBody>
            <a:bodyPr wrap="none" rtlCol="0">
              <a:spAutoFit/>
            </a:bodyPr>
            <a:lstStyle/>
            <a:p>
              <a:r>
                <a:rPr lang="en-US" sz="2000" b="1" dirty="0">
                  <a:solidFill>
                    <a:srgbClr val="C00000"/>
                  </a:solidFill>
                </a:rPr>
                <a:t>beam</a:t>
              </a:r>
              <a:endParaRPr lang="ru-RU" sz="2000" b="1" dirty="0">
                <a:solidFill>
                  <a:srgbClr val="C00000"/>
                </a:solidFill>
              </a:endParaRPr>
            </a:p>
          </p:txBody>
        </p:sp>
      </p:grpSp>
      <p:sp>
        <p:nvSpPr>
          <p:cNvPr id="67" name="Прямоугольник 66">
            <a:extLst>
              <a:ext uri="{FF2B5EF4-FFF2-40B4-BE49-F238E27FC236}">
                <a16:creationId xmlns:a16="http://schemas.microsoft.com/office/drawing/2014/main" id="{DCA92445-96FC-4AEF-837D-014B1E7D7D32}"/>
              </a:ext>
            </a:extLst>
          </p:cNvPr>
          <p:cNvSpPr/>
          <p:nvPr/>
        </p:nvSpPr>
        <p:spPr>
          <a:xfrm rot="10800000" flipV="1">
            <a:off x="87381" y="996804"/>
            <a:ext cx="3911485"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GASSOL – Solenoid-based separator</a:t>
            </a:r>
            <a:endParaRPr lang="ru-RU" b="1" dirty="0">
              <a:solidFill>
                <a:srgbClr val="2F3F52"/>
              </a:solidFill>
              <a:latin typeface="Arial Black" panose="020B0A04020102020204" pitchFamily="34" charset="0"/>
              <a:cs typeface="Times New Roman" panose="02020603050405020304" pitchFamily="18" charset="0"/>
            </a:endParaRPr>
          </a:p>
        </p:txBody>
      </p:sp>
      <p:sp>
        <p:nvSpPr>
          <p:cNvPr id="75" name="Прямоугольник 74">
            <a:extLst>
              <a:ext uri="{FF2B5EF4-FFF2-40B4-BE49-F238E27FC236}">
                <a16:creationId xmlns:a16="http://schemas.microsoft.com/office/drawing/2014/main" id="{36070851-C295-4F4C-B1D1-EC95ABA97A2F}"/>
              </a:ext>
            </a:extLst>
          </p:cNvPr>
          <p:cNvSpPr/>
          <p:nvPr/>
        </p:nvSpPr>
        <p:spPr>
          <a:xfrm rot="10800000" flipV="1">
            <a:off x="6031274" y="934064"/>
            <a:ext cx="5718317"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2F3F52"/>
                </a:solidFill>
                <a:latin typeface="Arial Black" panose="020B0A04020102020204" pitchFamily="34" charset="0"/>
                <a:cs typeface="Times New Roman" panose="02020603050405020304" pitchFamily="18" charset="0"/>
              </a:rPr>
              <a:t>MR TOF spectrometer</a:t>
            </a:r>
          </a:p>
        </p:txBody>
      </p:sp>
      <mc:AlternateContent xmlns:mc="http://schemas.openxmlformats.org/markup-compatibility/2006" xmlns:a14="http://schemas.microsoft.com/office/drawing/2010/main">
        <mc:Choice Requires="a14">
          <p:sp>
            <p:nvSpPr>
              <p:cNvPr id="76" name="Прямоугольник 75">
                <a:extLst>
                  <a:ext uri="{FF2B5EF4-FFF2-40B4-BE49-F238E27FC236}">
                    <a16:creationId xmlns:a16="http://schemas.microsoft.com/office/drawing/2014/main" id="{22D93D58-B195-4ACE-91C4-1608274DBB9A}"/>
                  </a:ext>
                </a:extLst>
              </p:cNvPr>
              <p:cNvSpPr/>
              <p:nvPr/>
            </p:nvSpPr>
            <p:spPr>
              <a:xfrm rot="10800000" flipV="1">
                <a:off x="6037585" y="4469742"/>
                <a:ext cx="5723854" cy="1710363"/>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Precise mass measurements of SH nuclei</a:t>
                </a:r>
              </a:p>
              <a:p>
                <a:pPr algn="ctr"/>
                <a:r>
                  <a:rPr lang="en-US" sz="1600" b="1" dirty="0"/>
                  <a:t>Measuring masses of SH isotopes with accuracy 10</a:t>
                </a:r>
                <a:r>
                  <a:rPr lang="en-US" sz="1600" b="1" baseline="30000" dirty="0"/>
                  <a:t>-7</a:t>
                </a:r>
                <a:r>
                  <a:rPr lang="en-US" sz="1600" b="1" dirty="0"/>
                  <a:t> (30 </a:t>
                </a:r>
                <a:r>
                  <a:rPr lang="en-US" sz="1600" b="1" dirty="0" err="1"/>
                  <a:t>кeV</a:t>
                </a:r>
                <a:r>
                  <a:rPr lang="en-US" sz="1600" b="1" dirty="0"/>
                  <a:t>)</a:t>
                </a:r>
              </a:p>
              <a:p>
                <a:pPr marL="285750" indent="-285750">
                  <a:buFont typeface="Arial" panose="020B0604020202020204" pitchFamily="34" charset="0"/>
                  <a:buChar char="•"/>
                </a:pPr>
                <a:r>
                  <a:rPr lang="en-US" altLang="ru-RU" sz="1600" b="0" dirty="0">
                    <a:latin typeface="Arial" panose="020B0604020202020204" pitchFamily="34" charset="0"/>
                    <a:cs typeface="Arial" panose="020B0604020202020204" pitchFamily="34" charset="0"/>
                  </a:rPr>
                  <a:t>T</a:t>
                </a:r>
                <a:r>
                  <a:rPr lang="en-US" altLang="ru-RU" sz="1600" b="0" baseline="-25000" dirty="0">
                    <a:latin typeface="Arial" panose="020B0604020202020204" pitchFamily="34" charset="0"/>
                    <a:cs typeface="Arial" panose="020B0604020202020204" pitchFamily="34" charset="0"/>
                  </a:rPr>
                  <a:t>1/2</a:t>
                </a:r>
                <a:r>
                  <a:rPr lang="en-US" altLang="ru-RU" sz="1600" b="0" dirty="0">
                    <a:latin typeface="Arial" panose="020B0604020202020204" pitchFamily="34" charset="0"/>
                    <a:cs typeface="Arial" panose="020B0604020202020204" pitchFamily="34" charset="0"/>
                  </a:rPr>
                  <a:t> &lt; 0.5 s</a:t>
                </a:r>
              </a:p>
              <a:p>
                <a:pPr marL="285750" indent="-285750">
                  <a:buFont typeface="Arial" panose="020B0604020202020204" pitchFamily="34" charset="0"/>
                  <a:buChar char="•"/>
                </a:pPr>
                <a:r>
                  <a:rPr lang="en-US" altLang="ru-RU" sz="1600" b="0" dirty="0">
                    <a:latin typeface="Arial" panose="020B0604020202020204" pitchFamily="34" charset="0"/>
                    <a:cs typeface="Arial" panose="020B0604020202020204" pitchFamily="34" charset="0"/>
                  </a:rPr>
                  <a:t>Production rate </a:t>
                </a:r>
                <a14:m>
                  <m:oMath xmlns:m="http://schemas.openxmlformats.org/officeDocument/2006/math">
                    <m:r>
                      <a:rPr lang="en-US" altLang="ru-RU" sz="1600" b="0" i="1" dirty="0" smtClean="0">
                        <a:latin typeface="Cambria Math" panose="02040503050406030204" pitchFamily="18" charset="0"/>
                        <a:ea typeface="Cambria Math"/>
                      </a:rPr>
                      <m:t>~</m:t>
                    </m:r>
                  </m:oMath>
                </a14:m>
                <a:r>
                  <a:rPr lang="en-US" altLang="ru-RU" sz="1600" b="0" dirty="0">
                    <a:latin typeface="Arial" panose="020B0604020202020204" pitchFamily="34" charset="0"/>
                    <a:cs typeface="Arial" panose="020B0604020202020204" pitchFamily="34" charset="0"/>
                  </a:rPr>
                  <a:t> 1 event/day</a:t>
                </a:r>
              </a:p>
              <a:p>
                <a:pPr marL="285750" indent="-285750">
                  <a:buFont typeface="Arial" panose="020B0604020202020204" pitchFamily="34" charset="0"/>
                  <a:buChar char="•"/>
                </a:pPr>
                <a:r>
                  <a:rPr lang="en-US" altLang="ru-RU" sz="1600" b="0" dirty="0">
                    <a:latin typeface="Arial" panose="020B0604020202020204" pitchFamily="34" charset="0"/>
                    <a:cs typeface="Arial" panose="020B0604020202020204" pitchFamily="34" charset="0"/>
                  </a:rPr>
                  <a:t>Background rate </a:t>
                </a:r>
                <a14:m>
                  <m:oMath xmlns:m="http://schemas.openxmlformats.org/officeDocument/2006/math">
                    <m:r>
                      <a:rPr lang="en-US" altLang="ru-RU" sz="1600" b="0" i="1" smtClean="0">
                        <a:latin typeface="Cambria Math"/>
                        <a:ea typeface="Cambria Math"/>
                      </a:rPr>
                      <m:t>≥</m:t>
                    </m:r>
                    <m:r>
                      <a:rPr lang="en-US" altLang="ru-RU" sz="1600" b="0" i="1">
                        <a:latin typeface="Cambria Math"/>
                        <a:ea typeface="Cambria Math"/>
                      </a:rPr>
                      <m:t>1</m:t>
                    </m:r>
                  </m:oMath>
                </a14:m>
                <a:r>
                  <a:rPr lang="en-US" altLang="ru-RU" sz="1600" b="0" dirty="0">
                    <a:latin typeface="Arial" panose="020B0604020202020204" pitchFamily="34" charset="0"/>
                    <a:cs typeface="Arial" panose="020B0604020202020204" pitchFamily="34" charset="0"/>
                  </a:rPr>
                  <a:t> event/s</a:t>
                </a:r>
                <a:endParaRPr lang="ru-RU" sz="1600" b="1" dirty="0"/>
              </a:p>
            </p:txBody>
          </p:sp>
        </mc:Choice>
        <mc:Fallback xmlns="">
          <p:sp>
            <p:nvSpPr>
              <p:cNvPr id="76" name="Прямоугольник 75">
                <a:extLst>
                  <a:ext uri="{FF2B5EF4-FFF2-40B4-BE49-F238E27FC236}">
                    <a16:creationId xmlns:a16="http://schemas.microsoft.com/office/drawing/2014/main" id="{22D93D58-B195-4ACE-91C4-1608274DBB9A}"/>
                  </a:ext>
                </a:extLst>
              </p:cNvPr>
              <p:cNvSpPr>
                <a:spLocks noRot="1" noChangeAspect="1" noMove="1" noResize="1" noEditPoints="1" noAdjustHandles="1" noChangeArrowheads="1" noChangeShapeType="1" noTextEdit="1"/>
              </p:cNvSpPr>
              <p:nvPr/>
            </p:nvSpPr>
            <p:spPr>
              <a:xfrm rot="10800000" flipV="1">
                <a:off x="6037585" y="4469742"/>
                <a:ext cx="5723854" cy="1710363"/>
              </a:xfrm>
              <a:prstGeom prst="rect">
                <a:avLst/>
              </a:prstGeom>
              <a:blipFill>
                <a:blip r:embed="rId3"/>
                <a:stretch>
                  <a:fillRect l="-426"/>
                </a:stretch>
              </a:blipFill>
              <a:ln>
                <a:noFill/>
              </a:ln>
            </p:spPr>
            <p:txBody>
              <a:bodyPr/>
              <a:lstStyle/>
              <a:p>
                <a:r>
                  <a:rPr lang="ru-RU">
                    <a:noFill/>
                  </a:rPr>
                  <a:t> </a:t>
                </a:r>
              </a:p>
            </p:txBody>
          </p:sp>
        </mc:Fallback>
      </mc:AlternateContent>
      <p:sp>
        <p:nvSpPr>
          <p:cNvPr id="30" name="Прямоугольник 29">
            <a:extLst>
              <a:ext uri="{FF2B5EF4-FFF2-40B4-BE49-F238E27FC236}">
                <a16:creationId xmlns:a16="http://schemas.microsoft.com/office/drawing/2014/main" id="{A0B2C4AC-BC5E-42FB-B703-3BCF6D37888C}"/>
              </a:ext>
            </a:extLst>
          </p:cNvPr>
          <p:cNvSpPr/>
          <p:nvPr/>
        </p:nvSpPr>
        <p:spPr>
          <a:xfrm rot="10800000" flipV="1">
            <a:off x="1058" y="-26008"/>
            <a:ext cx="12287630" cy="811158"/>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Project “Development of the experimental setups to study the chemical and physical properties of </a:t>
            </a:r>
            <a:r>
              <a:rPr lang="en-US" sz="2200" b="1" dirty="0" err="1">
                <a:solidFill>
                  <a:srgbClr val="2F3F52"/>
                </a:solidFill>
                <a:latin typeface="Arial Black" panose="020B0A04020102020204" pitchFamily="34" charset="0"/>
                <a:cs typeface="Times New Roman" panose="02020603050405020304" pitchFamily="18" charset="0"/>
              </a:rPr>
              <a:t>superheavy</a:t>
            </a:r>
            <a:r>
              <a:rPr lang="en-US" sz="2200" b="1" dirty="0">
                <a:solidFill>
                  <a:srgbClr val="2F3F52"/>
                </a:solidFill>
                <a:latin typeface="Arial Black" panose="020B0A04020102020204" pitchFamily="34" charset="0"/>
                <a:cs typeface="Times New Roman" panose="02020603050405020304" pitchFamily="18" charset="0"/>
              </a:rPr>
              <a:t> elements”</a:t>
            </a:r>
          </a:p>
        </p:txBody>
      </p:sp>
      <p:pic>
        <p:nvPicPr>
          <p:cNvPr id="31" name="Рисунок 30">
            <a:extLst>
              <a:ext uri="{FF2B5EF4-FFF2-40B4-BE49-F238E27FC236}">
                <a16:creationId xmlns:a16="http://schemas.microsoft.com/office/drawing/2014/main" id="{48A1DE61-CE2A-44F5-BE8F-705329C714C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42186" y="1540620"/>
            <a:ext cx="2560852" cy="2879323"/>
          </a:xfrm>
          <a:prstGeom prst="rect">
            <a:avLst/>
          </a:prstGeom>
          <a:noFill/>
          <a:ln>
            <a:noFill/>
          </a:ln>
        </p:spPr>
      </p:pic>
      <p:sp>
        <p:nvSpPr>
          <p:cNvPr id="32" name="TextBox 31">
            <a:extLst>
              <a:ext uri="{FF2B5EF4-FFF2-40B4-BE49-F238E27FC236}">
                <a16:creationId xmlns:a16="http://schemas.microsoft.com/office/drawing/2014/main" id="{B25E9FE0-DBA5-4EC8-9682-22D0EC7384D2}"/>
              </a:ext>
            </a:extLst>
          </p:cNvPr>
          <p:cNvSpPr txBox="1"/>
          <p:nvPr/>
        </p:nvSpPr>
        <p:spPr>
          <a:xfrm>
            <a:off x="8542930" y="1752938"/>
            <a:ext cx="3503930" cy="2031325"/>
          </a:xfrm>
          <a:prstGeom prst="rect">
            <a:avLst/>
          </a:prstGeom>
          <a:noFill/>
        </p:spPr>
        <p:txBody>
          <a:bodyPr wrap="square" rtlCol="0">
            <a:spAutoFit/>
          </a:bodyPr>
          <a:lstStyle/>
          <a:p>
            <a:r>
              <a:rPr lang="en-US" sz="1400" b="1" dirty="0"/>
              <a:t>Diagram of a mass spectrometer</a:t>
            </a:r>
            <a:r>
              <a:rPr lang="ru-RU" sz="1400" b="1" dirty="0"/>
              <a:t>:</a:t>
            </a:r>
            <a:r>
              <a:rPr lang="en-US" sz="1400" b="1" dirty="0"/>
              <a:t> </a:t>
            </a:r>
            <a:endParaRPr lang="ru-RU" sz="1400" b="1" dirty="0"/>
          </a:p>
          <a:p>
            <a:r>
              <a:rPr lang="en-US" sz="1400" dirty="0"/>
              <a:t>1 - node of the multi-turn time-of-flight mass analyzer; </a:t>
            </a:r>
          </a:p>
          <a:p>
            <a:r>
              <a:rPr lang="en-US" sz="1400" dirty="0"/>
              <a:t>2 – node of quadrupole mass filters; </a:t>
            </a:r>
          </a:p>
          <a:p>
            <a:r>
              <a:rPr lang="en-US" sz="1400" dirty="0"/>
              <a:t>3 - node of the channel for introducing sample ions; </a:t>
            </a:r>
          </a:p>
          <a:p>
            <a:r>
              <a:rPr lang="en-US" sz="1400" dirty="0"/>
              <a:t>4 - node of the channel for introducing calibrant ions; </a:t>
            </a:r>
            <a:endParaRPr lang="ru-RU" sz="1400" dirty="0"/>
          </a:p>
          <a:p>
            <a:r>
              <a:rPr lang="en-US" sz="1400" dirty="0"/>
              <a:t>5 - node of detectors.</a:t>
            </a:r>
            <a:endParaRPr lang="ru-RU" sz="1400" dirty="0"/>
          </a:p>
        </p:txBody>
      </p:sp>
      <p:pic>
        <p:nvPicPr>
          <p:cNvPr id="33" name="Рисунок 32">
            <a:extLst>
              <a:ext uri="{FF2B5EF4-FFF2-40B4-BE49-F238E27FC236}">
                <a16:creationId xmlns:a16="http://schemas.microsoft.com/office/drawing/2014/main" id="{9D272DB6-D88E-4A7B-AC38-811AAE325E28}"/>
              </a:ext>
            </a:extLst>
          </p:cNvPr>
          <p:cNvPicPr>
            <a:picLocks noChangeAspect="1"/>
          </p:cNvPicPr>
          <p:nvPr/>
        </p:nvPicPr>
        <p:blipFill>
          <a:blip r:embed="rId5"/>
          <a:stretch>
            <a:fillRect/>
          </a:stretch>
        </p:blipFill>
        <p:spPr>
          <a:xfrm>
            <a:off x="8535561" y="3769315"/>
            <a:ext cx="2728451" cy="521769"/>
          </a:xfrm>
          <a:prstGeom prst="rect">
            <a:avLst/>
          </a:prstGeom>
        </p:spPr>
      </p:pic>
      <p:sp>
        <p:nvSpPr>
          <p:cNvPr id="2" name="Прямоугольник 1">
            <a:extLst>
              <a:ext uri="{FF2B5EF4-FFF2-40B4-BE49-F238E27FC236}">
                <a16:creationId xmlns:a16="http://schemas.microsoft.com/office/drawing/2014/main" id="{E8DA8817-7E0A-4F66-AB5D-505389AE2718}"/>
              </a:ext>
            </a:extLst>
          </p:cNvPr>
          <p:cNvSpPr/>
          <p:nvPr/>
        </p:nvSpPr>
        <p:spPr>
          <a:xfrm>
            <a:off x="312752" y="6180105"/>
            <a:ext cx="11060625" cy="646331"/>
          </a:xfrm>
          <a:prstGeom prst="rect">
            <a:avLst/>
          </a:prstGeom>
        </p:spPr>
        <p:txBody>
          <a:bodyPr wrap="square">
            <a:spAutoFit/>
          </a:bodyPr>
          <a:lstStyle/>
          <a:p>
            <a:pPr algn="ctr"/>
            <a:r>
              <a:rPr lang="en-US" dirty="0">
                <a:latin typeface="Arial" panose="020B0604020202020204" pitchFamily="34" charset="0"/>
                <a:ea typeface="Times New Roman" panose="02020603050405020304" pitchFamily="18" charset="0"/>
                <a:cs typeface="Times New Roman" panose="02020603050405020304" pitchFamily="18" charset="0"/>
              </a:rPr>
              <a:t>In 2024, the construction documentation for the mass spectrometer is expected to be ready, and the GASSOL pre-separator be manufactured and delivered to JINR.</a:t>
            </a:r>
            <a:endParaRPr lang="ru-RU" dirty="0"/>
          </a:p>
        </p:txBody>
      </p:sp>
    </p:spTree>
    <p:extLst>
      <p:ext uri="{BB962C8B-B14F-4D97-AF65-F5344CB8AC3E}">
        <p14:creationId xmlns:p14="http://schemas.microsoft.com/office/powerpoint/2010/main" val="117409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Таблица 9">
            <a:extLst>
              <a:ext uri="{FF2B5EF4-FFF2-40B4-BE49-F238E27FC236}">
                <a16:creationId xmlns:a16="http://schemas.microsoft.com/office/drawing/2014/main" id="{2908CCCA-4448-449A-8818-C8375C9A55B2}"/>
              </a:ext>
            </a:extLst>
          </p:cNvPr>
          <p:cNvGraphicFramePr>
            <a:graphicFrameLocks noGrp="1"/>
          </p:cNvGraphicFramePr>
          <p:nvPr>
            <p:extLst>
              <p:ext uri="{D42A27DB-BD31-4B8C-83A1-F6EECF244321}">
                <p14:modId xmlns:p14="http://schemas.microsoft.com/office/powerpoint/2010/main" val="1712681364"/>
              </p:ext>
            </p:extLst>
          </p:nvPr>
        </p:nvGraphicFramePr>
        <p:xfrm>
          <a:off x="551384" y="1340768"/>
          <a:ext cx="11089232" cy="1402080"/>
        </p:xfrm>
        <a:graphic>
          <a:graphicData uri="http://schemas.openxmlformats.org/drawingml/2006/table">
            <a:tbl>
              <a:tblPr firstRow="1" bandRow="1">
                <a:tableStyleId>{5FD0F851-EC5A-4D38-B0AD-8093EC10F338}</a:tableStyleId>
              </a:tblPr>
              <a:tblGrid>
                <a:gridCol w="11089232">
                  <a:extLst>
                    <a:ext uri="{9D8B030D-6E8A-4147-A177-3AD203B41FA5}">
                      <a16:colId xmlns:a16="http://schemas.microsoft.com/office/drawing/2014/main" val="3192711942"/>
                    </a:ext>
                  </a:extLst>
                </a:gridCol>
              </a:tblGrid>
              <a:tr h="0">
                <a:tc>
                  <a:txBody>
                    <a:bodyPr/>
                    <a:lstStyle/>
                    <a:p>
                      <a:pPr algn="ctr"/>
                      <a:r>
                        <a:rPr lang="en-US" sz="2000" u="sng" dirty="0"/>
                        <a:t>Recommendation:</a:t>
                      </a:r>
                      <a:endParaRPr lang="ru-RU" sz="2000" u="sng" dirty="0"/>
                    </a:p>
                  </a:txBody>
                  <a:tcPr/>
                </a:tc>
                <a:extLst>
                  <a:ext uri="{0D108BD9-81ED-4DB2-BD59-A6C34878D82A}">
                    <a16:rowId xmlns:a16="http://schemas.microsoft.com/office/drawing/2014/main" val="703916049"/>
                  </a:ext>
                </a:extLst>
              </a:tr>
              <a:tr h="62494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endorses the proposed </a:t>
                      </a:r>
                      <a:r>
                        <a:rPr lang="en-US" sz="2000" b="1" dirty="0" err="1"/>
                        <a:t>programme</a:t>
                      </a:r>
                      <a:r>
                        <a:rPr lang="en-US" sz="2000" b="1" dirty="0"/>
                        <a:t> for 2024 for the development of FLNR’s accelerator and experimental base under the JINR large research infrastructure project “Development of the FLNR Accelerator Complex and Experimental Setups (DRIBs-III)”.</a:t>
                      </a:r>
                    </a:p>
                  </a:txBody>
                  <a:tcPr/>
                </a:tc>
                <a:extLst>
                  <a:ext uri="{0D108BD9-81ED-4DB2-BD59-A6C34878D82A}">
                    <a16:rowId xmlns:a16="http://schemas.microsoft.com/office/drawing/2014/main" val="3556968414"/>
                  </a:ext>
                </a:extLst>
              </a:tr>
            </a:tbl>
          </a:graphicData>
        </a:graphic>
      </p:graphicFrame>
    </p:spTree>
    <p:extLst>
      <p:ext uri="{BB962C8B-B14F-4D97-AF65-F5344CB8AC3E}">
        <p14:creationId xmlns:p14="http://schemas.microsoft.com/office/powerpoint/2010/main" val="1461808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C6BECB8B-53D8-424C-A098-C6BD8807CF58}"/>
              </a:ext>
            </a:extLst>
          </p:cNvPr>
          <p:cNvSpPr/>
          <p:nvPr/>
        </p:nvSpPr>
        <p:spPr>
          <a:xfrm>
            <a:off x="25558" y="93490"/>
            <a:ext cx="12144672" cy="477054"/>
          </a:xfrm>
          <a:prstGeom prst="rect">
            <a:avLst/>
          </a:prstGeom>
        </p:spPr>
        <p:txBody>
          <a:bodyPr wrap="square">
            <a:spAutoFit/>
          </a:bodyPr>
          <a:lstStyle/>
          <a:p>
            <a:pPr algn="ctr"/>
            <a:r>
              <a:rPr lang="en-US" altLang="ru-RU" sz="2500" b="1" kern="0" dirty="0">
                <a:solidFill>
                  <a:srgbClr val="002060"/>
                </a:solidFill>
              </a:rPr>
              <a:t> Review of nuclear physics at the </a:t>
            </a:r>
            <a:r>
              <a:rPr lang="en-US" altLang="ru-RU" sz="2500" b="1" kern="0" dirty="0" err="1">
                <a:solidFill>
                  <a:srgbClr val="002060"/>
                </a:solidFill>
              </a:rPr>
              <a:t>Dzhelepov</a:t>
            </a:r>
            <a:r>
              <a:rPr lang="en-US" altLang="ru-RU" sz="2500" b="1" kern="0" dirty="0">
                <a:solidFill>
                  <a:srgbClr val="002060"/>
                </a:solidFill>
              </a:rPr>
              <a:t> Laboratory of Nuclear Problems</a:t>
            </a:r>
            <a:endParaRPr lang="ru-RU" sz="2500" dirty="0">
              <a:solidFill>
                <a:srgbClr val="002060"/>
              </a:solidFill>
            </a:endParaRPr>
          </a:p>
        </p:txBody>
      </p:sp>
      <p:sp>
        <p:nvSpPr>
          <p:cNvPr id="30" name="Прямоугольник 29">
            <a:extLst>
              <a:ext uri="{FF2B5EF4-FFF2-40B4-BE49-F238E27FC236}">
                <a16:creationId xmlns:a16="http://schemas.microsoft.com/office/drawing/2014/main" id="{5BCAD2E0-2DD6-41F4-9298-C1C24C36E9ED}"/>
              </a:ext>
            </a:extLst>
          </p:cNvPr>
          <p:cNvSpPr/>
          <p:nvPr/>
        </p:nvSpPr>
        <p:spPr>
          <a:xfrm rot="10800000" flipV="1">
            <a:off x="319773" y="764704"/>
            <a:ext cx="7900463" cy="2024223"/>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Main scientific directions of the Laboratory now:</a:t>
            </a:r>
          </a:p>
          <a:p>
            <a:pPr algn="ctr"/>
            <a:r>
              <a:rPr lang="en-US" b="1" u="sng" dirty="0"/>
              <a:t> </a:t>
            </a:r>
          </a:p>
          <a:p>
            <a:pPr marL="285750" indent="-285750" algn="just">
              <a:buFont typeface="Arial" panose="020B0604020202020204" pitchFamily="34" charset="0"/>
              <a:buChar char="•"/>
            </a:pPr>
            <a:r>
              <a:rPr lang="en-US" b="1" dirty="0"/>
              <a:t>Neutrino physics and astrophysics </a:t>
            </a:r>
          </a:p>
          <a:p>
            <a:pPr marL="285750" indent="-285750" algn="just">
              <a:buFont typeface="Arial" panose="020B0604020202020204" pitchFamily="34" charset="0"/>
              <a:buChar char="•"/>
            </a:pPr>
            <a:r>
              <a:rPr lang="en-US" b="1" dirty="0"/>
              <a:t>High energy physics</a:t>
            </a:r>
          </a:p>
          <a:p>
            <a:pPr marL="285750" indent="-285750" algn="just">
              <a:buFont typeface="Arial" panose="020B0604020202020204" pitchFamily="34" charset="0"/>
              <a:buChar char="•"/>
            </a:pPr>
            <a:r>
              <a:rPr lang="en-US" b="1" dirty="0"/>
              <a:t>New detectors, radiochemistry, applied research, biology, medical research</a:t>
            </a:r>
          </a:p>
        </p:txBody>
      </p:sp>
      <p:pic>
        <p:nvPicPr>
          <p:cNvPr id="4" name="Рисунок 3">
            <a:extLst>
              <a:ext uri="{FF2B5EF4-FFF2-40B4-BE49-F238E27FC236}">
                <a16:creationId xmlns:a16="http://schemas.microsoft.com/office/drawing/2014/main" id="{E7D08908-578D-4396-8BD3-4D8FF05D98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0256" y="684697"/>
            <a:ext cx="3671696" cy="2448315"/>
          </a:xfrm>
          <a:prstGeom prst="rect">
            <a:avLst/>
          </a:prstGeom>
        </p:spPr>
      </p:pic>
      <p:sp>
        <p:nvSpPr>
          <p:cNvPr id="10" name="Прямоугольник 9">
            <a:extLst>
              <a:ext uri="{FF2B5EF4-FFF2-40B4-BE49-F238E27FC236}">
                <a16:creationId xmlns:a16="http://schemas.microsoft.com/office/drawing/2014/main" id="{07A66398-5B8B-4FDC-A697-CE9154498DA1}"/>
              </a:ext>
            </a:extLst>
          </p:cNvPr>
          <p:cNvSpPr/>
          <p:nvPr/>
        </p:nvSpPr>
        <p:spPr>
          <a:xfrm>
            <a:off x="8760296" y="2387083"/>
            <a:ext cx="994183" cy="584775"/>
          </a:xfrm>
          <a:prstGeom prst="rect">
            <a:avLst/>
          </a:prstGeom>
        </p:spPr>
        <p:txBody>
          <a:bodyPr wrap="none">
            <a:spAutoFit/>
          </a:bodyPr>
          <a:lstStyle/>
          <a:p>
            <a:pPr algn="ctr"/>
            <a:r>
              <a:rPr lang="en-US" altLang="ru-RU" sz="1600" b="1" kern="0" dirty="0" err="1">
                <a:solidFill>
                  <a:schemeClr val="bg1"/>
                </a:solidFill>
              </a:rPr>
              <a:t>Evgeny</a:t>
            </a:r>
            <a:endParaRPr lang="ru-RU" altLang="ru-RU" sz="1600" b="1" kern="0" dirty="0">
              <a:solidFill>
                <a:schemeClr val="bg1"/>
              </a:solidFill>
            </a:endParaRPr>
          </a:p>
          <a:p>
            <a:pPr algn="ctr"/>
            <a:r>
              <a:rPr lang="en-US" altLang="ru-RU" sz="1600" b="1" kern="0" dirty="0" err="1">
                <a:solidFill>
                  <a:schemeClr val="bg1"/>
                </a:solidFill>
              </a:rPr>
              <a:t>Yakushev</a:t>
            </a:r>
            <a:endParaRPr lang="en-US" altLang="ru-RU" sz="1600" b="1" kern="0" dirty="0">
              <a:solidFill>
                <a:schemeClr val="bg1"/>
              </a:solidFill>
            </a:endParaRPr>
          </a:p>
        </p:txBody>
      </p:sp>
      <p:sp>
        <p:nvSpPr>
          <p:cNvPr id="11" name="Прямоугольник 10">
            <a:extLst>
              <a:ext uri="{FF2B5EF4-FFF2-40B4-BE49-F238E27FC236}">
                <a16:creationId xmlns:a16="http://schemas.microsoft.com/office/drawing/2014/main" id="{279F3DB3-68A4-49C8-B8CB-2B9EF2F4D95D}"/>
              </a:ext>
            </a:extLst>
          </p:cNvPr>
          <p:cNvSpPr/>
          <p:nvPr/>
        </p:nvSpPr>
        <p:spPr>
          <a:xfrm rot="10800000" flipV="1">
            <a:off x="291035" y="2983087"/>
            <a:ext cx="7929200" cy="3614265"/>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Nuclear physics approaches </a:t>
            </a:r>
            <a:r>
              <a:rPr lang="en-US" b="1" u="sng" dirty="0" smtClean="0"/>
              <a:t>is the </a:t>
            </a:r>
            <a:r>
              <a:rPr lang="en-US" b="1" u="sng" dirty="0"/>
              <a:t>basis of DLNP scientific program. </a:t>
            </a:r>
          </a:p>
          <a:p>
            <a:pPr algn="ctr"/>
            <a:r>
              <a:rPr lang="en-US" b="1" u="sng" dirty="0"/>
              <a:t> </a:t>
            </a:r>
          </a:p>
          <a:p>
            <a:pPr algn="just"/>
            <a:r>
              <a:rPr lang="en-US" b="1" dirty="0"/>
              <a:t>Research directions are: </a:t>
            </a:r>
          </a:p>
          <a:p>
            <a:pPr marL="285750" indent="-285750" algn="just">
              <a:buFont typeface="Wingdings" panose="05000000000000000000" pitchFamily="2" charset="2"/>
              <a:buChar char="q"/>
            </a:pPr>
            <a:r>
              <a:rPr lang="en-US" b="1" dirty="0"/>
              <a:t>classical spectrometry of (with) radioactive </a:t>
            </a:r>
            <a:r>
              <a:rPr lang="en-US" b="1" dirty="0" smtClean="0"/>
              <a:t>isotopes;</a:t>
            </a:r>
            <a:endParaRPr lang="en-US" b="1" dirty="0"/>
          </a:p>
          <a:p>
            <a:pPr marL="285750" indent="-285750" algn="just">
              <a:buFont typeface="Wingdings" panose="05000000000000000000" pitchFamily="2" charset="2"/>
              <a:buChar char="q"/>
            </a:pPr>
            <a:r>
              <a:rPr lang="en-US" b="1" dirty="0"/>
              <a:t>search for evidences of new physics beyond the Standard </a:t>
            </a:r>
            <a:r>
              <a:rPr lang="en-US" b="1" dirty="0" smtClean="0"/>
              <a:t>Model.</a:t>
            </a:r>
            <a:endParaRPr lang="en-US" b="1" dirty="0"/>
          </a:p>
          <a:p>
            <a:pPr marL="285750" indent="-285750" algn="just">
              <a:buFont typeface="Arial" panose="020B0604020202020204" pitchFamily="34" charset="0"/>
              <a:buChar char="•"/>
            </a:pPr>
            <a:endParaRPr lang="en-US" b="1" dirty="0"/>
          </a:p>
          <a:p>
            <a:pPr marL="285750" indent="-285750" algn="just">
              <a:buFont typeface="Arial" panose="020B0604020202020204" pitchFamily="34" charset="0"/>
              <a:buChar char="•"/>
            </a:pPr>
            <a:r>
              <a:rPr lang="en-US" b="1" dirty="0"/>
              <a:t>investigation of double </a:t>
            </a:r>
            <a:r>
              <a:rPr lang="el-GR" b="1" dirty="0" smtClean="0"/>
              <a:t>β</a:t>
            </a:r>
            <a:r>
              <a:rPr lang="en-US" b="1" dirty="0" smtClean="0"/>
              <a:t>-decay </a:t>
            </a:r>
            <a:r>
              <a:rPr lang="en-US" b="1" dirty="0"/>
              <a:t>with different calorimetric and </a:t>
            </a:r>
            <a:r>
              <a:rPr lang="en-US" b="1" dirty="0" err="1"/>
              <a:t>treko</a:t>
            </a:r>
            <a:r>
              <a:rPr lang="en-US" b="1" dirty="0"/>
              <a:t>-calorimetric methods; </a:t>
            </a:r>
          </a:p>
          <a:p>
            <a:pPr marL="285750" indent="-285750" algn="just">
              <a:buFont typeface="Arial" panose="020B0604020202020204" pitchFamily="34" charset="0"/>
              <a:buChar char="•"/>
            </a:pPr>
            <a:r>
              <a:rPr lang="en-US" b="1" dirty="0"/>
              <a:t>investigation of neutrino properties from different sources; </a:t>
            </a:r>
          </a:p>
          <a:p>
            <a:pPr marL="285750" indent="-285750" algn="just">
              <a:buFont typeface="Arial" panose="020B0604020202020204" pitchFamily="34" charset="0"/>
              <a:buChar char="•"/>
            </a:pPr>
            <a:r>
              <a:rPr lang="en-US" b="1" dirty="0"/>
              <a:t>search for Dark Matter, </a:t>
            </a:r>
            <a:r>
              <a:rPr lang="en-US" b="1" i="1" dirty="0" err="1"/>
              <a:t>etc</a:t>
            </a:r>
            <a:r>
              <a:rPr lang="en-US" b="1" dirty="0"/>
              <a:t>; </a:t>
            </a:r>
          </a:p>
          <a:p>
            <a:pPr marL="285750" indent="-285750" algn="just">
              <a:buFont typeface="Arial" panose="020B0604020202020204" pitchFamily="34" charset="0"/>
              <a:buChar char="•"/>
            </a:pPr>
            <a:r>
              <a:rPr lang="en-US" b="1" dirty="0"/>
              <a:t>significant part of the laboratory scientific program is devoted to investigation of processes inside of nuclear reactor core with neutrinos. </a:t>
            </a:r>
          </a:p>
        </p:txBody>
      </p:sp>
    </p:spTree>
    <p:extLst>
      <p:ext uri="{BB962C8B-B14F-4D97-AF65-F5344CB8AC3E}">
        <p14:creationId xmlns:p14="http://schemas.microsoft.com/office/powerpoint/2010/main" val="1757435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C6BECB8B-53D8-424C-A098-C6BD8807CF58}"/>
              </a:ext>
            </a:extLst>
          </p:cNvPr>
          <p:cNvSpPr/>
          <p:nvPr/>
        </p:nvSpPr>
        <p:spPr>
          <a:xfrm>
            <a:off x="25558" y="93490"/>
            <a:ext cx="12144672" cy="477054"/>
          </a:xfrm>
          <a:prstGeom prst="rect">
            <a:avLst/>
          </a:prstGeom>
        </p:spPr>
        <p:txBody>
          <a:bodyPr wrap="square">
            <a:spAutoFit/>
          </a:bodyPr>
          <a:lstStyle/>
          <a:p>
            <a:pPr algn="ctr"/>
            <a:r>
              <a:rPr lang="en-US" altLang="ru-RU" sz="2500" b="1" kern="0" dirty="0">
                <a:solidFill>
                  <a:srgbClr val="002060"/>
                </a:solidFill>
              </a:rPr>
              <a:t>In 2024, the Laboratory plans to commission two new facilities</a:t>
            </a:r>
            <a:endParaRPr lang="ru-RU" sz="2500" dirty="0">
              <a:solidFill>
                <a:srgbClr val="002060"/>
              </a:solidFill>
            </a:endParaRPr>
          </a:p>
        </p:txBody>
      </p:sp>
      <p:pic>
        <p:nvPicPr>
          <p:cNvPr id="8" name="Picture 2">
            <a:extLst>
              <a:ext uri="{FF2B5EF4-FFF2-40B4-BE49-F238E27FC236}">
                <a16:creationId xmlns:a16="http://schemas.microsoft.com/office/drawing/2014/main" id="{FD59A4AE-BC18-4D74-9B42-2D62F8ECA41C}"/>
              </a:ext>
            </a:extLst>
          </p:cNvPr>
          <p:cNvPicPr>
            <a:picLocks noChangeAspect="1" noChangeArrowheads="1"/>
          </p:cNvPicPr>
          <p:nvPr/>
        </p:nvPicPr>
        <p:blipFill>
          <a:blip r:embed="rId3" cstate="print"/>
          <a:srcRect/>
          <a:stretch>
            <a:fillRect/>
          </a:stretch>
        </p:blipFill>
        <p:spPr bwMode="auto">
          <a:xfrm>
            <a:off x="119336" y="764704"/>
            <a:ext cx="6581623" cy="3103181"/>
          </a:xfrm>
          <a:prstGeom prst="rect">
            <a:avLst/>
          </a:prstGeom>
          <a:noFill/>
          <a:ln w="9525">
            <a:noFill/>
            <a:miter lim="800000"/>
            <a:headEnd/>
            <a:tailEnd/>
          </a:ln>
        </p:spPr>
      </p:pic>
      <p:sp>
        <p:nvSpPr>
          <p:cNvPr id="9" name="Прямоугольник 8">
            <a:extLst>
              <a:ext uri="{FF2B5EF4-FFF2-40B4-BE49-F238E27FC236}">
                <a16:creationId xmlns:a16="http://schemas.microsoft.com/office/drawing/2014/main" id="{D3485492-6D0F-4034-A81F-5B9AAB6090C2}"/>
              </a:ext>
            </a:extLst>
          </p:cNvPr>
          <p:cNvSpPr/>
          <p:nvPr/>
        </p:nvSpPr>
        <p:spPr>
          <a:xfrm rot="10800000" flipV="1">
            <a:off x="131251" y="764704"/>
            <a:ext cx="6591808"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LINAC-200/800 electron accelerator</a:t>
            </a:r>
          </a:p>
        </p:txBody>
      </p:sp>
      <p:sp>
        <p:nvSpPr>
          <p:cNvPr id="12" name="Прямоугольник 11">
            <a:extLst>
              <a:ext uri="{FF2B5EF4-FFF2-40B4-BE49-F238E27FC236}">
                <a16:creationId xmlns:a16="http://schemas.microsoft.com/office/drawing/2014/main" id="{AD391825-04B4-4E24-9C8C-E08CFCDC0BC1}"/>
              </a:ext>
            </a:extLst>
          </p:cNvPr>
          <p:cNvSpPr/>
          <p:nvPr/>
        </p:nvSpPr>
        <p:spPr>
          <a:xfrm rot="10800000" flipV="1">
            <a:off x="131251" y="3933056"/>
            <a:ext cx="6569708" cy="2024223"/>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t>The linear accelerator LINAC-200 at JINR is a new facility, constructed to provide electron test beams to carry out particle detectors R&amp;D, to perform studies of advanced methods of electron beam diagnostics, and for applied research.</a:t>
            </a:r>
          </a:p>
        </p:txBody>
      </p:sp>
      <p:pic>
        <p:nvPicPr>
          <p:cNvPr id="14" name="Picture 4">
            <a:extLst>
              <a:ext uri="{FF2B5EF4-FFF2-40B4-BE49-F238E27FC236}">
                <a16:creationId xmlns:a16="http://schemas.microsoft.com/office/drawing/2014/main" id="{B93D2318-B53F-4832-908E-735460AFE2EF}"/>
              </a:ext>
            </a:extLst>
          </p:cNvPr>
          <p:cNvPicPr>
            <a:picLocks noChangeAspect="1" noChangeArrowheads="1"/>
          </p:cNvPicPr>
          <p:nvPr/>
        </p:nvPicPr>
        <p:blipFill>
          <a:blip r:embed="rId4" cstate="print"/>
          <a:srcRect/>
          <a:stretch>
            <a:fillRect/>
          </a:stretch>
        </p:blipFill>
        <p:spPr bwMode="auto">
          <a:xfrm>
            <a:off x="9030374" y="764703"/>
            <a:ext cx="2652381" cy="4782383"/>
          </a:xfrm>
          <a:prstGeom prst="rect">
            <a:avLst/>
          </a:prstGeom>
          <a:noFill/>
          <a:ln w="9525">
            <a:noFill/>
            <a:miter lim="800000"/>
            <a:headEnd/>
            <a:tailEnd/>
          </a:ln>
        </p:spPr>
      </p:pic>
      <p:pic>
        <p:nvPicPr>
          <p:cNvPr id="15" name="Picture 2">
            <a:extLst>
              <a:ext uri="{FF2B5EF4-FFF2-40B4-BE49-F238E27FC236}">
                <a16:creationId xmlns:a16="http://schemas.microsoft.com/office/drawing/2014/main" id="{4A0EB89D-22D8-4A90-8AE4-04C4D7294A99}"/>
              </a:ext>
            </a:extLst>
          </p:cNvPr>
          <p:cNvPicPr>
            <a:picLocks noChangeAspect="1" noChangeArrowheads="1"/>
          </p:cNvPicPr>
          <p:nvPr/>
        </p:nvPicPr>
        <p:blipFill>
          <a:blip r:embed="rId5" cstate="print"/>
          <a:srcRect/>
          <a:stretch>
            <a:fillRect/>
          </a:stretch>
        </p:blipFill>
        <p:spPr bwMode="auto">
          <a:xfrm>
            <a:off x="7068663" y="764703"/>
            <a:ext cx="1949900" cy="2872602"/>
          </a:xfrm>
          <a:prstGeom prst="rect">
            <a:avLst/>
          </a:prstGeom>
          <a:noFill/>
          <a:ln w="9525">
            <a:noFill/>
            <a:miter lim="800000"/>
            <a:headEnd/>
            <a:tailEnd/>
          </a:ln>
        </p:spPr>
      </p:pic>
      <p:sp>
        <p:nvSpPr>
          <p:cNvPr id="16" name="Прямоугольник 15">
            <a:extLst>
              <a:ext uri="{FF2B5EF4-FFF2-40B4-BE49-F238E27FC236}">
                <a16:creationId xmlns:a16="http://schemas.microsoft.com/office/drawing/2014/main" id="{0F498FD3-1E61-4C06-92E4-EC7A04312286}"/>
              </a:ext>
            </a:extLst>
          </p:cNvPr>
          <p:cNvSpPr/>
          <p:nvPr/>
        </p:nvSpPr>
        <p:spPr>
          <a:xfrm>
            <a:off x="9264352" y="3356992"/>
            <a:ext cx="1512168" cy="1477328"/>
          </a:xfrm>
          <a:prstGeom prst="rect">
            <a:avLst/>
          </a:prstGeom>
        </p:spPr>
        <p:txBody>
          <a:bodyPr wrap="square">
            <a:spAutoFit/>
          </a:bodyPr>
          <a:lstStyle/>
          <a:p>
            <a:r>
              <a:rPr lang="en-US" b="1" dirty="0" err="1">
                <a:solidFill>
                  <a:schemeClr val="bg1"/>
                </a:solidFill>
                <a:latin typeface="Times New Roman" pitchFamily="18" charset="0"/>
                <a:cs typeface="Times New Roman" pitchFamily="18" charset="0"/>
              </a:rPr>
              <a:t>HPGe</a:t>
            </a:r>
            <a:r>
              <a:rPr lang="en-US" b="1" dirty="0">
                <a:solidFill>
                  <a:schemeClr val="bg1"/>
                </a:solidFill>
                <a:latin typeface="Times New Roman" pitchFamily="18" charset="0"/>
                <a:cs typeface="Times New Roman" pitchFamily="18" charset="0"/>
              </a:rPr>
              <a:t> detector inside of anti-</a:t>
            </a:r>
            <a:r>
              <a:rPr lang="en-US" b="1" dirty="0" err="1">
                <a:solidFill>
                  <a:schemeClr val="bg1"/>
                </a:solidFill>
                <a:latin typeface="Times New Roman" pitchFamily="18" charset="0"/>
                <a:cs typeface="Times New Roman" pitchFamily="18" charset="0"/>
              </a:rPr>
              <a:t>compton</a:t>
            </a:r>
            <a:r>
              <a:rPr lang="en-US" b="1" dirty="0">
                <a:solidFill>
                  <a:schemeClr val="bg1"/>
                </a:solidFill>
                <a:latin typeface="Times New Roman" pitchFamily="18" charset="0"/>
                <a:cs typeface="Times New Roman" pitchFamily="18" charset="0"/>
              </a:rPr>
              <a:t> veto + shield</a:t>
            </a:r>
            <a:endParaRPr lang="ru-RU" b="1" dirty="0">
              <a:solidFill>
                <a:schemeClr val="bg1"/>
              </a:solidFill>
            </a:endParaRPr>
          </a:p>
        </p:txBody>
      </p:sp>
      <p:sp>
        <p:nvSpPr>
          <p:cNvPr id="17" name="Прямоугольник 16">
            <a:extLst>
              <a:ext uri="{FF2B5EF4-FFF2-40B4-BE49-F238E27FC236}">
                <a16:creationId xmlns:a16="http://schemas.microsoft.com/office/drawing/2014/main" id="{889D2141-CACC-4092-B94D-06E96961B443}"/>
              </a:ext>
            </a:extLst>
          </p:cNvPr>
          <p:cNvSpPr/>
          <p:nvPr/>
        </p:nvSpPr>
        <p:spPr>
          <a:xfrm rot="10800000" flipV="1">
            <a:off x="7068662" y="764705"/>
            <a:ext cx="4614092"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Spectrometry cluster</a:t>
            </a:r>
          </a:p>
        </p:txBody>
      </p:sp>
      <p:sp>
        <p:nvSpPr>
          <p:cNvPr id="18" name="Прямоугольник 17">
            <a:extLst>
              <a:ext uri="{FF2B5EF4-FFF2-40B4-BE49-F238E27FC236}">
                <a16:creationId xmlns:a16="http://schemas.microsoft.com/office/drawing/2014/main" id="{1744699F-0ACF-4C4E-92A4-643E94925417}"/>
              </a:ext>
            </a:extLst>
          </p:cNvPr>
          <p:cNvSpPr/>
          <p:nvPr/>
        </p:nvSpPr>
        <p:spPr>
          <a:xfrm rot="10800000" flipV="1">
            <a:off x="5591944" y="5612257"/>
            <a:ext cx="6569708" cy="1217580"/>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t>The cluster will have ~10 different size/shape </a:t>
            </a:r>
            <a:r>
              <a:rPr lang="en-US" b="1" dirty="0" err="1"/>
              <a:t>HPGe</a:t>
            </a:r>
            <a:r>
              <a:rPr lang="en-US" b="1" dirty="0"/>
              <a:t> detectors, </a:t>
            </a:r>
            <a:r>
              <a:rPr lang="en-US" b="1" dirty="0" err="1"/>
              <a:t>NaI</a:t>
            </a:r>
            <a:r>
              <a:rPr lang="en-US" b="1" dirty="0"/>
              <a:t>, </a:t>
            </a:r>
            <a:r>
              <a:rPr lang="en-US" b="1" dirty="0" err="1"/>
              <a:t>CsI</a:t>
            </a:r>
            <a:r>
              <a:rPr lang="en-US" b="1" dirty="0"/>
              <a:t>, organic scintillators, </a:t>
            </a:r>
            <a:r>
              <a:rPr lang="en-US" b="1" i="1" dirty="0" err="1"/>
              <a:t>etc</a:t>
            </a:r>
            <a:r>
              <a:rPr lang="en-US" b="1" dirty="0"/>
              <a:t>: all can be proposed for use in joint measurements (user committee, availability, schedule).</a:t>
            </a:r>
          </a:p>
        </p:txBody>
      </p:sp>
    </p:spTree>
    <p:extLst>
      <p:ext uri="{BB962C8B-B14F-4D97-AF65-F5344CB8AC3E}">
        <p14:creationId xmlns:p14="http://schemas.microsoft.com/office/powerpoint/2010/main" val="1905601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4" descr="Рисунок 4">
            <a:extLst>
              <a:ext uri="{FF2B5EF4-FFF2-40B4-BE49-F238E27FC236}">
                <a16:creationId xmlns:a16="http://schemas.microsoft.com/office/drawing/2014/main" id="{7F2391B8-E043-4CBF-831B-2755F681B2E9}"/>
              </a:ext>
            </a:extLst>
          </p:cNvPr>
          <p:cNvPicPr>
            <a:picLocks noChangeAspect="1"/>
          </p:cNvPicPr>
          <p:nvPr/>
        </p:nvPicPr>
        <p:blipFill>
          <a:blip r:embed="rId3" cstate="print">
            <a:extLst/>
          </a:blip>
          <a:srcRect b="11795"/>
          <a:stretch>
            <a:fillRect/>
          </a:stretch>
        </p:blipFill>
        <p:spPr>
          <a:xfrm>
            <a:off x="138125" y="420587"/>
            <a:ext cx="6530944" cy="3240361"/>
          </a:xfrm>
          <a:prstGeom prst="rect">
            <a:avLst/>
          </a:prstGeom>
          <a:ln w="12700">
            <a:solidFill>
              <a:srgbClr val="FFFFFF"/>
            </a:solidFill>
          </a:ln>
          <a:effectLst>
            <a:outerShdw blurRad="203200" rotWithShape="0">
              <a:srgbClr val="000000">
                <a:alpha val="70000"/>
              </a:srgbClr>
            </a:outerShdw>
          </a:effectLst>
        </p:spPr>
      </p:pic>
      <p:sp>
        <p:nvSpPr>
          <p:cNvPr id="12" name="Прямоугольник 11">
            <a:extLst>
              <a:ext uri="{FF2B5EF4-FFF2-40B4-BE49-F238E27FC236}">
                <a16:creationId xmlns:a16="http://schemas.microsoft.com/office/drawing/2014/main" id="{AD391825-04B4-4E24-9C8C-E08CFCDC0BC1}"/>
              </a:ext>
            </a:extLst>
          </p:cNvPr>
          <p:cNvSpPr/>
          <p:nvPr/>
        </p:nvSpPr>
        <p:spPr>
          <a:xfrm rot="10800000" flipV="1">
            <a:off x="112206" y="3876973"/>
            <a:ext cx="6569708" cy="2160240"/>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t>A significant part of the Laboratory’s manpower involved in the nuclear physics </a:t>
            </a:r>
            <a:r>
              <a:rPr lang="en-US" b="1" dirty="0" err="1"/>
              <a:t>programme</a:t>
            </a:r>
            <a:r>
              <a:rPr lang="en-US" b="1" dirty="0"/>
              <a:t> is assigned to the construction and commissioning of the Baikal-GVD gigaton volume neutrino telescope, which is a part of the large research infrastructure of JINR.</a:t>
            </a:r>
          </a:p>
        </p:txBody>
      </p:sp>
      <p:pic>
        <p:nvPicPr>
          <p:cNvPr id="19" name="Picture 7" descr="p2">
            <a:extLst>
              <a:ext uri="{FF2B5EF4-FFF2-40B4-BE49-F238E27FC236}">
                <a16:creationId xmlns:a16="http://schemas.microsoft.com/office/drawing/2014/main" id="{012367C4-A161-4676-A1CF-28C6F23066F3}"/>
              </a:ext>
            </a:extLst>
          </p:cNvPr>
          <p:cNvPicPr>
            <a:picLocks noChangeAspect="1" noChangeArrowheads="1"/>
          </p:cNvPicPr>
          <p:nvPr/>
        </p:nvPicPr>
        <p:blipFill>
          <a:blip r:embed="rId4" cstate="print"/>
          <a:srcRect/>
          <a:stretch>
            <a:fillRect/>
          </a:stretch>
        </p:blipFill>
        <p:spPr>
          <a:xfrm>
            <a:off x="149372" y="1644725"/>
            <a:ext cx="2936581" cy="1991608"/>
          </a:xfrm>
          <a:prstGeom prst="rect">
            <a:avLst/>
          </a:prstGeom>
        </p:spPr>
      </p:pic>
      <p:sp>
        <p:nvSpPr>
          <p:cNvPr id="20" name="Прямоугольник 19">
            <a:extLst>
              <a:ext uri="{FF2B5EF4-FFF2-40B4-BE49-F238E27FC236}">
                <a16:creationId xmlns:a16="http://schemas.microsoft.com/office/drawing/2014/main" id="{5AA49357-CC1D-4B97-9874-A07DD54BD5A9}"/>
              </a:ext>
            </a:extLst>
          </p:cNvPr>
          <p:cNvSpPr/>
          <p:nvPr/>
        </p:nvSpPr>
        <p:spPr>
          <a:xfrm rot="10800000" flipV="1">
            <a:off x="131251" y="420589"/>
            <a:ext cx="6591808"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North hemisphere biggest neutrino detector BAIKAL-GVD</a:t>
            </a:r>
          </a:p>
        </p:txBody>
      </p:sp>
      <p:pic>
        <p:nvPicPr>
          <p:cNvPr id="21" name="Picture 2">
            <a:extLst>
              <a:ext uri="{FF2B5EF4-FFF2-40B4-BE49-F238E27FC236}">
                <a16:creationId xmlns:a16="http://schemas.microsoft.com/office/drawing/2014/main" id="{CF16D51B-9C11-4589-A705-73436C5C3A2D}"/>
              </a:ext>
            </a:extLst>
          </p:cNvPr>
          <p:cNvPicPr>
            <a:picLocks noChangeAspect="1" noChangeArrowheads="1"/>
          </p:cNvPicPr>
          <p:nvPr/>
        </p:nvPicPr>
        <p:blipFill>
          <a:blip r:embed="rId5" cstate="print"/>
          <a:srcRect/>
          <a:stretch>
            <a:fillRect/>
          </a:stretch>
        </p:blipFill>
        <p:spPr bwMode="auto">
          <a:xfrm>
            <a:off x="6816080" y="332656"/>
            <a:ext cx="3221037" cy="2624137"/>
          </a:xfrm>
          <a:prstGeom prst="rect">
            <a:avLst/>
          </a:prstGeom>
          <a:noFill/>
          <a:ln w="9525">
            <a:noFill/>
            <a:miter lim="800000"/>
            <a:headEnd/>
            <a:tailEnd/>
          </a:ln>
        </p:spPr>
      </p:pic>
      <p:pic>
        <p:nvPicPr>
          <p:cNvPr id="22" name="Picture 3">
            <a:extLst>
              <a:ext uri="{FF2B5EF4-FFF2-40B4-BE49-F238E27FC236}">
                <a16:creationId xmlns:a16="http://schemas.microsoft.com/office/drawing/2014/main" id="{75B841FE-FA39-435B-939F-978EEF20E953}"/>
              </a:ext>
            </a:extLst>
          </p:cNvPr>
          <p:cNvPicPr>
            <a:picLocks noChangeAspect="1" noChangeArrowheads="1"/>
          </p:cNvPicPr>
          <p:nvPr/>
        </p:nvPicPr>
        <p:blipFill>
          <a:blip r:embed="rId6" cstate="print"/>
          <a:srcRect/>
          <a:stretch>
            <a:fillRect/>
          </a:stretch>
        </p:blipFill>
        <p:spPr bwMode="auto">
          <a:xfrm>
            <a:off x="8954775" y="1027515"/>
            <a:ext cx="3210564" cy="2531706"/>
          </a:xfrm>
          <a:prstGeom prst="rect">
            <a:avLst/>
          </a:prstGeom>
          <a:noFill/>
          <a:ln w="9525">
            <a:noFill/>
            <a:miter lim="800000"/>
            <a:headEnd/>
            <a:tailEnd/>
          </a:ln>
        </p:spPr>
      </p:pic>
      <p:sp>
        <p:nvSpPr>
          <p:cNvPr id="23" name="Прямоугольник 22">
            <a:extLst>
              <a:ext uri="{FF2B5EF4-FFF2-40B4-BE49-F238E27FC236}">
                <a16:creationId xmlns:a16="http://schemas.microsoft.com/office/drawing/2014/main" id="{1302E5D3-42EE-43B8-8437-414C11A01485}"/>
              </a:ext>
            </a:extLst>
          </p:cNvPr>
          <p:cNvSpPr/>
          <p:nvPr/>
        </p:nvSpPr>
        <p:spPr>
          <a:xfrm rot="10800000" flipV="1">
            <a:off x="9552384" y="420590"/>
            <a:ext cx="2639616"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MSC-230 cyclotron</a:t>
            </a:r>
          </a:p>
        </p:txBody>
      </p:sp>
      <p:sp>
        <p:nvSpPr>
          <p:cNvPr id="24" name="Прямоугольник 23">
            <a:extLst>
              <a:ext uri="{FF2B5EF4-FFF2-40B4-BE49-F238E27FC236}">
                <a16:creationId xmlns:a16="http://schemas.microsoft.com/office/drawing/2014/main" id="{9C4811BB-59A5-4A89-8DDE-02D3EC26689F}"/>
              </a:ext>
            </a:extLst>
          </p:cNvPr>
          <p:cNvSpPr/>
          <p:nvPr/>
        </p:nvSpPr>
        <p:spPr>
          <a:xfrm rot="10800000" flipV="1">
            <a:off x="6816078" y="3880039"/>
            <a:ext cx="5263715" cy="2531706"/>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t>MSC230 is intended for basic research in radiobiology, biomedicine, and for beam therapy (proton ~10 </a:t>
            </a:r>
            <a:r>
              <a:rPr lang="en-US" b="1" dirty="0" err="1"/>
              <a:t>mkA</a:t>
            </a:r>
            <a:r>
              <a:rPr lang="en-US" b="1" dirty="0"/>
              <a:t>, 50msec, &gt; 5Gr/l/s)</a:t>
            </a:r>
          </a:p>
          <a:p>
            <a:pPr algn="just"/>
            <a:r>
              <a:rPr lang="en-US" b="1" dirty="0"/>
              <a:t>TDR is completed.</a:t>
            </a:r>
          </a:p>
          <a:p>
            <a:pPr algn="just"/>
            <a:r>
              <a:rPr lang="en-US" b="1" dirty="0"/>
              <a:t>Superconducting coils are prototyping and scheduled for summer 2024. </a:t>
            </a:r>
          </a:p>
          <a:p>
            <a:pPr algn="just"/>
            <a:r>
              <a:rPr lang="en-US" b="1" dirty="0"/>
              <a:t>Other technical systems are in process of</a:t>
            </a:r>
          </a:p>
          <a:p>
            <a:pPr algn="just"/>
            <a:r>
              <a:rPr lang="en-US" b="1" dirty="0"/>
              <a:t>procurement and manufacturing.</a:t>
            </a:r>
          </a:p>
          <a:p>
            <a:pPr algn="just"/>
            <a:endParaRPr lang="en-US" b="1" dirty="0"/>
          </a:p>
        </p:txBody>
      </p:sp>
    </p:spTree>
    <p:extLst>
      <p:ext uri="{BB962C8B-B14F-4D97-AF65-F5344CB8AC3E}">
        <p14:creationId xmlns:p14="http://schemas.microsoft.com/office/powerpoint/2010/main" val="4255934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4">
            <a:extLst>
              <a:ext uri="{FF2B5EF4-FFF2-40B4-BE49-F238E27FC236}">
                <a16:creationId xmlns:a16="http://schemas.microsoft.com/office/drawing/2014/main" id="{50D494AD-FBFB-4E06-A78A-518429946B9B}"/>
              </a:ext>
            </a:extLst>
          </p:cNvPr>
          <p:cNvSpPr txBox="1">
            <a:spLocks noChangeArrowheads="1"/>
          </p:cNvSpPr>
          <p:nvPr/>
        </p:nvSpPr>
        <p:spPr bwMode="auto">
          <a:xfrm>
            <a:off x="1724025" y="156032"/>
            <a:ext cx="87439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panose="020B0604020202020204" pitchFamily="34" charset="0"/>
                <a:ea typeface="MS PGothic" panose="020B0600070205080204" pitchFamily="34" charset="-128"/>
              </a:defRPr>
            </a:lvl1pPr>
            <a:lvl2pPr marL="742950" indent="-285750" eaLnBrk="0" hangingPunct="0">
              <a:defRPr sz="2400">
                <a:solidFill>
                  <a:srgbClr val="FF3300"/>
                </a:solidFill>
                <a:latin typeface="Arial" panose="020B0604020202020204" pitchFamily="34" charset="0"/>
                <a:ea typeface="MS PGothic" panose="020B0600070205080204" pitchFamily="34" charset="-128"/>
              </a:defRPr>
            </a:lvl2pPr>
            <a:lvl3pPr marL="1143000" indent="-228600" eaLnBrk="0" hangingPunct="0">
              <a:defRPr sz="2400">
                <a:solidFill>
                  <a:srgbClr val="FF3300"/>
                </a:solidFill>
                <a:latin typeface="Arial" panose="020B0604020202020204" pitchFamily="34" charset="0"/>
                <a:ea typeface="MS PGothic" panose="020B0600070205080204" pitchFamily="34" charset="-128"/>
              </a:defRPr>
            </a:lvl3pPr>
            <a:lvl4pPr marL="1600200" indent="-228600" eaLnBrk="0" hangingPunct="0">
              <a:defRPr sz="2400">
                <a:solidFill>
                  <a:srgbClr val="FF3300"/>
                </a:solidFill>
                <a:latin typeface="Arial" panose="020B0604020202020204" pitchFamily="34" charset="0"/>
                <a:ea typeface="MS PGothic" panose="020B0600070205080204" pitchFamily="34" charset="-128"/>
              </a:defRPr>
            </a:lvl4pPr>
            <a:lvl5pPr marL="2057400" indent="-228600" eaLnBrk="0" hangingPunct="0">
              <a:defRPr sz="2400">
                <a:solidFill>
                  <a:srgbClr val="FF33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9pPr>
          </a:lstStyle>
          <a:p>
            <a:pPr algn="ctr" defTabSz="457200" eaLnBrk="1" hangingPunct="1">
              <a:defRPr/>
            </a:pPr>
            <a:r>
              <a:rPr lang="en-GB" altLang="ru-RU" sz="1600" b="1" kern="0" dirty="0">
                <a:solidFill>
                  <a:srgbClr val="C00000"/>
                </a:solidFill>
              </a:rPr>
              <a:t>Programme Advisory Committee for Nuclear Physics, 5</a:t>
            </a:r>
            <a:r>
              <a:rPr lang="en-US" altLang="ru-RU" sz="1600" b="1" kern="0" dirty="0">
                <a:solidFill>
                  <a:srgbClr val="C00000"/>
                </a:solidFill>
              </a:rPr>
              <a:t>8th.</a:t>
            </a:r>
            <a:r>
              <a:rPr lang="en-GB" altLang="ru-RU" sz="1600" b="1" kern="0" dirty="0">
                <a:solidFill>
                  <a:srgbClr val="C00000"/>
                </a:solidFill>
              </a:rPr>
              <a:t> meeting, 29 </a:t>
            </a:r>
            <a:r>
              <a:rPr lang="en-US" altLang="ru-RU" sz="1600" b="1" kern="0" dirty="0">
                <a:solidFill>
                  <a:srgbClr val="C00000"/>
                </a:solidFill>
              </a:rPr>
              <a:t>January</a:t>
            </a:r>
            <a:r>
              <a:rPr lang="en-GB" altLang="ru-RU" sz="1600" b="1" kern="0" dirty="0">
                <a:solidFill>
                  <a:srgbClr val="C00000"/>
                </a:solidFill>
              </a:rPr>
              <a:t> 2024</a:t>
            </a:r>
            <a:endParaRPr lang="en-GB" altLang="ru-RU" sz="1600" kern="0" dirty="0">
              <a:solidFill>
                <a:srgbClr val="C00000"/>
              </a:solidFill>
            </a:endParaRPr>
          </a:p>
        </p:txBody>
      </p:sp>
      <p:sp>
        <p:nvSpPr>
          <p:cNvPr id="2" name="Номер слайда 1">
            <a:extLst>
              <a:ext uri="{FF2B5EF4-FFF2-40B4-BE49-F238E27FC236}">
                <a16:creationId xmlns:a16="http://schemas.microsoft.com/office/drawing/2014/main" id="{8D7AD651-D6C2-4AC9-99E0-4C2C4D3C7809}"/>
              </a:ext>
            </a:extLst>
          </p:cNvPr>
          <p:cNvSpPr>
            <a:spLocks noGrp="1"/>
          </p:cNvSpPr>
          <p:nvPr>
            <p:ph type="sldNum" sz="quarter" idx="12"/>
          </p:nvPr>
        </p:nvSpPr>
        <p:spPr/>
        <p:txBody>
          <a:bodyPr/>
          <a:lstStyle/>
          <a:p>
            <a:fld id="{017C60C2-FB95-4464-969C-DC460CD1CFD8}" type="slidenum">
              <a:rPr lang="ru-RU" smtClean="0"/>
              <a:pPr/>
              <a:t>2</a:t>
            </a:fld>
            <a:endParaRPr lang="ru-RU"/>
          </a:p>
        </p:txBody>
      </p:sp>
      <p:sp>
        <p:nvSpPr>
          <p:cNvPr id="5" name="ZoneTexte 3">
            <a:extLst>
              <a:ext uri="{FF2B5EF4-FFF2-40B4-BE49-F238E27FC236}">
                <a16:creationId xmlns:a16="http://schemas.microsoft.com/office/drawing/2014/main" id="{4BBD5046-2864-4D5E-93AC-3DB002AAA85A}"/>
              </a:ext>
            </a:extLst>
          </p:cNvPr>
          <p:cNvSpPr txBox="1">
            <a:spLocks noChangeArrowheads="1"/>
          </p:cNvSpPr>
          <p:nvPr/>
        </p:nvSpPr>
        <p:spPr bwMode="auto">
          <a:xfrm>
            <a:off x="287015" y="692696"/>
            <a:ext cx="11617968" cy="5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panose="020B0604020202020204" pitchFamily="34" charset="0"/>
                <a:ea typeface="MS PGothic" panose="020B0600070205080204" pitchFamily="34" charset="-128"/>
              </a:defRPr>
            </a:lvl1pPr>
            <a:lvl2pPr marL="742950" indent="-285750" eaLnBrk="0" hangingPunct="0">
              <a:defRPr sz="2400">
                <a:solidFill>
                  <a:srgbClr val="FF3300"/>
                </a:solidFill>
                <a:latin typeface="Arial" panose="020B0604020202020204" pitchFamily="34" charset="0"/>
                <a:ea typeface="MS PGothic" panose="020B0600070205080204" pitchFamily="34" charset="-128"/>
              </a:defRPr>
            </a:lvl2pPr>
            <a:lvl3pPr marL="1143000" indent="-228600" eaLnBrk="0" hangingPunct="0">
              <a:defRPr sz="2400">
                <a:solidFill>
                  <a:srgbClr val="FF3300"/>
                </a:solidFill>
                <a:latin typeface="Arial" panose="020B0604020202020204" pitchFamily="34" charset="0"/>
                <a:ea typeface="MS PGothic" panose="020B0600070205080204" pitchFamily="34" charset="-128"/>
              </a:defRPr>
            </a:lvl3pPr>
            <a:lvl4pPr marL="1600200" indent="-228600" eaLnBrk="0" hangingPunct="0">
              <a:defRPr sz="2400">
                <a:solidFill>
                  <a:srgbClr val="FF3300"/>
                </a:solidFill>
                <a:latin typeface="Arial" panose="020B0604020202020204" pitchFamily="34" charset="0"/>
                <a:ea typeface="MS PGothic" panose="020B0600070205080204" pitchFamily="34" charset="-128"/>
              </a:defRPr>
            </a:lvl4pPr>
            <a:lvl5pPr marL="2057400" indent="-228600" eaLnBrk="0" hangingPunct="0">
              <a:defRPr sz="2400">
                <a:solidFill>
                  <a:srgbClr val="FF33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9pPr>
          </a:lstStyle>
          <a:p>
            <a:pPr defTabSz="457200" eaLnBrk="1" hangingPunct="1">
              <a:lnSpc>
                <a:spcPct val="130000"/>
              </a:lnSpc>
              <a:defRPr/>
            </a:pPr>
            <a:r>
              <a:rPr lang="en-GB" altLang="ru-RU" sz="1200" kern="0" dirty="0">
                <a:solidFill>
                  <a:srgbClr val="002060"/>
                </a:solidFill>
              </a:rPr>
              <a:t>1. Opening of the meeting 																			</a:t>
            </a:r>
            <a:r>
              <a:rPr lang="en-GB" altLang="ru-RU" sz="1200" i="1" kern="0" dirty="0">
                <a:solidFill>
                  <a:srgbClr val="002060"/>
                </a:solidFill>
              </a:rPr>
              <a:t>V. </a:t>
            </a:r>
            <a:r>
              <a:rPr lang="en-GB" altLang="ru-RU" sz="1200" i="1" kern="0" dirty="0" err="1">
                <a:solidFill>
                  <a:srgbClr val="002060"/>
                </a:solidFill>
              </a:rPr>
              <a:t>Nesvizhevsky</a:t>
            </a:r>
            <a:r>
              <a:rPr lang="en-GB" altLang="ru-RU" sz="1200" kern="0" dirty="0">
                <a:solidFill>
                  <a:srgbClr val="002060"/>
                </a:solidFill>
              </a:rPr>
              <a:t>	</a:t>
            </a:r>
          </a:p>
          <a:p>
            <a:pPr defTabSz="457200" eaLnBrk="1" hangingPunct="1">
              <a:lnSpc>
                <a:spcPct val="130000"/>
              </a:lnSpc>
              <a:defRPr/>
            </a:pPr>
            <a:r>
              <a:rPr lang="en-GB" altLang="ru-RU" sz="1200" kern="0" dirty="0">
                <a:solidFill>
                  <a:srgbClr val="002060"/>
                </a:solidFill>
              </a:rPr>
              <a:t>2. </a:t>
            </a:r>
            <a:r>
              <a:rPr lang="en-US" altLang="ru-RU" sz="1200" kern="0" dirty="0">
                <a:solidFill>
                  <a:srgbClr val="002060"/>
                </a:solidFill>
              </a:rPr>
              <a:t>Implementation of the recommendations of the 57th PAC meeting												</a:t>
            </a:r>
            <a:r>
              <a:rPr lang="en-GB" altLang="ru-RU" sz="1200" i="1" kern="0" dirty="0">
                <a:solidFill>
                  <a:srgbClr val="002060"/>
                </a:solidFill>
              </a:rPr>
              <a:t>V. </a:t>
            </a:r>
            <a:r>
              <a:rPr lang="en-GB" altLang="ru-RU" sz="1200" i="1" kern="0" dirty="0" err="1">
                <a:solidFill>
                  <a:srgbClr val="002060"/>
                </a:solidFill>
              </a:rPr>
              <a:t>Nesvizhevsky</a:t>
            </a:r>
            <a:r>
              <a:rPr lang="en-US" altLang="ru-RU" sz="1200" kern="0" dirty="0">
                <a:solidFill>
                  <a:srgbClr val="002060"/>
                </a:solidFill>
              </a:rPr>
              <a:t> </a:t>
            </a:r>
          </a:p>
          <a:p>
            <a:pPr defTabSz="457200" eaLnBrk="1" hangingPunct="1">
              <a:lnSpc>
                <a:spcPct val="130000"/>
              </a:lnSpc>
              <a:defRPr/>
            </a:pPr>
            <a:r>
              <a:rPr lang="en-GB" altLang="ru-RU" sz="1200" kern="0" dirty="0">
                <a:solidFill>
                  <a:srgbClr val="002060"/>
                </a:solidFill>
              </a:rPr>
              <a:t>3. </a:t>
            </a:r>
            <a:r>
              <a:rPr lang="en-US" altLang="ru-RU" sz="1200" kern="0" dirty="0">
                <a:solidFill>
                  <a:srgbClr val="002060"/>
                </a:solidFill>
              </a:rPr>
              <a:t>Information on the Resolution of the 134th session of the JINR Scientific Council (September 2023) and on the decisions 				</a:t>
            </a:r>
            <a:r>
              <a:rPr lang="en-US" sz="1200" i="1" dirty="0">
                <a:solidFill>
                  <a:srgbClr val="002060"/>
                </a:solidFill>
              </a:rPr>
              <a:t>S. </a:t>
            </a:r>
            <a:r>
              <a:rPr lang="en-US" sz="1200" i="1" dirty="0" err="1">
                <a:solidFill>
                  <a:srgbClr val="002060"/>
                </a:solidFill>
              </a:rPr>
              <a:t>Dmitriev</a:t>
            </a:r>
            <a:endParaRPr lang="en-US" altLang="ru-RU" sz="1200" kern="0" dirty="0">
              <a:solidFill>
                <a:srgbClr val="002060"/>
              </a:solidFill>
            </a:endParaRPr>
          </a:p>
          <a:p>
            <a:pPr defTabSz="457200" eaLnBrk="1" hangingPunct="1">
              <a:lnSpc>
                <a:spcPct val="130000"/>
              </a:lnSpc>
              <a:defRPr/>
            </a:pPr>
            <a:r>
              <a:rPr lang="en-US" altLang="ru-RU" sz="1200" kern="0" dirty="0">
                <a:solidFill>
                  <a:srgbClr val="002060"/>
                </a:solidFill>
              </a:rPr>
              <a:t>    of the JINR Committee of Plenipotentiaries (November 2023)</a:t>
            </a:r>
          </a:p>
          <a:p>
            <a:pPr defTabSz="457200" eaLnBrk="1" hangingPunct="1">
              <a:lnSpc>
                <a:spcPct val="130000"/>
              </a:lnSpc>
              <a:defRPr/>
            </a:pPr>
            <a:r>
              <a:rPr lang="en-US" sz="1200" i="1" dirty="0">
                <a:solidFill>
                  <a:srgbClr val="002060"/>
                </a:solidFill>
              </a:rPr>
              <a:t>						</a:t>
            </a:r>
            <a:endParaRPr lang="en-US" altLang="ru-RU" sz="1200" kern="0" dirty="0">
              <a:solidFill>
                <a:srgbClr val="002060"/>
              </a:solidFill>
            </a:endParaRPr>
          </a:p>
          <a:p>
            <a:pPr defTabSz="457200" eaLnBrk="1" hangingPunct="1">
              <a:lnSpc>
                <a:spcPct val="130000"/>
              </a:lnSpc>
              <a:defRPr/>
            </a:pPr>
            <a:r>
              <a:rPr lang="en-GB" altLang="ru-RU" sz="1400" b="1" kern="0" dirty="0">
                <a:solidFill>
                  <a:srgbClr val="C00000"/>
                </a:solidFill>
              </a:rPr>
              <a:t>4. </a:t>
            </a:r>
            <a:r>
              <a:rPr lang="en-US" altLang="ru-RU" sz="1400" b="1" kern="0" dirty="0">
                <a:solidFill>
                  <a:srgbClr val="C00000"/>
                </a:solidFill>
              </a:rPr>
              <a:t>Main themes and projects of the Seven-Year Plan for the Development of JINR for 2024–2030					S. </a:t>
            </a:r>
            <a:r>
              <a:rPr lang="en-US" altLang="ru-RU" sz="1400" b="1" kern="0" dirty="0" err="1">
                <a:solidFill>
                  <a:srgbClr val="C00000"/>
                </a:solidFill>
              </a:rPr>
              <a:t>Nedelko</a:t>
            </a:r>
            <a:endParaRPr lang="en-US" altLang="ru-RU" sz="1400" b="1" kern="0" dirty="0">
              <a:solidFill>
                <a:srgbClr val="C00000"/>
              </a:solidFill>
            </a:endParaRPr>
          </a:p>
          <a:p>
            <a:pPr defTabSz="457200" eaLnBrk="1" hangingPunct="1">
              <a:lnSpc>
                <a:spcPct val="130000"/>
              </a:lnSpc>
              <a:defRPr/>
            </a:pPr>
            <a:r>
              <a:rPr lang="en-GB" altLang="ru-RU" sz="1400" b="1" kern="0" dirty="0">
                <a:solidFill>
                  <a:srgbClr val="C00000"/>
                </a:solidFill>
              </a:rPr>
              <a:t>5. </a:t>
            </a:r>
            <a:r>
              <a:rPr lang="en-US" sz="1400" b="1" dirty="0">
                <a:solidFill>
                  <a:srgbClr val="C00000"/>
                </a:solidFill>
              </a:rPr>
              <a:t>Work plan on the theme “Neutron Nuclear Physics” and projects within the framework of this theme for 2024</a:t>
            </a:r>
            <a:r>
              <a:rPr lang="en-US" altLang="ru-RU" sz="1400" b="1" kern="0" dirty="0">
                <a:solidFill>
                  <a:srgbClr val="C00000"/>
                </a:solidFill>
              </a:rPr>
              <a:t>		E. </a:t>
            </a:r>
            <a:r>
              <a:rPr lang="en-US" altLang="ru-RU" sz="1400" b="1" kern="0" dirty="0" err="1">
                <a:solidFill>
                  <a:srgbClr val="C00000"/>
                </a:solidFill>
              </a:rPr>
              <a:t>Lychagin</a:t>
            </a:r>
            <a:endParaRPr lang="en-US" altLang="ru-RU" sz="1400" b="1" kern="0" dirty="0">
              <a:solidFill>
                <a:srgbClr val="C00000"/>
              </a:solidFill>
            </a:endParaRPr>
          </a:p>
          <a:p>
            <a:pPr defTabSz="457200" eaLnBrk="1" hangingPunct="1">
              <a:lnSpc>
                <a:spcPct val="130000"/>
              </a:lnSpc>
              <a:defRPr/>
            </a:pPr>
            <a:r>
              <a:rPr lang="en-US" altLang="ru-RU" sz="1400" b="1" kern="0" dirty="0">
                <a:solidFill>
                  <a:srgbClr val="C00000"/>
                </a:solidFill>
              </a:rPr>
              <a:t>6. Work plan on the theme “Synthesis and Properties of Superheavy Elements, the Structure of Nuclei at the Limits	S. </a:t>
            </a:r>
            <a:r>
              <a:rPr lang="en-US" altLang="ru-RU" sz="1400" b="1" kern="0" dirty="0" err="1">
                <a:solidFill>
                  <a:srgbClr val="C00000"/>
                </a:solidFill>
              </a:rPr>
              <a:t>Sidorchuk</a:t>
            </a:r>
            <a:endParaRPr lang="en-US" altLang="ru-RU" sz="1400" b="1" kern="0" dirty="0">
              <a:solidFill>
                <a:srgbClr val="C00000"/>
              </a:solidFill>
            </a:endParaRPr>
          </a:p>
          <a:p>
            <a:pPr defTabSz="457200" eaLnBrk="1" hangingPunct="1">
              <a:lnSpc>
                <a:spcPct val="130000"/>
              </a:lnSpc>
              <a:defRPr/>
            </a:pPr>
            <a:r>
              <a:rPr lang="en-US" altLang="ru-RU" sz="1400" b="1" kern="0" dirty="0">
                <a:solidFill>
                  <a:srgbClr val="C00000"/>
                </a:solidFill>
              </a:rPr>
              <a:t>    of Nucleon Stability” and projects within the framework of this theme for 2024</a:t>
            </a:r>
          </a:p>
          <a:p>
            <a:pPr defTabSz="457200" eaLnBrk="1" hangingPunct="1">
              <a:lnSpc>
                <a:spcPct val="130000"/>
              </a:lnSpc>
              <a:defRPr/>
            </a:pPr>
            <a:r>
              <a:rPr lang="en-US" altLang="ru-RU" sz="1400" b="1" kern="0" dirty="0">
                <a:solidFill>
                  <a:srgbClr val="C00000"/>
                </a:solidFill>
              </a:rPr>
              <a:t>7. Work plan on the large research infrastructure (LRI) “Development of the FLNR Accelerator Complex and			V. </a:t>
            </a:r>
            <a:r>
              <a:rPr lang="en-US" altLang="ru-RU" sz="1400" b="1" kern="0" dirty="0" err="1">
                <a:solidFill>
                  <a:srgbClr val="C00000"/>
                </a:solidFill>
              </a:rPr>
              <a:t>Semin</a:t>
            </a:r>
            <a:endParaRPr lang="en-US" altLang="ru-RU" sz="1400" b="1" kern="0" dirty="0">
              <a:solidFill>
                <a:srgbClr val="C00000"/>
              </a:solidFill>
            </a:endParaRPr>
          </a:p>
          <a:p>
            <a:pPr defTabSz="457200" eaLnBrk="1" hangingPunct="1">
              <a:lnSpc>
                <a:spcPct val="130000"/>
              </a:lnSpc>
              <a:defRPr/>
            </a:pPr>
            <a:r>
              <a:rPr lang="en-US" altLang="ru-RU" sz="1400" b="1" kern="0" dirty="0">
                <a:solidFill>
                  <a:srgbClr val="C00000"/>
                </a:solidFill>
              </a:rPr>
              <a:t>    Experimental Setups (DRIBs-III)” and projects within the framework of this LRI for 2024</a:t>
            </a:r>
          </a:p>
          <a:p>
            <a:pPr defTabSz="457200" eaLnBrk="1" hangingPunct="1">
              <a:lnSpc>
                <a:spcPct val="130000"/>
              </a:lnSpc>
              <a:defRPr/>
            </a:pPr>
            <a:r>
              <a:rPr lang="en-US" altLang="ru-RU" sz="1400" b="1" kern="0" dirty="0">
                <a:solidFill>
                  <a:srgbClr val="C00000"/>
                </a:solidFill>
              </a:rPr>
              <a:t>8. Review of nuclear physics at the </a:t>
            </a:r>
            <a:r>
              <a:rPr lang="en-US" altLang="ru-RU" sz="1400" b="1" kern="0" dirty="0" err="1">
                <a:solidFill>
                  <a:srgbClr val="C00000"/>
                </a:solidFill>
              </a:rPr>
              <a:t>Dzhelepov</a:t>
            </a:r>
            <a:r>
              <a:rPr lang="en-US" altLang="ru-RU" sz="1400" b="1" kern="0" dirty="0">
                <a:solidFill>
                  <a:srgbClr val="C00000"/>
                </a:solidFill>
              </a:rPr>
              <a:t> Laboratory of Nuclear Problems								E. </a:t>
            </a:r>
            <a:r>
              <a:rPr lang="en-US" altLang="ru-RU" sz="1400" b="1" kern="0" dirty="0" err="1">
                <a:solidFill>
                  <a:srgbClr val="C00000"/>
                </a:solidFill>
              </a:rPr>
              <a:t>Yakushev</a:t>
            </a:r>
            <a:endParaRPr lang="en-US" altLang="ru-RU" sz="1400" b="1" kern="0" dirty="0">
              <a:solidFill>
                <a:srgbClr val="C00000"/>
              </a:solidFill>
            </a:endParaRPr>
          </a:p>
          <a:p>
            <a:pPr defTabSz="457200" eaLnBrk="1" hangingPunct="1">
              <a:lnSpc>
                <a:spcPct val="130000"/>
              </a:lnSpc>
              <a:defRPr/>
            </a:pPr>
            <a:r>
              <a:rPr lang="en-US" altLang="ru-RU" sz="1400" b="1" kern="0" dirty="0">
                <a:solidFill>
                  <a:srgbClr val="C00000"/>
                </a:solidFill>
              </a:rPr>
              <a:t>9. Scientific reports:</a:t>
            </a:r>
          </a:p>
          <a:p>
            <a:pPr defTabSz="457200" eaLnBrk="1" hangingPunct="1">
              <a:lnSpc>
                <a:spcPct val="130000"/>
              </a:lnSpc>
              <a:defRPr/>
            </a:pPr>
            <a:r>
              <a:rPr lang="en-US" altLang="ru-RU" sz="1400" b="1" kern="0" dirty="0">
                <a:solidFill>
                  <a:srgbClr val="C00000"/>
                </a:solidFill>
              </a:rPr>
              <a:t>	9.1. Verification of T-invariance in the total interaction cross section of neutrons with unpolarized nuclei		V. </a:t>
            </a:r>
            <a:r>
              <a:rPr lang="en-US" altLang="ru-RU" sz="1400" b="1" kern="0" dirty="0" err="1">
                <a:solidFill>
                  <a:srgbClr val="C00000"/>
                </a:solidFill>
              </a:rPr>
              <a:t>Skoy</a:t>
            </a:r>
            <a:endParaRPr lang="en-US" altLang="ru-RU" sz="1400" b="1" kern="0" dirty="0">
              <a:solidFill>
                <a:srgbClr val="C00000"/>
              </a:solidFill>
            </a:endParaRPr>
          </a:p>
          <a:p>
            <a:pPr defTabSz="457200" eaLnBrk="1" hangingPunct="1">
              <a:lnSpc>
                <a:spcPct val="130000"/>
              </a:lnSpc>
              <a:defRPr/>
            </a:pPr>
            <a:r>
              <a:rPr lang="en-US" altLang="ru-RU" sz="1400" b="1" kern="0" dirty="0">
                <a:solidFill>
                  <a:srgbClr val="C00000"/>
                </a:solidFill>
              </a:rPr>
              <a:t>                 using the polarization–asymmetry theorem</a:t>
            </a:r>
          </a:p>
          <a:p>
            <a:pPr defTabSz="457200" eaLnBrk="1" hangingPunct="1">
              <a:lnSpc>
                <a:spcPct val="130000"/>
              </a:lnSpc>
              <a:defRPr/>
            </a:pPr>
            <a:r>
              <a:rPr lang="en-US" altLang="ru-RU" sz="1400" b="1" kern="0" dirty="0">
                <a:solidFill>
                  <a:srgbClr val="C00000"/>
                </a:solidFill>
              </a:rPr>
              <a:t>	9.2. Study of the properties and applications of </a:t>
            </a:r>
            <a:r>
              <a:rPr lang="en-US" altLang="ru-RU" sz="1400" b="1" kern="0" dirty="0" err="1">
                <a:solidFill>
                  <a:srgbClr val="C00000"/>
                </a:solidFill>
              </a:rPr>
              <a:t>nanodiamond</a:t>
            </a:r>
            <a:r>
              <a:rPr lang="en-US" altLang="ru-RU" sz="1400" b="1" kern="0" dirty="0">
                <a:solidFill>
                  <a:srgbClr val="C00000"/>
                </a:solidFill>
              </a:rPr>
              <a:t> reflectors of low-energy neutrons				A. </a:t>
            </a:r>
            <a:r>
              <a:rPr lang="en-US" altLang="ru-RU" sz="1400" b="1" kern="0" dirty="0" err="1">
                <a:solidFill>
                  <a:srgbClr val="C00000"/>
                </a:solidFill>
              </a:rPr>
              <a:t>Nezvanov</a:t>
            </a:r>
            <a:endParaRPr lang="en-US" altLang="ru-RU" sz="1400" b="1" kern="0" dirty="0">
              <a:solidFill>
                <a:srgbClr val="C00000"/>
              </a:solidFill>
            </a:endParaRPr>
          </a:p>
          <a:p>
            <a:pPr algn="ctr" defTabSz="457200" eaLnBrk="1" hangingPunct="1">
              <a:lnSpc>
                <a:spcPct val="130000"/>
              </a:lnSpc>
              <a:defRPr/>
            </a:pPr>
            <a:endParaRPr lang="en-GB" altLang="ru-RU" sz="1400" b="1" u="sng" kern="0" dirty="0">
              <a:solidFill>
                <a:srgbClr val="002060"/>
              </a:solidFill>
            </a:endParaRPr>
          </a:p>
          <a:p>
            <a:pPr algn="ctr" defTabSz="457200" eaLnBrk="1" hangingPunct="1">
              <a:lnSpc>
                <a:spcPct val="130000"/>
              </a:lnSpc>
              <a:defRPr/>
            </a:pPr>
            <a:r>
              <a:rPr lang="en-GB" altLang="ru-RU" sz="1400" b="1" u="sng" kern="0" dirty="0">
                <a:solidFill>
                  <a:srgbClr val="002060"/>
                </a:solidFill>
              </a:rPr>
              <a:t>Closed session:</a:t>
            </a:r>
          </a:p>
          <a:p>
            <a:pPr defTabSz="457200" eaLnBrk="1" hangingPunct="1">
              <a:lnSpc>
                <a:spcPct val="130000"/>
              </a:lnSpc>
              <a:defRPr/>
            </a:pPr>
            <a:r>
              <a:rPr lang="en-US" altLang="ru-RU" sz="1400" kern="0" dirty="0">
                <a:solidFill>
                  <a:srgbClr val="002060"/>
                </a:solidFill>
              </a:rPr>
              <a:t>10</a:t>
            </a:r>
            <a:r>
              <a:rPr lang="en-GB" altLang="ru-RU" sz="1400" kern="0" dirty="0">
                <a:solidFill>
                  <a:srgbClr val="002060"/>
                </a:solidFill>
              </a:rPr>
              <a:t>.</a:t>
            </a:r>
            <a:r>
              <a:rPr lang="en-GB" sz="1400" dirty="0">
                <a:solidFill>
                  <a:srgbClr val="002060"/>
                </a:solidFill>
              </a:rPr>
              <a:t> </a:t>
            </a:r>
            <a:r>
              <a:rPr lang="en-US" sz="1400" dirty="0">
                <a:solidFill>
                  <a:srgbClr val="002060"/>
                </a:solidFill>
                <a:ea typeface="Times New Roman" panose="02020603050405020304" pitchFamily="18" charset="0"/>
              </a:rPr>
              <a:t>Meeting of the PAC members with the JINR Directorate</a:t>
            </a:r>
          </a:p>
          <a:p>
            <a:pPr defTabSz="457200" eaLnBrk="1" hangingPunct="1">
              <a:lnSpc>
                <a:spcPct val="130000"/>
              </a:lnSpc>
              <a:defRPr/>
            </a:pPr>
            <a:endParaRPr lang="en-US" sz="1400" dirty="0">
              <a:solidFill>
                <a:srgbClr val="002060"/>
              </a:solidFill>
              <a:ea typeface="Times New Roman" panose="02020603050405020304" pitchFamily="18" charset="0"/>
            </a:endParaRPr>
          </a:p>
          <a:p>
            <a:pPr defTabSz="457200" eaLnBrk="1" hangingPunct="1">
              <a:lnSpc>
                <a:spcPct val="130000"/>
              </a:lnSpc>
              <a:defRPr/>
            </a:pPr>
            <a:r>
              <a:rPr lang="en-US" sz="1400" dirty="0">
                <a:solidFill>
                  <a:srgbClr val="002060"/>
                </a:solidFill>
                <a:ea typeface="Times New Roman" panose="02020603050405020304" pitchFamily="18" charset="0"/>
              </a:rPr>
              <a:t>11. Visit to the Flerov Laboratory of Nuclear Reactions</a:t>
            </a:r>
          </a:p>
          <a:p>
            <a:pPr defTabSz="457200" eaLnBrk="1" hangingPunct="1">
              <a:lnSpc>
                <a:spcPct val="130000"/>
              </a:lnSpc>
              <a:defRPr/>
            </a:pPr>
            <a:endParaRPr lang="en-GB" altLang="ru-RU" sz="1200" kern="0" dirty="0">
              <a:solidFill>
                <a:srgbClr val="002060"/>
              </a:solidFill>
            </a:endParaRPr>
          </a:p>
        </p:txBody>
      </p:sp>
    </p:spTree>
    <p:extLst>
      <p:ext uri="{BB962C8B-B14F-4D97-AF65-F5344CB8AC3E}">
        <p14:creationId xmlns:p14="http://schemas.microsoft.com/office/powerpoint/2010/main" val="2845370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Таблица 9">
            <a:extLst>
              <a:ext uri="{FF2B5EF4-FFF2-40B4-BE49-F238E27FC236}">
                <a16:creationId xmlns:a16="http://schemas.microsoft.com/office/drawing/2014/main" id="{2908CCCA-4448-449A-8818-C8375C9A55B2}"/>
              </a:ext>
            </a:extLst>
          </p:cNvPr>
          <p:cNvGraphicFramePr>
            <a:graphicFrameLocks noGrp="1"/>
          </p:cNvGraphicFramePr>
          <p:nvPr>
            <p:extLst>
              <p:ext uri="{D42A27DB-BD31-4B8C-83A1-F6EECF244321}">
                <p14:modId xmlns:p14="http://schemas.microsoft.com/office/powerpoint/2010/main" val="2594078251"/>
              </p:ext>
            </p:extLst>
          </p:nvPr>
        </p:nvGraphicFramePr>
        <p:xfrm>
          <a:off x="551384" y="1412776"/>
          <a:ext cx="11089232" cy="2499360"/>
        </p:xfrm>
        <a:graphic>
          <a:graphicData uri="http://schemas.openxmlformats.org/drawingml/2006/table">
            <a:tbl>
              <a:tblPr firstRow="1" bandRow="1">
                <a:tableStyleId>{5FD0F851-EC5A-4D38-B0AD-8093EC10F338}</a:tableStyleId>
              </a:tblPr>
              <a:tblGrid>
                <a:gridCol w="11089232">
                  <a:extLst>
                    <a:ext uri="{9D8B030D-6E8A-4147-A177-3AD203B41FA5}">
                      <a16:colId xmlns:a16="http://schemas.microsoft.com/office/drawing/2014/main" val="3192711942"/>
                    </a:ext>
                  </a:extLst>
                </a:gridCol>
              </a:tblGrid>
              <a:tr h="0">
                <a:tc>
                  <a:txBody>
                    <a:bodyPr/>
                    <a:lstStyle/>
                    <a:p>
                      <a:pPr algn="ctr"/>
                      <a:r>
                        <a:rPr lang="en-US" sz="2000" u="sng" dirty="0"/>
                        <a:t>Recommendation:</a:t>
                      </a:r>
                      <a:endParaRPr lang="ru-RU" sz="2000"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notes that DLNP applies a wide range of nuclear physics methods to design and conduct experiments and obtain physics results at the cutting edge of modern science.</a:t>
                      </a:r>
                    </a:p>
                  </a:txBody>
                  <a:tcPr/>
                </a:tc>
                <a:extLst>
                  <a:ext uri="{0D108BD9-81ED-4DB2-BD59-A6C34878D82A}">
                    <a16:rowId xmlns:a16="http://schemas.microsoft.com/office/drawing/2014/main" val="1784746970"/>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recommends that the support of the experiments conducted in the frame of the DLNP nuclear physics scientific </a:t>
                      </a:r>
                      <a:r>
                        <a:rPr lang="en-US" sz="2000" b="1" dirty="0" err="1"/>
                        <a:t>programme</a:t>
                      </a:r>
                      <a:r>
                        <a:rPr lang="en-US" sz="2000" b="1" dirty="0"/>
                        <a:t> be continued. </a:t>
                      </a:r>
                    </a:p>
                  </a:txBody>
                  <a:tcPr/>
                </a:tc>
                <a:extLst>
                  <a:ext uri="{0D108BD9-81ED-4DB2-BD59-A6C34878D82A}">
                    <a16:rowId xmlns:a16="http://schemas.microsoft.com/office/drawing/2014/main" val="566111998"/>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emphasizes the importance of efforts to further improve the experimental base at JINR and approves the presented plans for 2024 to commission the new basic facilities of the Laboratory.</a:t>
                      </a:r>
                    </a:p>
                  </a:txBody>
                  <a:tcPr/>
                </a:tc>
                <a:extLst>
                  <a:ext uri="{0D108BD9-81ED-4DB2-BD59-A6C34878D82A}">
                    <a16:rowId xmlns:a16="http://schemas.microsoft.com/office/drawing/2014/main" val="3375061737"/>
                  </a:ext>
                </a:extLst>
              </a:tr>
            </a:tbl>
          </a:graphicData>
        </a:graphic>
      </p:graphicFrame>
    </p:spTree>
    <p:extLst>
      <p:ext uri="{BB962C8B-B14F-4D97-AF65-F5344CB8AC3E}">
        <p14:creationId xmlns:p14="http://schemas.microsoft.com/office/powerpoint/2010/main" val="296872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129F4FEF-3F4E-4042-8E6D-C24E201FB3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12">
            <a:extLst>
              <a:ext uri="{FF2B5EF4-FFF2-40B4-BE49-F238E27FC236}">
                <a16:creationId xmlns:a16="http://schemas.microsoft.com/office/drawing/2014/main" id="{C6BECB8B-53D8-424C-A098-C6BD8807CF58}"/>
              </a:ext>
            </a:extLst>
          </p:cNvPr>
          <p:cNvSpPr/>
          <p:nvPr/>
        </p:nvSpPr>
        <p:spPr>
          <a:xfrm>
            <a:off x="6816080" y="260648"/>
            <a:ext cx="5105400" cy="543595"/>
          </a:xfrm>
          <a:prstGeom prst="rect">
            <a:avLst/>
          </a:prstGeom>
        </p:spPr>
        <p:txBody>
          <a:bodyPr vert="horz" lIns="91440" tIns="45720" rIns="91440" bIns="45720" rtlCol="0" anchor="b">
            <a:normAutofit fontScale="85000" lnSpcReduction="20000"/>
          </a:bodyPr>
          <a:lstStyle/>
          <a:p>
            <a:pPr algn="ctr"/>
            <a:r>
              <a:rPr lang="en-US" altLang="ru-RU" sz="4400" b="1" kern="0" dirty="0">
                <a:solidFill>
                  <a:srgbClr val="002060"/>
                </a:solidFill>
              </a:rPr>
              <a:t> Scientific reports:</a:t>
            </a:r>
            <a:endParaRPr lang="ru-RU" sz="4400" dirty="0">
              <a:solidFill>
                <a:srgbClr val="002060"/>
              </a:solidFill>
            </a:endParaRPr>
          </a:p>
        </p:txBody>
      </p:sp>
      <p:pic>
        <p:nvPicPr>
          <p:cNvPr id="6" name="Рисунок 5">
            <a:extLst>
              <a:ext uri="{FF2B5EF4-FFF2-40B4-BE49-F238E27FC236}">
                <a16:creationId xmlns:a16="http://schemas.microsoft.com/office/drawing/2014/main" id="{204AA9E4-60FE-4BDE-B176-9415382B49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779" b="-2"/>
          <a:stretch/>
        </p:blipFill>
        <p:spPr>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3" name="Рисунок 2">
            <a:extLst>
              <a:ext uri="{FF2B5EF4-FFF2-40B4-BE49-F238E27FC236}">
                <a16:creationId xmlns:a16="http://schemas.microsoft.com/office/drawing/2014/main" id="{7F1720F4-EBBB-422A-BA2A-5CA7884EB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986" r="-2" b="16353"/>
          <a:stretch/>
        </p:blipFill>
        <p:spPr>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7" name="Прямоугольник 6">
            <a:extLst>
              <a:ext uri="{FF2B5EF4-FFF2-40B4-BE49-F238E27FC236}">
                <a16:creationId xmlns:a16="http://schemas.microsoft.com/office/drawing/2014/main" id="{1D75011D-ADE4-4D47-8BB2-1C89BFE304F5}"/>
              </a:ext>
            </a:extLst>
          </p:cNvPr>
          <p:cNvSpPr/>
          <p:nvPr/>
        </p:nvSpPr>
        <p:spPr>
          <a:xfrm>
            <a:off x="5375920" y="1844824"/>
            <a:ext cx="6545560" cy="1200329"/>
          </a:xfrm>
          <a:prstGeom prst="rect">
            <a:avLst/>
          </a:prstGeom>
        </p:spPr>
        <p:txBody>
          <a:bodyPr wrap="square">
            <a:spAutoFit/>
          </a:bodyPr>
          <a:lstStyle/>
          <a:p>
            <a:r>
              <a:rPr lang="en-US" b="1" dirty="0">
                <a:solidFill>
                  <a:srgbClr val="002060"/>
                </a:solidFill>
                <a:latin typeface="Roboto"/>
              </a:rPr>
              <a:t>Alexander </a:t>
            </a:r>
            <a:r>
              <a:rPr lang="en-US" b="1" dirty="0" err="1">
                <a:solidFill>
                  <a:srgbClr val="002060"/>
                </a:solidFill>
                <a:latin typeface="Roboto"/>
              </a:rPr>
              <a:t>Nezvanov</a:t>
            </a:r>
            <a:endParaRPr lang="en-US" b="1" dirty="0">
              <a:solidFill>
                <a:srgbClr val="002060"/>
              </a:solidFill>
              <a:latin typeface="Roboto"/>
            </a:endParaRPr>
          </a:p>
          <a:p>
            <a:endParaRPr lang="en-US" b="1" dirty="0">
              <a:solidFill>
                <a:srgbClr val="002060"/>
              </a:solidFill>
              <a:latin typeface="Roboto"/>
            </a:endParaRPr>
          </a:p>
          <a:p>
            <a:r>
              <a:rPr lang="en-US" b="1" dirty="0">
                <a:solidFill>
                  <a:srgbClr val="002060"/>
                </a:solidFill>
                <a:latin typeface="Roboto"/>
              </a:rPr>
              <a:t>“Study of the properties and applications of nanodiamond reflectors of low-energy neutrons”</a:t>
            </a:r>
            <a:endParaRPr lang="ru-RU" dirty="0">
              <a:solidFill>
                <a:srgbClr val="002060"/>
              </a:solidFill>
            </a:endParaRPr>
          </a:p>
        </p:txBody>
      </p:sp>
      <p:sp>
        <p:nvSpPr>
          <p:cNvPr id="8" name="Прямоугольник 7">
            <a:extLst>
              <a:ext uri="{FF2B5EF4-FFF2-40B4-BE49-F238E27FC236}">
                <a16:creationId xmlns:a16="http://schemas.microsoft.com/office/drawing/2014/main" id="{5F5E2B29-506E-41AE-A784-2F7962386808}"/>
              </a:ext>
            </a:extLst>
          </p:cNvPr>
          <p:cNvSpPr/>
          <p:nvPr/>
        </p:nvSpPr>
        <p:spPr>
          <a:xfrm>
            <a:off x="5996264" y="4786209"/>
            <a:ext cx="6192688" cy="1477328"/>
          </a:xfrm>
          <a:prstGeom prst="rect">
            <a:avLst/>
          </a:prstGeom>
        </p:spPr>
        <p:txBody>
          <a:bodyPr wrap="square">
            <a:spAutoFit/>
          </a:bodyPr>
          <a:lstStyle/>
          <a:p>
            <a:r>
              <a:rPr lang="en-US" b="1" dirty="0">
                <a:solidFill>
                  <a:srgbClr val="002060"/>
                </a:solidFill>
                <a:latin typeface="Roboto"/>
              </a:rPr>
              <a:t>Vadim </a:t>
            </a:r>
            <a:r>
              <a:rPr lang="en-US" b="1" dirty="0" err="1">
                <a:solidFill>
                  <a:srgbClr val="002060"/>
                </a:solidFill>
                <a:latin typeface="Roboto"/>
              </a:rPr>
              <a:t>Skoy</a:t>
            </a:r>
            <a:endParaRPr lang="en-US" b="1" dirty="0">
              <a:solidFill>
                <a:srgbClr val="002060"/>
              </a:solidFill>
              <a:latin typeface="Roboto"/>
            </a:endParaRPr>
          </a:p>
          <a:p>
            <a:endParaRPr lang="ru-RU" b="1" dirty="0">
              <a:solidFill>
                <a:srgbClr val="002060"/>
              </a:solidFill>
              <a:latin typeface="Roboto"/>
            </a:endParaRPr>
          </a:p>
          <a:p>
            <a:r>
              <a:rPr lang="en-US" b="1" dirty="0">
                <a:solidFill>
                  <a:srgbClr val="002060"/>
                </a:solidFill>
                <a:latin typeface="Roboto"/>
              </a:rPr>
              <a:t>“Verification of T-invariance in the total interaction cross section of neutrons with unpolarized nuclei using the polarization–asymmetry theorem”</a:t>
            </a:r>
            <a:endParaRPr lang="ru-RU" dirty="0">
              <a:solidFill>
                <a:srgbClr val="002060"/>
              </a:solidFill>
            </a:endParaRPr>
          </a:p>
        </p:txBody>
      </p:sp>
    </p:spTree>
    <p:extLst>
      <p:ext uri="{BB962C8B-B14F-4D97-AF65-F5344CB8AC3E}">
        <p14:creationId xmlns:p14="http://schemas.microsoft.com/office/powerpoint/2010/main" val="2642037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129F4FEF-3F4E-4042-8E6D-C24E201FB3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рямоугольник 6">
            <a:extLst>
              <a:ext uri="{FF2B5EF4-FFF2-40B4-BE49-F238E27FC236}">
                <a16:creationId xmlns:a16="http://schemas.microsoft.com/office/drawing/2014/main" id="{1D75011D-ADE4-4D47-8BB2-1C89BFE304F5}"/>
              </a:ext>
            </a:extLst>
          </p:cNvPr>
          <p:cNvSpPr/>
          <p:nvPr/>
        </p:nvSpPr>
        <p:spPr>
          <a:xfrm>
            <a:off x="333836" y="1772816"/>
            <a:ext cx="11521280" cy="923330"/>
          </a:xfrm>
          <a:prstGeom prst="rect">
            <a:avLst/>
          </a:prstGeom>
        </p:spPr>
        <p:txBody>
          <a:bodyPr wrap="square">
            <a:spAutoFit/>
          </a:bodyPr>
          <a:lstStyle/>
          <a:p>
            <a:r>
              <a:rPr lang="en-US" b="1" dirty="0">
                <a:solidFill>
                  <a:srgbClr val="C00000"/>
                </a:solidFill>
                <a:latin typeface="Roboto"/>
              </a:rPr>
              <a:t>Alexander </a:t>
            </a:r>
            <a:r>
              <a:rPr lang="en-US" b="1" dirty="0" err="1">
                <a:solidFill>
                  <a:srgbClr val="C00000"/>
                </a:solidFill>
                <a:latin typeface="Roboto"/>
              </a:rPr>
              <a:t>Nezvanov</a:t>
            </a:r>
            <a:endParaRPr lang="en-US" b="1" dirty="0">
              <a:solidFill>
                <a:srgbClr val="C00000"/>
              </a:solidFill>
              <a:latin typeface="Roboto"/>
            </a:endParaRPr>
          </a:p>
          <a:p>
            <a:endParaRPr lang="en-US" b="1" dirty="0">
              <a:solidFill>
                <a:srgbClr val="C00000"/>
              </a:solidFill>
              <a:latin typeface="Roboto"/>
            </a:endParaRPr>
          </a:p>
          <a:p>
            <a:r>
              <a:rPr lang="en-US" b="1" dirty="0">
                <a:solidFill>
                  <a:srgbClr val="C00000"/>
                </a:solidFill>
                <a:latin typeface="Roboto"/>
              </a:rPr>
              <a:t>“Enhanced directional extraction of very cold neutrons using a diamond nanoparticle powder reflector”</a:t>
            </a:r>
            <a:endParaRPr lang="ru-RU" dirty="0">
              <a:solidFill>
                <a:srgbClr val="C00000"/>
              </a:solidFill>
            </a:endParaRPr>
          </a:p>
        </p:txBody>
      </p:sp>
      <p:sp>
        <p:nvSpPr>
          <p:cNvPr id="2" name="Прямоугольник 1">
            <a:extLst>
              <a:ext uri="{FF2B5EF4-FFF2-40B4-BE49-F238E27FC236}">
                <a16:creationId xmlns:a16="http://schemas.microsoft.com/office/drawing/2014/main" id="{44A4B035-E29F-4921-9525-6935A9CF82A2}"/>
              </a:ext>
            </a:extLst>
          </p:cNvPr>
          <p:cNvSpPr/>
          <p:nvPr/>
        </p:nvSpPr>
        <p:spPr>
          <a:xfrm>
            <a:off x="203684" y="710200"/>
            <a:ext cx="11781584" cy="923330"/>
          </a:xfrm>
          <a:prstGeom prst="rect">
            <a:avLst/>
          </a:prstGeom>
        </p:spPr>
        <p:txBody>
          <a:bodyPr wrap="square">
            <a:spAutoFit/>
          </a:bodyPr>
          <a:lstStyle/>
          <a:p>
            <a:r>
              <a:rPr lang="en-US"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The PAC reviewed 9 short presentations in the field of nuclear physics research by young scientists from FLNP.</a:t>
            </a:r>
          </a:p>
          <a:p>
            <a:endParaRPr lang="en-US" dirty="0">
              <a:solidFill>
                <a:srgbClr val="002060"/>
              </a:solidFill>
              <a:latin typeface="Arial" panose="020B0604020202020204" pitchFamily="34" charset="0"/>
              <a:ea typeface="Times New Roman" panose="02020603050405020304" pitchFamily="18" charset="0"/>
              <a:cs typeface="Times New Roman" panose="02020603050405020304" pitchFamily="18" charset="0"/>
            </a:endParaRPr>
          </a:p>
          <a:p>
            <a:r>
              <a:rPr lang="en-US" u="sng"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Three best short presentations: </a:t>
            </a:r>
            <a:endParaRPr lang="ru-RU" u="sng" dirty="0">
              <a:solidFill>
                <a:srgbClr val="002060"/>
              </a:solidFill>
            </a:endParaRPr>
          </a:p>
        </p:txBody>
      </p:sp>
      <p:sp>
        <p:nvSpPr>
          <p:cNvPr id="9" name="Прямоугольник 8">
            <a:extLst>
              <a:ext uri="{FF2B5EF4-FFF2-40B4-BE49-F238E27FC236}">
                <a16:creationId xmlns:a16="http://schemas.microsoft.com/office/drawing/2014/main" id="{42CD49A5-27BA-4016-B4BF-891125D4D987}"/>
              </a:ext>
            </a:extLst>
          </p:cNvPr>
          <p:cNvSpPr/>
          <p:nvPr/>
        </p:nvSpPr>
        <p:spPr>
          <a:xfrm>
            <a:off x="25558" y="93490"/>
            <a:ext cx="12144672" cy="523220"/>
          </a:xfrm>
          <a:prstGeom prst="rect">
            <a:avLst/>
          </a:prstGeom>
        </p:spPr>
        <p:txBody>
          <a:bodyPr wrap="square">
            <a:spAutoFit/>
          </a:bodyPr>
          <a:lstStyle/>
          <a:p>
            <a:pPr algn="ctr"/>
            <a:r>
              <a:rPr lang="en-US" altLang="ru-RU" sz="2800" b="1" kern="0" dirty="0">
                <a:solidFill>
                  <a:srgbClr val="002060"/>
                </a:solidFill>
              </a:rPr>
              <a:t>Short presentations by young scientists</a:t>
            </a:r>
          </a:p>
        </p:txBody>
      </p:sp>
      <p:sp>
        <p:nvSpPr>
          <p:cNvPr id="10" name="Прямоугольник 9">
            <a:extLst>
              <a:ext uri="{FF2B5EF4-FFF2-40B4-BE49-F238E27FC236}">
                <a16:creationId xmlns:a16="http://schemas.microsoft.com/office/drawing/2014/main" id="{17FBD4F7-48A6-4236-A330-37F5A59CE737}"/>
              </a:ext>
            </a:extLst>
          </p:cNvPr>
          <p:cNvSpPr/>
          <p:nvPr/>
        </p:nvSpPr>
        <p:spPr>
          <a:xfrm>
            <a:off x="333836" y="3111351"/>
            <a:ext cx="11521280" cy="1200329"/>
          </a:xfrm>
          <a:prstGeom prst="rect">
            <a:avLst/>
          </a:prstGeom>
        </p:spPr>
        <p:txBody>
          <a:bodyPr wrap="square">
            <a:spAutoFit/>
          </a:bodyPr>
          <a:lstStyle/>
          <a:p>
            <a:r>
              <a:rPr lang="en-US" b="1" dirty="0">
                <a:solidFill>
                  <a:srgbClr val="002060"/>
                </a:solidFill>
                <a:latin typeface="Roboto"/>
              </a:rPr>
              <a:t>Aleksandra </a:t>
            </a:r>
            <a:r>
              <a:rPr lang="ru-RU" b="1" dirty="0">
                <a:solidFill>
                  <a:srgbClr val="002060"/>
                </a:solidFill>
                <a:latin typeface="Roboto"/>
              </a:rPr>
              <a:t> </a:t>
            </a:r>
            <a:r>
              <a:rPr lang="en-US" b="1" dirty="0" err="1">
                <a:solidFill>
                  <a:srgbClr val="002060"/>
                </a:solidFill>
                <a:latin typeface="Roboto"/>
              </a:rPr>
              <a:t>Kravtsova</a:t>
            </a:r>
            <a:endParaRPr lang="en-US" b="1" dirty="0">
              <a:solidFill>
                <a:srgbClr val="002060"/>
              </a:solidFill>
              <a:latin typeface="Roboto"/>
            </a:endParaRPr>
          </a:p>
          <a:p>
            <a:endParaRPr lang="en-US" b="1" dirty="0">
              <a:solidFill>
                <a:srgbClr val="002060"/>
              </a:solidFill>
              <a:latin typeface="Roboto"/>
            </a:endParaRPr>
          </a:p>
          <a:p>
            <a:r>
              <a:rPr lang="en-US" b="1" dirty="0">
                <a:solidFill>
                  <a:srgbClr val="002060"/>
                </a:solidFill>
                <a:latin typeface="Roboto"/>
              </a:rPr>
              <a:t>“Chromium, nickel and zinc accumulation and translocation in root and leafy vegetables irrigated with industrial effluents – a laboratory study”</a:t>
            </a:r>
            <a:endParaRPr lang="ru-RU" dirty="0">
              <a:solidFill>
                <a:srgbClr val="002060"/>
              </a:solidFill>
            </a:endParaRPr>
          </a:p>
        </p:txBody>
      </p:sp>
      <p:sp>
        <p:nvSpPr>
          <p:cNvPr id="11" name="Прямоугольник 10">
            <a:extLst>
              <a:ext uri="{FF2B5EF4-FFF2-40B4-BE49-F238E27FC236}">
                <a16:creationId xmlns:a16="http://schemas.microsoft.com/office/drawing/2014/main" id="{F6C85569-A05C-4B1A-93BF-4A2722FE0A59}"/>
              </a:ext>
            </a:extLst>
          </p:cNvPr>
          <p:cNvSpPr/>
          <p:nvPr/>
        </p:nvSpPr>
        <p:spPr>
          <a:xfrm>
            <a:off x="333836" y="4509120"/>
            <a:ext cx="11521280" cy="923330"/>
          </a:xfrm>
          <a:prstGeom prst="rect">
            <a:avLst/>
          </a:prstGeom>
        </p:spPr>
        <p:txBody>
          <a:bodyPr wrap="square">
            <a:spAutoFit/>
          </a:bodyPr>
          <a:lstStyle/>
          <a:p>
            <a:r>
              <a:rPr lang="en-US" b="1" dirty="0">
                <a:solidFill>
                  <a:srgbClr val="002060"/>
                </a:solidFill>
                <a:latin typeface="Roboto"/>
              </a:rPr>
              <a:t>Constantin </a:t>
            </a:r>
            <a:r>
              <a:rPr lang="en-US" b="1" dirty="0" err="1">
                <a:solidFill>
                  <a:srgbClr val="002060"/>
                </a:solidFill>
                <a:latin typeface="Roboto"/>
              </a:rPr>
              <a:t>Hramco</a:t>
            </a:r>
            <a:endParaRPr lang="en-US" b="1" dirty="0">
              <a:solidFill>
                <a:srgbClr val="002060"/>
              </a:solidFill>
              <a:latin typeface="Roboto"/>
            </a:endParaRPr>
          </a:p>
          <a:p>
            <a:endParaRPr lang="en-US" b="1" dirty="0">
              <a:solidFill>
                <a:srgbClr val="002060"/>
              </a:solidFill>
              <a:latin typeface="Roboto"/>
            </a:endParaRPr>
          </a:p>
          <a:p>
            <a:r>
              <a:rPr lang="en-US" b="1" dirty="0">
                <a:solidFill>
                  <a:srgbClr val="002060"/>
                </a:solidFill>
                <a:latin typeface="Roboto"/>
              </a:rPr>
              <a:t>“Experimental setup for elemental analysis using prompt gamma rays at research reactor IBR-2”</a:t>
            </a:r>
            <a:endParaRPr lang="ru-RU" dirty="0">
              <a:solidFill>
                <a:srgbClr val="002060"/>
              </a:solidFill>
            </a:endParaRPr>
          </a:p>
        </p:txBody>
      </p:sp>
    </p:spTree>
    <p:extLst>
      <p:ext uri="{BB962C8B-B14F-4D97-AF65-F5344CB8AC3E}">
        <p14:creationId xmlns:p14="http://schemas.microsoft.com/office/powerpoint/2010/main" val="1124531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Таблица 9">
            <a:extLst>
              <a:ext uri="{FF2B5EF4-FFF2-40B4-BE49-F238E27FC236}">
                <a16:creationId xmlns:a16="http://schemas.microsoft.com/office/drawing/2014/main" id="{2908CCCA-4448-449A-8818-C8375C9A55B2}"/>
              </a:ext>
            </a:extLst>
          </p:cNvPr>
          <p:cNvGraphicFramePr>
            <a:graphicFrameLocks noGrp="1"/>
          </p:cNvGraphicFramePr>
          <p:nvPr>
            <p:extLst>
              <p:ext uri="{D42A27DB-BD31-4B8C-83A1-F6EECF244321}">
                <p14:modId xmlns:p14="http://schemas.microsoft.com/office/powerpoint/2010/main" val="100807611"/>
              </p:ext>
            </p:extLst>
          </p:nvPr>
        </p:nvGraphicFramePr>
        <p:xfrm>
          <a:off x="551384" y="1412776"/>
          <a:ext cx="11089232" cy="3627120"/>
        </p:xfrm>
        <a:graphic>
          <a:graphicData uri="http://schemas.openxmlformats.org/drawingml/2006/table">
            <a:tbl>
              <a:tblPr firstRow="1" bandRow="1">
                <a:tableStyleId>{5FD0F851-EC5A-4D38-B0AD-8093EC10F338}</a:tableStyleId>
              </a:tblPr>
              <a:tblGrid>
                <a:gridCol w="11089232">
                  <a:extLst>
                    <a:ext uri="{9D8B030D-6E8A-4147-A177-3AD203B41FA5}">
                      <a16:colId xmlns:a16="http://schemas.microsoft.com/office/drawing/2014/main" val="3192711942"/>
                    </a:ext>
                  </a:extLst>
                </a:gridCol>
              </a:tblGrid>
              <a:tr h="0">
                <a:tc>
                  <a:txBody>
                    <a:bodyPr/>
                    <a:lstStyle/>
                    <a:p>
                      <a:pPr algn="ctr"/>
                      <a:r>
                        <a:rPr lang="en-US" sz="2000" u="sng" dirty="0"/>
                        <a:t>General recommendations:</a:t>
                      </a:r>
                      <a:endParaRPr lang="ru-RU" sz="2000"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recommends an improvement of the interlaboratory links between FLNR, DLNP, FLNP and BLTP on topics, which are of common interest, to boost research results both experimentally and theoretically. The PAC recommends engaging BLTP scientists into research projects of FLNR, DLNP, and FLNP and conducting joint seminars of experimentalists and theoreticians.</a:t>
                      </a:r>
                      <a:endParaRPr lang="ru-RU" sz="2000" b="1"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b="1" dirty="0"/>
                    </a:p>
                  </a:txBody>
                  <a:tcPr/>
                </a:tc>
                <a:extLst>
                  <a:ext uri="{0D108BD9-81ED-4DB2-BD59-A6C34878D82A}">
                    <a16:rowId xmlns:a16="http://schemas.microsoft.com/office/drawing/2014/main" val="3448266101"/>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2000" b="1"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would like to hear scientific reports on developing/applying radiochemical research in JINR laboratories including the production of radioisotopes for ecology and medicine as well as application of nuclear methods and related analytical techniques for the investigation of cultural heritage objects.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b="1" dirty="0"/>
                    </a:p>
                  </a:txBody>
                  <a:tcPr/>
                </a:tc>
                <a:extLst>
                  <a:ext uri="{0D108BD9-81ED-4DB2-BD59-A6C34878D82A}">
                    <a16:rowId xmlns:a16="http://schemas.microsoft.com/office/drawing/2014/main" val="2406682650"/>
                  </a:ext>
                </a:extLst>
              </a:tr>
            </a:tbl>
          </a:graphicData>
        </a:graphic>
      </p:graphicFrame>
    </p:spTree>
    <p:extLst>
      <p:ext uri="{BB962C8B-B14F-4D97-AF65-F5344CB8AC3E}">
        <p14:creationId xmlns:p14="http://schemas.microsoft.com/office/powerpoint/2010/main" val="294648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C6BECB8B-53D8-424C-A098-C6BD8807CF58}"/>
              </a:ext>
            </a:extLst>
          </p:cNvPr>
          <p:cNvSpPr/>
          <p:nvPr/>
        </p:nvSpPr>
        <p:spPr>
          <a:xfrm>
            <a:off x="3964294" y="2568467"/>
            <a:ext cx="7505132" cy="1355750"/>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altLang="ru-RU" sz="3000" b="1" dirty="0">
                <a:solidFill>
                  <a:srgbClr val="002060"/>
                </a:solidFill>
                <a:latin typeface="+mj-lt"/>
                <a:ea typeface="+mj-ea"/>
                <a:cs typeface="+mj-cs"/>
              </a:rPr>
              <a:t>The members of the PAC thank the Directorate of the Flerov Laboratory of Nuclear Reactions for the organization of the visit to this laboratory.</a:t>
            </a:r>
            <a:endParaRPr lang="en-US" sz="3000" kern="1200" dirty="0">
              <a:solidFill>
                <a:srgbClr val="002060"/>
              </a:solidFill>
              <a:latin typeface="+mj-lt"/>
              <a:ea typeface="+mj-ea"/>
              <a:cs typeface="+mj-cs"/>
            </a:endParaRPr>
          </a:p>
        </p:txBody>
      </p:sp>
      <p:pic>
        <p:nvPicPr>
          <p:cNvPr id="14" name="Рисунок 13">
            <a:extLst>
              <a:ext uri="{FF2B5EF4-FFF2-40B4-BE49-F238E27FC236}">
                <a16:creationId xmlns:a16="http://schemas.microsoft.com/office/drawing/2014/main" id="{7551B136-1625-42D2-8B0F-137EA9C5A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421" r="1" b="11135"/>
          <a:stretch/>
        </p:blipFill>
        <p:spPr>
          <a:xfrm>
            <a:off x="3649318" y="1"/>
            <a:ext cx="8542682" cy="2130473"/>
          </a:xfrm>
          <a:custGeom>
            <a:avLst/>
            <a:gdLst/>
            <a:ahLst/>
            <a:cxnLst/>
            <a:rect l="l" t="t" r="r" b="b"/>
            <a:pathLst>
              <a:path w="8542682" h="2130473">
                <a:moveTo>
                  <a:pt x="986689" y="0"/>
                </a:moveTo>
                <a:lnTo>
                  <a:pt x="8542682" y="0"/>
                </a:lnTo>
                <a:lnTo>
                  <a:pt x="8542682" y="2130473"/>
                </a:lnTo>
                <a:lnTo>
                  <a:pt x="0" y="2130473"/>
                </a:lnTo>
                <a:close/>
              </a:path>
            </a:pathLst>
          </a:custGeom>
        </p:spPr>
      </p:pic>
      <p:pic>
        <p:nvPicPr>
          <p:cNvPr id="28" name="Рисунок 27">
            <a:extLst>
              <a:ext uri="{FF2B5EF4-FFF2-40B4-BE49-F238E27FC236}">
                <a16:creationId xmlns:a16="http://schemas.microsoft.com/office/drawing/2014/main" id="{3C2BAED0-4425-4BA8-BB33-7063CE2F41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487" r="2" b="6193"/>
          <a:stretch/>
        </p:blipFill>
        <p:spPr>
          <a:xfrm>
            <a:off x="20" y="-6955"/>
            <a:ext cx="4475120"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16" name="Рисунок 15">
            <a:extLst>
              <a:ext uri="{FF2B5EF4-FFF2-40B4-BE49-F238E27FC236}">
                <a16:creationId xmlns:a16="http://schemas.microsoft.com/office/drawing/2014/main" id="{672DDC45-750C-4B69-A734-02A4BE86CC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497" r="4" b="4"/>
          <a:stretch/>
        </p:blipFill>
        <p:spPr>
          <a:xfrm>
            <a:off x="20" y="2279768"/>
            <a:ext cx="3484262" cy="2244420"/>
          </a:xfrm>
          <a:prstGeom prst="rect">
            <a:avLst/>
          </a:prstGeom>
        </p:spPr>
      </p:pic>
      <p:pic>
        <p:nvPicPr>
          <p:cNvPr id="18" name="Рисунок 17">
            <a:extLst>
              <a:ext uri="{FF2B5EF4-FFF2-40B4-BE49-F238E27FC236}">
                <a16:creationId xmlns:a16="http://schemas.microsoft.com/office/drawing/2014/main" id="{BE08D6D6-132F-4334-8B18-18A9DA27E8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84" r="1" b="20716"/>
          <a:stretch/>
        </p:blipFill>
        <p:spPr>
          <a:xfrm>
            <a:off x="7716860" y="4683320"/>
            <a:ext cx="4475140"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26" name="Рисунок 25">
            <a:extLst>
              <a:ext uri="{FF2B5EF4-FFF2-40B4-BE49-F238E27FC236}">
                <a16:creationId xmlns:a16="http://schemas.microsoft.com/office/drawing/2014/main" id="{E3E1EC94-77C1-44DC-949A-123E5F8972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336" r="-2" b="24049"/>
          <a:stretch/>
        </p:blipFill>
        <p:spPr>
          <a:xfrm>
            <a:off x="20" y="4682839"/>
            <a:ext cx="8563356" cy="2175160"/>
          </a:xfrm>
          <a:custGeom>
            <a:avLst/>
            <a:gdLst/>
            <a:ahLst/>
            <a:cxnLst/>
            <a:rect l="l" t="t" r="r" b="b"/>
            <a:pathLst>
              <a:path w="8563376" h="2175160">
                <a:moveTo>
                  <a:pt x="0" y="0"/>
                </a:moveTo>
                <a:lnTo>
                  <a:pt x="8563376" y="0"/>
                </a:lnTo>
                <a:lnTo>
                  <a:pt x="7555992" y="2175160"/>
                </a:lnTo>
                <a:lnTo>
                  <a:pt x="0" y="2175160"/>
                </a:lnTo>
                <a:close/>
              </a:path>
            </a:pathLst>
          </a:custGeom>
        </p:spPr>
      </p:pic>
    </p:spTree>
    <p:extLst>
      <p:ext uri="{BB962C8B-B14F-4D97-AF65-F5344CB8AC3E}">
        <p14:creationId xmlns:p14="http://schemas.microsoft.com/office/powerpoint/2010/main" val="1677075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2666979" y="2751895"/>
            <a:ext cx="6769100" cy="1138773"/>
          </a:xfrm>
          <a:prstGeom prst="rect">
            <a:avLst/>
          </a:prstGeom>
          <a:noFill/>
          <a:ln w="9525">
            <a:noFill/>
            <a:miter lim="800000"/>
            <a:headEnd/>
            <a:tailEnd/>
          </a:ln>
        </p:spPr>
        <p:txBody>
          <a:bodyPr>
            <a:spAutoFit/>
          </a:bodyPr>
          <a:lstStyle/>
          <a:p>
            <a:pPr algn="ctr"/>
            <a:r>
              <a:rPr lang="en-US" altLang="ru-RU" sz="3200" dirty="0">
                <a:solidFill>
                  <a:srgbClr val="002060"/>
                </a:solidFill>
                <a:latin typeface="Arial" pitchFamily="34" charset="0"/>
                <a:cs typeface="Arial" pitchFamily="34" charset="0"/>
              </a:rPr>
              <a:t>THANK YOU FOR YOUR ATTENTION</a:t>
            </a:r>
            <a:r>
              <a:rPr lang="en-US" altLang="ru-RU" sz="3600" dirty="0">
                <a:solidFill>
                  <a:srgbClr val="002060"/>
                </a:solidFill>
                <a:latin typeface="Arial" pitchFamily="34" charset="0"/>
                <a:cs typeface="Arial" pitchFamily="34" charset="0"/>
              </a:rPr>
              <a:t>!</a:t>
            </a:r>
            <a:endParaRPr lang="ru-RU" altLang="ru-RU" sz="3600" dirty="0">
              <a:solidFill>
                <a:srgbClr val="002060"/>
              </a:solidFill>
              <a:latin typeface="Arial" pitchFamily="34" charset="0"/>
              <a:cs typeface="Arial" pitchFamily="34" charset="0"/>
            </a:endParaRPr>
          </a:p>
        </p:txBody>
      </p:sp>
      <p:sp>
        <p:nvSpPr>
          <p:cNvPr id="4" name="Номер слайда 3"/>
          <p:cNvSpPr>
            <a:spLocks noGrp="1"/>
          </p:cNvSpPr>
          <p:nvPr>
            <p:ph type="sldNum" sz="quarter" idx="12"/>
          </p:nvPr>
        </p:nvSpPr>
        <p:spPr/>
        <p:txBody>
          <a:bodyPr/>
          <a:lstStyle/>
          <a:p>
            <a:fld id="{017C60C2-FB95-4464-969C-DC460CD1CFD8}" type="slidenum">
              <a:rPr lang="ru-RU" smtClean="0"/>
              <a:pPr/>
              <a:t>25</a:t>
            </a:fld>
            <a:endParaRPr lang="ru-RU"/>
          </a:p>
        </p:txBody>
      </p:sp>
      <p:sp>
        <p:nvSpPr>
          <p:cNvPr id="3" name="Прямоугольник 2">
            <a:extLst>
              <a:ext uri="{FF2B5EF4-FFF2-40B4-BE49-F238E27FC236}">
                <a16:creationId xmlns:a16="http://schemas.microsoft.com/office/drawing/2014/main" id="{1AD48E7A-D1D1-42F3-9F6D-57A2AC097C51}"/>
              </a:ext>
            </a:extLst>
          </p:cNvPr>
          <p:cNvSpPr/>
          <p:nvPr/>
        </p:nvSpPr>
        <p:spPr>
          <a:xfrm>
            <a:off x="1199456" y="1844824"/>
            <a:ext cx="9793088" cy="430887"/>
          </a:xfrm>
          <a:prstGeom prst="rect">
            <a:avLst/>
          </a:prstGeom>
        </p:spPr>
        <p:txBody>
          <a:bodyPr wrap="square">
            <a:spAutoFit/>
          </a:bodyPr>
          <a:lstStyle/>
          <a:p>
            <a:pPr algn="ctr"/>
            <a:r>
              <a:rPr lang="en-US" sz="2200" dirty="0">
                <a:solidFill>
                  <a:srgbClr val="002060"/>
                </a:solidFill>
                <a:latin typeface="+mj-lt"/>
                <a:ea typeface="Times New Roman" panose="02020603050405020304" pitchFamily="18" charset="0"/>
              </a:rPr>
              <a:t>The next meeting of the PAC for Nuclear Physics will be held on </a:t>
            </a:r>
            <a:r>
              <a:rPr lang="en-US" sz="2200" b="1" dirty="0">
                <a:solidFill>
                  <a:srgbClr val="002060"/>
                </a:solidFill>
                <a:latin typeface="+mj-lt"/>
                <a:ea typeface="Times New Roman" panose="02020603050405020304" pitchFamily="18" charset="0"/>
              </a:rPr>
              <a:t>13–14 June 2024.</a:t>
            </a:r>
            <a:endParaRPr lang="ru-RU" sz="2200" b="1" dirty="0">
              <a:solidFill>
                <a:srgbClr val="002060"/>
              </a:solidFill>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8D7AD651-D6C2-4AC9-99E0-4C2C4D3C7809}"/>
              </a:ext>
            </a:extLst>
          </p:cNvPr>
          <p:cNvSpPr>
            <a:spLocks noGrp="1"/>
          </p:cNvSpPr>
          <p:nvPr>
            <p:ph type="sldNum" sz="quarter" idx="12"/>
          </p:nvPr>
        </p:nvSpPr>
        <p:spPr/>
        <p:txBody>
          <a:bodyPr/>
          <a:lstStyle/>
          <a:p>
            <a:fld id="{017C60C2-FB95-4464-969C-DC460CD1CFD8}" type="slidenum">
              <a:rPr lang="ru-RU" smtClean="0"/>
              <a:pPr/>
              <a:t>3</a:t>
            </a:fld>
            <a:endParaRPr lang="ru-RU"/>
          </a:p>
        </p:txBody>
      </p:sp>
      <p:sp>
        <p:nvSpPr>
          <p:cNvPr id="5" name="ZoneTexte 3">
            <a:extLst>
              <a:ext uri="{FF2B5EF4-FFF2-40B4-BE49-F238E27FC236}">
                <a16:creationId xmlns:a16="http://schemas.microsoft.com/office/drawing/2014/main" id="{4BBD5046-2864-4D5E-93AC-3DB002AAA85A}"/>
              </a:ext>
            </a:extLst>
          </p:cNvPr>
          <p:cNvSpPr txBox="1">
            <a:spLocks noChangeArrowheads="1"/>
          </p:cNvSpPr>
          <p:nvPr/>
        </p:nvSpPr>
        <p:spPr bwMode="auto">
          <a:xfrm>
            <a:off x="287015" y="692696"/>
            <a:ext cx="11617968" cy="254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panose="020B0604020202020204" pitchFamily="34" charset="0"/>
                <a:ea typeface="MS PGothic" panose="020B0600070205080204" pitchFamily="34" charset="-128"/>
              </a:defRPr>
            </a:lvl1pPr>
            <a:lvl2pPr marL="742950" indent="-285750" eaLnBrk="0" hangingPunct="0">
              <a:defRPr sz="2400">
                <a:solidFill>
                  <a:srgbClr val="FF3300"/>
                </a:solidFill>
                <a:latin typeface="Arial" panose="020B0604020202020204" pitchFamily="34" charset="0"/>
                <a:ea typeface="MS PGothic" panose="020B0600070205080204" pitchFamily="34" charset="-128"/>
              </a:defRPr>
            </a:lvl2pPr>
            <a:lvl3pPr marL="1143000" indent="-228600" eaLnBrk="0" hangingPunct="0">
              <a:defRPr sz="2400">
                <a:solidFill>
                  <a:srgbClr val="FF3300"/>
                </a:solidFill>
                <a:latin typeface="Arial" panose="020B0604020202020204" pitchFamily="34" charset="0"/>
                <a:ea typeface="MS PGothic" panose="020B0600070205080204" pitchFamily="34" charset="-128"/>
              </a:defRPr>
            </a:lvl3pPr>
            <a:lvl4pPr marL="1600200" indent="-228600" eaLnBrk="0" hangingPunct="0">
              <a:defRPr sz="2400">
                <a:solidFill>
                  <a:srgbClr val="FF3300"/>
                </a:solidFill>
                <a:latin typeface="Arial" panose="020B0604020202020204" pitchFamily="34" charset="0"/>
                <a:ea typeface="MS PGothic" panose="020B0600070205080204" pitchFamily="34" charset="-128"/>
              </a:defRPr>
            </a:lvl4pPr>
            <a:lvl5pPr marL="2057400" indent="-228600" eaLnBrk="0" hangingPunct="0">
              <a:defRPr sz="2400">
                <a:solidFill>
                  <a:srgbClr val="FF33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9pPr>
          </a:lstStyle>
          <a:p>
            <a:pPr defTabSz="457200" eaLnBrk="1" hangingPunct="1">
              <a:lnSpc>
                <a:spcPct val="130000"/>
              </a:lnSpc>
              <a:defRPr/>
            </a:pPr>
            <a:r>
              <a:rPr lang="en-US" altLang="ru-RU" sz="1400" b="1" kern="0" dirty="0">
                <a:solidFill>
                  <a:srgbClr val="C00000"/>
                </a:solidFill>
              </a:rPr>
              <a:t>12. Presentations of the new results and proposals by FLNP young scientists in the field of nuclear physics (9 reports)</a:t>
            </a:r>
          </a:p>
          <a:p>
            <a:pPr algn="ctr" defTabSz="457200" eaLnBrk="1" hangingPunct="1">
              <a:lnSpc>
                <a:spcPct val="130000"/>
              </a:lnSpc>
              <a:defRPr/>
            </a:pPr>
            <a:endParaRPr lang="en-GB" altLang="ru-RU" sz="1200" b="1" u="sng" kern="0" dirty="0">
              <a:solidFill>
                <a:srgbClr val="002060"/>
              </a:solidFill>
            </a:endParaRPr>
          </a:p>
          <a:p>
            <a:pPr algn="ctr" defTabSz="457200" eaLnBrk="1" hangingPunct="1">
              <a:lnSpc>
                <a:spcPct val="130000"/>
              </a:lnSpc>
              <a:defRPr/>
            </a:pPr>
            <a:r>
              <a:rPr lang="en-GB" altLang="ru-RU" sz="1400" b="1" u="sng" kern="0" dirty="0">
                <a:solidFill>
                  <a:srgbClr val="002060"/>
                </a:solidFill>
              </a:rPr>
              <a:t>Closed session:</a:t>
            </a:r>
          </a:p>
          <a:p>
            <a:pPr defTabSz="457200" eaLnBrk="1" hangingPunct="1">
              <a:lnSpc>
                <a:spcPct val="130000"/>
              </a:lnSpc>
              <a:defRPr/>
            </a:pPr>
            <a:r>
              <a:rPr lang="en-US" altLang="ru-RU" sz="1400" kern="0" dirty="0">
                <a:solidFill>
                  <a:srgbClr val="002060"/>
                </a:solidFill>
              </a:rPr>
              <a:t> 13</a:t>
            </a:r>
            <a:r>
              <a:rPr lang="en-GB" altLang="ru-RU" sz="1400" kern="0" dirty="0">
                <a:solidFill>
                  <a:srgbClr val="002060"/>
                </a:solidFill>
              </a:rPr>
              <a:t>.</a:t>
            </a:r>
            <a:r>
              <a:rPr lang="en-GB" sz="1400" dirty="0">
                <a:solidFill>
                  <a:srgbClr val="002060"/>
                </a:solidFill>
              </a:rPr>
              <a:t> </a:t>
            </a:r>
            <a:r>
              <a:rPr lang="en-US" sz="1400" dirty="0">
                <a:solidFill>
                  <a:srgbClr val="002060"/>
                </a:solidFill>
              </a:rPr>
              <a:t>Closed discussion of the young scientists’ presentations</a:t>
            </a:r>
          </a:p>
          <a:p>
            <a:pPr defTabSz="457200" eaLnBrk="1" hangingPunct="1">
              <a:lnSpc>
                <a:spcPct val="130000"/>
              </a:lnSpc>
              <a:defRPr/>
            </a:pPr>
            <a:r>
              <a:rPr lang="en-US" sz="1400" dirty="0">
                <a:solidFill>
                  <a:srgbClr val="002060"/>
                </a:solidFill>
                <a:ea typeface="Times New Roman" panose="02020603050405020304" pitchFamily="18" charset="0"/>
              </a:rPr>
              <a:t> 14. Drafting the PAC recommendation</a:t>
            </a:r>
          </a:p>
          <a:p>
            <a:pPr defTabSz="457200" eaLnBrk="1" hangingPunct="1">
              <a:lnSpc>
                <a:spcPct val="130000"/>
              </a:lnSpc>
              <a:defRPr/>
            </a:pPr>
            <a:r>
              <a:rPr lang="en-US" sz="1400" dirty="0">
                <a:solidFill>
                  <a:srgbClr val="002060"/>
                </a:solidFill>
                <a:ea typeface="Times New Roman" panose="02020603050405020304" pitchFamily="18" charset="0"/>
              </a:rPr>
              <a:t> 15. Proposals for the agenda of the next PAC meeting</a:t>
            </a:r>
          </a:p>
          <a:p>
            <a:pPr defTabSz="457200" eaLnBrk="1" hangingPunct="1">
              <a:lnSpc>
                <a:spcPct val="130000"/>
              </a:lnSpc>
              <a:defRPr/>
            </a:pPr>
            <a:r>
              <a:rPr lang="en-US" sz="1400" dirty="0">
                <a:solidFill>
                  <a:srgbClr val="002060"/>
                </a:solidFill>
                <a:ea typeface="Times New Roman" panose="02020603050405020304" pitchFamily="18" charset="0"/>
              </a:rPr>
              <a:t> 16. Presentation of the PAC recommendations to the directorates of JINR and the laboratories</a:t>
            </a:r>
          </a:p>
          <a:p>
            <a:pPr defTabSz="457200" eaLnBrk="1" hangingPunct="1">
              <a:lnSpc>
                <a:spcPct val="130000"/>
              </a:lnSpc>
              <a:defRPr/>
            </a:pPr>
            <a:endParaRPr lang="en-US" sz="1400" dirty="0">
              <a:solidFill>
                <a:srgbClr val="002060"/>
              </a:solidFill>
              <a:ea typeface="Times New Roman" panose="02020603050405020304" pitchFamily="18" charset="0"/>
            </a:endParaRPr>
          </a:p>
          <a:p>
            <a:pPr defTabSz="457200" eaLnBrk="1" hangingPunct="1">
              <a:lnSpc>
                <a:spcPct val="130000"/>
              </a:lnSpc>
              <a:defRPr/>
            </a:pPr>
            <a:r>
              <a:rPr lang="en-US" sz="1400" dirty="0">
                <a:solidFill>
                  <a:srgbClr val="002060"/>
                </a:solidFill>
                <a:ea typeface="Times New Roman" panose="02020603050405020304" pitchFamily="18" charset="0"/>
              </a:rPr>
              <a:t>Closing of the meeting</a:t>
            </a:r>
            <a:endParaRPr lang="en-GB" altLang="ru-RU" sz="1400" kern="0" dirty="0">
              <a:solidFill>
                <a:srgbClr val="002060"/>
              </a:solidFill>
            </a:endParaRPr>
          </a:p>
        </p:txBody>
      </p:sp>
      <p:sp>
        <p:nvSpPr>
          <p:cNvPr id="7" name="ZoneTexte 4">
            <a:extLst>
              <a:ext uri="{FF2B5EF4-FFF2-40B4-BE49-F238E27FC236}">
                <a16:creationId xmlns:a16="http://schemas.microsoft.com/office/drawing/2014/main" id="{BD9D6D57-DB1D-495A-B8D5-C870E4F4E2E2}"/>
              </a:ext>
            </a:extLst>
          </p:cNvPr>
          <p:cNvSpPr txBox="1">
            <a:spLocks noChangeArrowheads="1"/>
          </p:cNvSpPr>
          <p:nvPr/>
        </p:nvSpPr>
        <p:spPr bwMode="auto">
          <a:xfrm>
            <a:off x="1724025" y="156032"/>
            <a:ext cx="87439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panose="020B0604020202020204" pitchFamily="34" charset="0"/>
                <a:ea typeface="MS PGothic" panose="020B0600070205080204" pitchFamily="34" charset="-128"/>
              </a:defRPr>
            </a:lvl1pPr>
            <a:lvl2pPr marL="742950" indent="-285750" eaLnBrk="0" hangingPunct="0">
              <a:defRPr sz="2400">
                <a:solidFill>
                  <a:srgbClr val="FF3300"/>
                </a:solidFill>
                <a:latin typeface="Arial" panose="020B0604020202020204" pitchFamily="34" charset="0"/>
                <a:ea typeface="MS PGothic" panose="020B0600070205080204" pitchFamily="34" charset="-128"/>
              </a:defRPr>
            </a:lvl2pPr>
            <a:lvl3pPr marL="1143000" indent="-228600" eaLnBrk="0" hangingPunct="0">
              <a:defRPr sz="2400">
                <a:solidFill>
                  <a:srgbClr val="FF3300"/>
                </a:solidFill>
                <a:latin typeface="Arial" panose="020B0604020202020204" pitchFamily="34" charset="0"/>
                <a:ea typeface="MS PGothic" panose="020B0600070205080204" pitchFamily="34" charset="-128"/>
              </a:defRPr>
            </a:lvl3pPr>
            <a:lvl4pPr marL="1600200" indent="-228600" eaLnBrk="0" hangingPunct="0">
              <a:defRPr sz="2400">
                <a:solidFill>
                  <a:srgbClr val="FF3300"/>
                </a:solidFill>
                <a:latin typeface="Arial" panose="020B0604020202020204" pitchFamily="34" charset="0"/>
                <a:ea typeface="MS PGothic" panose="020B0600070205080204" pitchFamily="34" charset="-128"/>
              </a:defRPr>
            </a:lvl4pPr>
            <a:lvl5pPr marL="2057400" indent="-228600" eaLnBrk="0" hangingPunct="0">
              <a:defRPr sz="2400">
                <a:solidFill>
                  <a:srgbClr val="FF3300"/>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3300"/>
                </a:solidFill>
                <a:latin typeface="Arial" panose="020B0604020202020204" pitchFamily="34" charset="0"/>
                <a:ea typeface="MS PGothic" panose="020B0600070205080204" pitchFamily="34" charset="-128"/>
              </a:defRPr>
            </a:lvl9pPr>
          </a:lstStyle>
          <a:p>
            <a:pPr algn="ctr" defTabSz="457200" eaLnBrk="1" hangingPunct="1">
              <a:defRPr/>
            </a:pPr>
            <a:r>
              <a:rPr lang="en-GB" altLang="ru-RU" sz="1600" b="1" kern="0" dirty="0">
                <a:solidFill>
                  <a:srgbClr val="C00000"/>
                </a:solidFill>
              </a:rPr>
              <a:t>Programme Advisory Committee for Nuclear Physics, 5</a:t>
            </a:r>
            <a:r>
              <a:rPr lang="en-US" altLang="ru-RU" sz="1600" b="1" kern="0" dirty="0">
                <a:solidFill>
                  <a:srgbClr val="C00000"/>
                </a:solidFill>
              </a:rPr>
              <a:t>8th.</a:t>
            </a:r>
            <a:r>
              <a:rPr lang="en-GB" altLang="ru-RU" sz="1600" b="1" kern="0" dirty="0">
                <a:solidFill>
                  <a:srgbClr val="C00000"/>
                </a:solidFill>
              </a:rPr>
              <a:t> meeting, 30 </a:t>
            </a:r>
            <a:r>
              <a:rPr lang="en-US" altLang="ru-RU" sz="1600" b="1" kern="0" dirty="0">
                <a:solidFill>
                  <a:srgbClr val="C00000"/>
                </a:solidFill>
              </a:rPr>
              <a:t>January</a:t>
            </a:r>
            <a:r>
              <a:rPr lang="en-GB" altLang="ru-RU" sz="1600" b="1" kern="0" dirty="0">
                <a:solidFill>
                  <a:srgbClr val="C00000"/>
                </a:solidFill>
              </a:rPr>
              <a:t> 2024</a:t>
            </a:r>
            <a:endParaRPr lang="en-GB" altLang="ru-RU" sz="1600" kern="0" dirty="0">
              <a:solidFill>
                <a:srgbClr val="C00000"/>
              </a:solidFill>
            </a:endParaRPr>
          </a:p>
        </p:txBody>
      </p:sp>
    </p:spTree>
    <p:extLst>
      <p:ext uri="{BB962C8B-B14F-4D97-AF65-F5344CB8AC3E}">
        <p14:creationId xmlns:p14="http://schemas.microsoft.com/office/powerpoint/2010/main" val="287099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C6BECB8B-53D8-424C-A098-C6BD8807CF58}"/>
              </a:ext>
            </a:extLst>
          </p:cNvPr>
          <p:cNvSpPr/>
          <p:nvPr/>
        </p:nvSpPr>
        <p:spPr>
          <a:xfrm>
            <a:off x="63288" y="14013"/>
            <a:ext cx="12144672" cy="861774"/>
          </a:xfrm>
          <a:prstGeom prst="rect">
            <a:avLst/>
          </a:prstGeom>
        </p:spPr>
        <p:txBody>
          <a:bodyPr wrap="square">
            <a:spAutoFit/>
          </a:bodyPr>
          <a:lstStyle/>
          <a:p>
            <a:pPr algn="ctr"/>
            <a:r>
              <a:rPr lang="en-US" altLang="ru-RU" sz="2500" b="1" kern="0" dirty="0">
                <a:solidFill>
                  <a:srgbClr val="002060"/>
                </a:solidFill>
              </a:rPr>
              <a:t>Work plan on the theme “Neutron Nuclear Physics” and projects within the framework of this theme for 2024</a:t>
            </a:r>
          </a:p>
        </p:txBody>
      </p:sp>
      <p:pic>
        <p:nvPicPr>
          <p:cNvPr id="3" name="Рисунок 2">
            <a:extLst>
              <a:ext uri="{FF2B5EF4-FFF2-40B4-BE49-F238E27FC236}">
                <a16:creationId xmlns:a16="http://schemas.microsoft.com/office/drawing/2014/main" id="{EEE07621-3273-4875-9636-06EAC13061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0118" y="836712"/>
            <a:ext cx="3563641" cy="2376264"/>
          </a:xfrm>
          <a:prstGeom prst="rect">
            <a:avLst/>
          </a:prstGeom>
        </p:spPr>
      </p:pic>
      <p:sp>
        <p:nvSpPr>
          <p:cNvPr id="46" name="Прямоугольник 45">
            <a:extLst>
              <a:ext uri="{FF2B5EF4-FFF2-40B4-BE49-F238E27FC236}">
                <a16:creationId xmlns:a16="http://schemas.microsoft.com/office/drawing/2014/main" id="{BCC9EBED-F6AC-4ADE-ACD3-2920B0C7B0FC}"/>
              </a:ext>
            </a:extLst>
          </p:cNvPr>
          <p:cNvSpPr/>
          <p:nvPr/>
        </p:nvSpPr>
        <p:spPr>
          <a:xfrm>
            <a:off x="8908112" y="2556193"/>
            <a:ext cx="1076320" cy="584775"/>
          </a:xfrm>
          <a:prstGeom prst="rect">
            <a:avLst/>
          </a:prstGeom>
        </p:spPr>
        <p:txBody>
          <a:bodyPr wrap="none">
            <a:spAutoFit/>
          </a:bodyPr>
          <a:lstStyle/>
          <a:p>
            <a:pPr algn="ctr"/>
            <a:r>
              <a:rPr lang="en-US" sz="1600" b="1" dirty="0" err="1">
                <a:solidFill>
                  <a:schemeClr val="bg1"/>
                </a:solidFill>
                <a:latin typeface="Arial" panose="020B0604020202020204" pitchFamily="34" charset="0"/>
                <a:cs typeface="Arial" panose="020B0604020202020204" pitchFamily="34" charset="0"/>
              </a:rPr>
              <a:t>Egor</a:t>
            </a:r>
            <a:r>
              <a:rPr lang="en-US" sz="1600" b="1" dirty="0">
                <a:solidFill>
                  <a:schemeClr val="bg1"/>
                </a:solidFill>
                <a:latin typeface="Arial" panose="020B0604020202020204" pitchFamily="34" charset="0"/>
                <a:cs typeface="Arial" panose="020B0604020202020204" pitchFamily="34" charset="0"/>
              </a:rPr>
              <a:t> </a:t>
            </a:r>
          </a:p>
          <a:p>
            <a:pPr algn="ctr"/>
            <a:r>
              <a:rPr lang="en-US" sz="1600" b="1" dirty="0" err="1">
                <a:solidFill>
                  <a:schemeClr val="bg1"/>
                </a:solidFill>
                <a:latin typeface="Arial" panose="020B0604020202020204" pitchFamily="34" charset="0"/>
                <a:cs typeface="Arial" panose="020B0604020202020204" pitchFamily="34" charset="0"/>
              </a:rPr>
              <a:t>Lychagin</a:t>
            </a:r>
            <a:endParaRPr lang="en-US" sz="1600" b="1" dirty="0">
              <a:solidFill>
                <a:schemeClr val="bg1"/>
              </a:solidFill>
              <a:latin typeface="Arial" panose="020B0604020202020204" pitchFamily="34" charset="0"/>
              <a:cs typeface="Arial" panose="020B0604020202020204" pitchFamily="34" charset="0"/>
            </a:endParaRPr>
          </a:p>
        </p:txBody>
      </p:sp>
      <p:sp>
        <p:nvSpPr>
          <p:cNvPr id="47" name="Прямоугольник 46">
            <a:extLst>
              <a:ext uri="{FF2B5EF4-FFF2-40B4-BE49-F238E27FC236}">
                <a16:creationId xmlns:a16="http://schemas.microsoft.com/office/drawing/2014/main" id="{FB8462C9-C640-4045-8EEB-992A066DB99C}"/>
              </a:ext>
            </a:extLst>
          </p:cNvPr>
          <p:cNvSpPr/>
          <p:nvPr/>
        </p:nvSpPr>
        <p:spPr>
          <a:xfrm>
            <a:off x="228240" y="1479459"/>
            <a:ext cx="11484384" cy="5276829"/>
          </a:xfrm>
          <a:prstGeom prst="rect">
            <a:avLst/>
          </a:prstGeom>
        </p:spPr>
        <p:txBody>
          <a:bodyPr wrap="square">
            <a:spAutoFit/>
          </a:bodyPr>
          <a:lstStyle/>
          <a:p>
            <a:pPr algn="ctr">
              <a:lnSpc>
                <a:spcPct val="150000"/>
              </a:lnSpc>
            </a:pPr>
            <a:r>
              <a:rPr lang="en-US" sz="2000" b="1" u="sng" dirty="0">
                <a:solidFill>
                  <a:srgbClr val="3793A9"/>
                </a:solidFill>
              </a:rPr>
              <a:t>Projects in 2024</a:t>
            </a:r>
            <a:r>
              <a:rPr lang="ru-RU" sz="2000" b="1" u="sng" dirty="0">
                <a:solidFill>
                  <a:srgbClr val="3793A9"/>
                </a:solidFill>
              </a:rPr>
              <a:t>:</a:t>
            </a:r>
            <a:endParaRPr lang="en-US" sz="2000" b="1" u="sng" dirty="0">
              <a:solidFill>
                <a:srgbClr val="3793A9"/>
              </a:solidFill>
            </a:endParaRPr>
          </a:p>
          <a:p>
            <a:pPr marL="900113" indent="-900113"/>
            <a:r>
              <a:rPr lang="en-US" sz="2000" b="1" u="sng" dirty="0">
                <a:solidFill>
                  <a:srgbClr val="C00000"/>
                </a:solidFill>
              </a:rPr>
              <a:t> </a:t>
            </a:r>
            <a:r>
              <a:rPr lang="en-US" sz="2000" b="1" u="sng" dirty="0">
                <a:solidFill>
                  <a:srgbClr val="3793A9"/>
                </a:solidFill>
              </a:rPr>
              <a:t>Scientific and technical project</a:t>
            </a:r>
            <a:r>
              <a:rPr lang="ru-RU" sz="2000" b="1" u="sng" dirty="0">
                <a:solidFill>
                  <a:srgbClr val="3793A9"/>
                </a:solidFill>
              </a:rPr>
              <a:t>:</a:t>
            </a:r>
          </a:p>
          <a:p>
            <a:pPr marL="900113" indent="-900113"/>
            <a:r>
              <a:rPr lang="en-US" sz="2000" b="1" dirty="0"/>
              <a:t>Modernization of the EG-5 accelerator and its experimental infrastructure</a:t>
            </a:r>
          </a:p>
          <a:p>
            <a:pPr indent="900113">
              <a:lnSpc>
                <a:spcPct val="150000"/>
              </a:lnSpc>
            </a:pPr>
            <a:r>
              <a:rPr lang="en-US" sz="2000" b="1" i="1" dirty="0"/>
              <a:t>Leader: A.S. </a:t>
            </a:r>
            <a:r>
              <a:rPr lang="en-US" sz="2000" b="1" i="1" dirty="0" err="1"/>
              <a:t>Doroshkevich</a:t>
            </a:r>
            <a:endParaRPr lang="en-US" sz="2000" b="1" i="1" dirty="0"/>
          </a:p>
          <a:p>
            <a:pPr marL="900113" indent="-900113"/>
            <a:r>
              <a:rPr lang="en-US" sz="2000" b="1" u="sng" dirty="0">
                <a:solidFill>
                  <a:srgbClr val="3793A9"/>
                </a:solidFill>
              </a:rPr>
              <a:t>Scientific projects</a:t>
            </a:r>
            <a:r>
              <a:rPr lang="ru-RU" sz="2000" b="1" u="sng" dirty="0">
                <a:solidFill>
                  <a:srgbClr val="3793A9"/>
                </a:solidFill>
              </a:rPr>
              <a:t>:</a:t>
            </a:r>
            <a:endParaRPr lang="en-US" sz="2000" b="1" u="sng" dirty="0">
              <a:solidFill>
                <a:srgbClr val="3793A9"/>
              </a:solidFill>
            </a:endParaRPr>
          </a:p>
          <a:p>
            <a:pPr>
              <a:lnSpc>
                <a:spcPct val="150000"/>
              </a:lnSpc>
            </a:pPr>
            <a:r>
              <a:rPr lang="en-US" sz="2000" b="1" dirty="0"/>
              <a:t>Investigations of neutron nuclear interactions and properties of the neutron</a:t>
            </a:r>
          </a:p>
          <a:p>
            <a:pPr indent="900113">
              <a:lnSpc>
                <a:spcPct val="150000"/>
              </a:lnSpc>
            </a:pPr>
            <a:r>
              <a:rPr lang="en-US" sz="2000" b="1" i="1" dirty="0"/>
              <a:t>Leaders: V.N </a:t>
            </a:r>
            <a:r>
              <a:rPr lang="en-US" sz="2000" b="1" i="1" dirty="0" err="1"/>
              <a:t>Shvetsov</a:t>
            </a:r>
            <a:r>
              <a:rPr lang="en-US" sz="2000" b="1" i="1" dirty="0"/>
              <a:t>, P.V. </a:t>
            </a:r>
            <a:r>
              <a:rPr lang="en-US" sz="2000" b="1" i="1" dirty="0" err="1"/>
              <a:t>Sedyshev</a:t>
            </a:r>
            <a:r>
              <a:rPr lang="en-US" sz="2000" b="1" i="1" dirty="0"/>
              <a:t> </a:t>
            </a:r>
          </a:p>
          <a:p>
            <a:pPr marL="900113" indent="-900113"/>
            <a:r>
              <a:rPr lang="en-US" sz="2000" b="1" dirty="0"/>
              <a:t>Development of the tagged neutron method for determining the elemental structure of matter and nuclear reactions research (project TANGRA - Tagged Neutrons and Gamma Rays)</a:t>
            </a:r>
          </a:p>
          <a:p>
            <a:pPr>
              <a:lnSpc>
                <a:spcPct val="150000"/>
              </a:lnSpc>
            </a:pPr>
            <a:r>
              <a:rPr lang="en-US" sz="2000" b="1" i="1" dirty="0"/>
              <a:t>	Leader: </a:t>
            </a:r>
            <a:r>
              <a:rPr lang="en-US" sz="2000" b="1" i="1" dirty="0" err="1"/>
              <a:t>Yu.N</a:t>
            </a:r>
            <a:r>
              <a:rPr lang="en-US" sz="2000" b="1" i="1" dirty="0"/>
              <a:t>. </a:t>
            </a:r>
            <a:r>
              <a:rPr lang="en-US" sz="2000" b="1" i="1" dirty="0" err="1"/>
              <a:t>Kopatch</a:t>
            </a:r>
            <a:endParaRPr lang="ru-RU" sz="2000" b="1" dirty="0"/>
          </a:p>
          <a:p>
            <a:pPr algn="ctr">
              <a:lnSpc>
                <a:spcPct val="150000"/>
              </a:lnSpc>
            </a:pPr>
            <a:r>
              <a:rPr lang="en-US" sz="2000" b="1" u="sng" dirty="0">
                <a:solidFill>
                  <a:srgbClr val="3793A9"/>
                </a:solidFill>
              </a:rPr>
              <a:t>Activity:</a:t>
            </a:r>
          </a:p>
          <a:p>
            <a:pPr>
              <a:lnSpc>
                <a:spcPct val="150000"/>
              </a:lnSpc>
            </a:pPr>
            <a:r>
              <a:rPr lang="en-US" sz="2000" b="1" dirty="0"/>
              <a:t>Development of the conceptual design of an </a:t>
            </a:r>
            <a:r>
              <a:rPr lang="en-US" sz="2000" b="1" dirty="0" err="1"/>
              <a:t>ultracold</a:t>
            </a:r>
            <a:r>
              <a:rPr lang="en-US" sz="2000" b="1" dirty="0"/>
              <a:t> neutron</a:t>
            </a:r>
            <a:r>
              <a:rPr lang="en-US" sz="2000" dirty="0"/>
              <a:t> </a:t>
            </a:r>
            <a:r>
              <a:rPr lang="en-US" sz="2000" b="1" dirty="0"/>
              <a:t>source on a pulsed reactor</a:t>
            </a:r>
            <a:r>
              <a:rPr lang="en-US" sz="2000" dirty="0"/>
              <a:t> </a:t>
            </a:r>
          </a:p>
          <a:p>
            <a:pPr indent="900113">
              <a:lnSpc>
                <a:spcPct val="150000"/>
              </a:lnSpc>
            </a:pPr>
            <a:r>
              <a:rPr lang="en-US" sz="2000" b="1" i="1" dirty="0"/>
              <a:t>Leaders: G.V. </a:t>
            </a:r>
            <a:r>
              <a:rPr lang="en-US" sz="2000" b="1" i="1" dirty="0" err="1"/>
              <a:t>Kulin</a:t>
            </a:r>
            <a:r>
              <a:rPr lang="en-US" sz="2000" b="1" i="1" dirty="0"/>
              <a:t> , A.I. Frank</a:t>
            </a:r>
            <a:endParaRPr lang="en-US" sz="2000" b="1" i="1" dirty="0">
              <a:solidFill>
                <a:schemeClr val="tx2"/>
              </a:solidFill>
            </a:endParaRPr>
          </a:p>
        </p:txBody>
      </p:sp>
      <p:sp>
        <p:nvSpPr>
          <p:cNvPr id="48" name="TextBox 47">
            <a:extLst>
              <a:ext uri="{FF2B5EF4-FFF2-40B4-BE49-F238E27FC236}">
                <a16:creationId xmlns:a16="http://schemas.microsoft.com/office/drawing/2014/main" id="{019385FB-7418-4F13-8747-22ABA5446209}"/>
              </a:ext>
            </a:extLst>
          </p:cNvPr>
          <p:cNvSpPr txBox="1"/>
          <p:nvPr/>
        </p:nvSpPr>
        <p:spPr>
          <a:xfrm>
            <a:off x="335360" y="980728"/>
            <a:ext cx="7982261" cy="492443"/>
          </a:xfrm>
          <a:prstGeom prst="rect">
            <a:avLst/>
          </a:prstGeom>
          <a:noFill/>
        </p:spPr>
        <p:txBody>
          <a:bodyPr wrap="square">
            <a:spAutoFit/>
          </a:bodyPr>
          <a:lstStyle/>
          <a:p>
            <a:r>
              <a:rPr lang="en-US" sz="2600" b="1" u="sng" dirty="0">
                <a:solidFill>
                  <a:srgbClr val="3793A9"/>
                </a:solidFill>
              </a:rPr>
              <a:t>Theme: “Neutron Nuclear Physics”</a:t>
            </a:r>
          </a:p>
        </p:txBody>
      </p:sp>
    </p:spTree>
    <p:extLst>
      <p:ext uri="{BB962C8B-B14F-4D97-AF65-F5344CB8AC3E}">
        <p14:creationId xmlns:p14="http://schemas.microsoft.com/office/powerpoint/2010/main" val="2266638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Прямоугольник 39">
            <a:extLst>
              <a:ext uri="{FF2B5EF4-FFF2-40B4-BE49-F238E27FC236}">
                <a16:creationId xmlns:a16="http://schemas.microsoft.com/office/drawing/2014/main" id="{57D6A20B-380B-403B-ABC7-9D6FC7A0A9E6}"/>
              </a:ext>
            </a:extLst>
          </p:cNvPr>
          <p:cNvSpPr/>
          <p:nvPr/>
        </p:nvSpPr>
        <p:spPr>
          <a:xfrm rot="10800000" flipV="1">
            <a:off x="3976760" y="1556793"/>
            <a:ext cx="8139403" cy="2634202"/>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Main aim:  determination </a:t>
            </a:r>
            <a:r>
              <a:rPr lang="en-US" b="1" dirty="0" smtClean="0"/>
              <a:t>of </a:t>
            </a:r>
            <a:r>
              <a:rPr lang="en-US" b="1" dirty="0"/>
              <a:t>parameters of P-wave resonances, needed for the search for P-odd and T-odd effects in neutron-induced reactions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it is planned to resume measurements of angular correlations and γ-ray yields for already known p-wave resonances in various nuclei, and also to search for new p-resonances and new effects promising violation of parity and </a:t>
            </a:r>
            <a:r>
              <a:rPr lang="en-US" dirty="0" smtClean="0"/>
              <a:t>T-invariance;</a:t>
            </a:r>
            <a:endParaRPr lang="en-US" dirty="0"/>
          </a:p>
          <a:p>
            <a:pPr marL="285750" indent="-285750">
              <a:buFont typeface="Arial" panose="020B0604020202020204" pitchFamily="34" charset="0"/>
              <a:buChar char="•"/>
            </a:pPr>
            <a:r>
              <a:rPr lang="en-US" dirty="0"/>
              <a:t>The main work is expected to be carried out at the IREN resonance neutron </a:t>
            </a:r>
            <a:r>
              <a:rPr lang="en-US" dirty="0" smtClean="0"/>
              <a:t>source.</a:t>
            </a:r>
            <a:endParaRPr lang="en-US" dirty="0"/>
          </a:p>
          <a:p>
            <a:pPr marL="285750" indent="-285750">
              <a:buFont typeface="Arial" panose="020B0604020202020204" pitchFamily="34" charset="0"/>
              <a:buChar char="•"/>
            </a:pPr>
            <a:endParaRPr lang="ru-RU" sz="1600" b="1" dirty="0"/>
          </a:p>
        </p:txBody>
      </p:sp>
      <p:sp>
        <p:nvSpPr>
          <p:cNvPr id="44" name="Text Box 2">
            <a:extLst>
              <a:ext uri="{FF2B5EF4-FFF2-40B4-BE49-F238E27FC236}">
                <a16:creationId xmlns:a16="http://schemas.microsoft.com/office/drawing/2014/main" id="{A4050574-FCA3-4994-AC43-BF4D110D3C5B}"/>
              </a:ext>
            </a:extLst>
          </p:cNvPr>
          <p:cNvSpPr txBox="1">
            <a:spLocks noChangeArrowheads="1"/>
          </p:cNvSpPr>
          <p:nvPr/>
        </p:nvSpPr>
        <p:spPr bwMode="auto">
          <a:xfrm>
            <a:off x="103358" y="21173"/>
            <a:ext cx="11985284" cy="954107"/>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a:solidFill>
                  <a:srgbClr val="002060"/>
                </a:solidFill>
                <a:latin typeface="Arial" panose="020B0604020202020204" pitchFamily="34" charset="0"/>
                <a:cs typeface="Arial" panose="020B0604020202020204" pitchFamily="34" charset="0"/>
              </a:rPr>
              <a:t>Project “Investigations of neutron nuclear interactions and properties of the neutron”</a:t>
            </a:r>
          </a:p>
        </p:txBody>
      </p:sp>
      <p:sp>
        <p:nvSpPr>
          <p:cNvPr id="67" name="Прямоугольник 66">
            <a:extLst>
              <a:ext uri="{FF2B5EF4-FFF2-40B4-BE49-F238E27FC236}">
                <a16:creationId xmlns:a16="http://schemas.microsoft.com/office/drawing/2014/main" id="{DCA92445-96FC-4AEF-837D-014B1E7D7D32}"/>
              </a:ext>
            </a:extLst>
          </p:cNvPr>
          <p:cNvSpPr/>
          <p:nvPr/>
        </p:nvSpPr>
        <p:spPr>
          <a:xfrm rot="10800000" flipV="1">
            <a:off x="30408" y="908721"/>
            <a:ext cx="12186271"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Experimental </a:t>
            </a:r>
            <a:r>
              <a:rPr lang="en-US" b="1" dirty="0" smtClean="0">
                <a:solidFill>
                  <a:srgbClr val="2F3F52"/>
                </a:solidFill>
                <a:latin typeface="Arial Black" panose="020B0A04020102020204" pitchFamily="34" charset="0"/>
                <a:cs typeface="Times New Roman" panose="02020603050405020304" pitchFamily="18" charset="0"/>
              </a:rPr>
              <a:t>investigation </a:t>
            </a:r>
            <a:r>
              <a:rPr lang="en-US" b="1" dirty="0">
                <a:solidFill>
                  <a:srgbClr val="2F3F52"/>
                </a:solidFill>
                <a:latin typeface="Arial Black" panose="020B0A04020102020204" pitchFamily="34" charset="0"/>
                <a:cs typeface="Times New Roman" panose="02020603050405020304" pitchFamily="18" charset="0"/>
              </a:rPr>
              <a:t>of angular asymmetry of γ-quanta yield from the (</a:t>
            </a:r>
            <a:r>
              <a:rPr lang="en-US" b="1" dirty="0" err="1">
                <a:solidFill>
                  <a:srgbClr val="2F3F52"/>
                </a:solidFill>
                <a:latin typeface="Arial Black" panose="020B0A04020102020204" pitchFamily="34" charset="0"/>
                <a:cs typeface="Times New Roman" panose="02020603050405020304" pitchFamily="18" charset="0"/>
              </a:rPr>
              <a:t>n,γ</a:t>
            </a:r>
            <a:r>
              <a:rPr lang="en-US" b="1" dirty="0">
                <a:solidFill>
                  <a:srgbClr val="2F3F52"/>
                </a:solidFill>
                <a:latin typeface="Arial Black" panose="020B0A04020102020204" pitchFamily="34" charset="0"/>
                <a:cs typeface="Times New Roman" panose="02020603050405020304" pitchFamily="18" charset="0"/>
              </a:rPr>
              <a:t>)-reaction</a:t>
            </a:r>
          </a:p>
        </p:txBody>
      </p:sp>
      <p:grpSp>
        <p:nvGrpSpPr>
          <p:cNvPr id="42" name="Группа 41">
            <a:extLst>
              <a:ext uri="{FF2B5EF4-FFF2-40B4-BE49-F238E27FC236}">
                <a16:creationId xmlns:a16="http://schemas.microsoft.com/office/drawing/2014/main" id="{CD4E310F-C831-4EB5-B740-BDFC956CC9E0}"/>
              </a:ext>
            </a:extLst>
          </p:cNvPr>
          <p:cNvGrpSpPr/>
          <p:nvPr/>
        </p:nvGrpSpPr>
        <p:grpSpPr>
          <a:xfrm>
            <a:off x="2433" y="1455404"/>
            <a:ext cx="4058150" cy="1652353"/>
            <a:chOff x="552450" y="2057401"/>
            <a:chExt cx="5867401" cy="1795579"/>
          </a:xfrm>
        </p:grpSpPr>
        <p:grpSp>
          <p:nvGrpSpPr>
            <p:cNvPr id="43" name="Группа 10">
              <a:extLst>
                <a:ext uri="{FF2B5EF4-FFF2-40B4-BE49-F238E27FC236}">
                  <a16:creationId xmlns:a16="http://schemas.microsoft.com/office/drawing/2014/main" id="{28EAA1FC-820B-48B8-8E51-422F40433CE5}"/>
                </a:ext>
              </a:extLst>
            </p:cNvPr>
            <p:cNvGrpSpPr/>
            <p:nvPr/>
          </p:nvGrpSpPr>
          <p:grpSpPr>
            <a:xfrm>
              <a:off x="552450" y="2350823"/>
              <a:ext cx="5248275" cy="1502157"/>
              <a:chOff x="0" y="0"/>
              <a:chExt cx="10162064" cy="3139201"/>
            </a:xfrm>
          </p:grpSpPr>
          <p:sp>
            <p:nvSpPr>
              <p:cNvPr id="80" name="Блок-схема: узел 79">
                <a:extLst>
                  <a:ext uri="{FF2B5EF4-FFF2-40B4-BE49-F238E27FC236}">
                    <a16:creationId xmlns:a16="http://schemas.microsoft.com/office/drawing/2014/main" id="{15E09E5C-B6B1-4619-8222-488F4C1D6B78}"/>
                  </a:ext>
                </a:extLst>
              </p:cNvPr>
              <p:cNvSpPr/>
              <p:nvPr/>
            </p:nvSpPr>
            <p:spPr>
              <a:xfrm>
                <a:off x="7910851" y="547795"/>
                <a:ext cx="2251213" cy="2312636"/>
              </a:xfrm>
              <a:prstGeom prst="flowChartConnector">
                <a:avLst/>
              </a:prstGeom>
              <a:noFill/>
              <a:ln w="19050">
                <a:solidFill>
                  <a:schemeClr val="bg1">
                    <a:lumMod val="50000"/>
                  </a:schemeClr>
                </a:solidFill>
                <a:prstDash val="lgDash"/>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ru-RU"/>
              </a:p>
            </p:txBody>
          </p:sp>
          <p:cxnSp>
            <p:nvCxnSpPr>
              <p:cNvPr id="81" name="Прямая соединительная линия 80">
                <a:extLst>
                  <a:ext uri="{FF2B5EF4-FFF2-40B4-BE49-F238E27FC236}">
                    <a16:creationId xmlns:a16="http://schemas.microsoft.com/office/drawing/2014/main" id="{111EEB45-9E7D-4D4E-928F-424BDE0A6718}"/>
                  </a:ext>
                </a:extLst>
              </p:cNvPr>
              <p:cNvCxnSpPr>
                <a:cxnSpLocks/>
                <a:stCxn id="80" idx="2"/>
                <a:endCxn id="80" idx="6"/>
              </p:cNvCxnSpPr>
              <p:nvPr/>
            </p:nvCxnSpPr>
            <p:spPr>
              <a:xfrm>
                <a:off x="7910851" y="1704113"/>
                <a:ext cx="2251213" cy="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82" name="Прямая соединительная линия 81">
                <a:extLst>
                  <a:ext uri="{FF2B5EF4-FFF2-40B4-BE49-F238E27FC236}">
                    <a16:creationId xmlns:a16="http://schemas.microsoft.com/office/drawing/2014/main" id="{93DBE6A1-1480-40C4-A202-D0ACCD4AD112}"/>
                  </a:ext>
                </a:extLst>
              </p:cNvPr>
              <p:cNvCxnSpPr>
                <a:cxnSpLocks/>
                <a:stCxn id="80" idx="0"/>
                <a:endCxn id="80" idx="4"/>
              </p:cNvCxnSpPr>
              <p:nvPr/>
            </p:nvCxnSpPr>
            <p:spPr>
              <a:xfrm>
                <a:off x="9036458" y="547795"/>
                <a:ext cx="0" cy="231263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a:extLst>
                  <a:ext uri="{FF2B5EF4-FFF2-40B4-BE49-F238E27FC236}">
                    <a16:creationId xmlns:a16="http://schemas.microsoft.com/office/drawing/2014/main" id="{479F7165-BF1F-4A70-AC1E-C6C849C8DE1E}"/>
                  </a:ext>
                </a:extLst>
              </p:cNvPr>
              <p:cNvCxnSpPr>
                <a:cxnSpLocks/>
              </p:cNvCxnSpPr>
              <p:nvPr/>
            </p:nvCxnSpPr>
            <p:spPr>
              <a:xfrm flipV="1">
                <a:off x="8240533" y="844454"/>
                <a:ext cx="1591847" cy="163528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a:extLst>
                  <a:ext uri="{FF2B5EF4-FFF2-40B4-BE49-F238E27FC236}">
                    <a16:creationId xmlns:a16="http://schemas.microsoft.com/office/drawing/2014/main" id="{50A9E5F5-1D9E-4B94-B46F-19257E5F5A15}"/>
                  </a:ext>
                </a:extLst>
              </p:cNvPr>
              <p:cNvCxnSpPr>
                <a:cxnSpLocks/>
              </p:cNvCxnSpPr>
              <p:nvPr/>
            </p:nvCxnSpPr>
            <p:spPr>
              <a:xfrm>
                <a:off x="8244139" y="887720"/>
                <a:ext cx="1591847" cy="163528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5" name="Прямоугольник 84">
                <a:extLst>
                  <a:ext uri="{FF2B5EF4-FFF2-40B4-BE49-F238E27FC236}">
                    <a16:creationId xmlns:a16="http://schemas.microsoft.com/office/drawing/2014/main" id="{A8200065-2B39-415E-857B-50220E013099}"/>
                  </a:ext>
                </a:extLst>
              </p:cNvPr>
              <p:cNvSpPr/>
              <p:nvPr/>
            </p:nvSpPr>
            <p:spPr>
              <a:xfrm>
                <a:off x="8983143" y="1468600"/>
                <a:ext cx="91437" cy="462013"/>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0" scaled="1"/>
                <a:tileRect/>
              </a:gra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endParaRPr lang="ru-RU"/>
              </a:p>
            </p:txBody>
          </p:sp>
          <p:sp>
            <p:nvSpPr>
              <p:cNvPr id="86" name="Блок-схема: узел 85">
                <a:extLst>
                  <a:ext uri="{FF2B5EF4-FFF2-40B4-BE49-F238E27FC236}">
                    <a16:creationId xmlns:a16="http://schemas.microsoft.com/office/drawing/2014/main" id="{E2EF1011-F8D9-4260-8B06-C9C45A8F3150}"/>
                  </a:ext>
                </a:extLst>
              </p:cNvPr>
              <p:cNvSpPr/>
              <p:nvPr/>
            </p:nvSpPr>
            <p:spPr>
              <a:xfrm>
                <a:off x="8042557" y="653227"/>
                <a:ext cx="423499" cy="442762"/>
              </a:xfrm>
              <a:prstGeom prst="flowChartConnector">
                <a:avLst/>
              </a:prstGeom>
              <a:solidFill>
                <a:schemeClr val="accent4">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sp>
            <p:nvSpPr>
              <p:cNvPr id="87" name="Блок-схема: узел 86">
                <a:extLst>
                  <a:ext uri="{FF2B5EF4-FFF2-40B4-BE49-F238E27FC236}">
                    <a16:creationId xmlns:a16="http://schemas.microsoft.com/office/drawing/2014/main" id="{29E405FA-D1DE-41E3-9C49-D16D64EAD1BC}"/>
                  </a:ext>
                </a:extLst>
              </p:cNvPr>
              <p:cNvSpPr/>
              <p:nvPr/>
            </p:nvSpPr>
            <p:spPr>
              <a:xfrm>
                <a:off x="8817110" y="299536"/>
                <a:ext cx="423499" cy="442762"/>
              </a:xfrm>
              <a:prstGeom prst="flowChartConnector">
                <a:avLst/>
              </a:prstGeom>
              <a:solidFill>
                <a:schemeClr val="accent4">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sp>
            <p:nvSpPr>
              <p:cNvPr id="88" name="Блок-схема: узел 87">
                <a:extLst>
                  <a:ext uri="{FF2B5EF4-FFF2-40B4-BE49-F238E27FC236}">
                    <a16:creationId xmlns:a16="http://schemas.microsoft.com/office/drawing/2014/main" id="{26EEBBD4-4AA2-460E-B15B-12C3312D9863}"/>
                  </a:ext>
                </a:extLst>
              </p:cNvPr>
              <p:cNvSpPr/>
              <p:nvPr/>
            </p:nvSpPr>
            <p:spPr>
              <a:xfrm>
                <a:off x="9577964" y="637691"/>
                <a:ext cx="423499" cy="442762"/>
              </a:xfrm>
              <a:prstGeom prst="flowChartConnector">
                <a:avLst/>
              </a:prstGeom>
              <a:solidFill>
                <a:schemeClr val="accent4">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sp>
            <p:nvSpPr>
              <p:cNvPr id="89" name="Блок-схема: узел 88">
                <a:extLst>
                  <a:ext uri="{FF2B5EF4-FFF2-40B4-BE49-F238E27FC236}">
                    <a16:creationId xmlns:a16="http://schemas.microsoft.com/office/drawing/2014/main" id="{C63F819B-9757-48D2-87A6-025D09852EF6}"/>
                  </a:ext>
                </a:extLst>
              </p:cNvPr>
              <p:cNvSpPr/>
              <p:nvPr/>
            </p:nvSpPr>
            <p:spPr>
              <a:xfrm>
                <a:off x="7979870" y="2356531"/>
                <a:ext cx="423499" cy="442762"/>
              </a:xfrm>
              <a:prstGeom prst="flowChartConnector">
                <a:avLst/>
              </a:prstGeom>
              <a:solidFill>
                <a:schemeClr val="accent4">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sp>
            <p:nvSpPr>
              <p:cNvPr id="90" name="Блок-схема: узел 89">
                <a:extLst>
                  <a:ext uri="{FF2B5EF4-FFF2-40B4-BE49-F238E27FC236}">
                    <a16:creationId xmlns:a16="http://schemas.microsoft.com/office/drawing/2014/main" id="{395B6A11-F384-4768-9825-967223649B2D}"/>
                  </a:ext>
                </a:extLst>
              </p:cNvPr>
              <p:cNvSpPr/>
              <p:nvPr/>
            </p:nvSpPr>
            <p:spPr>
              <a:xfrm>
                <a:off x="8824706" y="2696439"/>
                <a:ext cx="423499" cy="442762"/>
              </a:xfrm>
              <a:prstGeom prst="flowChartConnector">
                <a:avLst/>
              </a:prstGeom>
              <a:solidFill>
                <a:schemeClr val="accent4">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sp>
            <p:nvSpPr>
              <p:cNvPr id="91" name="Блок-схема: узел 90">
                <a:extLst>
                  <a:ext uri="{FF2B5EF4-FFF2-40B4-BE49-F238E27FC236}">
                    <a16:creationId xmlns:a16="http://schemas.microsoft.com/office/drawing/2014/main" id="{76139683-A24F-449B-9A51-ECC861056577}"/>
                  </a:ext>
                </a:extLst>
              </p:cNvPr>
              <p:cNvSpPr/>
              <p:nvPr/>
            </p:nvSpPr>
            <p:spPr>
              <a:xfrm>
                <a:off x="9660647" y="2342835"/>
                <a:ext cx="423499" cy="442762"/>
              </a:xfrm>
              <a:prstGeom prst="flowChartConnector">
                <a:avLst/>
              </a:prstGeom>
              <a:solidFill>
                <a:schemeClr val="accent4">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sp>
            <p:nvSpPr>
              <p:cNvPr id="92" name="Блок-схема: процесс 91">
                <a:extLst>
                  <a:ext uri="{FF2B5EF4-FFF2-40B4-BE49-F238E27FC236}">
                    <a16:creationId xmlns:a16="http://schemas.microsoft.com/office/drawing/2014/main" id="{74E8878B-81F7-40B4-821A-F281D6E9CC7E}"/>
                  </a:ext>
                </a:extLst>
              </p:cNvPr>
              <p:cNvSpPr/>
              <p:nvPr/>
            </p:nvSpPr>
            <p:spPr>
              <a:xfrm>
                <a:off x="2681642" y="1442808"/>
                <a:ext cx="6477802" cy="511269"/>
              </a:xfrm>
              <a:prstGeom prst="flowChartProcess">
                <a:avLst/>
              </a:prstGeom>
              <a:solidFill>
                <a:schemeClr val="accent3">
                  <a:alpha val="27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endParaRPr lang="ru-RU" dirty="0"/>
              </a:p>
            </p:txBody>
          </p:sp>
          <p:sp>
            <p:nvSpPr>
              <p:cNvPr id="93" name="Солнце 92">
                <a:extLst>
                  <a:ext uri="{FF2B5EF4-FFF2-40B4-BE49-F238E27FC236}">
                    <a16:creationId xmlns:a16="http://schemas.microsoft.com/office/drawing/2014/main" id="{B8948475-D023-456E-9202-6A26B6632857}"/>
                  </a:ext>
                </a:extLst>
              </p:cNvPr>
              <p:cNvSpPr/>
              <p:nvPr/>
            </p:nvSpPr>
            <p:spPr>
              <a:xfrm>
                <a:off x="160422" y="1515769"/>
                <a:ext cx="429929" cy="376688"/>
              </a:xfrm>
              <a:prstGeom prst="sun">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ru-RU"/>
              </a:p>
            </p:txBody>
          </p:sp>
          <p:sp>
            <p:nvSpPr>
              <p:cNvPr id="94" name="Блок-схема: процесс 93">
                <a:extLst>
                  <a:ext uri="{FF2B5EF4-FFF2-40B4-BE49-F238E27FC236}">
                    <a16:creationId xmlns:a16="http://schemas.microsoft.com/office/drawing/2014/main" id="{62820517-7C3B-468C-9D4E-0EBD14C613A2}"/>
                  </a:ext>
                </a:extLst>
              </p:cNvPr>
              <p:cNvSpPr/>
              <p:nvPr/>
            </p:nvSpPr>
            <p:spPr>
              <a:xfrm>
                <a:off x="2681000" y="539433"/>
                <a:ext cx="124886" cy="913323"/>
              </a:xfrm>
              <a:prstGeom prst="flowChartProcess">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ru-RU"/>
              </a:p>
            </p:txBody>
          </p:sp>
          <p:sp>
            <p:nvSpPr>
              <p:cNvPr id="95" name="Блок-схема: процесс 94">
                <a:extLst>
                  <a:ext uri="{FF2B5EF4-FFF2-40B4-BE49-F238E27FC236}">
                    <a16:creationId xmlns:a16="http://schemas.microsoft.com/office/drawing/2014/main" id="{DC6D285E-7A3C-4AFB-98CF-836DDC31488A}"/>
                  </a:ext>
                </a:extLst>
              </p:cNvPr>
              <p:cNvSpPr/>
              <p:nvPr/>
            </p:nvSpPr>
            <p:spPr>
              <a:xfrm>
                <a:off x="2681000" y="1940910"/>
                <a:ext cx="124886" cy="913323"/>
              </a:xfrm>
              <a:prstGeom prst="flowChartProcess">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ru-RU"/>
              </a:p>
            </p:txBody>
          </p:sp>
          <p:cxnSp>
            <p:nvCxnSpPr>
              <p:cNvPr id="96" name="Прямая со стрелкой 95">
                <a:extLst>
                  <a:ext uri="{FF2B5EF4-FFF2-40B4-BE49-F238E27FC236}">
                    <a16:creationId xmlns:a16="http://schemas.microsoft.com/office/drawing/2014/main" id="{578ED7E3-BE89-47AA-831D-A423A49C4C43}"/>
                  </a:ext>
                </a:extLst>
              </p:cNvPr>
              <p:cNvCxnSpPr>
                <a:cxnSpLocks/>
              </p:cNvCxnSpPr>
              <p:nvPr/>
            </p:nvCxnSpPr>
            <p:spPr>
              <a:xfrm>
                <a:off x="750771" y="0"/>
                <a:ext cx="832380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7" name="Круг: прозрачная заливка 2024786827">
                <a:extLst>
                  <a:ext uri="{FF2B5EF4-FFF2-40B4-BE49-F238E27FC236}">
                    <a16:creationId xmlns:a16="http://schemas.microsoft.com/office/drawing/2014/main" id="{B2B1504B-C094-468D-9860-68C396C82D46}"/>
                  </a:ext>
                </a:extLst>
              </p:cNvPr>
              <p:cNvSpPr/>
              <p:nvPr/>
            </p:nvSpPr>
            <p:spPr>
              <a:xfrm>
                <a:off x="0" y="1359055"/>
                <a:ext cx="750771" cy="725653"/>
              </a:xfrm>
              <a:prstGeom prst="donut">
                <a:avLst>
                  <a:gd name="adj" fmla="val 10692"/>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ru-RU"/>
              </a:p>
            </p:txBody>
          </p:sp>
          <p:sp>
            <p:nvSpPr>
              <p:cNvPr id="98" name="Блок-схема: ручной ввод 97">
                <a:extLst>
                  <a:ext uri="{FF2B5EF4-FFF2-40B4-BE49-F238E27FC236}">
                    <a16:creationId xmlns:a16="http://schemas.microsoft.com/office/drawing/2014/main" id="{D72FE3E1-C441-4A32-9094-B59E5BBB31EB}"/>
                  </a:ext>
                </a:extLst>
              </p:cNvPr>
              <p:cNvSpPr/>
              <p:nvPr/>
            </p:nvSpPr>
            <p:spPr>
              <a:xfrm rot="10800000" flipH="1">
                <a:off x="3720527" y="1462476"/>
                <a:ext cx="1264811" cy="169190"/>
              </a:xfrm>
              <a:prstGeom prst="flowChartManualInpu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sp>
            <p:nvSpPr>
              <p:cNvPr id="99" name="Блок-схема: ручной ввод 98">
                <a:extLst>
                  <a:ext uri="{FF2B5EF4-FFF2-40B4-BE49-F238E27FC236}">
                    <a16:creationId xmlns:a16="http://schemas.microsoft.com/office/drawing/2014/main" id="{188957E5-069B-409E-AE20-825284367988}"/>
                  </a:ext>
                </a:extLst>
              </p:cNvPr>
              <p:cNvSpPr/>
              <p:nvPr/>
            </p:nvSpPr>
            <p:spPr>
              <a:xfrm rot="10800000" flipH="1" flipV="1">
                <a:off x="3720527" y="1803797"/>
                <a:ext cx="1264811" cy="169190"/>
              </a:xfrm>
              <a:prstGeom prst="flowChartManualInput">
                <a:avLst/>
              </a:prstGeom>
              <a:scene3d>
                <a:camera prst="orthographicFront">
                  <a:rot lat="21299996" lon="0" rev="21599996"/>
                </a:camera>
                <a:lightRig rig="threePt" dir="t"/>
              </a:scene3d>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sp>
            <p:nvSpPr>
              <p:cNvPr id="100" name="Блок-схема: процесс 99">
                <a:extLst>
                  <a:ext uri="{FF2B5EF4-FFF2-40B4-BE49-F238E27FC236}">
                    <a16:creationId xmlns:a16="http://schemas.microsoft.com/office/drawing/2014/main" id="{E7ADDB13-2869-4EB7-8A0A-8F17EFC9C406}"/>
                  </a:ext>
                </a:extLst>
              </p:cNvPr>
              <p:cNvSpPr/>
              <p:nvPr/>
            </p:nvSpPr>
            <p:spPr>
              <a:xfrm>
                <a:off x="2806677" y="1235212"/>
                <a:ext cx="3195314" cy="216489"/>
              </a:xfrm>
              <a:prstGeom prst="flowChart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sp>
            <p:nvSpPr>
              <p:cNvPr id="101" name="Блок-схема: процесс 100">
                <a:extLst>
                  <a:ext uri="{FF2B5EF4-FFF2-40B4-BE49-F238E27FC236}">
                    <a16:creationId xmlns:a16="http://schemas.microsoft.com/office/drawing/2014/main" id="{AAEE69A1-D8CA-4204-915D-995F103AACA7}"/>
                  </a:ext>
                </a:extLst>
              </p:cNvPr>
              <p:cNvSpPr/>
              <p:nvPr/>
            </p:nvSpPr>
            <p:spPr>
              <a:xfrm>
                <a:off x="2820248" y="1972556"/>
                <a:ext cx="3195314" cy="216489"/>
              </a:xfrm>
              <a:prstGeom prst="flowChart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endParaRPr lang="ru-RU"/>
              </a:p>
            </p:txBody>
          </p:sp>
          <p:pic>
            <p:nvPicPr>
              <p:cNvPr id="102" name="Рисунок 101">
                <a:extLst>
                  <a:ext uri="{FF2B5EF4-FFF2-40B4-BE49-F238E27FC236}">
                    <a16:creationId xmlns:a16="http://schemas.microsoft.com/office/drawing/2014/main" id="{57B8927B-F527-45D0-8A65-7657FF0C1D5A}"/>
                  </a:ext>
                </a:extLst>
              </p:cNvPr>
              <p:cNvPicPr/>
              <p:nvPr/>
            </p:nvPicPr>
            <p:blipFill>
              <a:blip r:embed="rId3" cstate="print"/>
              <a:stretch>
                <a:fillRect/>
              </a:stretch>
            </p:blipFill>
            <p:spPr>
              <a:xfrm>
                <a:off x="2589984" y="2878759"/>
                <a:ext cx="315614" cy="78927"/>
              </a:xfrm>
              <a:prstGeom prst="rect">
                <a:avLst/>
              </a:prstGeom>
            </p:spPr>
          </p:pic>
          <p:cxnSp>
            <p:nvCxnSpPr>
              <p:cNvPr id="103" name="Прямая со стрелкой 102">
                <a:extLst>
                  <a:ext uri="{FF2B5EF4-FFF2-40B4-BE49-F238E27FC236}">
                    <a16:creationId xmlns:a16="http://schemas.microsoft.com/office/drawing/2014/main" id="{50120BEE-3CA7-4EC2-9EAC-E2269626DDD7}"/>
                  </a:ext>
                </a:extLst>
              </p:cNvPr>
              <p:cNvCxnSpPr/>
              <p:nvPr/>
            </p:nvCxnSpPr>
            <p:spPr>
              <a:xfrm>
                <a:off x="1141841" y="1547071"/>
                <a:ext cx="145968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 name="Прямая со стрелкой 103">
                <a:extLst>
                  <a:ext uri="{FF2B5EF4-FFF2-40B4-BE49-F238E27FC236}">
                    <a16:creationId xmlns:a16="http://schemas.microsoft.com/office/drawing/2014/main" id="{EE80AF75-572C-4FED-BD5A-243A31A476CC}"/>
                  </a:ext>
                </a:extLst>
              </p:cNvPr>
              <p:cNvCxnSpPr/>
              <p:nvPr/>
            </p:nvCxnSpPr>
            <p:spPr>
              <a:xfrm>
                <a:off x="1141841" y="1790592"/>
                <a:ext cx="145968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5" name="TextBox 44">
              <a:extLst>
                <a:ext uri="{FF2B5EF4-FFF2-40B4-BE49-F238E27FC236}">
                  <a16:creationId xmlns:a16="http://schemas.microsoft.com/office/drawing/2014/main" id="{274B6004-C526-4CAC-9930-2CC391889803}"/>
                </a:ext>
              </a:extLst>
            </p:cNvPr>
            <p:cNvSpPr txBox="1"/>
            <p:nvPr/>
          </p:nvSpPr>
          <p:spPr>
            <a:xfrm>
              <a:off x="635301" y="2775757"/>
              <a:ext cx="506861" cy="292388"/>
            </a:xfrm>
            <a:prstGeom prst="rect">
              <a:avLst/>
            </a:prstGeom>
            <a:noFill/>
          </p:spPr>
          <p:txBody>
            <a:bodyPr wrap="square" rtlCol="0">
              <a:spAutoFit/>
            </a:bodyPr>
            <a:lstStyle/>
            <a:p>
              <a:r>
                <a:rPr lang="en-US" sz="1300" dirty="0"/>
                <a:t>1</a:t>
              </a:r>
              <a:endParaRPr lang="ru-RU" sz="1300" dirty="0"/>
            </a:p>
          </p:txBody>
        </p:sp>
        <p:sp>
          <p:nvSpPr>
            <p:cNvPr id="46" name="TextBox 45">
              <a:extLst>
                <a:ext uri="{FF2B5EF4-FFF2-40B4-BE49-F238E27FC236}">
                  <a16:creationId xmlns:a16="http://schemas.microsoft.com/office/drawing/2014/main" id="{29E85168-749F-4086-B198-9401B02BB4F3}"/>
                </a:ext>
              </a:extLst>
            </p:cNvPr>
            <p:cNvSpPr txBox="1"/>
            <p:nvPr/>
          </p:nvSpPr>
          <p:spPr>
            <a:xfrm>
              <a:off x="5943601" y="2222771"/>
              <a:ext cx="476250" cy="292388"/>
            </a:xfrm>
            <a:prstGeom prst="rect">
              <a:avLst/>
            </a:prstGeom>
            <a:noFill/>
          </p:spPr>
          <p:txBody>
            <a:bodyPr wrap="square" rtlCol="0">
              <a:spAutoFit/>
            </a:bodyPr>
            <a:lstStyle/>
            <a:p>
              <a:r>
                <a:rPr lang="en-US" sz="1300" dirty="0"/>
                <a:t>5</a:t>
              </a:r>
              <a:endParaRPr lang="ru-RU" sz="1300" dirty="0"/>
            </a:p>
          </p:txBody>
        </p:sp>
        <p:sp>
          <p:nvSpPr>
            <p:cNvPr id="47" name="TextBox 46">
              <a:extLst>
                <a:ext uri="{FF2B5EF4-FFF2-40B4-BE49-F238E27FC236}">
                  <a16:creationId xmlns:a16="http://schemas.microsoft.com/office/drawing/2014/main" id="{58007D6F-EA78-4099-9FD3-DE1E3BF8B23C}"/>
                </a:ext>
              </a:extLst>
            </p:cNvPr>
            <p:cNvSpPr txBox="1"/>
            <p:nvPr/>
          </p:nvSpPr>
          <p:spPr>
            <a:xfrm>
              <a:off x="2629827" y="2057401"/>
              <a:ext cx="1132547" cy="276999"/>
            </a:xfrm>
            <a:prstGeom prst="rect">
              <a:avLst/>
            </a:prstGeom>
            <a:noFill/>
          </p:spPr>
          <p:txBody>
            <a:bodyPr wrap="square" rtlCol="0">
              <a:spAutoFit/>
            </a:bodyPr>
            <a:lstStyle/>
            <a:p>
              <a:r>
                <a:rPr lang="ru-RU" sz="1200" dirty="0"/>
                <a:t>     </a:t>
              </a:r>
              <a:r>
                <a:rPr lang="en-US" sz="1200" dirty="0"/>
                <a:t>10,8 m</a:t>
              </a:r>
              <a:endParaRPr lang="ru-RU" sz="1200" dirty="0"/>
            </a:p>
          </p:txBody>
        </p:sp>
        <p:cxnSp>
          <p:nvCxnSpPr>
            <p:cNvPr id="48" name="Прямая соединительная линия 47">
              <a:extLst>
                <a:ext uri="{FF2B5EF4-FFF2-40B4-BE49-F238E27FC236}">
                  <a16:creationId xmlns:a16="http://schemas.microsoft.com/office/drawing/2014/main" id="{0BE9761C-86C7-4CDF-BE3A-EA8010D814F1}"/>
                </a:ext>
              </a:extLst>
            </p:cNvPr>
            <p:cNvCxnSpPr>
              <a:endCxn id="46" idx="1"/>
            </p:cNvCxnSpPr>
            <p:nvPr/>
          </p:nvCxnSpPr>
          <p:spPr>
            <a:xfrm flipV="1">
              <a:off x="5328755" y="2368965"/>
              <a:ext cx="614846" cy="146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a:extLst>
                <a:ext uri="{FF2B5EF4-FFF2-40B4-BE49-F238E27FC236}">
                  <a16:creationId xmlns:a16="http://schemas.microsoft.com/office/drawing/2014/main" id="{EA22B929-FAD0-41E4-A705-C62EAB70C5B5}"/>
                </a:ext>
              </a:extLst>
            </p:cNvPr>
            <p:cNvCxnSpPr/>
            <p:nvPr/>
          </p:nvCxnSpPr>
          <p:spPr>
            <a:xfrm flipV="1">
              <a:off x="5760483" y="2438138"/>
              <a:ext cx="268842" cy="217830"/>
            </a:xfrm>
            <a:prstGeom prst="line">
              <a:avLst/>
            </a:prstGeom>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12D90A2B-E63F-4A09-84C8-529B64C913A3}"/>
                </a:ext>
              </a:extLst>
            </p:cNvPr>
            <p:cNvSpPr txBox="1"/>
            <p:nvPr/>
          </p:nvSpPr>
          <p:spPr>
            <a:xfrm>
              <a:off x="3267024" y="2644952"/>
              <a:ext cx="223200" cy="292388"/>
            </a:xfrm>
            <a:prstGeom prst="rect">
              <a:avLst/>
            </a:prstGeom>
            <a:noFill/>
          </p:spPr>
          <p:txBody>
            <a:bodyPr wrap="square" rtlCol="0">
              <a:spAutoFit/>
            </a:bodyPr>
            <a:lstStyle/>
            <a:p>
              <a:r>
                <a:rPr lang="ru-RU" sz="1300" dirty="0"/>
                <a:t>3</a:t>
              </a:r>
            </a:p>
          </p:txBody>
        </p:sp>
        <p:cxnSp>
          <p:nvCxnSpPr>
            <p:cNvPr id="74" name="Прямая соединительная линия 73">
              <a:extLst>
                <a:ext uri="{FF2B5EF4-FFF2-40B4-BE49-F238E27FC236}">
                  <a16:creationId xmlns:a16="http://schemas.microsoft.com/office/drawing/2014/main" id="{22F5D1F1-693C-4884-9F15-B872E697E26C}"/>
                </a:ext>
              </a:extLst>
            </p:cNvPr>
            <p:cNvCxnSpPr/>
            <p:nvPr/>
          </p:nvCxnSpPr>
          <p:spPr>
            <a:xfrm flipV="1">
              <a:off x="2948426" y="2827469"/>
              <a:ext cx="318598" cy="248673"/>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C8BC61D4-CC58-4036-8A4C-BBCBCEF40CD7}"/>
                </a:ext>
              </a:extLst>
            </p:cNvPr>
            <p:cNvSpPr txBox="1"/>
            <p:nvPr/>
          </p:nvSpPr>
          <p:spPr>
            <a:xfrm>
              <a:off x="4248150" y="2951805"/>
              <a:ext cx="269626" cy="292388"/>
            </a:xfrm>
            <a:prstGeom prst="rect">
              <a:avLst/>
            </a:prstGeom>
            <a:noFill/>
          </p:spPr>
          <p:txBody>
            <a:bodyPr wrap="none" rtlCol="0">
              <a:spAutoFit/>
            </a:bodyPr>
            <a:lstStyle/>
            <a:p>
              <a:r>
                <a:rPr lang="ru-RU" sz="1300" dirty="0"/>
                <a:t>4</a:t>
              </a:r>
            </a:p>
          </p:txBody>
        </p:sp>
        <p:sp>
          <p:nvSpPr>
            <p:cNvPr id="78" name="TextBox 77">
              <a:extLst>
                <a:ext uri="{FF2B5EF4-FFF2-40B4-BE49-F238E27FC236}">
                  <a16:creationId xmlns:a16="http://schemas.microsoft.com/office/drawing/2014/main" id="{63F39EB2-9042-4DBE-8C7C-6D3C36E91C3F}"/>
                </a:ext>
              </a:extLst>
            </p:cNvPr>
            <p:cNvSpPr txBox="1"/>
            <p:nvPr/>
          </p:nvSpPr>
          <p:spPr>
            <a:xfrm>
              <a:off x="3230744" y="3558119"/>
              <a:ext cx="404320" cy="292388"/>
            </a:xfrm>
            <a:prstGeom prst="rect">
              <a:avLst/>
            </a:prstGeom>
            <a:noFill/>
          </p:spPr>
          <p:txBody>
            <a:bodyPr wrap="square" rtlCol="0">
              <a:spAutoFit/>
            </a:bodyPr>
            <a:lstStyle/>
            <a:p>
              <a:r>
                <a:rPr lang="ru-RU" sz="1300" dirty="0"/>
                <a:t>2</a:t>
              </a:r>
            </a:p>
          </p:txBody>
        </p:sp>
        <p:cxnSp>
          <p:nvCxnSpPr>
            <p:cNvPr id="79" name="Прямая соединительная линия 78">
              <a:extLst>
                <a:ext uri="{FF2B5EF4-FFF2-40B4-BE49-F238E27FC236}">
                  <a16:creationId xmlns:a16="http://schemas.microsoft.com/office/drawing/2014/main" id="{AFD6723F-BE58-478F-AF93-AB1575038564}"/>
                </a:ext>
              </a:extLst>
            </p:cNvPr>
            <p:cNvCxnSpPr/>
            <p:nvPr/>
          </p:nvCxnSpPr>
          <p:spPr>
            <a:xfrm>
              <a:off x="3089638" y="3348388"/>
              <a:ext cx="200916" cy="236006"/>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5" name="Прямоугольник 104">
            <a:extLst>
              <a:ext uri="{FF2B5EF4-FFF2-40B4-BE49-F238E27FC236}">
                <a16:creationId xmlns:a16="http://schemas.microsoft.com/office/drawing/2014/main" id="{656F05B0-F75A-4446-9338-F3FA53D7E81B}"/>
              </a:ext>
            </a:extLst>
          </p:cNvPr>
          <p:cNvSpPr/>
          <p:nvPr/>
        </p:nvSpPr>
        <p:spPr>
          <a:xfrm>
            <a:off x="25201" y="3175626"/>
            <a:ext cx="3977838" cy="1155381"/>
          </a:xfrm>
          <a:prstGeom prst="rect">
            <a:avLst/>
          </a:prstGeom>
        </p:spPr>
        <p:txBody>
          <a:bodyPr wrap="square">
            <a:spAutoFit/>
          </a:bodyPr>
          <a:lstStyle/>
          <a:p>
            <a:pPr>
              <a:lnSpc>
                <a:spcPct val="80000"/>
              </a:lnSpc>
            </a:pPr>
            <a:r>
              <a:rPr lang="en-US" sz="1600" b="1" dirty="0"/>
              <a:t>Scheme of the installation</a:t>
            </a:r>
            <a:r>
              <a:rPr lang="en-US" sz="1600" dirty="0"/>
              <a:t>.  </a:t>
            </a:r>
            <a:r>
              <a:rPr lang="en-US" sz="1400" dirty="0"/>
              <a:t>1 – the neutron source, 2 – composite shield (polyethylene+ borated polyethylene), 3 – the neutron beam collimator of variable diameter, 4 – degasified neutron guide, 5 - BGO(Bi</a:t>
            </a:r>
            <a:r>
              <a:rPr lang="en-US" sz="1400" baseline="-25000" dirty="0"/>
              <a:t>4</a:t>
            </a:r>
            <a:r>
              <a:rPr lang="en-US" sz="1400" dirty="0"/>
              <a:t>Ge</a:t>
            </a:r>
            <a:r>
              <a:rPr lang="en-US" sz="1400" baseline="-25000" dirty="0"/>
              <a:t>3</a:t>
            </a:r>
            <a:r>
              <a:rPr lang="en-US" sz="1400" dirty="0"/>
              <a:t>O</a:t>
            </a:r>
            <a:r>
              <a:rPr lang="en-US" sz="1400" baseline="-25000" dirty="0"/>
              <a:t>12</a:t>
            </a:r>
            <a:r>
              <a:rPr lang="en-US" sz="1400" dirty="0"/>
              <a:t>) detectors of gammas in the shields (lead, </a:t>
            </a:r>
            <a:r>
              <a:rPr lang="en-US" sz="1400" baseline="30000" dirty="0"/>
              <a:t>10</a:t>
            </a:r>
            <a:r>
              <a:rPr lang="ru-RU" sz="1400" dirty="0"/>
              <a:t>В</a:t>
            </a:r>
            <a:r>
              <a:rPr lang="en-US" sz="1400" baseline="30000" dirty="0"/>
              <a:t> </a:t>
            </a:r>
            <a:r>
              <a:rPr lang="en-US" sz="1400" dirty="0"/>
              <a:t>powder and borated polyethylene).</a:t>
            </a:r>
            <a:endParaRPr lang="ru-RU" sz="1400" dirty="0"/>
          </a:p>
        </p:txBody>
      </p:sp>
      <p:sp>
        <p:nvSpPr>
          <p:cNvPr id="106" name="Прямоугольник 105">
            <a:extLst>
              <a:ext uri="{FF2B5EF4-FFF2-40B4-BE49-F238E27FC236}">
                <a16:creationId xmlns:a16="http://schemas.microsoft.com/office/drawing/2014/main" id="{26257C8D-44D1-43FC-A3CB-52FFC86B292A}"/>
              </a:ext>
            </a:extLst>
          </p:cNvPr>
          <p:cNvSpPr/>
          <p:nvPr/>
        </p:nvSpPr>
        <p:spPr>
          <a:xfrm rot="10800000" flipV="1">
            <a:off x="3964886" y="4920742"/>
            <a:ext cx="8227114" cy="1847891"/>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it is planned to carry out a study of resonance neutron capture in </a:t>
            </a:r>
            <a:r>
              <a:rPr lang="en-US" baseline="30000" dirty="0"/>
              <a:t>176</a:t>
            </a:r>
            <a:r>
              <a:rPr lang="en-US" dirty="0"/>
              <a:t>Lu and </a:t>
            </a:r>
            <a:r>
              <a:rPr lang="en-US" baseline="30000" dirty="0"/>
              <a:t>177</a:t>
            </a:r>
            <a:r>
              <a:rPr lang="en-US" dirty="0"/>
              <a:t>Lu in the neutron energy range of 1–300 </a:t>
            </a:r>
            <a:r>
              <a:rPr lang="en-US" dirty="0" smtClean="0"/>
              <a:t>eV;</a:t>
            </a:r>
            <a:endParaRPr lang="en-US" dirty="0"/>
          </a:p>
          <a:p>
            <a:pPr marL="285750" indent="-285750">
              <a:buFont typeface="Arial" panose="020B0604020202020204" pitchFamily="34" charset="0"/>
              <a:buChar char="•"/>
            </a:pPr>
            <a:r>
              <a:rPr lang="en-US" dirty="0"/>
              <a:t>The goal of the experiment is to study the effect of Coriolis interaction on the structure of nuclear excited </a:t>
            </a:r>
            <a:r>
              <a:rPr lang="en-US" dirty="0" smtClean="0"/>
              <a:t>states; </a:t>
            </a:r>
            <a:endParaRPr lang="en-US" dirty="0"/>
          </a:p>
          <a:p>
            <a:pPr marL="285750" indent="-285750">
              <a:buFont typeface="Arial" panose="020B0604020202020204" pitchFamily="34" charset="0"/>
              <a:buChar char="•"/>
            </a:pPr>
            <a:r>
              <a:rPr lang="en-US" dirty="0"/>
              <a:t>The measurements are planned to be carried out at the IREN resonance neutron source and at the China Spallation Neutron Source (CSNS</a:t>
            </a:r>
            <a:r>
              <a:rPr lang="en-US" dirty="0" smtClean="0"/>
              <a:t>).</a:t>
            </a:r>
            <a:endParaRPr lang="ru-RU" sz="1600" b="1" dirty="0"/>
          </a:p>
        </p:txBody>
      </p:sp>
      <p:sp>
        <p:nvSpPr>
          <p:cNvPr id="107" name="Прямоугольник 106">
            <a:extLst>
              <a:ext uri="{FF2B5EF4-FFF2-40B4-BE49-F238E27FC236}">
                <a16:creationId xmlns:a16="http://schemas.microsoft.com/office/drawing/2014/main" id="{A6E91CAC-AC98-4BFA-A2C9-BBFCE494CC31}"/>
              </a:ext>
            </a:extLst>
          </p:cNvPr>
          <p:cNvSpPr/>
          <p:nvPr/>
        </p:nvSpPr>
        <p:spPr>
          <a:xfrm rot="10800000" flipV="1">
            <a:off x="6135" y="4320568"/>
            <a:ext cx="12186271"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Measurement of gamma decay properties of compound states of </a:t>
            </a:r>
            <a:r>
              <a:rPr lang="en-US" b="1" baseline="30000" dirty="0">
                <a:solidFill>
                  <a:srgbClr val="2F3F52"/>
                </a:solidFill>
                <a:latin typeface="Arial Black" panose="020B0A04020102020204" pitchFamily="34" charset="0"/>
                <a:cs typeface="Times New Roman" panose="02020603050405020304" pitchFamily="18" charset="0"/>
              </a:rPr>
              <a:t>176</a:t>
            </a:r>
            <a:r>
              <a:rPr lang="en-US" b="1" dirty="0">
                <a:solidFill>
                  <a:srgbClr val="2F3F52"/>
                </a:solidFill>
                <a:latin typeface="Arial Black" panose="020B0A04020102020204" pitchFamily="34" charset="0"/>
                <a:cs typeface="Times New Roman" panose="02020603050405020304" pitchFamily="18" charset="0"/>
              </a:rPr>
              <a:t>Lu and </a:t>
            </a:r>
            <a:r>
              <a:rPr lang="en-US" b="1" baseline="30000" dirty="0">
                <a:solidFill>
                  <a:srgbClr val="2F3F52"/>
                </a:solidFill>
                <a:latin typeface="Arial Black" panose="020B0A04020102020204" pitchFamily="34" charset="0"/>
                <a:cs typeface="Times New Roman" panose="02020603050405020304" pitchFamily="18" charset="0"/>
              </a:rPr>
              <a:t>177</a:t>
            </a:r>
            <a:r>
              <a:rPr lang="en-US" b="1" dirty="0">
                <a:solidFill>
                  <a:srgbClr val="2F3F52"/>
                </a:solidFill>
                <a:latin typeface="Arial Black" panose="020B0A04020102020204" pitchFamily="34" charset="0"/>
                <a:cs typeface="Times New Roman" panose="02020603050405020304" pitchFamily="18" charset="0"/>
              </a:rPr>
              <a:t>Lu </a:t>
            </a:r>
          </a:p>
        </p:txBody>
      </p:sp>
      <p:grpSp>
        <p:nvGrpSpPr>
          <p:cNvPr id="108" name="Group 8">
            <a:extLst>
              <a:ext uri="{FF2B5EF4-FFF2-40B4-BE49-F238E27FC236}">
                <a16:creationId xmlns:a16="http://schemas.microsoft.com/office/drawing/2014/main" id="{9453B866-98AC-4457-A085-0DEE8629091A}"/>
              </a:ext>
            </a:extLst>
          </p:cNvPr>
          <p:cNvGrpSpPr/>
          <p:nvPr/>
        </p:nvGrpSpPr>
        <p:grpSpPr>
          <a:xfrm>
            <a:off x="11393" y="4803157"/>
            <a:ext cx="3946693" cy="1968278"/>
            <a:chOff x="7899840" y="1302481"/>
            <a:chExt cx="4205520" cy="2097359"/>
          </a:xfrm>
        </p:grpSpPr>
        <p:pic>
          <p:nvPicPr>
            <p:cNvPr id="109" name="Рисунок 108">
              <a:extLst>
                <a:ext uri="{FF2B5EF4-FFF2-40B4-BE49-F238E27FC236}">
                  <a16:creationId xmlns:a16="http://schemas.microsoft.com/office/drawing/2014/main" id="{CB0F4CFE-28EA-4E4C-BBC9-7C32CD222D88}"/>
                </a:ext>
              </a:extLst>
            </p:cNvPr>
            <p:cNvPicPr/>
            <p:nvPr/>
          </p:nvPicPr>
          <p:blipFill>
            <a:blip r:embed="rId4" cstate="print"/>
            <a:stretch/>
          </p:blipFill>
          <p:spPr>
            <a:xfrm>
              <a:off x="7899840" y="1302481"/>
              <a:ext cx="4205520" cy="2095921"/>
            </a:xfrm>
            <a:prstGeom prst="rect">
              <a:avLst/>
            </a:prstGeom>
            <a:ln>
              <a:noFill/>
            </a:ln>
          </p:spPr>
        </p:pic>
        <p:sp>
          <p:nvSpPr>
            <p:cNvPr id="110" name="Line 9">
              <a:extLst>
                <a:ext uri="{FF2B5EF4-FFF2-40B4-BE49-F238E27FC236}">
                  <a16:creationId xmlns:a16="http://schemas.microsoft.com/office/drawing/2014/main" id="{4B56C6D1-D6A7-4023-98DB-54D4193A007D}"/>
                </a:ext>
              </a:extLst>
            </p:cNvPr>
            <p:cNvSpPr/>
            <p:nvPr/>
          </p:nvSpPr>
          <p:spPr>
            <a:xfrm flipV="1">
              <a:off x="9783000" y="1878120"/>
              <a:ext cx="360" cy="1521720"/>
            </a:xfrm>
            <a:prstGeom prst="line">
              <a:avLst/>
            </a:prstGeom>
            <a:ln w="38160">
              <a:solidFill>
                <a:srgbClr val="72BF44"/>
              </a:solidFill>
              <a:round/>
              <a:tailEnd type="triangle" w="med" len="med"/>
            </a:ln>
          </p:spPr>
          <p:style>
            <a:lnRef idx="0">
              <a:scrgbClr r="0" g="0" b="0"/>
            </a:lnRef>
            <a:fillRef idx="0">
              <a:scrgbClr r="0" g="0" b="0"/>
            </a:fillRef>
            <a:effectRef idx="0">
              <a:scrgbClr r="0" g="0" b="0"/>
            </a:effectRef>
            <a:fontRef idx="minor"/>
          </p:style>
          <p:txBody>
            <a:bodyPr/>
            <a:lstStyle/>
            <a:p>
              <a:endParaRPr lang="ru-RU"/>
            </a:p>
          </p:txBody>
        </p:sp>
        <p:sp>
          <p:nvSpPr>
            <p:cNvPr id="111" name="CustomShape 10">
              <a:extLst>
                <a:ext uri="{FF2B5EF4-FFF2-40B4-BE49-F238E27FC236}">
                  <a16:creationId xmlns:a16="http://schemas.microsoft.com/office/drawing/2014/main" id="{3166D0EC-F665-4AD5-867F-18356092CB00}"/>
                </a:ext>
              </a:extLst>
            </p:cNvPr>
            <p:cNvSpPr/>
            <p:nvPr/>
          </p:nvSpPr>
          <p:spPr>
            <a:xfrm>
              <a:off x="9999000" y="2072880"/>
              <a:ext cx="1785960" cy="38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200" b="0" strike="noStrike" spc="-1" dirty="0" err="1">
                  <a:solidFill>
                    <a:srgbClr val="72BF44"/>
                  </a:solidFill>
                  <a:latin typeface="Arial"/>
                  <a:ea typeface="DejaVu Sans"/>
                </a:rPr>
                <a:t>HpGe</a:t>
              </a:r>
              <a:r>
                <a:rPr lang="en-US" sz="1200" b="0" strike="noStrike" spc="-1" dirty="0">
                  <a:solidFill>
                    <a:srgbClr val="72BF44"/>
                  </a:solidFill>
                  <a:latin typeface="Arial"/>
                  <a:ea typeface="DejaVu Sans"/>
                </a:rPr>
                <a:t> (anti-Compton system)</a:t>
              </a:r>
              <a:endParaRPr lang="en-US" sz="1200" b="0" strike="noStrike" spc="-1" dirty="0">
                <a:latin typeface="Arial"/>
              </a:endParaRPr>
            </a:p>
          </p:txBody>
        </p:sp>
        <p:sp>
          <p:nvSpPr>
            <p:cNvPr id="112" name="CustomShape 11">
              <a:extLst>
                <a:ext uri="{FF2B5EF4-FFF2-40B4-BE49-F238E27FC236}">
                  <a16:creationId xmlns:a16="http://schemas.microsoft.com/office/drawing/2014/main" id="{542E25CC-327C-4B47-9565-2545AC1BD7A3}"/>
                </a:ext>
              </a:extLst>
            </p:cNvPr>
            <p:cNvSpPr/>
            <p:nvPr/>
          </p:nvSpPr>
          <p:spPr>
            <a:xfrm>
              <a:off x="8801280" y="2215800"/>
              <a:ext cx="716400" cy="222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0" strike="noStrike" spc="-1" dirty="0" err="1">
                  <a:solidFill>
                    <a:srgbClr val="72BF44"/>
                  </a:solidFill>
                  <a:latin typeface="Arial"/>
                  <a:ea typeface="DejaVu Sans"/>
                </a:rPr>
                <a:t>HpGe</a:t>
              </a:r>
              <a:endParaRPr lang="en-US" sz="1400" b="0" strike="noStrike" spc="-1" dirty="0">
                <a:latin typeface="Arial"/>
              </a:endParaRPr>
            </a:p>
          </p:txBody>
        </p:sp>
        <p:sp>
          <p:nvSpPr>
            <p:cNvPr id="113" name="CustomShape 12">
              <a:extLst>
                <a:ext uri="{FF2B5EF4-FFF2-40B4-BE49-F238E27FC236}">
                  <a16:creationId xmlns:a16="http://schemas.microsoft.com/office/drawing/2014/main" id="{0FC46EAA-CCC6-47B5-9DFE-57CD48D5CB24}"/>
                </a:ext>
              </a:extLst>
            </p:cNvPr>
            <p:cNvSpPr/>
            <p:nvPr/>
          </p:nvSpPr>
          <p:spPr>
            <a:xfrm>
              <a:off x="9754560" y="3110040"/>
              <a:ext cx="84312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200" b="0" strike="noStrike" spc="-1">
                  <a:solidFill>
                    <a:srgbClr val="72BF44"/>
                  </a:solidFill>
                  <a:latin typeface="Arial"/>
                  <a:ea typeface="DejaVu Sans"/>
                </a:rPr>
                <a:t>neutron</a:t>
              </a:r>
              <a:endParaRPr lang="en-US" sz="1200" b="0" strike="noStrike" spc="-1">
                <a:latin typeface="Arial"/>
              </a:endParaRPr>
            </a:p>
          </p:txBody>
        </p:sp>
        <p:sp>
          <p:nvSpPr>
            <p:cNvPr id="114" name="CustomShape 13">
              <a:extLst>
                <a:ext uri="{FF2B5EF4-FFF2-40B4-BE49-F238E27FC236}">
                  <a16:creationId xmlns:a16="http://schemas.microsoft.com/office/drawing/2014/main" id="{36DED204-C471-4242-A53B-181E6CA6743D}"/>
                </a:ext>
              </a:extLst>
            </p:cNvPr>
            <p:cNvSpPr/>
            <p:nvPr/>
          </p:nvSpPr>
          <p:spPr>
            <a:xfrm>
              <a:off x="8735040" y="3045240"/>
              <a:ext cx="84240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200" b="0" strike="noStrike" spc="-1">
                  <a:solidFill>
                    <a:srgbClr val="72BF44"/>
                  </a:solidFill>
                  <a:latin typeface="Arial"/>
                  <a:ea typeface="DejaVu Sans"/>
                </a:rPr>
                <a:t>target</a:t>
              </a:r>
              <a:endParaRPr lang="en-US" sz="1200" b="0" strike="noStrike" spc="-1">
                <a:latin typeface="Arial"/>
              </a:endParaRPr>
            </a:p>
          </p:txBody>
        </p:sp>
        <p:sp>
          <p:nvSpPr>
            <p:cNvPr id="115" name="Line 14">
              <a:extLst>
                <a:ext uri="{FF2B5EF4-FFF2-40B4-BE49-F238E27FC236}">
                  <a16:creationId xmlns:a16="http://schemas.microsoft.com/office/drawing/2014/main" id="{1CF82398-BFFF-4B5D-96E7-02F1FF13A5BD}"/>
                </a:ext>
              </a:extLst>
            </p:cNvPr>
            <p:cNvSpPr/>
            <p:nvPr/>
          </p:nvSpPr>
          <p:spPr>
            <a:xfrm flipV="1">
              <a:off x="9219600" y="2785680"/>
              <a:ext cx="539640" cy="324000"/>
            </a:xfrm>
            <a:prstGeom prst="line">
              <a:avLst/>
            </a:prstGeom>
            <a:ln>
              <a:solidFill>
                <a:srgbClr val="72BF44"/>
              </a:solidFill>
              <a:tailEnd type="triangle" w="med" len="med"/>
            </a:ln>
          </p:spPr>
          <p:style>
            <a:lnRef idx="0">
              <a:scrgbClr r="0" g="0" b="0"/>
            </a:lnRef>
            <a:fillRef idx="0">
              <a:scrgbClr r="0" g="0" b="0"/>
            </a:fillRef>
            <a:effectRef idx="0">
              <a:scrgbClr r="0" g="0" b="0"/>
            </a:effectRef>
            <a:fontRef idx="minor"/>
          </p:style>
          <p:txBody>
            <a:bodyPr/>
            <a:lstStyle/>
            <a:p>
              <a:endParaRPr lang="ru-RU"/>
            </a:p>
          </p:txBody>
        </p:sp>
      </p:grpSp>
    </p:spTree>
    <p:extLst>
      <p:ext uri="{BB962C8B-B14F-4D97-AF65-F5344CB8AC3E}">
        <p14:creationId xmlns:p14="http://schemas.microsoft.com/office/powerpoint/2010/main" val="1529477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2">
            <a:extLst>
              <a:ext uri="{FF2B5EF4-FFF2-40B4-BE49-F238E27FC236}">
                <a16:creationId xmlns:a16="http://schemas.microsoft.com/office/drawing/2014/main" id="{A4050574-FCA3-4994-AC43-BF4D110D3C5B}"/>
              </a:ext>
            </a:extLst>
          </p:cNvPr>
          <p:cNvSpPr txBox="1">
            <a:spLocks noChangeArrowheads="1"/>
          </p:cNvSpPr>
          <p:nvPr/>
        </p:nvSpPr>
        <p:spPr bwMode="auto">
          <a:xfrm>
            <a:off x="87380" y="121852"/>
            <a:ext cx="11985284" cy="954107"/>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a:solidFill>
                  <a:srgbClr val="002060"/>
                </a:solidFill>
                <a:latin typeface="Arial" panose="020B0604020202020204" pitchFamily="34" charset="0"/>
                <a:cs typeface="Arial" panose="020B0604020202020204" pitchFamily="34" charset="0"/>
              </a:rPr>
              <a:t>Project “Investigations of neutron nuclear interactions and properties of the neutron”</a:t>
            </a:r>
          </a:p>
        </p:txBody>
      </p:sp>
      <p:sp>
        <p:nvSpPr>
          <p:cNvPr id="76" name="Прямоугольник 75">
            <a:extLst>
              <a:ext uri="{FF2B5EF4-FFF2-40B4-BE49-F238E27FC236}">
                <a16:creationId xmlns:a16="http://schemas.microsoft.com/office/drawing/2014/main" id="{22D93D58-B195-4ACE-91C4-1608274DBB9A}"/>
              </a:ext>
            </a:extLst>
          </p:cNvPr>
          <p:cNvSpPr/>
          <p:nvPr/>
        </p:nvSpPr>
        <p:spPr>
          <a:xfrm rot="10800000" flipV="1">
            <a:off x="5231904" y="1681655"/>
            <a:ext cx="6888088" cy="2442517"/>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Measurements of TRI and ROT effect for prompt </a:t>
            </a:r>
            <a:r>
              <a:rPr lang="el-GR" altLang="ru-RU" sz="1600" dirty="0" smtClean="0">
                <a:latin typeface="Arial" panose="020B0604020202020204" pitchFamily="34" charset="0"/>
                <a:cs typeface="Arial" panose="020B0604020202020204" pitchFamily="34" charset="0"/>
              </a:rPr>
              <a:t>γ</a:t>
            </a:r>
            <a:r>
              <a:rPr lang="en-US" altLang="ru-RU" sz="1600" dirty="0" smtClean="0">
                <a:latin typeface="Arial" panose="020B0604020202020204" pitchFamily="34" charset="0"/>
                <a:cs typeface="Arial" panose="020B0604020202020204" pitchFamily="34" charset="0"/>
              </a:rPr>
              <a:t>-</a:t>
            </a:r>
            <a:r>
              <a:rPr lang="en-US" altLang="ru-RU" sz="1600" dirty="0" smtClean="0">
                <a:latin typeface="Arial" panose="020B0604020202020204" pitchFamily="34" charset="0"/>
                <a:cs typeface="Arial" panose="020B0604020202020204" pitchFamily="34" charset="0"/>
              </a:rPr>
              <a:t>rays </a:t>
            </a:r>
            <a:r>
              <a:rPr lang="en-US" altLang="ru-RU" sz="1600" dirty="0">
                <a:latin typeface="Arial" panose="020B0604020202020204" pitchFamily="34" charset="0"/>
                <a:cs typeface="Arial" panose="020B0604020202020204" pitchFamily="34" charset="0"/>
              </a:rPr>
              <a:t>and fission </a:t>
            </a:r>
            <a:r>
              <a:rPr lang="en-US" altLang="ru-RU" sz="1600" dirty="0" smtClean="0">
                <a:latin typeface="Arial" panose="020B0604020202020204" pitchFamily="34" charset="0"/>
                <a:cs typeface="Arial" panose="020B0604020202020204" pitchFamily="34" charset="0"/>
              </a:rPr>
              <a:t>neutrons;</a:t>
            </a:r>
            <a:endParaRPr lang="en-US" alt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Measurements of anisotropy and asymmetry of prompt </a:t>
            </a:r>
            <a:r>
              <a:rPr lang="el-GR" altLang="ru-RU" sz="1600" dirty="0" smtClean="0">
                <a:latin typeface="Arial" panose="020B0604020202020204" pitchFamily="34" charset="0"/>
                <a:cs typeface="Arial" panose="020B0604020202020204" pitchFamily="34" charset="0"/>
              </a:rPr>
              <a:t>γ</a:t>
            </a:r>
            <a:r>
              <a:rPr lang="en-US" altLang="ru-RU" sz="1600" dirty="0" smtClean="0">
                <a:latin typeface="Arial" panose="020B0604020202020204" pitchFamily="34" charset="0"/>
                <a:cs typeface="Arial" panose="020B0604020202020204" pitchFamily="34" charset="0"/>
              </a:rPr>
              <a:t>-</a:t>
            </a:r>
            <a:r>
              <a:rPr lang="en-US" altLang="ru-RU" sz="1600" dirty="0" smtClean="0">
                <a:latin typeface="Arial" panose="020B0604020202020204" pitchFamily="34" charset="0"/>
                <a:cs typeface="Arial" panose="020B0604020202020204" pitchFamily="34" charset="0"/>
              </a:rPr>
              <a:t>rays </a:t>
            </a:r>
            <a:r>
              <a:rPr lang="en-US" altLang="ru-RU" sz="1600" dirty="0">
                <a:latin typeface="Arial" panose="020B0604020202020204" pitchFamily="34" charset="0"/>
                <a:cs typeface="Arial" panose="020B0604020202020204" pitchFamily="34" charset="0"/>
              </a:rPr>
              <a:t>and fission </a:t>
            </a:r>
            <a:r>
              <a:rPr lang="en-US" altLang="ru-RU" sz="1600" dirty="0" smtClean="0">
                <a:latin typeface="Arial" panose="020B0604020202020204" pitchFamily="34" charset="0"/>
                <a:cs typeface="Arial" panose="020B0604020202020204" pitchFamily="34" charset="0"/>
              </a:rPr>
              <a:t>neutrons;</a:t>
            </a:r>
            <a:endParaRPr lang="en-US" alt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t>Despite the relatively long pulse of the IBR-2 reactor, the resolution of the time-of-flight technique makes it possible to make measurement at low-lying resonances up to several electron-volts at flight paths of the order of 15–30 m. </a:t>
            </a:r>
          </a:p>
          <a:p>
            <a:pPr marL="285750" indent="-285750">
              <a:buFont typeface="Arial" panose="020B0604020202020204" pitchFamily="34" charset="0"/>
              <a:buChar char="•"/>
            </a:pPr>
            <a:endParaRPr lang="ru-RU" sz="1600" b="1" dirty="0"/>
          </a:p>
        </p:txBody>
      </p:sp>
      <p:sp>
        <p:nvSpPr>
          <p:cNvPr id="38" name="Прямоугольник 37">
            <a:extLst>
              <a:ext uri="{FF2B5EF4-FFF2-40B4-BE49-F238E27FC236}">
                <a16:creationId xmlns:a16="http://schemas.microsoft.com/office/drawing/2014/main" id="{20E26EBE-AE89-4E3B-A4BB-E77AE61E3207}"/>
              </a:ext>
            </a:extLst>
          </p:cNvPr>
          <p:cNvSpPr/>
          <p:nvPr/>
        </p:nvSpPr>
        <p:spPr>
          <a:xfrm rot="10800000" flipV="1">
            <a:off x="30407" y="1041132"/>
            <a:ext cx="12186271"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Measurement of T-odd effects in polarized neutron induced fission</a:t>
            </a:r>
          </a:p>
        </p:txBody>
      </p:sp>
      <p:pic>
        <p:nvPicPr>
          <p:cNvPr id="39" name="Рисунок 38">
            <a:extLst>
              <a:ext uri="{FF2B5EF4-FFF2-40B4-BE49-F238E27FC236}">
                <a16:creationId xmlns:a16="http://schemas.microsoft.com/office/drawing/2014/main" id="{0D429375-4581-4818-BD3C-3F356F92FC6E}"/>
              </a:ext>
            </a:extLst>
          </p:cNvPr>
          <p:cNvPicPr/>
          <p:nvPr/>
        </p:nvPicPr>
        <p:blipFill>
          <a:blip r:embed="rId2" cstate="print"/>
          <a:stretch/>
        </p:blipFill>
        <p:spPr>
          <a:xfrm>
            <a:off x="0" y="1556792"/>
            <a:ext cx="3108960" cy="1920240"/>
          </a:xfrm>
          <a:prstGeom prst="rect">
            <a:avLst/>
          </a:prstGeom>
          <a:ln>
            <a:noFill/>
          </a:ln>
        </p:spPr>
      </p:pic>
      <p:pic>
        <p:nvPicPr>
          <p:cNvPr id="41" name="Рисунок 40">
            <a:extLst>
              <a:ext uri="{FF2B5EF4-FFF2-40B4-BE49-F238E27FC236}">
                <a16:creationId xmlns:a16="http://schemas.microsoft.com/office/drawing/2014/main" id="{853AA233-68A8-4BAC-B566-FAEB4442FEE1}"/>
              </a:ext>
            </a:extLst>
          </p:cNvPr>
          <p:cNvPicPr/>
          <p:nvPr/>
        </p:nvPicPr>
        <p:blipFill>
          <a:blip r:embed="rId3" cstate="print"/>
          <a:stretch/>
        </p:blipFill>
        <p:spPr>
          <a:xfrm>
            <a:off x="2423592" y="2107876"/>
            <a:ext cx="2726632" cy="1884817"/>
          </a:xfrm>
          <a:prstGeom prst="rect">
            <a:avLst/>
          </a:prstGeom>
          <a:ln>
            <a:noFill/>
          </a:ln>
        </p:spPr>
      </p:pic>
      <p:sp>
        <p:nvSpPr>
          <p:cNvPr id="17" name="Прямоугольник 16">
            <a:extLst>
              <a:ext uri="{FF2B5EF4-FFF2-40B4-BE49-F238E27FC236}">
                <a16:creationId xmlns:a16="http://schemas.microsoft.com/office/drawing/2014/main" id="{C055F66B-0360-47BC-9BF6-AB260CEF8BB5}"/>
              </a:ext>
            </a:extLst>
          </p:cNvPr>
          <p:cNvSpPr/>
          <p:nvPr/>
        </p:nvSpPr>
        <p:spPr>
          <a:xfrm rot="10800000" flipV="1">
            <a:off x="-13114" y="4175214"/>
            <a:ext cx="12186271"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F3F52"/>
                </a:solidFill>
                <a:latin typeface="Arial Black" panose="020B0A04020102020204" pitchFamily="34" charset="0"/>
                <a:cs typeface="Times New Roman" panose="02020603050405020304" pitchFamily="18" charset="0"/>
              </a:rPr>
              <a:t>Investigation of neutron-induced reactions with charge particles emission</a:t>
            </a:r>
          </a:p>
        </p:txBody>
      </p:sp>
      <p:sp>
        <p:nvSpPr>
          <p:cNvPr id="19" name="Прямоугольник 18">
            <a:extLst>
              <a:ext uri="{FF2B5EF4-FFF2-40B4-BE49-F238E27FC236}">
                <a16:creationId xmlns:a16="http://schemas.microsoft.com/office/drawing/2014/main" id="{5806F73D-31F2-45E2-9ED4-29EF3899C17D}"/>
              </a:ext>
            </a:extLst>
          </p:cNvPr>
          <p:cNvSpPr/>
          <p:nvPr/>
        </p:nvSpPr>
        <p:spPr>
          <a:xfrm rot="10800000" flipV="1">
            <a:off x="5231904" y="4792277"/>
            <a:ext cx="6941252" cy="1920411"/>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In 2024, it is planned to measure reaction cross sections (n, α) on gas samples </a:t>
            </a:r>
            <a:r>
              <a:rPr lang="en-US" altLang="ru-RU" sz="1600" dirty="0" err="1">
                <a:latin typeface="Arial" panose="020B0604020202020204" pitchFamily="34" charset="0"/>
                <a:cs typeface="Arial" panose="020B0604020202020204" pitchFamily="34" charset="0"/>
              </a:rPr>
              <a:t>Ar</a:t>
            </a:r>
            <a:r>
              <a:rPr lang="en-US" altLang="ru-RU" sz="1600" dirty="0">
                <a:latin typeface="Arial" panose="020B0604020202020204" pitchFamily="34" charset="0"/>
                <a:cs typeface="Arial" panose="020B0604020202020204" pitchFamily="34" charset="0"/>
              </a:rPr>
              <a:t>, F, O, Ne at EG-5 (FLNP, JINR) (</a:t>
            </a:r>
            <a:r>
              <a:rPr lang="en-US" altLang="ru-RU" sz="1600" dirty="0" err="1">
                <a:latin typeface="Arial" panose="020B0604020202020204" pitchFamily="34" charset="0"/>
                <a:cs typeface="Arial" panose="020B0604020202020204" pitchFamily="34" charset="0"/>
              </a:rPr>
              <a:t>En</a:t>
            </a:r>
            <a:r>
              <a:rPr lang="en-US" altLang="ru-RU" sz="1600" dirty="0">
                <a:latin typeface="Arial" panose="020B0604020202020204" pitchFamily="34" charset="0"/>
                <a:cs typeface="Arial" panose="020B0604020202020204" pitchFamily="34" charset="0"/>
              </a:rPr>
              <a:t>=3–5 MeV) and at the tandem accelerator HI-13 of the China Institute of Atomic Energy (CIAE) (</a:t>
            </a:r>
            <a:r>
              <a:rPr lang="en-US" altLang="ru-RU" sz="1600" dirty="0" err="1">
                <a:latin typeface="Arial" panose="020B0604020202020204" pitchFamily="34" charset="0"/>
                <a:cs typeface="Arial" panose="020B0604020202020204" pitchFamily="34" charset="0"/>
              </a:rPr>
              <a:t>En</a:t>
            </a:r>
            <a:r>
              <a:rPr lang="en-US" altLang="ru-RU" sz="1600" dirty="0">
                <a:latin typeface="Arial" panose="020B0604020202020204" pitchFamily="34" charset="0"/>
                <a:cs typeface="Arial" panose="020B0604020202020204" pitchFamily="34" charset="0"/>
              </a:rPr>
              <a:t>=8–11 MeV).</a:t>
            </a:r>
          </a:p>
          <a:p>
            <a:pPr marL="285750" indent="-285750">
              <a:buFont typeface="Arial" panose="020B0604020202020204" pitchFamily="34" charset="0"/>
              <a:buChar char="•"/>
            </a:pPr>
            <a:endParaRPr lang="ru-RU" sz="1600" b="1" dirty="0"/>
          </a:p>
        </p:txBody>
      </p:sp>
      <p:pic>
        <p:nvPicPr>
          <p:cNvPr id="20" name="Picture 2">
            <a:extLst>
              <a:ext uri="{FF2B5EF4-FFF2-40B4-BE49-F238E27FC236}">
                <a16:creationId xmlns:a16="http://schemas.microsoft.com/office/drawing/2014/main" id="{6F636ECD-0B8F-4D5C-A9E1-ED20E3FB4E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781508"/>
            <a:ext cx="3319638" cy="1931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descr="C:\Users\admin\Desktop\IMG_0634.JPG">
            <a:extLst>
              <a:ext uri="{FF2B5EF4-FFF2-40B4-BE49-F238E27FC236}">
                <a16:creationId xmlns:a16="http://schemas.microsoft.com/office/drawing/2014/main" id="{55E41EAB-AA63-4825-9F8F-9B96DF43353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3435"/>
          <a:stretch/>
        </p:blipFill>
        <p:spPr bwMode="auto">
          <a:xfrm rot="16200000" flipH="1" flipV="1">
            <a:off x="3214411" y="4937562"/>
            <a:ext cx="1933955" cy="1643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302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Прямоугольник 75">
            <a:extLst>
              <a:ext uri="{FF2B5EF4-FFF2-40B4-BE49-F238E27FC236}">
                <a16:creationId xmlns:a16="http://schemas.microsoft.com/office/drawing/2014/main" id="{22D93D58-B195-4ACE-91C4-1608274DBB9A}"/>
              </a:ext>
            </a:extLst>
          </p:cNvPr>
          <p:cNvSpPr/>
          <p:nvPr/>
        </p:nvSpPr>
        <p:spPr>
          <a:xfrm rot="10800000" flipV="1">
            <a:off x="6672064" y="908720"/>
            <a:ext cx="5447928" cy="5328591"/>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ru-RU" sz="1600" b="1" dirty="0">
                <a:latin typeface="Arial" panose="020B0604020202020204" pitchFamily="34" charset="0"/>
                <a:cs typeface="Arial" panose="020B0604020202020204" pitchFamily="34" charset="0"/>
              </a:rPr>
              <a:t>The area of interest of the project is nuclear reactions induced by neutrons with an energy of about 14 MeV. The main areas of research in 2024:</a:t>
            </a:r>
          </a:p>
          <a:p>
            <a:pPr algn="ctr"/>
            <a:endParaRPr lang="en-US" alt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it is planned to measure the reaction cross sections (n, </a:t>
            </a:r>
            <a:r>
              <a:rPr lang="en-US" altLang="ru-RU" sz="1600" dirty="0" err="1">
                <a:latin typeface="Arial" panose="020B0604020202020204" pitchFamily="34" charset="0"/>
                <a:cs typeface="Arial" panose="020B0604020202020204" pitchFamily="34" charset="0"/>
              </a:rPr>
              <a:t>xγ</a:t>
            </a:r>
            <a:r>
              <a:rPr lang="en-US" altLang="ru-RU" sz="1600" dirty="0">
                <a:latin typeface="Arial" panose="020B0604020202020204" pitchFamily="34" charset="0"/>
                <a:cs typeface="Arial" panose="020B0604020202020204" pitchFamily="34" charset="0"/>
              </a:rPr>
              <a:t>) for 22 elements. This information is </a:t>
            </a:r>
            <a:r>
              <a:rPr lang="en-US" altLang="ru-RU" sz="1600" dirty="0" smtClean="0">
                <a:latin typeface="Arial" panose="020B0604020202020204" pitchFamily="34" charset="0"/>
                <a:cs typeface="Arial" panose="020B0604020202020204" pitchFamily="34" charset="0"/>
              </a:rPr>
              <a:t>needed </a:t>
            </a:r>
            <a:r>
              <a:rPr lang="en-US" altLang="ru-RU" sz="1600" dirty="0">
                <a:latin typeface="Arial" panose="020B0604020202020204" pitchFamily="34" charset="0"/>
                <a:cs typeface="Arial" panose="020B0604020202020204" pitchFamily="34" charset="0"/>
              </a:rPr>
              <a:t>for elemental analysis, Monte Carlo simulations of nuclear instruments, and verification of theoretical calculations;</a:t>
            </a:r>
          </a:p>
          <a:p>
            <a:pPr marL="285750" indent="-285750">
              <a:buFont typeface="Arial" panose="020B0604020202020204" pitchFamily="34" charset="0"/>
              <a:buChar char="•"/>
            </a:pPr>
            <a:endParaRPr lang="en-US" alt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it is planned to measure the angular correlations of scattered neutrons and γ-rays in inelastic neutron scattering from carbon. Experiments to study correlations (n, n' γ) are important for understanding the mechanism of reactions (n, n’);</a:t>
            </a:r>
          </a:p>
          <a:p>
            <a:pPr marL="285750" indent="-285750">
              <a:buFont typeface="Arial" panose="020B0604020202020204" pitchFamily="34" charset="0"/>
              <a:buChar char="•"/>
            </a:pPr>
            <a:endParaRPr lang="en-US" alt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the development of methods for elemental analysis of soils will be continued in collaboration with Diamant LLC. It is planned to assemble and test a prototype of the field setup.</a:t>
            </a:r>
          </a:p>
          <a:p>
            <a:pPr marL="285750" indent="-285750">
              <a:buFont typeface="Arial" panose="020B0604020202020204" pitchFamily="34" charset="0"/>
              <a:buChar char="•"/>
            </a:pPr>
            <a:endParaRPr lang="ru-RU" sz="1600" b="1" dirty="0"/>
          </a:p>
        </p:txBody>
      </p:sp>
      <p:sp>
        <p:nvSpPr>
          <p:cNvPr id="38" name="Прямоугольник 37">
            <a:extLst>
              <a:ext uri="{FF2B5EF4-FFF2-40B4-BE49-F238E27FC236}">
                <a16:creationId xmlns:a16="http://schemas.microsoft.com/office/drawing/2014/main" id="{20E26EBE-AE89-4E3B-A4BB-E77AE61E3207}"/>
              </a:ext>
            </a:extLst>
          </p:cNvPr>
          <p:cNvSpPr/>
          <p:nvPr/>
        </p:nvSpPr>
        <p:spPr>
          <a:xfrm rot="10800000" flipV="1">
            <a:off x="5729" y="116632"/>
            <a:ext cx="12186271" cy="589481"/>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Project TANGRA</a:t>
            </a:r>
          </a:p>
        </p:txBody>
      </p:sp>
      <p:pic>
        <p:nvPicPr>
          <p:cNvPr id="22" name="Рисунок 21">
            <a:extLst>
              <a:ext uri="{FF2B5EF4-FFF2-40B4-BE49-F238E27FC236}">
                <a16:creationId xmlns:a16="http://schemas.microsoft.com/office/drawing/2014/main" id="{C9BDF461-D4AF-4532-9409-12EB56F10E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6" y="1340768"/>
            <a:ext cx="6256708" cy="4464496"/>
          </a:xfrm>
          <a:prstGeom prst="rect">
            <a:avLst/>
          </a:prstGeom>
        </p:spPr>
      </p:pic>
    </p:spTree>
    <p:extLst>
      <p:ext uri="{BB962C8B-B14F-4D97-AF65-F5344CB8AC3E}">
        <p14:creationId xmlns:p14="http://schemas.microsoft.com/office/powerpoint/2010/main" val="1137414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Прямоугольник 75">
            <a:extLst>
              <a:ext uri="{FF2B5EF4-FFF2-40B4-BE49-F238E27FC236}">
                <a16:creationId xmlns:a16="http://schemas.microsoft.com/office/drawing/2014/main" id="{22D93D58-B195-4ACE-91C4-1608274DBB9A}"/>
              </a:ext>
            </a:extLst>
          </p:cNvPr>
          <p:cNvSpPr/>
          <p:nvPr/>
        </p:nvSpPr>
        <p:spPr>
          <a:xfrm rot="10800000" flipV="1">
            <a:off x="6672064" y="908721"/>
            <a:ext cx="5447928" cy="3456384"/>
          </a:xfrm>
          <a:prstGeom prst="rect">
            <a:avLst/>
          </a:prstGeom>
          <a:solidFill>
            <a:srgbClr val="515D6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ru-RU" sz="1600" b="1" dirty="0">
                <a:latin typeface="Arial" panose="020B0604020202020204" pitchFamily="34" charset="0"/>
                <a:cs typeface="Arial" panose="020B0604020202020204" pitchFamily="34" charset="0"/>
              </a:rPr>
              <a:t>Areas of use:</a:t>
            </a:r>
          </a:p>
          <a:p>
            <a:pPr marL="285750" indent="-285750">
              <a:buFont typeface="Arial" panose="020B0604020202020204" pitchFamily="34" charset="0"/>
              <a:buChar char="•"/>
            </a:pPr>
            <a:r>
              <a:rPr lang="en-US" altLang="ru-RU" sz="1600" b="1" dirty="0">
                <a:latin typeface="Arial" panose="020B0604020202020204" pitchFamily="34" charset="0"/>
                <a:cs typeface="Arial" panose="020B0604020202020204" pitchFamily="34" charset="0"/>
              </a:rPr>
              <a:t> </a:t>
            </a:r>
            <a:r>
              <a:rPr lang="en-US" altLang="ru-RU" sz="1600" dirty="0">
                <a:latin typeface="Arial" panose="020B0604020202020204" pitchFamily="34" charset="0"/>
                <a:cs typeface="Arial" panose="020B0604020202020204" pitchFamily="34" charset="0"/>
              </a:rPr>
              <a:t>Nuclear reactions with fast </a:t>
            </a:r>
            <a:r>
              <a:rPr lang="en-US" altLang="ru-RU" sz="1600" dirty="0" smtClean="0">
                <a:latin typeface="Arial" panose="020B0604020202020204" pitchFamily="34" charset="0"/>
                <a:cs typeface="Arial" panose="020B0604020202020204" pitchFamily="34" charset="0"/>
              </a:rPr>
              <a:t>quasi-</a:t>
            </a:r>
            <a:r>
              <a:rPr lang="en-US" altLang="ru-RU" sz="1600" dirty="0" err="1" smtClean="0">
                <a:latin typeface="Arial" panose="020B0604020202020204" pitchFamily="34" charset="0"/>
                <a:cs typeface="Arial" panose="020B0604020202020204" pitchFamily="34" charset="0"/>
              </a:rPr>
              <a:t>monoenergetic</a:t>
            </a:r>
            <a:r>
              <a:rPr lang="en-US" altLang="ru-RU" sz="1600" dirty="0" smtClean="0">
                <a:latin typeface="Arial" panose="020B0604020202020204" pitchFamily="34" charset="0"/>
                <a:cs typeface="Arial" panose="020B0604020202020204" pitchFamily="34" charset="0"/>
              </a:rPr>
              <a:t> </a:t>
            </a:r>
            <a:r>
              <a:rPr lang="en-US" altLang="ru-RU" sz="1600" dirty="0">
                <a:latin typeface="Arial" panose="020B0604020202020204" pitchFamily="34" charset="0"/>
                <a:cs typeface="Arial" panose="020B0604020202020204" pitchFamily="34" charset="0"/>
              </a:rPr>
              <a:t>neutrons;</a:t>
            </a: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Ion Beam Spectrometry (Multilayer structures, isotope determination, elemental depth profiling);</a:t>
            </a: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Radiation technologies (Science, technology, medicine, etc.).</a:t>
            </a:r>
          </a:p>
          <a:p>
            <a:pPr algn="ctr"/>
            <a:endParaRPr lang="en-US" alt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ru-RU" sz="1600" dirty="0">
                <a:latin typeface="Arial" panose="020B0604020202020204" pitchFamily="34" charset="0"/>
                <a:cs typeface="Arial" panose="020B0604020202020204" pitchFamily="34" charset="0"/>
              </a:rPr>
              <a:t>it is planned to replace the high-voltage system of the EG-5 facility, the main result of which will be an increase in the ion beam current from 2–3 </a:t>
            </a:r>
            <a:r>
              <a:rPr lang="en-US" altLang="ru-RU" sz="1600" dirty="0" err="1">
                <a:latin typeface="Arial" panose="020B0604020202020204" pitchFamily="34" charset="0"/>
                <a:cs typeface="Arial" panose="020B0604020202020204" pitchFamily="34" charset="0"/>
              </a:rPr>
              <a:t>μA</a:t>
            </a:r>
            <a:r>
              <a:rPr lang="en-US" altLang="ru-RU" sz="1600" dirty="0">
                <a:latin typeface="Arial" panose="020B0604020202020204" pitchFamily="34" charset="0"/>
                <a:cs typeface="Arial" panose="020B0604020202020204" pitchFamily="34" charset="0"/>
              </a:rPr>
              <a:t> to 100–250 </a:t>
            </a:r>
            <a:r>
              <a:rPr lang="en-US" altLang="ru-RU" sz="1600" dirty="0" err="1">
                <a:latin typeface="Arial" panose="020B0604020202020204" pitchFamily="34" charset="0"/>
                <a:cs typeface="Arial" panose="020B0604020202020204" pitchFamily="34" charset="0"/>
              </a:rPr>
              <a:t>μA</a:t>
            </a:r>
            <a:r>
              <a:rPr lang="en-US" altLang="ru-RU" sz="1600" dirty="0">
                <a:latin typeface="Arial" panose="020B0604020202020204" pitchFamily="34" charset="0"/>
                <a:cs typeface="Arial" panose="020B0604020202020204" pitchFamily="34" charset="0"/>
              </a:rPr>
              <a:t> while maintaining its energy and spatial </a:t>
            </a:r>
            <a:r>
              <a:rPr lang="en-US" altLang="ru-RU" sz="1600" dirty="0" smtClean="0">
                <a:latin typeface="Arial" panose="020B0604020202020204" pitchFamily="34" charset="0"/>
                <a:cs typeface="Arial" panose="020B0604020202020204" pitchFamily="34" charset="0"/>
              </a:rPr>
              <a:t>stability.</a:t>
            </a:r>
            <a:endParaRPr lang="en-US" altLang="ru-RU"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ru-RU" sz="1600" b="1" dirty="0"/>
          </a:p>
        </p:txBody>
      </p:sp>
      <p:sp>
        <p:nvSpPr>
          <p:cNvPr id="38" name="Прямоугольник 37">
            <a:extLst>
              <a:ext uri="{FF2B5EF4-FFF2-40B4-BE49-F238E27FC236}">
                <a16:creationId xmlns:a16="http://schemas.microsoft.com/office/drawing/2014/main" id="{20E26EBE-AE89-4E3B-A4BB-E77AE61E3207}"/>
              </a:ext>
            </a:extLst>
          </p:cNvPr>
          <p:cNvSpPr/>
          <p:nvPr/>
        </p:nvSpPr>
        <p:spPr>
          <a:xfrm rot="10800000" flipV="1">
            <a:off x="26960" y="44624"/>
            <a:ext cx="12186271" cy="792088"/>
          </a:xfrm>
          <a:prstGeom prst="rect">
            <a:avLst/>
          </a:prstGeom>
          <a:gradFill flip="none" rotWithShape="1">
            <a:gsLst>
              <a:gs pos="0">
                <a:schemeClr val="accent2">
                  <a:lumMod val="5000"/>
                  <a:lumOff val="95000"/>
                  <a:alpha val="60000"/>
                </a:schemeClr>
              </a:gs>
              <a:gs pos="52000">
                <a:srgbClr val="FF9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2F3F52"/>
                </a:solidFill>
                <a:latin typeface="Arial Black" panose="020B0A04020102020204" pitchFamily="34" charset="0"/>
                <a:cs typeface="Times New Roman" panose="02020603050405020304" pitchFamily="18" charset="0"/>
              </a:rPr>
              <a:t>Project “Modernization of the EG-5 accelerator </a:t>
            </a:r>
          </a:p>
          <a:p>
            <a:pPr algn="ctr"/>
            <a:r>
              <a:rPr lang="en-US" sz="2200" b="1" dirty="0">
                <a:solidFill>
                  <a:srgbClr val="2F3F52"/>
                </a:solidFill>
                <a:latin typeface="Arial Black" panose="020B0A04020102020204" pitchFamily="34" charset="0"/>
                <a:cs typeface="Times New Roman" panose="02020603050405020304" pitchFamily="18" charset="0"/>
              </a:rPr>
              <a:t>and its experimental infrastructure”</a:t>
            </a:r>
          </a:p>
        </p:txBody>
      </p:sp>
      <p:pic>
        <p:nvPicPr>
          <p:cNvPr id="5" name="Picture 6">
            <a:extLst>
              <a:ext uri="{FF2B5EF4-FFF2-40B4-BE49-F238E27FC236}">
                <a16:creationId xmlns:a16="http://schemas.microsoft.com/office/drawing/2014/main" id="{84E8734C-DF7B-46B3-86EA-4280F726436E}"/>
              </a:ext>
            </a:extLst>
          </p:cNvPr>
          <p:cNvPicPr>
            <a:picLocks noChangeAspect="1" noChangeArrowheads="1"/>
          </p:cNvPicPr>
          <p:nvPr/>
        </p:nvPicPr>
        <p:blipFill>
          <a:blip r:embed="rId2" cstate="print"/>
          <a:srcRect/>
          <a:stretch>
            <a:fillRect/>
          </a:stretch>
        </p:blipFill>
        <p:spPr bwMode="auto">
          <a:xfrm>
            <a:off x="3270910" y="1063617"/>
            <a:ext cx="3163327" cy="3233815"/>
          </a:xfrm>
          <a:prstGeom prst="rect">
            <a:avLst/>
          </a:prstGeom>
          <a:noFill/>
          <a:ln w="9525">
            <a:noFill/>
            <a:round/>
            <a:headEnd/>
            <a:tailEnd/>
          </a:ln>
        </p:spPr>
      </p:pic>
      <p:pic>
        <p:nvPicPr>
          <p:cNvPr id="6" name="Picture 6">
            <a:extLst>
              <a:ext uri="{FF2B5EF4-FFF2-40B4-BE49-F238E27FC236}">
                <a16:creationId xmlns:a16="http://schemas.microsoft.com/office/drawing/2014/main" id="{C0456170-1510-4933-A402-0BAF55161424}"/>
              </a:ext>
            </a:extLst>
          </p:cNvPr>
          <p:cNvPicPr>
            <a:picLocks noChangeAspect="1" noChangeArrowheads="1"/>
          </p:cNvPicPr>
          <p:nvPr/>
        </p:nvPicPr>
        <p:blipFill>
          <a:blip r:embed="rId3" cstate="print"/>
          <a:srcRect/>
          <a:stretch>
            <a:fillRect/>
          </a:stretch>
        </p:blipFill>
        <p:spPr bwMode="auto">
          <a:xfrm>
            <a:off x="72008" y="960479"/>
            <a:ext cx="3024336" cy="1678034"/>
          </a:xfrm>
          <a:prstGeom prst="rect">
            <a:avLst/>
          </a:prstGeom>
          <a:noFill/>
          <a:ln w="9525">
            <a:noFill/>
            <a:miter lim="800000"/>
            <a:headEnd/>
            <a:tailEnd/>
          </a:ln>
        </p:spPr>
      </p:pic>
      <p:graphicFrame>
        <p:nvGraphicFramePr>
          <p:cNvPr id="7" name="Таблица 6">
            <a:extLst>
              <a:ext uri="{FF2B5EF4-FFF2-40B4-BE49-F238E27FC236}">
                <a16:creationId xmlns:a16="http://schemas.microsoft.com/office/drawing/2014/main" id="{8C15AAC9-F122-4E0A-9345-7BE4E778871B}"/>
              </a:ext>
            </a:extLst>
          </p:cNvPr>
          <p:cNvGraphicFramePr>
            <a:graphicFrameLocks noGrp="1"/>
          </p:cNvGraphicFramePr>
          <p:nvPr>
            <p:extLst>
              <p:ext uri="{D42A27DB-BD31-4B8C-83A1-F6EECF244321}">
                <p14:modId xmlns:p14="http://schemas.microsoft.com/office/powerpoint/2010/main" val="3153224710"/>
              </p:ext>
            </p:extLst>
          </p:nvPr>
        </p:nvGraphicFramePr>
        <p:xfrm>
          <a:off x="191344" y="4405456"/>
          <a:ext cx="11928648" cy="2407920"/>
        </p:xfrm>
        <a:graphic>
          <a:graphicData uri="http://schemas.openxmlformats.org/drawingml/2006/table">
            <a:tbl>
              <a:tblPr firstRow="1" bandRow="1">
                <a:tableStyleId>{5FD0F851-EC5A-4D38-B0AD-8093EC10F338}</a:tableStyleId>
              </a:tblPr>
              <a:tblGrid>
                <a:gridCol w="11928648">
                  <a:extLst>
                    <a:ext uri="{9D8B030D-6E8A-4147-A177-3AD203B41FA5}">
                      <a16:colId xmlns:a16="http://schemas.microsoft.com/office/drawing/2014/main" val="3192711942"/>
                    </a:ext>
                  </a:extLst>
                </a:gridCol>
              </a:tblGrid>
              <a:tr h="0">
                <a:tc>
                  <a:txBody>
                    <a:bodyPr/>
                    <a:lstStyle/>
                    <a:p>
                      <a:pPr algn="ctr"/>
                      <a:r>
                        <a:rPr lang="en-US" sz="2000" u="sng" dirty="0"/>
                        <a:t>Recommendation:</a:t>
                      </a:r>
                      <a:endParaRPr lang="ru-RU" sz="2000" u="sng" dirty="0"/>
                    </a:p>
                  </a:txBody>
                  <a:tcPr/>
                </a:tc>
                <a:extLst>
                  <a:ext uri="{0D108BD9-81ED-4DB2-BD59-A6C34878D82A}">
                    <a16:rowId xmlns:a16="http://schemas.microsoft.com/office/drawing/2014/main" val="703916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notes the good prospects of the proposed scientific </a:t>
                      </a:r>
                      <a:r>
                        <a:rPr lang="en-US" sz="2000" b="1" dirty="0" err="1"/>
                        <a:t>programme</a:t>
                      </a:r>
                      <a:r>
                        <a:rPr lang="en-US" sz="2000" b="1" dirty="0"/>
                        <a:t> within the framework of the theme “Neutron Nuclear Physics” and its projects.</a:t>
                      </a:r>
                    </a:p>
                  </a:txBody>
                  <a:tcPr/>
                </a:tc>
                <a:extLst>
                  <a:ext uri="{0D108BD9-81ED-4DB2-BD59-A6C34878D82A}">
                    <a16:rowId xmlns:a16="http://schemas.microsoft.com/office/drawing/2014/main" val="355696841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b="1" dirty="0"/>
                        <a:t>The PAC supports the implementation of the scientific </a:t>
                      </a:r>
                      <a:r>
                        <a:rPr lang="en-US" sz="2000" b="1" dirty="0" err="1"/>
                        <a:t>programme</a:t>
                      </a:r>
                      <a:r>
                        <a:rPr lang="en-US" sz="2000" b="1" dirty="0"/>
                        <a:t> for 2024 proposed within the framework of the theme “Neutron Nuclear Physics” and the projects “TANGRA”, “Investigations of neutron nuclear interactions and properties of the neutron” and “Modernization of the EG-5 accelerator and its experimental infrastructure”, as well as the activity aimed at developing the concept of a UCN source at the IBR-2 reactor.</a:t>
                      </a:r>
                    </a:p>
                  </a:txBody>
                  <a:tcPr/>
                </a:tc>
                <a:extLst>
                  <a:ext uri="{0D108BD9-81ED-4DB2-BD59-A6C34878D82A}">
                    <a16:rowId xmlns:a16="http://schemas.microsoft.com/office/drawing/2014/main" val="1826894689"/>
                  </a:ext>
                </a:extLst>
              </a:tr>
            </a:tbl>
          </a:graphicData>
        </a:graphic>
      </p:graphicFrame>
    </p:spTree>
    <p:extLst>
      <p:ext uri="{BB962C8B-B14F-4D97-AF65-F5344CB8AC3E}">
        <p14:creationId xmlns:p14="http://schemas.microsoft.com/office/powerpoint/2010/main" val="606319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C6BECB8B-53D8-424C-A098-C6BD8807CF58}"/>
              </a:ext>
            </a:extLst>
          </p:cNvPr>
          <p:cNvSpPr/>
          <p:nvPr/>
        </p:nvSpPr>
        <p:spPr>
          <a:xfrm>
            <a:off x="25558" y="93490"/>
            <a:ext cx="12144672" cy="861774"/>
          </a:xfrm>
          <a:prstGeom prst="rect">
            <a:avLst/>
          </a:prstGeom>
        </p:spPr>
        <p:txBody>
          <a:bodyPr wrap="square">
            <a:spAutoFit/>
          </a:bodyPr>
          <a:lstStyle/>
          <a:p>
            <a:pPr algn="ctr"/>
            <a:r>
              <a:rPr lang="en-US" altLang="ru-RU" sz="2500" b="1" kern="0" dirty="0">
                <a:solidFill>
                  <a:srgbClr val="002060"/>
                </a:solidFill>
              </a:rPr>
              <a:t>Theme "Synthesis and Properties of Superheavy Elements, the Structure of Nuclei at the Limits of Nucleon Stability"</a:t>
            </a:r>
            <a:endParaRPr lang="ru-RU" sz="2500" dirty="0">
              <a:solidFill>
                <a:srgbClr val="002060"/>
              </a:solidFill>
            </a:endParaRPr>
          </a:p>
        </p:txBody>
      </p:sp>
      <p:pic>
        <p:nvPicPr>
          <p:cNvPr id="6" name="Рисунок 5">
            <a:extLst>
              <a:ext uri="{FF2B5EF4-FFF2-40B4-BE49-F238E27FC236}">
                <a16:creationId xmlns:a16="http://schemas.microsoft.com/office/drawing/2014/main" id="{AD80A4C1-7336-424F-B20F-CE3EA88D06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6626" y="692696"/>
            <a:ext cx="3582072" cy="2388554"/>
          </a:xfrm>
          <a:prstGeom prst="rect">
            <a:avLst/>
          </a:prstGeom>
        </p:spPr>
      </p:pic>
      <p:sp>
        <p:nvSpPr>
          <p:cNvPr id="47" name="Прямоугольник 46">
            <a:extLst>
              <a:ext uri="{FF2B5EF4-FFF2-40B4-BE49-F238E27FC236}">
                <a16:creationId xmlns:a16="http://schemas.microsoft.com/office/drawing/2014/main" id="{0E11326C-9E27-4EE7-8AC0-B52D321D5459}"/>
              </a:ext>
            </a:extLst>
          </p:cNvPr>
          <p:cNvSpPr/>
          <p:nvPr/>
        </p:nvSpPr>
        <p:spPr>
          <a:xfrm>
            <a:off x="10560496" y="2526360"/>
            <a:ext cx="1858750" cy="584775"/>
          </a:xfrm>
          <a:prstGeom prst="rect">
            <a:avLst/>
          </a:prstGeom>
        </p:spPr>
        <p:txBody>
          <a:bodyPr wrap="square">
            <a:spAutoFit/>
          </a:bodyPr>
          <a:lstStyle/>
          <a:p>
            <a:pPr algn="ctr"/>
            <a:r>
              <a:rPr lang="en-US" sz="1600" b="1" dirty="0">
                <a:solidFill>
                  <a:schemeClr val="bg1"/>
                </a:solidFill>
                <a:latin typeface="Arial" panose="020B0604020202020204" pitchFamily="34" charset="0"/>
                <a:cs typeface="Arial" panose="020B0604020202020204" pitchFamily="34" charset="0"/>
              </a:rPr>
              <a:t>Sergey </a:t>
            </a:r>
          </a:p>
          <a:p>
            <a:pPr algn="ctr"/>
            <a:r>
              <a:rPr lang="en-US" sz="1600" b="1" dirty="0" err="1">
                <a:solidFill>
                  <a:schemeClr val="bg1"/>
                </a:solidFill>
                <a:latin typeface="Arial" panose="020B0604020202020204" pitchFamily="34" charset="0"/>
                <a:cs typeface="Arial" panose="020B0604020202020204" pitchFamily="34" charset="0"/>
              </a:rPr>
              <a:t>Sidorchuk</a:t>
            </a:r>
            <a:endParaRPr lang="en-US" sz="1600" b="1" dirty="0">
              <a:solidFill>
                <a:schemeClr val="bg1"/>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1B713ACE-FCB8-496A-B8F1-D54EFD3CD336}"/>
              </a:ext>
            </a:extLst>
          </p:cNvPr>
          <p:cNvSpPr txBox="1"/>
          <p:nvPr/>
        </p:nvSpPr>
        <p:spPr>
          <a:xfrm>
            <a:off x="8564788" y="3126647"/>
            <a:ext cx="3582072" cy="2646878"/>
          </a:xfrm>
          <a:prstGeom prst="rect">
            <a:avLst/>
          </a:prstGeom>
          <a:noFill/>
        </p:spPr>
        <p:txBody>
          <a:bodyPr wrap="square" rtlCol="0">
            <a:spAutoFit/>
          </a:bodyPr>
          <a:lstStyle/>
          <a:p>
            <a:r>
              <a:rPr lang="en-US" sz="2000" b="1" dirty="0"/>
              <a:t>Radioactive target materials available in 2024</a:t>
            </a:r>
            <a:endParaRPr lang="en-US" b="1" dirty="0"/>
          </a:p>
          <a:p>
            <a:endParaRPr lang="en-US" dirty="0"/>
          </a:p>
          <a:p>
            <a:pPr marL="285750" indent="-285750">
              <a:buFont typeface="Arial" panose="020B0604020202020204" pitchFamily="34" charset="0"/>
              <a:buChar char="•"/>
            </a:pPr>
            <a:r>
              <a:rPr lang="en-US" baseline="30000" dirty="0">
                <a:effectLst>
                  <a:outerShdw blurRad="38100" dist="38100" dir="2700000" algn="tl">
                    <a:srgbClr val="000000">
                      <a:alpha val="43137"/>
                    </a:srgbClr>
                  </a:outerShdw>
                </a:effectLst>
              </a:rPr>
              <a:t>232</a:t>
            </a:r>
            <a:r>
              <a:rPr lang="en-US" dirty="0">
                <a:effectLst>
                  <a:outerShdw blurRad="38100" dist="38100" dir="2700000" algn="tl">
                    <a:srgbClr val="000000">
                      <a:alpha val="43137"/>
                    </a:srgbClr>
                  </a:outerShdw>
                </a:effectLst>
              </a:rPr>
              <a:t>Th</a:t>
            </a:r>
            <a:r>
              <a:rPr lang="en-US" dirty="0"/>
              <a:t>, </a:t>
            </a:r>
            <a:r>
              <a:rPr lang="en-US" baseline="30000" dirty="0">
                <a:effectLst>
                  <a:outerShdw blurRad="38100" dist="38100" dir="2700000" algn="tl">
                    <a:srgbClr val="000000">
                      <a:alpha val="43137"/>
                    </a:srgbClr>
                  </a:outerShdw>
                </a:effectLst>
              </a:rPr>
              <a:t>238</a:t>
            </a:r>
            <a:r>
              <a:rPr lang="en-US" dirty="0">
                <a:effectLst>
                  <a:outerShdw blurRad="38100" dist="38100" dir="2700000" algn="tl">
                    <a:srgbClr val="000000">
                      <a:alpha val="43137"/>
                    </a:srgbClr>
                  </a:outerShdw>
                </a:effectLst>
              </a:rPr>
              <a:t>U</a:t>
            </a:r>
            <a:r>
              <a:rPr lang="en-US" dirty="0"/>
              <a:t>, </a:t>
            </a:r>
            <a:r>
              <a:rPr lang="en-US" baseline="30000" dirty="0">
                <a:effectLst>
                  <a:outerShdw blurRad="38100" dist="38100" dir="2700000" algn="tl">
                    <a:srgbClr val="000000">
                      <a:alpha val="43137"/>
                    </a:srgbClr>
                  </a:outerShdw>
                </a:effectLst>
              </a:rPr>
              <a:t>237</a:t>
            </a:r>
            <a:r>
              <a:rPr lang="en-US" dirty="0">
                <a:effectLst>
                  <a:outerShdw blurRad="38100" dist="38100" dir="2700000" algn="tl">
                    <a:srgbClr val="000000">
                      <a:alpha val="43137"/>
                    </a:srgbClr>
                  </a:outerShdw>
                </a:effectLst>
              </a:rPr>
              <a:t>Np</a:t>
            </a:r>
            <a:r>
              <a:rPr lang="en-US" dirty="0"/>
              <a:t>, </a:t>
            </a:r>
            <a:r>
              <a:rPr lang="en-US" baseline="30000" dirty="0">
                <a:effectLst>
                  <a:outerShdw blurRad="38100" dist="38100" dir="2700000" algn="tl">
                    <a:srgbClr val="000000">
                      <a:alpha val="43137"/>
                    </a:srgbClr>
                  </a:outerShdw>
                </a:effectLst>
              </a:rPr>
              <a:t>242</a:t>
            </a:r>
            <a:r>
              <a:rPr lang="en-US" dirty="0">
                <a:effectLst>
                  <a:outerShdw blurRad="38100" dist="38100" dir="2700000" algn="tl">
                    <a:srgbClr val="000000">
                      <a:alpha val="43137"/>
                    </a:srgbClr>
                  </a:outerShdw>
                </a:effectLst>
              </a:rPr>
              <a:t>Pu;</a:t>
            </a:r>
          </a:p>
          <a:p>
            <a:pPr marL="285750" indent="-285750">
              <a:buFont typeface="Arial" panose="020B0604020202020204" pitchFamily="34" charset="0"/>
              <a:buChar char="•"/>
            </a:pPr>
            <a:r>
              <a:rPr lang="en-US" baseline="30000" dirty="0">
                <a:effectLst>
                  <a:outerShdw blurRad="38100" dist="38100" dir="2700000" algn="tl">
                    <a:srgbClr val="000000">
                      <a:alpha val="43137"/>
                    </a:srgbClr>
                  </a:outerShdw>
                </a:effectLst>
              </a:rPr>
              <a:t>243</a:t>
            </a:r>
            <a:r>
              <a:rPr lang="en-US" dirty="0">
                <a:effectLst>
                  <a:outerShdw blurRad="38100" dist="38100" dir="2700000" algn="tl">
                    <a:srgbClr val="000000">
                      <a:alpha val="43137"/>
                    </a:srgbClr>
                  </a:outerShdw>
                </a:effectLst>
              </a:rPr>
              <a:t>Am</a:t>
            </a:r>
            <a:r>
              <a:rPr lang="en-US" dirty="0"/>
              <a:t>. </a:t>
            </a:r>
            <a:r>
              <a:rPr lang="en-US" i="1" dirty="0"/>
              <a:t>RCL I class is needed to use large amounts of Am;</a:t>
            </a:r>
          </a:p>
          <a:p>
            <a:pPr marL="285750" indent="-285750">
              <a:buFont typeface="Arial" panose="020B0604020202020204" pitchFamily="34" charset="0"/>
              <a:buChar char="•"/>
            </a:pPr>
            <a:r>
              <a:rPr lang="en-US" baseline="30000" dirty="0">
                <a:effectLst>
                  <a:outerShdw blurRad="38100" dist="38100" dir="2700000" algn="tl">
                    <a:srgbClr val="000000">
                      <a:alpha val="43137"/>
                    </a:srgbClr>
                  </a:outerShdw>
                </a:effectLst>
              </a:rPr>
              <a:t>248</a:t>
            </a:r>
            <a:r>
              <a:rPr lang="en-US" dirty="0">
                <a:effectLst>
                  <a:outerShdw blurRad="38100" dist="38100" dir="2700000" algn="tl">
                    <a:srgbClr val="000000">
                      <a:alpha val="43137"/>
                    </a:srgbClr>
                  </a:outerShdw>
                </a:effectLst>
              </a:rPr>
              <a:t>Cm.</a:t>
            </a:r>
            <a:r>
              <a:rPr lang="en-US" dirty="0"/>
              <a:t> </a:t>
            </a:r>
            <a:r>
              <a:rPr lang="en-US" i="1" dirty="0"/>
              <a:t>License for the use of Radioactive Materials is expected</a:t>
            </a:r>
            <a:r>
              <a:rPr lang="ru-RU" i="1" dirty="0"/>
              <a:t> </a:t>
            </a:r>
            <a:r>
              <a:rPr lang="en-US" i="1" dirty="0"/>
              <a:t>to be received in 2024.</a:t>
            </a:r>
            <a:endParaRPr lang="ru-RU" i="1" dirty="0"/>
          </a:p>
        </p:txBody>
      </p:sp>
      <p:sp>
        <p:nvSpPr>
          <p:cNvPr id="51" name="TextBox 50">
            <a:extLst>
              <a:ext uri="{FF2B5EF4-FFF2-40B4-BE49-F238E27FC236}">
                <a16:creationId xmlns:a16="http://schemas.microsoft.com/office/drawing/2014/main" id="{A6A1B84E-2437-4751-B1F0-BFE72F257675}"/>
              </a:ext>
            </a:extLst>
          </p:cNvPr>
          <p:cNvSpPr txBox="1"/>
          <p:nvPr/>
        </p:nvSpPr>
        <p:spPr>
          <a:xfrm>
            <a:off x="8636633" y="5773525"/>
            <a:ext cx="3438382" cy="954107"/>
          </a:xfrm>
          <a:prstGeom prst="rect">
            <a:avLst/>
          </a:prstGeom>
          <a:noFill/>
        </p:spPr>
        <p:txBody>
          <a:bodyPr wrap="square" rtlCol="0">
            <a:spAutoFit/>
          </a:bodyPr>
          <a:lstStyle/>
          <a:p>
            <a:r>
              <a:rPr lang="ru-RU" dirty="0"/>
              <a:t> </a:t>
            </a:r>
            <a:r>
              <a:rPr lang="en-US" sz="2000" b="1" dirty="0"/>
              <a:t>Beams at the DC280 cyclotron</a:t>
            </a:r>
            <a:endParaRPr lang="en-US" b="1" dirty="0"/>
          </a:p>
          <a:p>
            <a:endParaRPr lang="en-US" dirty="0"/>
          </a:p>
          <a:p>
            <a:pPr marL="285750" indent="-285750">
              <a:buFont typeface="Arial" panose="020B0604020202020204" pitchFamily="34" charset="0"/>
              <a:buChar char="•"/>
            </a:pPr>
            <a:r>
              <a:rPr lang="en-US" baseline="30000" dirty="0">
                <a:effectLst>
                  <a:outerShdw blurRad="38100" dist="38100" dir="2700000" algn="tl">
                    <a:srgbClr val="000000">
                      <a:alpha val="43137"/>
                    </a:srgbClr>
                  </a:outerShdw>
                </a:effectLst>
              </a:rPr>
              <a:t>48</a:t>
            </a:r>
            <a:r>
              <a:rPr lang="en-US" dirty="0">
                <a:effectLst>
                  <a:outerShdw blurRad="38100" dist="38100" dir="2700000" algn="tl">
                    <a:srgbClr val="000000">
                      <a:alpha val="43137"/>
                    </a:srgbClr>
                  </a:outerShdw>
                </a:effectLst>
              </a:rPr>
              <a:t>Ca</a:t>
            </a:r>
            <a:r>
              <a:rPr lang="en-US" dirty="0"/>
              <a:t>, </a:t>
            </a:r>
            <a:r>
              <a:rPr lang="en-US" baseline="30000" dirty="0">
                <a:effectLst>
                  <a:outerShdw blurRad="38100" dist="38100" dir="2700000" algn="tl">
                    <a:srgbClr val="000000">
                      <a:alpha val="43137"/>
                    </a:srgbClr>
                  </a:outerShdw>
                </a:effectLst>
              </a:rPr>
              <a:t>50</a:t>
            </a:r>
            <a:r>
              <a:rPr lang="en-US" dirty="0">
                <a:effectLst>
                  <a:outerShdw blurRad="38100" dist="38100" dir="2700000" algn="tl">
                    <a:srgbClr val="000000">
                      <a:alpha val="43137"/>
                    </a:srgbClr>
                  </a:outerShdw>
                </a:effectLst>
              </a:rPr>
              <a:t>Ti</a:t>
            </a:r>
            <a:r>
              <a:rPr lang="en-US" dirty="0"/>
              <a:t>, </a:t>
            </a:r>
            <a:r>
              <a:rPr lang="en-US" baseline="30000" dirty="0">
                <a:effectLst>
                  <a:outerShdw blurRad="38100" dist="38100" dir="2700000" algn="tl">
                    <a:srgbClr val="000000">
                      <a:alpha val="43137"/>
                    </a:srgbClr>
                  </a:outerShdw>
                </a:effectLst>
              </a:rPr>
              <a:t>54</a:t>
            </a:r>
            <a:r>
              <a:rPr lang="en-US" dirty="0">
                <a:effectLst>
                  <a:outerShdw blurRad="38100" dist="38100" dir="2700000" algn="tl">
                    <a:srgbClr val="000000">
                      <a:alpha val="43137"/>
                    </a:srgbClr>
                  </a:outerShdw>
                </a:effectLst>
              </a:rPr>
              <a:t>Cr etc.</a:t>
            </a:r>
          </a:p>
        </p:txBody>
      </p:sp>
      <p:sp>
        <p:nvSpPr>
          <p:cNvPr id="56" name="Прямоугольник 55">
            <a:extLst>
              <a:ext uri="{FF2B5EF4-FFF2-40B4-BE49-F238E27FC236}">
                <a16:creationId xmlns:a16="http://schemas.microsoft.com/office/drawing/2014/main" id="{E74471CE-DCE3-444A-9529-AC3A1AE874CB}"/>
              </a:ext>
            </a:extLst>
          </p:cNvPr>
          <p:cNvSpPr/>
          <p:nvPr/>
        </p:nvSpPr>
        <p:spPr>
          <a:xfrm>
            <a:off x="174784" y="4897441"/>
            <a:ext cx="2494731" cy="187220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Прямоугольник 56">
            <a:extLst>
              <a:ext uri="{FF2B5EF4-FFF2-40B4-BE49-F238E27FC236}">
                <a16:creationId xmlns:a16="http://schemas.microsoft.com/office/drawing/2014/main" id="{5F9BC929-C209-4902-94EB-F140AFDEBD10}"/>
              </a:ext>
            </a:extLst>
          </p:cNvPr>
          <p:cNvSpPr/>
          <p:nvPr/>
        </p:nvSpPr>
        <p:spPr>
          <a:xfrm>
            <a:off x="2207684" y="1769070"/>
            <a:ext cx="2143092" cy="159749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Прямоугольник 57">
            <a:extLst>
              <a:ext uri="{FF2B5EF4-FFF2-40B4-BE49-F238E27FC236}">
                <a16:creationId xmlns:a16="http://schemas.microsoft.com/office/drawing/2014/main" id="{BD438ACB-265C-48F3-ACD5-D1FB8199EAAC}"/>
              </a:ext>
            </a:extLst>
          </p:cNvPr>
          <p:cNvSpPr/>
          <p:nvPr/>
        </p:nvSpPr>
        <p:spPr>
          <a:xfrm>
            <a:off x="156702" y="1134353"/>
            <a:ext cx="1728192" cy="223221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9" name="Рисунок 58">
            <a:extLst>
              <a:ext uri="{FF2B5EF4-FFF2-40B4-BE49-F238E27FC236}">
                <a16:creationId xmlns:a16="http://schemas.microsoft.com/office/drawing/2014/main" id="{981C69EC-0B13-4AFC-BBCA-FB5DA16961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4347" y="1859290"/>
            <a:ext cx="1969765" cy="1417055"/>
          </a:xfrm>
          <a:prstGeom prst="rect">
            <a:avLst/>
          </a:prstGeom>
          <a:noFill/>
          <a:extLst>
            <a:ext uri="{909E8E84-426E-40DD-AFC4-6F175D3DCCD1}">
              <a14:hiddenFill xmlns:a14="http://schemas.microsoft.com/office/drawing/2010/main">
                <a:solidFill>
                  <a:srgbClr val="FFFFFF"/>
                </a:solidFill>
              </a14:hiddenFill>
            </a:ext>
          </a:extLst>
        </p:spPr>
      </p:pic>
      <p:pic>
        <p:nvPicPr>
          <p:cNvPr id="60" name="Рисунок 59">
            <a:extLst>
              <a:ext uri="{FF2B5EF4-FFF2-40B4-BE49-F238E27FC236}">
                <a16:creationId xmlns:a16="http://schemas.microsoft.com/office/drawing/2014/main" id="{EC24588B-E596-4F4E-B188-366B4A1DE7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764" y="1237929"/>
            <a:ext cx="1462068" cy="2038416"/>
          </a:xfrm>
          <a:prstGeom prst="rect">
            <a:avLst/>
          </a:prstGeom>
        </p:spPr>
      </p:pic>
      <p:pic>
        <p:nvPicPr>
          <p:cNvPr id="61" name="Picture 2" descr="C:\Users\Сергей\Documents\Командировки\2016\Болгария школа\Заготовки рисунков\U400.jpg">
            <a:extLst>
              <a:ext uri="{FF2B5EF4-FFF2-40B4-BE49-F238E27FC236}">
                <a16:creationId xmlns:a16="http://schemas.microsoft.com/office/drawing/2014/main" id="{8476A702-3E78-4842-B1F2-002B93EFC9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89764" y="5009510"/>
            <a:ext cx="2302909" cy="1648070"/>
          </a:xfrm>
          <a:prstGeom prst="rect">
            <a:avLst/>
          </a:prstGeom>
          <a:noFill/>
          <a:extLst>
            <a:ext uri="{909E8E84-426E-40DD-AFC4-6F175D3DCCD1}">
              <a14:hiddenFill xmlns:a14="http://schemas.microsoft.com/office/drawing/2010/main">
                <a:solidFill>
                  <a:srgbClr val="FFFFFF"/>
                </a:solidFill>
              </a14:hiddenFill>
            </a:ext>
          </a:extLst>
        </p:spPr>
      </p:pic>
      <p:sp>
        <p:nvSpPr>
          <p:cNvPr id="62" name="Прямоугольник 61">
            <a:extLst>
              <a:ext uri="{FF2B5EF4-FFF2-40B4-BE49-F238E27FC236}">
                <a16:creationId xmlns:a16="http://schemas.microsoft.com/office/drawing/2014/main" id="{356D16F1-2A6C-4085-BED6-9AED34FF9539}"/>
              </a:ext>
            </a:extLst>
          </p:cNvPr>
          <p:cNvSpPr/>
          <p:nvPr/>
        </p:nvSpPr>
        <p:spPr>
          <a:xfrm>
            <a:off x="4434210" y="2167707"/>
            <a:ext cx="3384376" cy="800219"/>
          </a:xfrm>
          <a:prstGeom prst="rect">
            <a:avLst/>
          </a:prstGeom>
        </p:spPr>
        <p:txBody>
          <a:bodyPr wrap="square">
            <a:spAutoFit/>
          </a:bodyPr>
          <a:lstStyle/>
          <a:p>
            <a:r>
              <a:rPr lang="en-US" dirty="0">
                <a:solidFill>
                  <a:schemeClr val="accent4">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U400M</a:t>
            </a:r>
            <a:r>
              <a:rPr lang="en-US" dirty="0">
                <a:solidFill>
                  <a:schemeClr val="accent4">
                    <a:lumMod val="50000"/>
                  </a:schemeClr>
                </a:solidFill>
                <a:latin typeface="Times New Roman" panose="02020603050405020304" pitchFamily="18" charset="0"/>
                <a:cs typeface="Times New Roman" panose="02020603050405020304" pitchFamily="18" charset="0"/>
              </a:rPr>
              <a:t>: commissioning.</a:t>
            </a:r>
          </a:p>
          <a:p>
            <a:r>
              <a:rPr lang="en-US" sz="1400" dirty="0">
                <a:solidFill>
                  <a:schemeClr val="accent4">
                    <a:lumMod val="50000"/>
                  </a:schemeClr>
                </a:solidFill>
                <a:latin typeface="Times New Roman" panose="02020603050405020304" pitchFamily="18" charset="0"/>
                <a:cs typeface="Times New Roman" panose="02020603050405020304" pitchFamily="18" charset="0"/>
              </a:rPr>
              <a:t>Full operation is expected to begin </a:t>
            </a:r>
          </a:p>
          <a:p>
            <a:r>
              <a:rPr lang="en-US" sz="1400" dirty="0">
                <a:solidFill>
                  <a:schemeClr val="accent4">
                    <a:lumMod val="50000"/>
                  </a:schemeClr>
                </a:solidFill>
                <a:latin typeface="Times New Roman" panose="02020603050405020304" pitchFamily="18" charset="0"/>
                <a:cs typeface="Times New Roman" panose="02020603050405020304" pitchFamily="18" charset="0"/>
              </a:rPr>
              <a:t>in the spring 2024 </a:t>
            </a:r>
            <a:endParaRPr lang="en-US" sz="1400" dirty="0">
              <a:latin typeface="Times New Roman" panose="02020603050405020304" pitchFamily="18" charset="0"/>
              <a:cs typeface="Times New Roman" panose="02020603050405020304" pitchFamily="18" charset="0"/>
            </a:endParaRPr>
          </a:p>
        </p:txBody>
      </p:sp>
      <p:sp>
        <p:nvSpPr>
          <p:cNvPr id="63" name="Прямоугольник 62">
            <a:extLst>
              <a:ext uri="{FF2B5EF4-FFF2-40B4-BE49-F238E27FC236}">
                <a16:creationId xmlns:a16="http://schemas.microsoft.com/office/drawing/2014/main" id="{E39AF234-B770-4B49-B731-B6DD49994C18}"/>
              </a:ext>
            </a:extLst>
          </p:cNvPr>
          <p:cNvSpPr/>
          <p:nvPr/>
        </p:nvSpPr>
        <p:spPr>
          <a:xfrm>
            <a:off x="2760314" y="5248770"/>
            <a:ext cx="3007596" cy="584775"/>
          </a:xfrm>
          <a:prstGeom prst="rect">
            <a:avLst/>
          </a:prstGeom>
        </p:spPr>
        <p:txBody>
          <a:bodyPr wrap="square">
            <a:spAutoFit/>
          </a:bodyPr>
          <a:lstStyle/>
          <a:p>
            <a:pPr algn="ctr"/>
            <a:r>
              <a:rPr lang="en-US" dirty="0">
                <a:solidFill>
                  <a:schemeClr val="accent4">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U400</a:t>
            </a:r>
            <a:r>
              <a:rPr lang="en-US" dirty="0">
                <a:solidFill>
                  <a:schemeClr val="accent4">
                    <a:lumMod val="50000"/>
                  </a:schemeClr>
                </a:solidFill>
                <a:latin typeface="Times New Roman" panose="02020603050405020304" pitchFamily="18" charset="0"/>
                <a:cs typeface="Times New Roman" panose="02020603050405020304" pitchFamily="18" charset="0"/>
              </a:rPr>
              <a:t>: start of reconstruction.</a:t>
            </a:r>
          </a:p>
          <a:p>
            <a:pPr algn="ctr"/>
            <a:r>
              <a:rPr lang="en-US" sz="1400" dirty="0">
                <a:solidFill>
                  <a:schemeClr val="accent4">
                    <a:lumMod val="50000"/>
                  </a:schemeClr>
                </a:solidFill>
                <a:latin typeface="Times New Roman" panose="02020603050405020304" pitchFamily="18" charset="0"/>
                <a:cs typeface="Times New Roman" panose="02020603050405020304" pitchFamily="18" charset="0"/>
              </a:rPr>
              <a:t>Operates until the summer 2024</a:t>
            </a:r>
            <a:endParaRPr lang="en-US" dirty="0">
              <a:latin typeface="Times New Roman" panose="02020603050405020304" pitchFamily="18" charset="0"/>
              <a:cs typeface="Times New Roman" panose="02020603050405020304" pitchFamily="18" charset="0"/>
            </a:endParaRPr>
          </a:p>
        </p:txBody>
      </p:sp>
      <p:sp>
        <p:nvSpPr>
          <p:cNvPr id="64" name="Стрелка вправо 1">
            <a:extLst>
              <a:ext uri="{FF2B5EF4-FFF2-40B4-BE49-F238E27FC236}">
                <a16:creationId xmlns:a16="http://schemas.microsoft.com/office/drawing/2014/main" id="{C4D45997-7681-425A-B755-B61458A00192}"/>
              </a:ext>
            </a:extLst>
          </p:cNvPr>
          <p:cNvSpPr/>
          <p:nvPr/>
        </p:nvSpPr>
        <p:spPr>
          <a:xfrm>
            <a:off x="263177" y="3359996"/>
            <a:ext cx="8175198" cy="432048"/>
          </a:xfrm>
          <a:prstGeom prst="righ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Прямоугольник 64">
            <a:extLst>
              <a:ext uri="{FF2B5EF4-FFF2-40B4-BE49-F238E27FC236}">
                <a16:creationId xmlns:a16="http://schemas.microsoft.com/office/drawing/2014/main" id="{F4BC2549-0989-4882-A2EA-F081F218D344}"/>
              </a:ext>
            </a:extLst>
          </p:cNvPr>
          <p:cNvSpPr/>
          <p:nvPr/>
        </p:nvSpPr>
        <p:spPr>
          <a:xfrm>
            <a:off x="254368" y="3359996"/>
            <a:ext cx="218084" cy="32666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Прямоугольник 65">
            <a:extLst>
              <a:ext uri="{FF2B5EF4-FFF2-40B4-BE49-F238E27FC236}">
                <a16:creationId xmlns:a16="http://schemas.microsoft.com/office/drawing/2014/main" id="{A7BAF5C5-BF4B-4045-A51C-E43BE4717E40}"/>
              </a:ext>
            </a:extLst>
          </p:cNvPr>
          <p:cNvSpPr/>
          <p:nvPr/>
        </p:nvSpPr>
        <p:spPr>
          <a:xfrm>
            <a:off x="3170485" y="3366567"/>
            <a:ext cx="217488" cy="6020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Стрелка вправо 18">
            <a:extLst>
              <a:ext uri="{FF2B5EF4-FFF2-40B4-BE49-F238E27FC236}">
                <a16:creationId xmlns:a16="http://schemas.microsoft.com/office/drawing/2014/main" id="{D3ACAB9C-30E3-4D1D-BED1-86F62F014CE7}"/>
              </a:ext>
            </a:extLst>
          </p:cNvPr>
          <p:cNvSpPr/>
          <p:nvPr/>
        </p:nvSpPr>
        <p:spPr>
          <a:xfrm>
            <a:off x="3170485" y="3646278"/>
            <a:ext cx="5267890" cy="432048"/>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Прямоугольник 67">
            <a:extLst>
              <a:ext uri="{FF2B5EF4-FFF2-40B4-BE49-F238E27FC236}">
                <a16:creationId xmlns:a16="http://schemas.microsoft.com/office/drawing/2014/main" id="{5360DF88-16D1-4F99-9EAF-8AC6A6C25C7B}"/>
              </a:ext>
            </a:extLst>
          </p:cNvPr>
          <p:cNvSpPr/>
          <p:nvPr/>
        </p:nvSpPr>
        <p:spPr>
          <a:xfrm>
            <a:off x="254368" y="4611159"/>
            <a:ext cx="218084" cy="2862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Стрелка вправо 22">
            <a:extLst>
              <a:ext uri="{FF2B5EF4-FFF2-40B4-BE49-F238E27FC236}">
                <a16:creationId xmlns:a16="http://schemas.microsoft.com/office/drawing/2014/main" id="{AF8D2E2D-3D8E-468F-AE18-DC6E584CEEC5}"/>
              </a:ext>
            </a:extLst>
          </p:cNvPr>
          <p:cNvSpPr/>
          <p:nvPr/>
        </p:nvSpPr>
        <p:spPr>
          <a:xfrm>
            <a:off x="254368" y="4465393"/>
            <a:ext cx="5043938" cy="432048"/>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0" name="Прямая со стрелкой 69">
            <a:extLst>
              <a:ext uri="{FF2B5EF4-FFF2-40B4-BE49-F238E27FC236}">
                <a16:creationId xmlns:a16="http://schemas.microsoft.com/office/drawing/2014/main" id="{77845F77-510C-42F4-8208-2721E22A2AE4}"/>
              </a:ext>
            </a:extLst>
          </p:cNvPr>
          <p:cNvCxnSpPr/>
          <p:nvPr/>
        </p:nvCxnSpPr>
        <p:spPr>
          <a:xfrm>
            <a:off x="254368" y="4400704"/>
            <a:ext cx="8140282" cy="0"/>
          </a:xfrm>
          <a:prstGeom prst="straightConnector1">
            <a:avLst/>
          </a:prstGeom>
          <a:ln w="254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6E430E60-7619-4F27-975E-15A4F949DCBB}"/>
              </a:ext>
            </a:extLst>
          </p:cNvPr>
          <p:cNvSpPr txBox="1"/>
          <p:nvPr/>
        </p:nvSpPr>
        <p:spPr>
          <a:xfrm>
            <a:off x="178764" y="4074479"/>
            <a:ext cx="979076" cy="261610"/>
          </a:xfrm>
          <a:prstGeom prst="rect">
            <a:avLst/>
          </a:prstGeom>
          <a:noFill/>
        </p:spPr>
        <p:txBody>
          <a:bodyPr wrap="square" rtlCol="0">
            <a:spAutoFit/>
          </a:bodyPr>
          <a:lstStyle/>
          <a:p>
            <a:r>
              <a:rPr lang="en-US" sz="1050" b="1" dirty="0"/>
              <a:t>January 2024</a:t>
            </a:r>
            <a:endParaRPr lang="ru-RU" sz="1050" b="1" dirty="0"/>
          </a:p>
        </p:txBody>
      </p:sp>
      <p:sp>
        <p:nvSpPr>
          <p:cNvPr id="72" name="TextBox 71">
            <a:extLst>
              <a:ext uri="{FF2B5EF4-FFF2-40B4-BE49-F238E27FC236}">
                <a16:creationId xmlns:a16="http://schemas.microsoft.com/office/drawing/2014/main" id="{896B62CC-AD8B-4623-BAD3-6D27953B354C}"/>
              </a:ext>
            </a:extLst>
          </p:cNvPr>
          <p:cNvSpPr txBox="1"/>
          <p:nvPr/>
        </p:nvSpPr>
        <p:spPr>
          <a:xfrm>
            <a:off x="3170692" y="3735344"/>
            <a:ext cx="1153817" cy="253916"/>
          </a:xfrm>
          <a:prstGeom prst="rect">
            <a:avLst/>
          </a:prstGeom>
          <a:noFill/>
        </p:spPr>
        <p:txBody>
          <a:bodyPr wrap="square" rtlCol="0">
            <a:spAutoFit/>
          </a:bodyPr>
          <a:lstStyle/>
          <a:p>
            <a:r>
              <a:rPr lang="en-US" sz="1050" b="1" dirty="0"/>
              <a:t>First half of 2024</a:t>
            </a:r>
            <a:endParaRPr lang="ru-RU" sz="1050" b="1" dirty="0"/>
          </a:p>
        </p:txBody>
      </p:sp>
      <p:sp>
        <p:nvSpPr>
          <p:cNvPr id="73" name="TextBox 72">
            <a:extLst>
              <a:ext uri="{FF2B5EF4-FFF2-40B4-BE49-F238E27FC236}">
                <a16:creationId xmlns:a16="http://schemas.microsoft.com/office/drawing/2014/main" id="{3BE3D711-E1C5-485B-929D-8B352ECE56F0}"/>
              </a:ext>
            </a:extLst>
          </p:cNvPr>
          <p:cNvSpPr txBox="1"/>
          <p:nvPr/>
        </p:nvSpPr>
        <p:spPr>
          <a:xfrm>
            <a:off x="7459298" y="4078326"/>
            <a:ext cx="1079367" cy="253916"/>
          </a:xfrm>
          <a:prstGeom prst="rect">
            <a:avLst/>
          </a:prstGeom>
          <a:noFill/>
        </p:spPr>
        <p:txBody>
          <a:bodyPr wrap="square" rtlCol="0">
            <a:spAutoFit/>
          </a:bodyPr>
          <a:lstStyle/>
          <a:p>
            <a:r>
              <a:rPr lang="en-US" sz="1050" b="1" dirty="0"/>
              <a:t>December 2024</a:t>
            </a:r>
            <a:endParaRPr lang="ru-RU" sz="1050" b="1" dirty="0"/>
          </a:p>
        </p:txBody>
      </p:sp>
      <p:sp>
        <p:nvSpPr>
          <p:cNvPr id="74" name="TextBox 73">
            <a:extLst>
              <a:ext uri="{FF2B5EF4-FFF2-40B4-BE49-F238E27FC236}">
                <a16:creationId xmlns:a16="http://schemas.microsoft.com/office/drawing/2014/main" id="{80DBED82-6AAF-4813-9DD3-3DDE3C665CD3}"/>
              </a:ext>
            </a:extLst>
          </p:cNvPr>
          <p:cNvSpPr txBox="1"/>
          <p:nvPr/>
        </p:nvSpPr>
        <p:spPr>
          <a:xfrm>
            <a:off x="5298306" y="4554459"/>
            <a:ext cx="1332285" cy="253916"/>
          </a:xfrm>
          <a:prstGeom prst="rect">
            <a:avLst/>
          </a:prstGeom>
          <a:noFill/>
        </p:spPr>
        <p:txBody>
          <a:bodyPr wrap="square" rtlCol="0">
            <a:spAutoFit/>
          </a:bodyPr>
          <a:lstStyle/>
          <a:p>
            <a:r>
              <a:rPr lang="en-US" sz="1050" b="1" dirty="0"/>
              <a:t>Second half of 2024</a:t>
            </a:r>
            <a:endParaRPr lang="ru-RU" sz="1050" b="1" dirty="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1474</TotalTime>
  <Words>3163</Words>
  <Application>Microsoft Office PowerPoint</Application>
  <PresentationFormat>Widescreen</PresentationFormat>
  <Paragraphs>299</Paragraphs>
  <Slides>25</Slides>
  <Notes>19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9" baseType="lpstr">
      <vt:lpstr>맑은 고딕</vt:lpstr>
      <vt:lpstr>MS PGothic</vt:lpstr>
      <vt:lpstr>Arial</vt:lpstr>
      <vt:lpstr>Arial Black</vt:lpstr>
      <vt:lpstr>Baskerville Old Face</vt:lpstr>
      <vt:lpstr>Calibri</vt:lpstr>
      <vt:lpstr>Cambria Math</vt:lpstr>
      <vt:lpstr>DejaVu Sans</vt:lpstr>
      <vt:lpstr>Roboto</vt:lpstr>
      <vt:lpstr>Times</vt:lpstr>
      <vt:lpstr>Times New Roman</vt:lpstr>
      <vt:lpstr>Wingdings</vt:lpstr>
      <vt:lpstr>Тема Office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Rachkov</dc:creator>
  <cp:lastModifiedBy>Valery Nesvizhevsky</cp:lastModifiedBy>
  <cp:revision>32</cp:revision>
  <dcterms:created xsi:type="dcterms:W3CDTF">2024-02-07T08:47:44Z</dcterms:created>
  <dcterms:modified xsi:type="dcterms:W3CDTF">2024-02-13T19:56:22Z</dcterms:modified>
</cp:coreProperties>
</file>