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21"/>
  </p:notesMasterIdLst>
  <p:handoutMasterIdLst>
    <p:handoutMasterId r:id="rId22"/>
  </p:handoutMasterIdLst>
  <p:sldIdLst>
    <p:sldId id="707" r:id="rId2"/>
    <p:sldId id="739" r:id="rId3"/>
    <p:sldId id="733" r:id="rId4"/>
    <p:sldId id="734" r:id="rId5"/>
    <p:sldId id="735" r:id="rId6"/>
    <p:sldId id="743" r:id="rId7"/>
    <p:sldId id="738" r:id="rId8"/>
    <p:sldId id="710" r:id="rId9"/>
    <p:sldId id="732" r:id="rId10"/>
    <p:sldId id="744" r:id="rId11"/>
    <p:sldId id="748" r:id="rId12"/>
    <p:sldId id="746" r:id="rId13"/>
    <p:sldId id="751" r:id="rId14"/>
    <p:sldId id="750" r:id="rId15"/>
    <p:sldId id="753" r:id="rId16"/>
    <p:sldId id="754" r:id="rId17"/>
    <p:sldId id="745" r:id="rId18"/>
    <p:sldId id="752" r:id="rId19"/>
    <p:sldId id="755" r:id="rId20"/>
  </p:sldIdLst>
  <p:sldSz cx="9144000" cy="6858000" type="screen4x3"/>
  <p:notesSz cx="6858000" cy="9661525"/>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a:srgbClr val="FFFFCC"/>
    <a:srgbClr val="CC3300"/>
    <a:srgbClr val="663300"/>
    <a:srgbClr val="FF0066"/>
    <a:srgbClr val="000000"/>
    <a:srgbClr val="FFFF66"/>
    <a:srgbClr val="CCCCFF"/>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2" autoAdjust="0"/>
    <p:restoredTop sz="94715" autoAdjust="0"/>
  </p:normalViewPr>
  <p:slideViewPr>
    <p:cSldViewPr>
      <p:cViewPr>
        <p:scale>
          <a:sx n="80" d="100"/>
          <a:sy n="80" d="100"/>
        </p:scale>
        <p:origin x="-1546" y="-149"/>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2971800"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144387" name="Rectangle 3"/>
          <p:cNvSpPr>
            <a:spLocks noGrp="1" noChangeArrowheads="1"/>
          </p:cNvSpPr>
          <p:nvPr>
            <p:ph type="dt" sz="quarter" idx="1"/>
          </p:nvPr>
        </p:nvSpPr>
        <p:spPr bwMode="auto">
          <a:xfrm>
            <a:off x="3884613" y="0"/>
            <a:ext cx="2971800"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ru-RU"/>
          </a:p>
        </p:txBody>
      </p:sp>
      <p:sp>
        <p:nvSpPr>
          <p:cNvPr id="144388" name="Rectangle 4"/>
          <p:cNvSpPr>
            <a:spLocks noGrp="1" noChangeArrowheads="1"/>
          </p:cNvSpPr>
          <p:nvPr>
            <p:ph type="ftr" sz="quarter" idx="2"/>
          </p:nvPr>
        </p:nvSpPr>
        <p:spPr bwMode="auto">
          <a:xfrm>
            <a:off x="0" y="9177338"/>
            <a:ext cx="2971800"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144389" name="Rectangle 5"/>
          <p:cNvSpPr>
            <a:spLocks noGrp="1" noChangeArrowheads="1"/>
          </p:cNvSpPr>
          <p:nvPr>
            <p:ph type="sldNum" sz="quarter" idx="3"/>
          </p:nvPr>
        </p:nvSpPr>
        <p:spPr bwMode="auto">
          <a:xfrm>
            <a:off x="3884613" y="9177338"/>
            <a:ext cx="2971800"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3E50625-DF02-4E04-B185-6D9537F3C437}" type="slidenum">
              <a:rPr lang="ru-RU"/>
              <a:pPr>
                <a:defRPr/>
              </a:pPr>
              <a:t>‹#›</a:t>
            </a:fld>
            <a:endParaRPr lang="ru-RU"/>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826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82600"/>
          </a:xfrm>
          <a:prstGeom prst="rect">
            <a:avLst/>
          </a:prstGeom>
        </p:spPr>
        <p:txBody>
          <a:bodyPr vert="horz" lIns="91440" tIns="45720" rIns="91440" bIns="45720" rtlCol="0"/>
          <a:lstStyle>
            <a:lvl1pPr algn="r">
              <a:defRPr sz="1200"/>
            </a:lvl1pPr>
          </a:lstStyle>
          <a:p>
            <a:fld id="{BC3279BA-18CF-48F9-8247-1518F89B5488}" type="datetimeFigureOut">
              <a:rPr lang="ru-RU" smtClean="0"/>
              <a:pPr/>
              <a:t>21.12.2023</a:t>
            </a:fld>
            <a:endParaRPr lang="ru-RU"/>
          </a:p>
        </p:txBody>
      </p:sp>
      <p:sp>
        <p:nvSpPr>
          <p:cNvPr id="4" name="Образ слайда 3"/>
          <p:cNvSpPr>
            <a:spLocks noGrp="1" noRot="1" noChangeAspect="1"/>
          </p:cNvSpPr>
          <p:nvPr>
            <p:ph type="sldImg" idx="2"/>
          </p:nvPr>
        </p:nvSpPr>
        <p:spPr>
          <a:xfrm>
            <a:off x="1012825" y="723900"/>
            <a:ext cx="4832350" cy="3624263"/>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589463"/>
            <a:ext cx="5486400" cy="434816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177338"/>
            <a:ext cx="2971800" cy="4826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177338"/>
            <a:ext cx="2971800" cy="482600"/>
          </a:xfrm>
          <a:prstGeom prst="rect">
            <a:avLst/>
          </a:prstGeom>
        </p:spPr>
        <p:txBody>
          <a:bodyPr vert="horz" lIns="91440" tIns="45720" rIns="91440" bIns="45720" rtlCol="0" anchor="b"/>
          <a:lstStyle>
            <a:lvl1pPr algn="r">
              <a:defRPr sz="1200"/>
            </a:lvl1pPr>
          </a:lstStyle>
          <a:p>
            <a:fld id="{61D50180-6DB5-4181-85CE-288C9063B8C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For a more accurate estimation of the cross sections of reactions leading to the synthesis of new elements 119 and 120 in the fusion of 54Cr with Am and Cm isotopes, we performed a test experiment to obtain </a:t>
            </a:r>
            <a:r>
              <a:rPr lang="en-US" sz="1200" kern="1200" dirty="0" err="1" smtClean="0">
                <a:solidFill>
                  <a:schemeClr val="tx1"/>
                </a:solidFill>
                <a:latin typeface="+mn-lt"/>
                <a:ea typeface="+mn-ea"/>
                <a:cs typeface="+mn-cs"/>
              </a:rPr>
              <a:t>Lv</a:t>
            </a:r>
            <a:r>
              <a:rPr lang="en-US" sz="1200" kern="1200" dirty="0" smtClean="0">
                <a:solidFill>
                  <a:schemeClr val="tx1"/>
                </a:solidFill>
                <a:latin typeface="+mn-lt"/>
                <a:ea typeface="+mn-ea"/>
                <a:cs typeface="+mn-cs"/>
              </a:rPr>
              <a:t> nuclei in the 238U+54Cr reaction. The thickness of the target, the beam dose, the excitation energy and the distribution of the beam intensity over time are shown. The interval between the dates is one week. Two decay chains of 288Lv were registered, the alpha decay of which ended with spontaneous fission of the known isotope 284Fl. In the first chain, the energy and decay time of 288Lv corresponds well to the decay from the ground state to the ground state. In the second chain, the decay times in both cases are consistent with the times in the first chain. But the energy of the alpha particle is 1.45 </a:t>
            </a:r>
            <a:r>
              <a:rPr lang="en-US" sz="1200" kern="1200" dirty="0" err="1" smtClean="0">
                <a:solidFill>
                  <a:schemeClr val="tx1"/>
                </a:solidFill>
                <a:latin typeface="+mn-lt"/>
                <a:ea typeface="+mn-ea"/>
                <a:cs typeface="+mn-cs"/>
              </a:rPr>
              <a:t>MeV</a:t>
            </a:r>
            <a:r>
              <a:rPr lang="en-US" sz="1200" kern="1200" dirty="0" smtClean="0">
                <a:solidFill>
                  <a:schemeClr val="tx1"/>
                </a:solidFill>
                <a:latin typeface="+mn-lt"/>
                <a:ea typeface="+mn-ea"/>
                <a:cs typeface="+mn-cs"/>
              </a:rPr>
              <a:t> lower than in the first case. The data is preliminary. One of the reasons for the low energy may be incomplete registration of the particle, for example, the escape  of alpha particle from the focal detector at a small angle to its surface or the nucleus got between the detector strips. Another reason may be the level structure of the nuclei. Data analysis continues.</a:t>
            </a:r>
            <a:endParaRPr lang="ru-R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Thus, for the first time in this experiment, a nucleus was obtained in the fusion reaction of a particle heavier than 48Ca with the nucleus of an actinide element, a new isotope was synthesized, and the decay properties of 284Fl were confirmed.</a:t>
            </a:r>
            <a:endParaRPr lang="ru-R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reaction cross-section was 0.1 </a:t>
            </a:r>
            <a:r>
              <a:rPr lang="en-US" sz="1200" kern="1200" dirty="0" err="1" smtClean="0">
                <a:solidFill>
                  <a:schemeClr val="tx1"/>
                </a:solidFill>
                <a:latin typeface="+mn-lt"/>
                <a:ea typeface="+mn-ea"/>
                <a:cs typeface="+mn-cs"/>
              </a:rPr>
              <a:t>pb</a:t>
            </a:r>
            <a:r>
              <a:rPr lang="en-US" sz="1200" kern="120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61D50180-6DB5-4181-85CE-288C9063B8CB}"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6014C3B-04D8-4B3A-B8DE-F66AEC73E70D}"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1E1766D8-5667-46EE-AB43-2109329B440A}"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3CCD7C3-B243-41EB-A013-68002D539629}"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3B167FC6-845F-41BB-892F-C83AE27B7C91}"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D3A13FB-36CD-469F-B6B7-ABA151CEDE16}"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FE25D0D1-1D77-41C8-8562-7C89981D0003}"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E40B1718-AAAB-4E4B-BF68-A76C17A3E7CE}"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B0528DEC-06F7-49CE-B47C-CF7715CE488E}"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13818234-1F14-4FCC-93A4-3C7784A039CF}"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FA15B00C-E686-4100-A636-5DDBE84A17E1}"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625224CD-81FB-4C5A-98DF-79B9AB01A9EC}"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E63B9BC-658C-46BE-B388-948FC9E7B6A0}"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6"/>
          <p:cNvGrpSpPr/>
          <p:nvPr/>
        </p:nvGrpSpPr>
        <p:grpSpPr>
          <a:xfrm>
            <a:off x="2483768" y="2132856"/>
            <a:ext cx="3816424" cy="3672408"/>
            <a:chOff x="2483768" y="2348880"/>
            <a:chExt cx="3816424" cy="3672408"/>
          </a:xfrm>
        </p:grpSpPr>
        <p:pic>
          <p:nvPicPr>
            <p:cNvPr id="12" name="Рисунок 11" descr="z6.bmp"/>
            <p:cNvPicPr>
              <a:picLocks noChangeAspect="1"/>
            </p:cNvPicPr>
            <p:nvPr/>
          </p:nvPicPr>
          <p:blipFill>
            <a:blip r:embed="rId2" cstate="print"/>
            <a:srcRect l="8350" t="10350" r="30332" b="5394"/>
            <a:stretch>
              <a:fillRect/>
            </a:stretch>
          </p:blipFill>
          <p:spPr>
            <a:xfrm>
              <a:off x="2483768" y="2348880"/>
              <a:ext cx="3816424" cy="3672408"/>
            </a:xfrm>
            <a:prstGeom prst="rect">
              <a:avLst/>
            </a:prstGeom>
          </p:spPr>
        </p:pic>
        <p:sp>
          <p:nvSpPr>
            <p:cNvPr id="13" name="Прямоугольник 12"/>
            <p:cNvSpPr/>
            <p:nvPr/>
          </p:nvSpPr>
          <p:spPr>
            <a:xfrm>
              <a:off x="4499992" y="4797152"/>
              <a:ext cx="216024"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 name="TextBox 13"/>
          <p:cNvSpPr txBox="1"/>
          <p:nvPr/>
        </p:nvSpPr>
        <p:spPr>
          <a:xfrm>
            <a:off x="4398604" y="4653136"/>
            <a:ext cx="404278" cy="523220"/>
          </a:xfrm>
          <a:prstGeom prst="rect">
            <a:avLst/>
          </a:prstGeom>
          <a:noFill/>
        </p:spPr>
        <p:txBody>
          <a:bodyPr wrap="none" rtlCol="0">
            <a:spAutoFit/>
          </a:bodyPr>
          <a:lstStyle/>
          <a:p>
            <a:r>
              <a:rPr lang="ru-RU" sz="2800" b="1" dirty="0" smtClean="0">
                <a:solidFill>
                  <a:srgbClr val="008000"/>
                </a:solidFill>
              </a:rPr>
              <a:t>?</a:t>
            </a:r>
            <a:endParaRPr lang="ru-RU" sz="2800" b="1" dirty="0">
              <a:solidFill>
                <a:srgbClr val="008000"/>
              </a:solidFill>
            </a:endParaRPr>
          </a:p>
        </p:txBody>
      </p:sp>
      <p:sp>
        <p:nvSpPr>
          <p:cNvPr id="8" name="TextBox 7"/>
          <p:cNvSpPr txBox="1"/>
          <p:nvPr/>
        </p:nvSpPr>
        <p:spPr>
          <a:xfrm>
            <a:off x="971600" y="260648"/>
            <a:ext cx="7416824" cy="1631216"/>
          </a:xfrm>
          <a:prstGeom prst="rect">
            <a:avLst/>
          </a:prstGeom>
          <a:noFill/>
        </p:spPr>
        <p:txBody>
          <a:bodyPr wrap="square" rtlCol="0">
            <a:spAutoFit/>
          </a:bodyPr>
          <a:lstStyle/>
          <a:p>
            <a:pPr algn="ctr"/>
            <a:r>
              <a:rPr lang="en-US" sz="2400" b="1" dirty="0">
                <a:latin typeface="+mn-lt"/>
              </a:rPr>
              <a:t>Nuclei at the minimum </a:t>
            </a:r>
            <a:r>
              <a:rPr lang="en-US" sz="2400" b="1" dirty="0" smtClean="0">
                <a:latin typeface="+mn-lt"/>
              </a:rPr>
              <a:t>stability</a:t>
            </a:r>
          </a:p>
          <a:p>
            <a:pPr algn="ctr"/>
            <a:endParaRPr lang="en-US" sz="2400" b="1" dirty="0">
              <a:latin typeface="+mn-lt"/>
            </a:endParaRPr>
          </a:p>
          <a:p>
            <a:r>
              <a:rPr lang="en-US" sz="2800" b="1" baseline="30000" dirty="0">
                <a:solidFill>
                  <a:srgbClr val="FF0000"/>
                </a:solidFill>
                <a:latin typeface="+mn-lt"/>
              </a:rPr>
              <a:t>232</a:t>
            </a:r>
            <a:r>
              <a:rPr lang="en-US" sz="2400" b="1" dirty="0">
                <a:solidFill>
                  <a:srgbClr val="FF0000"/>
                </a:solidFill>
                <a:latin typeface="+mn-lt"/>
              </a:rPr>
              <a:t>Th + </a:t>
            </a:r>
            <a:r>
              <a:rPr lang="en-US" sz="2800" b="1" baseline="30000" dirty="0">
                <a:solidFill>
                  <a:srgbClr val="FF0000"/>
                </a:solidFill>
                <a:latin typeface="+mn-lt"/>
              </a:rPr>
              <a:t>48</a:t>
            </a:r>
            <a:r>
              <a:rPr lang="en-US" sz="2400" b="1" dirty="0">
                <a:solidFill>
                  <a:srgbClr val="FF0000"/>
                </a:solidFill>
                <a:latin typeface="+mn-lt"/>
              </a:rPr>
              <a:t>Ca</a:t>
            </a:r>
            <a:r>
              <a:rPr lang="ru-RU" sz="2400" b="1" dirty="0">
                <a:solidFill>
                  <a:srgbClr val="FF0000"/>
                </a:solidFill>
                <a:latin typeface="+mn-lt"/>
              </a:rPr>
              <a:t> </a:t>
            </a:r>
            <a:r>
              <a:rPr lang="ru-RU" sz="2400" b="1" dirty="0">
                <a:solidFill>
                  <a:srgbClr val="FF0000"/>
                </a:solidFill>
                <a:latin typeface="+mn-lt"/>
                <a:sym typeface="Symbol"/>
              </a:rPr>
              <a:t> </a:t>
            </a:r>
            <a:r>
              <a:rPr lang="en-US" sz="2400" b="1" baseline="30000" dirty="0">
                <a:solidFill>
                  <a:srgbClr val="FF0000"/>
                </a:solidFill>
              </a:rPr>
              <a:t>280</a:t>
            </a:r>
            <a:r>
              <a:rPr lang="en-US" sz="2000" b="1" dirty="0">
                <a:solidFill>
                  <a:srgbClr val="FF0000"/>
                </a:solidFill>
              </a:rPr>
              <a:t>Ds</a:t>
            </a:r>
            <a:r>
              <a:rPr lang="en-US" sz="2000" b="1" dirty="0" smtClean="0">
                <a:solidFill>
                  <a:srgbClr val="FF0000"/>
                </a:solidFill>
                <a:latin typeface="+mn-lt"/>
              </a:rPr>
              <a:t>*</a:t>
            </a:r>
            <a:r>
              <a:rPr lang="ru-RU" sz="2000" b="1" dirty="0" smtClean="0">
                <a:solidFill>
                  <a:srgbClr val="FF0000"/>
                </a:solidFill>
                <a:latin typeface="+mn-lt"/>
              </a:rPr>
              <a:t>             </a:t>
            </a:r>
            <a:r>
              <a:rPr lang="en-US" sz="2800" b="1" baseline="30000" dirty="0" smtClean="0">
                <a:solidFill>
                  <a:srgbClr val="FF0000"/>
                </a:solidFill>
                <a:latin typeface="+mn-lt"/>
              </a:rPr>
              <a:t>23</a:t>
            </a:r>
            <a:r>
              <a:rPr lang="ru-RU" sz="2800" b="1" baseline="30000" dirty="0" smtClean="0">
                <a:solidFill>
                  <a:srgbClr val="FF0000"/>
                </a:solidFill>
                <a:latin typeface="+mn-lt"/>
              </a:rPr>
              <a:t>8</a:t>
            </a:r>
            <a:r>
              <a:rPr lang="en-US" sz="2400" b="1" dirty="0" smtClean="0">
                <a:solidFill>
                  <a:srgbClr val="FF0000"/>
                </a:solidFill>
                <a:latin typeface="+mn-lt"/>
              </a:rPr>
              <a:t>U + </a:t>
            </a:r>
            <a:r>
              <a:rPr lang="en-US" sz="2800" b="1" baseline="30000" dirty="0" smtClean="0">
                <a:solidFill>
                  <a:srgbClr val="FF0000"/>
                </a:solidFill>
                <a:latin typeface="+mn-lt"/>
              </a:rPr>
              <a:t>40</a:t>
            </a:r>
            <a:r>
              <a:rPr lang="en-US" sz="2400" b="1" dirty="0" smtClean="0">
                <a:solidFill>
                  <a:srgbClr val="FF0000"/>
                </a:solidFill>
                <a:latin typeface="+mn-lt"/>
              </a:rPr>
              <a:t>Ar</a:t>
            </a:r>
            <a:r>
              <a:rPr lang="ru-RU" sz="2400" b="1" dirty="0" smtClean="0">
                <a:solidFill>
                  <a:srgbClr val="FF0000"/>
                </a:solidFill>
                <a:latin typeface="+mn-lt"/>
              </a:rPr>
              <a:t> </a:t>
            </a:r>
            <a:r>
              <a:rPr lang="ru-RU" sz="2400" b="1" dirty="0" smtClean="0">
                <a:solidFill>
                  <a:srgbClr val="FF0000"/>
                </a:solidFill>
                <a:latin typeface="+mn-lt"/>
                <a:sym typeface="Symbol"/>
              </a:rPr>
              <a:t> </a:t>
            </a:r>
            <a:r>
              <a:rPr lang="en-US" sz="2400" b="1" baseline="30000" dirty="0" smtClean="0">
                <a:solidFill>
                  <a:srgbClr val="FF0000"/>
                </a:solidFill>
                <a:latin typeface="+mn-lt"/>
              </a:rPr>
              <a:t>278</a:t>
            </a:r>
            <a:r>
              <a:rPr lang="en-US" sz="2000" b="1" dirty="0" smtClean="0">
                <a:solidFill>
                  <a:srgbClr val="FF0000"/>
                </a:solidFill>
                <a:latin typeface="+mn-lt"/>
              </a:rPr>
              <a:t>Ds*</a:t>
            </a:r>
            <a:endParaRPr lang="en-US" sz="2400" b="1" dirty="0" smtClean="0">
              <a:solidFill>
                <a:srgbClr val="FF0000"/>
              </a:solidFill>
              <a:latin typeface="+mn-lt"/>
            </a:endParaRPr>
          </a:p>
          <a:p>
            <a:endParaRPr lang="en-US" sz="800" dirty="0"/>
          </a:p>
          <a:p>
            <a:r>
              <a:rPr lang="en-US" sz="2000" b="1" dirty="0">
                <a:solidFill>
                  <a:srgbClr val="0000FF"/>
                </a:solidFill>
                <a:latin typeface="+mn-lt"/>
              </a:rPr>
              <a:t>Production cross sections and decay properties of </a:t>
            </a:r>
            <a:r>
              <a:rPr lang="en-US" sz="2400" b="1" baseline="30000" dirty="0" smtClean="0">
                <a:solidFill>
                  <a:srgbClr val="0000FF"/>
                </a:solidFill>
                <a:latin typeface="+mn-lt"/>
              </a:rPr>
              <a:t>273, 275, 276</a:t>
            </a:r>
            <a:r>
              <a:rPr lang="en-US" sz="2000" b="1" dirty="0" smtClean="0">
                <a:solidFill>
                  <a:srgbClr val="0000FF"/>
                </a:solidFill>
                <a:latin typeface="+mn-lt"/>
              </a:rPr>
              <a:t>Ds</a:t>
            </a:r>
            <a:endParaRPr lang="ru-RU" sz="2000" b="1" dirty="0">
              <a:solidFill>
                <a:srgbClr val="0000FF"/>
              </a:solidFill>
              <a:latin typeface="+mn-lt"/>
            </a:endParaRPr>
          </a:p>
        </p:txBody>
      </p:sp>
      <p:pic>
        <p:nvPicPr>
          <p:cNvPr id="3074" name="Picture 2"/>
          <p:cNvPicPr>
            <a:picLocks noChangeAspect="1" noChangeArrowheads="1"/>
          </p:cNvPicPr>
          <p:nvPr/>
        </p:nvPicPr>
        <p:blipFill>
          <a:blip r:embed="rId3" cstate="print"/>
          <a:srcRect/>
          <a:stretch>
            <a:fillRect/>
          </a:stretch>
        </p:blipFill>
        <p:spPr bwMode="auto">
          <a:xfrm>
            <a:off x="683568" y="2559149"/>
            <a:ext cx="8082483" cy="1914425"/>
          </a:xfrm>
          <a:prstGeom prst="rect">
            <a:avLst/>
          </a:prstGeom>
          <a:noFill/>
          <a:ln w="9525">
            <a:noFill/>
            <a:miter lim="800000"/>
            <a:headEnd/>
            <a:tailEnd/>
          </a:ln>
          <a:effectLst>
            <a:glow rad="101600">
              <a:schemeClr val="accent1">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45604" y="1625602"/>
            <a:ext cx="8848039" cy="3332683"/>
          </a:xfrm>
          <a:prstGeom prst="rect">
            <a:avLst/>
          </a:prstGeom>
          <a:noFill/>
          <a:ln w="9525">
            <a:noFill/>
            <a:miter lim="800000"/>
            <a:headEnd/>
            <a:tailEnd/>
          </a:ln>
        </p:spPr>
      </p:pic>
      <p:sp>
        <p:nvSpPr>
          <p:cNvPr id="5" name="TextBox 4"/>
          <p:cNvSpPr txBox="1"/>
          <p:nvPr/>
        </p:nvSpPr>
        <p:spPr>
          <a:xfrm>
            <a:off x="2483768" y="652626"/>
            <a:ext cx="3960440" cy="430887"/>
          </a:xfrm>
          <a:prstGeom prst="rect">
            <a:avLst/>
          </a:prstGeom>
          <a:noFill/>
        </p:spPr>
        <p:txBody>
          <a:bodyPr wrap="square" rtlCol="0">
            <a:spAutoFit/>
          </a:bodyPr>
          <a:lstStyle/>
          <a:p>
            <a:r>
              <a:rPr lang="en-US" sz="2200" b="1" dirty="0" smtClean="0">
                <a:solidFill>
                  <a:srgbClr val="0000FF"/>
                </a:solidFill>
                <a:latin typeface="+mn-lt"/>
              </a:rPr>
              <a:t>Level structure of odd-</a:t>
            </a:r>
            <a:r>
              <a:rPr lang="en-US" sz="2200" b="1" i="1" dirty="0" smtClean="0">
                <a:solidFill>
                  <a:srgbClr val="0000FF"/>
                </a:solidFill>
                <a:latin typeface="+mn-lt"/>
              </a:rPr>
              <a:t>N</a:t>
            </a:r>
            <a:r>
              <a:rPr lang="en-US" sz="2200" b="1" dirty="0" smtClean="0">
                <a:solidFill>
                  <a:srgbClr val="0000FF"/>
                </a:solidFill>
                <a:latin typeface="+mn-lt"/>
              </a:rPr>
              <a:t> nuclei</a:t>
            </a:r>
            <a:endParaRPr lang="en-US" sz="2200" b="1" dirty="0">
              <a:latin typeface="+mn-lt"/>
            </a:endParaRPr>
          </a:p>
        </p:txBody>
      </p:sp>
      <p:pic>
        <p:nvPicPr>
          <p:cNvPr id="2051" name="Picture 3"/>
          <p:cNvPicPr>
            <a:picLocks noChangeAspect="1" noChangeArrowheads="1"/>
          </p:cNvPicPr>
          <p:nvPr/>
        </p:nvPicPr>
        <p:blipFill>
          <a:blip r:embed="rId3" cstate="print"/>
          <a:srcRect/>
          <a:stretch>
            <a:fillRect/>
          </a:stretch>
        </p:blipFill>
        <p:spPr bwMode="auto">
          <a:xfrm>
            <a:off x="4198377" y="2780928"/>
            <a:ext cx="4694103" cy="3810372"/>
          </a:xfrm>
          <a:prstGeom prst="rect">
            <a:avLst/>
          </a:prstGeom>
          <a:noFill/>
          <a:ln w="9525">
            <a:noFill/>
            <a:miter lim="800000"/>
            <a:headEnd/>
            <a:tailEnd/>
          </a:ln>
          <a:effectLst>
            <a:glow rad="228600">
              <a:schemeClr val="accent1">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diamond(in)">
                                      <p:cBhvr>
                                        <p:cTn id="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55776" y="44624"/>
            <a:ext cx="3744416"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800" b="1" i="0"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rPr>
              <a:t>Experiment  </a:t>
            </a:r>
            <a:r>
              <a:rPr lang="en-US" altLang="ja-JP" sz="3200" b="1" kern="0" baseline="30000" dirty="0" smtClean="0">
                <a:effectLst>
                  <a:outerShdw blurRad="38100" dist="38100" dir="2700000" algn="tl">
                    <a:srgbClr val="000000">
                      <a:alpha val="43137"/>
                    </a:srgbClr>
                  </a:outerShdw>
                </a:effectLst>
                <a:latin typeface="Calibri" pitchFamily="34" charset="0"/>
                <a:cs typeface="Calibri" pitchFamily="34" charset="0"/>
              </a:rPr>
              <a:t>238</a:t>
            </a:r>
            <a:r>
              <a:rPr lang="en-US" altLang="ja-JP" sz="2800" b="1" kern="0" dirty="0" smtClean="0">
                <a:effectLst>
                  <a:outerShdw blurRad="38100" dist="38100" dir="2700000" algn="tl">
                    <a:srgbClr val="000000">
                      <a:alpha val="43137"/>
                    </a:srgbClr>
                  </a:outerShdw>
                </a:effectLst>
                <a:latin typeface="Calibri" pitchFamily="34" charset="0"/>
                <a:cs typeface="Calibri" pitchFamily="34" charset="0"/>
              </a:rPr>
              <a:t>U</a:t>
            </a:r>
            <a:r>
              <a:rPr kumimoji="0" lang="en-US" altLang="ja-JP" sz="2800" b="1" i="0"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rPr>
              <a:t> + </a:t>
            </a:r>
            <a:r>
              <a:rPr kumimoji="0" lang="en-US" altLang="ja-JP" sz="3200" b="1" i="0" strike="noStrike" kern="0" cap="none" spc="0" normalizeH="0" baseline="3000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rPr>
              <a:t>54</a:t>
            </a:r>
            <a:r>
              <a:rPr kumimoji="0" lang="en-US" altLang="ja-JP" sz="2800" b="1" i="0"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rPr>
              <a:t>Cr</a:t>
            </a:r>
            <a:endParaRPr kumimoji="0" lang="ru-RU"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pic>
        <p:nvPicPr>
          <p:cNvPr id="12" name="Рисунок 11" descr="z1.bmp"/>
          <p:cNvPicPr>
            <a:picLocks noChangeAspect="1"/>
          </p:cNvPicPr>
          <p:nvPr/>
        </p:nvPicPr>
        <p:blipFill>
          <a:blip r:embed="rId3" cstate="print"/>
          <a:stretch>
            <a:fillRect/>
          </a:stretch>
        </p:blipFill>
        <p:spPr>
          <a:xfrm>
            <a:off x="467544" y="1628800"/>
            <a:ext cx="8078588" cy="1800200"/>
          </a:xfrm>
          <a:prstGeom prst="rect">
            <a:avLst/>
          </a:prstGeom>
        </p:spPr>
      </p:pic>
      <p:sp>
        <p:nvSpPr>
          <p:cNvPr id="21" name="Rectangle 2"/>
          <p:cNvSpPr txBox="1">
            <a:spLocks noChangeArrowheads="1"/>
          </p:cNvSpPr>
          <p:nvPr/>
        </p:nvSpPr>
        <p:spPr bwMode="auto">
          <a:xfrm>
            <a:off x="5508104" y="3861048"/>
            <a:ext cx="2952328" cy="1800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400" b="1" i="0" u="sng"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alibri" pitchFamily="34" charset="0"/>
                <a:ea typeface="+mj-ea"/>
                <a:cs typeface="Calibri" pitchFamily="34" charset="0"/>
              </a:rPr>
              <a:t>For the first time:</a:t>
            </a:r>
          </a:p>
          <a:p>
            <a:pPr lvl="0">
              <a:defRPr/>
            </a:pPr>
            <a:r>
              <a:rPr lang="en-US" altLang="ja-JP" sz="2400" b="1" kern="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Actinide + </a:t>
            </a:r>
            <a:r>
              <a:rPr lang="en-US" altLang="ja-JP" sz="2800" b="1" kern="0" baseline="300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54</a:t>
            </a:r>
            <a:r>
              <a:rPr lang="en-US" altLang="ja-JP" sz="2400" b="1" kern="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Cr</a:t>
            </a:r>
            <a:endParaRPr kumimoji="0" lang="en-US" altLang="ja-JP" sz="2400" b="1" i="0"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a:p>
            <a:pPr lvl="0">
              <a:defRPr/>
            </a:pPr>
            <a:r>
              <a:rPr kumimoji="0" lang="en-US" altLang="ja-JP" sz="2400" b="1" i="0"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alibri" pitchFamily="34" charset="0"/>
                <a:ea typeface="+mj-ea"/>
                <a:cs typeface="Calibri" pitchFamily="34" charset="0"/>
              </a:rPr>
              <a:t>New isotope </a:t>
            </a:r>
            <a:r>
              <a:rPr lang="en-US" altLang="ja-JP" sz="2800" b="1" kern="0" baseline="300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288</a:t>
            </a:r>
            <a:r>
              <a:rPr lang="en-US" altLang="ja-JP" sz="2400" b="1" kern="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Lv</a:t>
            </a:r>
            <a:endParaRPr kumimoji="0" lang="en-US" altLang="ja-JP" sz="2400" b="1" i="0"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a:p>
            <a:pPr lvl="0">
              <a:defRPr/>
            </a:pPr>
            <a:r>
              <a:rPr kumimoji="0" lang="en-US" altLang="ja-JP" sz="2400" b="1" i="0"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alibri" pitchFamily="34" charset="0"/>
                <a:ea typeface="+mj-ea"/>
                <a:cs typeface="Calibri" pitchFamily="34" charset="0"/>
              </a:rPr>
              <a:t>Confirmation of </a:t>
            </a:r>
            <a:r>
              <a:rPr kumimoji="0" lang="en-US" altLang="ja-JP" sz="2800" b="1" i="0" strike="noStrike" kern="0" cap="none" spc="0" normalizeH="0" baseline="30000" noProof="0" dirty="0" smtClean="0">
                <a:ln>
                  <a:noFill/>
                </a:ln>
                <a:solidFill>
                  <a:srgbClr val="FF0000"/>
                </a:solidFill>
                <a:effectLst>
                  <a:outerShdw blurRad="38100" dist="38100" dir="2700000" algn="tl">
                    <a:srgbClr val="000000">
                      <a:alpha val="43137"/>
                    </a:srgbClr>
                  </a:outerShdw>
                </a:effectLst>
                <a:uLnTx/>
                <a:uFillTx/>
                <a:latin typeface="Calibri" pitchFamily="34" charset="0"/>
                <a:ea typeface="+mj-ea"/>
                <a:cs typeface="Calibri" pitchFamily="34" charset="0"/>
              </a:rPr>
              <a:t>284</a:t>
            </a:r>
            <a:r>
              <a:rPr kumimoji="0" lang="en-US" altLang="ja-JP" sz="2400" b="1" i="0"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alibri" pitchFamily="34" charset="0"/>
                <a:ea typeface="+mj-ea"/>
                <a:cs typeface="Calibri" pitchFamily="34" charset="0"/>
              </a:rPr>
              <a:t>Fl</a:t>
            </a:r>
            <a:endParaRPr kumimoji="0" lang="ru-RU" sz="2000" b="1" i="0"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22" name="Rectangle 2"/>
          <p:cNvSpPr txBox="1">
            <a:spLocks noChangeArrowheads="1"/>
          </p:cNvSpPr>
          <p:nvPr/>
        </p:nvSpPr>
        <p:spPr bwMode="auto">
          <a:xfrm>
            <a:off x="539552" y="5373216"/>
            <a:ext cx="3960440" cy="504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400" b="1" i="0"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Cross section ~70 </a:t>
            </a:r>
            <a:r>
              <a:rPr kumimoji="0" lang="en-US" altLang="ja-JP" sz="2000" b="1" i="1"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(20-150)</a:t>
            </a:r>
            <a:r>
              <a:rPr kumimoji="0" lang="en-US" altLang="ja-JP" sz="2400" b="1" i="0"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 </a:t>
            </a:r>
            <a:r>
              <a:rPr kumimoji="0" lang="en-US" altLang="ja-JP" sz="2400" b="1" i="0" strike="noStrike" kern="0" cap="none" spc="0" normalizeH="0" baseline="0" noProof="0" dirty="0" err="1"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fb</a:t>
            </a:r>
            <a:endParaRPr kumimoji="0" lang="ru-RU"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10" name="Rectangle 2"/>
          <p:cNvSpPr txBox="1">
            <a:spLocks noChangeArrowheads="1"/>
          </p:cNvSpPr>
          <p:nvPr/>
        </p:nvSpPr>
        <p:spPr bwMode="auto">
          <a:xfrm>
            <a:off x="467544" y="3789040"/>
            <a:ext cx="3672408" cy="17281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400"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Target </a:t>
            </a:r>
            <a:r>
              <a:rPr kumimoji="0" lang="en-US" altLang="ja-JP" sz="2800" b="1" i="0" strike="noStrike" kern="0" cap="none" spc="0" normalizeH="0" baseline="3000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238</a:t>
            </a:r>
            <a:r>
              <a:rPr kumimoji="0" lang="en-US" altLang="ja-JP" sz="2400"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U:   0.72 mg/cm</a:t>
            </a:r>
            <a:r>
              <a:rPr kumimoji="0" lang="en-US" altLang="ja-JP" sz="2800" b="1" i="0" strike="noStrike" kern="0" cap="none" spc="0" normalizeH="0" baseline="3000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2</a:t>
            </a:r>
          </a:p>
          <a:p>
            <a:pPr lvl="0">
              <a:defRPr/>
            </a:pPr>
            <a:endParaRPr lang="en-US" altLang="ja-JP" sz="800" b="1" kern="0" dirty="0"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endParaRPr>
          </a:p>
          <a:p>
            <a:pPr lvl="0">
              <a:defRPr/>
            </a:pPr>
            <a:r>
              <a:rPr kumimoji="0" lang="en-US" altLang="ja-JP" sz="2400" b="1" i="0" strike="noStrike" kern="0" cap="none" spc="0" normalizeH="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Beam dose:  3.9 x 10</a:t>
            </a:r>
            <a:r>
              <a:rPr kumimoji="0" lang="en-US" altLang="ja-JP" sz="2800" b="1" i="0" strike="noStrike" kern="0" cap="none" spc="0" normalizeH="0" baseline="3000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19</a:t>
            </a:r>
            <a:r>
              <a:rPr lang="en-US" altLang="ja-JP" sz="2400" b="1" kern="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 </a:t>
            </a:r>
          </a:p>
          <a:p>
            <a:pPr lvl="0">
              <a:defRPr/>
            </a:pPr>
            <a:endParaRPr kumimoji="0" lang="en-US" altLang="ja-JP" sz="800" b="1" i="0" strike="noStrike" kern="0" cap="none" spc="0" normalizeH="0" baseline="3000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endParaRPr>
          </a:p>
          <a:p>
            <a:pPr lvl="0">
              <a:defRPr/>
            </a:pPr>
            <a:r>
              <a:rPr lang="en-US" altLang="ja-JP" sz="2400" b="1" kern="0" dirty="0"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Excitation energy: 42 </a:t>
            </a:r>
            <a:r>
              <a:rPr lang="en-US" altLang="ja-JP" sz="2400" b="1" kern="0" dirty="0" err="1"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MeV</a:t>
            </a:r>
            <a:endParaRPr kumimoji="0" lang="en-US" altLang="ja-JP" sz="2400" b="1" i="0" strike="noStrike" kern="0" cap="none" spc="0" normalizeH="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7" name="Rectangle 2"/>
          <p:cNvSpPr txBox="1">
            <a:spLocks noChangeArrowheads="1"/>
          </p:cNvSpPr>
          <p:nvPr/>
        </p:nvSpPr>
        <p:spPr bwMode="auto">
          <a:xfrm>
            <a:off x="4572000" y="980728"/>
            <a:ext cx="2448272"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000" i="1" strike="noStrike" kern="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Calibri" pitchFamily="34" charset="0"/>
                <a:ea typeface="+mj-ea"/>
                <a:cs typeface="Calibri" pitchFamily="34" charset="0"/>
              </a:rPr>
              <a:t>Not  </a:t>
            </a:r>
            <a:r>
              <a:rPr kumimoji="0" lang="en-US" altLang="ja-JP" sz="2000" i="1" strike="noStrike" kern="0" cap="none" spc="0" normalizeH="0" baseline="0" noProof="0" dirty="0" err="1" smtClean="0">
                <a:ln>
                  <a:noFill/>
                </a:ln>
                <a:solidFill>
                  <a:srgbClr val="7030A0"/>
                </a:solidFill>
                <a:effectLst>
                  <a:outerShdw blurRad="38100" dist="38100" dir="2700000" algn="tl">
                    <a:srgbClr val="000000">
                      <a:alpha val="43137"/>
                    </a:srgbClr>
                  </a:outerShdw>
                </a:effectLst>
                <a:uLnTx/>
                <a:uFillTx/>
                <a:latin typeface="Calibri" pitchFamily="34" charset="0"/>
                <a:ea typeface="+mj-ea"/>
                <a:cs typeface="Calibri" pitchFamily="34" charset="0"/>
              </a:rPr>
              <a:t>TRP</a:t>
            </a:r>
            <a:endParaRPr kumimoji="0" lang="en-US" altLang="ja-JP" sz="2000" i="1" strike="noStrike" kern="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Calibri" pitchFamily="34" charset="0"/>
              <a:ea typeface="+mj-ea"/>
              <a:cs typeface="Calibri" pitchFamily="34" charset="0"/>
            </a:endParaRPr>
          </a:p>
          <a:p>
            <a:pPr lvl="0">
              <a:defRPr/>
            </a:pPr>
            <a:r>
              <a:rPr lang="en-US" altLang="ja-JP" sz="2000" i="1" kern="0" dirty="0" smtClean="0">
                <a:solidFill>
                  <a:srgbClr val="7030A0"/>
                </a:solidFill>
                <a:effectLst>
                  <a:outerShdw blurRad="38100" dist="38100" dir="2700000" algn="tl">
                    <a:srgbClr val="000000">
                      <a:alpha val="43137"/>
                    </a:srgbClr>
                  </a:outerShdw>
                </a:effectLst>
                <a:latin typeface="Calibri" pitchFamily="34" charset="0"/>
                <a:ea typeface="+mj-ea"/>
                <a:cs typeface="Calibri" pitchFamily="34" charset="0"/>
              </a:rPr>
              <a:t>escape  at  low  angle</a:t>
            </a:r>
            <a:endParaRPr kumimoji="0" lang="ru-RU" sz="2000" i="1" strike="noStrike" kern="0" cap="none" spc="0" normalizeH="0" baseline="0" noProof="0" dirty="0">
              <a:ln>
                <a:noFill/>
              </a:ln>
              <a:solidFill>
                <a:srgbClr val="7030A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1" fill="hold" grpId="1"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0-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79512" y="260648"/>
            <a:ext cx="8712968"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800" b="1" i="0"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rPr>
              <a:t>DGFRS-2: </a:t>
            </a:r>
            <a:r>
              <a:rPr kumimoji="0" lang="ru-RU" altLang="ja-JP" sz="2800" b="1" i="0"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rPr>
              <a:t>   Результаты экспериментов 2023 г.</a:t>
            </a:r>
            <a:r>
              <a:rPr kumimoji="0" lang="en-US" altLang="ja-JP" sz="2800" b="1" i="0"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rPr>
              <a:t> </a:t>
            </a:r>
            <a:r>
              <a:rPr lang="en-US" sz="2800" b="1" kern="0" dirty="0" smtClean="0">
                <a:effectLst>
                  <a:outerShdw blurRad="38100" dist="38100" dir="2700000" algn="tl">
                    <a:srgbClr val="000000">
                      <a:alpha val="43137"/>
                    </a:srgbClr>
                  </a:outerShdw>
                </a:effectLst>
                <a:latin typeface="Calibri" pitchFamily="34" charset="0"/>
                <a:ea typeface="+mj-ea"/>
                <a:cs typeface="Calibri" pitchFamily="34" charset="0"/>
              </a:rPr>
              <a:t> </a:t>
            </a:r>
            <a:r>
              <a:rPr lang="en-US" sz="2400" b="1" i="1" kern="0" dirty="0" smtClean="0">
                <a:solidFill>
                  <a:srgbClr val="FF0000"/>
                </a:solidFill>
                <a:effectLst>
                  <a:outerShdw blurRad="38100" dist="38100" dir="2700000" algn="tl">
                    <a:srgbClr val="000000">
                      <a:alpha val="43137"/>
                    </a:srgbClr>
                  </a:outerShdw>
                </a:effectLst>
                <a:latin typeface="Calibri" pitchFamily="34" charset="0"/>
                <a:ea typeface="+mj-ea"/>
                <a:cs typeface="Calibri" pitchFamily="34" charset="0"/>
              </a:rPr>
              <a:t>(</a:t>
            </a:r>
            <a:r>
              <a:rPr lang="ru-RU" sz="2400" b="1" i="1" kern="0" dirty="0" smtClean="0">
                <a:solidFill>
                  <a:srgbClr val="FF0000"/>
                </a:solidFill>
                <a:effectLst>
                  <a:outerShdw blurRad="38100" dist="38100" dir="2700000" algn="tl">
                    <a:srgbClr val="000000">
                      <a:alpha val="43137"/>
                    </a:srgbClr>
                  </a:outerShdw>
                </a:effectLst>
                <a:latin typeface="Calibri" pitchFamily="34" charset="0"/>
                <a:ea typeface="+mj-ea"/>
                <a:cs typeface="Calibri" pitchFamily="34" charset="0"/>
              </a:rPr>
              <a:t>впервые</a:t>
            </a:r>
            <a:r>
              <a:rPr lang="en-US" sz="2400" b="1" i="1" kern="0" dirty="0" smtClean="0">
                <a:solidFill>
                  <a:srgbClr val="FF0000"/>
                </a:solidFill>
                <a:effectLst>
                  <a:outerShdw blurRad="38100" dist="38100" dir="2700000" algn="tl">
                    <a:srgbClr val="000000">
                      <a:alpha val="43137"/>
                    </a:srgbClr>
                  </a:outerShdw>
                </a:effectLst>
                <a:latin typeface="Calibri" pitchFamily="34" charset="0"/>
                <a:ea typeface="+mj-ea"/>
                <a:cs typeface="Calibri" pitchFamily="34" charset="0"/>
              </a:rPr>
              <a:t>)</a:t>
            </a:r>
            <a:endParaRPr kumimoji="0" lang="ru-RU" sz="2400" b="1" i="1"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3" name="Rectangle 2"/>
          <p:cNvSpPr txBox="1">
            <a:spLocks noChangeArrowheads="1"/>
          </p:cNvSpPr>
          <p:nvPr/>
        </p:nvSpPr>
        <p:spPr bwMode="auto">
          <a:xfrm>
            <a:off x="323528" y="1124744"/>
            <a:ext cx="8568952" cy="540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457200" lvl="0" indent="-457200" algn="ctr">
              <a:defRPr/>
            </a:pPr>
            <a:r>
              <a:rPr kumimoji="0" lang="en-US" altLang="ja-JP" sz="2800" b="1" i="0" strike="noStrike" kern="0" cap="none" spc="0" normalizeH="0" baseline="3000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232</a:t>
            </a:r>
            <a:r>
              <a:rPr kumimoji="0" lang="en-US" altLang="ja-JP" sz="2400"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Th+</a:t>
            </a:r>
            <a:r>
              <a:rPr kumimoji="0" lang="en-US" altLang="ja-JP" sz="2800" b="1" i="0" strike="noStrike" kern="0" cap="none" spc="0" normalizeH="0" baseline="3000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48</a:t>
            </a:r>
            <a:r>
              <a:rPr kumimoji="0" lang="en-US" altLang="ja-JP" sz="2400"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Ca</a:t>
            </a:r>
          </a:p>
          <a:p>
            <a:pPr marL="457200" lvl="0" indent="-457200">
              <a:defRPr/>
            </a:pPr>
            <a:r>
              <a:rPr kumimoji="0" lang="ru-RU" altLang="ja-JP" sz="2400" b="1" i="0" strike="noStrike" kern="0" cap="none" spc="0" normalizeH="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j-ea"/>
                <a:cs typeface="Calibri" pitchFamily="34" charset="0"/>
              </a:rPr>
              <a:t>Синтез </a:t>
            </a:r>
            <a:r>
              <a:rPr kumimoji="0" lang="en-US" altLang="ja-JP" sz="2400" b="1" i="0" strike="noStrike" kern="0" cap="none" spc="0" normalizeH="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j-ea"/>
                <a:cs typeface="Calibri" pitchFamily="34" charset="0"/>
              </a:rPr>
              <a:t>4</a:t>
            </a:r>
            <a:r>
              <a:rPr kumimoji="0" lang="ru-RU" altLang="ja-JP" sz="2400" b="1" i="0" strike="noStrike" kern="0" cap="none" spc="0" normalizeH="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j-ea"/>
                <a:cs typeface="Calibri" pitchFamily="34" charset="0"/>
              </a:rPr>
              <a:t> новых изотопов </a:t>
            </a:r>
            <a:r>
              <a:rPr lang="en-US" altLang="ja-JP" sz="2800" b="1" kern="0" baseline="30000" dirty="0" smtClean="0">
                <a:solidFill>
                  <a:srgbClr val="C00000"/>
                </a:solidFill>
                <a:effectLst>
                  <a:outerShdw blurRad="38100" dist="38100" dir="2700000" algn="tl">
                    <a:srgbClr val="000000">
                      <a:alpha val="43137"/>
                    </a:srgbClr>
                  </a:outerShdw>
                </a:effectLst>
                <a:latin typeface="Calibri" pitchFamily="34" charset="0"/>
                <a:ea typeface="+mj-ea"/>
                <a:cs typeface="Calibri" pitchFamily="34" charset="0"/>
              </a:rPr>
              <a:t>268</a:t>
            </a:r>
            <a:r>
              <a:rPr kumimoji="0" lang="en-US" altLang="ja-JP" sz="2400" b="1" i="0" strike="noStrike" kern="0" cap="none" spc="0" normalizeH="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j-ea"/>
                <a:cs typeface="Calibri" pitchFamily="34" charset="0"/>
              </a:rPr>
              <a:t>Sg, </a:t>
            </a:r>
            <a:r>
              <a:rPr lang="en-US" altLang="ja-JP" sz="2800" b="1" kern="0" baseline="30000" dirty="0" smtClean="0">
                <a:solidFill>
                  <a:srgbClr val="C00000"/>
                </a:solidFill>
                <a:effectLst>
                  <a:outerShdw blurRad="38100" dist="38100" dir="2700000" algn="tl">
                    <a:srgbClr val="000000">
                      <a:alpha val="43137"/>
                    </a:srgbClr>
                  </a:outerShdw>
                </a:effectLst>
                <a:latin typeface="Calibri" pitchFamily="34" charset="0"/>
                <a:ea typeface="+mj-ea"/>
                <a:cs typeface="Calibri" pitchFamily="34" charset="0"/>
              </a:rPr>
              <a:t>272</a:t>
            </a:r>
            <a:r>
              <a:rPr kumimoji="0" lang="en-US" altLang="ja-JP" sz="2400" b="1" i="0" strike="noStrike" kern="0" cap="none" spc="0" normalizeH="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j-ea"/>
                <a:cs typeface="Calibri" pitchFamily="34" charset="0"/>
              </a:rPr>
              <a:t>Hs, </a:t>
            </a:r>
            <a:r>
              <a:rPr lang="en-US" altLang="ja-JP" sz="2800" b="1" kern="0" baseline="30000" dirty="0" smtClean="0">
                <a:solidFill>
                  <a:srgbClr val="C00000"/>
                </a:solidFill>
                <a:effectLst>
                  <a:outerShdw blurRad="38100" dist="38100" dir="2700000" algn="tl">
                    <a:srgbClr val="000000">
                      <a:alpha val="43137"/>
                    </a:srgbClr>
                  </a:outerShdw>
                </a:effectLst>
                <a:latin typeface="Calibri" pitchFamily="34" charset="0"/>
                <a:ea typeface="+mj-ea"/>
                <a:cs typeface="Calibri" pitchFamily="34" charset="0"/>
              </a:rPr>
              <a:t>275</a:t>
            </a:r>
            <a:r>
              <a:rPr kumimoji="0" lang="en-US" altLang="ja-JP" sz="2400" b="1" i="0" strike="noStrike" kern="0" cap="none" spc="0" normalizeH="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j-ea"/>
                <a:cs typeface="Calibri" pitchFamily="34" charset="0"/>
              </a:rPr>
              <a:t>Ds, </a:t>
            </a:r>
            <a:r>
              <a:rPr lang="en-US" altLang="ja-JP" sz="2800" b="1" kern="0" baseline="30000" dirty="0" smtClean="0">
                <a:solidFill>
                  <a:srgbClr val="C00000"/>
                </a:solidFill>
                <a:effectLst>
                  <a:outerShdw blurRad="38100" dist="38100" dir="2700000" algn="tl">
                    <a:srgbClr val="000000">
                      <a:alpha val="43137"/>
                    </a:srgbClr>
                  </a:outerShdw>
                </a:effectLst>
                <a:latin typeface="Calibri" pitchFamily="34" charset="0"/>
                <a:ea typeface="+mj-ea"/>
                <a:cs typeface="Calibri" pitchFamily="34" charset="0"/>
              </a:rPr>
              <a:t>276</a:t>
            </a:r>
            <a:r>
              <a:rPr kumimoji="0" lang="en-US" altLang="ja-JP" sz="2400" b="1" i="0" strike="noStrike" kern="0" cap="none" spc="0" normalizeH="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j-ea"/>
                <a:cs typeface="Calibri" pitchFamily="34" charset="0"/>
              </a:rPr>
              <a:t>Ds</a:t>
            </a:r>
          </a:p>
          <a:p>
            <a:pPr marL="457200" lvl="0" indent="-457200">
              <a:defRPr/>
            </a:pPr>
            <a:r>
              <a:rPr lang="ru-RU" altLang="ja-JP" sz="2400" b="1" kern="0" noProof="0" dirty="0" smtClean="0">
                <a:effectLst>
                  <a:outerShdw blurRad="38100" dist="38100" dir="2700000" algn="tl">
                    <a:srgbClr val="000000">
                      <a:alpha val="43137"/>
                    </a:srgbClr>
                  </a:outerShdw>
                </a:effectLst>
                <a:latin typeface="Calibri" pitchFamily="34" charset="0"/>
                <a:ea typeface="+mj-ea"/>
                <a:cs typeface="Calibri" pitchFamily="34" charset="0"/>
              </a:rPr>
              <a:t>Структура уровней ядер в цепочке распада </a:t>
            </a:r>
            <a:r>
              <a:rPr lang="en-US" altLang="ja-JP" sz="2800" b="1" kern="0" baseline="30000" dirty="0" smtClean="0">
                <a:effectLst>
                  <a:outerShdw blurRad="38100" dist="38100" dir="2700000" algn="tl">
                    <a:srgbClr val="000000">
                      <a:alpha val="43137"/>
                    </a:srgbClr>
                  </a:outerShdw>
                </a:effectLst>
                <a:latin typeface="Calibri" pitchFamily="34" charset="0"/>
                <a:ea typeface="+mj-ea"/>
                <a:cs typeface="Calibri" pitchFamily="34" charset="0"/>
              </a:rPr>
              <a:t>275</a:t>
            </a:r>
            <a:r>
              <a:rPr lang="en-US" altLang="ja-JP" sz="2400" b="1" kern="0" dirty="0" smtClean="0">
                <a:effectLst>
                  <a:outerShdw blurRad="38100" dist="38100" dir="2700000" algn="tl">
                    <a:srgbClr val="000000">
                      <a:alpha val="43137"/>
                    </a:srgbClr>
                  </a:outerShdw>
                </a:effectLst>
                <a:latin typeface="Calibri" pitchFamily="34" charset="0"/>
                <a:ea typeface="+mj-ea"/>
                <a:cs typeface="Calibri" pitchFamily="34" charset="0"/>
              </a:rPr>
              <a:t>Ds</a:t>
            </a:r>
            <a:endParaRPr lang="ru-RU" altLang="ja-JP" sz="2400" b="1" kern="0" dirty="0" smtClean="0">
              <a:effectLst>
                <a:outerShdw blurRad="38100" dist="38100" dir="2700000" algn="tl">
                  <a:srgbClr val="000000">
                    <a:alpha val="43137"/>
                  </a:srgbClr>
                </a:outerShdw>
              </a:effectLst>
              <a:latin typeface="Calibri" pitchFamily="34" charset="0"/>
              <a:ea typeface="+mj-ea"/>
              <a:cs typeface="Calibri" pitchFamily="34" charset="0"/>
            </a:endParaRPr>
          </a:p>
          <a:p>
            <a:pPr marL="457200" lvl="0" indent="-457200">
              <a:defRPr/>
            </a:pPr>
            <a:r>
              <a:rPr lang="ru-RU" altLang="ja-JP" sz="2400" b="1" kern="0" dirty="0" smtClean="0">
                <a:solidFill>
                  <a:srgbClr val="C00000"/>
                </a:solidFill>
                <a:effectLst>
                  <a:outerShdw blurRad="38100" dist="38100" dir="2700000" algn="tl">
                    <a:srgbClr val="000000">
                      <a:alpha val="43137"/>
                    </a:srgbClr>
                  </a:outerShdw>
                </a:effectLst>
                <a:latin typeface="Calibri" pitchFamily="34" charset="0"/>
                <a:ea typeface="+mj-ea"/>
                <a:cs typeface="Calibri" pitchFamily="34" charset="0"/>
              </a:rPr>
              <a:t>Сечение образования изотопов </a:t>
            </a:r>
            <a:r>
              <a:rPr lang="en-US" altLang="ja-JP" sz="2400" b="1" kern="0"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Ds</a:t>
            </a:r>
            <a:r>
              <a:rPr lang="ru-RU" altLang="ja-JP" sz="2400" b="1" kern="0"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(мин. стабильность)</a:t>
            </a:r>
          </a:p>
          <a:p>
            <a:pPr marL="457200" lvl="0" indent="-457200">
              <a:defRPr/>
            </a:pPr>
            <a:r>
              <a:rPr lang="ru-RU" altLang="ja-JP" sz="2400" b="1" kern="0" dirty="0" smtClean="0">
                <a:solidFill>
                  <a:srgbClr val="C00000"/>
                </a:solidFill>
                <a:effectLst>
                  <a:outerShdw blurRad="38100" dist="38100" dir="2700000" algn="tl">
                    <a:srgbClr val="000000">
                      <a:alpha val="43137"/>
                    </a:srgbClr>
                  </a:outerShdw>
                </a:effectLst>
                <a:latin typeface="Calibri" pitchFamily="34" charset="0"/>
                <a:ea typeface="+mj-ea"/>
                <a:cs typeface="Calibri" pitchFamily="34" charset="0"/>
              </a:rPr>
              <a:t>Распад </a:t>
            </a:r>
            <a:r>
              <a:rPr lang="en-US" altLang="ja-JP" sz="2400" b="1" kern="0" dirty="0" err="1" smtClean="0">
                <a:solidFill>
                  <a:srgbClr val="C00000"/>
                </a:solidFill>
                <a:effectLst>
                  <a:outerShdw blurRad="38100" dist="38100" dir="2700000" algn="tl">
                    <a:srgbClr val="000000">
                      <a:alpha val="43137"/>
                    </a:srgbClr>
                  </a:outerShdw>
                </a:effectLst>
                <a:latin typeface="Calibri" pitchFamily="34" charset="0"/>
                <a:ea typeface="+mj-ea"/>
                <a:cs typeface="Calibri" pitchFamily="34" charset="0"/>
              </a:rPr>
              <a:t>SHN</a:t>
            </a:r>
            <a:r>
              <a:rPr lang="en-US" altLang="ja-JP" sz="2400" b="1" kern="0" dirty="0" smtClean="0">
                <a:solidFill>
                  <a:srgbClr val="C00000"/>
                </a:solidFill>
                <a:effectLst>
                  <a:outerShdw blurRad="38100" dist="38100" dir="2700000" algn="tl">
                    <a:srgbClr val="000000">
                      <a:alpha val="43137"/>
                    </a:srgbClr>
                  </a:outerShdw>
                </a:effectLst>
                <a:latin typeface="Calibri" pitchFamily="34" charset="0"/>
                <a:ea typeface="+mj-ea"/>
                <a:cs typeface="Calibri" pitchFamily="34" charset="0"/>
              </a:rPr>
              <a:t> </a:t>
            </a:r>
            <a:r>
              <a:rPr lang="en-US" altLang="ja-JP" sz="2800" b="1" kern="0" baseline="30000" dirty="0" smtClean="0">
                <a:solidFill>
                  <a:srgbClr val="C00000"/>
                </a:solidFill>
                <a:effectLst>
                  <a:outerShdw blurRad="38100" dist="38100" dir="2700000" algn="tl">
                    <a:srgbClr val="000000">
                      <a:alpha val="43137"/>
                    </a:srgbClr>
                  </a:outerShdw>
                </a:effectLst>
                <a:latin typeface="Calibri" pitchFamily="34" charset="0"/>
                <a:ea typeface="+mj-ea"/>
                <a:cs typeface="Calibri" pitchFamily="34" charset="0"/>
              </a:rPr>
              <a:t>275</a:t>
            </a:r>
            <a:r>
              <a:rPr lang="ru-RU" altLang="ja-JP" sz="2400" b="1" kern="0" dirty="0" err="1" smtClean="0">
                <a:solidFill>
                  <a:srgbClr val="C00000"/>
                </a:solidFill>
                <a:effectLst>
                  <a:outerShdw blurRad="38100" dist="38100" dir="2700000" algn="tl">
                    <a:srgbClr val="000000">
                      <a:alpha val="43137"/>
                    </a:srgbClr>
                  </a:outerShdw>
                </a:effectLst>
                <a:latin typeface="Calibri" pitchFamily="34" charset="0"/>
                <a:ea typeface="+mj-ea"/>
                <a:cs typeface="Calibri" pitchFamily="34" charset="0"/>
              </a:rPr>
              <a:t>Ds</a:t>
            </a:r>
            <a:r>
              <a:rPr lang="en-US" altLang="ja-JP" sz="2000" b="1" kern="0" dirty="0" smtClean="0">
                <a:effectLst>
                  <a:outerShdw blurRad="38100" dist="38100" dir="2700000" algn="tl">
                    <a:srgbClr val="000000">
                      <a:alpha val="43137"/>
                    </a:srgbClr>
                  </a:outerShdw>
                </a:effectLst>
                <a:latin typeface="Calibri" pitchFamily="34" charset="0"/>
                <a:cs typeface="Calibri" pitchFamily="34" charset="0"/>
              </a:rPr>
              <a:t> </a:t>
            </a:r>
            <a:r>
              <a:rPr lang="ru-RU" altLang="ja-JP" sz="2400" b="1" kern="0" dirty="0" smtClean="0">
                <a:solidFill>
                  <a:srgbClr val="C00000"/>
                </a:solidFill>
                <a:effectLst>
                  <a:outerShdw blurRad="38100" dist="38100" dir="2700000" algn="tl">
                    <a:srgbClr val="000000">
                      <a:alpha val="43137"/>
                    </a:srgbClr>
                  </a:outerShdw>
                </a:effectLst>
                <a:latin typeface="Calibri" pitchFamily="34" charset="0"/>
                <a:ea typeface="+mj-ea"/>
                <a:cs typeface="Calibri" pitchFamily="34" charset="0"/>
              </a:rPr>
              <a:t>в известные ядра</a:t>
            </a:r>
            <a:endParaRPr lang="en-US" altLang="ja-JP" sz="2400" b="1" kern="0" dirty="0" smtClean="0">
              <a:solidFill>
                <a:srgbClr val="C00000"/>
              </a:solidFill>
              <a:effectLst>
                <a:outerShdw blurRad="38100" dist="38100" dir="2700000" algn="tl">
                  <a:srgbClr val="000000">
                    <a:alpha val="43137"/>
                  </a:srgbClr>
                </a:outerShdw>
              </a:effectLst>
              <a:latin typeface="Calibri" pitchFamily="34" charset="0"/>
              <a:ea typeface="+mj-ea"/>
              <a:cs typeface="Calibri" pitchFamily="34" charset="0"/>
            </a:endParaRPr>
          </a:p>
          <a:p>
            <a:pPr marL="457200" lvl="0" indent="-457200">
              <a:defRPr/>
            </a:pPr>
            <a:endParaRPr lang="ru-RU" altLang="ja-JP" sz="2400" b="1" kern="0" dirty="0" smtClean="0">
              <a:solidFill>
                <a:srgbClr val="C00000"/>
              </a:solidFill>
              <a:effectLst>
                <a:outerShdw blurRad="38100" dist="38100" dir="2700000" algn="tl">
                  <a:srgbClr val="000000">
                    <a:alpha val="43137"/>
                  </a:srgbClr>
                </a:outerShdw>
              </a:effectLst>
              <a:latin typeface="Calibri" pitchFamily="34" charset="0"/>
              <a:ea typeface="+mj-ea"/>
              <a:cs typeface="Calibri" pitchFamily="34" charset="0"/>
            </a:endParaRPr>
          </a:p>
          <a:p>
            <a:pPr marL="457200" indent="-457200" algn="ctr">
              <a:defRPr/>
            </a:pPr>
            <a:r>
              <a:rPr lang="en-US" altLang="ja-JP" sz="2800" b="1" kern="0" baseline="3000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23</a:t>
            </a:r>
            <a:r>
              <a:rPr lang="ru-RU" altLang="ja-JP" sz="2800" b="1" kern="0" baseline="3000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8</a:t>
            </a:r>
            <a:r>
              <a:rPr lang="en-US" altLang="ja-JP" sz="2400" b="1" kern="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U+</a:t>
            </a:r>
            <a:r>
              <a:rPr lang="en-US" altLang="ja-JP" sz="2800" b="1" kern="0" baseline="3000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40</a:t>
            </a:r>
            <a:r>
              <a:rPr lang="en-US" altLang="ja-JP" sz="2400" b="1" kern="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Ar</a:t>
            </a:r>
          </a:p>
          <a:p>
            <a:pPr marL="457200" lvl="0" indent="-457200">
              <a:defRPr/>
            </a:pPr>
            <a:r>
              <a:rPr lang="ru-RU" altLang="ja-JP" sz="2400" b="1" kern="0" dirty="0" smtClean="0">
                <a:effectLst>
                  <a:outerShdw blurRad="38100" dist="38100" dir="2700000" algn="tl">
                    <a:srgbClr val="000000">
                      <a:alpha val="43137"/>
                    </a:srgbClr>
                  </a:outerShdw>
                </a:effectLst>
                <a:latin typeface="Calibri" pitchFamily="34" charset="0"/>
                <a:cs typeface="Calibri" pitchFamily="34" charset="0"/>
              </a:rPr>
              <a:t>Структура уровней ядер в цепочке распада </a:t>
            </a:r>
            <a:r>
              <a:rPr lang="en-US" altLang="ja-JP" sz="2800" b="1" kern="0" baseline="30000"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273</a:t>
            </a:r>
            <a:r>
              <a:rPr lang="en-US" altLang="ja-JP" sz="2400" b="1" kern="0"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Ds</a:t>
            </a:r>
            <a:endParaRPr lang="ru-RU" altLang="ja-JP" sz="2400" b="1" kern="0" dirty="0" smtClean="0">
              <a:solidFill>
                <a:srgbClr val="C00000"/>
              </a:solidFill>
              <a:effectLst>
                <a:outerShdw blurRad="38100" dist="38100" dir="2700000" algn="tl">
                  <a:srgbClr val="000000">
                    <a:alpha val="43137"/>
                  </a:srgbClr>
                </a:outerShdw>
              </a:effectLst>
              <a:latin typeface="Calibri" pitchFamily="34" charset="0"/>
              <a:cs typeface="Calibri" pitchFamily="34" charset="0"/>
            </a:endParaRPr>
          </a:p>
          <a:p>
            <a:pPr marL="457200" indent="-457200">
              <a:defRPr/>
            </a:pPr>
            <a:r>
              <a:rPr lang="ru-RU" altLang="ja-JP" sz="2400" b="1" kern="0"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Сечение образования изотопов </a:t>
            </a:r>
            <a:r>
              <a:rPr lang="en-US" altLang="ja-JP" sz="2400" b="1" kern="0"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Ds</a:t>
            </a:r>
            <a:r>
              <a:rPr lang="ru-RU" altLang="ja-JP" sz="2400" b="1" kern="0"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(мин. стабильность)</a:t>
            </a:r>
            <a:endParaRPr lang="en-US" altLang="ja-JP" sz="2400" b="1" kern="0" dirty="0" smtClean="0">
              <a:solidFill>
                <a:srgbClr val="C00000"/>
              </a:solidFill>
              <a:effectLst>
                <a:outerShdw blurRad="38100" dist="38100" dir="2700000" algn="tl">
                  <a:srgbClr val="000000">
                    <a:alpha val="43137"/>
                  </a:srgbClr>
                </a:outerShdw>
              </a:effectLst>
              <a:latin typeface="Calibri" pitchFamily="34" charset="0"/>
              <a:cs typeface="Calibri" pitchFamily="34" charset="0"/>
            </a:endParaRPr>
          </a:p>
          <a:p>
            <a:pPr marL="457200" indent="-457200">
              <a:defRPr/>
            </a:pPr>
            <a:endParaRPr lang="ru-RU" altLang="ja-JP" sz="2400" b="1" kern="0" dirty="0" smtClean="0">
              <a:solidFill>
                <a:srgbClr val="C00000"/>
              </a:solidFill>
              <a:effectLst>
                <a:outerShdw blurRad="38100" dist="38100" dir="2700000" algn="tl">
                  <a:srgbClr val="000000">
                    <a:alpha val="43137"/>
                  </a:srgbClr>
                </a:outerShdw>
              </a:effectLst>
              <a:latin typeface="Calibri" pitchFamily="34" charset="0"/>
              <a:cs typeface="Calibri" pitchFamily="34" charset="0"/>
            </a:endParaRPr>
          </a:p>
          <a:p>
            <a:pPr marL="457200" indent="-457200" algn="ctr">
              <a:defRPr/>
            </a:pPr>
            <a:r>
              <a:rPr lang="en-US" altLang="ja-JP" sz="2800" b="1" kern="0" baseline="3000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23</a:t>
            </a:r>
            <a:r>
              <a:rPr lang="ru-RU" altLang="ja-JP" sz="2800" b="1" kern="0" baseline="3000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8</a:t>
            </a:r>
            <a:r>
              <a:rPr lang="en-US" altLang="ja-JP" sz="2400" b="1" kern="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U+</a:t>
            </a:r>
            <a:r>
              <a:rPr lang="en-US" altLang="ja-JP" sz="2800" b="1" kern="0" baseline="3000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54</a:t>
            </a:r>
            <a:r>
              <a:rPr lang="en-US" altLang="ja-JP" sz="2400" b="1" kern="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Cr</a:t>
            </a:r>
          </a:p>
          <a:p>
            <a:pPr marL="457200" indent="-457200">
              <a:defRPr/>
            </a:pPr>
            <a:r>
              <a:rPr lang="ru-RU" altLang="ja-JP" sz="2400" b="1" kern="0"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Сечение</a:t>
            </a:r>
            <a:r>
              <a:rPr lang="en-US" altLang="ja-JP" sz="2400" b="1" kern="0"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a:t>
            </a:r>
            <a:r>
              <a:rPr lang="en-US" altLang="ja-JP" sz="2400" b="1" kern="0" dirty="0" err="1" smtClean="0">
                <a:solidFill>
                  <a:srgbClr val="C00000"/>
                </a:solidFill>
                <a:effectLst>
                  <a:outerShdw blurRad="38100" dist="38100" dir="2700000" algn="tl">
                    <a:srgbClr val="000000">
                      <a:alpha val="43137"/>
                    </a:srgbClr>
                  </a:outerShdw>
                </a:effectLst>
                <a:latin typeface="Calibri" pitchFamily="34" charset="0"/>
                <a:cs typeface="Calibri" pitchFamily="34" charset="0"/>
              </a:rPr>
              <a:t>реакции</a:t>
            </a:r>
            <a:r>
              <a:rPr lang="en-US" altLang="ja-JP" sz="2400" b="1" kern="0"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a:t>
            </a:r>
            <a:r>
              <a:rPr lang="en-US" altLang="ja-JP" sz="2400" b="1" kern="0" dirty="0" err="1" smtClean="0">
                <a:solidFill>
                  <a:srgbClr val="C00000"/>
                </a:solidFill>
                <a:effectLst>
                  <a:outerShdw blurRad="38100" dist="38100" dir="2700000" algn="tl">
                    <a:srgbClr val="000000">
                      <a:alpha val="43137"/>
                    </a:srgbClr>
                  </a:outerShdw>
                </a:effectLst>
                <a:latin typeface="Calibri" pitchFamily="34" charset="0"/>
                <a:cs typeface="Calibri" pitchFamily="34" charset="0"/>
              </a:rPr>
              <a:t>актинид</a:t>
            </a:r>
            <a:r>
              <a:rPr lang="ru-RU" altLang="ja-JP" sz="2400" b="1" kern="0"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a:t>
            </a:r>
            <a:r>
              <a:rPr lang="en-US" altLang="ja-JP" sz="2400" b="1" kern="0"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a:t>
            </a:r>
            <a:r>
              <a:rPr lang="en-US" altLang="ja-JP" sz="2800" b="1" kern="0" baseline="30000"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54</a:t>
            </a:r>
            <a:r>
              <a:rPr lang="ru-RU" altLang="ja-JP" sz="2400" b="1" kern="0" dirty="0" err="1" smtClean="0">
                <a:solidFill>
                  <a:srgbClr val="C00000"/>
                </a:solidFill>
                <a:effectLst>
                  <a:outerShdw blurRad="38100" dist="38100" dir="2700000" algn="tl">
                    <a:srgbClr val="000000">
                      <a:alpha val="43137"/>
                    </a:srgbClr>
                  </a:outerShdw>
                </a:effectLst>
                <a:latin typeface="Calibri" pitchFamily="34" charset="0"/>
                <a:cs typeface="Calibri" pitchFamily="34" charset="0"/>
              </a:rPr>
              <a:t>Cr</a:t>
            </a:r>
            <a:endParaRPr lang="ru-RU" altLang="ja-JP" sz="2400" b="1" kern="0" dirty="0" smtClean="0">
              <a:solidFill>
                <a:srgbClr val="C00000"/>
              </a:solidFill>
              <a:effectLst>
                <a:outerShdw blurRad="38100" dist="38100" dir="2700000" algn="tl">
                  <a:srgbClr val="000000">
                    <a:alpha val="43137"/>
                  </a:srgbClr>
                </a:outerShdw>
              </a:effectLst>
              <a:latin typeface="Calibri" pitchFamily="34" charset="0"/>
              <a:cs typeface="Calibri" pitchFamily="34" charset="0"/>
            </a:endParaRPr>
          </a:p>
          <a:p>
            <a:pPr marL="457200" lvl="0" indent="-457200">
              <a:defRPr/>
            </a:pPr>
            <a:r>
              <a:rPr lang="ru-RU" altLang="ja-JP" sz="2400" b="1" kern="0"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Синтез нового изотопа </a:t>
            </a:r>
            <a:r>
              <a:rPr lang="en-US" altLang="ja-JP" sz="2800" b="1" kern="0" baseline="30000"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288</a:t>
            </a:r>
            <a:r>
              <a:rPr lang="en-US" altLang="ja-JP" sz="2400" b="1" kern="0"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Lv</a:t>
            </a:r>
            <a:endParaRPr lang="ru-RU" altLang="ja-JP" sz="2400" b="1" kern="0" dirty="0" smtClean="0">
              <a:solidFill>
                <a:srgbClr val="C00000"/>
              </a:solidFill>
              <a:effectLst>
                <a:outerShdw blurRad="38100" dist="38100" dir="2700000" algn="tl">
                  <a:srgbClr val="000000">
                    <a:alpha val="43137"/>
                  </a:srgbClr>
                </a:outerShdw>
              </a:effectLst>
              <a:latin typeface="Calibri" pitchFamily="34" charset="0"/>
              <a:cs typeface="Calibri" pitchFamily="34" charset="0"/>
            </a:endParaRPr>
          </a:p>
          <a:p>
            <a:pPr marL="457200" lvl="0" indent="-457200">
              <a:defRPr/>
            </a:pPr>
            <a:r>
              <a:rPr lang="ru-RU" altLang="ja-JP" sz="2400" b="1" kern="0"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Подтверждение свойств </a:t>
            </a:r>
            <a:r>
              <a:rPr lang="en-US" altLang="ja-JP" sz="2800" b="1" kern="0" baseline="30000"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28</a:t>
            </a:r>
            <a:r>
              <a:rPr lang="ru-RU" altLang="ja-JP" sz="2800" b="1" kern="0" baseline="30000"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4</a:t>
            </a:r>
            <a:r>
              <a:rPr lang="en-US" altLang="ja-JP" sz="2400" b="1" kern="0"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Fl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555776" y="44624"/>
            <a:ext cx="3744416"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800" b="1" i="0"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rPr>
              <a:t>Experiment  </a:t>
            </a:r>
            <a:r>
              <a:rPr lang="en-US" altLang="ja-JP" sz="3200" b="1" kern="0" baseline="30000" dirty="0" smtClean="0">
                <a:effectLst>
                  <a:outerShdw blurRad="38100" dist="38100" dir="2700000" algn="tl">
                    <a:srgbClr val="000000">
                      <a:alpha val="43137"/>
                    </a:srgbClr>
                  </a:outerShdw>
                </a:effectLst>
                <a:latin typeface="Calibri" pitchFamily="34" charset="0"/>
                <a:cs typeface="Calibri" pitchFamily="34" charset="0"/>
              </a:rPr>
              <a:t>238</a:t>
            </a:r>
            <a:r>
              <a:rPr lang="en-US" altLang="ja-JP" sz="2800" b="1" kern="0" dirty="0" smtClean="0">
                <a:effectLst>
                  <a:outerShdw blurRad="38100" dist="38100" dir="2700000" algn="tl">
                    <a:srgbClr val="000000">
                      <a:alpha val="43137"/>
                    </a:srgbClr>
                  </a:outerShdw>
                </a:effectLst>
                <a:latin typeface="Calibri" pitchFamily="34" charset="0"/>
                <a:cs typeface="Calibri" pitchFamily="34" charset="0"/>
              </a:rPr>
              <a:t>U</a:t>
            </a:r>
            <a:r>
              <a:rPr kumimoji="0" lang="en-US" altLang="ja-JP" sz="2800" b="1" i="0"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rPr>
              <a:t> + </a:t>
            </a:r>
            <a:r>
              <a:rPr kumimoji="0" lang="en-US" altLang="ja-JP" sz="3200" b="1" i="0" strike="noStrike" kern="0" cap="none" spc="0" normalizeH="0" baseline="3000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rPr>
              <a:t>54</a:t>
            </a:r>
            <a:r>
              <a:rPr kumimoji="0" lang="en-US" altLang="ja-JP" sz="2800" b="1" i="0"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rPr>
              <a:t>Cr</a:t>
            </a:r>
            <a:endParaRPr kumimoji="0" lang="ru-RU"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4" name="Rectangle 2"/>
          <p:cNvSpPr txBox="1">
            <a:spLocks noChangeArrowheads="1"/>
          </p:cNvSpPr>
          <p:nvPr/>
        </p:nvSpPr>
        <p:spPr bwMode="auto">
          <a:xfrm>
            <a:off x="251520" y="908720"/>
            <a:ext cx="3672408" cy="12241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457200" lvl="0" indent="-457200">
              <a:defRPr/>
            </a:pPr>
            <a:r>
              <a:rPr kumimoji="0" lang="ru-RU" altLang="ja-JP" sz="2400" b="1" i="0"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j-ea"/>
                <a:cs typeface="Calibri" pitchFamily="34" charset="0"/>
              </a:rPr>
              <a:t>1. Положение максимума</a:t>
            </a:r>
          </a:p>
          <a:p>
            <a:pPr lvl="0">
              <a:defRPr/>
            </a:pPr>
            <a:r>
              <a:rPr kumimoji="0" lang="ru-RU" altLang="ja-JP" sz="2400" b="1" i="0"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j-ea"/>
                <a:cs typeface="Calibri" pitchFamily="34" charset="0"/>
              </a:rPr>
              <a:t>     функции возбуждения</a:t>
            </a:r>
          </a:p>
          <a:p>
            <a:pPr marL="457200" lvl="0" indent="-457200">
              <a:defRPr/>
            </a:pPr>
            <a:r>
              <a:rPr lang="ru-RU" altLang="ja-JP" sz="2400" b="1" i="1" kern="0" dirty="0" smtClean="0">
                <a:solidFill>
                  <a:srgbClr val="C00000"/>
                </a:solidFill>
                <a:effectLst>
                  <a:outerShdw blurRad="38100" dist="38100" dir="2700000" algn="tl">
                    <a:srgbClr val="000000">
                      <a:alpha val="43137"/>
                    </a:srgbClr>
                  </a:outerShdw>
                </a:effectLst>
                <a:latin typeface="Calibri" pitchFamily="34" charset="0"/>
                <a:ea typeface="+mj-ea"/>
                <a:cs typeface="Calibri" pitchFamily="34" charset="0"/>
              </a:rPr>
              <a:t>     </a:t>
            </a:r>
            <a:r>
              <a:rPr lang="ru-RU" altLang="ja-JP" sz="2400" b="1" i="1" kern="0" dirty="0"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Е</a:t>
            </a:r>
            <a:r>
              <a:rPr lang="ru-RU" altLang="ja-JP" sz="2400" b="1" kern="0" dirty="0"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*=35 МэВ</a:t>
            </a:r>
            <a:r>
              <a:rPr lang="ru-RU" altLang="ja-JP" sz="2400" b="1" kern="0" dirty="0" smtClean="0">
                <a:solidFill>
                  <a:srgbClr val="C00000"/>
                </a:solidFill>
                <a:effectLst>
                  <a:outerShdw blurRad="38100" dist="38100" dir="2700000" algn="tl">
                    <a:srgbClr val="000000">
                      <a:alpha val="43137"/>
                    </a:srgbClr>
                  </a:outerShdw>
                </a:effectLst>
                <a:latin typeface="Calibri" pitchFamily="34" charset="0"/>
                <a:ea typeface="+mj-ea"/>
                <a:cs typeface="Calibri" pitchFamily="34" charset="0"/>
              </a:rPr>
              <a:t>?</a:t>
            </a:r>
            <a:endParaRPr kumimoji="0" lang="en-US" altLang="ja-JP" sz="2400" b="1" i="0" strike="noStrike" kern="0" cap="none" spc="0" normalizeH="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grpSp>
        <p:nvGrpSpPr>
          <p:cNvPr id="7" name="Группа 6"/>
          <p:cNvGrpSpPr>
            <a:grpSpLocks noChangeAspect="1"/>
          </p:cNvGrpSpPr>
          <p:nvPr/>
        </p:nvGrpSpPr>
        <p:grpSpPr>
          <a:xfrm>
            <a:off x="4427984" y="874591"/>
            <a:ext cx="4464496" cy="3226121"/>
            <a:chOff x="4499992" y="874590"/>
            <a:chExt cx="4464496" cy="3226121"/>
          </a:xfrm>
        </p:grpSpPr>
        <p:pic>
          <p:nvPicPr>
            <p:cNvPr id="5" name="Рисунок 4" descr="z1.bmp"/>
            <p:cNvPicPr>
              <a:picLocks noChangeAspect="1"/>
            </p:cNvPicPr>
            <p:nvPr/>
          </p:nvPicPr>
          <p:blipFill>
            <a:blip r:embed="rId2" cstate="print"/>
            <a:stretch>
              <a:fillRect/>
            </a:stretch>
          </p:blipFill>
          <p:spPr>
            <a:xfrm>
              <a:off x="4499992" y="874590"/>
              <a:ext cx="4320480" cy="2778572"/>
            </a:xfrm>
            <a:prstGeom prst="rect">
              <a:avLst/>
            </a:prstGeom>
          </p:spPr>
        </p:pic>
        <p:sp>
          <p:nvSpPr>
            <p:cNvPr id="6" name="Rectangle 2"/>
            <p:cNvSpPr txBox="1">
              <a:spLocks noChangeArrowheads="1"/>
            </p:cNvSpPr>
            <p:nvPr/>
          </p:nvSpPr>
          <p:spPr bwMode="auto">
            <a:xfrm>
              <a:off x="6919190" y="3429000"/>
              <a:ext cx="2045298" cy="6717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457200" lvl="0" indent="-457200">
                <a:defRPr/>
              </a:pPr>
              <a:r>
                <a:rPr kumimoji="0" lang="ru-RU" altLang="ja-JP" sz="1600"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Г.Г. </a:t>
              </a:r>
              <a:r>
                <a:rPr kumimoji="0" lang="ru-RU" altLang="ja-JP" sz="1600" i="0" strike="noStrike" kern="0" cap="none" spc="0" normalizeH="0" baseline="0" noProof="0" dirty="0" err="1"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Адамян</a:t>
              </a:r>
              <a:endParaRPr kumimoji="0" lang="ru-RU" altLang="ja-JP" sz="1600"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endParaRPr>
            </a:p>
            <a:p>
              <a:pPr marL="457200" lvl="0" indent="-457200">
                <a:defRPr/>
              </a:pPr>
              <a:r>
                <a:rPr lang="ru-RU" altLang="ja-JP" sz="1600" kern="0" dirty="0"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(частное сообщение)</a:t>
              </a:r>
              <a:endParaRPr kumimoji="0" lang="en-US" altLang="ja-JP" sz="1600" i="0" strike="noStrike" kern="0" cap="none" spc="0" normalizeH="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grpSp>
      <p:sp>
        <p:nvSpPr>
          <p:cNvPr id="8" name="Rectangle 2"/>
          <p:cNvSpPr txBox="1">
            <a:spLocks noChangeArrowheads="1"/>
          </p:cNvSpPr>
          <p:nvPr/>
        </p:nvSpPr>
        <p:spPr bwMode="auto">
          <a:xfrm>
            <a:off x="251520" y="2852936"/>
            <a:ext cx="4104456" cy="136815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ru-RU" altLang="ja-JP" sz="2400" b="1" i="0"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j-ea"/>
                <a:cs typeface="Calibri" pitchFamily="34" charset="0"/>
              </a:rPr>
              <a:t>2. Сечение – фактор</a:t>
            </a:r>
            <a:r>
              <a:rPr kumimoji="0" lang="ru-RU" altLang="ja-JP" sz="2400" b="1" i="0" strike="noStrike" kern="0" cap="none" spc="0" normalizeH="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j-ea"/>
                <a:cs typeface="Calibri" pitchFamily="34" charset="0"/>
              </a:rPr>
              <a:t> падения</a:t>
            </a:r>
          </a:p>
          <a:p>
            <a:pPr lvl="0">
              <a:defRPr/>
            </a:pPr>
            <a:r>
              <a:rPr kumimoji="0" lang="ru-RU" altLang="ja-JP" sz="2400" b="1" i="0" strike="noStrike" kern="0" cap="none" spc="0" normalizeH="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j-ea"/>
                <a:cs typeface="Calibri" pitchFamily="34" charset="0"/>
              </a:rPr>
              <a:t>     при переходе к </a:t>
            </a:r>
            <a:r>
              <a:rPr kumimoji="0" lang="en-US" altLang="ja-JP" sz="2800" b="1" i="0" strike="noStrike" kern="0" cap="none" spc="0" normalizeH="0" baseline="3000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j-ea"/>
                <a:cs typeface="Calibri" pitchFamily="34" charset="0"/>
              </a:rPr>
              <a:t>54</a:t>
            </a:r>
            <a:r>
              <a:rPr kumimoji="0" lang="en-US" altLang="ja-JP" sz="2400" b="1" i="0" strike="noStrike" kern="0" cap="none" spc="0" normalizeH="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j-ea"/>
                <a:cs typeface="Calibri" pitchFamily="34" charset="0"/>
              </a:rPr>
              <a:t>Cr</a:t>
            </a:r>
            <a:endParaRPr kumimoji="0" lang="ru-RU" altLang="ja-JP" sz="2400" b="1" i="0" strike="noStrike" kern="0" cap="none" spc="0" normalizeH="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a:p>
            <a:pPr lvl="0">
              <a:defRPr/>
            </a:pPr>
            <a:r>
              <a:rPr lang="ru-RU" altLang="ja-JP" sz="2400" b="1" kern="0" dirty="0" smtClean="0">
                <a:solidFill>
                  <a:srgbClr val="C00000"/>
                </a:solidFill>
                <a:effectLst>
                  <a:outerShdw blurRad="38100" dist="38100" dir="2700000" algn="tl">
                    <a:srgbClr val="000000">
                      <a:alpha val="43137"/>
                    </a:srgbClr>
                  </a:outerShdw>
                </a:effectLst>
                <a:latin typeface="Calibri" pitchFamily="34" charset="0"/>
                <a:ea typeface="+mj-ea"/>
                <a:cs typeface="Calibri" pitchFamily="34" charset="0"/>
              </a:rPr>
              <a:t>     </a:t>
            </a:r>
            <a:r>
              <a:rPr lang="ru-RU" altLang="ja-JP" sz="2400" b="1" kern="0" dirty="0"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30 – 200</a:t>
            </a:r>
            <a:r>
              <a:rPr lang="ru-RU" altLang="ja-JP" sz="2400" b="1" kern="0" dirty="0" smtClean="0">
                <a:solidFill>
                  <a:srgbClr val="C00000"/>
                </a:solidFill>
                <a:effectLst>
                  <a:outerShdw blurRad="38100" dist="38100" dir="2700000" algn="tl">
                    <a:srgbClr val="000000">
                      <a:alpha val="43137"/>
                    </a:srgbClr>
                  </a:outerShdw>
                </a:effectLst>
                <a:latin typeface="Calibri" pitchFamily="34" charset="0"/>
                <a:ea typeface="+mj-ea"/>
                <a:cs typeface="Calibri" pitchFamily="34" charset="0"/>
              </a:rPr>
              <a:t>?</a:t>
            </a:r>
            <a:endParaRPr kumimoji="0" lang="ru-RU" altLang="ja-JP" sz="2400" b="1" i="0" strike="noStrike" kern="0" cap="none" spc="0" normalizeH="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a:p>
            <a:pPr lvl="0">
              <a:defRPr/>
            </a:pPr>
            <a:endParaRPr kumimoji="0" lang="en-US" altLang="ja-JP" sz="2400" b="1" i="0" strike="noStrike" kern="0" cap="none" spc="0" normalizeH="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grpSp>
        <p:nvGrpSpPr>
          <p:cNvPr id="11" name="Группа 10"/>
          <p:cNvGrpSpPr/>
          <p:nvPr/>
        </p:nvGrpSpPr>
        <p:grpSpPr>
          <a:xfrm>
            <a:off x="251520" y="4653136"/>
            <a:ext cx="6984776" cy="1368152"/>
            <a:chOff x="251520" y="4653136"/>
            <a:chExt cx="6984776" cy="1368152"/>
          </a:xfrm>
        </p:grpSpPr>
        <p:sp>
          <p:nvSpPr>
            <p:cNvPr id="9" name="Rectangle 2"/>
            <p:cNvSpPr txBox="1">
              <a:spLocks noChangeArrowheads="1"/>
            </p:cNvSpPr>
            <p:nvPr/>
          </p:nvSpPr>
          <p:spPr bwMode="auto">
            <a:xfrm>
              <a:off x="251520" y="4653136"/>
              <a:ext cx="4104456" cy="136815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ru-RU" altLang="ja-JP" sz="2400" b="1" kern="0" dirty="0" smtClean="0">
                  <a:solidFill>
                    <a:srgbClr val="C00000"/>
                  </a:solidFill>
                  <a:effectLst>
                    <a:outerShdw blurRad="38100" dist="38100" dir="2700000" algn="tl">
                      <a:srgbClr val="000000">
                        <a:alpha val="43137"/>
                      </a:srgbClr>
                    </a:outerShdw>
                  </a:effectLst>
                  <a:latin typeface="Calibri" pitchFamily="34" charset="0"/>
                  <a:ea typeface="+mj-ea"/>
                  <a:cs typeface="Calibri" pitchFamily="34" charset="0"/>
                </a:rPr>
                <a:t>3</a:t>
              </a:r>
              <a:r>
                <a:rPr kumimoji="0" lang="ru-RU" altLang="ja-JP" sz="2400" b="1" i="0"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j-ea"/>
                  <a:cs typeface="Calibri" pitchFamily="34" charset="0"/>
                </a:rPr>
                <a:t>. Заряд</a:t>
              </a:r>
              <a:r>
                <a:rPr lang="ru-RU" altLang="ja-JP" sz="2400" b="1" kern="0" dirty="0" smtClean="0">
                  <a:solidFill>
                    <a:srgbClr val="C00000"/>
                  </a:solidFill>
                  <a:effectLst>
                    <a:outerShdw blurRad="38100" dist="38100" dir="2700000" algn="tl">
                      <a:srgbClr val="000000">
                        <a:alpha val="43137"/>
                      </a:srgbClr>
                    </a:outerShdw>
                  </a:effectLst>
                  <a:latin typeface="Calibri" pitchFamily="34" charset="0"/>
                  <a:ea typeface="+mj-ea"/>
                  <a:cs typeface="Calibri" pitchFamily="34" charset="0"/>
                </a:rPr>
                <a:t>?</a:t>
              </a:r>
              <a:endParaRPr kumimoji="0" lang="ru-RU" altLang="ja-JP" sz="2400" b="1" i="0" strike="noStrike" kern="0" cap="none" spc="0" normalizeH="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a:p>
              <a:pPr lvl="0">
                <a:defRPr/>
              </a:pPr>
              <a:endParaRPr kumimoji="0" lang="en-US" altLang="ja-JP" sz="2400" b="1" i="0" strike="noStrike" kern="0" cap="none" spc="0" normalizeH="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pic>
          <p:nvPicPr>
            <p:cNvPr id="10" name="Рисунок 9" descr="я2.bmp"/>
            <p:cNvPicPr>
              <a:picLocks noChangeAspect="1"/>
            </p:cNvPicPr>
            <p:nvPr/>
          </p:nvPicPr>
          <p:blipFill>
            <a:blip r:embed="rId3" cstate="print"/>
            <a:stretch>
              <a:fillRect/>
            </a:stretch>
          </p:blipFill>
          <p:spPr>
            <a:xfrm>
              <a:off x="2843807" y="4810220"/>
              <a:ext cx="4392489" cy="114078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z1.bmp"/>
          <p:cNvPicPr>
            <a:picLocks noChangeAspect="1"/>
          </p:cNvPicPr>
          <p:nvPr/>
        </p:nvPicPr>
        <p:blipFill>
          <a:blip r:embed="rId2" cstate="print"/>
          <a:stretch>
            <a:fillRect/>
          </a:stretch>
        </p:blipFill>
        <p:spPr>
          <a:xfrm>
            <a:off x="665191" y="1196752"/>
            <a:ext cx="7435201" cy="4392488"/>
          </a:xfrm>
          <a:prstGeom prst="rect">
            <a:avLst/>
          </a:prstGeom>
        </p:spPr>
      </p:pic>
      <p:sp>
        <p:nvSpPr>
          <p:cNvPr id="3" name="Rectangle 2"/>
          <p:cNvSpPr txBox="1">
            <a:spLocks noChangeArrowheads="1"/>
          </p:cNvSpPr>
          <p:nvPr/>
        </p:nvSpPr>
        <p:spPr bwMode="auto">
          <a:xfrm>
            <a:off x="2771800" y="116632"/>
            <a:ext cx="6120680" cy="10801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400" b="1" i="0"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rPr>
              <a:t>Synthesis  of  new  element  119</a:t>
            </a:r>
          </a:p>
          <a:p>
            <a:pPr lvl="0">
              <a:defRPr/>
            </a:pPr>
            <a:endParaRPr kumimoji="0" lang="ru-RU" altLang="ja-JP" sz="800" b="1" i="0"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endParaRPr>
          </a:p>
          <a:p>
            <a:pPr lvl="0">
              <a:defRPr/>
            </a:pPr>
            <a:r>
              <a:rPr kumimoji="0" lang="en-US" altLang="ja-JP" sz="2400" b="1" i="0" strike="noStrike" kern="0" cap="none" spc="0" normalizeH="0" baseline="3000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243</a:t>
            </a:r>
            <a:r>
              <a:rPr kumimoji="0" lang="en-US" altLang="ja-JP" sz="2000"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Am</a:t>
            </a:r>
            <a:r>
              <a:rPr kumimoji="0" lang="ru-RU" altLang="ja-JP" sz="2000"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a:t>
            </a:r>
            <a:r>
              <a:rPr kumimoji="0" lang="en-US" altLang="ja-JP" sz="2400" b="1" i="0" strike="noStrike" kern="0" cap="none" spc="0" normalizeH="0" baseline="3000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54</a:t>
            </a:r>
            <a:r>
              <a:rPr kumimoji="0" lang="en-US" altLang="ja-JP" sz="2000"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Cr,3-4</a:t>
            </a:r>
            <a:r>
              <a:rPr kumimoji="0" lang="en-US" altLang="ja-JP" sz="2000" b="1" i="1"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n</a:t>
            </a:r>
            <a:r>
              <a:rPr kumimoji="0" lang="en-US" altLang="ja-JP" sz="2000"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a:t>
            </a:r>
            <a:r>
              <a:rPr lang="en-US" altLang="ja-JP" sz="2400" b="1" kern="0" baseline="3000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293,294</a:t>
            </a:r>
            <a:r>
              <a:rPr lang="en-US" altLang="ja-JP" sz="2000" b="1" kern="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119</a:t>
            </a:r>
            <a:r>
              <a:rPr kumimoji="0" lang="ru-RU" altLang="ja-JP" sz="2000"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  </a:t>
            </a:r>
            <a:r>
              <a:rPr kumimoji="0" lang="en-US" altLang="ja-JP" sz="2000"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  </a:t>
            </a:r>
            <a:r>
              <a:rPr lang="en-US" altLang="ja-JP" sz="2400" b="1" kern="0" baseline="300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249</a:t>
            </a:r>
            <a:r>
              <a:rPr lang="en-US" altLang="ja-JP" sz="2000" b="1" kern="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Bk(</a:t>
            </a:r>
            <a:r>
              <a:rPr lang="en-US" altLang="ja-JP" sz="2400" b="1" kern="0" baseline="300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50</a:t>
            </a:r>
            <a:r>
              <a:rPr lang="en-US" altLang="ja-JP" sz="2000" b="1" kern="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Ti,3-4</a:t>
            </a:r>
            <a:r>
              <a:rPr lang="en-US" altLang="ja-JP" sz="2000" b="1" i="1" kern="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n</a:t>
            </a:r>
            <a:r>
              <a:rPr lang="en-US" altLang="ja-JP" sz="2000" b="1" kern="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a:t>
            </a:r>
            <a:r>
              <a:rPr lang="en-US" altLang="ja-JP" sz="2400" b="1" kern="0" baseline="300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295,296</a:t>
            </a:r>
            <a:r>
              <a:rPr lang="en-US" altLang="ja-JP" sz="2000" b="1" kern="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119</a:t>
            </a:r>
            <a:endParaRPr kumimoji="0" lang="ru-RU" sz="2000" b="1" i="0"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5" name="Rectangle 2"/>
          <p:cNvSpPr txBox="1">
            <a:spLocks noChangeArrowheads="1"/>
          </p:cNvSpPr>
          <p:nvPr/>
        </p:nvSpPr>
        <p:spPr bwMode="auto">
          <a:xfrm>
            <a:off x="251520" y="44624"/>
            <a:ext cx="18002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400" b="1" i="0"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Perspectives</a:t>
            </a:r>
            <a:endParaRPr kumimoji="0" lang="ru-RU"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grpSp>
        <p:nvGrpSpPr>
          <p:cNvPr id="6" name="Группа 13"/>
          <p:cNvGrpSpPr/>
          <p:nvPr/>
        </p:nvGrpSpPr>
        <p:grpSpPr>
          <a:xfrm>
            <a:off x="1105828" y="2852936"/>
            <a:ext cx="7361104" cy="2719692"/>
            <a:chOff x="1105828" y="2852936"/>
            <a:chExt cx="7361104" cy="2719692"/>
          </a:xfrm>
        </p:grpSpPr>
        <p:sp>
          <p:nvSpPr>
            <p:cNvPr id="20" name="TextBox 19"/>
            <p:cNvSpPr txBox="1"/>
            <p:nvPr/>
          </p:nvSpPr>
          <p:spPr>
            <a:xfrm>
              <a:off x="5868144" y="2852936"/>
              <a:ext cx="2598788" cy="615553"/>
            </a:xfrm>
            <a:prstGeom prst="rect">
              <a:avLst/>
            </a:prstGeom>
            <a:solidFill>
              <a:schemeClr val="accent1">
                <a:lumMod val="20000"/>
                <a:lumOff val="80000"/>
                <a:alpha val="80000"/>
              </a:schemeClr>
            </a:solidFill>
            <a:effectLst>
              <a:glow rad="63500">
                <a:schemeClr val="accent1">
                  <a:satMod val="175000"/>
                  <a:alpha val="40000"/>
                </a:schemeClr>
              </a:glow>
            </a:effectLst>
          </p:spPr>
          <p:txBody>
            <a:bodyPr wrap="none" rtlCol="0">
              <a:spAutoFit/>
            </a:bodyPr>
            <a:lstStyle/>
            <a:p>
              <a:r>
                <a:rPr lang="en-US" altLang="ja-JP" sz="1600" b="1" kern="0" dirty="0" smtClean="0">
                  <a:effectLst>
                    <a:outerShdw blurRad="38100" dist="38100" dir="2700000" algn="tl">
                      <a:srgbClr val="000000">
                        <a:alpha val="43137"/>
                      </a:srgbClr>
                    </a:outerShdw>
                  </a:effectLst>
                  <a:latin typeface="Calibri" pitchFamily="34" charset="0"/>
                  <a:cs typeface="Calibri" pitchFamily="34" charset="0"/>
                </a:rPr>
                <a:t>Test reaction:</a:t>
              </a:r>
            </a:p>
            <a:p>
              <a:r>
                <a:rPr lang="en-US" altLang="ja-JP" sz="2000" b="1" kern="0" baseline="30000" dirty="0" smtClean="0">
                  <a:solidFill>
                    <a:srgbClr val="7030A0"/>
                  </a:solidFill>
                  <a:effectLst>
                    <a:outerShdw blurRad="38100" dist="38100" dir="2700000" algn="tl">
                      <a:srgbClr val="000000">
                        <a:alpha val="43137"/>
                      </a:srgbClr>
                    </a:outerShdw>
                  </a:effectLst>
                  <a:latin typeface="Calibri" pitchFamily="34" charset="0"/>
                  <a:cs typeface="Calibri" pitchFamily="34" charset="0"/>
                </a:rPr>
                <a:t>237</a:t>
              </a:r>
              <a:r>
                <a:rPr lang="en-US" altLang="ja-JP" b="1" kern="0" dirty="0" smtClean="0">
                  <a:solidFill>
                    <a:srgbClr val="7030A0"/>
                  </a:solidFill>
                  <a:effectLst>
                    <a:outerShdw blurRad="38100" dist="38100" dir="2700000" algn="tl">
                      <a:srgbClr val="000000">
                        <a:alpha val="43137"/>
                      </a:srgbClr>
                    </a:outerShdw>
                  </a:effectLst>
                  <a:latin typeface="Calibri" pitchFamily="34" charset="0"/>
                  <a:cs typeface="Calibri" pitchFamily="34" charset="0"/>
                </a:rPr>
                <a:t>Np</a:t>
              </a:r>
              <a:r>
                <a:rPr lang="ru-RU" altLang="ja-JP" b="1" kern="0" dirty="0" smtClean="0">
                  <a:solidFill>
                    <a:srgbClr val="7030A0"/>
                  </a:solidFill>
                  <a:effectLst>
                    <a:outerShdw blurRad="38100" dist="38100" dir="2700000" algn="tl">
                      <a:srgbClr val="000000">
                        <a:alpha val="43137"/>
                      </a:srgbClr>
                    </a:outerShdw>
                  </a:effectLst>
                  <a:latin typeface="Calibri" pitchFamily="34" charset="0"/>
                  <a:cs typeface="Calibri" pitchFamily="34" charset="0"/>
                </a:rPr>
                <a:t>(</a:t>
              </a:r>
              <a:r>
                <a:rPr lang="en-US" altLang="ja-JP" sz="2000" b="1" kern="0" baseline="30000" dirty="0" smtClean="0">
                  <a:solidFill>
                    <a:srgbClr val="7030A0"/>
                  </a:solidFill>
                  <a:effectLst>
                    <a:outerShdw blurRad="38100" dist="38100" dir="2700000" algn="tl">
                      <a:srgbClr val="000000">
                        <a:alpha val="43137"/>
                      </a:srgbClr>
                    </a:outerShdw>
                  </a:effectLst>
                  <a:latin typeface="Calibri" pitchFamily="34" charset="0"/>
                  <a:cs typeface="Calibri" pitchFamily="34" charset="0"/>
                </a:rPr>
                <a:t>48</a:t>
              </a:r>
              <a:r>
                <a:rPr lang="en-US" altLang="ja-JP" b="1" kern="0" dirty="0" smtClean="0">
                  <a:solidFill>
                    <a:srgbClr val="7030A0"/>
                  </a:solidFill>
                  <a:effectLst>
                    <a:outerShdw blurRad="38100" dist="38100" dir="2700000" algn="tl">
                      <a:srgbClr val="000000">
                        <a:alpha val="43137"/>
                      </a:srgbClr>
                    </a:outerShdw>
                  </a:effectLst>
                  <a:latin typeface="Calibri" pitchFamily="34" charset="0"/>
                  <a:cs typeface="Calibri" pitchFamily="34" charset="0"/>
                </a:rPr>
                <a:t>Ca,3-4</a:t>
              </a:r>
              <a:r>
                <a:rPr lang="en-US" altLang="ja-JP" b="1" i="1" kern="0" dirty="0" smtClean="0">
                  <a:solidFill>
                    <a:srgbClr val="7030A0"/>
                  </a:solidFill>
                  <a:effectLst>
                    <a:outerShdw blurRad="38100" dist="38100" dir="2700000" algn="tl">
                      <a:srgbClr val="000000">
                        <a:alpha val="43137"/>
                      </a:srgbClr>
                    </a:outerShdw>
                  </a:effectLst>
                  <a:latin typeface="Calibri" pitchFamily="34" charset="0"/>
                  <a:cs typeface="Calibri" pitchFamily="34" charset="0"/>
                </a:rPr>
                <a:t>n</a:t>
              </a:r>
              <a:r>
                <a:rPr lang="en-US" altLang="ja-JP" b="1" kern="0" dirty="0" smtClean="0">
                  <a:solidFill>
                    <a:srgbClr val="7030A0"/>
                  </a:solidFill>
                  <a:effectLst>
                    <a:outerShdw blurRad="38100" dist="38100" dir="2700000" algn="tl">
                      <a:srgbClr val="000000">
                        <a:alpha val="43137"/>
                      </a:srgbClr>
                    </a:outerShdw>
                  </a:effectLst>
                  <a:latin typeface="Calibri" pitchFamily="34" charset="0"/>
                  <a:cs typeface="Calibri" pitchFamily="34" charset="0"/>
                </a:rPr>
                <a:t>)</a:t>
              </a:r>
              <a:r>
                <a:rPr lang="en-US" altLang="ja-JP" sz="2000" b="1" kern="0" baseline="30000" dirty="0" smtClean="0">
                  <a:solidFill>
                    <a:srgbClr val="7030A0"/>
                  </a:solidFill>
                  <a:effectLst>
                    <a:outerShdw blurRad="38100" dist="38100" dir="2700000" algn="tl">
                      <a:srgbClr val="000000">
                        <a:alpha val="43137"/>
                      </a:srgbClr>
                    </a:outerShdw>
                  </a:effectLst>
                  <a:latin typeface="Calibri" pitchFamily="34" charset="0"/>
                  <a:cs typeface="Calibri" pitchFamily="34" charset="0"/>
                </a:rPr>
                <a:t>281,282</a:t>
              </a:r>
              <a:r>
                <a:rPr lang="en-US" altLang="ja-JP" b="1" kern="0" dirty="0" smtClean="0">
                  <a:solidFill>
                    <a:srgbClr val="7030A0"/>
                  </a:solidFill>
                  <a:effectLst>
                    <a:outerShdw blurRad="38100" dist="38100" dir="2700000" algn="tl">
                      <a:srgbClr val="000000">
                        <a:alpha val="43137"/>
                      </a:srgbClr>
                    </a:outerShdw>
                  </a:effectLst>
                  <a:latin typeface="Calibri" pitchFamily="34" charset="0"/>
                  <a:cs typeface="Calibri" pitchFamily="34" charset="0"/>
                </a:rPr>
                <a:t>Nh</a:t>
              </a:r>
              <a:endParaRPr lang="ru-RU" dirty="0">
                <a:solidFill>
                  <a:srgbClr val="7030A0"/>
                </a:solidFill>
              </a:endParaRPr>
            </a:p>
          </p:txBody>
        </p:sp>
        <p:sp>
          <p:nvSpPr>
            <p:cNvPr id="26" name="Прямоугольник 25"/>
            <p:cNvSpPr/>
            <p:nvPr/>
          </p:nvSpPr>
          <p:spPr>
            <a:xfrm>
              <a:off x="3309775" y="2900026"/>
              <a:ext cx="828000" cy="419790"/>
            </a:xfrm>
            <a:prstGeom prst="rect">
              <a:avLst/>
            </a:prstGeom>
            <a:solidFill>
              <a:srgbClr val="00B0F0">
                <a:alpha val="20000"/>
              </a:srgb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Прямоугольник 26"/>
            <p:cNvSpPr/>
            <p:nvPr/>
          </p:nvSpPr>
          <p:spPr>
            <a:xfrm>
              <a:off x="2758356" y="3459504"/>
              <a:ext cx="828000" cy="419790"/>
            </a:xfrm>
            <a:prstGeom prst="rect">
              <a:avLst/>
            </a:prstGeom>
            <a:solidFill>
              <a:srgbClr val="00B0F0">
                <a:alpha val="20000"/>
              </a:srgb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8" name="Прямоугольник 27"/>
            <p:cNvSpPr/>
            <p:nvPr/>
          </p:nvSpPr>
          <p:spPr>
            <a:xfrm>
              <a:off x="2213152" y="4026834"/>
              <a:ext cx="828000" cy="419790"/>
            </a:xfrm>
            <a:prstGeom prst="rect">
              <a:avLst/>
            </a:prstGeom>
            <a:solidFill>
              <a:srgbClr val="00B0F0">
                <a:alpha val="20000"/>
              </a:srgb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9" name="Прямоугольник 28"/>
            <p:cNvSpPr/>
            <p:nvPr/>
          </p:nvSpPr>
          <p:spPr>
            <a:xfrm>
              <a:off x="1660820" y="4592013"/>
              <a:ext cx="828000" cy="419790"/>
            </a:xfrm>
            <a:prstGeom prst="rect">
              <a:avLst/>
            </a:prstGeom>
            <a:solidFill>
              <a:srgbClr val="00B0F0">
                <a:alpha val="20000"/>
              </a:srgb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0" name="Прямоугольник 29"/>
            <p:cNvSpPr/>
            <p:nvPr/>
          </p:nvSpPr>
          <p:spPr>
            <a:xfrm>
              <a:off x="1105828" y="5152838"/>
              <a:ext cx="828000" cy="419790"/>
            </a:xfrm>
            <a:prstGeom prst="rect">
              <a:avLst/>
            </a:prstGeom>
            <a:solidFill>
              <a:srgbClr val="00B0F0">
                <a:alpha val="20000"/>
              </a:srgb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z1.bmp"/>
          <p:cNvPicPr>
            <a:picLocks noChangeAspect="1"/>
          </p:cNvPicPr>
          <p:nvPr/>
        </p:nvPicPr>
        <p:blipFill>
          <a:blip r:embed="rId2" cstate="print"/>
          <a:srcRect l="7775" t="1463" r="9940" b="28897"/>
          <a:stretch>
            <a:fillRect/>
          </a:stretch>
        </p:blipFill>
        <p:spPr>
          <a:xfrm>
            <a:off x="827584" y="1772816"/>
            <a:ext cx="5472608" cy="4752528"/>
          </a:xfrm>
          <a:prstGeom prst="rect">
            <a:avLst/>
          </a:prstGeom>
        </p:spPr>
      </p:pic>
      <p:sp>
        <p:nvSpPr>
          <p:cNvPr id="3" name="Rectangle 2"/>
          <p:cNvSpPr txBox="1">
            <a:spLocks noChangeArrowheads="1"/>
          </p:cNvSpPr>
          <p:nvPr/>
        </p:nvSpPr>
        <p:spPr bwMode="auto">
          <a:xfrm>
            <a:off x="2051720" y="44624"/>
            <a:ext cx="4392488"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400" b="1" i="0"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Synthesis  of  new  element  120</a:t>
            </a:r>
            <a:endParaRPr kumimoji="0" lang="ru-RU" sz="2000" b="1" i="0"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4" name="Rectangle 2"/>
          <p:cNvSpPr txBox="1">
            <a:spLocks noChangeArrowheads="1"/>
          </p:cNvSpPr>
          <p:nvPr/>
        </p:nvSpPr>
        <p:spPr bwMode="auto">
          <a:xfrm>
            <a:off x="251520" y="44624"/>
            <a:ext cx="18002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400"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Perspectives</a:t>
            </a:r>
            <a:endParaRPr kumimoji="0" lang="ru-RU"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5" name="Rectangle 2"/>
          <p:cNvSpPr txBox="1">
            <a:spLocks noChangeArrowheads="1"/>
          </p:cNvSpPr>
          <p:nvPr/>
        </p:nvSpPr>
        <p:spPr bwMode="auto">
          <a:xfrm>
            <a:off x="251520" y="980728"/>
            <a:ext cx="3744416"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800" b="1" i="0"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rPr>
              <a:t>Experiment  </a:t>
            </a:r>
            <a:r>
              <a:rPr lang="en-US" altLang="ja-JP" sz="3200" b="1" kern="0" baseline="30000" dirty="0" smtClean="0">
                <a:effectLst>
                  <a:outerShdw blurRad="38100" dist="38100" dir="2700000" algn="tl">
                    <a:srgbClr val="000000">
                      <a:alpha val="43137"/>
                    </a:srgbClr>
                  </a:outerShdw>
                </a:effectLst>
                <a:latin typeface="Calibri" pitchFamily="34" charset="0"/>
                <a:cs typeface="Calibri" pitchFamily="34" charset="0"/>
              </a:rPr>
              <a:t>238</a:t>
            </a:r>
            <a:r>
              <a:rPr lang="en-US" altLang="ja-JP" sz="2800" b="1" kern="0" dirty="0" smtClean="0">
                <a:effectLst>
                  <a:outerShdw blurRad="38100" dist="38100" dir="2700000" algn="tl">
                    <a:srgbClr val="000000">
                      <a:alpha val="43137"/>
                    </a:srgbClr>
                  </a:outerShdw>
                </a:effectLst>
                <a:latin typeface="Calibri" pitchFamily="34" charset="0"/>
                <a:cs typeface="Calibri" pitchFamily="34" charset="0"/>
              </a:rPr>
              <a:t>U</a:t>
            </a:r>
            <a:r>
              <a:rPr kumimoji="0" lang="en-US" altLang="ja-JP" sz="2800" b="1" i="0"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rPr>
              <a:t> + </a:t>
            </a:r>
            <a:r>
              <a:rPr kumimoji="0" lang="en-US" altLang="ja-JP" sz="3200" b="1" i="0" strike="noStrike" kern="0" cap="none" spc="0" normalizeH="0" baseline="3000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rPr>
              <a:t>54</a:t>
            </a:r>
            <a:r>
              <a:rPr kumimoji="0" lang="en-US" altLang="ja-JP" sz="2800" b="1" i="0"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rPr>
              <a:t>Cr</a:t>
            </a:r>
            <a:endParaRPr kumimoji="0" lang="ru-RU"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6" name="Rectangle 2"/>
          <p:cNvSpPr txBox="1">
            <a:spLocks noChangeArrowheads="1"/>
          </p:cNvSpPr>
          <p:nvPr/>
        </p:nvSpPr>
        <p:spPr bwMode="auto">
          <a:xfrm>
            <a:off x="6372200" y="2204864"/>
            <a:ext cx="1872208"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000" i="0"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rPr>
              <a:t>Target  stability</a:t>
            </a:r>
            <a:endParaRPr kumimoji="0" lang="ru-RU" sz="2000"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7" name="Rectangle 2"/>
          <p:cNvSpPr txBox="1">
            <a:spLocks noChangeArrowheads="1"/>
          </p:cNvSpPr>
          <p:nvPr/>
        </p:nvSpPr>
        <p:spPr bwMode="auto">
          <a:xfrm>
            <a:off x="6372200" y="4437112"/>
            <a:ext cx="2232248" cy="14401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000"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Beam dose</a:t>
            </a:r>
          </a:p>
          <a:p>
            <a:pPr lvl="0">
              <a:defRPr/>
            </a:pPr>
            <a:r>
              <a:rPr kumimoji="0" lang="en-US" sz="2000"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2.2 x 10</a:t>
            </a:r>
            <a:r>
              <a:rPr kumimoji="0" lang="en-US" sz="2400" i="0" strike="noStrike" kern="0" cap="none" spc="0" normalizeH="0" baseline="3000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19</a:t>
            </a:r>
            <a:r>
              <a:rPr kumimoji="0" lang="en-US" sz="2000"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 / month</a:t>
            </a:r>
          </a:p>
          <a:p>
            <a:pPr lvl="0">
              <a:defRPr/>
            </a:pPr>
            <a:r>
              <a:rPr lang="en-US" sz="2000" kern="0" dirty="0"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at 2 </a:t>
            </a:r>
            <a:r>
              <a:rPr lang="en-US" sz="2000" kern="0" dirty="0" err="1"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p</a:t>
            </a:r>
            <a:r>
              <a:rPr lang="en-US" sz="2000" kern="0" dirty="0" err="1" smtClean="0">
                <a:solidFill>
                  <a:srgbClr val="0000FF"/>
                </a:solidFill>
                <a:effectLst>
                  <a:outerShdw blurRad="38100" dist="38100" dir="2700000" algn="tl">
                    <a:srgbClr val="000000">
                      <a:alpha val="43137"/>
                    </a:srgbClr>
                  </a:outerShdw>
                </a:effectLst>
                <a:latin typeface="Symbol" pitchFamily="18" charset="2"/>
                <a:ea typeface="+mj-ea"/>
                <a:cs typeface="Calibri" pitchFamily="34" charset="0"/>
              </a:rPr>
              <a:t>m</a:t>
            </a:r>
            <a:r>
              <a:rPr lang="en-US" sz="2000" kern="0" dirty="0" err="1"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A</a:t>
            </a:r>
            <a:endParaRPr kumimoji="0" lang="ru-RU" sz="2000"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z2.bmp"/>
          <p:cNvPicPr>
            <a:picLocks noChangeAspect="1"/>
          </p:cNvPicPr>
          <p:nvPr/>
        </p:nvPicPr>
        <p:blipFill>
          <a:blip r:embed="rId2" cstate="print"/>
          <a:stretch>
            <a:fillRect/>
          </a:stretch>
        </p:blipFill>
        <p:spPr>
          <a:xfrm>
            <a:off x="752583" y="1484784"/>
            <a:ext cx="7491824" cy="4386634"/>
          </a:xfrm>
          <a:prstGeom prst="rect">
            <a:avLst/>
          </a:prstGeom>
        </p:spPr>
      </p:pic>
      <p:sp>
        <p:nvSpPr>
          <p:cNvPr id="5" name="Rectangle 2"/>
          <p:cNvSpPr txBox="1">
            <a:spLocks noChangeArrowheads="1"/>
          </p:cNvSpPr>
          <p:nvPr/>
        </p:nvSpPr>
        <p:spPr bwMode="auto">
          <a:xfrm>
            <a:off x="4747366" y="5877272"/>
            <a:ext cx="2920978" cy="504056"/>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en-US" dirty="0" smtClean="0">
                <a:effectLst>
                  <a:outerShdw blurRad="38100" dist="38100" dir="2700000" algn="tl">
                    <a:srgbClr val="000000">
                      <a:alpha val="43137"/>
                    </a:srgbClr>
                  </a:outerShdw>
                </a:effectLst>
                <a:latin typeface="+mn-lt"/>
              </a:rPr>
              <a:t>Known  decay  properties</a:t>
            </a:r>
            <a:endParaRPr kumimoji="0" lang="ru-RU" sz="2000" i="0"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6" name="Rectangle 2"/>
          <p:cNvSpPr txBox="1">
            <a:spLocks noChangeArrowheads="1"/>
          </p:cNvSpPr>
          <p:nvPr/>
        </p:nvSpPr>
        <p:spPr bwMode="auto">
          <a:xfrm>
            <a:off x="2411760" y="44624"/>
            <a:ext cx="6624736" cy="15121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400" b="1" i="0"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rPr>
              <a:t>Synthesis  of  new  element  120</a:t>
            </a:r>
          </a:p>
          <a:p>
            <a:pPr lvl="0">
              <a:defRPr/>
            </a:pPr>
            <a:endParaRPr kumimoji="0" lang="ru-RU" altLang="ja-JP" sz="800" b="1" i="0"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endParaRPr>
          </a:p>
          <a:p>
            <a:pPr lvl="0">
              <a:defRPr/>
            </a:pPr>
            <a:r>
              <a:rPr kumimoji="0" lang="en-US" altLang="ja-JP" sz="2400" b="1" i="0" strike="noStrike" kern="0" cap="none" spc="0" normalizeH="0" baseline="3000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249-251</a:t>
            </a:r>
            <a:r>
              <a:rPr kumimoji="0" lang="en-US" altLang="ja-JP" sz="2000"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Cf</a:t>
            </a:r>
            <a:r>
              <a:rPr kumimoji="0" lang="ru-RU" altLang="ja-JP" sz="2000"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a:t>
            </a:r>
            <a:r>
              <a:rPr kumimoji="0" lang="en-US" altLang="ja-JP" sz="2400" b="1" i="0" strike="noStrike" kern="0" cap="none" spc="0" normalizeH="0" baseline="3000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50</a:t>
            </a:r>
            <a:r>
              <a:rPr kumimoji="0" lang="en-US" altLang="ja-JP" sz="2000"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Ti,3-4</a:t>
            </a:r>
            <a:r>
              <a:rPr kumimoji="0" lang="en-US" altLang="ja-JP" sz="2000" b="1" i="1"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n</a:t>
            </a:r>
            <a:r>
              <a:rPr kumimoji="0" lang="en-US" altLang="ja-JP" sz="2000"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a:t>
            </a:r>
            <a:r>
              <a:rPr lang="en-US" altLang="ja-JP" sz="2400" b="1" kern="0" baseline="3000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295-298</a:t>
            </a:r>
            <a:r>
              <a:rPr lang="en-US" altLang="ja-JP" sz="2000" b="1" kern="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120</a:t>
            </a:r>
            <a:r>
              <a:rPr kumimoji="0" lang="ru-RU" altLang="ja-JP" sz="2000"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  </a:t>
            </a:r>
            <a:r>
              <a:rPr kumimoji="0" lang="en-US" altLang="ja-JP" sz="2000"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      </a:t>
            </a:r>
            <a:r>
              <a:rPr lang="en-US" altLang="ja-JP" sz="2400" b="1" kern="0" baseline="300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248</a:t>
            </a:r>
            <a:r>
              <a:rPr lang="en-US" altLang="ja-JP" sz="2000" b="1" kern="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Cm(</a:t>
            </a:r>
            <a:r>
              <a:rPr lang="en-US" altLang="ja-JP" sz="2400" b="1" kern="0" baseline="300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54</a:t>
            </a:r>
            <a:r>
              <a:rPr lang="en-US" altLang="ja-JP" sz="2000" b="1" kern="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Cr,3-4</a:t>
            </a:r>
            <a:r>
              <a:rPr lang="en-US" altLang="ja-JP" sz="2000" b="1" i="1" kern="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n</a:t>
            </a:r>
            <a:r>
              <a:rPr lang="en-US" altLang="ja-JP" sz="2000" b="1" kern="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a:t>
            </a:r>
            <a:r>
              <a:rPr lang="en-US" altLang="ja-JP" sz="2400" b="1" kern="0" baseline="300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298,299</a:t>
            </a:r>
            <a:r>
              <a:rPr lang="en-US" altLang="ja-JP" sz="2000" b="1" kern="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120</a:t>
            </a:r>
          </a:p>
          <a:p>
            <a:pPr>
              <a:defRPr/>
            </a:pPr>
            <a:r>
              <a:rPr lang="en-US" altLang="ja-JP" sz="2400" b="1" kern="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                                                   </a:t>
            </a:r>
            <a:r>
              <a:rPr lang="en-US" altLang="ja-JP" sz="2400" b="1" kern="0" baseline="30000" dirty="0" smtClean="0">
                <a:solidFill>
                  <a:srgbClr val="006600"/>
                </a:solidFill>
                <a:effectLst>
                  <a:outerShdw blurRad="38100" dist="38100" dir="2700000" algn="tl">
                    <a:srgbClr val="000000">
                      <a:alpha val="43137"/>
                    </a:srgbClr>
                  </a:outerShdw>
                </a:effectLst>
                <a:latin typeface="Calibri" pitchFamily="34" charset="0"/>
                <a:cs typeface="Calibri" pitchFamily="34" charset="0"/>
              </a:rPr>
              <a:t>245</a:t>
            </a:r>
            <a:r>
              <a:rPr lang="en-US" altLang="ja-JP" sz="2000" b="1" kern="0" dirty="0" smtClean="0">
                <a:solidFill>
                  <a:srgbClr val="006600"/>
                </a:solidFill>
                <a:effectLst>
                  <a:outerShdw blurRad="38100" dist="38100" dir="2700000" algn="tl">
                    <a:srgbClr val="000000">
                      <a:alpha val="43137"/>
                    </a:srgbClr>
                  </a:outerShdw>
                </a:effectLst>
                <a:latin typeface="Calibri" pitchFamily="34" charset="0"/>
                <a:cs typeface="Calibri" pitchFamily="34" charset="0"/>
              </a:rPr>
              <a:t>Cm(</a:t>
            </a:r>
            <a:r>
              <a:rPr lang="en-US" altLang="ja-JP" sz="2400" b="1" kern="0" baseline="30000" dirty="0" smtClean="0">
                <a:solidFill>
                  <a:srgbClr val="006600"/>
                </a:solidFill>
                <a:effectLst>
                  <a:outerShdw blurRad="38100" dist="38100" dir="2700000" algn="tl">
                    <a:srgbClr val="000000">
                      <a:alpha val="43137"/>
                    </a:srgbClr>
                  </a:outerShdw>
                </a:effectLst>
                <a:latin typeface="Calibri" pitchFamily="34" charset="0"/>
                <a:cs typeface="Calibri" pitchFamily="34" charset="0"/>
              </a:rPr>
              <a:t>54</a:t>
            </a:r>
            <a:r>
              <a:rPr lang="en-US" altLang="ja-JP" sz="2000" b="1" kern="0" dirty="0" smtClean="0">
                <a:solidFill>
                  <a:srgbClr val="006600"/>
                </a:solidFill>
                <a:effectLst>
                  <a:outerShdw blurRad="38100" dist="38100" dir="2700000" algn="tl">
                    <a:srgbClr val="000000">
                      <a:alpha val="43137"/>
                    </a:srgbClr>
                  </a:outerShdw>
                </a:effectLst>
                <a:latin typeface="Calibri" pitchFamily="34" charset="0"/>
                <a:cs typeface="Calibri" pitchFamily="34" charset="0"/>
              </a:rPr>
              <a:t>Cr,3-4</a:t>
            </a:r>
            <a:r>
              <a:rPr lang="en-US" altLang="ja-JP" sz="2000" b="1" i="1" kern="0" dirty="0" smtClean="0">
                <a:solidFill>
                  <a:srgbClr val="006600"/>
                </a:solidFill>
                <a:effectLst>
                  <a:outerShdw blurRad="38100" dist="38100" dir="2700000" algn="tl">
                    <a:srgbClr val="000000">
                      <a:alpha val="43137"/>
                    </a:srgbClr>
                  </a:outerShdw>
                </a:effectLst>
                <a:latin typeface="Calibri" pitchFamily="34" charset="0"/>
                <a:cs typeface="Calibri" pitchFamily="34" charset="0"/>
              </a:rPr>
              <a:t>n</a:t>
            </a:r>
            <a:r>
              <a:rPr lang="en-US" altLang="ja-JP" sz="2000" b="1" kern="0" dirty="0" smtClean="0">
                <a:solidFill>
                  <a:srgbClr val="006600"/>
                </a:solidFill>
                <a:effectLst>
                  <a:outerShdw blurRad="38100" dist="38100" dir="2700000" algn="tl">
                    <a:srgbClr val="000000">
                      <a:alpha val="43137"/>
                    </a:srgbClr>
                  </a:outerShdw>
                </a:effectLst>
                <a:latin typeface="Calibri" pitchFamily="34" charset="0"/>
                <a:cs typeface="Calibri" pitchFamily="34" charset="0"/>
              </a:rPr>
              <a:t>)</a:t>
            </a:r>
            <a:r>
              <a:rPr lang="en-US" altLang="ja-JP" sz="2400" b="1" kern="0" baseline="30000" dirty="0" smtClean="0">
                <a:solidFill>
                  <a:srgbClr val="006600"/>
                </a:solidFill>
                <a:effectLst>
                  <a:outerShdw blurRad="38100" dist="38100" dir="2700000" algn="tl">
                    <a:srgbClr val="000000">
                      <a:alpha val="43137"/>
                    </a:srgbClr>
                  </a:outerShdw>
                </a:effectLst>
                <a:latin typeface="Calibri" pitchFamily="34" charset="0"/>
                <a:cs typeface="Calibri" pitchFamily="34" charset="0"/>
              </a:rPr>
              <a:t>295,296</a:t>
            </a:r>
            <a:r>
              <a:rPr lang="en-US" altLang="ja-JP" sz="2000" b="1" kern="0" dirty="0" smtClean="0">
                <a:solidFill>
                  <a:srgbClr val="006600"/>
                </a:solidFill>
                <a:effectLst>
                  <a:outerShdw blurRad="38100" dist="38100" dir="2700000" algn="tl">
                    <a:srgbClr val="000000">
                      <a:alpha val="43137"/>
                    </a:srgbClr>
                  </a:outerShdw>
                </a:effectLst>
                <a:latin typeface="Calibri" pitchFamily="34" charset="0"/>
                <a:cs typeface="Calibri" pitchFamily="34" charset="0"/>
              </a:rPr>
              <a:t>120</a:t>
            </a:r>
            <a:endParaRPr kumimoji="0" lang="ru-RU" sz="2000" b="1" i="0"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7" name="Rectangle 2"/>
          <p:cNvSpPr txBox="1">
            <a:spLocks noChangeArrowheads="1"/>
          </p:cNvSpPr>
          <p:nvPr/>
        </p:nvSpPr>
        <p:spPr bwMode="auto">
          <a:xfrm>
            <a:off x="251520" y="44624"/>
            <a:ext cx="18002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400" b="1" i="0"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Perspectives</a:t>
            </a:r>
            <a:endParaRPr kumimoji="0" lang="ru-RU"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q1.bmp"/>
          <p:cNvPicPr>
            <a:picLocks noChangeAspect="1"/>
          </p:cNvPicPr>
          <p:nvPr/>
        </p:nvPicPr>
        <p:blipFill>
          <a:blip r:embed="rId2" cstate="print"/>
          <a:stretch>
            <a:fillRect/>
          </a:stretch>
        </p:blipFill>
        <p:spPr>
          <a:xfrm>
            <a:off x="541414" y="332656"/>
            <a:ext cx="4937160" cy="3456439"/>
          </a:xfrm>
          <a:prstGeom prst="rect">
            <a:avLst/>
          </a:prstGeom>
        </p:spPr>
      </p:pic>
      <p:pic>
        <p:nvPicPr>
          <p:cNvPr id="10" name="Рисунок 9" descr="q2.bmp"/>
          <p:cNvPicPr>
            <a:picLocks noChangeAspect="1"/>
          </p:cNvPicPr>
          <p:nvPr/>
        </p:nvPicPr>
        <p:blipFill>
          <a:blip r:embed="rId3" cstate="print"/>
          <a:stretch>
            <a:fillRect/>
          </a:stretch>
        </p:blipFill>
        <p:spPr>
          <a:xfrm>
            <a:off x="539552" y="332656"/>
            <a:ext cx="4937160" cy="3456439"/>
          </a:xfrm>
          <a:prstGeom prst="rect">
            <a:avLst/>
          </a:prstGeom>
        </p:spPr>
      </p:pic>
      <p:pic>
        <p:nvPicPr>
          <p:cNvPr id="11" name="Рисунок 10" descr="q3.bmp"/>
          <p:cNvPicPr>
            <a:picLocks noChangeAspect="1"/>
          </p:cNvPicPr>
          <p:nvPr/>
        </p:nvPicPr>
        <p:blipFill>
          <a:blip r:embed="rId4" cstate="print"/>
          <a:stretch>
            <a:fillRect/>
          </a:stretch>
        </p:blipFill>
        <p:spPr>
          <a:xfrm>
            <a:off x="539552" y="332656"/>
            <a:ext cx="4937160" cy="3456439"/>
          </a:xfrm>
          <a:prstGeom prst="rect">
            <a:avLst/>
          </a:prstGeom>
        </p:spPr>
      </p:pic>
      <p:grpSp>
        <p:nvGrpSpPr>
          <p:cNvPr id="15" name="Группа 14"/>
          <p:cNvGrpSpPr/>
          <p:nvPr/>
        </p:nvGrpSpPr>
        <p:grpSpPr>
          <a:xfrm>
            <a:off x="539552" y="3789040"/>
            <a:ext cx="7006331" cy="2947464"/>
            <a:chOff x="539552" y="3865912"/>
            <a:chExt cx="7006331" cy="2947464"/>
          </a:xfrm>
        </p:grpSpPr>
        <p:pic>
          <p:nvPicPr>
            <p:cNvPr id="12" name="Рисунок 11" descr="z2.bmp"/>
            <p:cNvPicPr>
              <a:picLocks noChangeAspect="1"/>
            </p:cNvPicPr>
            <p:nvPr/>
          </p:nvPicPr>
          <p:blipFill>
            <a:blip r:embed="rId5" cstate="print"/>
            <a:stretch>
              <a:fillRect/>
            </a:stretch>
          </p:blipFill>
          <p:spPr>
            <a:xfrm>
              <a:off x="633115" y="3865912"/>
              <a:ext cx="6732239" cy="2587423"/>
            </a:xfrm>
            <a:prstGeom prst="rect">
              <a:avLst/>
            </a:prstGeom>
          </p:spPr>
        </p:pic>
        <p:sp>
          <p:nvSpPr>
            <p:cNvPr id="13" name="TextBox 12"/>
            <p:cNvSpPr txBox="1"/>
            <p:nvPr/>
          </p:nvSpPr>
          <p:spPr>
            <a:xfrm>
              <a:off x="539552" y="6505599"/>
              <a:ext cx="3836050" cy="307777"/>
            </a:xfrm>
            <a:prstGeom prst="rect">
              <a:avLst/>
            </a:prstGeom>
            <a:noFill/>
          </p:spPr>
          <p:txBody>
            <a:bodyPr wrap="none" rtlCol="0">
              <a:spAutoFit/>
            </a:bodyPr>
            <a:lstStyle/>
            <a:p>
              <a:r>
                <a:rPr lang="en-US" sz="1400" dirty="0" err="1" smtClean="0"/>
                <a:t>G.G.</a:t>
              </a:r>
              <a:r>
                <a:rPr lang="en-US" sz="1400" dirty="0" smtClean="0"/>
                <a:t> </a:t>
              </a:r>
              <a:r>
                <a:rPr lang="en-US" sz="1400" dirty="0" err="1" smtClean="0"/>
                <a:t>Adamian</a:t>
              </a:r>
              <a:r>
                <a:rPr lang="en-US" sz="1400" dirty="0" smtClean="0"/>
                <a:t> </a:t>
              </a:r>
              <a:r>
                <a:rPr lang="en-US" sz="1400" i="1" dirty="0" smtClean="0"/>
                <a:t>et al</a:t>
              </a:r>
              <a:r>
                <a:rPr lang="en-US" sz="1400" dirty="0" smtClean="0"/>
                <a:t>., </a:t>
              </a:r>
              <a:r>
                <a:rPr lang="en-US" sz="1400" dirty="0" err="1" smtClean="0"/>
                <a:t>PRC</a:t>
              </a:r>
              <a:r>
                <a:rPr lang="en-US" sz="1400" dirty="0" smtClean="0"/>
                <a:t> 101, 034301 (2020)</a:t>
              </a:r>
              <a:endParaRPr lang="ru-RU" sz="1400" dirty="0"/>
            </a:p>
          </p:txBody>
        </p:sp>
        <p:sp>
          <p:nvSpPr>
            <p:cNvPr id="14" name="TextBox 13"/>
            <p:cNvSpPr txBox="1"/>
            <p:nvPr/>
          </p:nvSpPr>
          <p:spPr>
            <a:xfrm>
              <a:off x="4336350" y="6505599"/>
              <a:ext cx="3209533" cy="307777"/>
            </a:xfrm>
            <a:prstGeom prst="rect">
              <a:avLst/>
            </a:prstGeom>
            <a:noFill/>
          </p:spPr>
          <p:txBody>
            <a:bodyPr wrap="none" rtlCol="0">
              <a:spAutoFit/>
            </a:bodyPr>
            <a:lstStyle/>
            <a:p>
              <a:r>
                <a:rPr lang="en-US" sz="1400" dirty="0" err="1" smtClean="0"/>
                <a:t>J.X.</a:t>
              </a:r>
              <a:r>
                <a:rPr lang="en-US" sz="1400" dirty="0" smtClean="0"/>
                <a:t> Li </a:t>
              </a:r>
              <a:r>
                <a:rPr lang="en-US" sz="1400" i="1" dirty="0" smtClean="0"/>
                <a:t>et al</a:t>
              </a:r>
              <a:r>
                <a:rPr lang="en-US" sz="1400" dirty="0" smtClean="0"/>
                <a:t>., </a:t>
              </a:r>
              <a:r>
                <a:rPr lang="en-US" sz="1400" dirty="0" err="1" smtClean="0"/>
                <a:t>PRC</a:t>
              </a:r>
              <a:r>
                <a:rPr lang="en-US" sz="1400" dirty="0" smtClean="0"/>
                <a:t> 108, 044604 (2023)</a:t>
              </a:r>
              <a:endParaRPr lang="ru-RU" sz="1400" dirty="0"/>
            </a:p>
          </p:txBody>
        </p:sp>
      </p:grpSp>
      <p:sp>
        <p:nvSpPr>
          <p:cNvPr id="16" name="TextBox 15"/>
          <p:cNvSpPr txBox="1"/>
          <p:nvPr/>
        </p:nvSpPr>
        <p:spPr>
          <a:xfrm>
            <a:off x="4067944" y="3284984"/>
            <a:ext cx="1362874" cy="400110"/>
          </a:xfrm>
          <a:prstGeom prst="rect">
            <a:avLst/>
          </a:prstGeom>
          <a:noFill/>
        </p:spPr>
        <p:txBody>
          <a:bodyPr wrap="none" rtlCol="0">
            <a:spAutoFit/>
          </a:bodyPr>
          <a:lstStyle/>
          <a:p>
            <a:r>
              <a:rPr lang="en-US" sz="2000" b="1" dirty="0" smtClean="0">
                <a:solidFill>
                  <a:srgbClr val="006600"/>
                </a:solidFill>
                <a:latin typeface="+mn-lt"/>
              </a:rPr>
              <a:t>0.1 – 0.7 </a:t>
            </a:r>
            <a:r>
              <a:rPr lang="en-US" sz="2000" b="1" dirty="0" err="1" smtClean="0">
                <a:solidFill>
                  <a:srgbClr val="006600"/>
                </a:solidFill>
                <a:latin typeface="+mn-lt"/>
              </a:rPr>
              <a:t>fb</a:t>
            </a:r>
            <a:endParaRPr lang="ru-RU" sz="2000" b="1" dirty="0">
              <a:solidFill>
                <a:srgbClr val="006600"/>
              </a:solidFill>
              <a:latin typeface="+mn-lt"/>
            </a:endParaRPr>
          </a:p>
        </p:txBody>
      </p:sp>
      <p:sp>
        <p:nvSpPr>
          <p:cNvPr id="17" name="Rectangle 2"/>
          <p:cNvSpPr txBox="1">
            <a:spLocks noChangeArrowheads="1"/>
          </p:cNvSpPr>
          <p:nvPr/>
        </p:nvSpPr>
        <p:spPr bwMode="auto">
          <a:xfrm>
            <a:off x="2339752" y="44624"/>
            <a:ext cx="4392488"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400" b="1" i="0"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Synthesis  of  new  element  120</a:t>
            </a:r>
            <a:endParaRPr kumimoji="0" lang="ru-RU" sz="2000" b="1" i="0"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18" name="Rectangle 2"/>
          <p:cNvSpPr txBox="1">
            <a:spLocks noChangeArrowheads="1"/>
          </p:cNvSpPr>
          <p:nvPr/>
        </p:nvSpPr>
        <p:spPr bwMode="auto">
          <a:xfrm>
            <a:off x="539552" y="44624"/>
            <a:ext cx="18002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400"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Perspectives</a:t>
            </a:r>
            <a:endParaRPr kumimoji="0" lang="ru-RU"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19" name="Rectangle 2"/>
          <p:cNvSpPr txBox="1">
            <a:spLocks noChangeArrowheads="1"/>
          </p:cNvSpPr>
          <p:nvPr/>
        </p:nvSpPr>
        <p:spPr bwMode="auto">
          <a:xfrm>
            <a:off x="4211960" y="764704"/>
            <a:ext cx="4896544" cy="71438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en-US" sz="2000" dirty="0" smtClean="0">
                <a:effectLst>
                  <a:outerShdw blurRad="38100" dist="38100" dir="2700000" algn="tl">
                    <a:srgbClr val="000000">
                      <a:alpha val="43137"/>
                    </a:srgbClr>
                  </a:outerShdw>
                </a:effectLst>
                <a:latin typeface="Symbol" pitchFamily="18" charset="2"/>
              </a:rPr>
              <a:t>s</a:t>
            </a:r>
            <a:r>
              <a:rPr lang="en-US" dirty="0" smtClean="0">
                <a:effectLst>
                  <a:outerShdw blurRad="38100" dist="38100" dir="2700000" algn="tl">
                    <a:srgbClr val="000000">
                      <a:alpha val="43137"/>
                    </a:srgbClr>
                  </a:outerShdw>
                </a:effectLst>
                <a:latin typeface="Arial Narrow" pitchFamily="34" charset="0"/>
              </a:rPr>
              <a:t>=</a:t>
            </a:r>
            <a:r>
              <a:rPr lang="en-US" b="1" dirty="0" smtClean="0">
                <a:solidFill>
                  <a:srgbClr val="FF0000"/>
                </a:solidFill>
                <a:effectLst>
                  <a:outerShdw blurRad="38100" dist="38100" dir="2700000" algn="tl">
                    <a:srgbClr val="000000">
                      <a:alpha val="43137"/>
                    </a:srgbClr>
                  </a:outerShdw>
                </a:effectLst>
                <a:latin typeface="Arial Narrow" pitchFamily="34" charset="0"/>
              </a:rPr>
              <a:t>70</a:t>
            </a:r>
            <a:r>
              <a:rPr lang="en-US" dirty="0" smtClean="0">
                <a:effectLst>
                  <a:outerShdw blurRad="38100" dist="38100" dir="2700000" algn="tl">
                    <a:srgbClr val="000000">
                      <a:alpha val="43137"/>
                    </a:srgbClr>
                  </a:outerShdw>
                </a:effectLst>
                <a:latin typeface="Arial Narrow" pitchFamily="34" charset="0"/>
              </a:rPr>
              <a:t> </a:t>
            </a:r>
            <a:r>
              <a:rPr lang="en-US" dirty="0" err="1" smtClean="0">
                <a:effectLst>
                  <a:outerShdw blurRad="38100" dist="38100" dir="2700000" algn="tl">
                    <a:srgbClr val="000000">
                      <a:alpha val="43137"/>
                    </a:srgbClr>
                  </a:outerShdw>
                </a:effectLst>
                <a:latin typeface="Arial Narrow" pitchFamily="34" charset="0"/>
              </a:rPr>
              <a:t>fb</a:t>
            </a:r>
            <a:r>
              <a:rPr lang="en-US" dirty="0" smtClean="0">
                <a:effectLst>
                  <a:outerShdw blurRad="38100" dist="38100" dir="2700000" algn="tl">
                    <a:srgbClr val="000000">
                      <a:alpha val="43137"/>
                    </a:srgbClr>
                  </a:outerShdw>
                </a:effectLst>
                <a:latin typeface="Arial Narrow" pitchFamily="34" charset="0"/>
              </a:rPr>
              <a:t>, h</a:t>
            </a:r>
            <a:r>
              <a:rPr lang="en-US" baseline="-25000" dirty="0" smtClean="0">
                <a:effectLst>
                  <a:outerShdw blurRad="38100" dist="38100" dir="2700000" algn="tl">
                    <a:srgbClr val="000000">
                      <a:alpha val="43137"/>
                    </a:srgbClr>
                  </a:outerShdw>
                </a:effectLst>
                <a:latin typeface="Arial Narrow" pitchFamily="34" charset="0"/>
              </a:rPr>
              <a:t>t</a:t>
            </a:r>
            <a:r>
              <a:rPr lang="en-US" dirty="0" smtClean="0">
                <a:effectLst>
                  <a:outerShdw blurRad="38100" dist="38100" dir="2700000" algn="tl">
                    <a:srgbClr val="000000">
                      <a:alpha val="43137"/>
                    </a:srgbClr>
                  </a:outerShdw>
                </a:effectLst>
                <a:latin typeface="Arial Narrow" pitchFamily="34" charset="0"/>
              </a:rPr>
              <a:t>=</a:t>
            </a:r>
            <a:r>
              <a:rPr lang="en-US" b="1" dirty="0" smtClean="0">
                <a:solidFill>
                  <a:srgbClr val="FF0000"/>
                </a:solidFill>
                <a:effectLst>
                  <a:outerShdw blurRad="38100" dist="38100" dir="2700000" algn="tl">
                    <a:srgbClr val="000000">
                      <a:alpha val="43137"/>
                    </a:srgbClr>
                  </a:outerShdw>
                </a:effectLst>
                <a:latin typeface="Arial Narrow" pitchFamily="34" charset="0"/>
              </a:rPr>
              <a:t>0.7</a:t>
            </a:r>
            <a:r>
              <a:rPr lang="en-US" dirty="0" smtClean="0">
                <a:effectLst>
                  <a:outerShdw blurRad="38100" dist="38100" dir="2700000" algn="tl">
                    <a:srgbClr val="000000">
                      <a:alpha val="43137"/>
                    </a:srgbClr>
                  </a:outerShdw>
                </a:effectLst>
                <a:latin typeface="Arial Narrow" pitchFamily="34" charset="0"/>
              </a:rPr>
              <a:t> mg/cm</a:t>
            </a:r>
            <a:r>
              <a:rPr lang="en-US" sz="2000" baseline="30000" dirty="0" smtClean="0">
                <a:effectLst>
                  <a:outerShdw blurRad="38100" dist="38100" dir="2700000" algn="tl">
                    <a:srgbClr val="000000">
                      <a:alpha val="43137"/>
                    </a:srgbClr>
                  </a:outerShdw>
                </a:effectLst>
                <a:latin typeface="Arial Narrow" pitchFamily="34" charset="0"/>
              </a:rPr>
              <a:t>2</a:t>
            </a:r>
            <a:r>
              <a:rPr lang="en-US" dirty="0" smtClean="0">
                <a:effectLst>
                  <a:outerShdw blurRad="38100" dist="38100" dir="2700000" algn="tl">
                    <a:srgbClr val="000000">
                      <a:alpha val="43137"/>
                    </a:srgbClr>
                  </a:outerShdw>
                </a:effectLst>
                <a:latin typeface="Arial Narrow" pitchFamily="34" charset="0"/>
              </a:rPr>
              <a:t>, </a:t>
            </a:r>
            <a:r>
              <a:rPr lang="en-US" dirty="0" err="1" smtClean="0">
                <a:effectLst>
                  <a:outerShdw blurRad="38100" dist="38100" dir="2700000" algn="tl">
                    <a:srgbClr val="000000">
                      <a:alpha val="43137"/>
                    </a:srgbClr>
                  </a:outerShdw>
                </a:effectLst>
                <a:latin typeface="Arial Narrow" pitchFamily="34" charset="0"/>
              </a:rPr>
              <a:t>I</a:t>
            </a:r>
            <a:r>
              <a:rPr lang="en-US" sz="2000" baseline="-25000" dirty="0" err="1" smtClean="0">
                <a:effectLst>
                  <a:outerShdw blurRad="38100" dist="38100" dir="2700000" algn="tl">
                    <a:srgbClr val="000000">
                      <a:alpha val="43137"/>
                    </a:srgbClr>
                  </a:outerShdw>
                </a:effectLst>
                <a:latin typeface="Arial Narrow" pitchFamily="34" charset="0"/>
              </a:rPr>
              <a:t>beam</a:t>
            </a:r>
            <a:r>
              <a:rPr lang="en-US" dirty="0" smtClean="0">
                <a:effectLst>
                  <a:outerShdw blurRad="38100" dist="38100" dir="2700000" algn="tl">
                    <a:srgbClr val="000000">
                      <a:alpha val="43137"/>
                    </a:srgbClr>
                  </a:outerShdw>
                </a:effectLst>
                <a:latin typeface="Arial Narrow" pitchFamily="34" charset="0"/>
              </a:rPr>
              <a:t>=</a:t>
            </a:r>
            <a:r>
              <a:rPr lang="en-US" b="1" dirty="0" smtClean="0">
                <a:solidFill>
                  <a:srgbClr val="FF0000"/>
                </a:solidFill>
                <a:effectLst>
                  <a:outerShdw blurRad="38100" dist="38100" dir="2700000" algn="tl">
                    <a:srgbClr val="000000">
                      <a:alpha val="43137"/>
                    </a:srgbClr>
                  </a:outerShdw>
                </a:effectLst>
                <a:latin typeface="Arial Narrow" pitchFamily="34" charset="0"/>
              </a:rPr>
              <a:t>2</a:t>
            </a:r>
            <a:r>
              <a:rPr lang="en-US" dirty="0" smtClean="0">
                <a:effectLst>
                  <a:outerShdw blurRad="38100" dist="38100" dir="2700000" algn="tl">
                    <a:srgbClr val="000000">
                      <a:alpha val="43137"/>
                    </a:srgbClr>
                  </a:outerShdw>
                </a:effectLst>
                <a:latin typeface="Arial Narrow" pitchFamily="34" charset="0"/>
              </a:rPr>
              <a:t> </a:t>
            </a:r>
            <a:r>
              <a:rPr lang="en-US" dirty="0" err="1" smtClean="0">
                <a:effectLst>
                  <a:outerShdw blurRad="38100" dist="38100" dir="2700000" algn="tl">
                    <a:srgbClr val="000000">
                      <a:alpha val="43137"/>
                    </a:srgbClr>
                  </a:outerShdw>
                </a:effectLst>
                <a:latin typeface="Arial Narrow" pitchFamily="34" charset="0"/>
              </a:rPr>
              <a:t>p</a:t>
            </a:r>
            <a:r>
              <a:rPr lang="en-US" dirty="0" err="1" smtClean="0">
                <a:effectLst>
                  <a:outerShdw blurRad="38100" dist="38100" dir="2700000" algn="tl">
                    <a:srgbClr val="000000">
                      <a:alpha val="43137"/>
                    </a:srgbClr>
                  </a:outerShdw>
                </a:effectLst>
                <a:latin typeface="Symbol" pitchFamily="18" charset="2"/>
              </a:rPr>
              <a:t>m</a:t>
            </a:r>
            <a:r>
              <a:rPr lang="en-US" dirty="0" err="1" smtClean="0">
                <a:effectLst>
                  <a:outerShdw blurRad="38100" dist="38100" dir="2700000" algn="tl">
                    <a:srgbClr val="000000">
                      <a:alpha val="43137"/>
                    </a:srgbClr>
                  </a:outerShdw>
                </a:effectLst>
                <a:latin typeface="Arial Narrow" pitchFamily="34" charset="0"/>
              </a:rPr>
              <a:t>A</a:t>
            </a:r>
            <a:r>
              <a:rPr lang="en-US" dirty="0" smtClean="0">
                <a:effectLst>
                  <a:outerShdw blurRad="38100" dist="38100" dir="2700000" algn="tl">
                    <a:srgbClr val="000000">
                      <a:alpha val="43137"/>
                    </a:srgbClr>
                  </a:outerShdw>
                </a:effectLst>
                <a:latin typeface="Arial Narrow" pitchFamily="34" charset="0"/>
              </a:rPr>
              <a:t> </a:t>
            </a:r>
            <a:r>
              <a:rPr lang="en-US" dirty="0" smtClean="0">
                <a:effectLst>
                  <a:outerShdw blurRad="38100" dist="38100" dir="2700000" algn="tl">
                    <a:srgbClr val="000000">
                      <a:alpha val="43137"/>
                    </a:srgbClr>
                  </a:outerShdw>
                </a:effectLst>
                <a:latin typeface="Arial Narrow" pitchFamily="34" charset="0"/>
                <a:sym typeface="Symbol"/>
              </a:rPr>
              <a:t> </a:t>
            </a:r>
            <a:r>
              <a:rPr lang="en-US" b="1" dirty="0" smtClean="0">
                <a:solidFill>
                  <a:srgbClr val="FF0000"/>
                </a:solidFill>
                <a:effectLst>
                  <a:outerShdw blurRad="38100" dist="38100" dir="2700000" algn="tl">
                    <a:srgbClr val="000000">
                      <a:alpha val="43137"/>
                    </a:srgbClr>
                  </a:outerShdw>
                </a:effectLst>
                <a:latin typeface="Arial Narrow" pitchFamily="34" charset="0"/>
                <a:sym typeface="Symbol"/>
              </a:rPr>
              <a:t>1 / month</a:t>
            </a:r>
            <a:endParaRPr kumimoji="0" lang="ru-RU" sz="20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Narrow" pitchFamily="34" charset="0"/>
              <a:ea typeface="+mj-ea"/>
              <a:cs typeface="Calibri" pitchFamily="34" charset="0"/>
            </a:endParaRPr>
          </a:p>
        </p:txBody>
      </p:sp>
      <p:sp>
        <p:nvSpPr>
          <p:cNvPr id="20" name="Rectangle 2"/>
          <p:cNvSpPr txBox="1">
            <a:spLocks noChangeArrowheads="1"/>
          </p:cNvSpPr>
          <p:nvPr/>
        </p:nvSpPr>
        <p:spPr bwMode="auto">
          <a:xfrm>
            <a:off x="4211960" y="1412776"/>
            <a:ext cx="4896544" cy="71438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en-US" dirty="0" smtClean="0">
                <a:solidFill>
                  <a:srgbClr val="0000FF"/>
                </a:solidFill>
                <a:effectLst>
                  <a:outerShdw blurRad="38100" dist="38100" dir="2700000" algn="tl">
                    <a:srgbClr val="000000">
                      <a:alpha val="43137"/>
                    </a:srgbClr>
                  </a:outerShdw>
                </a:effectLst>
                <a:latin typeface="Symbol" pitchFamily="18" charset="2"/>
              </a:rPr>
              <a:t>s</a:t>
            </a:r>
            <a:r>
              <a:rPr lang="en-US" dirty="0" smtClean="0">
                <a:solidFill>
                  <a:srgbClr val="0000FF"/>
                </a:solidFill>
                <a:effectLst>
                  <a:outerShdw blurRad="38100" dist="38100" dir="2700000" algn="tl">
                    <a:srgbClr val="000000">
                      <a:alpha val="43137"/>
                    </a:srgbClr>
                  </a:outerShdw>
                </a:effectLst>
                <a:latin typeface="Arial Narrow" pitchFamily="34" charset="0"/>
              </a:rPr>
              <a:t>=</a:t>
            </a:r>
            <a:r>
              <a:rPr lang="en-US" b="1" dirty="0" smtClean="0">
                <a:solidFill>
                  <a:srgbClr val="FF0000"/>
                </a:solidFill>
                <a:effectLst>
                  <a:outerShdw blurRad="38100" dist="38100" dir="2700000" algn="tl">
                    <a:srgbClr val="000000">
                      <a:alpha val="43137"/>
                    </a:srgbClr>
                  </a:outerShdw>
                </a:effectLst>
                <a:latin typeface="Arial Narrow" pitchFamily="34" charset="0"/>
              </a:rPr>
              <a:t>1</a:t>
            </a:r>
            <a:r>
              <a:rPr lang="en-US" dirty="0" smtClean="0">
                <a:solidFill>
                  <a:srgbClr val="0000FF"/>
                </a:solidFill>
                <a:effectLst>
                  <a:outerShdw blurRad="38100" dist="38100" dir="2700000" algn="tl">
                    <a:srgbClr val="000000">
                      <a:alpha val="43137"/>
                    </a:srgbClr>
                  </a:outerShdw>
                </a:effectLst>
                <a:latin typeface="Arial Narrow" pitchFamily="34" charset="0"/>
              </a:rPr>
              <a:t> </a:t>
            </a:r>
            <a:r>
              <a:rPr lang="en-US" dirty="0" err="1" smtClean="0">
                <a:solidFill>
                  <a:srgbClr val="0000FF"/>
                </a:solidFill>
                <a:effectLst>
                  <a:outerShdw blurRad="38100" dist="38100" dir="2700000" algn="tl">
                    <a:srgbClr val="000000">
                      <a:alpha val="43137"/>
                    </a:srgbClr>
                  </a:outerShdw>
                </a:effectLst>
                <a:latin typeface="Arial Narrow" pitchFamily="34" charset="0"/>
              </a:rPr>
              <a:t>fb</a:t>
            </a:r>
            <a:r>
              <a:rPr lang="en-US" dirty="0" smtClean="0">
                <a:solidFill>
                  <a:srgbClr val="0000FF"/>
                </a:solidFill>
                <a:effectLst>
                  <a:outerShdw blurRad="38100" dist="38100" dir="2700000" algn="tl">
                    <a:srgbClr val="000000">
                      <a:alpha val="43137"/>
                    </a:srgbClr>
                  </a:outerShdw>
                </a:effectLst>
                <a:latin typeface="Arial Narrow" pitchFamily="34" charset="0"/>
              </a:rPr>
              <a:t>, h</a:t>
            </a:r>
            <a:r>
              <a:rPr lang="en-US" baseline="-25000" dirty="0" smtClean="0">
                <a:solidFill>
                  <a:srgbClr val="0000FF"/>
                </a:solidFill>
                <a:effectLst>
                  <a:outerShdw blurRad="38100" dist="38100" dir="2700000" algn="tl">
                    <a:srgbClr val="000000">
                      <a:alpha val="43137"/>
                    </a:srgbClr>
                  </a:outerShdw>
                </a:effectLst>
                <a:latin typeface="Arial Narrow" pitchFamily="34" charset="0"/>
              </a:rPr>
              <a:t>t</a:t>
            </a:r>
            <a:r>
              <a:rPr lang="en-US" dirty="0" smtClean="0">
                <a:solidFill>
                  <a:srgbClr val="0000FF"/>
                </a:solidFill>
                <a:effectLst>
                  <a:outerShdw blurRad="38100" dist="38100" dir="2700000" algn="tl">
                    <a:srgbClr val="000000">
                      <a:alpha val="43137"/>
                    </a:srgbClr>
                  </a:outerShdw>
                </a:effectLst>
                <a:latin typeface="Arial Narrow" pitchFamily="34" charset="0"/>
              </a:rPr>
              <a:t>=</a:t>
            </a:r>
            <a:r>
              <a:rPr lang="en-US" b="1" dirty="0" smtClean="0">
                <a:solidFill>
                  <a:srgbClr val="FF0000"/>
                </a:solidFill>
                <a:effectLst>
                  <a:outerShdw blurRad="38100" dist="38100" dir="2700000" algn="tl">
                    <a:srgbClr val="000000">
                      <a:alpha val="43137"/>
                    </a:srgbClr>
                  </a:outerShdw>
                </a:effectLst>
                <a:latin typeface="Arial Narrow" pitchFamily="34" charset="0"/>
              </a:rPr>
              <a:t>0.7</a:t>
            </a:r>
            <a:r>
              <a:rPr lang="en-US" dirty="0" smtClean="0">
                <a:solidFill>
                  <a:srgbClr val="0000FF"/>
                </a:solidFill>
                <a:effectLst>
                  <a:outerShdw blurRad="38100" dist="38100" dir="2700000" algn="tl">
                    <a:srgbClr val="000000">
                      <a:alpha val="43137"/>
                    </a:srgbClr>
                  </a:outerShdw>
                </a:effectLst>
                <a:latin typeface="Arial Narrow" pitchFamily="34" charset="0"/>
              </a:rPr>
              <a:t> mg/cm</a:t>
            </a:r>
            <a:r>
              <a:rPr lang="en-US" sz="2000" baseline="30000" dirty="0" smtClean="0">
                <a:solidFill>
                  <a:srgbClr val="0000FF"/>
                </a:solidFill>
                <a:effectLst>
                  <a:outerShdw blurRad="38100" dist="38100" dir="2700000" algn="tl">
                    <a:srgbClr val="000000">
                      <a:alpha val="43137"/>
                    </a:srgbClr>
                  </a:outerShdw>
                </a:effectLst>
                <a:latin typeface="Arial Narrow" pitchFamily="34" charset="0"/>
              </a:rPr>
              <a:t>2</a:t>
            </a:r>
            <a:r>
              <a:rPr lang="en-US" dirty="0" smtClean="0">
                <a:solidFill>
                  <a:srgbClr val="0000FF"/>
                </a:solidFill>
                <a:effectLst>
                  <a:outerShdw blurRad="38100" dist="38100" dir="2700000" algn="tl">
                    <a:srgbClr val="000000">
                      <a:alpha val="43137"/>
                    </a:srgbClr>
                  </a:outerShdw>
                </a:effectLst>
                <a:latin typeface="Arial Narrow" pitchFamily="34" charset="0"/>
              </a:rPr>
              <a:t>, </a:t>
            </a:r>
            <a:r>
              <a:rPr lang="en-US" dirty="0" err="1" smtClean="0">
                <a:solidFill>
                  <a:srgbClr val="0000FF"/>
                </a:solidFill>
                <a:effectLst>
                  <a:outerShdw blurRad="38100" dist="38100" dir="2700000" algn="tl">
                    <a:srgbClr val="000000">
                      <a:alpha val="43137"/>
                    </a:srgbClr>
                  </a:outerShdw>
                </a:effectLst>
                <a:latin typeface="Arial Narrow" pitchFamily="34" charset="0"/>
              </a:rPr>
              <a:t>I</a:t>
            </a:r>
            <a:r>
              <a:rPr lang="en-US" sz="2000" baseline="-25000" dirty="0" err="1" smtClean="0">
                <a:solidFill>
                  <a:srgbClr val="0000FF"/>
                </a:solidFill>
                <a:effectLst>
                  <a:outerShdw blurRad="38100" dist="38100" dir="2700000" algn="tl">
                    <a:srgbClr val="000000">
                      <a:alpha val="43137"/>
                    </a:srgbClr>
                  </a:outerShdw>
                </a:effectLst>
                <a:latin typeface="Arial Narrow" pitchFamily="34" charset="0"/>
              </a:rPr>
              <a:t>beam</a:t>
            </a:r>
            <a:r>
              <a:rPr lang="en-US" dirty="0" smtClean="0">
                <a:solidFill>
                  <a:srgbClr val="0000FF"/>
                </a:solidFill>
                <a:effectLst>
                  <a:outerShdw blurRad="38100" dist="38100" dir="2700000" algn="tl">
                    <a:srgbClr val="000000">
                      <a:alpha val="43137"/>
                    </a:srgbClr>
                  </a:outerShdw>
                </a:effectLst>
                <a:latin typeface="Arial Narrow" pitchFamily="34" charset="0"/>
              </a:rPr>
              <a:t>=</a:t>
            </a:r>
            <a:r>
              <a:rPr lang="en-US" b="1" u="sng" dirty="0" smtClean="0">
                <a:solidFill>
                  <a:srgbClr val="FF0000"/>
                </a:solidFill>
                <a:effectLst>
                  <a:outerShdw blurRad="38100" dist="38100" dir="2700000" algn="tl">
                    <a:srgbClr val="000000">
                      <a:alpha val="43137"/>
                    </a:srgbClr>
                  </a:outerShdw>
                </a:effectLst>
                <a:latin typeface="Arial Narrow" pitchFamily="34" charset="0"/>
              </a:rPr>
              <a:t>4</a:t>
            </a:r>
            <a:r>
              <a:rPr lang="en-US" dirty="0" smtClean="0">
                <a:solidFill>
                  <a:srgbClr val="0000FF"/>
                </a:solidFill>
                <a:effectLst>
                  <a:outerShdw blurRad="38100" dist="38100" dir="2700000" algn="tl">
                    <a:srgbClr val="000000">
                      <a:alpha val="43137"/>
                    </a:srgbClr>
                  </a:outerShdw>
                </a:effectLst>
                <a:latin typeface="Arial Narrow" pitchFamily="34" charset="0"/>
              </a:rPr>
              <a:t> </a:t>
            </a:r>
            <a:r>
              <a:rPr lang="en-US" dirty="0" err="1" smtClean="0">
                <a:solidFill>
                  <a:srgbClr val="0000FF"/>
                </a:solidFill>
                <a:effectLst>
                  <a:outerShdw blurRad="38100" dist="38100" dir="2700000" algn="tl">
                    <a:srgbClr val="000000">
                      <a:alpha val="43137"/>
                    </a:srgbClr>
                  </a:outerShdw>
                </a:effectLst>
                <a:latin typeface="Arial Narrow" pitchFamily="34" charset="0"/>
              </a:rPr>
              <a:t>p</a:t>
            </a:r>
            <a:r>
              <a:rPr lang="en-US" dirty="0" err="1" smtClean="0">
                <a:solidFill>
                  <a:srgbClr val="0000FF"/>
                </a:solidFill>
                <a:effectLst>
                  <a:outerShdw blurRad="38100" dist="38100" dir="2700000" algn="tl">
                    <a:srgbClr val="000000">
                      <a:alpha val="43137"/>
                    </a:srgbClr>
                  </a:outerShdw>
                </a:effectLst>
                <a:latin typeface="Symbol" pitchFamily="18" charset="2"/>
              </a:rPr>
              <a:t>m</a:t>
            </a:r>
            <a:r>
              <a:rPr lang="en-US" dirty="0" err="1" smtClean="0">
                <a:solidFill>
                  <a:srgbClr val="0000FF"/>
                </a:solidFill>
                <a:effectLst>
                  <a:outerShdw blurRad="38100" dist="38100" dir="2700000" algn="tl">
                    <a:srgbClr val="000000">
                      <a:alpha val="43137"/>
                    </a:srgbClr>
                  </a:outerShdw>
                </a:effectLst>
                <a:latin typeface="Arial Narrow" pitchFamily="34" charset="0"/>
              </a:rPr>
              <a:t>A</a:t>
            </a:r>
            <a:r>
              <a:rPr lang="en-US" dirty="0" smtClean="0">
                <a:solidFill>
                  <a:srgbClr val="0000FF"/>
                </a:solidFill>
                <a:effectLst>
                  <a:outerShdw blurRad="38100" dist="38100" dir="2700000" algn="tl">
                    <a:srgbClr val="000000">
                      <a:alpha val="43137"/>
                    </a:srgbClr>
                  </a:outerShdw>
                </a:effectLst>
                <a:latin typeface="Arial Narrow" pitchFamily="34" charset="0"/>
              </a:rPr>
              <a:t> </a:t>
            </a:r>
            <a:r>
              <a:rPr lang="en-US" dirty="0" smtClean="0">
                <a:solidFill>
                  <a:srgbClr val="0000FF"/>
                </a:solidFill>
                <a:effectLst>
                  <a:outerShdw blurRad="38100" dist="38100" dir="2700000" algn="tl">
                    <a:srgbClr val="000000">
                      <a:alpha val="43137"/>
                    </a:srgbClr>
                  </a:outerShdw>
                </a:effectLst>
                <a:latin typeface="Arial Narrow" pitchFamily="34" charset="0"/>
                <a:sym typeface="Symbol"/>
              </a:rPr>
              <a:t> </a:t>
            </a:r>
            <a:r>
              <a:rPr lang="en-US" b="1" dirty="0" smtClean="0">
                <a:solidFill>
                  <a:srgbClr val="FF0000"/>
                </a:solidFill>
                <a:effectLst>
                  <a:outerShdw blurRad="38100" dist="38100" dir="2700000" algn="tl">
                    <a:srgbClr val="000000">
                      <a:alpha val="43137"/>
                    </a:srgbClr>
                  </a:outerShdw>
                </a:effectLst>
                <a:latin typeface="Arial Narrow" pitchFamily="34" charset="0"/>
                <a:sym typeface="Symbol"/>
              </a:rPr>
              <a:t>1 / 3 year</a:t>
            </a:r>
            <a:endParaRPr kumimoji="0" lang="ru-RU" sz="20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Narrow" pitchFamily="34" charset="0"/>
              <a:ea typeface="+mj-ea"/>
              <a:cs typeface="Calibri" pitchFamily="34" charset="0"/>
            </a:endParaRPr>
          </a:p>
        </p:txBody>
      </p:sp>
      <p:pic>
        <p:nvPicPr>
          <p:cNvPr id="21" name="Рисунок 20" descr="z2.bmp"/>
          <p:cNvPicPr>
            <a:picLocks noChangeAspect="1"/>
          </p:cNvPicPr>
          <p:nvPr/>
        </p:nvPicPr>
        <p:blipFill>
          <a:blip r:embed="rId6" cstate="print"/>
          <a:stretch>
            <a:fillRect/>
          </a:stretch>
        </p:blipFill>
        <p:spPr>
          <a:xfrm>
            <a:off x="633600" y="3790800"/>
            <a:ext cx="6734779" cy="2588400"/>
          </a:xfrm>
          <a:prstGeom prst="rect">
            <a:avLst/>
          </a:prstGeom>
        </p:spPr>
      </p:pic>
      <p:sp>
        <p:nvSpPr>
          <p:cNvPr id="22" name="Rectangle 2"/>
          <p:cNvSpPr txBox="1">
            <a:spLocks noChangeArrowheads="1"/>
          </p:cNvSpPr>
          <p:nvPr/>
        </p:nvSpPr>
        <p:spPr bwMode="auto">
          <a:xfrm>
            <a:off x="5724128" y="2570604"/>
            <a:ext cx="2952328" cy="71438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kumimoji="0" lang="en-US"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j-ea"/>
                <a:cs typeface="Calibri" pitchFamily="34" charset="0"/>
              </a:rPr>
              <a:t>Accuracy  of  estimations?</a:t>
            </a:r>
          </a:p>
          <a:p>
            <a:pPr>
              <a:defRPr/>
            </a:pPr>
            <a:r>
              <a:rPr lang="en-US" b="1" i="1" kern="0" dirty="0" err="1" smtClean="0">
                <a:solidFill>
                  <a:srgbClr val="C00000"/>
                </a:solidFill>
                <a:effectLst>
                  <a:outerShdw blurRad="38100" dist="38100" dir="2700000" algn="tl">
                    <a:srgbClr val="000000">
                      <a:alpha val="43137"/>
                    </a:srgbClr>
                  </a:outerShdw>
                </a:effectLst>
                <a:latin typeface="+mn-lt"/>
                <a:ea typeface="+mj-ea"/>
                <a:cs typeface="Calibri" pitchFamily="34" charset="0"/>
              </a:rPr>
              <a:t>Z</a:t>
            </a:r>
            <a:r>
              <a:rPr lang="en-US" sz="2400" b="1" kern="0" baseline="-25000" dirty="0" err="1" smtClean="0">
                <a:solidFill>
                  <a:srgbClr val="C00000"/>
                </a:solidFill>
                <a:effectLst>
                  <a:outerShdw blurRad="38100" dist="38100" dir="2700000" algn="tl">
                    <a:srgbClr val="000000">
                      <a:alpha val="43137"/>
                    </a:srgbClr>
                  </a:outerShdw>
                </a:effectLst>
                <a:latin typeface="+mn-lt"/>
                <a:ea typeface="+mj-ea"/>
                <a:cs typeface="Calibri" pitchFamily="34" charset="0"/>
              </a:rPr>
              <a:t>mag</a:t>
            </a:r>
            <a:r>
              <a:rPr lang="en-US" sz="2400" b="1" kern="0" baseline="-25000" dirty="0" smtClean="0">
                <a:solidFill>
                  <a:srgbClr val="C00000"/>
                </a:solidFill>
                <a:effectLst>
                  <a:outerShdw blurRad="38100" dist="38100" dir="2700000" algn="tl">
                    <a:srgbClr val="000000">
                      <a:alpha val="43137"/>
                    </a:srgbClr>
                  </a:outerShdw>
                </a:effectLst>
                <a:latin typeface="+mn-lt"/>
                <a:ea typeface="+mj-ea"/>
                <a:cs typeface="Calibri" pitchFamily="34" charset="0"/>
              </a:rPr>
              <a:t> </a:t>
            </a:r>
            <a:r>
              <a:rPr lang="en-US" b="1" kern="0" dirty="0" smtClean="0">
                <a:solidFill>
                  <a:srgbClr val="C00000"/>
                </a:solidFill>
                <a:effectLst>
                  <a:outerShdw blurRad="38100" dist="38100" dir="2700000" algn="tl">
                    <a:srgbClr val="000000">
                      <a:alpha val="43137"/>
                    </a:srgbClr>
                  </a:outerShdw>
                </a:effectLst>
                <a:latin typeface="+mn-lt"/>
                <a:ea typeface="+mj-ea"/>
                <a:cs typeface="Calibri" pitchFamily="34" charset="0"/>
              </a:rPr>
              <a:t> = 120 – 126?</a:t>
            </a:r>
            <a:endParaRPr kumimoji="0" lang="ru-RU"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j-ea"/>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i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ox(in)">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ox(i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ox(in)">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ox(in)">
                                      <p:cBhvr>
                                        <p:cTn id="35" dur="500"/>
                                        <p:tgtEl>
                                          <p:spTgt spid="21"/>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ox(in)">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animBg="1"/>
      <p:bldP spid="20"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z1.bmp"/>
          <p:cNvPicPr>
            <a:picLocks noChangeAspect="1"/>
          </p:cNvPicPr>
          <p:nvPr/>
        </p:nvPicPr>
        <p:blipFill>
          <a:blip r:embed="rId2" cstate="print"/>
          <a:stretch>
            <a:fillRect/>
          </a:stretch>
        </p:blipFill>
        <p:spPr>
          <a:xfrm>
            <a:off x="1297432" y="1385006"/>
            <a:ext cx="6514928" cy="4853742"/>
          </a:xfrm>
          <a:prstGeom prst="rect">
            <a:avLst/>
          </a:prstGeom>
        </p:spPr>
      </p:pic>
      <p:sp>
        <p:nvSpPr>
          <p:cNvPr id="6" name="Rectangle 2"/>
          <p:cNvSpPr txBox="1">
            <a:spLocks noChangeArrowheads="1"/>
          </p:cNvSpPr>
          <p:nvPr/>
        </p:nvSpPr>
        <p:spPr bwMode="auto">
          <a:xfrm>
            <a:off x="537654" y="116632"/>
            <a:ext cx="8354826" cy="12241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altLang="ja-JP" sz="2000" b="1" kern="0" dirty="0"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Predicted cross sections for production of isotopes of elements 119 and 120</a:t>
            </a:r>
          </a:p>
          <a:p>
            <a:pPr lvl="0">
              <a:defRPr/>
            </a:pPr>
            <a:r>
              <a:rPr lang="en-US" altLang="ja-JP" sz="2000" b="1" kern="0" dirty="0"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                  in the </a:t>
            </a:r>
            <a:r>
              <a:rPr lang="en-US" altLang="ja-JP" sz="2400" b="1" kern="0" baseline="30000" dirty="0"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249</a:t>
            </a:r>
            <a:r>
              <a:rPr lang="en-US" altLang="ja-JP" sz="2000" b="1" kern="0" dirty="0"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Bk+</a:t>
            </a:r>
            <a:r>
              <a:rPr lang="en-US" altLang="ja-JP" sz="2400" b="1" kern="0" baseline="30000" dirty="0"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50</a:t>
            </a:r>
            <a:r>
              <a:rPr lang="en-US" altLang="ja-JP" sz="2000" b="1" kern="0" dirty="0"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Ti,  </a:t>
            </a:r>
            <a:r>
              <a:rPr lang="en-US" altLang="ja-JP" sz="2400" b="1" kern="0" baseline="30000" dirty="0"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249-251</a:t>
            </a:r>
            <a:r>
              <a:rPr lang="en-US" altLang="ja-JP" sz="2000" b="1" kern="0" dirty="0"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Cf+</a:t>
            </a:r>
            <a:r>
              <a:rPr lang="en-US" altLang="ja-JP" sz="2400" b="1" kern="0" baseline="30000" dirty="0"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50</a:t>
            </a:r>
            <a:r>
              <a:rPr lang="en-US" altLang="ja-JP" sz="2000" b="1" kern="0" dirty="0"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Ti , </a:t>
            </a:r>
            <a:r>
              <a:rPr lang="en-US" altLang="ja-JP" sz="2400" b="1" kern="0" baseline="3000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248</a:t>
            </a:r>
            <a:r>
              <a:rPr lang="en-US" altLang="ja-JP" sz="2000" b="1" kern="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Cm+</a:t>
            </a:r>
            <a:r>
              <a:rPr lang="en-US" altLang="ja-JP" sz="2400" b="1" kern="0" baseline="3000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54</a:t>
            </a:r>
            <a:r>
              <a:rPr lang="en-US" altLang="ja-JP" sz="2000" b="1" kern="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Cr </a:t>
            </a:r>
            <a:r>
              <a:rPr lang="en-US" altLang="ja-JP" sz="2000" b="1" kern="0" dirty="0"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reactions </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                                    differ by</a:t>
            </a:r>
            <a:r>
              <a:rPr kumimoji="0" lang="en-US" sz="2000" b="1" i="0" u="none" strike="noStrike" kern="0" cap="none" spc="0" normalizeH="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 2-3 orders of magnitude</a:t>
            </a:r>
            <a:endParaRPr kumimoji="0" lang="en-US" sz="2000" b="1" i="0" u="none"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b="14244"/>
          <a:stretch>
            <a:fillRect/>
          </a:stretch>
        </p:blipFill>
        <p:spPr bwMode="auto">
          <a:xfrm>
            <a:off x="139700" y="1314450"/>
            <a:ext cx="8864600" cy="3626718"/>
          </a:xfrm>
          <a:prstGeom prst="rect">
            <a:avLst/>
          </a:prstGeom>
          <a:noFill/>
          <a:ln w="9525">
            <a:noFill/>
            <a:miter lim="800000"/>
            <a:headEnd/>
            <a:tailEnd/>
          </a:ln>
        </p:spPr>
      </p:pic>
      <p:sp>
        <p:nvSpPr>
          <p:cNvPr id="4" name="Прямоугольник 3"/>
          <p:cNvSpPr/>
          <p:nvPr/>
        </p:nvSpPr>
        <p:spPr>
          <a:xfrm>
            <a:off x="199981" y="3165584"/>
            <a:ext cx="835485" cy="338554"/>
          </a:xfrm>
          <a:prstGeom prst="rect">
            <a:avLst/>
          </a:prstGeom>
        </p:spPr>
        <p:txBody>
          <a:bodyPr wrap="none">
            <a:spAutoFit/>
          </a:bodyPr>
          <a:lstStyle/>
          <a:p>
            <a:r>
              <a:rPr lang="en-US" sz="1600" dirty="0" smtClean="0">
                <a:solidFill>
                  <a:srgbClr val="0000FF"/>
                </a:solidFill>
                <a:effectLst>
                  <a:outerShdw blurRad="38100" dist="38100" dir="2700000" algn="tl">
                    <a:srgbClr val="000000">
                      <a:alpha val="43137"/>
                    </a:srgbClr>
                  </a:outerShdw>
                </a:effectLst>
              </a:rPr>
              <a:t> (2022)</a:t>
            </a:r>
            <a:endParaRPr lang="ru-RU" sz="1600" dirty="0">
              <a:solidFill>
                <a:srgbClr val="0000FF"/>
              </a:solidFill>
            </a:endParaRPr>
          </a:p>
        </p:txBody>
      </p:sp>
      <p:sp>
        <p:nvSpPr>
          <p:cNvPr id="5" name="Прямоугольник 4"/>
          <p:cNvSpPr/>
          <p:nvPr/>
        </p:nvSpPr>
        <p:spPr>
          <a:xfrm>
            <a:off x="208123" y="4204474"/>
            <a:ext cx="835485" cy="338554"/>
          </a:xfrm>
          <a:prstGeom prst="rect">
            <a:avLst/>
          </a:prstGeom>
        </p:spPr>
        <p:txBody>
          <a:bodyPr wrap="none">
            <a:spAutoFit/>
          </a:bodyPr>
          <a:lstStyle/>
          <a:p>
            <a:r>
              <a:rPr lang="en-US" sz="1600" dirty="0" smtClean="0">
                <a:solidFill>
                  <a:srgbClr val="0000FF"/>
                </a:solidFill>
                <a:effectLst>
                  <a:outerShdw blurRad="38100" dist="38100" dir="2700000" algn="tl">
                    <a:srgbClr val="000000">
                      <a:alpha val="43137"/>
                    </a:srgbClr>
                  </a:outerShdw>
                </a:effectLst>
              </a:rPr>
              <a:t> (2023)</a:t>
            </a:r>
            <a:endParaRPr lang="ru-RU" sz="1600" dirty="0">
              <a:solidFill>
                <a:srgbClr val="0000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z3.bmp"/>
          <p:cNvPicPr>
            <a:picLocks noChangeAspect="1"/>
          </p:cNvPicPr>
          <p:nvPr/>
        </p:nvPicPr>
        <p:blipFill>
          <a:blip r:embed="rId2" cstate="print"/>
          <a:stretch>
            <a:fillRect/>
          </a:stretch>
        </p:blipFill>
        <p:spPr>
          <a:xfrm>
            <a:off x="1658426" y="810332"/>
            <a:ext cx="6729998" cy="5715012"/>
          </a:xfrm>
          <a:prstGeom prst="rect">
            <a:avLst/>
          </a:prstGeom>
        </p:spPr>
      </p:pic>
      <p:cxnSp>
        <p:nvCxnSpPr>
          <p:cNvPr id="7" name="Соединительная линия уступом 6"/>
          <p:cNvCxnSpPr/>
          <p:nvPr/>
        </p:nvCxnSpPr>
        <p:spPr>
          <a:xfrm flipV="1">
            <a:off x="1475656" y="736129"/>
            <a:ext cx="6984776" cy="864096"/>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7504" y="980728"/>
            <a:ext cx="1470274" cy="615553"/>
          </a:xfrm>
          <a:prstGeom prst="rect">
            <a:avLst/>
          </a:prstGeom>
          <a:noFill/>
        </p:spPr>
        <p:txBody>
          <a:bodyPr wrap="none" rtlCol="0">
            <a:spAutoFit/>
          </a:bodyPr>
          <a:lstStyle/>
          <a:p>
            <a:r>
              <a:rPr lang="en-US" b="1" i="1" dirty="0" smtClean="0">
                <a:solidFill>
                  <a:srgbClr val="FF0000"/>
                </a:solidFill>
                <a:latin typeface="+mn-lt"/>
              </a:rPr>
              <a:t>E</a:t>
            </a:r>
            <a:r>
              <a:rPr lang="en-US" sz="2200" b="1" baseline="-25000" dirty="0" smtClean="0">
                <a:solidFill>
                  <a:srgbClr val="FF0000"/>
                </a:solidFill>
                <a:latin typeface="+mn-lt"/>
              </a:rPr>
              <a:t>1</a:t>
            </a:r>
            <a:r>
              <a:rPr lang="en-US" b="1" dirty="0" smtClean="0">
                <a:solidFill>
                  <a:srgbClr val="FF0000"/>
                </a:solidFill>
                <a:latin typeface="+mn-lt"/>
              </a:rPr>
              <a:t> = 231 </a:t>
            </a:r>
            <a:r>
              <a:rPr lang="en-US" b="1" dirty="0" err="1" smtClean="0">
                <a:solidFill>
                  <a:srgbClr val="FF0000"/>
                </a:solidFill>
                <a:latin typeface="+mn-lt"/>
              </a:rPr>
              <a:t>MeV</a:t>
            </a:r>
            <a:endParaRPr lang="en-US" b="1" dirty="0" smtClean="0">
              <a:solidFill>
                <a:srgbClr val="FF0000"/>
              </a:solidFill>
              <a:latin typeface="+mn-lt"/>
            </a:endParaRPr>
          </a:p>
          <a:p>
            <a:r>
              <a:rPr lang="en-US" sz="1600" dirty="0" smtClean="0">
                <a:effectLst>
                  <a:outerShdw blurRad="38100" dist="38100" dir="2700000" algn="tl">
                    <a:srgbClr val="000000">
                      <a:alpha val="43137"/>
                    </a:srgbClr>
                  </a:outerShdw>
                </a:effectLst>
                <a:latin typeface="+mn-lt"/>
              </a:rPr>
              <a:t>       (2022)</a:t>
            </a:r>
            <a:endParaRPr lang="ru-RU" sz="1600" dirty="0">
              <a:effectLst>
                <a:outerShdw blurRad="38100" dist="38100" dir="2700000" algn="tl">
                  <a:srgbClr val="000000">
                    <a:alpha val="43137"/>
                  </a:srgbClr>
                </a:outerShdw>
              </a:effectLst>
              <a:latin typeface="+mn-lt"/>
            </a:endParaRPr>
          </a:p>
        </p:txBody>
      </p:sp>
      <p:sp>
        <p:nvSpPr>
          <p:cNvPr id="12" name="TextBox 11"/>
          <p:cNvSpPr txBox="1"/>
          <p:nvPr/>
        </p:nvSpPr>
        <p:spPr>
          <a:xfrm>
            <a:off x="179512" y="2771636"/>
            <a:ext cx="1470274" cy="646331"/>
          </a:xfrm>
          <a:prstGeom prst="rect">
            <a:avLst/>
          </a:prstGeom>
          <a:noFill/>
        </p:spPr>
        <p:txBody>
          <a:bodyPr wrap="none" rtlCol="0">
            <a:spAutoFit/>
          </a:bodyPr>
          <a:lstStyle/>
          <a:p>
            <a:r>
              <a:rPr lang="en-US" b="1" i="1" dirty="0" smtClean="0">
                <a:solidFill>
                  <a:srgbClr val="FF0000"/>
                </a:solidFill>
                <a:latin typeface="+mn-lt"/>
              </a:rPr>
              <a:t>E</a:t>
            </a:r>
            <a:r>
              <a:rPr lang="ru-RU" sz="2200" b="1" baseline="-25000" dirty="0" smtClean="0">
                <a:solidFill>
                  <a:srgbClr val="FF0000"/>
                </a:solidFill>
                <a:latin typeface="+mn-lt"/>
              </a:rPr>
              <a:t>2</a:t>
            </a:r>
            <a:r>
              <a:rPr lang="en-US" b="1" dirty="0" smtClean="0">
                <a:solidFill>
                  <a:srgbClr val="FF0000"/>
                </a:solidFill>
                <a:latin typeface="+mn-lt"/>
              </a:rPr>
              <a:t> = 23</a:t>
            </a:r>
            <a:r>
              <a:rPr lang="ru-RU" b="1" dirty="0" smtClean="0">
                <a:solidFill>
                  <a:srgbClr val="FF0000"/>
                </a:solidFill>
                <a:latin typeface="+mn-lt"/>
              </a:rPr>
              <a:t>8</a:t>
            </a:r>
            <a:r>
              <a:rPr lang="en-US" b="1" dirty="0" smtClean="0">
                <a:solidFill>
                  <a:srgbClr val="FF0000"/>
                </a:solidFill>
                <a:latin typeface="+mn-lt"/>
              </a:rPr>
              <a:t> </a:t>
            </a:r>
            <a:r>
              <a:rPr lang="en-US" b="1" dirty="0" err="1" smtClean="0">
                <a:solidFill>
                  <a:srgbClr val="FF0000"/>
                </a:solidFill>
                <a:latin typeface="+mn-lt"/>
              </a:rPr>
              <a:t>MeV</a:t>
            </a:r>
            <a:endParaRPr lang="en-US" b="1" dirty="0" smtClean="0">
              <a:solidFill>
                <a:srgbClr val="FF0000"/>
              </a:solidFill>
              <a:latin typeface="+mn-lt"/>
            </a:endParaRPr>
          </a:p>
          <a:p>
            <a:r>
              <a:rPr lang="en-US" dirty="0" smtClean="0">
                <a:effectLst>
                  <a:outerShdw blurRad="38100" dist="38100" dir="2700000" algn="tl">
                    <a:srgbClr val="000000">
                      <a:alpha val="43137"/>
                    </a:srgbClr>
                  </a:outerShdw>
                </a:effectLst>
              </a:rPr>
              <a:t>     </a:t>
            </a:r>
            <a:r>
              <a:rPr lang="en-US" sz="1600" dirty="0" smtClean="0">
                <a:effectLst>
                  <a:outerShdw blurRad="38100" dist="38100" dir="2700000" algn="tl">
                    <a:srgbClr val="000000">
                      <a:alpha val="43137"/>
                    </a:srgbClr>
                  </a:outerShdw>
                </a:effectLst>
              </a:rPr>
              <a:t>(2022)</a:t>
            </a:r>
            <a:endParaRPr lang="ru-RU" sz="1600" b="1" dirty="0">
              <a:solidFill>
                <a:srgbClr val="FF0000"/>
              </a:solidFill>
              <a:latin typeface="+mn-lt"/>
            </a:endParaRPr>
          </a:p>
        </p:txBody>
      </p:sp>
      <p:sp>
        <p:nvSpPr>
          <p:cNvPr id="14" name="TextBox 13"/>
          <p:cNvSpPr txBox="1"/>
          <p:nvPr/>
        </p:nvSpPr>
        <p:spPr>
          <a:xfrm>
            <a:off x="107504" y="188640"/>
            <a:ext cx="2016224" cy="707886"/>
          </a:xfrm>
          <a:prstGeom prst="rect">
            <a:avLst/>
          </a:prstGeom>
          <a:noFill/>
        </p:spPr>
        <p:txBody>
          <a:bodyPr wrap="square" rtlCol="0">
            <a:spAutoFit/>
          </a:bodyPr>
          <a:lstStyle/>
          <a:p>
            <a:pPr algn="ctr"/>
            <a:r>
              <a:rPr lang="ru-RU" sz="2000" b="1" dirty="0" smtClean="0">
                <a:solidFill>
                  <a:srgbClr val="0000FF"/>
                </a:solidFill>
                <a:latin typeface="+mn-lt"/>
              </a:rPr>
              <a:t>7 цепочек </a:t>
            </a:r>
          </a:p>
          <a:p>
            <a:pPr algn="ctr"/>
            <a:r>
              <a:rPr lang="ru-RU" sz="2200" b="1" baseline="30000" dirty="0" smtClean="0">
                <a:solidFill>
                  <a:srgbClr val="0000FF"/>
                </a:solidFill>
                <a:latin typeface="+mn-lt"/>
              </a:rPr>
              <a:t>276</a:t>
            </a:r>
            <a:r>
              <a:rPr lang="en-US" sz="2000" b="1" dirty="0" smtClean="0">
                <a:solidFill>
                  <a:srgbClr val="0000FF"/>
                </a:solidFill>
                <a:latin typeface="+mn-lt"/>
              </a:rPr>
              <a:t>Ds – </a:t>
            </a:r>
            <a:r>
              <a:rPr lang="en-US" sz="2000" b="1" u="sng" dirty="0" smtClean="0">
                <a:solidFill>
                  <a:srgbClr val="FF0000"/>
                </a:solidFill>
                <a:latin typeface="Symbol" pitchFamily="18" charset="2"/>
              </a:rPr>
              <a:t>a</a:t>
            </a:r>
            <a:r>
              <a:rPr lang="en-US" sz="2000" b="1" u="sng" dirty="0" smtClean="0">
                <a:solidFill>
                  <a:srgbClr val="FF0000"/>
                </a:solidFill>
                <a:latin typeface="+mn-lt"/>
              </a:rPr>
              <a:t> </a:t>
            </a:r>
            <a:r>
              <a:rPr lang="ru-RU" sz="2000" b="1" u="sng" dirty="0" smtClean="0">
                <a:solidFill>
                  <a:srgbClr val="FF0000"/>
                </a:solidFill>
                <a:latin typeface="+mn-lt"/>
              </a:rPr>
              <a:t>и </a:t>
            </a:r>
            <a:r>
              <a:rPr lang="en-US" sz="2000" b="1" u="sng" dirty="0" smtClean="0">
                <a:solidFill>
                  <a:srgbClr val="FF0000"/>
                </a:solidFill>
                <a:latin typeface="+mn-lt"/>
              </a:rPr>
              <a:t>SF</a:t>
            </a:r>
          </a:p>
        </p:txBody>
      </p:sp>
      <p:cxnSp>
        <p:nvCxnSpPr>
          <p:cNvPr id="9" name="Соединительная линия уступом 8"/>
          <p:cNvCxnSpPr/>
          <p:nvPr/>
        </p:nvCxnSpPr>
        <p:spPr>
          <a:xfrm>
            <a:off x="1619672" y="4221088"/>
            <a:ext cx="6696744" cy="1080120"/>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79512" y="4715852"/>
            <a:ext cx="1470274" cy="646331"/>
          </a:xfrm>
          <a:prstGeom prst="rect">
            <a:avLst/>
          </a:prstGeom>
          <a:noFill/>
        </p:spPr>
        <p:txBody>
          <a:bodyPr wrap="none" rtlCol="0">
            <a:spAutoFit/>
          </a:bodyPr>
          <a:lstStyle/>
          <a:p>
            <a:r>
              <a:rPr lang="en-US" b="1" i="1" dirty="0" smtClean="0">
                <a:solidFill>
                  <a:srgbClr val="FF0000"/>
                </a:solidFill>
                <a:latin typeface="+mn-lt"/>
              </a:rPr>
              <a:t>E</a:t>
            </a:r>
            <a:r>
              <a:rPr lang="en-US" sz="2200" b="1" baseline="-25000" dirty="0" smtClean="0">
                <a:solidFill>
                  <a:srgbClr val="FF0000"/>
                </a:solidFill>
                <a:latin typeface="+mn-lt"/>
              </a:rPr>
              <a:t>3</a:t>
            </a:r>
            <a:r>
              <a:rPr lang="en-US" b="1" dirty="0" smtClean="0">
                <a:solidFill>
                  <a:srgbClr val="FF0000"/>
                </a:solidFill>
                <a:latin typeface="+mn-lt"/>
              </a:rPr>
              <a:t> = 2</a:t>
            </a:r>
            <a:r>
              <a:rPr lang="ru-RU" b="1" dirty="0" smtClean="0">
                <a:solidFill>
                  <a:srgbClr val="FF0000"/>
                </a:solidFill>
                <a:latin typeface="+mn-lt"/>
              </a:rPr>
              <a:t>51</a:t>
            </a:r>
            <a:r>
              <a:rPr lang="en-US" b="1" dirty="0" smtClean="0">
                <a:solidFill>
                  <a:srgbClr val="FF0000"/>
                </a:solidFill>
                <a:latin typeface="+mn-lt"/>
              </a:rPr>
              <a:t> </a:t>
            </a:r>
            <a:r>
              <a:rPr lang="en-US" b="1" dirty="0" err="1" smtClean="0">
                <a:solidFill>
                  <a:srgbClr val="FF0000"/>
                </a:solidFill>
                <a:latin typeface="+mn-lt"/>
              </a:rPr>
              <a:t>MeV</a:t>
            </a:r>
            <a:endParaRPr lang="en-US" b="1" dirty="0" smtClean="0">
              <a:solidFill>
                <a:srgbClr val="FF0000"/>
              </a:solidFill>
              <a:latin typeface="+mn-lt"/>
            </a:endParaRPr>
          </a:p>
          <a:p>
            <a:r>
              <a:rPr lang="en-US" dirty="0" smtClean="0">
                <a:effectLst>
                  <a:outerShdw blurRad="38100" dist="38100" dir="2700000" algn="tl">
                    <a:srgbClr val="000000">
                      <a:alpha val="43137"/>
                    </a:srgbClr>
                  </a:outerShdw>
                </a:effectLst>
              </a:rPr>
              <a:t>     </a:t>
            </a:r>
            <a:r>
              <a:rPr lang="en-US" sz="1600" dirty="0" smtClean="0">
                <a:effectLst>
                  <a:outerShdw blurRad="38100" dist="38100" dir="2700000" algn="tl">
                    <a:srgbClr val="000000">
                      <a:alpha val="43137"/>
                    </a:srgbClr>
                  </a:outerShdw>
                </a:effectLst>
              </a:rPr>
              <a:t>(2023)</a:t>
            </a:r>
            <a:endParaRPr lang="ru-RU" sz="1600" b="1" dirty="0">
              <a:solidFill>
                <a:srgbClr val="FF0000"/>
              </a:solidFill>
              <a:latin typeface="+mn-lt"/>
            </a:endParaRPr>
          </a:p>
        </p:txBody>
      </p:sp>
      <p:sp>
        <p:nvSpPr>
          <p:cNvPr id="18" name="TextBox 17"/>
          <p:cNvSpPr txBox="1"/>
          <p:nvPr/>
        </p:nvSpPr>
        <p:spPr>
          <a:xfrm>
            <a:off x="3851920" y="116632"/>
            <a:ext cx="3024336" cy="461665"/>
          </a:xfrm>
          <a:prstGeom prst="rect">
            <a:avLst/>
          </a:prstGeom>
          <a:noFill/>
        </p:spPr>
        <p:txBody>
          <a:bodyPr wrap="square" rtlCol="0">
            <a:spAutoFit/>
          </a:bodyPr>
          <a:lstStyle/>
          <a:p>
            <a:r>
              <a:rPr lang="en-US" sz="2800" b="1" baseline="30000" dirty="0" smtClean="0">
                <a:solidFill>
                  <a:srgbClr val="006600"/>
                </a:solidFill>
                <a:latin typeface="+mn-lt"/>
              </a:rPr>
              <a:t>232</a:t>
            </a:r>
            <a:r>
              <a:rPr lang="en-US" sz="2400" b="1" dirty="0" smtClean="0">
                <a:solidFill>
                  <a:srgbClr val="006600"/>
                </a:solidFill>
                <a:latin typeface="+mn-lt"/>
              </a:rPr>
              <a:t>Th </a:t>
            </a:r>
            <a:r>
              <a:rPr lang="en-US" sz="2400" b="1" dirty="0">
                <a:solidFill>
                  <a:srgbClr val="006600"/>
                </a:solidFill>
                <a:latin typeface="+mn-lt"/>
              </a:rPr>
              <a:t>+ </a:t>
            </a:r>
            <a:r>
              <a:rPr lang="en-US" sz="2800" b="1" baseline="30000" dirty="0">
                <a:solidFill>
                  <a:srgbClr val="006600"/>
                </a:solidFill>
                <a:latin typeface="+mn-lt"/>
              </a:rPr>
              <a:t>48</a:t>
            </a:r>
            <a:r>
              <a:rPr lang="en-US" sz="2400" b="1" dirty="0">
                <a:solidFill>
                  <a:srgbClr val="006600"/>
                </a:solidFill>
                <a:latin typeface="+mn-lt"/>
              </a:rPr>
              <a:t>Ca</a:t>
            </a:r>
            <a:r>
              <a:rPr lang="ru-RU" sz="2400" b="1" dirty="0">
                <a:solidFill>
                  <a:srgbClr val="006600"/>
                </a:solidFill>
                <a:latin typeface="+mn-lt"/>
              </a:rPr>
              <a:t> </a:t>
            </a:r>
            <a:r>
              <a:rPr lang="ru-RU" sz="2400" b="1" dirty="0">
                <a:solidFill>
                  <a:srgbClr val="006600"/>
                </a:solidFill>
                <a:latin typeface="+mn-lt"/>
                <a:sym typeface="Symbol"/>
              </a:rPr>
              <a:t> </a:t>
            </a:r>
            <a:r>
              <a:rPr lang="en-US" sz="2400" b="1" baseline="30000" dirty="0" smtClean="0">
                <a:solidFill>
                  <a:srgbClr val="006600"/>
                </a:solidFill>
              </a:rPr>
              <a:t>280</a:t>
            </a:r>
            <a:r>
              <a:rPr lang="en-US" sz="2000" b="1" dirty="0" smtClean="0">
                <a:solidFill>
                  <a:srgbClr val="006600"/>
                </a:solidFill>
              </a:rPr>
              <a:t>Ds</a:t>
            </a:r>
            <a:r>
              <a:rPr lang="en-US" sz="2000" b="1" dirty="0" smtClean="0">
                <a:solidFill>
                  <a:srgbClr val="006600"/>
                </a:solidFill>
                <a:latin typeface="+mn-lt"/>
              </a:rPr>
              <a:t>*</a:t>
            </a:r>
            <a:endParaRPr lang="ru-RU" sz="2000" b="1" dirty="0">
              <a:solidFill>
                <a:srgbClr val="006600"/>
              </a:solidFill>
              <a:latin typeface="+mn-lt"/>
            </a:endParaRPr>
          </a:p>
        </p:txBody>
      </p:sp>
      <p:pic>
        <p:nvPicPr>
          <p:cNvPr id="1026" name="Picture 2"/>
          <p:cNvPicPr>
            <a:picLocks noChangeAspect="1" noChangeArrowheads="1"/>
          </p:cNvPicPr>
          <p:nvPr/>
        </p:nvPicPr>
        <p:blipFill>
          <a:blip r:embed="rId3" cstate="print"/>
          <a:srcRect/>
          <a:stretch>
            <a:fillRect/>
          </a:stretch>
        </p:blipFill>
        <p:spPr bwMode="auto">
          <a:xfrm>
            <a:off x="2339752" y="4797152"/>
            <a:ext cx="6504425" cy="1804190"/>
          </a:xfrm>
          <a:prstGeom prst="rect">
            <a:avLst/>
          </a:prstGeom>
          <a:noFill/>
          <a:ln w="9525">
            <a:noFill/>
            <a:miter lim="800000"/>
            <a:headEnd/>
            <a:tailEnd/>
          </a:ln>
          <a:effectLst>
            <a:glow rad="139700">
              <a:schemeClr val="accent1">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z4.bmp"/>
          <p:cNvPicPr>
            <a:picLocks noChangeAspect="1"/>
          </p:cNvPicPr>
          <p:nvPr/>
        </p:nvPicPr>
        <p:blipFill>
          <a:blip r:embed="rId2" cstate="print"/>
          <a:stretch>
            <a:fillRect/>
          </a:stretch>
        </p:blipFill>
        <p:spPr>
          <a:xfrm>
            <a:off x="2699792" y="128472"/>
            <a:ext cx="5600092" cy="6540888"/>
          </a:xfrm>
          <a:prstGeom prst="rect">
            <a:avLst/>
          </a:prstGeom>
        </p:spPr>
      </p:pic>
      <p:sp>
        <p:nvSpPr>
          <p:cNvPr id="11" name="TextBox 10"/>
          <p:cNvSpPr txBox="1"/>
          <p:nvPr/>
        </p:nvSpPr>
        <p:spPr>
          <a:xfrm>
            <a:off x="107504" y="1403484"/>
            <a:ext cx="1470274" cy="615553"/>
          </a:xfrm>
          <a:prstGeom prst="rect">
            <a:avLst/>
          </a:prstGeom>
          <a:noFill/>
        </p:spPr>
        <p:txBody>
          <a:bodyPr wrap="none" rtlCol="0">
            <a:spAutoFit/>
          </a:bodyPr>
          <a:lstStyle/>
          <a:p>
            <a:r>
              <a:rPr lang="en-US" b="1" i="1" dirty="0" smtClean="0">
                <a:solidFill>
                  <a:srgbClr val="FF0000"/>
                </a:solidFill>
                <a:latin typeface="+mn-lt"/>
              </a:rPr>
              <a:t>E</a:t>
            </a:r>
            <a:r>
              <a:rPr lang="en-US" sz="2200" b="1" baseline="-25000" dirty="0" smtClean="0">
                <a:solidFill>
                  <a:srgbClr val="FF0000"/>
                </a:solidFill>
                <a:latin typeface="+mn-lt"/>
              </a:rPr>
              <a:t>3</a:t>
            </a:r>
            <a:r>
              <a:rPr lang="en-US" b="1" dirty="0" smtClean="0">
                <a:solidFill>
                  <a:srgbClr val="FF0000"/>
                </a:solidFill>
                <a:latin typeface="+mn-lt"/>
              </a:rPr>
              <a:t> = 2</a:t>
            </a:r>
            <a:r>
              <a:rPr lang="ru-RU" b="1" dirty="0" smtClean="0">
                <a:solidFill>
                  <a:srgbClr val="FF0000"/>
                </a:solidFill>
                <a:latin typeface="+mn-lt"/>
              </a:rPr>
              <a:t>5</a:t>
            </a:r>
            <a:r>
              <a:rPr lang="en-US" b="1" dirty="0" smtClean="0">
                <a:solidFill>
                  <a:srgbClr val="FF0000"/>
                </a:solidFill>
                <a:latin typeface="+mn-lt"/>
              </a:rPr>
              <a:t>1 </a:t>
            </a:r>
            <a:r>
              <a:rPr lang="en-US" b="1" dirty="0" err="1" smtClean="0">
                <a:solidFill>
                  <a:srgbClr val="FF0000"/>
                </a:solidFill>
                <a:latin typeface="+mn-lt"/>
              </a:rPr>
              <a:t>MeV</a:t>
            </a:r>
            <a:endParaRPr lang="en-US" b="1" dirty="0" smtClean="0">
              <a:solidFill>
                <a:srgbClr val="FF0000"/>
              </a:solidFill>
              <a:latin typeface="+mn-lt"/>
            </a:endParaRPr>
          </a:p>
          <a:p>
            <a:r>
              <a:rPr lang="en-US" sz="1600" dirty="0" smtClean="0">
                <a:effectLst>
                  <a:outerShdw blurRad="38100" dist="38100" dir="2700000" algn="tl">
                    <a:srgbClr val="000000">
                      <a:alpha val="43137"/>
                    </a:srgbClr>
                  </a:outerShdw>
                </a:effectLst>
              </a:rPr>
              <a:t>      (2023)</a:t>
            </a:r>
            <a:endParaRPr lang="ru-RU" sz="1600" b="1" dirty="0">
              <a:solidFill>
                <a:srgbClr val="FF0000"/>
              </a:solidFill>
              <a:latin typeface="+mn-lt"/>
            </a:endParaRPr>
          </a:p>
        </p:txBody>
      </p:sp>
      <p:sp>
        <p:nvSpPr>
          <p:cNvPr id="12" name="TextBox 11"/>
          <p:cNvSpPr txBox="1"/>
          <p:nvPr/>
        </p:nvSpPr>
        <p:spPr>
          <a:xfrm>
            <a:off x="179512" y="2915652"/>
            <a:ext cx="1470274" cy="615553"/>
          </a:xfrm>
          <a:prstGeom prst="rect">
            <a:avLst/>
          </a:prstGeom>
          <a:noFill/>
        </p:spPr>
        <p:txBody>
          <a:bodyPr wrap="none" rtlCol="0">
            <a:spAutoFit/>
          </a:bodyPr>
          <a:lstStyle/>
          <a:p>
            <a:r>
              <a:rPr lang="en-US" b="1" i="1" dirty="0" smtClean="0">
                <a:solidFill>
                  <a:srgbClr val="FF0000"/>
                </a:solidFill>
                <a:latin typeface="+mn-lt"/>
              </a:rPr>
              <a:t>E</a:t>
            </a:r>
            <a:r>
              <a:rPr lang="en-US" sz="2200" b="1" baseline="-25000" dirty="0" smtClean="0">
                <a:solidFill>
                  <a:srgbClr val="FF0000"/>
                </a:solidFill>
                <a:latin typeface="+mn-lt"/>
              </a:rPr>
              <a:t>4</a:t>
            </a:r>
            <a:r>
              <a:rPr lang="en-US" b="1" dirty="0" smtClean="0">
                <a:solidFill>
                  <a:srgbClr val="FF0000"/>
                </a:solidFill>
                <a:latin typeface="+mn-lt"/>
              </a:rPr>
              <a:t> = 2</a:t>
            </a:r>
            <a:r>
              <a:rPr lang="ru-RU" b="1" dirty="0" smtClean="0">
                <a:solidFill>
                  <a:srgbClr val="FF0000"/>
                </a:solidFill>
                <a:latin typeface="+mn-lt"/>
              </a:rPr>
              <a:t>57</a:t>
            </a:r>
            <a:r>
              <a:rPr lang="en-US" b="1" dirty="0" smtClean="0">
                <a:solidFill>
                  <a:srgbClr val="FF0000"/>
                </a:solidFill>
                <a:latin typeface="+mn-lt"/>
              </a:rPr>
              <a:t> </a:t>
            </a:r>
            <a:r>
              <a:rPr lang="en-US" b="1" dirty="0" err="1" smtClean="0">
                <a:solidFill>
                  <a:srgbClr val="FF0000"/>
                </a:solidFill>
                <a:latin typeface="+mn-lt"/>
              </a:rPr>
              <a:t>MeV</a:t>
            </a:r>
            <a:endParaRPr lang="en-US" b="1" dirty="0" smtClean="0">
              <a:solidFill>
                <a:srgbClr val="FF0000"/>
              </a:solidFill>
              <a:latin typeface="+mn-lt"/>
            </a:endParaRPr>
          </a:p>
          <a:p>
            <a:r>
              <a:rPr lang="en-US" sz="1600" dirty="0" smtClean="0">
                <a:effectLst>
                  <a:outerShdw blurRad="38100" dist="38100" dir="2700000" algn="tl">
                    <a:srgbClr val="000000">
                      <a:alpha val="43137"/>
                    </a:srgbClr>
                  </a:outerShdw>
                </a:effectLst>
              </a:rPr>
              <a:t>      (2023)</a:t>
            </a:r>
            <a:endParaRPr lang="ru-RU" sz="1600" b="1" dirty="0">
              <a:solidFill>
                <a:srgbClr val="FF0000"/>
              </a:solidFill>
              <a:latin typeface="+mn-lt"/>
            </a:endParaRPr>
          </a:p>
        </p:txBody>
      </p:sp>
      <p:sp>
        <p:nvSpPr>
          <p:cNvPr id="14" name="TextBox 13"/>
          <p:cNvSpPr txBox="1"/>
          <p:nvPr/>
        </p:nvSpPr>
        <p:spPr>
          <a:xfrm>
            <a:off x="467544" y="188640"/>
            <a:ext cx="1656184" cy="707886"/>
          </a:xfrm>
          <a:prstGeom prst="rect">
            <a:avLst/>
          </a:prstGeom>
          <a:noFill/>
        </p:spPr>
        <p:txBody>
          <a:bodyPr wrap="square" rtlCol="0">
            <a:spAutoFit/>
          </a:bodyPr>
          <a:lstStyle/>
          <a:p>
            <a:pPr algn="ctr"/>
            <a:r>
              <a:rPr lang="ru-RU" sz="2000" b="1" dirty="0" smtClean="0">
                <a:solidFill>
                  <a:srgbClr val="0000FF"/>
                </a:solidFill>
                <a:latin typeface="+mn-lt"/>
              </a:rPr>
              <a:t>6 цепочек </a:t>
            </a:r>
          </a:p>
          <a:p>
            <a:pPr algn="ctr"/>
            <a:r>
              <a:rPr lang="ru-RU" sz="2200" b="1" baseline="30000" dirty="0" smtClean="0">
                <a:solidFill>
                  <a:srgbClr val="0000FF"/>
                </a:solidFill>
                <a:latin typeface="+mn-lt"/>
              </a:rPr>
              <a:t>275</a:t>
            </a:r>
            <a:r>
              <a:rPr lang="en-US" sz="2000" b="1" dirty="0" smtClean="0">
                <a:solidFill>
                  <a:srgbClr val="0000FF"/>
                </a:solidFill>
                <a:latin typeface="+mn-lt"/>
              </a:rPr>
              <a:t>Ds</a:t>
            </a:r>
          </a:p>
        </p:txBody>
      </p:sp>
      <p:grpSp>
        <p:nvGrpSpPr>
          <p:cNvPr id="25" name="Группа 24"/>
          <p:cNvGrpSpPr/>
          <p:nvPr/>
        </p:nvGrpSpPr>
        <p:grpSpPr>
          <a:xfrm>
            <a:off x="1835696" y="1052736"/>
            <a:ext cx="3528392" cy="936104"/>
            <a:chOff x="2339752" y="1052736"/>
            <a:chExt cx="2736304" cy="936104"/>
          </a:xfrm>
        </p:grpSpPr>
        <p:cxnSp>
          <p:nvCxnSpPr>
            <p:cNvPr id="19" name="Прямая соединительная линия 18"/>
            <p:cNvCxnSpPr/>
            <p:nvPr/>
          </p:nvCxnSpPr>
          <p:spPr>
            <a:xfrm>
              <a:off x="2339752" y="1988840"/>
              <a:ext cx="18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flipV="1">
              <a:off x="4139952" y="1052736"/>
              <a:ext cx="936104" cy="9361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 name="Прямоугольник 8"/>
          <p:cNvSpPr/>
          <p:nvPr/>
        </p:nvSpPr>
        <p:spPr>
          <a:xfrm>
            <a:off x="251520" y="908720"/>
            <a:ext cx="1872208" cy="369332"/>
          </a:xfrm>
          <a:prstGeom prst="rect">
            <a:avLst/>
          </a:prstGeom>
        </p:spPr>
        <p:txBody>
          <a:bodyPr wrap="square">
            <a:spAutoFit/>
          </a:bodyPr>
          <a:lstStyle/>
          <a:p>
            <a:pPr algn="ctr"/>
            <a:r>
              <a:rPr lang="ru-RU" sz="2000" b="1" baseline="30000" dirty="0" smtClean="0">
                <a:solidFill>
                  <a:srgbClr val="0000FF"/>
                </a:solidFill>
              </a:rPr>
              <a:t>2</a:t>
            </a:r>
            <a:r>
              <a:rPr lang="en-US" sz="2000" b="1" baseline="30000" dirty="0" smtClean="0">
                <a:solidFill>
                  <a:srgbClr val="0000FF"/>
                </a:solidFill>
              </a:rPr>
              <a:t>6</a:t>
            </a:r>
            <a:r>
              <a:rPr lang="ru-RU" sz="2000" b="1" baseline="30000" dirty="0" smtClean="0">
                <a:solidFill>
                  <a:srgbClr val="0000FF"/>
                </a:solidFill>
              </a:rPr>
              <a:t>7</a:t>
            </a:r>
            <a:r>
              <a:rPr lang="en-US" b="1" dirty="0" err="1" smtClean="0">
                <a:solidFill>
                  <a:srgbClr val="0000FF"/>
                </a:solidFill>
              </a:rPr>
              <a:t>Sg</a:t>
            </a:r>
            <a:r>
              <a:rPr lang="en-US" b="1" dirty="0" smtClean="0">
                <a:solidFill>
                  <a:srgbClr val="0000FF"/>
                </a:solidFill>
              </a:rPr>
              <a:t> – </a:t>
            </a:r>
            <a:r>
              <a:rPr lang="en-US" b="1" u="sng" dirty="0" smtClean="0">
                <a:solidFill>
                  <a:srgbClr val="FF0000"/>
                </a:solidFill>
                <a:latin typeface="Symbol" pitchFamily="18" charset="2"/>
              </a:rPr>
              <a:t>a</a:t>
            </a:r>
            <a:r>
              <a:rPr lang="en-US" b="1" u="sng" dirty="0" smtClean="0">
                <a:solidFill>
                  <a:srgbClr val="FF0000"/>
                </a:solidFill>
              </a:rPr>
              <a:t> </a:t>
            </a:r>
            <a:r>
              <a:rPr lang="ru-RU" b="1" u="sng" dirty="0" smtClean="0">
                <a:solidFill>
                  <a:srgbClr val="FF0000"/>
                </a:solidFill>
              </a:rPr>
              <a:t>и </a:t>
            </a:r>
            <a:r>
              <a:rPr lang="en-US" b="1" u="sng" dirty="0" smtClean="0">
                <a:solidFill>
                  <a:srgbClr val="FF0000"/>
                </a:solidFill>
              </a:rPr>
              <a:t>SF</a:t>
            </a:r>
          </a:p>
        </p:txBody>
      </p:sp>
      <p:sp>
        <p:nvSpPr>
          <p:cNvPr id="13" name="Прямоугольник 12"/>
          <p:cNvSpPr/>
          <p:nvPr/>
        </p:nvSpPr>
        <p:spPr>
          <a:xfrm>
            <a:off x="323528" y="5311660"/>
            <a:ext cx="6336704" cy="646331"/>
          </a:xfrm>
          <a:prstGeom prst="rect">
            <a:avLst/>
          </a:prstGeom>
          <a:solidFill>
            <a:srgbClr val="FFFFCC"/>
          </a:solidFill>
          <a:effectLst>
            <a:glow rad="228600">
              <a:schemeClr val="accent1">
                <a:satMod val="175000"/>
                <a:alpha val="40000"/>
              </a:schemeClr>
            </a:glow>
          </a:effectLst>
        </p:spPr>
        <p:txBody>
          <a:bodyPr wrap="square">
            <a:spAutoFit/>
          </a:bodyPr>
          <a:lstStyle/>
          <a:p>
            <a:r>
              <a:rPr lang="ru-RU" b="1" dirty="0" smtClean="0">
                <a:solidFill>
                  <a:srgbClr val="FF0000"/>
                </a:solidFill>
              </a:rPr>
              <a:t>Впервые:</a:t>
            </a:r>
          </a:p>
          <a:p>
            <a:r>
              <a:rPr lang="ru-RU" b="1" dirty="0" smtClean="0">
                <a:solidFill>
                  <a:srgbClr val="FF0000"/>
                </a:solidFill>
              </a:rPr>
              <a:t>Распад ядра </a:t>
            </a:r>
            <a:r>
              <a:rPr lang="ru-RU" b="1" dirty="0" err="1" smtClean="0">
                <a:solidFill>
                  <a:srgbClr val="FF0000"/>
                </a:solidFill>
              </a:rPr>
              <a:t>СТЭ</a:t>
            </a:r>
            <a:r>
              <a:rPr lang="ru-RU" b="1" dirty="0" smtClean="0">
                <a:solidFill>
                  <a:srgbClr val="FF0000"/>
                </a:solidFill>
              </a:rPr>
              <a:t> в известные ядра</a:t>
            </a:r>
            <a:r>
              <a:rPr lang="en-US" b="1" dirty="0" smtClean="0">
                <a:solidFill>
                  <a:srgbClr val="FF0000"/>
                </a:solidFill>
              </a:rPr>
              <a:t> </a:t>
            </a:r>
            <a:r>
              <a:rPr lang="ru-RU" b="1" dirty="0" smtClean="0">
                <a:solidFill>
                  <a:srgbClr val="FF0000"/>
                </a:solidFill>
              </a:rPr>
              <a:t> </a:t>
            </a:r>
            <a:r>
              <a:rPr lang="ru-RU" b="1" baseline="30000" dirty="0" smtClean="0">
                <a:solidFill>
                  <a:srgbClr val="0000FF"/>
                </a:solidFill>
              </a:rPr>
              <a:t>271</a:t>
            </a:r>
            <a:r>
              <a:rPr lang="en-US" b="1" dirty="0" smtClean="0">
                <a:solidFill>
                  <a:srgbClr val="0000FF"/>
                </a:solidFill>
              </a:rPr>
              <a:t>Hs,</a:t>
            </a:r>
            <a:r>
              <a:rPr lang="ru-RU" b="1" dirty="0" smtClean="0">
                <a:solidFill>
                  <a:srgbClr val="0000FF"/>
                </a:solidFill>
              </a:rPr>
              <a:t> </a:t>
            </a:r>
            <a:r>
              <a:rPr lang="ru-RU" b="1" baseline="30000" dirty="0" smtClean="0">
                <a:solidFill>
                  <a:srgbClr val="0000FF"/>
                </a:solidFill>
              </a:rPr>
              <a:t>2</a:t>
            </a:r>
            <a:r>
              <a:rPr lang="en-US" b="1" baseline="30000" dirty="0" smtClean="0">
                <a:solidFill>
                  <a:srgbClr val="0000FF"/>
                </a:solidFill>
              </a:rPr>
              <a:t>6</a:t>
            </a:r>
            <a:r>
              <a:rPr lang="ru-RU" b="1" baseline="30000" dirty="0" smtClean="0">
                <a:solidFill>
                  <a:srgbClr val="0000FF"/>
                </a:solidFill>
              </a:rPr>
              <a:t>7</a:t>
            </a:r>
            <a:r>
              <a:rPr lang="en-US" b="1" dirty="0" err="1" smtClean="0">
                <a:solidFill>
                  <a:srgbClr val="0000FF"/>
                </a:solidFill>
              </a:rPr>
              <a:t>Sg</a:t>
            </a:r>
            <a:r>
              <a:rPr lang="en-US" b="1" dirty="0" smtClean="0">
                <a:solidFill>
                  <a:srgbClr val="0000FF"/>
                </a:solidFill>
              </a:rPr>
              <a:t>, </a:t>
            </a:r>
            <a:r>
              <a:rPr lang="ru-RU" b="1" baseline="30000" dirty="0" smtClean="0">
                <a:solidFill>
                  <a:srgbClr val="0000FF"/>
                </a:solidFill>
              </a:rPr>
              <a:t>2</a:t>
            </a:r>
            <a:r>
              <a:rPr lang="en-US" b="1" baseline="30000" dirty="0" smtClean="0">
                <a:solidFill>
                  <a:srgbClr val="0000FF"/>
                </a:solidFill>
              </a:rPr>
              <a:t>63</a:t>
            </a:r>
            <a:r>
              <a:rPr lang="en-US" b="1" dirty="0" smtClean="0">
                <a:solidFill>
                  <a:srgbClr val="0000FF"/>
                </a:solidFill>
              </a:rPr>
              <a:t>Rf </a:t>
            </a:r>
            <a:endParaRPr lang="en-US" b="1" u="sng" dirty="0" smtClean="0">
              <a:solidFill>
                <a:srgbClr val="FF0000"/>
              </a:solidFill>
            </a:endParaRPr>
          </a:p>
        </p:txBody>
      </p:sp>
      <p:sp>
        <p:nvSpPr>
          <p:cNvPr id="15" name="TextBox 14"/>
          <p:cNvSpPr txBox="1"/>
          <p:nvPr/>
        </p:nvSpPr>
        <p:spPr>
          <a:xfrm>
            <a:off x="6876256" y="5301208"/>
            <a:ext cx="2215094" cy="646331"/>
          </a:xfrm>
          <a:prstGeom prst="rect">
            <a:avLst/>
          </a:prstGeom>
          <a:noFill/>
        </p:spPr>
        <p:txBody>
          <a:bodyPr wrap="none" rtlCol="0">
            <a:spAutoFit/>
          </a:bodyPr>
          <a:lstStyle/>
          <a:p>
            <a:r>
              <a:rPr lang="en-US" dirty="0" smtClean="0"/>
              <a:t>J. Dvorak </a:t>
            </a:r>
            <a:r>
              <a:rPr lang="en-US" i="1" dirty="0" smtClean="0"/>
              <a:t>et al</a:t>
            </a:r>
            <a:r>
              <a:rPr lang="en-US" dirty="0" smtClean="0"/>
              <a:t>., </a:t>
            </a:r>
          </a:p>
          <a:p>
            <a:r>
              <a:rPr lang="en-US" dirty="0" err="1" smtClean="0"/>
              <a:t>PRL</a:t>
            </a:r>
            <a:r>
              <a:rPr lang="en-US" dirty="0" smtClean="0"/>
              <a:t> (2006); (2008).</a:t>
            </a:r>
            <a:endParaRPr lang="ru-RU" dirty="0"/>
          </a:p>
        </p:txBody>
      </p:sp>
      <p:pic>
        <p:nvPicPr>
          <p:cNvPr id="2050" name="Picture 2"/>
          <p:cNvPicPr>
            <a:picLocks noChangeAspect="1" noChangeArrowheads="1"/>
          </p:cNvPicPr>
          <p:nvPr/>
        </p:nvPicPr>
        <p:blipFill>
          <a:blip r:embed="rId3" cstate="print"/>
          <a:srcRect/>
          <a:stretch>
            <a:fillRect/>
          </a:stretch>
        </p:blipFill>
        <p:spPr bwMode="auto">
          <a:xfrm>
            <a:off x="3298479" y="5197024"/>
            <a:ext cx="5666010" cy="1495271"/>
          </a:xfrm>
          <a:prstGeom prst="rect">
            <a:avLst/>
          </a:prstGeom>
          <a:noFill/>
          <a:ln w="9525">
            <a:noFill/>
            <a:miter lim="800000"/>
            <a:headEnd/>
            <a:tailEnd/>
          </a:ln>
          <a:effectLst>
            <a:glow rad="101600">
              <a:schemeClr val="accent2">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ox(in)">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234655D0-6B3C-D6C0-9FF7-16CE95A0125D}"/>
              </a:ext>
            </a:extLst>
          </p:cNvPr>
          <p:cNvPicPr>
            <a:picLocks noChangeAspect="1" noChangeArrowheads="1"/>
          </p:cNvPicPr>
          <p:nvPr/>
        </p:nvPicPr>
        <p:blipFill>
          <a:blip r:embed="rId2" cstate="print"/>
          <a:srcRect/>
          <a:stretch>
            <a:fillRect/>
          </a:stretch>
        </p:blipFill>
        <p:spPr bwMode="auto">
          <a:xfrm>
            <a:off x="492373" y="1710841"/>
            <a:ext cx="8159254" cy="4022415"/>
          </a:xfrm>
          <a:prstGeom prst="rect">
            <a:avLst/>
          </a:prstGeom>
          <a:noFill/>
          <a:ln w="9525">
            <a:noFill/>
            <a:miter lim="800000"/>
            <a:headEnd/>
            <a:tailEnd/>
          </a:ln>
        </p:spPr>
      </p:pic>
      <p:sp>
        <p:nvSpPr>
          <p:cNvPr id="3" name="TextBox 2"/>
          <p:cNvSpPr txBox="1"/>
          <p:nvPr/>
        </p:nvSpPr>
        <p:spPr>
          <a:xfrm>
            <a:off x="611560" y="652626"/>
            <a:ext cx="7920880" cy="430887"/>
          </a:xfrm>
          <a:prstGeom prst="rect">
            <a:avLst/>
          </a:prstGeom>
          <a:noFill/>
        </p:spPr>
        <p:txBody>
          <a:bodyPr wrap="square" rtlCol="0">
            <a:spAutoFit/>
          </a:bodyPr>
          <a:lstStyle/>
          <a:p>
            <a:r>
              <a:rPr lang="en-US" sz="2200" b="1" dirty="0">
                <a:solidFill>
                  <a:srgbClr val="0000FF"/>
                </a:solidFill>
                <a:latin typeface="+mn-lt"/>
              </a:rPr>
              <a:t>Decay properties of four isotopes are determined for the first time</a:t>
            </a:r>
            <a:endParaRPr lang="en-US" sz="2200" b="1" dirty="0">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1653" y="1556792"/>
            <a:ext cx="8812835" cy="3890086"/>
          </a:xfrm>
          <a:prstGeom prst="rect">
            <a:avLst/>
          </a:prstGeom>
          <a:noFill/>
          <a:ln w="9525">
            <a:noFill/>
            <a:miter lim="800000"/>
            <a:headEnd/>
            <a:tailEnd/>
          </a:ln>
        </p:spPr>
      </p:pic>
      <p:sp>
        <p:nvSpPr>
          <p:cNvPr id="6" name="TextBox 5"/>
          <p:cNvSpPr txBox="1"/>
          <p:nvPr/>
        </p:nvSpPr>
        <p:spPr>
          <a:xfrm>
            <a:off x="2483768" y="652626"/>
            <a:ext cx="3960440" cy="430887"/>
          </a:xfrm>
          <a:prstGeom prst="rect">
            <a:avLst/>
          </a:prstGeom>
          <a:noFill/>
        </p:spPr>
        <p:txBody>
          <a:bodyPr wrap="square" rtlCol="0">
            <a:spAutoFit/>
          </a:bodyPr>
          <a:lstStyle/>
          <a:p>
            <a:r>
              <a:rPr lang="en-US" sz="2200" b="1" dirty="0" smtClean="0">
                <a:solidFill>
                  <a:srgbClr val="0000FF"/>
                </a:solidFill>
                <a:latin typeface="+mn-lt"/>
              </a:rPr>
              <a:t>Level structure of odd-</a:t>
            </a:r>
            <a:r>
              <a:rPr lang="en-US" sz="2200" b="1" i="1" dirty="0" smtClean="0">
                <a:solidFill>
                  <a:srgbClr val="0000FF"/>
                </a:solidFill>
                <a:latin typeface="+mn-lt"/>
              </a:rPr>
              <a:t>N</a:t>
            </a:r>
            <a:r>
              <a:rPr lang="en-US" sz="2200" b="1" dirty="0" smtClean="0">
                <a:solidFill>
                  <a:srgbClr val="0000FF"/>
                </a:solidFill>
                <a:latin typeface="+mn-lt"/>
              </a:rPr>
              <a:t> nuclei</a:t>
            </a:r>
            <a:endParaRPr lang="en-US" sz="2200" b="1" dirty="0">
              <a:latin typeface="+mn-lt"/>
            </a:endParaRPr>
          </a:p>
        </p:txBody>
      </p:sp>
      <p:pic>
        <p:nvPicPr>
          <p:cNvPr id="1027" name="Picture 3"/>
          <p:cNvPicPr>
            <a:picLocks noChangeAspect="1" noChangeArrowheads="1"/>
          </p:cNvPicPr>
          <p:nvPr/>
        </p:nvPicPr>
        <p:blipFill>
          <a:blip r:embed="rId3" cstate="print"/>
          <a:srcRect/>
          <a:stretch>
            <a:fillRect/>
          </a:stretch>
        </p:blipFill>
        <p:spPr bwMode="auto">
          <a:xfrm>
            <a:off x="3810290" y="2348880"/>
            <a:ext cx="5154198" cy="3888432"/>
          </a:xfrm>
          <a:prstGeom prst="rect">
            <a:avLst/>
          </a:prstGeom>
          <a:noFill/>
          <a:ln w="9525">
            <a:noFill/>
            <a:miter lim="800000"/>
            <a:headEnd/>
            <a:tailEnd/>
          </a:ln>
          <a:effectLst>
            <a:glow rad="228600">
              <a:schemeClr val="accent1">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ox(in)">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027"/>
                                        </p:tgtEl>
                                      </p:cBhvr>
                                    </p:animEffect>
                                    <p:set>
                                      <p:cBhvr>
                                        <p:cTn id="12" dur="1" fill="hold">
                                          <p:stCondLst>
                                            <p:cond delay="499"/>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z6.bmp"/>
          <p:cNvPicPr>
            <a:picLocks noChangeAspect="1"/>
          </p:cNvPicPr>
          <p:nvPr/>
        </p:nvPicPr>
        <p:blipFill>
          <a:blip r:embed="rId2" cstate="print"/>
          <a:srcRect l="8350" t="10350" r="30332" b="5394"/>
          <a:stretch>
            <a:fillRect/>
          </a:stretch>
        </p:blipFill>
        <p:spPr>
          <a:xfrm>
            <a:off x="882649" y="1196752"/>
            <a:ext cx="4265415" cy="4104456"/>
          </a:xfrm>
          <a:prstGeom prst="rect">
            <a:avLst/>
          </a:prstGeom>
        </p:spPr>
      </p:pic>
      <p:sp>
        <p:nvSpPr>
          <p:cNvPr id="3" name="TextBox 2"/>
          <p:cNvSpPr txBox="1"/>
          <p:nvPr/>
        </p:nvSpPr>
        <p:spPr>
          <a:xfrm>
            <a:off x="251520" y="260648"/>
            <a:ext cx="3240360" cy="400110"/>
          </a:xfrm>
          <a:prstGeom prst="rect">
            <a:avLst/>
          </a:prstGeom>
          <a:noFill/>
        </p:spPr>
        <p:txBody>
          <a:bodyPr wrap="square" rtlCol="0">
            <a:spAutoFit/>
          </a:bodyPr>
          <a:lstStyle/>
          <a:p>
            <a:r>
              <a:rPr lang="en-US" sz="2400" b="1" baseline="30000" dirty="0">
                <a:solidFill>
                  <a:srgbClr val="0000FF"/>
                </a:solidFill>
                <a:latin typeface="+mn-lt"/>
              </a:rPr>
              <a:t>232</a:t>
            </a:r>
            <a:r>
              <a:rPr lang="en-US" sz="2000" b="1" dirty="0">
                <a:solidFill>
                  <a:srgbClr val="0000FF"/>
                </a:solidFill>
                <a:latin typeface="+mn-lt"/>
              </a:rPr>
              <a:t>Th(</a:t>
            </a:r>
            <a:r>
              <a:rPr lang="en-US" sz="2400" b="1" baseline="30000" dirty="0">
                <a:solidFill>
                  <a:srgbClr val="0000FF"/>
                </a:solidFill>
                <a:latin typeface="+mn-lt"/>
              </a:rPr>
              <a:t>48</a:t>
            </a:r>
            <a:r>
              <a:rPr lang="en-US" sz="2000" b="1" dirty="0">
                <a:solidFill>
                  <a:srgbClr val="0000FF"/>
                </a:solidFill>
                <a:latin typeface="+mn-lt"/>
              </a:rPr>
              <a:t>Ca,4-5</a:t>
            </a:r>
            <a:r>
              <a:rPr lang="en-US" sz="2000" b="1" i="1" dirty="0">
                <a:solidFill>
                  <a:srgbClr val="0000FF"/>
                </a:solidFill>
                <a:latin typeface="+mn-lt"/>
              </a:rPr>
              <a:t>n</a:t>
            </a:r>
            <a:r>
              <a:rPr lang="en-US" sz="2000" b="1" dirty="0">
                <a:solidFill>
                  <a:srgbClr val="0000FF"/>
                </a:solidFill>
                <a:latin typeface="+mn-lt"/>
              </a:rPr>
              <a:t>)</a:t>
            </a:r>
            <a:r>
              <a:rPr lang="en-US" sz="2400" b="1" baseline="30000" dirty="0">
                <a:solidFill>
                  <a:srgbClr val="0000FF"/>
                </a:solidFill>
                <a:latin typeface="+mn-lt"/>
              </a:rPr>
              <a:t>275,276</a:t>
            </a:r>
            <a:r>
              <a:rPr lang="en-US" sz="2000" b="1" dirty="0">
                <a:solidFill>
                  <a:srgbClr val="0000FF"/>
                </a:solidFill>
                <a:latin typeface="+mn-lt"/>
              </a:rPr>
              <a:t>Ds</a:t>
            </a:r>
            <a:endParaRPr lang="en-US" sz="2000" b="1" dirty="0">
              <a:latin typeface="+mn-lt"/>
            </a:endParaRPr>
          </a:p>
        </p:txBody>
      </p:sp>
      <p:sp>
        <p:nvSpPr>
          <p:cNvPr id="4" name="Овал 3"/>
          <p:cNvSpPr/>
          <p:nvPr/>
        </p:nvSpPr>
        <p:spPr>
          <a:xfrm>
            <a:off x="3107497" y="3904481"/>
            <a:ext cx="252000" cy="609972"/>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descr="z1.bmp"/>
          <p:cNvPicPr>
            <a:picLocks noChangeAspect="1"/>
          </p:cNvPicPr>
          <p:nvPr/>
        </p:nvPicPr>
        <p:blipFill>
          <a:blip r:embed="rId3" cstate="print"/>
          <a:srcRect l="1891" t="2410" r="10362" b="6024"/>
          <a:stretch>
            <a:fillRect/>
          </a:stretch>
        </p:blipFill>
        <p:spPr>
          <a:xfrm>
            <a:off x="5364088" y="271725"/>
            <a:ext cx="3312368" cy="6454871"/>
          </a:xfrm>
          <a:prstGeom prst="rect">
            <a:avLst/>
          </a:prstGeom>
        </p:spPr>
      </p:pic>
      <p:sp>
        <p:nvSpPr>
          <p:cNvPr id="7" name="TextBox 6">
            <a:extLst>
              <a:ext uri="{FF2B5EF4-FFF2-40B4-BE49-F238E27FC236}">
                <a16:creationId xmlns:a16="http://schemas.microsoft.com/office/drawing/2014/main" xmlns="" id="{AFB7E919-FDFC-43B1-D2F7-9CA5CC260253}"/>
              </a:ext>
            </a:extLst>
          </p:cNvPr>
          <p:cNvSpPr txBox="1"/>
          <p:nvPr/>
        </p:nvSpPr>
        <p:spPr>
          <a:xfrm>
            <a:off x="444390" y="5301208"/>
            <a:ext cx="3767570" cy="369332"/>
          </a:xfrm>
          <a:prstGeom prst="rect">
            <a:avLst/>
          </a:prstGeom>
          <a:noFill/>
        </p:spPr>
        <p:txBody>
          <a:bodyPr wrap="none" rtlCol="0">
            <a:spAutoFit/>
          </a:bodyPr>
          <a:lstStyle/>
          <a:p>
            <a:r>
              <a:rPr lang="ru-RU" i="1" dirty="0" smtClean="0">
                <a:latin typeface="+mn-lt"/>
              </a:rPr>
              <a:t>Наблюдение 5</a:t>
            </a:r>
            <a:r>
              <a:rPr lang="en-US" i="1" dirty="0" smtClean="0">
                <a:latin typeface="+mn-lt"/>
              </a:rPr>
              <a:t>n </a:t>
            </a:r>
            <a:r>
              <a:rPr lang="ru-RU" i="1" dirty="0" smtClean="0">
                <a:latin typeface="+mn-lt"/>
              </a:rPr>
              <a:t>канала в 3 реакциях</a:t>
            </a:r>
            <a:endParaRPr lang="ru-RU" i="1" dirty="0">
              <a:latin typeface="+mn-lt"/>
            </a:endParaRPr>
          </a:p>
        </p:txBody>
      </p:sp>
      <p:pic>
        <p:nvPicPr>
          <p:cNvPr id="9" name="Рисунок 8" descr="z3.bmp"/>
          <p:cNvPicPr>
            <a:picLocks noChangeAspect="1"/>
          </p:cNvPicPr>
          <p:nvPr/>
        </p:nvPicPr>
        <p:blipFill>
          <a:blip r:embed="rId4" cstate="print"/>
          <a:srcRect l="5349" t="7561" r="9408" b="487"/>
          <a:stretch>
            <a:fillRect/>
          </a:stretch>
        </p:blipFill>
        <p:spPr>
          <a:xfrm>
            <a:off x="4776945" y="2492896"/>
            <a:ext cx="4187542" cy="3456384"/>
          </a:xfrm>
          <a:prstGeom prst="rect">
            <a:avLst/>
          </a:prstGeom>
          <a:effectLst>
            <a:glow rad="228600">
              <a:schemeClr val="accent1">
                <a:satMod val="175000"/>
                <a:alpha val="40000"/>
              </a:schemeClr>
            </a:glow>
          </a:effectLst>
        </p:spPr>
      </p:pic>
      <p:sp>
        <p:nvSpPr>
          <p:cNvPr id="8" name="TextBox 7">
            <a:extLst>
              <a:ext uri="{FF2B5EF4-FFF2-40B4-BE49-F238E27FC236}">
                <a16:creationId xmlns:a16="http://schemas.microsoft.com/office/drawing/2014/main" xmlns="" id="{AFB7E919-FDFC-43B1-D2F7-9CA5CC260253}"/>
              </a:ext>
            </a:extLst>
          </p:cNvPr>
          <p:cNvSpPr txBox="1"/>
          <p:nvPr/>
        </p:nvSpPr>
        <p:spPr>
          <a:xfrm>
            <a:off x="323528" y="6165304"/>
            <a:ext cx="4960589" cy="369332"/>
          </a:xfrm>
          <a:prstGeom prst="rect">
            <a:avLst/>
          </a:prstGeom>
          <a:noFill/>
        </p:spPr>
        <p:txBody>
          <a:bodyPr wrap="none" rtlCol="0">
            <a:spAutoFit/>
          </a:bodyPr>
          <a:lstStyle/>
          <a:p>
            <a:r>
              <a:rPr lang="ru-RU" b="1" dirty="0" smtClean="0">
                <a:solidFill>
                  <a:srgbClr val="FF0000"/>
                </a:solidFill>
                <a:effectLst>
                  <a:outerShdw blurRad="38100" dist="38100" dir="2700000" algn="tl">
                    <a:srgbClr val="000000">
                      <a:alpha val="43137"/>
                    </a:srgbClr>
                  </a:outerShdw>
                </a:effectLst>
                <a:latin typeface="+mn-lt"/>
              </a:rPr>
              <a:t>Выживаемость ядер </a:t>
            </a:r>
            <a:r>
              <a:rPr lang="ru-RU" b="1" dirty="0" err="1" smtClean="0">
                <a:solidFill>
                  <a:srgbClr val="FF0000"/>
                </a:solidFill>
                <a:effectLst>
                  <a:outerShdw blurRad="38100" dist="38100" dir="2700000" algn="tl">
                    <a:srgbClr val="000000">
                      <a:alpha val="43137"/>
                    </a:srgbClr>
                  </a:outerShdw>
                </a:effectLst>
                <a:latin typeface="+mn-lt"/>
              </a:rPr>
              <a:t>СТЭ</a:t>
            </a:r>
            <a:r>
              <a:rPr lang="ru-RU" b="1" dirty="0" smtClean="0">
                <a:solidFill>
                  <a:srgbClr val="FF0000"/>
                </a:solidFill>
                <a:effectLst>
                  <a:outerShdw blurRad="38100" dist="38100" dir="2700000" algn="tl">
                    <a:srgbClr val="000000">
                      <a:alpha val="43137"/>
                    </a:srgbClr>
                  </a:outerShdw>
                </a:effectLst>
                <a:latin typeface="+mn-lt"/>
              </a:rPr>
              <a:t> с минимальным </a:t>
            </a:r>
            <a:r>
              <a:rPr lang="en-US" b="1" i="1" dirty="0" smtClean="0">
                <a:solidFill>
                  <a:srgbClr val="FF0000"/>
                </a:solidFill>
                <a:effectLst>
                  <a:outerShdw blurRad="38100" dist="38100" dir="2700000" algn="tl">
                    <a:srgbClr val="000000">
                      <a:alpha val="43137"/>
                    </a:srgbClr>
                  </a:outerShdw>
                </a:effectLst>
                <a:latin typeface="+mn-lt"/>
              </a:rPr>
              <a:t>B</a:t>
            </a:r>
            <a:r>
              <a:rPr lang="en-US" sz="2400" b="1" baseline="-20000" dirty="0" smtClean="0">
                <a:solidFill>
                  <a:srgbClr val="FF0000"/>
                </a:solidFill>
                <a:effectLst>
                  <a:outerShdw blurRad="38100" dist="38100" dir="2700000" algn="tl">
                    <a:srgbClr val="000000">
                      <a:alpha val="43137"/>
                    </a:srgbClr>
                  </a:outerShdw>
                </a:effectLst>
                <a:latin typeface="+mn-lt"/>
              </a:rPr>
              <a:t>f</a:t>
            </a:r>
            <a:r>
              <a:rPr lang="en-US" b="1" dirty="0" smtClean="0">
                <a:solidFill>
                  <a:srgbClr val="FF0000"/>
                </a:solidFill>
                <a:effectLst>
                  <a:outerShdw blurRad="38100" dist="38100" dir="2700000" algn="tl">
                    <a:srgbClr val="000000">
                      <a:alpha val="43137"/>
                    </a:srgbClr>
                  </a:outerShdw>
                </a:effectLst>
                <a:latin typeface="+mn-lt"/>
              </a:rPr>
              <a:t>-</a:t>
            </a:r>
            <a:r>
              <a:rPr lang="en-US" b="1" i="1" dirty="0" err="1" smtClean="0">
                <a:solidFill>
                  <a:srgbClr val="FF0000"/>
                </a:solidFill>
                <a:effectLst>
                  <a:outerShdw blurRad="38100" dist="38100" dir="2700000" algn="tl">
                    <a:srgbClr val="000000">
                      <a:alpha val="43137"/>
                    </a:srgbClr>
                  </a:outerShdw>
                </a:effectLst>
                <a:latin typeface="+mn-lt"/>
              </a:rPr>
              <a:t>B</a:t>
            </a:r>
            <a:r>
              <a:rPr lang="en-US" sz="2400" b="1" baseline="-20000" dirty="0" err="1" smtClean="0">
                <a:solidFill>
                  <a:srgbClr val="FF0000"/>
                </a:solidFill>
                <a:effectLst>
                  <a:outerShdw blurRad="38100" dist="38100" dir="2700000" algn="tl">
                    <a:srgbClr val="000000">
                      <a:alpha val="43137"/>
                    </a:srgbClr>
                  </a:outerShdw>
                </a:effectLst>
                <a:latin typeface="+mn-lt"/>
              </a:rPr>
              <a:t>n</a:t>
            </a:r>
            <a:endParaRPr lang="ru-RU" sz="2400" b="1" baseline="-20000" dirty="0">
              <a:solidFill>
                <a:srgbClr val="FF0000"/>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4"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71600" y="260648"/>
            <a:ext cx="7416824" cy="1261884"/>
          </a:xfrm>
          <a:prstGeom prst="rect">
            <a:avLst/>
          </a:prstGeom>
          <a:noFill/>
        </p:spPr>
        <p:txBody>
          <a:bodyPr wrap="square" rtlCol="0">
            <a:spAutoFit/>
          </a:bodyPr>
          <a:lstStyle/>
          <a:p>
            <a:pPr algn="ctr"/>
            <a:r>
              <a:rPr lang="en-US" sz="2400" b="1" dirty="0">
                <a:latin typeface="+mn-lt"/>
              </a:rPr>
              <a:t>Nuclei at the minimum </a:t>
            </a:r>
            <a:r>
              <a:rPr lang="en-US" sz="2400" b="1" dirty="0" smtClean="0">
                <a:latin typeface="+mn-lt"/>
              </a:rPr>
              <a:t>stability</a:t>
            </a:r>
          </a:p>
          <a:p>
            <a:r>
              <a:rPr lang="en-US" sz="2800" b="1" baseline="30000" dirty="0" smtClean="0">
                <a:solidFill>
                  <a:srgbClr val="006600"/>
                </a:solidFill>
                <a:latin typeface="+mn-lt"/>
              </a:rPr>
              <a:t>23</a:t>
            </a:r>
            <a:r>
              <a:rPr lang="ru-RU" sz="2800" b="1" baseline="30000" dirty="0" smtClean="0">
                <a:solidFill>
                  <a:srgbClr val="006600"/>
                </a:solidFill>
                <a:latin typeface="+mn-lt"/>
              </a:rPr>
              <a:t>8</a:t>
            </a:r>
            <a:r>
              <a:rPr lang="en-US" sz="2400" b="1" dirty="0" smtClean="0">
                <a:solidFill>
                  <a:srgbClr val="006600"/>
                </a:solidFill>
                <a:latin typeface="+mn-lt"/>
              </a:rPr>
              <a:t>U + </a:t>
            </a:r>
            <a:r>
              <a:rPr lang="en-US" sz="2800" b="1" baseline="30000" dirty="0" smtClean="0">
                <a:solidFill>
                  <a:srgbClr val="006600"/>
                </a:solidFill>
                <a:latin typeface="+mn-lt"/>
              </a:rPr>
              <a:t>40</a:t>
            </a:r>
            <a:r>
              <a:rPr lang="en-US" sz="2400" b="1" dirty="0" smtClean="0">
                <a:solidFill>
                  <a:srgbClr val="006600"/>
                </a:solidFill>
                <a:latin typeface="+mn-lt"/>
              </a:rPr>
              <a:t>Ar</a:t>
            </a:r>
            <a:r>
              <a:rPr lang="ru-RU" sz="2400" b="1" dirty="0" smtClean="0">
                <a:solidFill>
                  <a:srgbClr val="006600"/>
                </a:solidFill>
                <a:latin typeface="+mn-lt"/>
              </a:rPr>
              <a:t> </a:t>
            </a:r>
            <a:r>
              <a:rPr lang="ru-RU" sz="2400" b="1" dirty="0" smtClean="0">
                <a:solidFill>
                  <a:srgbClr val="006600"/>
                </a:solidFill>
                <a:latin typeface="+mn-lt"/>
                <a:sym typeface="Symbol"/>
              </a:rPr>
              <a:t> </a:t>
            </a:r>
            <a:r>
              <a:rPr lang="en-US" sz="2400" b="1" baseline="30000" dirty="0" smtClean="0">
                <a:solidFill>
                  <a:srgbClr val="006600"/>
                </a:solidFill>
                <a:latin typeface="+mn-lt"/>
              </a:rPr>
              <a:t>278</a:t>
            </a:r>
            <a:r>
              <a:rPr lang="en-US" sz="2000" b="1" dirty="0" smtClean="0">
                <a:solidFill>
                  <a:srgbClr val="006600"/>
                </a:solidFill>
                <a:latin typeface="+mn-lt"/>
              </a:rPr>
              <a:t>Ds*</a:t>
            </a:r>
            <a:endParaRPr lang="en-US" sz="2400" b="1" dirty="0" smtClean="0">
              <a:solidFill>
                <a:srgbClr val="006600"/>
              </a:solidFill>
              <a:latin typeface="+mn-lt"/>
            </a:endParaRPr>
          </a:p>
          <a:p>
            <a:endParaRPr lang="en-US" sz="800" dirty="0"/>
          </a:p>
          <a:p>
            <a:r>
              <a:rPr lang="en-US" sz="2000" b="1" dirty="0">
                <a:solidFill>
                  <a:srgbClr val="0000FF"/>
                </a:solidFill>
                <a:latin typeface="+mn-lt"/>
              </a:rPr>
              <a:t>Production cross sections and decay properties of </a:t>
            </a:r>
            <a:r>
              <a:rPr lang="en-US" sz="2400" b="1" baseline="30000" dirty="0" smtClean="0">
                <a:solidFill>
                  <a:srgbClr val="0000FF"/>
                </a:solidFill>
                <a:latin typeface="+mn-lt"/>
              </a:rPr>
              <a:t>273</a:t>
            </a:r>
            <a:r>
              <a:rPr lang="en-US" sz="2000" b="1" dirty="0" smtClean="0">
                <a:solidFill>
                  <a:srgbClr val="0000FF"/>
                </a:solidFill>
                <a:latin typeface="+mn-lt"/>
              </a:rPr>
              <a:t>Ds</a:t>
            </a:r>
            <a:endParaRPr lang="ru-RU" sz="2000" b="1" dirty="0">
              <a:solidFill>
                <a:srgbClr val="0000FF"/>
              </a:solidFill>
              <a:latin typeface="+mn-lt"/>
            </a:endParaRPr>
          </a:p>
        </p:txBody>
      </p:sp>
      <p:pic>
        <p:nvPicPr>
          <p:cNvPr id="4" name="Рисунок 3" descr="z3.bmp"/>
          <p:cNvPicPr>
            <a:picLocks noChangeAspect="1"/>
          </p:cNvPicPr>
          <p:nvPr/>
        </p:nvPicPr>
        <p:blipFill>
          <a:blip r:embed="rId2" cstate="print"/>
          <a:stretch>
            <a:fillRect/>
          </a:stretch>
        </p:blipFill>
        <p:spPr>
          <a:xfrm>
            <a:off x="1115616" y="2060848"/>
            <a:ext cx="6803726" cy="2755631"/>
          </a:xfrm>
          <a:prstGeom prst="rect">
            <a:avLst/>
          </a:prstGeom>
        </p:spPr>
      </p:pic>
      <p:grpSp>
        <p:nvGrpSpPr>
          <p:cNvPr id="8" name="Группа 7"/>
          <p:cNvGrpSpPr/>
          <p:nvPr/>
        </p:nvGrpSpPr>
        <p:grpSpPr>
          <a:xfrm>
            <a:off x="1418506" y="2492896"/>
            <a:ext cx="4093790" cy="0"/>
            <a:chOff x="1418506" y="2492896"/>
            <a:chExt cx="4093790" cy="0"/>
          </a:xfrm>
        </p:grpSpPr>
        <p:cxnSp>
          <p:nvCxnSpPr>
            <p:cNvPr id="6" name="Прямая соединительная линия 5"/>
            <p:cNvCxnSpPr/>
            <p:nvPr/>
          </p:nvCxnSpPr>
          <p:spPr>
            <a:xfrm>
              <a:off x="1418506" y="2492896"/>
              <a:ext cx="6480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4864224" y="2492896"/>
              <a:ext cx="6480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noChangeArrowheads="1"/>
          </p:cNvPicPr>
          <p:nvPr/>
        </p:nvPicPr>
        <p:blipFill>
          <a:blip r:embed="rId3" cstate="print"/>
          <a:srcRect/>
          <a:stretch>
            <a:fillRect/>
          </a:stretch>
        </p:blipFill>
        <p:spPr bwMode="auto">
          <a:xfrm>
            <a:off x="3298479" y="5197024"/>
            <a:ext cx="5666010" cy="1495271"/>
          </a:xfrm>
          <a:prstGeom prst="rect">
            <a:avLst/>
          </a:prstGeom>
          <a:noFill/>
          <a:ln w="9525">
            <a:noFill/>
            <a:miter lim="800000"/>
            <a:headEnd/>
            <a:tailEnd/>
          </a:ln>
          <a:effectLst>
            <a:glow rad="101600">
              <a:schemeClr val="accent2">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11560" y="188640"/>
            <a:ext cx="7888684" cy="3752211"/>
          </a:xfrm>
          <a:prstGeom prst="rect">
            <a:avLst/>
          </a:prstGeom>
          <a:noFill/>
          <a:ln w="9525">
            <a:noFill/>
            <a:miter lim="800000"/>
            <a:headEnd/>
            <a:tailEnd/>
          </a:ln>
        </p:spPr>
      </p:pic>
      <p:pic>
        <p:nvPicPr>
          <p:cNvPr id="3" name="Рисунок 2" descr="zzz.bmp"/>
          <p:cNvPicPr>
            <a:picLocks noChangeAspect="1"/>
          </p:cNvPicPr>
          <p:nvPr/>
        </p:nvPicPr>
        <p:blipFill>
          <a:blip r:embed="rId3" cstate="print"/>
          <a:srcRect l="2941" t="8791" r="4622" b="2930"/>
          <a:stretch>
            <a:fillRect/>
          </a:stretch>
        </p:blipFill>
        <p:spPr>
          <a:xfrm>
            <a:off x="2843808" y="3960578"/>
            <a:ext cx="3813489" cy="2780790"/>
          </a:xfrm>
          <a:prstGeom prst="rect">
            <a:avLst/>
          </a:prstGeom>
        </p:spPr>
      </p:pic>
      <p:sp>
        <p:nvSpPr>
          <p:cNvPr id="4" name="Прямоугольник 3"/>
          <p:cNvSpPr/>
          <p:nvPr/>
        </p:nvSpPr>
        <p:spPr>
          <a:xfrm>
            <a:off x="25971" y="1854349"/>
            <a:ext cx="835485" cy="338554"/>
          </a:xfrm>
          <a:prstGeom prst="rect">
            <a:avLst/>
          </a:prstGeom>
        </p:spPr>
        <p:txBody>
          <a:bodyPr wrap="none">
            <a:spAutoFit/>
          </a:bodyPr>
          <a:lstStyle/>
          <a:p>
            <a:r>
              <a:rPr lang="en-US" sz="1600" dirty="0" smtClean="0">
                <a:solidFill>
                  <a:srgbClr val="0000FF"/>
                </a:solidFill>
                <a:effectLst>
                  <a:outerShdw blurRad="38100" dist="38100" dir="2700000" algn="tl">
                    <a:srgbClr val="000000">
                      <a:alpha val="43137"/>
                    </a:srgbClr>
                  </a:outerShdw>
                </a:effectLst>
              </a:rPr>
              <a:t> (2022)</a:t>
            </a:r>
            <a:endParaRPr lang="ru-RU" sz="1600" dirty="0">
              <a:solidFill>
                <a:srgbClr val="0000FF"/>
              </a:solidFill>
            </a:endParaRPr>
          </a:p>
        </p:txBody>
      </p:sp>
      <p:sp>
        <p:nvSpPr>
          <p:cNvPr id="5" name="Прямоугольник 4"/>
          <p:cNvSpPr/>
          <p:nvPr/>
        </p:nvSpPr>
        <p:spPr>
          <a:xfrm>
            <a:off x="34113" y="2658859"/>
            <a:ext cx="835485" cy="338554"/>
          </a:xfrm>
          <a:prstGeom prst="rect">
            <a:avLst/>
          </a:prstGeom>
        </p:spPr>
        <p:txBody>
          <a:bodyPr wrap="none">
            <a:spAutoFit/>
          </a:bodyPr>
          <a:lstStyle/>
          <a:p>
            <a:r>
              <a:rPr lang="en-US" sz="1600" dirty="0" smtClean="0">
                <a:solidFill>
                  <a:srgbClr val="0000FF"/>
                </a:solidFill>
                <a:effectLst>
                  <a:outerShdw blurRad="38100" dist="38100" dir="2700000" algn="tl">
                    <a:srgbClr val="000000">
                      <a:alpha val="43137"/>
                    </a:srgbClr>
                  </a:outerShdw>
                </a:effectLst>
              </a:rPr>
              <a:t> (2023)</a:t>
            </a:r>
            <a:endParaRPr lang="ru-RU" sz="1600" dirty="0">
              <a:solidFill>
                <a:srgbClr val="0000FF"/>
              </a:solidFill>
            </a:endParaRPr>
          </a:p>
        </p:txBody>
      </p:sp>
      <p:sp>
        <p:nvSpPr>
          <p:cNvPr id="6" name="Прямоугольник 5"/>
          <p:cNvSpPr/>
          <p:nvPr/>
        </p:nvSpPr>
        <p:spPr>
          <a:xfrm>
            <a:off x="35496" y="3450486"/>
            <a:ext cx="835485" cy="338554"/>
          </a:xfrm>
          <a:prstGeom prst="rect">
            <a:avLst/>
          </a:prstGeom>
        </p:spPr>
        <p:txBody>
          <a:bodyPr wrap="none">
            <a:spAutoFit/>
          </a:bodyPr>
          <a:lstStyle/>
          <a:p>
            <a:r>
              <a:rPr lang="en-US" sz="1600" dirty="0" smtClean="0">
                <a:solidFill>
                  <a:srgbClr val="0000FF"/>
                </a:solidFill>
                <a:effectLst>
                  <a:outerShdw blurRad="38100" dist="38100" dir="2700000" algn="tl">
                    <a:srgbClr val="000000">
                      <a:alpha val="43137"/>
                    </a:srgbClr>
                  </a:outerShdw>
                </a:effectLst>
              </a:rPr>
              <a:t> (2023)</a:t>
            </a:r>
            <a:endParaRPr lang="ru-RU" sz="1600" dirty="0">
              <a:solidFill>
                <a:srgbClr val="0000F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35425</TotalTime>
  <Words>825</Words>
  <Application>Microsoft Office PowerPoint</Application>
  <PresentationFormat>Экран (4:3)</PresentationFormat>
  <Paragraphs>114</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Company>FLNR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Utenkov</dc:creator>
  <cp:lastModifiedBy>Vlladimir</cp:lastModifiedBy>
  <cp:revision>1916</cp:revision>
  <dcterms:created xsi:type="dcterms:W3CDTF">2004-06-29T08:14:21Z</dcterms:created>
  <dcterms:modified xsi:type="dcterms:W3CDTF">2023-12-21T06:25:22Z</dcterms:modified>
</cp:coreProperties>
</file>