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635" r:id="rId2"/>
    <p:sldId id="626" r:id="rId3"/>
    <p:sldId id="627" r:id="rId4"/>
    <p:sldId id="628" r:id="rId5"/>
    <p:sldId id="633" r:id="rId6"/>
    <p:sldId id="639" r:id="rId7"/>
    <p:sldId id="634" r:id="rId8"/>
    <p:sldId id="640" r:id="rId9"/>
    <p:sldId id="641" r:id="rId10"/>
    <p:sldId id="625" r:id="rId11"/>
    <p:sldId id="613" r:id="rId12"/>
    <p:sldId id="601" r:id="rId13"/>
    <p:sldId id="624" r:id="rId14"/>
    <p:sldId id="632" r:id="rId15"/>
    <p:sldId id="629" r:id="rId16"/>
    <p:sldId id="637" r:id="rId17"/>
    <p:sldId id="630" r:id="rId18"/>
    <p:sldId id="636" r:id="rId19"/>
    <p:sldId id="638" r:id="rId20"/>
    <p:sldId id="631" r:id="rId21"/>
    <p:sldId id="623" r:id="rId22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F877827-A740-4117-85EB-2E3C50EB1DB0}">
          <p14:sldIdLst>
            <p14:sldId id="635"/>
            <p14:sldId id="626"/>
            <p14:sldId id="627"/>
            <p14:sldId id="628"/>
            <p14:sldId id="633"/>
            <p14:sldId id="639"/>
            <p14:sldId id="634"/>
            <p14:sldId id="640"/>
            <p14:sldId id="641"/>
            <p14:sldId id="625"/>
            <p14:sldId id="613"/>
            <p14:sldId id="601"/>
            <p14:sldId id="624"/>
          </p14:sldIdLst>
        </p14:section>
        <p14:section name="Раздел без заголовка" id="{5C8B8FBA-374B-47B0-BC31-53F0A3CD47F9}">
          <p14:sldIdLst>
            <p14:sldId id="632"/>
            <p14:sldId id="629"/>
            <p14:sldId id="637"/>
            <p14:sldId id="630"/>
            <p14:sldId id="636"/>
            <p14:sldId id="638"/>
          </p14:sldIdLst>
        </p14:section>
        <p14:section name="Раздел без заголовка" id="{16655BB7-7E74-47AE-A802-469B6648A912}">
          <p14:sldIdLst>
            <p14:sldId id="631"/>
            <p14:sldId id="6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  <a:srgbClr val="FF99FF"/>
    <a:srgbClr val="FF0000"/>
    <a:srgbClr val="003399"/>
    <a:srgbClr val="006600"/>
    <a:srgbClr val="008000"/>
    <a:srgbClr val="00CC66"/>
    <a:srgbClr val="E1E1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0" autoAdjust="0"/>
    <p:restoredTop sz="91710" autoAdjust="0"/>
  </p:normalViewPr>
  <p:slideViewPr>
    <p:cSldViewPr>
      <p:cViewPr varScale="1">
        <p:scale>
          <a:sx n="69" d="100"/>
          <a:sy n="69" d="100"/>
        </p:scale>
        <p:origin x="2235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98" y="0"/>
            <a:ext cx="2944958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671"/>
            <a:ext cx="2944958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98" y="9429671"/>
            <a:ext cx="2944958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E255D72-B728-43F8-89A6-329906B46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824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0"/>
            <a:ext cx="2946575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7218"/>
            <a:ext cx="5438464" cy="44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8090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258"/>
            <a:ext cx="2946576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90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431258"/>
            <a:ext cx="2946575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6FBE2A9-7B8D-4474-BB38-4C03569B2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90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4B58-D613-794B-ABE2-500239010DF8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9097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4B58-D613-794B-ABE2-500239010DF8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31437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C7650-CF71-4623-A337-2BA47AE5D8B0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FCEF2-D096-4555-809D-6AA77918D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6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35AE-2C1E-49FE-8F4E-E421B2226610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E502F-8D7A-43C1-BD8F-C05B1A8E4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3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B4B5B-4BDE-4227-96A9-433010396A07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04797-6557-45F3-8624-00CBECA98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9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167A3-32FE-4592-9895-004FB94AD0A4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CC0C-F88F-43D4-AFFC-5E82B57D2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54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8A1FF-4D3A-4CFB-8A57-1A60539238C1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B8672-6C77-47EC-859D-8F0E913CA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89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6B622-5E23-4F85-9315-8566433EB954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04E5-38AA-42D1-BBC9-092AB34C6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1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3C790-CDFA-47BA-BEDA-FCF83012C87E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D622-E950-447C-B724-43D3F96A5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2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7DD40-2A79-4429-A671-1B647C1E6BA0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EBB72-403C-4E73-878A-90F988596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32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68DD1-636E-4B55-BDCC-83EFD55F5B58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CE13F-B518-4A57-A478-C6F83CB8B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9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B3BB-A968-45B4-B904-21F0C5CF9DA1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C9ED-BCCD-41B2-A864-6A1AF5FEE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6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61F99-475D-4463-BC9E-F1A3111485F8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B87A2-22C0-4EF3-A52C-22999B400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8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4BE6-19E6-4EFC-BD64-9E068E43261B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4AF7A-9541-4A0D-8AAE-68B84F385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3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A4040-C343-40F3-B61D-9B41C1B57240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54FD-CB50-41A1-8491-F86619A4F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CB70D-946A-44F4-BBA9-8B0F9206130E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3008-903F-4A8A-8D13-707207BE3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6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1E1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24082A1C-268C-4BEC-877C-8382784B2C0B}" type="datetime1">
              <a:rPr lang="en-US"/>
              <a:pPr>
                <a:defRPr/>
              </a:pPr>
              <a:t>12/21/2023</a:t>
            </a:fld>
            <a:endParaRPr 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fld id="{831EF92C-A003-4DD3-9335-7E7E6C496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762000"/>
            <a:ext cx="80010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21 декабря 2023 г., конференц-зал ЛЯР. </a:t>
            </a:r>
            <a:r>
              <a:rPr lang="ru-RU" b="1" dirty="0">
                <a:solidFill>
                  <a:srgbClr val="FF0000"/>
                </a:solidFill>
              </a:rPr>
              <a:t>НТС ЛЯР «Итоги года»</a:t>
            </a:r>
            <a:endParaRPr lang="ru-RU" dirty="0">
              <a:solidFill>
                <a:srgbClr val="FF0000"/>
              </a:solidFill>
            </a:endParaRPr>
          </a:p>
          <a:p>
            <a:endParaRPr lang="ru-RU" sz="1100" dirty="0">
              <a:solidFill>
                <a:srgbClr val="FF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700" y="3124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3. А.В. Еремин </a:t>
            </a:r>
            <a:r>
              <a:rPr lang="ru-RU" dirty="0"/>
              <a:t>«Структура тяжелейших ядер»</a:t>
            </a:r>
          </a:p>
        </p:txBody>
      </p:sp>
    </p:spTree>
    <p:extLst>
      <p:ext uri="{BB962C8B-B14F-4D97-AF65-F5344CB8AC3E}">
        <p14:creationId xmlns:p14="http://schemas.microsoft.com/office/powerpoint/2010/main" val="107184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ращение_Балансиров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950" y="1104900"/>
            <a:ext cx="7048500" cy="3962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6775" y="1028700"/>
            <a:ext cx="2590800" cy="40386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91200" y="1066800"/>
            <a:ext cx="2590800" cy="40386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42109" y="317153"/>
            <a:ext cx="6213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Тест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ru-RU" dirty="0" smtClean="0">
                <a:solidFill>
                  <a:srgbClr val="FF0000"/>
                </a:solidFill>
              </a:rPr>
              <a:t>большой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ru-RU" dirty="0" smtClean="0">
                <a:solidFill>
                  <a:srgbClr val="FF0000"/>
                </a:solidFill>
              </a:rPr>
              <a:t> мишени. Диск </a:t>
            </a:r>
            <a:r>
              <a:rPr lang="en-US" dirty="0" smtClean="0">
                <a:solidFill>
                  <a:srgbClr val="FF0000"/>
                </a:solidFill>
              </a:rPr>
              <a:t>D </a:t>
            </a:r>
            <a:r>
              <a:rPr lang="ru-RU" dirty="0" smtClean="0">
                <a:solidFill>
                  <a:srgbClr val="FF0000"/>
                </a:solidFill>
              </a:rPr>
              <a:t>= 480 мм.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25222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Изготовлено </a:t>
            </a:r>
          </a:p>
          <a:p>
            <a:r>
              <a:rPr lang="ru-RU" dirty="0" smtClean="0"/>
              <a:t>3 комплекта.</a:t>
            </a:r>
          </a:p>
          <a:p>
            <a:r>
              <a:rPr lang="ru-RU" dirty="0" smtClean="0"/>
              <a:t>Один комплект </a:t>
            </a:r>
          </a:p>
          <a:p>
            <a:r>
              <a:rPr lang="ru-RU" dirty="0" err="1" smtClean="0"/>
              <a:t>отбалансирован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3900" y="5253335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2024 г. – тест </a:t>
            </a:r>
            <a:r>
              <a:rPr lang="en-US" dirty="0" smtClean="0"/>
              <a:t>“</a:t>
            </a:r>
            <a:r>
              <a:rPr lang="ru-RU" dirty="0" smtClean="0"/>
              <a:t>большой мишени</a:t>
            </a:r>
            <a:r>
              <a:rPr lang="en-US" dirty="0" smtClean="0"/>
              <a:t>”</a:t>
            </a:r>
            <a:r>
              <a:rPr lang="ru-RU" dirty="0" smtClean="0"/>
              <a:t>  </a:t>
            </a:r>
            <a:r>
              <a:rPr lang="ru-RU" baseline="30000" dirty="0" smtClean="0"/>
              <a:t>206</a:t>
            </a:r>
            <a:r>
              <a:rPr lang="en-US" dirty="0" err="1" smtClean="0"/>
              <a:t>Pb</a:t>
            </a:r>
            <a:endParaRPr lang="ru-RU" dirty="0" smtClean="0"/>
          </a:p>
          <a:p>
            <a:r>
              <a:rPr lang="ru-RU" baseline="30000" dirty="0" smtClean="0"/>
              <a:t>252</a:t>
            </a:r>
            <a:r>
              <a:rPr lang="en-US" dirty="0" smtClean="0"/>
              <a:t>No ~ 1 </a:t>
            </a:r>
            <a:r>
              <a:rPr lang="ru-RU" dirty="0" smtClean="0"/>
              <a:t>шт./сек., 1,200,000 </a:t>
            </a:r>
            <a:r>
              <a:rPr lang="ru-RU" baseline="30000" dirty="0"/>
              <a:t>252</a:t>
            </a:r>
            <a:r>
              <a:rPr lang="en-US" dirty="0" smtClean="0"/>
              <a:t>No ~ 400,000 SF</a:t>
            </a:r>
            <a:endParaRPr lang="ru-RU" dirty="0" smtClean="0"/>
          </a:p>
          <a:p>
            <a:r>
              <a:rPr lang="ru-RU" dirty="0" smtClean="0"/>
              <a:t>Эксперимент с </a:t>
            </a:r>
            <a:r>
              <a:rPr lang="en-US" dirty="0"/>
              <a:t>“</a:t>
            </a:r>
            <a:r>
              <a:rPr lang="ru-RU" dirty="0"/>
              <a:t>большой </a:t>
            </a:r>
            <a:r>
              <a:rPr lang="ru-RU" dirty="0" smtClean="0"/>
              <a:t>мишенью</a:t>
            </a:r>
            <a:r>
              <a:rPr lang="en-US" dirty="0" smtClean="0"/>
              <a:t>”</a:t>
            </a:r>
            <a:r>
              <a:rPr lang="ru-RU" dirty="0" smtClean="0"/>
              <a:t>  </a:t>
            </a:r>
            <a:r>
              <a:rPr lang="ru-RU" baseline="30000" dirty="0" smtClean="0"/>
              <a:t>242</a:t>
            </a:r>
            <a:r>
              <a:rPr lang="en-US" dirty="0" smtClean="0"/>
              <a:t>Pu</a:t>
            </a:r>
            <a:endParaRPr lang="ru-RU" dirty="0"/>
          </a:p>
          <a:p>
            <a:endParaRPr lang="ru-RU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51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4211504"/>
            <a:ext cx="8310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100 </a:t>
            </a:r>
            <a:r>
              <a:rPr lang="ru-RU" dirty="0" smtClean="0"/>
              <a:t>дней </a:t>
            </a:r>
            <a:r>
              <a:rPr lang="ru-RU" dirty="0"/>
              <a:t>– </a:t>
            </a:r>
            <a:r>
              <a:rPr lang="ru-RU" dirty="0" smtClean="0"/>
              <a:t>интегральный поток </a:t>
            </a:r>
            <a:r>
              <a:rPr lang="ru-RU" dirty="0"/>
              <a:t>10</a:t>
            </a:r>
            <a:r>
              <a:rPr lang="ru-RU" baseline="30000" dirty="0"/>
              <a:t>20</a:t>
            </a:r>
            <a:r>
              <a:rPr lang="ru-RU" dirty="0"/>
              <a:t>, </a:t>
            </a:r>
            <a:r>
              <a:rPr lang="ru-RU" dirty="0" smtClean="0"/>
              <a:t>примерно</a:t>
            </a:r>
            <a:r>
              <a:rPr lang="en-US" dirty="0" smtClean="0"/>
              <a:t> 5</a:t>
            </a:r>
            <a:r>
              <a:rPr lang="ru-RU" dirty="0" smtClean="0"/>
              <a:t>00 </a:t>
            </a:r>
            <a:r>
              <a:rPr lang="en-US" dirty="0" smtClean="0"/>
              <a:t> - 700 </a:t>
            </a:r>
            <a:r>
              <a:rPr lang="ru-RU" dirty="0" smtClean="0"/>
              <a:t>событий.</a:t>
            </a:r>
            <a:endParaRPr lang="ru-RU" baseline="30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00600" y="1168542"/>
            <a:ext cx="3605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48</a:t>
            </a:r>
            <a:r>
              <a:rPr lang="en-US" b="1" dirty="0">
                <a:solidFill>
                  <a:srgbClr val="FF0000"/>
                </a:solidFill>
              </a:rPr>
              <a:t>Ca + </a:t>
            </a:r>
            <a:r>
              <a:rPr lang="en-US" b="1" baseline="30000" dirty="0" smtClean="0">
                <a:solidFill>
                  <a:srgbClr val="FF0000"/>
                </a:solidFill>
              </a:rPr>
              <a:t>242</a:t>
            </a:r>
            <a:r>
              <a:rPr lang="en-US" b="1" dirty="0" smtClean="0">
                <a:solidFill>
                  <a:srgbClr val="FF0000"/>
                </a:solidFill>
              </a:rPr>
              <a:t>Pu </a:t>
            </a:r>
            <a:r>
              <a:rPr lang="en-US" b="1" dirty="0">
                <a:solidFill>
                  <a:srgbClr val="FF0000"/>
                </a:solidFill>
              </a:rPr>
              <a:t>→ </a:t>
            </a:r>
            <a:r>
              <a:rPr lang="en-US" b="1" baseline="30000" dirty="0" smtClean="0">
                <a:solidFill>
                  <a:srgbClr val="FF0000"/>
                </a:solidFill>
              </a:rPr>
              <a:t>286</a:t>
            </a:r>
            <a:r>
              <a:rPr lang="en-US" b="1" dirty="0" smtClean="0">
                <a:solidFill>
                  <a:srgbClr val="FF0000"/>
                </a:solidFill>
              </a:rPr>
              <a:t>Fl +4n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0164" y="5181600"/>
            <a:ext cx="68843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500 </a:t>
            </a:r>
            <a:r>
              <a:rPr lang="ru-RU" dirty="0" smtClean="0"/>
              <a:t>событий </a:t>
            </a:r>
            <a:r>
              <a:rPr lang="ru-RU" dirty="0"/>
              <a:t>→ </a:t>
            </a:r>
            <a:r>
              <a:rPr lang="ru-RU" dirty="0" smtClean="0"/>
              <a:t>более чем</a:t>
            </a:r>
            <a:r>
              <a:rPr lang="en-US" dirty="0" smtClean="0"/>
              <a:t> 360</a:t>
            </a:r>
            <a:r>
              <a:rPr lang="ru-RU" dirty="0" smtClean="0"/>
              <a:t> гамма квантов, </a:t>
            </a:r>
          </a:p>
          <a:p>
            <a:r>
              <a:rPr lang="ru-RU" dirty="0" smtClean="0"/>
              <a:t>сопровождающих альфа распад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168542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Мишень</a:t>
            </a:r>
            <a:r>
              <a:rPr lang="en-US" b="1" dirty="0" smtClean="0"/>
              <a:t> 480 </a:t>
            </a:r>
            <a:r>
              <a:rPr lang="ru-RU" b="1" dirty="0" smtClean="0"/>
              <a:t>мм диаметр</a:t>
            </a:r>
            <a:r>
              <a:rPr lang="en-US" b="1" dirty="0" smtClean="0"/>
              <a:t>.</a:t>
            </a:r>
            <a:endParaRPr lang="ru-RU" b="1" dirty="0" smtClean="0"/>
          </a:p>
          <a:p>
            <a:r>
              <a:rPr lang="ru-RU" dirty="0" smtClean="0"/>
              <a:t>Сечение образования </a:t>
            </a:r>
            <a:r>
              <a:rPr lang="ru-RU" baseline="30000" dirty="0"/>
              <a:t>2</a:t>
            </a:r>
            <a:r>
              <a:rPr lang="en-US" baseline="30000" dirty="0" smtClean="0"/>
              <a:t>86</a:t>
            </a:r>
            <a:r>
              <a:rPr lang="en-US" dirty="0" smtClean="0"/>
              <a:t>Fl </a:t>
            </a:r>
            <a:r>
              <a:rPr lang="en-US" dirty="0"/>
              <a:t>~ </a:t>
            </a:r>
            <a:r>
              <a:rPr lang="en-US" dirty="0" smtClean="0"/>
              <a:t>5</a:t>
            </a:r>
            <a:r>
              <a:rPr lang="ru-RU" dirty="0" smtClean="0"/>
              <a:t> </a:t>
            </a:r>
            <a:r>
              <a:rPr lang="ru-RU" dirty="0" err="1" smtClean="0"/>
              <a:t>пбарн</a:t>
            </a:r>
            <a:endParaRPr lang="en-US" dirty="0"/>
          </a:p>
          <a:p>
            <a:r>
              <a:rPr lang="ru-RU" dirty="0" smtClean="0"/>
              <a:t>Толщина мишени </a:t>
            </a:r>
            <a:r>
              <a:rPr lang="en-US" dirty="0" smtClean="0"/>
              <a:t>~ 1.5x10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  <a:r>
              <a:rPr lang="ru-RU" dirty="0" err="1" smtClean="0"/>
              <a:t>ат</a:t>
            </a:r>
            <a:r>
              <a:rPr lang="en-US" dirty="0" smtClean="0"/>
              <a:t>/</a:t>
            </a:r>
            <a:r>
              <a:rPr lang="ru-RU" dirty="0" smtClean="0"/>
              <a:t>см</a:t>
            </a:r>
            <a:r>
              <a:rPr lang="en-US" baseline="30000" dirty="0" smtClean="0"/>
              <a:t>2</a:t>
            </a:r>
            <a:endParaRPr lang="en-US" dirty="0"/>
          </a:p>
          <a:p>
            <a:r>
              <a:rPr lang="ru-RU" dirty="0" err="1" smtClean="0"/>
              <a:t>Интегсивность</a:t>
            </a:r>
            <a:r>
              <a:rPr lang="ru-RU" dirty="0" smtClean="0"/>
              <a:t> </a:t>
            </a:r>
            <a:r>
              <a:rPr lang="en-US" baseline="30000" dirty="0">
                <a:solidFill>
                  <a:srgbClr val="FF0000"/>
                </a:solidFill>
              </a:rPr>
              <a:t>48</a:t>
            </a:r>
            <a:r>
              <a:rPr lang="en-US" dirty="0">
                <a:solidFill>
                  <a:srgbClr val="FF0000"/>
                </a:solidFill>
              </a:rPr>
              <a:t>Ca</a:t>
            </a:r>
            <a:r>
              <a:rPr lang="en-US" dirty="0" smtClean="0"/>
              <a:t> </a:t>
            </a:r>
            <a:r>
              <a:rPr lang="en-US" dirty="0"/>
              <a:t>~ </a:t>
            </a:r>
            <a:r>
              <a:rPr lang="en-US" dirty="0" smtClean="0"/>
              <a:t>2.5x10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err="1"/>
              <a:t>pps</a:t>
            </a:r>
            <a:r>
              <a:rPr lang="ru-RU" dirty="0" smtClean="0"/>
              <a:t>.</a:t>
            </a:r>
            <a:r>
              <a:rPr lang="en-US" dirty="0" smtClean="0"/>
              <a:t> (4 </a:t>
            </a:r>
            <a:r>
              <a:rPr lang="en-US" dirty="0" err="1" smtClean="0"/>
              <a:t>pµA</a:t>
            </a:r>
            <a:r>
              <a:rPr lang="en-US" dirty="0" smtClean="0"/>
              <a:t>)</a:t>
            </a:r>
            <a:endParaRPr lang="en-US" dirty="0"/>
          </a:p>
          <a:p>
            <a:r>
              <a:rPr lang="el-GR" dirty="0" smtClean="0"/>
              <a:t>ε</a:t>
            </a:r>
            <a:r>
              <a:rPr lang="en-US" baseline="-25000" dirty="0"/>
              <a:t>transmission </a:t>
            </a:r>
            <a:r>
              <a:rPr lang="en-US" dirty="0"/>
              <a:t>~  </a:t>
            </a:r>
            <a:r>
              <a:rPr lang="en-US" dirty="0" smtClean="0"/>
              <a:t>50 </a:t>
            </a:r>
            <a:r>
              <a:rPr lang="en-US" dirty="0"/>
              <a:t>%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→</a:t>
            </a:r>
            <a:r>
              <a:rPr lang="en-US" sz="3200" b="1" dirty="0" smtClean="0">
                <a:solidFill>
                  <a:srgbClr val="FF0000"/>
                </a:solidFill>
              </a:rPr>
              <a:t>   </a:t>
            </a:r>
            <a:r>
              <a:rPr lang="en-US" dirty="0" smtClean="0">
                <a:solidFill>
                  <a:srgbClr val="FF0000"/>
                </a:solidFill>
              </a:rPr>
              <a:t>5 - 7 </a:t>
            </a:r>
            <a:r>
              <a:rPr lang="ru-RU" dirty="0" smtClean="0">
                <a:solidFill>
                  <a:srgbClr val="FF0000"/>
                </a:solidFill>
              </a:rPr>
              <a:t>событий в день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(DC280, SHE factory)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2109" y="317153"/>
            <a:ext cx="809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Эксперимент с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ru-RU" dirty="0" smtClean="0">
                <a:solidFill>
                  <a:srgbClr val="FF0000"/>
                </a:solidFill>
              </a:rPr>
              <a:t>большой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ru-RU" dirty="0" smtClean="0">
                <a:solidFill>
                  <a:srgbClr val="FF0000"/>
                </a:solidFill>
              </a:rPr>
              <a:t> мишенью. Диск </a:t>
            </a:r>
            <a:r>
              <a:rPr lang="en-US" dirty="0" smtClean="0">
                <a:solidFill>
                  <a:srgbClr val="FF0000"/>
                </a:solidFill>
              </a:rPr>
              <a:t>D </a:t>
            </a:r>
            <a:r>
              <a:rPr lang="ru-RU" dirty="0" smtClean="0">
                <a:solidFill>
                  <a:srgbClr val="FF0000"/>
                </a:solidFill>
              </a:rPr>
              <a:t>= 480 мм.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6936305"/>
                  </p:ext>
                </p:extLst>
              </p:nvPr>
            </p:nvGraphicFramePr>
            <p:xfrm>
              <a:off x="228601" y="724901"/>
              <a:ext cx="8762999" cy="25349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44842">
                      <a:extLst>
                        <a:ext uri="{9D8B030D-6E8A-4147-A177-3AD203B41FA5}">
                          <a16:colId xmlns:a16="http://schemas.microsoft.com/office/drawing/2014/main" val="826585636"/>
                        </a:ext>
                      </a:extLst>
                    </a:gridCol>
                    <a:gridCol w="744842">
                      <a:extLst>
                        <a:ext uri="{9D8B030D-6E8A-4147-A177-3AD203B41FA5}">
                          <a16:colId xmlns:a16="http://schemas.microsoft.com/office/drawing/2014/main" val="3331424860"/>
                        </a:ext>
                      </a:extLst>
                    </a:gridCol>
                    <a:gridCol w="744842">
                      <a:extLst>
                        <a:ext uri="{9D8B030D-6E8A-4147-A177-3AD203B41FA5}">
                          <a16:colId xmlns:a16="http://schemas.microsoft.com/office/drawing/2014/main" val="485250108"/>
                        </a:ext>
                      </a:extLst>
                    </a:gridCol>
                    <a:gridCol w="970909">
                      <a:extLst>
                        <a:ext uri="{9D8B030D-6E8A-4147-A177-3AD203B41FA5}">
                          <a16:colId xmlns:a16="http://schemas.microsoft.com/office/drawing/2014/main" val="3907197959"/>
                        </a:ext>
                      </a:extLst>
                    </a:gridCol>
                    <a:gridCol w="1112036">
                      <a:extLst>
                        <a:ext uri="{9D8B030D-6E8A-4147-A177-3AD203B41FA5}">
                          <a16:colId xmlns:a16="http://schemas.microsoft.com/office/drawing/2014/main" val="3407352005"/>
                        </a:ext>
                      </a:extLst>
                    </a:gridCol>
                    <a:gridCol w="1578541">
                      <a:extLst>
                        <a:ext uri="{9D8B030D-6E8A-4147-A177-3AD203B41FA5}">
                          <a16:colId xmlns:a16="http://schemas.microsoft.com/office/drawing/2014/main" val="809998390"/>
                        </a:ext>
                      </a:extLst>
                    </a:gridCol>
                    <a:gridCol w="1199588">
                      <a:extLst>
                        <a:ext uri="{9D8B030D-6E8A-4147-A177-3AD203B41FA5}">
                          <a16:colId xmlns:a16="http://schemas.microsoft.com/office/drawing/2014/main" val="89100046"/>
                        </a:ext>
                      </a:extLst>
                    </a:gridCol>
                    <a:gridCol w="1667399">
                      <a:extLst>
                        <a:ext uri="{9D8B030D-6E8A-4147-A177-3AD203B41FA5}">
                          <a16:colId xmlns:a16="http://schemas.microsoft.com/office/drawing/2014/main" val="3995557862"/>
                        </a:ext>
                      </a:extLst>
                    </a:gridCol>
                  </a:tblGrid>
                  <a:tr h="100076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E</a:t>
                          </a:r>
                          <a:r>
                            <a:rPr lang="en-US" sz="16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lab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МэВ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E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1/2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МэВ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E*,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МэВ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N(3n)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N(4n)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Интеграль-ный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 поток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σ(3n), </a:t>
                          </a:r>
                          <a:r>
                            <a:rPr lang="ru-RU" sz="16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пбарн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σ(4n), 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пбарн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1495097"/>
                      </a:ext>
                    </a:extLst>
                  </a:tr>
                  <a:tr h="7670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25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j-lt"/>
                            </a:rPr>
                            <a:t>240.4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j-lt"/>
                            </a:rPr>
                            <a:t>38.4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9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2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>
                              <a:effectLst/>
                              <a:latin typeface="+mj-lt"/>
                            </a:rPr>
                            <a:t>4.82∙10</a:t>
                          </a:r>
                          <a:r>
                            <a:rPr lang="en-AU" sz="1600" baseline="30000">
                              <a:effectLst/>
                              <a:latin typeface="+mj-lt"/>
                            </a:rPr>
                            <a:t>18</a:t>
                          </a:r>
                          <a:endParaRPr lang="ru-RU" sz="16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8.5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−2.7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+3.6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0.85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−0.6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+1.0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8142079"/>
                      </a:ext>
                    </a:extLst>
                  </a:tr>
                  <a:tr h="7670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25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j-lt"/>
                            </a:rPr>
                            <a:t>243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j-lt"/>
                            </a:rPr>
                            <a:t>40.6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3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2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+mj-lt"/>
                            </a:rPr>
                            <a:t>2.35∙10</a:t>
                          </a:r>
                          <a:r>
                            <a:rPr lang="en-AU" sz="1600" baseline="30000" dirty="0">
                              <a:effectLst/>
                              <a:latin typeface="+mj-lt"/>
                            </a:rPr>
                            <a:t>18</a:t>
                          </a:r>
                          <a:r>
                            <a:rPr lang="en-AU" sz="1600" dirty="0">
                              <a:effectLst/>
                              <a:latin typeface="+mj-lt"/>
                            </a:rPr>
                            <a:t>   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5.2</m:t>
                                    </m:r>
                                  </m:e>
                                  <m:sub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−3.0</m:t>
                                    </m:r>
                                  </m:sub>
                                  <m:sup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+4.8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1.7</m:t>
                                    </m:r>
                                  </m:e>
                                  <m:sub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−1.2</m:t>
                                    </m:r>
                                  </m:sub>
                                  <m:sup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+2.1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38598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6936305"/>
                  </p:ext>
                </p:extLst>
              </p:nvPr>
            </p:nvGraphicFramePr>
            <p:xfrm>
              <a:off x="228601" y="724901"/>
              <a:ext cx="8762999" cy="25349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44842">
                      <a:extLst>
                        <a:ext uri="{9D8B030D-6E8A-4147-A177-3AD203B41FA5}">
                          <a16:colId xmlns:a16="http://schemas.microsoft.com/office/drawing/2014/main" val="826585636"/>
                        </a:ext>
                      </a:extLst>
                    </a:gridCol>
                    <a:gridCol w="744842">
                      <a:extLst>
                        <a:ext uri="{9D8B030D-6E8A-4147-A177-3AD203B41FA5}">
                          <a16:colId xmlns:a16="http://schemas.microsoft.com/office/drawing/2014/main" val="3331424860"/>
                        </a:ext>
                      </a:extLst>
                    </a:gridCol>
                    <a:gridCol w="744842">
                      <a:extLst>
                        <a:ext uri="{9D8B030D-6E8A-4147-A177-3AD203B41FA5}">
                          <a16:colId xmlns:a16="http://schemas.microsoft.com/office/drawing/2014/main" val="485250108"/>
                        </a:ext>
                      </a:extLst>
                    </a:gridCol>
                    <a:gridCol w="970909">
                      <a:extLst>
                        <a:ext uri="{9D8B030D-6E8A-4147-A177-3AD203B41FA5}">
                          <a16:colId xmlns:a16="http://schemas.microsoft.com/office/drawing/2014/main" val="3907197959"/>
                        </a:ext>
                      </a:extLst>
                    </a:gridCol>
                    <a:gridCol w="1112036">
                      <a:extLst>
                        <a:ext uri="{9D8B030D-6E8A-4147-A177-3AD203B41FA5}">
                          <a16:colId xmlns:a16="http://schemas.microsoft.com/office/drawing/2014/main" val="3407352005"/>
                        </a:ext>
                      </a:extLst>
                    </a:gridCol>
                    <a:gridCol w="1578541">
                      <a:extLst>
                        <a:ext uri="{9D8B030D-6E8A-4147-A177-3AD203B41FA5}">
                          <a16:colId xmlns:a16="http://schemas.microsoft.com/office/drawing/2014/main" val="809998390"/>
                        </a:ext>
                      </a:extLst>
                    </a:gridCol>
                    <a:gridCol w="1199588">
                      <a:extLst>
                        <a:ext uri="{9D8B030D-6E8A-4147-A177-3AD203B41FA5}">
                          <a16:colId xmlns:a16="http://schemas.microsoft.com/office/drawing/2014/main" val="89100046"/>
                        </a:ext>
                      </a:extLst>
                    </a:gridCol>
                    <a:gridCol w="1667399">
                      <a:extLst>
                        <a:ext uri="{9D8B030D-6E8A-4147-A177-3AD203B41FA5}">
                          <a16:colId xmlns:a16="http://schemas.microsoft.com/office/drawing/2014/main" val="3995557862"/>
                        </a:ext>
                      </a:extLst>
                    </a:gridCol>
                  </a:tblGrid>
                  <a:tr h="100076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E</a:t>
                          </a:r>
                          <a:r>
                            <a:rPr lang="en-US" sz="16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lab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МэВ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E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1/2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МэВ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E*,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МэВ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N(3n)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N(4n)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Интеграль-ный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 поток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σ(3n), </a:t>
                          </a:r>
                          <a:r>
                            <a:rPr lang="ru-RU" sz="16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пбарн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σ(4n), 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 err="1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пбарн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1495097"/>
                      </a:ext>
                    </a:extLst>
                  </a:tr>
                  <a:tr h="7670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25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j-lt"/>
                            </a:rPr>
                            <a:t>240.4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j-lt"/>
                            </a:rPr>
                            <a:t>38.4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9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2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>
                              <a:effectLst/>
                              <a:latin typeface="+mj-lt"/>
                            </a:rPr>
                            <a:t>4.82∙10</a:t>
                          </a:r>
                          <a:r>
                            <a:rPr lang="en-AU" sz="1600" baseline="30000">
                              <a:effectLst/>
                              <a:latin typeface="+mj-lt"/>
                            </a:rPr>
                            <a:t>18</a:t>
                          </a:r>
                          <a:endParaRPr lang="ru-RU" sz="16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94388" t="-138889" r="-142347" b="-1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25182" t="-138889" r="-1825" b="-10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8142079"/>
                      </a:ext>
                    </a:extLst>
                  </a:tr>
                  <a:tr h="7670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25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j-lt"/>
                            </a:rPr>
                            <a:t>243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j-lt"/>
                            </a:rPr>
                            <a:t>40.6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3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2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+mj-lt"/>
                            </a:rPr>
                            <a:t>2.35∙10</a:t>
                          </a:r>
                          <a:r>
                            <a:rPr lang="en-AU" sz="1600" baseline="30000" dirty="0">
                              <a:effectLst/>
                              <a:latin typeface="+mj-lt"/>
                            </a:rPr>
                            <a:t>18</a:t>
                          </a:r>
                          <a:r>
                            <a:rPr lang="en-AU" sz="1600" dirty="0">
                              <a:effectLst/>
                              <a:latin typeface="+mj-lt"/>
                            </a:rPr>
                            <a:t>   </a:t>
                          </a:r>
                          <a:endParaRPr lang="ru-RU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94388" t="-238889" r="-142347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25182" t="-238889" r="-1825" b="-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38598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Прямоугольник 6"/>
          <p:cNvSpPr/>
          <p:nvPr/>
        </p:nvSpPr>
        <p:spPr>
          <a:xfrm>
            <a:off x="249383" y="167045"/>
            <a:ext cx="8915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baseline="30000" dirty="0" smtClean="0">
                <a:latin typeface="+mn-lt"/>
                <a:ea typeface="Times New Roman" panose="02020603050405020304" pitchFamily="18" charset="0"/>
              </a:rPr>
              <a:t>48</a:t>
            </a:r>
            <a:r>
              <a:rPr lang="en-US" b="1" dirty="0">
                <a:latin typeface="+mn-lt"/>
                <a:ea typeface="Times New Roman" panose="02020603050405020304" pitchFamily="18" charset="0"/>
              </a:rPr>
              <a:t>Ca</a:t>
            </a:r>
            <a:r>
              <a:rPr lang="en-US" b="1" baseline="30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+mn-lt"/>
                <a:ea typeface="Times New Roman" panose="02020603050405020304" pitchFamily="18" charset="0"/>
              </a:rPr>
              <a:t>+ </a:t>
            </a:r>
            <a:r>
              <a:rPr lang="ru-RU" b="1" baseline="30000" dirty="0">
                <a:latin typeface="+mn-lt"/>
                <a:ea typeface="Times New Roman" panose="02020603050405020304" pitchFamily="18" charset="0"/>
              </a:rPr>
              <a:t>242</a:t>
            </a:r>
            <a:r>
              <a:rPr lang="en-US" b="1" dirty="0">
                <a:latin typeface="+mn-lt"/>
                <a:ea typeface="Times New Roman" panose="02020603050405020304" pitchFamily="18" charset="0"/>
              </a:rPr>
              <a:t>Pu</a:t>
            </a:r>
            <a:r>
              <a:rPr lang="ru-RU" b="1" dirty="0">
                <a:latin typeface="+mn-lt"/>
                <a:ea typeface="Times New Roman" panose="02020603050405020304" pitchFamily="18" charset="0"/>
              </a:rPr>
              <a:t> → </a:t>
            </a:r>
            <a:r>
              <a:rPr lang="ru-RU" b="1" baseline="30000" dirty="0">
                <a:latin typeface="+mn-lt"/>
                <a:ea typeface="Times New Roman" panose="02020603050405020304" pitchFamily="18" charset="0"/>
              </a:rPr>
              <a:t>290</a:t>
            </a:r>
            <a:r>
              <a:rPr lang="en-US" b="1" dirty="0" err="1">
                <a:latin typeface="+mn-lt"/>
                <a:ea typeface="Times New Roman" panose="02020603050405020304" pitchFamily="18" charset="0"/>
              </a:rPr>
              <a:t>Fl</a:t>
            </a:r>
            <a:r>
              <a:rPr lang="ru-RU" b="1" dirty="0">
                <a:latin typeface="+mn-lt"/>
                <a:ea typeface="Times New Roman" panose="02020603050405020304" pitchFamily="18" charset="0"/>
              </a:rPr>
              <a:t>* на сепараторе </a:t>
            </a:r>
            <a:r>
              <a:rPr lang="en-US" b="1" dirty="0" smtClean="0">
                <a:latin typeface="+mn-lt"/>
                <a:ea typeface="Times New Roman" panose="02020603050405020304" pitchFamily="18" charset="0"/>
              </a:rPr>
              <a:t>GRAND</a:t>
            </a:r>
            <a:r>
              <a:rPr lang="ru-RU" b="1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+mn-lt"/>
                <a:ea typeface="Times New Roman" panose="02020603050405020304" pitchFamily="18" charset="0"/>
              </a:rPr>
              <a:t>(Декабрь 2022)</a:t>
            </a:r>
            <a:r>
              <a:rPr lang="ru-RU" i="1" dirty="0" smtClean="0">
                <a:latin typeface="+mn-lt"/>
                <a:ea typeface="Times New Roman" panose="02020603050405020304" pitchFamily="18" charset="0"/>
              </a:rPr>
              <a:t>.</a:t>
            </a:r>
            <a:endParaRPr lang="en-US" i="1" dirty="0" smtClean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9383" y="3002069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latin typeface="+mj-lt"/>
                <a:ea typeface="Times New Roman" panose="02020603050405020304" pitchFamily="18" charset="0"/>
              </a:rPr>
              <a:t>Мишень </a:t>
            </a:r>
            <a:r>
              <a:rPr lang="ru-RU" sz="1600" baseline="30000" dirty="0" smtClean="0">
                <a:latin typeface="+mj-lt"/>
                <a:ea typeface="Times New Roman" panose="02020603050405020304" pitchFamily="18" charset="0"/>
              </a:rPr>
              <a:t>242</a:t>
            </a:r>
            <a:r>
              <a:rPr lang="en-US" sz="1600" dirty="0">
                <a:latin typeface="+mj-lt"/>
                <a:ea typeface="Times New Roman" panose="02020603050405020304" pitchFamily="18" charset="0"/>
              </a:rPr>
              <a:t>Pu</a:t>
            </a:r>
            <a:r>
              <a:rPr lang="ru-RU" sz="1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+mj-lt"/>
                <a:ea typeface="Times New Roman" panose="02020603050405020304" pitchFamily="18" charset="0"/>
              </a:rPr>
              <a:t>– 240 мм, 0.7 мг/см</a:t>
            </a:r>
            <a:r>
              <a:rPr lang="ru-RU" sz="1600" baseline="30000" dirty="0" smtClean="0">
                <a:latin typeface="+mj-lt"/>
                <a:ea typeface="Times New Roman" panose="02020603050405020304" pitchFamily="18" charset="0"/>
              </a:rPr>
              <a:t>2</a:t>
            </a:r>
            <a:r>
              <a:rPr lang="ru-RU" sz="1600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+mj-lt"/>
                <a:ea typeface="Times New Roman" panose="02020603050405020304" pitchFamily="18" charset="0"/>
              </a:rPr>
              <a:t>Средняя интенсивность пучка – 2 </a:t>
            </a:r>
            <a:r>
              <a:rPr lang="ru-RU" sz="1600" dirty="0" err="1" smtClean="0">
                <a:latin typeface="+mj-lt"/>
                <a:ea typeface="Times New Roman" panose="02020603050405020304" pitchFamily="18" charset="0"/>
              </a:rPr>
              <a:t>мкА∙част</a:t>
            </a:r>
            <a:r>
              <a:rPr lang="ru-RU" sz="1600" dirty="0" smtClean="0">
                <a:latin typeface="+mj-lt"/>
                <a:ea typeface="Times New Roman" panose="02020603050405020304" pitchFamily="18" charset="0"/>
              </a:rPr>
              <a:t>.</a:t>
            </a:r>
            <a:endParaRPr lang="ru-RU" sz="1600" dirty="0"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978094"/>
              </p:ext>
            </p:extLst>
          </p:nvPr>
        </p:nvGraphicFramePr>
        <p:xfrm>
          <a:off x="4018176" y="2760890"/>
          <a:ext cx="5354424" cy="4097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2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18176" y="2760890"/>
                        <a:ext cx="5354424" cy="4097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601" y="365399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→</a:t>
            </a:r>
            <a:r>
              <a:rPr lang="en-US" sz="3200" b="1" dirty="0">
                <a:solidFill>
                  <a:srgbClr val="FF0000"/>
                </a:solidFill>
              </a:rPr>
              <a:t>  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ru-RU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события </a:t>
            </a:r>
            <a:r>
              <a:rPr lang="ru-RU" dirty="0">
                <a:solidFill>
                  <a:srgbClr val="FF0000"/>
                </a:solidFill>
              </a:rPr>
              <a:t>в день</a:t>
            </a:r>
            <a:r>
              <a:rPr lang="en-US" dirty="0">
                <a:solidFill>
                  <a:srgbClr val="FF0000"/>
                </a:solidFill>
              </a:rPr>
              <a:t> (DC280, SHE factory)</a:t>
            </a:r>
          </a:p>
        </p:txBody>
      </p:sp>
    </p:spTree>
    <p:extLst>
      <p:ext uri="{BB962C8B-B14F-4D97-AF65-F5344CB8AC3E}">
        <p14:creationId xmlns:p14="http://schemas.microsoft.com/office/powerpoint/2010/main" val="39128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838056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2400" y="453251"/>
            <a:ext cx="8915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ru-RU" sz="2400" baseline="30000" dirty="0" smtClean="0">
                <a:solidFill>
                  <a:srgbClr val="FF0000"/>
                </a:solidFill>
              </a:rPr>
              <a:t>242</a:t>
            </a:r>
            <a:r>
              <a:rPr lang="en-US" altLang="ru-RU" sz="2400" dirty="0" smtClean="0">
                <a:solidFill>
                  <a:srgbClr val="FF0000"/>
                </a:solidFill>
              </a:rPr>
              <a:t>Pu+</a:t>
            </a:r>
            <a:r>
              <a:rPr lang="en-US" altLang="ru-RU" sz="2400" baseline="30000" dirty="0" smtClean="0">
                <a:solidFill>
                  <a:srgbClr val="FF0000"/>
                </a:solidFill>
              </a:rPr>
              <a:t>48</a:t>
            </a:r>
            <a:r>
              <a:rPr lang="en-US" altLang="ru-RU" sz="2400" dirty="0" smtClean="0">
                <a:solidFill>
                  <a:srgbClr val="FF0000"/>
                </a:solidFill>
              </a:rPr>
              <a:t>Ca reaction products (DGFRS2)</a:t>
            </a:r>
            <a:endParaRPr lang="ru-RU" alt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72424" y="949920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286</a:t>
            </a:r>
            <a:r>
              <a:rPr lang="en-US" sz="3600" dirty="0" smtClean="0"/>
              <a:t>Fl</a:t>
            </a:r>
            <a:endParaRPr lang="ru-RU" sz="3600" dirty="0"/>
          </a:p>
        </p:txBody>
      </p:sp>
      <p:sp>
        <p:nvSpPr>
          <p:cNvPr id="2" name="Овал 1"/>
          <p:cNvSpPr/>
          <p:nvPr/>
        </p:nvSpPr>
        <p:spPr>
          <a:xfrm>
            <a:off x="3429000" y="26670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5029200"/>
            <a:ext cx="7543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885534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n-lt"/>
                <a:ea typeface="Times New Roman" panose="02020603050405020304" pitchFamily="18" charset="0"/>
              </a:rPr>
              <a:t>Проект 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«</a:t>
            </a:r>
            <a:r>
              <a:rPr lang="ru-RU" b="1" dirty="0" smtClean="0">
                <a:latin typeface="+mn-lt"/>
                <a:ea typeface="Times New Roman" panose="02020603050405020304" pitchFamily="18" charset="0"/>
              </a:rPr>
              <a:t>Развитие </a:t>
            </a:r>
            <a:r>
              <a:rPr lang="ru-RU" b="1" dirty="0">
                <a:latin typeface="+mn-lt"/>
                <a:ea typeface="Times New Roman" panose="02020603050405020304" pitchFamily="18" charset="0"/>
              </a:rPr>
              <a:t>экспериментальных установок для изучения химических и физических свойств сверхтяжелых элементов</a:t>
            </a:r>
            <a:r>
              <a:rPr lang="ru-RU" b="1" dirty="0" smtClean="0">
                <a:latin typeface="+mn-lt"/>
                <a:ea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+mn-lt"/>
              </a:rPr>
              <a:t> »</a:t>
            </a:r>
            <a:endParaRPr lang="ru-RU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28600" y="3733800"/>
            <a:ext cx="8686800" cy="135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262255" algn="l"/>
              </a:tabLst>
            </a:pPr>
            <a:r>
              <a:rPr lang="ru-RU" b="1" dirty="0" err="1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Подпроект</a:t>
            </a:r>
            <a:r>
              <a:rPr lang="ru-RU" b="1" dirty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 I. 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«</a:t>
            </a:r>
            <a:r>
              <a:rPr lang="ru-RU" b="1" dirty="0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Сверхпроводящий </a:t>
            </a:r>
            <a:r>
              <a:rPr lang="ru-RU" b="1" dirty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газонаполненный сепаратор </a:t>
            </a:r>
            <a:r>
              <a:rPr lang="ru-RU" b="1" dirty="0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GASSOL.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»</a:t>
            </a:r>
            <a:endParaRPr lang="ru-RU" dirty="0">
              <a:latin typeface="+mn-lt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262255" algn="l"/>
              </a:tabLst>
            </a:pPr>
            <a:endParaRPr lang="ru-RU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28600" y="4876800"/>
            <a:ext cx="9144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262255" algn="l"/>
              </a:tabLst>
            </a:pPr>
            <a:r>
              <a:rPr lang="ru-RU" b="1" dirty="0" err="1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Подпроект</a:t>
            </a:r>
            <a:r>
              <a:rPr lang="en-US" b="1" dirty="0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II</a:t>
            </a:r>
            <a:r>
              <a:rPr lang="ru-RU" b="1" dirty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. 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«</a:t>
            </a:r>
            <a:r>
              <a:rPr lang="ru-RU" b="1" dirty="0" err="1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Многоотражательный</a:t>
            </a:r>
            <a:r>
              <a:rPr lang="ru-RU" b="1" dirty="0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времяпролетный масс-спектрометр</a:t>
            </a:r>
            <a:r>
              <a:rPr lang="ru-RU" b="1" dirty="0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.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»</a:t>
            </a:r>
            <a:endParaRPr lang="ru-RU" dirty="0">
              <a:latin typeface="+mn-lt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262255" algn="l"/>
              </a:tabLst>
            </a:pPr>
            <a:endParaRPr lang="ru-RU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305083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КИП  «Развитие 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ускорительного комплекса и экспериментальных установок ЛЯР (</a:t>
            </a:r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DRIBs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-III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)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2024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/2028</a:t>
            </a:r>
            <a:endParaRPr lang="ru-RU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10400" y="76674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362200" y="838200"/>
            <a:ext cx="4779328" cy="2994025"/>
          </a:xfrm>
          <a:prstGeom prst="rect">
            <a:avLst/>
          </a:prstGeom>
          <a:ln/>
        </p:spPr>
      </p:pic>
      <p:sp>
        <p:nvSpPr>
          <p:cNvPr id="4" name="Прямоугольник 3"/>
          <p:cNvSpPr/>
          <p:nvPr/>
        </p:nvSpPr>
        <p:spPr>
          <a:xfrm>
            <a:off x="228600" y="228600"/>
            <a:ext cx="84582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0"/>
              </a:spcAft>
              <a:tabLst>
                <a:tab pos="262255" algn="l"/>
              </a:tabLst>
            </a:pPr>
            <a:r>
              <a:rPr lang="ru-RU" b="1" dirty="0">
                <a:solidFill>
                  <a:srgbClr val="FF0000"/>
                </a:solidFill>
                <a:latin typeface="+mn-lt"/>
                <a:ea typeface="Courier New" panose="02070309020205020404" pitchFamily="49" charset="0"/>
              </a:rPr>
              <a:t>Сверхпроводящий газонаполненный сепаратор GASSOL</a:t>
            </a:r>
            <a:r>
              <a:rPr lang="ru-RU" b="1" i="1" dirty="0">
                <a:solidFill>
                  <a:srgbClr val="FF0000"/>
                </a:solidFill>
                <a:latin typeface="+mn-lt"/>
                <a:ea typeface="Courier New" panose="02070309020205020404" pitchFamily="49" charset="0"/>
              </a:rPr>
              <a:t>.</a:t>
            </a:r>
            <a:endParaRPr lang="ru-RU" dirty="0">
              <a:solidFill>
                <a:srgbClr val="FF0000"/>
              </a:solidFill>
              <a:latin typeface="+mn-lt"/>
              <a:ea typeface="Courier New" panose="02070309020205020404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40386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ru-RU" dirty="0" smtClean="0">
                <a:latin typeface="+mn-lt"/>
                <a:ea typeface="Times New Roman" panose="02020603050405020304" pitchFamily="18" charset="0"/>
              </a:rPr>
              <a:t>Контракт с фирмой </a:t>
            </a:r>
            <a:r>
              <a:rPr lang="en-US" b="1" dirty="0" err="1">
                <a:latin typeface="+mn-lt"/>
                <a:ea typeface="Times New Roman" panose="02020603050405020304" pitchFamily="18" charset="0"/>
              </a:rPr>
              <a:t>XI'an</a:t>
            </a:r>
            <a:r>
              <a:rPr lang="en-US" b="1" dirty="0">
                <a:latin typeface="+mn-lt"/>
                <a:ea typeface="Times New Roman" panose="02020603050405020304" pitchFamily="18" charset="0"/>
              </a:rPr>
              <a:t> Superconducting Magnet Technology Co., </a:t>
            </a:r>
            <a:r>
              <a:rPr lang="en-US" b="1" dirty="0" smtClean="0">
                <a:latin typeface="+mn-lt"/>
                <a:ea typeface="Times New Roman" panose="02020603050405020304" pitchFamily="18" charset="0"/>
              </a:rPr>
              <a:t>Ltd</a:t>
            </a:r>
            <a:r>
              <a:rPr lang="ru-RU" b="1" dirty="0" smtClean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 hangingPunct="0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Поставка  в конце 2024 года.</a:t>
            </a:r>
          </a:p>
          <a:p>
            <a:pPr algn="just" hangingPunct="0">
              <a:spcAft>
                <a:spcPts val="0"/>
              </a:spcAft>
            </a:pPr>
            <a:r>
              <a:rPr lang="ru-RU" b="1" dirty="0" smtClean="0">
                <a:latin typeface="+mn-lt"/>
                <a:ea typeface="Times New Roman" panose="02020603050405020304" pitchFamily="18" charset="0"/>
              </a:rPr>
              <a:t>Сейчас – подготовка к монтажу </a:t>
            </a:r>
            <a:r>
              <a:rPr lang="ru-RU" b="1" dirty="0" err="1" smtClean="0">
                <a:latin typeface="+mn-lt"/>
                <a:ea typeface="Times New Roman" panose="02020603050405020304" pitchFamily="18" charset="0"/>
              </a:rPr>
              <a:t>ионопровода</a:t>
            </a:r>
            <a:r>
              <a:rPr lang="ru-RU" b="1" dirty="0" smtClean="0">
                <a:latin typeface="+mn-lt"/>
                <a:ea typeface="Times New Roman" panose="02020603050405020304" pitchFamily="18" charset="0"/>
              </a:rPr>
              <a:t> в к. 115 </a:t>
            </a:r>
            <a:endParaRPr lang="ru-RU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1270"/>
            <a:ext cx="5713160" cy="418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408" y="2887186"/>
            <a:ext cx="2327284" cy="7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3079" y="2872451"/>
            <a:ext cx="174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DGFRS II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1444127"/>
            <a:ext cx="137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GRAND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8596111">
            <a:off x="6619671" y="1121309"/>
            <a:ext cx="87897" cy="10951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346102" flipH="1">
            <a:off x="6208818" y="866992"/>
            <a:ext cx="139758" cy="494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324753">
            <a:off x="6938577" y="1614946"/>
            <a:ext cx="258587" cy="1748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422986" y="651511"/>
            <a:ext cx="188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GABRIELA</a:t>
            </a:r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44" y="3235652"/>
            <a:ext cx="3238156" cy="30127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468304" y="5037220"/>
            <a:ext cx="1609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GASSOL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895313" y="5377684"/>
            <a:ext cx="1008621" cy="123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2978391">
            <a:off x="5301248" y="4277260"/>
            <a:ext cx="1188130" cy="375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67865"/>
            <a:ext cx="3086100" cy="30265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000500" y="685800"/>
            <a:ext cx="476250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Основные 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структурные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узлы масс-спектрометра. 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1 - узел многооборотного времяпролетного масс-анализатора; 2 - узел квадрупольных фильтров масс; 3 - узел канала ввода ионов образца; 4 - узел канала ввода ионов </a:t>
            </a:r>
            <a:r>
              <a:rPr lang="ru-RU" sz="1600" b="1" dirty="0" err="1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калибранта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; 5 – детекторный узел.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62200" y="76200"/>
            <a:ext cx="5257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+mn-lt"/>
                <a:ea typeface="Courier New" panose="02070309020205020404" pitchFamily="49" charset="0"/>
              </a:rPr>
              <a:t>М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Courier New" panose="02070309020205020404" pitchFamily="49" charset="0"/>
              </a:rPr>
              <a:t>R</a:t>
            </a:r>
            <a:r>
              <a:rPr lang="ru-RU" b="1" dirty="0" smtClean="0">
                <a:solidFill>
                  <a:srgbClr val="FF0000"/>
                </a:solidFill>
                <a:latin typeface="+mn-lt"/>
                <a:ea typeface="Courier New" panose="02070309020205020404" pitchFamily="49" charset="0"/>
              </a:rPr>
              <a:t>-TOF-спектрометр</a:t>
            </a:r>
            <a:r>
              <a:rPr lang="ru-RU" b="1" dirty="0">
                <a:solidFill>
                  <a:srgbClr val="000000"/>
                </a:solidFill>
                <a:latin typeface="+mn-lt"/>
                <a:ea typeface="Courier New" panose="02070309020205020404" pitchFamily="49" charset="0"/>
              </a:rPr>
              <a:t>.</a:t>
            </a:r>
            <a:endParaRPr lang="ru-RU" dirty="0">
              <a:solidFill>
                <a:srgbClr val="000000"/>
              </a:solidFill>
              <a:latin typeface="+mn-lt"/>
              <a:ea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579948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 –</a:t>
            </a:r>
            <a:r>
              <a:rPr lang="en-US" dirty="0" err="1" smtClean="0"/>
              <a:t>ToF</a:t>
            </a:r>
            <a:r>
              <a:rPr lang="en-US" dirty="0" smtClean="0"/>
              <a:t> </a:t>
            </a:r>
            <a:r>
              <a:rPr lang="ru-RU" dirty="0" smtClean="0"/>
              <a:t>спектрометр. Подготовлен эскизный проект </a:t>
            </a:r>
          </a:p>
          <a:p>
            <a:r>
              <a:rPr lang="ru-RU" dirty="0" smtClean="0"/>
              <a:t>с 3</a:t>
            </a:r>
            <a:r>
              <a:rPr lang="en-US" dirty="0" smtClean="0"/>
              <a:t>D </a:t>
            </a:r>
            <a:r>
              <a:rPr lang="ru-RU" dirty="0" smtClean="0"/>
              <a:t>моделью. </a:t>
            </a:r>
          </a:p>
          <a:p>
            <a:r>
              <a:rPr lang="ru-RU" dirty="0"/>
              <a:t>Заключены контракты </a:t>
            </a:r>
            <a:endParaRPr lang="ru-RU" dirty="0" smtClean="0"/>
          </a:p>
          <a:p>
            <a:r>
              <a:rPr lang="ru-RU" sz="2000" dirty="0" smtClean="0"/>
              <a:t>▪</a:t>
            </a:r>
            <a:r>
              <a:rPr lang="ru-RU" dirty="0" smtClean="0"/>
              <a:t> </a:t>
            </a:r>
            <a:r>
              <a:rPr lang="ru-RU" sz="2000" dirty="0" smtClean="0"/>
              <a:t>на поставку вакуумного оборудования, </a:t>
            </a:r>
          </a:p>
          <a:p>
            <a:r>
              <a:rPr lang="ru-RU" sz="2000" dirty="0" smtClean="0"/>
              <a:t>▪ на разработку и изготовление источника калибр. ионов,</a:t>
            </a:r>
          </a:p>
          <a:p>
            <a:r>
              <a:rPr lang="ru-RU" sz="2000" dirty="0"/>
              <a:t>▪ </a:t>
            </a:r>
            <a:r>
              <a:rPr lang="ru-RU" sz="2000" dirty="0" smtClean="0"/>
              <a:t>на разработку </a:t>
            </a:r>
            <a:r>
              <a:rPr lang="ru-RU" sz="2000" dirty="0"/>
              <a:t>и </a:t>
            </a:r>
            <a:r>
              <a:rPr lang="ru-RU" sz="2000" dirty="0" smtClean="0"/>
              <a:t>поставку </a:t>
            </a:r>
            <a:r>
              <a:rPr lang="ru-RU" sz="2000" dirty="0"/>
              <a:t>рабочей документации </a:t>
            </a:r>
            <a:endParaRPr lang="ru-RU" sz="2000" dirty="0" smtClean="0"/>
          </a:p>
          <a:p>
            <a:r>
              <a:rPr lang="ru-RU" sz="2000" dirty="0" smtClean="0"/>
              <a:t>  на </a:t>
            </a:r>
            <a:r>
              <a:rPr lang="ru-RU" sz="2000" dirty="0"/>
              <a:t>изготовление </a:t>
            </a:r>
            <a:r>
              <a:rPr lang="ru-RU" sz="2000" dirty="0" smtClean="0"/>
              <a:t>масс-анализатора</a:t>
            </a:r>
          </a:p>
          <a:p>
            <a:r>
              <a:rPr lang="ru-RU" sz="2000" dirty="0" smtClean="0"/>
              <a:t>▪ на разработку и </a:t>
            </a:r>
            <a:r>
              <a:rPr lang="ru-RU" sz="2000" dirty="0"/>
              <a:t>изготовление уникальных источников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8088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00" y="76200"/>
            <a:ext cx="86106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GB" sz="1600" dirty="0">
                <a:cs typeface="Times New Roman" panose="02020603050405020304" pitchFamily="18" charset="0"/>
              </a:rPr>
              <a:t>R.S. </a:t>
            </a:r>
            <a:r>
              <a:rPr lang="en-GB" sz="1600" dirty="0" err="1">
                <a:cs typeface="Times New Roman" panose="02020603050405020304" pitchFamily="18" charset="0"/>
              </a:rPr>
              <a:t>Mukhin</a:t>
            </a:r>
            <a:r>
              <a:rPr lang="en-GB" sz="1600" dirty="0">
                <a:cs typeface="Times New Roman" panose="02020603050405020304" pitchFamily="18" charset="0"/>
              </a:rPr>
              <a:t>, A.V. </a:t>
            </a:r>
            <a:r>
              <a:rPr lang="en-GB" sz="1600" dirty="0" err="1">
                <a:cs typeface="Times New Roman" panose="02020603050405020304" pitchFamily="18" charset="0"/>
              </a:rPr>
              <a:t>Isaev</a:t>
            </a:r>
            <a:r>
              <a:rPr lang="en-GB" sz="1600" dirty="0">
                <a:cs typeface="Times New Roman" panose="02020603050405020304" pitchFamily="18" charset="0"/>
              </a:rPr>
              <a:t>, A.V. Andreev, M.L. </a:t>
            </a:r>
            <a:r>
              <a:rPr lang="en-GB" sz="1600" dirty="0" err="1">
                <a:cs typeface="Times New Roman" panose="02020603050405020304" pitchFamily="18" charset="0"/>
              </a:rPr>
              <a:t>Chelnokov</a:t>
            </a:r>
            <a:r>
              <a:rPr lang="en-GB" sz="1600" dirty="0">
                <a:cs typeface="Times New Roman" panose="02020603050405020304" pitchFamily="18" charset="0"/>
              </a:rPr>
              <a:t>, V.I. </a:t>
            </a:r>
            <a:r>
              <a:rPr lang="en-GB" sz="1600" dirty="0" err="1">
                <a:cs typeface="Times New Roman" panose="02020603050405020304" pitchFamily="18" charset="0"/>
              </a:rPr>
              <a:t>Chepigin</a:t>
            </a:r>
            <a:r>
              <a:rPr lang="en-GB" sz="1600" dirty="0">
                <a:cs typeface="Times New Roman" panose="02020603050405020304" pitchFamily="18" charset="0"/>
              </a:rPr>
              <a:t>, H.M. </a:t>
            </a:r>
            <a:r>
              <a:rPr lang="en-GB" sz="1600" dirty="0" err="1">
                <a:cs typeface="Times New Roman" panose="02020603050405020304" pitchFamily="18" charset="0"/>
              </a:rPr>
              <a:t>Devaraja</a:t>
            </a:r>
            <a:r>
              <a:rPr lang="en-GB" sz="1600" dirty="0"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cs typeface="Times New Roman" panose="02020603050405020304" pitchFamily="18" charset="0"/>
              </a:rPr>
              <a:t>B. Gall</a:t>
            </a:r>
            <a:r>
              <a:rPr lang="en-GB" sz="1600" dirty="0">
                <a:cs typeface="Times New Roman" panose="02020603050405020304" pitchFamily="18" charset="0"/>
              </a:rPr>
              <a:t>, K. </a:t>
            </a:r>
            <a:r>
              <a:rPr lang="en-GB" sz="1600" dirty="0" err="1">
                <a:cs typeface="Times New Roman" panose="02020603050405020304" pitchFamily="18" charset="0"/>
              </a:rPr>
              <a:t>Hauschild</a:t>
            </a:r>
            <a:r>
              <a:rPr lang="en-GB" sz="1600" dirty="0">
                <a:cs typeface="Times New Roman" panose="02020603050405020304" pitchFamily="18" charset="0"/>
              </a:rPr>
              <a:t>, I.N. </a:t>
            </a:r>
            <a:r>
              <a:rPr lang="en-GB" sz="1600" dirty="0" err="1">
                <a:cs typeface="Times New Roman" panose="02020603050405020304" pitchFamily="18" charset="0"/>
              </a:rPr>
              <a:t>Izosimov</a:t>
            </a:r>
            <a:r>
              <a:rPr lang="en-GB" sz="1600" dirty="0">
                <a:cs typeface="Times New Roman" panose="02020603050405020304" pitchFamily="18" charset="0"/>
              </a:rPr>
              <a:t>, A.A. </a:t>
            </a:r>
            <a:r>
              <a:rPr lang="en-GB" sz="1600" dirty="0" err="1">
                <a:cs typeface="Times New Roman" panose="02020603050405020304" pitchFamily="18" charset="0"/>
              </a:rPr>
              <a:t>Kuznetsova</a:t>
            </a:r>
            <a:r>
              <a:rPr lang="en-GB" sz="1600" dirty="0">
                <a:cs typeface="Times New Roman" panose="02020603050405020304" pitchFamily="18" charset="0"/>
              </a:rPr>
              <a:t>, A. Lopez-Martens, O.N. </a:t>
            </a:r>
            <a:r>
              <a:rPr lang="en-GB" sz="1600" dirty="0" err="1">
                <a:cs typeface="Times New Roman" panose="02020603050405020304" pitchFamily="18" charset="0"/>
              </a:rPr>
              <a:t>Malyshev</a:t>
            </a:r>
            <a:r>
              <a:rPr lang="en-GB" sz="1600" dirty="0">
                <a:cs typeface="Times New Roman" panose="02020603050405020304" pitchFamily="18" charset="0"/>
              </a:rPr>
              <a:t>, A.G. </a:t>
            </a:r>
            <a:r>
              <a:rPr lang="en-GB" sz="1600" dirty="0" err="1">
                <a:cs typeface="Times New Roman" panose="02020603050405020304" pitchFamily="18" charset="0"/>
              </a:rPr>
              <a:t>Popeko</a:t>
            </a:r>
            <a:r>
              <a:rPr lang="en-GB" sz="1600" dirty="0"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cs typeface="Times New Roman" panose="02020603050405020304" pitchFamily="18" charset="0"/>
              </a:rPr>
              <a:t>Yu.A</a:t>
            </a:r>
            <a:r>
              <a:rPr lang="en-GB" sz="1600" dirty="0">
                <a:cs typeface="Times New Roman" panose="02020603050405020304" pitchFamily="18" charset="0"/>
              </a:rPr>
              <a:t>. Popov, A. </a:t>
            </a:r>
            <a:r>
              <a:rPr lang="en-GB" sz="1600" dirty="0" err="1">
                <a:cs typeface="Times New Roman" panose="02020603050405020304" pitchFamily="18" charset="0"/>
              </a:rPr>
              <a:t>Rahmatinejad</a:t>
            </a:r>
            <a:r>
              <a:rPr lang="en-GB" sz="1600" dirty="0">
                <a:cs typeface="Times New Roman" panose="02020603050405020304" pitchFamily="18" charset="0"/>
              </a:rPr>
              <a:t>, B. </a:t>
            </a:r>
            <a:r>
              <a:rPr lang="en-GB" sz="1600" dirty="0" err="1">
                <a:cs typeface="Times New Roman" panose="02020603050405020304" pitchFamily="18" charset="0"/>
              </a:rPr>
              <a:t>Sailaubekov</a:t>
            </a:r>
            <a:r>
              <a:rPr lang="en-GB" sz="1600" dirty="0">
                <a:cs typeface="Times New Roman" panose="02020603050405020304" pitchFamily="18" charset="0"/>
              </a:rPr>
              <a:t>, T.M. </a:t>
            </a:r>
            <a:r>
              <a:rPr lang="en-GB" sz="1600" dirty="0" err="1">
                <a:cs typeface="Times New Roman" panose="02020603050405020304" pitchFamily="18" charset="0"/>
              </a:rPr>
              <a:t>Sheidman</a:t>
            </a:r>
            <a:r>
              <a:rPr lang="en-GB" sz="1600" dirty="0">
                <a:cs typeface="Times New Roman" panose="02020603050405020304" pitchFamily="18" charset="0"/>
              </a:rPr>
              <a:t>, E.A. </a:t>
            </a:r>
            <a:r>
              <a:rPr lang="en-GB" sz="1600" dirty="0" err="1">
                <a:cs typeface="Times New Roman" panose="02020603050405020304" pitchFamily="18" charset="0"/>
              </a:rPr>
              <a:t>Sokol</a:t>
            </a:r>
            <a:r>
              <a:rPr lang="en-GB" sz="1600" dirty="0">
                <a:cs typeface="Times New Roman" panose="02020603050405020304" pitchFamily="18" charset="0"/>
              </a:rPr>
              <a:t>, A.I. </a:t>
            </a:r>
            <a:r>
              <a:rPr lang="en-GB" sz="1600" dirty="0" err="1">
                <a:cs typeface="Times New Roman" panose="02020603050405020304" pitchFamily="18" charset="0"/>
              </a:rPr>
              <a:t>Svirikhin</a:t>
            </a:r>
            <a:r>
              <a:rPr lang="en-GB" sz="1600" dirty="0">
                <a:cs typeface="Times New Roman" panose="02020603050405020304" pitchFamily="18" charset="0"/>
              </a:rPr>
              <a:t>, M.S. </a:t>
            </a:r>
            <a:r>
              <a:rPr lang="en-GB" sz="1600" dirty="0" err="1">
                <a:cs typeface="Times New Roman" panose="02020603050405020304" pitchFamily="18" charset="0"/>
              </a:rPr>
              <a:t>Tezekbayeva</a:t>
            </a:r>
            <a:r>
              <a:rPr lang="en-GB" sz="1600" dirty="0">
                <a:cs typeface="Times New Roman" panose="02020603050405020304" pitchFamily="18" charset="0"/>
              </a:rPr>
              <a:t>, A.V. </a:t>
            </a:r>
            <a:r>
              <a:rPr lang="en-GB" sz="1600" dirty="0" err="1">
                <a:cs typeface="Times New Roman" panose="02020603050405020304" pitchFamily="18" charset="0"/>
              </a:rPr>
              <a:t>Yeremin</a:t>
            </a:r>
            <a:r>
              <a:rPr lang="en-GB" sz="1600" dirty="0">
                <a:cs typeface="Times New Roman" panose="02020603050405020304" pitchFamily="18" charset="0"/>
              </a:rPr>
              <a:t>, "Analysis of the shape of multiplicity distributions of prompt neutrons emitted in spontaneous fission", </a:t>
            </a:r>
            <a:r>
              <a:rPr lang="en-GB" sz="1600" b="1" dirty="0">
                <a:cs typeface="Times New Roman" panose="02020603050405020304" pitchFamily="18" charset="0"/>
              </a:rPr>
              <a:t>Journal of </a:t>
            </a:r>
            <a:r>
              <a:rPr lang="en-GB" sz="1600" b="1" dirty="0" err="1">
                <a:cs typeface="Times New Roman" panose="02020603050405020304" pitchFamily="18" charset="0"/>
              </a:rPr>
              <a:t>Radioanalytical</a:t>
            </a:r>
            <a:r>
              <a:rPr lang="en-GB" sz="1600" b="1" dirty="0">
                <a:cs typeface="Times New Roman" panose="02020603050405020304" pitchFamily="18" charset="0"/>
              </a:rPr>
              <a:t> and Nuclear Chemistry, https://doi.org/10.1007/s10967-023-09164-0 (2023).</a:t>
            </a:r>
            <a:endParaRPr lang="ru-RU" sz="1600" b="1" dirty="0"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GB" sz="1600" dirty="0">
                <a:cs typeface="Times New Roman" panose="02020603050405020304" pitchFamily="18" charset="0"/>
              </a:rPr>
              <a:t>R.S. </a:t>
            </a:r>
            <a:r>
              <a:rPr lang="en-GB" sz="1600" dirty="0" err="1">
                <a:cs typeface="Times New Roman" panose="02020603050405020304" pitchFamily="18" charset="0"/>
              </a:rPr>
              <a:t>Mukhin</a:t>
            </a:r>
            <a:r>
              <a:rPr lang="en-GB" sz="1600" dirty="0">
                <a:cs typeface="Times New Roman" panose="02020603050405020304" pitchFamily="18" charset="0"/>
              </a:rPr>
              <a:t>, A.V. </a:t>
            </a:r>
            <a:r>
              <a:rPr lang="en-GB" sz="1600" dirty="0" err="1">
                <a:cs typeface="Times New Roman" panose="02020603050405020304" pitchFamily="18" charset="0"/>
              </a:rPr>
              <a:t>Isaev</a:t>
            </a:r>
            <a:r>
              <a:rPr lang="en-GB" sz="1600" dirty="0">
                <a:cs typeface="Times New Roman" panose="02020603050405020304" pitchFamily="18" charset="0"/>
              </a:rPr>
              <a:t>, A.V. Andreev, M.L. </a:t>
            </a:r>
            <a:r>
              <a:rPr lang="en-GB" sz="1600" dirty="0" err="1">
                <a:cs typeface="Times New Roman" panose="02020603050405020304" pitchFamily="18" charset="0"/>
              </a:rPr>
              <a:t>Chelnokov</a:t>
            </a:r>
            <a:r>
              <a:rPr lang="en-GB" sz="1600" dirty="0">
                <a:cs typeface="Times New Roman" panose="02020603050405020304" pitchFamily="18" charset="0"/>
              </a:rPr>
              <a:t>, V.I. </a:t>
            </a:r>
            <a:r>
              <a:rPr lang="en-GB" sz="1600" dirty="0" err="1">
                <a:cs typeface="Times New Roman" panose="02020603050405020304" pitchFamily="18" charset="0"/>
              </a:rPr>
              <a:t>Chepigin</a:t>
            </a:r>
            <a:r>
              <a:rPr lang="en-GB" sz="1600" dirty="0">
                <a:cs typeface="Times New Roman" panose="02020603050405020304" pitchFamily="18" charset="0"/>
              </a:rPr>
              <a:t>, H.M. </a:t>
            </a:r>
            <a:r>
              <a:rPr lang="en-GB" sz="1600" dirty="0" err="1">
                <a:cs typeface="Times New Roman" panose="02020603050405020304" pitchFamily="18" charset="0"/>
              </a:rPr>
              <a:t>Devaraja</a:t>
            </a:r>
            <a:r>
              <a:rPr lang="en-GB" sz="1600" dirty="0">
                <a:cs typeface="Times New Roman" panose="02020603050405020304" pitchFamily="18" charset="0"/>
              </a:rPr>
              <a:t>, O. </a:t>
            </a:r>
            <a:r>
              <a:rPr lang="en-GB" sz="1600" dirty="0" err="1">
                <a:cs typeface="Times New Roman" panose="02020603050405020304" pitchFamily="18" charset="0"/>
              </a:rPr>
              <a:t>Dorvaux</a:t>
            </a:r>
            <a:r>
              <a:rPr lang="en-GB" sz="1600" dirty="0">
                <a:cs typeface="Times New Roman" panose="02020603050405020304" pitchFamily="18" charset="0"/>
              </a:rPr>
              <a:t>, B. Gall, K. </a:t>
            </a:r>
            <a:r>
              <a:rPr lang="en-GB" sz="1600" dirty="0" err="1">
                <a:cs typeface="Times New Roman" panose="02020603050405020304" pitchFamily="18" charset="0"/>
              </a:rPr>
              <a:t>Hauschild</a:t>
            </a:r>
            <a:r>
              <a:rPr lang="en-GB" sz="1600" dirty="0">
                <a:cs typeface="Times New Roman" panose="02020603050405020304" pitchFamily="18" charset="0"/>
              </a:rPr>
              <a:t>, I.N. </a:t>
            </a:r>
            <a:r>
              <a:rPr lang="en-GB" sz="1600" dirty="0" err="1">
                <a:cs typeface="Times New Roman" panose="02020603050405020304" pitchFamily="18" charset="0"/>
              </a:rPr>
              <a:t>Izosimov</a:t>
            </a:r>
            <a:r>
              <a:rPr lang="en-GB" sz="1600" dirty="0">
                <a:cs typeface="Times New Roman" panose="02020603050405020304" pitchFamily="18" charset="0"/>
              </a:rPr>
              <a:t>, A.A. </a:t>
            </a:r>
            <a:r>
              <a:rPr lang="en-GB" sz="1600" dirty="0" err="1">
                <a:cs typeface="Times New Roman" panose="02020603050405020304" pitchFamily="18" charset="0"/>
              </a:rPr>
              <a:t>Kuznetsova</a:t>
            </a:r>
            <a:r>
              <a:rPr lang="en-GB" sz="1600" dirty="0">
                <a:cs typeface="Times New Roman" panose="02020603050405020304" pitchFamily="18" charset="0"/>
              </a:rPr>
              <a:t>, A. Lopez-Martens, O.N. </a:t>
            </a:r>
            <a:r>
              <a:rPr lang="en-GB" sz="1600" dirty="0" err="1">
                <a:cs typeface="Times New Roman" panose="02020603050405020304" pitchFamily="18" charset="0"/>
              </a:rPr>
              <a:t>Malyshev</a:t>
            </a:r>
            <a:r>
              <a:rPr lang="en-GB" sz="1600" dirty="0">
                <a:cs typeface="Times New Roman" panose="02020603050405020304" pitchFamily="18" charset="0"/>
              </a:rPr>
              <a:t>, A.G. </a:t>
            </a:r>
            <a:r>
              <a:rPr lang="en-GB" sz="1600" dirty="0" err="1">
                <a:cs typeface="Times New Roman" panose="02020603050405020304" pitchFamily="18" charset="0"/>
              </a:rPr>
              <a:t>Popeko</a:t>
            </a:r>
            <a:r>
              <a:rPr lang="en-GB" sz="1600" dirty="0"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cs typeface="Times New Roman" panose="02020603050405020304" pitchFamily="18" charset="0"/>
              </a:rPr>
              <a:t>Yu.A</a:t>
            </a:r>
            <a:r>
              <a:rPr lang="en-GB" sz="1600" dirty="0">
                <a:cs typeface="Times New Roman" panose="02020603050405020304" pitchFamily="18" charset="0"/>
              </a:rPr>
              <a:t>. Popov, A. </a:t>
            </a:r>
            <a:r>
              <a:rPr lang="en-GB" sz="1600" dirty="0" err="1">
                <a:cs typeface="Times New Roman" panose="02020603050405020304" pitchFamily="18" charset="0"/>
              </a:rPr>
              <a:t>Rahmatinejad</a:t>
            </a:r>
            <a:r>
              <a:rPr lang="en-GB" sz="1600" dirty="0">
                <a:cs typeface="Times New Roman" panose="02020603050405020304" pitchFamily="18" charset="0"/>
              </a:rPr>
              <a:t>, B. </a:t>
            </a:r>
            <a:r>
              <a:rPr lang="en-GB" sz="1600" dirty="0" err="1">
                <a:cs typeface="Times New Roman" panose="02020603050405020304" pitchFamily="18" charset="0"/>
              </a:rPr>
              <a:t>Sailaubekov</a:t>
            </a:r>
            <a:r>
              <a:rPr lang="en-GB" sz="1600" dirty="0">
                <a:cs typeface="Times New Roman" panose="02020603050405020304" pitchFamily="18" charset="0"/>
              </a:rPr>
              <a:t>, T.M. </a:t>
            </a:r>
            <a:r>
              <a:rPr lang="en-GB" sz="1600" dirty="0" err="1">
                <a:cs typeface="Times New Roman" panose="02020603050405020304" pitchFamily="18" charset="0"/>
              </a:rPr>
              <a:t>Shneidman</a:t>
            </a:r>
            <a:r>
              <a:rPr lang="en-GB" sz="1600" dirty="0">
                <a:cs typeface="Times New Roman" panose="02020603050405020304" pitchFamily="18" charset="0"/>
              </a:rPr>
              <a:t>, E.A. </a:t>
            </a:r>
            <a:r>
              <a:rPr lang="en-GB" sz="1600" dirty="0" err="1">
                <a:cs typeface="Times New Roman" panose="02020603050405020304" pitchFamily="18" charset="0"/>
              </a:rPr>
              <a:t>Sokol</a:t>
            </a:r>
            <a:r>
              <a:rPr lang="en-GB" sz="1600" dirty="0">
                <a:cs typeface="Times New Roman" panose="02020603050405020304" pitchFamily="18" charset="0"/>
              </a:rPr>
              <a:t>, A.I. </a:t>
            </a:r>
            <a:r>
              <a:rPr lang="en-GB" sz="1600" dirty="0" err="1">
                <a:cs typeface="Times New Roman" panose="02020603050405020304" pitchFamily="18" charset="0"/>
              </a:rPr>
              <a:t>Svirikhin</a:t>
            </a:r>
            <a:r>
              <a:rPr lang="en-GB" sz="1600" dirty="0">
                <a:cs typeface="Times New Roman" panose="02020603050405020304" pitchFamily="18" charset="0"/>
              </a:rPr>
              <a:t>, M.S. </a:t>
            </a:r>
            <a:r>
              <a:rPr lang="en-GB" sz="1600" dirty="0" err="1">
                <a:cs typeface="Times New Roman" panose="02020603050405020304" pitchFamily="18" charset="0"/>
              </a:rPr>
              <a:t>Tezekbayeva</a:t>
            </a:r>
            <a:r>
              <a:rPr lang="en-GB" sz="1600" dirty="0">
                <a:cs typeface="Times New Roman" panose="02020603050405020304" pitchFamily="18" charset="0"/>
              </a:rPr>
              <a:t> and A.V. </a:t>
            </a:r>
            <a:r>
              <a:rPr lang="en-GB" sz="1600" dirty="0" err="1">
                <a:cs typeface="Times New Roman" panose="02020603050405020304" pitchFamily="18" charset="0"/>
              </a:rPr>
              <a:t>Yeremin</a:t>
            </a:r>
            <a:r>
              <a:rPr lang="en-GB" sz="1600" dirty="0">
                <a:cs typeface="Times New Roman" panose="02020603050405020304" pitchFamily="18" charset="0"/>
              </a:rPr>
              <a:t>, “The search for spontaneous fission from the 250No isomeric state via prompt neutron multiplicity distribution analysis”, </a:t>
            </a:r>
            <a:r>
              <a:rPr lang="en-GB" sz="1600" b="1" dirty="0">
                <a:cs typeface="Times New Roman" panose="02020603050405020304" pitchFamily="18" charset="0"/>
              </a:rPr>
              <a:t>JINR Preprint E7-2023-61 (2023) / </a:t>
            </a:r>
            <a:r>
              <a:rPr lang="en-RU" sz="1600" b="1" dirty="0">
                <a:cs typeface="Times New Roman" panose="02020603050405020304" pitchFamily="18" charset="0"/>
              </a:rPr>
              <a:t>Submitted to </a:t>
            </a:r>
            <a:r>
              <a:rPr lang="en-RU" sz="1600" b="1" dirty="0" smtClean="0">
                <a:cs typeface="Times New Roman" panose="02020603050405020304" pitchFamily="18" charset="0"/>
              </a:rPr>
              <a:t>PRC.</a:t>
            </a:r>
            <a:endParaRPr lang="en-US" sz="1600" b="1" dirty="0"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US" sz="1600" dirty="0" smtClean="0">
                <a:cs typeface="Times New Roman" panose="02020603050405020304" pitchFamily="18" charset="0"/>
              </a:rPr>
              <a:t>R</a:t>
            </a:r>
            <a:r>
              <a:rPr lang="en-US" sz="1600" dirty="0">
                <a:cs typeface="Times New Roman" panose="02020603050405020304" pitchFamily="18" charset="0"/>
              </a:rPr>
              <a:t>. Chakma </a:t>
            </a:r>
            <a:r>
              <a:rPr lang="en-US" sz="1600" dirty="0" smtClean="0"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cs typeface="Times New Roman" panose="02020603050405020304" pitchFamily="18" charset="0"/>
              </a:rPr>
              <a:t>A</a:t>
            </a:r>
            <a:r>
              <a:rPr lang="en-US" sz="1600" dirty="0">
                <a:cs typeface="Times New Roman" panose="02020603050405020304" pitchFamily="18" charset="0"/>
              </a:rPr>
              <a:t>. Lopez-Martens , and K. </a:t>
            </a:r>
            <a:r>
              <a:rPr lang="en-US" sz="1600" dirty="0" err="1" smtClean="0">
                <a:cs typeface="Times New Roman" panose="02020603050405020304" pitchFamily="18" charset="0"/>
              </a:rPr>
              <a:t>Hauschild</a:t>
            </a:r>
            <a:r>
              <a:rPr lang="en-US" sz="1600" dirty="0" smtClean="0">
                <a:cs typeface="Times New Roman" panose="02020603050405020304" pitchFamily="18" charset="0"/>
              </a:rPr>
              <a:t>, A. </a:t>
            </a:r>
            <a:r>
              <a:rPr lang="en-US" sz="1600" dirty="0">
                <a:cs typeface="Times New Roman" panose="02020603050405020304" pitchFamily="18" charset="0"/>
              </a:rPr>
              <a:t>V. </a:t>
            </a:r>
            <a:r>
              <a:rPr lang="en-US" sz="1600" dirty="0" err="1">
                <a:cs typeface="Times New Roman" panose="02020603050405020304" pitchFamily="18" charset="0"/>
              </a:rPr>
              <a:t>Yeremin</a:t>
            </a:r>
            <a:r>
              <a:rPr lang="en-US" sz="1600" dirty="0">
                <a:cs typeface="Times New Roman" panose="02020603050405020304" pitchFamily="18" charset="0"/>
              </a:rPr>
              <a:t> , O. N. </a:t>
            </a:r>
            <a:r>
              <a:rPr lang="en-US" sz="1600" dirty="0" err="1">
                <a:cs typeface="Times New Roman" panose="02020603050405020304" pitchFamily="18" charset="0"/>
              </a:rPr>
              <a:t>Malyshev</a:t>
            </a:r>
            <a:r>
              <a:rPr lang="en-US" sz="1600" dirty="0">
                <a:cs typeface="Times New Roman" panose="02020603050405020304" pitchFamily="18" charset="0"/>
              </a:rPr>
              <a:t>, A. G. </a:t>
            </a:r>
            <a:r>
              <a:rPr lang="en-US" sz="1600" dirty="0" err="1">
                <a:cs typeface="Times New Roman" panose="02020603050405020304" pitchFamily="18" charset="0"/>
              </a:rPr>
              <a:t>Popeko</a:t>
            </a:r>
            <a:r>
              <a:rPr lang="en-US" sz="1600" dirty="0">
                <a:cs typeface="Times New Roman" panose="02020603050405020304" pitchFamily="18" charset="0"/>
              </a:rPr>
              <a:t> , Yu. A. Popov, A. I. </a:t>
            </a:r>
            <a:r>
              <a:rPr lang="en-US" sz="1600" dirty="0" err="1" smtClean="0">
                <a:cs typeface="Times New Roman" panose="02020603050405020304" pitchFamily="18" charset="0"/>
              </a:rPr>
              <a:t>Svirikhin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V. I. </a:t>
            </a:r>
            <a:r>
              <a:rPr lang="en-US" sz="1600" dirty="0" err="1">
                <a:cs typeface="Times New Roman" panose="02020603050405020304" pitchFamily="18" charset="0"/>
              </a:rPr>
              <a:t>Chepigin</a:t>
            </a:r>
            <a:r>
              <a:rPr lang="en-US" sz="1600" dirty="0">
                <a:cs typeface="Times New Roman" panose="02020603050405020304" pitchFamily="18" charset="0"/>
              </a:rPr>
              <a:t>, E. A. </a:t>
            </a:r>
            <a:r>
              <a:rPr lang="en-US" sz="1600" dirty="0" err="1">
                <a:cs typeface="Times New Roman" panose="02020603050405020304" pitchFamily="18" charset="0"/>
              </a:rPr>
              <a:t>Sokol</a:t>
            </a:r>
            <a:r>
              <a:rPr lang="en-US" sz="1600" dirty="0">
                <a:cs typeface="Times New Roman" panose="02020603050405020304" pitchFamily="18" charset="0"/>
              </a:rPr>
              <a:t> , A. V. </a:t>
            </a:r>
            <a:r>
              <a:rPr lang="en-US" sz="1600" dirty="0" err="1">
                <a:cs typeface="Times New Roman" panose="02020603050405020304" pitchFamily="18" charset="0"/>
              </a:rPr>
              <a:t>Isaev</a:t>
            </a:r>
            <a:r>
              <a:rPr lang="en-US" sz="1600" dirty="0">
                <a:cs typeface="Times New Roman" panose="02020603050405020304" pitchFamily="18" charset="0"/>
              </a:rPr>
              <a:t> , A. A. </a:t>
            </a:r>
            <a:r>
              <a:rPr lang="en-US" sz="1600" dirty="0" err="1">
                <a:cs typeface="Times New Roman" panose="02020603050405020304" pitchFamily="18" charset="0"/>
              </a:rPr>
              <a:t>Kuznetsova</a:t>
            </a:r>
            <a:r>
              <a:rPr lang="en-US" sz="1600" dirty="0">
                <a:cs typeface="Times New Roman" panose="02020603050405020304" pitchFamily="18" charset="0"/>
              </a:rPr>
              <a:t> , M. L. </a:t>
            </a:r>
            <a:r>
              <a:rPr lang="en-US" sz="1600" dirty="0" err="1">
                <a:cs typeface="Times New Roman" panose="02020603050405020304" pitchFamily="18" charset="0"/>
              </a:rPr>
              <a:t>Chelnokov</a:t>
            </a:r>
            <a:r>
              <a:rPr lang="en-US" sz="1600" dirty="0">
                <a:cs typeface="Times New Roman" panose="02020603050405020304" pitchFamily="18" charset="0"/>
              </a:rPr>
              <a:t> , M. S. </a:t>
            </a:r>
            <a:r>
              <a:rPr lang="en-US" sz="1600" dirty="0" err="1">
                <a:cs typeface="Times New Roman" panose="02020603050405020304" pitchFamily="18" charset="0"/>
              </a:rPr>
              <a:t>Tezekbayeva</a:t>
            </a:r>
            <a:r>
              <a:rPr lang="en-US" sz="1600" dirty="0">
                <a:cs typeface="Times New Roman" panose="02020603050405020304" pitchFamily="18" charset="0"/>
              </a:rPr>
              <a:t> , and I. N. </a:t>
            </a:r>
            <a:r>
              <a:rPr lang="en-US" sz="1600" dirty="0" err="1" smtClean="0">
                <a:cs typeface="Times New Roman" panose="02020603050405020304" pitchFamily="18" charset="0"/>
              </a:rPr>
              <a:t>Izosimov</a:t>
            </a:r>
            <a:r>
              <a:rPr lang="en-US" sz="1600" dirty="0" smtClean="0">
                <a:cs typeface="Times New Roman" panose="02020603050405020304" pitchFamily="18" charset="0"/>
              </a:rPr>
              <a:t> O</a:t>
            </a:r>
            <a:r>
              <a:rPr lang="en-US" sz="1600" dirty="0"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cs typeface="Times New Roman" panose="02020603050405020304" pitchFamily="18" charset="0"/>
              </a:rPr>
              <a:t>Dorvaux</a:t>
            </a:r>
            <a:r>
              <a:rPr lang="en-US" sz="1600" dirty="0">
                <a:cs typeface="Times New Roman" panose="02020603050405020304" pitchFamily="18" charset="0"/>
              </a:rPr>
              <a:t> , B. Gall , and Z. </a:t>
            </a:r>
            <a:r>
              <a:rPr lang="en-US" sz="1600" dirty="0" err="1" smtClean="0">
                <a:cs typeface="Times New Roman" panose="02020603050405020304" pitchFamily="18" charset="0"/>
              </a:rPr>
              <a:t>Asfari</a:t>
            </a:r>
            <a:r>
              <a:rPr lang="en-US" sz="1600" dirty="0" smtClean="0">
                <a:cs typeface="Times New Roman" panose="02020603050405020304" pitchFamily="18" charset="0"/>
              </a:rPr>
              <a:t> Investigation </a:t>
            </a:r>
            <a:r>
              <a:rPr lang="en-US" sz="1600" dirty="0">
                <a:cs typeface="Times New Roman" panose="02020603050405020304" pitchFamily="18" charset="0"/>
              </a:rPr>
              <a:t>of isomeric states in </a:t>
            </a:r>
            <a:r>
              <a:rPr lang="en-US" sz="1600" dirty="0" smtClean="0">
                <a:cs typeface="Times New Roman" panose="02020603050405020304" pitchFamily="18" charset="0"/>
              </a:rPr>
              <a:t>255Rf  </a:t>
            </a:r>
            <a:r>
              <a:rPr lang="en-US" sz="1600" b="1" dirty="0" smtClean="0">
                <a:cs typeface="Times New Roman" panose="02020603050405020304" pitchFamily="18" charset="0"/>
              </a:rPr>
              <a:t>PHYSICAL </a:t>
            </a:r>
            <a:r>
              <a:rPr lang="en-US" sz="1600" b="1" dirty="0">
                <a:cs typeface="Times New Roman" panose="02020603050405020304" pitchFamily="18" charset="0"/>
              </a:rPr>
              <a:t>REVIEW C 107, 014326 (</a:t>
            </a:r>
            <a:r>
              <a:rPr lang="en-US" sz="1600" b="1" dirty="0" smtClean="0">
                <a:cs typeface="Times New Roman" panose="02020603050405020304" pitchFamily="18" charset="0"/>
              </a:rPr>
              <a:t>2023) DOI</a:t>
            </a:r>
            <a:r>
              <a:rPr lang="en-US" sz="1600" b="1" dirty="0">
                <a:cs typeface="Times New Roman" panose="02020603050405020304" pitchFamily="18" charset="0"/>
              </a:rPr>
              <a:t>: </a:t>
            </a:r>
            <a:r>
              <a:rPr lang="en-US" sz="1600" b="1" dirty="0" smtClean="0">
                <a:cs typeface="Times New Roman" panose="02020603050405020304" pitchFamily="18" charset="0"/>
              </a:rPr>
              <a:t>10.1103/PhysRevC.107.014326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US" sz="1600" dirty="0">
                <a:cs typeface="Times New Roman" panose="02020603050405020304" pitchFamily="18" charset="0"/>
              </a:rPr>
              <a:t>K. </a:t>
            </a:r>
            <a:r>
              <a:rPr lang="en-US" sz="1600" dirty="0" err="1" smtClean="0">
                <a:cs typeface="Times New Roman" panose="02020603050405020304" pitchFamily="18" charset="0"/>
              </a:rPr>
              <a:t>Kessaci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B. J.P. Gall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O. </a:t>
            </a:r>
            <a:r>
              <a:rPr lang="en-US" sz="1600" dirty="0" err="1">
                <a:cs typeface="Times New Roman" panose="02020603050405020304" pitchFamily="18" charset="0"/>
              </a:rPr>
              <a:t>Dorvaux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M. </a:t>
            </a:r>
            <a:r>
              <a:rPr lang="en-US" sz="1600" dirty="0" smtClean="0">
                <a:cs typeface="Times New Roman" panose="02020603050405020304" pitchFamily="18" charset="0"/>
              </a:rPr>
              <a:t>Forge, A</a:t>
            </a:r>
            <a:r>
              <a:rPr lang="en-US" sz="1600" dirty="0">
                <a:cs typeface="Times New Roman" panose="02020603050405020304" pitchFamily="18" charset="0"/>
              </a:rPr>
              <a:t>. Lopez-Martens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R. Chakma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K. </a:t>
            </a:r>
            <a:r>
              <a:rPr lang="en-US" sz="1600" dirty="0" err="1">
                <a:cs typeface="Times New Roman" panose="02020603050405020304" pitchFamily="18" charset="0"/>
              </a:rPr>
              <a:t>Hauschild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M.L. </a:t>
            </a:r>
            <a:r>
              <a:rPr lang="en-US" sz="1600" dirty="0" err="1">
                <a:cs typeface="Times New Roman" panose="02020603050405020304" pitchFamily="18" charset="0"/>
              </a:rPr>
              <a:t>Chelnokov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V.I. </a:t>
            </a:r>
            <a:r>
              <a:rPr lang="en-US" sz="1600" dirty="0" err="1">
                <a:cs typeface="Times New Roman" panose="02020603050405020304" pitchFamily="18" charset="0"/>
              </a:rPr>
              <a:t>Chepigin</a:t>
            </a:r>
            <a:r>
              <a:rPr lang="en-US" sz="1600" dirty="0" smtClean="0">
                <a:cs typeface="Times New Roman" panose="02020603050405020304" pitchFamily="18" charset="0"/>
              </a:rPr>
              <a:t>, A.V</a:t>
            </a:r>
            <a:r>
              <a:rPr lang="en-US" sz="1600" dirty="0"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cs typeface="Times New Roman" panose="02020603050405020304" pitchFamily="18" charset="0"/>
              </a:rPr>
              <a:t>Isaev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A.A. </a:t>
            </a:r>
            <a:r>
              <a:rPr lang="en-US" sz="1600" dirty="0" err="1">
                <a:cs typeface="Times New Roman" panose="02020603050405020304" pitchFamily="18" charset="0"/>
              </a:rPr>
              <a:t>Kuznetsova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O.N. </a:t>
            </a:r>
            <a:r>
              <a:rPr lang="en-US" sz="1600" dirty="0" err="1">
                <a:cs typeface="Times New Roman" panose="02020603050405020304" pitchFamily="18" charset="0"/>
              </a:rPr>
              <a:t>Malyshev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R</a:t>
            </a:r>
            <a:r>
              <a:rPr lang="en-US" sz="1600" dirty="0" smtClean="0">
                <a:cs typeface="Times New Roman" panose="02020603050405020304" pitchFamily="18" charset="0"/>
              </a:rPr>
              <a:t>. </a:t>
            </a:r>
            <a:r>
              <a:rPr lang="en-US" sz="1600" dirty="0" err="1" smtClean="0">
                <a:cs typeface="Times New Roman" panose="02020603050405020304" pitchFamily="18" charset="0"/>
              </a:rPr>
              <a:t>Mukhin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J. Piot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A.G. </a:t>
            </a:r>
            <a:r>
              <a:rPr lang="en-US" sz="1600" dirty="0" err="1">
                <a:cs typeface="Times New Roman" panose="02020603050405020304" pitchFamily="18" charset="0"/>
              </a:rPr>
              <a:t>Popeko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cs typeface="Times New Roman" panose="02020603050405020304" pitchFamily="18" charset="0"/>
              </a:rPr>
              <a:t>Yu.A</a:t>
            </a:r>
            <a:r>
              <a:rPr lang="en-US" sz="1600" dirty="0">
                <a:cs typeface="Times New Roman" panose="02020603050405020304" pitchFamily="18" charset="0"/>
              </a:rPr>
              <a:t>. Popov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E.A. </a:t>
            </a:r>
            <a:r>
              <a:rPr lang="en-US" sz="1600" dirty="0" err="1">
                <a:cs typeface="Times New Roman" panose="02020603050405020304" pitchFamily="18" charset="0"/>
              </a:rPr>
              <a:t>Sokol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A.I. </a:t>
            </a:r>
            <a:r>
              <a:rPr lang="en-US" sz="1600" dirty="0" err="1">
                <a:cs typeface="Times New Roman" panose="02020603050405020304" pitchFamily="18" charset="0"/>
              </a:rPr>
              <a:t>Svirikhin</a:t>
            </a:r>
            <a:r>
              <a:rPr lang="en-US" sz="1600" dirty="0" smtClean="0">
                <a:cs typeface="Times New Roman" panose="02020603050405020304" pitchFamily="18" charset="0"/>
              </a:rPr>
              <a:t>, </a:t>
            </a:r>
            <a:r>
              <a:rPr lang="en-US" sz="1600" dirty="0">
                <a:cs typeface="Times New Roman" panose="02020603050405020304" pitchFamily="18" charset="0"/>
              </a:rPr>
              <a:t>and A.V. </a:t>
            </a:r>
            <a:r>
              <a:rPr lang="en-US" sz="1600" dirty="0" err="1" smtClean="0">
                <a:cs typeface="Times New Roman" panose="02020603050405020304" pitchFamily="18" charset="0"/>
              </a:rPr>
              <a:t>Yeremin</a:t>
            </a:r>
            <a:r>
              <a:rPr lang="en-US" sz="1600" dirty="0" smtClean="0">
                <a:cs typeface="Times New Roman" panose="02020603050405020304" pitchFamily="18" charset="0"/>
              </a:rPr>
              <a:t>   Cascade </a:t>
            </a:r>
            <a:r>
              <a:rPr lang="en-US" sz="1600" dirty="0">
                <a:cs typeface="Times New Roman" panose="02020603050405020304" pitchFamily="18" charset="0"/>
              </a:rPr>
              <a:t>of High-K isomers in </a:t>
            </a:r>
            <a:r>
              <a:rPr lang="en-US" sz="1600" dirty="0" smtClean="0">
                <a:cs typeface="Times New Roman" panose="02020603050405020304" pitchFamily="18" charset="0"/>
              </a:rPr>
              <a:t>255No153 </a:t>
            </a:r>
            <a:r>
              <a:rPr lang="en-US" sz="1600" b="1" dirty="0" smtClean="0">
                <a:cs typeface="Times New Roman" panose="02020603050405020304" pitchFamily="18" charset="0"/>
              </a:rPr>
              <a:t>(2023) Submitted </a:t>
            </a:r>
            <a:r>
              <a:rPr lang="en-US" sz="1600" b="1" dirty="0">
                <a:cs typeface="Times New Roman" panose="02020603050405020304" pitchFamily="18" charset="0"/>
              </a:rPr>
              <a:t>to Phys. Rev. C</a:t>
            </a:r>
            <a:r>
              <a:rPr lang="en-US" sz="1600" b="1" dirty="0" smtClean="0"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600" dirty="0"/>
              <a:t>А.В. </a:t>
            </a:r>
            <a:r>
              <a:rPr lang="ru-RU" sz="1600" dirty="0" smtClean="0"/>
              <a:t>Еремин, </a:t>
            </a:r>
            <a:r>
              <a:rPr lang="ru-RU" sz="1600" dirty="0"/>
              <a:t>А.Г. </a:t>
            </a:r>
            <a:r>
              <a:rPr lang="ru-RU" sz="1600" dirty="0" err="1" smtClean="0"/>
              <a:t>Попеко</a:t>
            </a:r>
            <a:r>
              <a:rPr lang="ru-RU" sz="1600" dirty="0" smtClean="0"/>
              <a:t>, </a:t>
            </a:r>
            <a:r>
              <a:rPr lang="ru-RU" sz="1600" dirty="0"/>
              <a:t>А.И. </a:t>
            </a:r>
            <a:r>
              <a:rPr lang="ru-RU" sz="1600" dirty="0" err="1" smtClean="0"/>
              <a:t>Свирихин</a:t>
            </a:r>
            <a:r>
              <a:rPr lang="ru-RU" sz="1600" dirty="0" smtClean="0"/>
              <a:t>, </a:t>
            </a:r>
            <a:r>
              <a:rPr lang="ru-RU" sz="1600" dirty="0"/>
              <a:t>О.Н. </a:t>
            </a:r>
            <a:r>
              <a:rPr lang="ru-RU" sz="1600" dirty="0" smtClean="0"/>
              <a:t>Малышев, </a:t>
            </a:r>
            <a:r>
              <a:rPr lang="ru-RU" sz="1600" dirty="0"/>
              <a:t>Ю.А. </a:t>
            </a:r>
            <a:r>
              <a:rPr lang="ru-RU" sz="1600" dirty="0" smtClean="0"/>
              <a:t>Попов, </a:t>
            </a:r>
            <a:r>
              <a:rPr lang="ru-RU" sz="1600" dirty="0"/>
              <a:t>М.А. </a:t>
            </a:r>
            <a:r>
              <a:rPr lang="ru-RU" sz="1600" dirty="0" smtClean="0"/>
              <a:t>Бычков, </a:t>
            </a:r>
            <a:r>
              <a:rPr lang="ru-RU" sz="1600" dirty="0"/>
              <a:t>А.В. </a:t>
            </a:r>
            <a:r>
              <a:rPr lang="ru-RU" sz="1600" dirty="0" smtClean="0"/>
              <a:t>Исаев, </a:t>
            </a:r>
            <a:r>
              <a:rPr lang="ru-RU" sz="1600" dirty="0"/>
              <a:t>Д.Е. </a:t>
            </a:r>
            <a:r>
              <a:rPr lang="ru-RU" sz="1600" dirty="0" err="1" smtClean="0"/>
              <a:t>Катрасев</a:t>
            </a:r>
            <a:r>
              <a:rPr lang="ru-RU" sz="1600" dirty="0" smtClean="0"/>
              <a:t>,</a:t>
            </a:r>
            <a:r>
              <a:rPr lang="ru-RU" sz="1600" b="1" dirty="0" smtClean="0"/>
              <a:t> </a:t>
            </a:r>
            <a:r>
              <a:rPr lang="ru-RU" sz="1600" dirty="0"/>
              <a:t>А.А. </a:t>
            </a:r>
            <a:r>
              <a:rPr lang="ru-RU" sz="1600" dirty="0" smtClean="0"/>
              <a:t>Кузнецова, </a:t>
            </a:r>
            <a:r>
              <a:rPr lang="ru-RU" sz="1600" dirty="0"/>
              <a:t>Р.С. </a:t>
            </a:r>
            <a:r>
              <a:rPr lang="ru-RU" sz="1600" dirty="0" smtClean="0"/>
              <a:t>Мухин,</a:t>
            </a:r>
            <a:r>
              <a:rPr lang="ru-RU" sz="1600" b="1" dirty="0" smtClean="0"/>
              <a:t> </a:t>
            </a:r>
            <a:r>
              <a:rPr lang="ru-RU" sz="1600" dirty="0"/>
              <a:t>Н.Ф. </a:t>
            </a:r>
            <a:r>
              <a:rPr lang="ru-RU" sz="1600" dirty="0" smtClean="0"/>
              <a:t>Осипов,</a:t>
            </a:r>
            <a:r>
              <a:rPr lang="ru-RU" sz="1600" b="1" dirty="0" smtClean="0"/>
              <a:t> </a:t>
            </a:r>
            <a:r>
              <a:rPr lang="ru-RU" sz="1600" dirty="0"/>
              <a:t>Б.С. </a:t>
            </a:r>
            <a:r>
              <a:rPr lang="ru-RU" sz="1600" dirty="0" err="1" smtClean="0"/>
              <a:t>Сайлаубеков</a:t>
            </a:r>
            <a:r>
              <a:rPr lang="ru-RU" sz="1600" dirty="0" smtClean="0"/>
              <a:t>, </a:t>
            </a:r>
            <a:r>
              <a:rPr lang="ru-RU" sz="1600" dirty="0"/>
              <a:t>Е.А. </a:t>
            </a:r>
            <a:r>
              <a:rPr lang="ru-RU" sz="1600" dirty="0" smtClean="0"/>
              <a:t>Сокол, </a:t>
            </a:r>
            <a:r>
              <a:rPr lang="ru-RU" sz="1600" dirty="0"/>
              <a:t>М. С. </a:t>
            </a:r>
            <a:r>
              <a:rPr lang="ru-RU" sz="1600" dirty="0" smtClean="0"/>
              <a:t>Тезекбаева,</a:t>
            </a:r>
            <a:r>
              <a:rPr lang="ru-RU" sz="1600" i="1" dirty="0" smtClean="0"/>
              <a:t> </a:t>
            </a:r>
            <a:r>
              <a:rPr lang="ru-RU" sz="1600" dirty="0"/>
              <a:t>М.Л. </a:t>
            </a:r>
            <a:r>
              <a:rPr lang="ru-RU" sz="1600" dirty="0" smtClean="0"/>
              <a:t>Челноков,  </a:t>
            </a:r>
            <a:r>
              <a:rPr lang="ru-RU" sz="1600" dirty="0"/>
              <a:t>В.И. </a:t>
            </a:r>
            <a:r>
              <a:rPr lang="ru-RU" sz="1600" dirty="0" err="1" smtClean="0"/>
              <a:t>Чепигин</a:t>
            </a:r>
            <a:r>
              <a:rPr lang="en-US" sz="1600" dirty="0" smtClean="0"/>
              <a:t> </a:t>
            </a:r>
            <a:r>
              <a:rPr lang="ru-RU" sz="1600" dirty="0"/>
              <a:t>Универсальный газонаполненный сепаратор </a:t>
            </a:r>
            <a:r>
              <a:rPr lang="en-US" sz="1600" dirty="0"/>
              <a:t>GRAND</a:t>
            </a:r>
            <a:r>
              <a:rPr lang="ru-RU" sz="1600" dirty="0"/>
              <a:t>. Первые экспериментальные </a:t>
            </a:r>
            <a:r>
              <a:rPr lang="ru-RU" sz="1600" dirty="0" smtClean="0"/>
              <a:t>результаты</a:t>
            </a:r>
            <a:r>
              <a:rPr lang="en-US" sz="1600" dirty="0" smtClean="0"/>
              <a:t> </a:t>
            </a:r>
            <a:r>
              <a:rPr lang="ru-RU" sz="1600" dirty="0" smtClean="0"/>
              <a:t>(2023) Направлено в Письма в ЭЧАЯ</a:t>
            </a:r>
            <a:endParaRPr lang="ru-RU" sz="1600" dirty="0"/>
          </a:p>
          <a:p>
            <a:pPr marL="514350" indent="-514350" algn="just">
              <a:buFont typeface="+mj-lt"/>
              <a:buAutoNum type="arabicPeriod"/>
            </a:pPr>
            <a:endParaRPr lang="ru-RU" sz="1600" dirty="0"/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endParaRPr lang="ru-RU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2209800"/>
            <a:ext cx="4860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Спасибо за внимание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973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A9C811-EA99-AC0F-46C4-6888EDF965EC}"/>
              </a:ext>
            </a:extLst>
          </p:cNvPr>
          <p:cNvSpPr txBox="1"/>
          <p:nvPr/>
        </p:nvSpPr>
        <p:spPr>
          <a:xfrm>
            <a:off x="4359751" y="4492296"/>
            <a:ext cx="465419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Газонаполненный сепаратор</a:t>
            </a:r>
          </a:p>
          <a:p>
            <a:pPr algn="ctr"/>
            <a:r>
              <a:rPr lang="en-US" sz="2100" b="1" dirty="0" smtClean="0">
                <a:solidFill>
                  <a:srgbClr val="7030A0"/>
                </a:solidFill>
              </a:rPr>
              <a:t>GRAND</a:t>
            </a:r>
          </a:p>
          <a:p>
            <a:pPr algn="ctr"/>
            <a:r>
              <a:rPr lang="en-US" sz="2100" b="1" dirty="0" smtClean="0"/>
              <a:t>(</a:t>
            </a:r>
            <a:r>
              <a:rPr lang="ru-RU" sz="2100" b="1" dirty="0" smtClean="0"/>
              <a:t>ГНС3</a:t>
            </a:r>
            <a:r>
              <a:rPr lang="en-US" sz="2100" b="1" dirty="0" smtClean="0"/>
              <a:t>)</a:t>
            </a:r>
            <a:endParaRPr lang="en-US" sz="2100" b="1" dirty="0"/>
          </a:p>
          <a:p>
            <a:pPr algn="ctr"/>
            <a:r>
              <a:rPr lang="ru-RU" sz="2100" b="1" dirty="0"/>
              <a:t>канал №4 </a:t>
            </a:r>
          </a:p>
          <a:p>
            <a:pPr algn="ctr"/>
            <a:r>
              <a:rPr lang="ru-RU" sz="2100" b="1" dirty="0"/>
              <a:t>циклотрона ДЦ</a:t>
            </a:r>
            <a:r>
              <a:rPr lang="en-US" sz="2100" b="1" dirty="0"/>
              <a:t>-280</a:t>
            </a:r>
            <a:endParaRPr lang="ru-RU" sz="21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A662DB-3D79-0539-2208-2477732EB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rcRect l="10661" t="29750" r="2813" b="4364"/>
          <a:stretch/>
        </p:blipFill>
        <p:spPr>
          <a:xfrm>
            <a:off x="832104" y="2493351"/>
            <a:ext cx="3250096" cy="18561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B18BC1-9EF2-B1C5-12E9-DFA8B80686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0" t="7489" r="40276" b="14070"/>
          <a:stretch/>
        </p:blipFill>
        <p:spPr>
          <a:xfrm>
            <a:off x="5061801" y="2494621"/>
            <a:ext cx="3250096" cy="1868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6906A2-5169-991C-01A0-D08C3288F076}"/>
              </a:ext>
            </a:extLst>
          </p:cNvPr>
          <p:cNvSpPr txBox="1"/>
          <p:nvPr/>
        </p:nvSpPr>
        <p:spPr>
          <a:xfrm>
            <a:off x="2286000" y="1452399"/>
            <a:ext cx="45732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Экспериментальные установки</a:t>
            </a:r>
            <a:r>
              <a:rPr lang="en-US" b="1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A03D0A-053F-4768-A48B-A1A8782FFF3D}"/>
              </a:ext>
            </a:extLst>
          </p:cNvPr>
          <p:cNvSpPr txBox="1"/>
          <p:nvPr/>
        </p:nvSpPr>
        <p:spPr>
          <a:xfrm>
            <a:off x="832104" y="4492296"/>
            <a:ext cx="325009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Фильтр-скоростей </a:t>
            </a:r>
            <a:r>
              <a:rPr lang="en-US" sz="2100" b="1" dirty="0">
                <a:solidFill>
                  <a:srgbClr val="7030A0"/>
                </a:solidFill>
              </a:rPr>
              <a:t>SHELS</a:t>
            </a:r>
            <a:endParaRPr lang="ru-RU" sz="2100" b="1" dirty="0">
              <a:solidFill>
                <a:srgbClr val="7030A0"/>
              </a:solidFill>
            </a:endParaRPr>
          </a:p>
          <a:p>
            <a:pPr algn="ctr"/>
            <a:r>
              <a:rPr lang="en-US" sz="2100" b="1" dirty="0"/>
              <a:t>(</a:t>
            </a:r>
            <a:r>
              <a:rPr lang="ru-RU" sz="2100" b="1" dirty="0"/>
              <a:t>ВАСИЛИСА) </a:t>
            </a:r>
            <a:endParaRPr lang="en-US" sz="2100" b="1" dirty="0"/>
          </a:p>
          <a:p>
            <a:pPr algn="ctr"/>
            <a:r>
              <a:rPr lang="ru-RU" sz="2100" b="1" dirty="0"/>
              <a:t>канал №3</a:t>
            </a:r>
            <a:endParaRPr lang="en-US" sz="2100" b="1" dirty="0"/>
          </a:p>
          <a:p>
            <a:pPr algn="ctr"/>
            <a:r>
              <a:rPr lang="ru-RU" sz="2100" b="1" dirty="0"/>
              <a:t>циклотрона У-400</a:t>
            </a:r>
            <a:endParaRPr lang="en-US" sz="21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C5210E-3AEB-0E23-E31E-DCBBD598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4DE6-944D-7A40-9389-EB907D9A05BB}" type="slidenum">
              <a:rPr lang="en-RU" smtClean="0"/>
              <a:t>2</a:t>
            </a:fld>
            <a:endParaRPr lang="en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1893B32-3635-47B9-37EA-84BF8C6F5934}"/>
              </a:ext>
            </a:extLst>
          </p:cNvPr>
          <p:cNvSpPr txBox="1">
            <a:spLocks/>
          </p:cNvSpPr>
          <p:nvPr/>
        </p:nvSpPr>
        <p:spPr>
          <a:xfrm>
            <a:off x="206995" y="381000"/>
            <a:ext cx="8694550" cy="11364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Структура тяжелых ядер (α-</a:t>
            </a:r>
            <a:r>
              <a:rPr lang="ru-RU" sz="2800" dirty="0">
                <a:solidFill>
                  <a:srgbClr val="FF0000"/>
                </a:solidFill>
              </a:rPr>
              <a:t>, β-распад, свойства спонтанного деления) короткоживущих изотопов с Z&gt;100 </a:t>
            </a:r>
          </a:p>
          <a:p>
            <a:pPr algn="ctr"/>
            <a:endParaRPr lang="en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199" y="790575"/>
            <a:ext cx="4843463" cy="4238625"/>
          </a:xfrm>
          <a:prstGeom prst="rect">
            <a:avLst/>
          </a:prstGeom>
          <a:ln/>
        </p:spPr>
      </p:pic>
      <p:sp>
        <p:nvSpPr>
          <p:cNvPr id="3" name="Прямоугольник 2"/>
          <p:cNvSpPr/>
          <p:nvPr/>
        </p:nvSpPr>
        <p:spPr>
          <a:xfrm>
            <a:off x="135731" y="5029200"/>
            <a:ext cx="8534400" cy="1674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Общий вид криогенной газовой ловушки: 1 - входное окно; 2 - наружная теплая вакуумная оболочка; 3 - внутренняя холодная камера; 4 - цилиндрические электроды постоянного электрического поля; 5 - радиочастотный многоэлектродный конус; 6 - головка крио-холодильника; 7 - сверхзвуковое сопло; 8 - транспортный радиочастотный квадруполь.</a:t>
            </a:r>
            <a:endParaRPr lang="ru-RU" sz="18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1524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00"/>
              </a:spcAft>
              <a:tabLst>
                <a:tab pos="337185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экспериментальных установок для изучения химических и физических свойств сверхтяжелых элементов.</a:t>
            </a:r>
          </a:p>
        </p:txBody>
      </p:sp>
    </p:spTree>
    <p:extLst>
      <p:ext uri="{BB962C8B-B14F-4D97-AF65-F5344CB8AC3E}">
        <p14:creationId xmlns:p14="http://schemas.microsoft.com/office/powerpoint/2010/main" val="29456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3" y="790446"/>
            <a:ext cx="6734175" cy="492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49" y="4191000"/>
            <a:ext cx="2743199" cy="91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42887" y="152400"/>
            <a:ext cx="8382000" cy="5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36000" bIns="45720" numCol="1" anchor="ctr" anchorCtr="1" compatLnSpc="1">
            <a:prstTxWarp prst="textNoShape">
              <a:avLst/>
            </a:prstTxWarp>
            <a:normAutofit fontScale="8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kern="1200" dirty="0" smtClean="0">
                <a:solidFill>
                  <a:srgbClr val="FF0000"/>
                </a:solidFill>
                <a:latin typeface="+mn-lt"/>
              </a:rPr>
              <a:t>New gas-filled separators DGFRS-2 and GRAND at DC280</a:t>
            </a:r>
            <a:endParaRPr lang="ru-RU" sz="2000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45235" y="4796135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DGFRS II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48085" y="2918725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GRAND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3169" y="6022056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GRAND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asfilled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ecoil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nalyzer and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uclei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etector) DGFS-3: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Launching – December 2021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8596111">
            <a:off x="6320798" y="2608505"/>
            <a:ext cx="108337" cy="12909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346102" flipH="1">
            <a:off x="6000491" y="2194500"/>
            <a:ext cx="164735" cy="6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324753">
            <a:off x="6514568" y="2683638"/>
            <a:ext cx="304800" cy="2155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480516" y="204116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GABRIELA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3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D905B1-9192-A9E5-EE54-BAAEA8FD1A7C}"/>
              </a:ext>
            </a:extLst>
          </p:cNvPr>
          <p:cNvSpPr txBox="1"/>
          <p:nvPr/>
        </p:nvSpPr>
        <p:spPr>
          <a:xfrm>
            <a:off x="408512" y="2182505"/>
            <a:ext cx="83269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Детектирующие системы</a:t>
            </a:r>
            <a:r>
              <a:rPr lang="en-US" b="1" dirty="0"/>
              <a:t>:</a:t>
            </a:r>
          </a:p>
          <a:p>
            <a:pPr algn="ctr"/>
            <a:endParaRPr lang="en-US" b="1" dirty="0"/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GABRIELA</a:t>
            </a:r>
            <a:r>
              <a:rPr lang="en-US" b="1" dirty="0"/>
              <a:t> </a:t>
            </a:r>
          </a:p>
          <a:p>
            <a:pPr algn="ctr"/>
            <a:r>
              <a:rPr lang="en-GB" b="1" dirty="0"/>
              <a:t>Gamma Alpha Beta Recoil Investigations with the Electromagnetic Analyser</a:t>
            </a:r>
            <a:endParaRPr lang="en-US" b="1" dirty="0"/>
          </a:p>
          <a:p>
            <a:pPr algn="ctr"/>
            <a:endParaRPr lang="ru-RU" b="1" dirty="0"/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7030A0"/>
                </a:solidFill>
              </a:rPr>
              <a:t>SFiNx</a:t>
            </a:r>
            <a:endParaRPr lang="en-US" b="1" dirty="0">
              <a:solidFill>
                <a:srgbClr val="7030A0"/>
              </a:solidFill>
            </a:endParaRPr>
          </a:p>
          <a:p>
            <a:pPr algn="ctr"/>
            <a:r>
              <a:rPr lang="en-US" b="1" dirty="0"/>
              <a:t>Spontaneous Fission Neutrons and x-rays</a:t>
            </a:r>
            <a:endParaRPr lang="ru-RU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551F2-EF2A-1654-2341-E23D9FB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4DE6-944D-7A40-9389-EB907D9A05BB}" type="slidenum">
              <a:rPr lang="en-RU" smtClean="0"/>
              <a:t>3</a:t>
            </a:fld>
            <a:endParaRPr lang="en-R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893B32-3635-47B9-37EA-84BF8C6F5934}"/>
              </a:ext>
            </a:extLst>
          </p:cNvPr>
          <p:cNvSpPr txBox="1">
            <a:spLocks/>
          </p:cNvSpPr>
          <p:nvPr/>
        </p:nvSpPr>
        <p:spPr>
          <a:xfrm>
            <a:off x="206995" y="381000"/>
            <a:ext cx="8694550" cy="11364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rgbClr val="FF0000"/>
                </a:solidFill>
              </a:rPr>
              <a:t>Структура тяжелых </a:t>
            </a:r>
            <a:r>
              <a:rPr lang="ru-RU" sz="2800" dirty="0" smtClean="0">
                <a:solidFill>
                  <a:srgbClr val="FF0000"/>
                </a:solidFill>
              </a:rPr>
              <a:t>ядер (</a:t>
            </a:r>
            <a:r>
              <a:rPr lang="ru-RU" sz="2800" dirty="0">
                <a:solidFill>
                  <a:srgbClr val="FF0000"/>
                </a:solidFill>
              </a:rPr>
              <a:t>α-, β-распад, свойства спонтанного деления) короткоживущих изотопов с Z&gt;100 </a:t>
            </a:r>
          </a:p>
          <a:p>
            <a:pPr algn="ctr"/>
            <a:endParaRPr lang="en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EEFEC23-1CD2-DE4D-FDDB-C9F02CFD4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1" y="2470952"/>
            <a:ext cx="3954639" cy="1942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48145D-E73F-2F84-3CD0-D1AFF548F0AE}"/>
              </a:ext>
            </a:extLst>
          </p:cNvPr>
          <p:cNvSpPr txBox="1"/>
          <p:nvPr/>
        </p:nvSpPr>
        <p:spPr>
          <a:xfrm>
            <a:off x="533400" y="4648200"/>
            <a:ext cx="3117686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5 </a:t>
            </a:r>
            <a:r>
              <a:rPr lang="en-US" dirty="0">
                <a:solidFill>
                  <a:schemeClr val="tx1"/>
                </a:solidFill>
              </a:rPr>
              <a:t>Ge-</a:t>
            </a:r>
            <a:r>
              <a:rPr lang="ru-RU" dirty="0">
                <a:solidFill>
                  <a:schemeClr val="tx1"/>
                </a:solidFill>
              </a:rPr>
              <a:t>детекторов «клеверного» </a:t>
            </a:r>
            <a:r>
              <a:rPr lang="ru-RU" dirty="0" smtClean="0">
                <a:solidFill>
                  <a:schemeClr val="tx1"/>
                </a:solidFill>
              </a:rPr>
              <a:t>типа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Регистрация </a:t>
            </a:r>
            <a:r>
              <a:rPr lang="el-GR" dirty="0" smtClean="0">
                <a:solidFill>
                  <a:schemeClr val="tx1"/>
                </a:solidFill>
              </a:rPr>
              <a:t>α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l-GR" dirty="0" smtClean="0">
                <a:solidFill>
                  <a:schemeClr val="tx1"/>
                </a:solidFill>
              </a:rPr>
              <a:t>β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l-GR" dirty="0" smtClean="0">
                <a:solidFill>
                  <a:schemeClr val="tx1"/>
                </a:solidFill>
              </a:rPr>
              <a:t>γ</a:t>
            </a:r>
            <a:r>
              <a:rPr lang="ru-RU" dirty="0" smtClean="0">
                <a:solidFill>
                  <a:schemeClr val="tx1"/>
                </a:solidFill>
              </a:rPr>
              <a:t> распадов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4BFD97-1B43-CBEF-9C3E-92E23597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29" y="1495254"/>
            <a:ext cx="2226972" cy="853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GRAND + GABRIELA</a:t>
            </a:r>
            <a:endParaRPr lang="en-RU" sz="28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934548-02AE-A641-E26A-A13CC362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4DE6-944D-7A40-9389-EB907D9A05BB}" type="slidenum">
              <a:rPr lang="en-RU" smtClean="0"/>
              <a:t>4</a:t>
            </a:fld>
            <a:endParaRPr lang="en-RU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CBD101B-CA81-84AA-486A-B5C8882DE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1" r="7101" b="5787"/>
          <a:stretch/>
        </p:blipFill>
        <p:spPr>
          <a:xfrm rot="5400000">
            <a:off x="5369158" y="2463806"/>
            <a:ext cx="3056339" cy="251705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4BFD97-1B43-CBEF-9C3E-92E23597E02A}"/>
              </a:ext>
            </a:extLst>
          </p:cNvPr>
          <p:cNvSpPr txBox="1">
            <a:spLocks/>
          </p:cNvSpPr>
          <p:nvPr/>
        </p:nvSpPr>
        <p:spPr bwMode="auto">
          <a:xfrm>
            <a:off x="5996114" y="1429098"/>
            <a:ext cx="2226972" cy="8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 dirty="0" smtClean="0">
                <a:solidFill>
                  <a:srgbClr val="FF0000"/>
                </a:solidFill>
              </a:rPr>
              <a:t>SHELS + </a:t>
            </a:r>
            <a:r>
              <a:rPr lang="en-US" sz="2800" b="1" kern="0" dirty="0" err="1" smtClean="0">
                <a:solidFill>
                  <a:srgbClr val="FF0000"/>
                </a:solidFill>
              </a:rPr>
              <a:t>SFiNx</a:t>
            </a:r>
            <a:endParaRPr lang="en-RU" sz="2800" b="1" kern="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8145D-E73F-2F84-3CD0-D1AFF548F0AE}"/>
              </a:ext>
            </a:extLst>
          </p:cNvPr>
          <p:cNvSpPr txBox="1"/>
          <p:nvPr/>
        </p:nvSpPr>
        <p:spPr>
          <a:xfrm>
            <a:off x="5105400" y="5366726"/>
            <a:ext cx="3117686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116 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He</a:t>
            </a:r>
            <a:r>
              <a:rPr lang="ru-RU" dirty="0" smtClean="0">
                <a:solidFill>
                  <a:schemeClr val="tx1"/>
                </a:solidFill>
              </a:rPr>
              <a:t> счетчиков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Регистрация </a:t>
            </a:r>
            <a:r>
              <a:rPr lang="en-US" dirty="0" smtClean="0">
                <a:solidFill>
                  <a:schemeClr val="tx1"/>
                </a:solidFill>
              </a:rPr>
              <a:t>SF, </a:t>
            </a:r>
            <a:r>
              <a:rPr lang="el-GR" dirty="0" smtClean="0">
                <a:solidFill>
                  <a:schemeClr val="tx1"/>
                </a:solidFill>
              </a:rPr>
              <a:t>α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l-GR" dirty="0" smtClean="0">
                <a:solidFill>
                  <a:schemeClr val="tx1"/>
                </a:solidFill>
              </a:rPr>
              <a:t>β</a:t>
            </a:r>
            <a:r>
              <a:rPr lang="ru-RU" dirty="0" smtClean="0">
                <a:solidFill>
                  <a:schemeClr val="tx1"/>
                </a:solidFill>
              </a:rPr>
              <a:t> распадов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893B32-3635-47B9-37EA-84BF8C6F5934}"/>
              </a:ext>
            </a:extLst>
          </p:cNvPr>
          <p:cNvSpPr txBox="1">
            <a:spLocks/>
          </p:cNvSpPr>
          <p:nvPr/>
        </p:nvSpPr>
        <p:spPr>
          <a:xfrm>
            <a:off x="206995" y="381000"/>
            <a:ext cx="8694550" cy="11364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rgbClr val="FF0000"/>
                </a:solidFill>
              </a:rPr>
              <a:t>Структура тяжелых </a:t>
            </a:r>
            <a:r>
              <a:rPr lang="ru-RU" sz="2800" dirty="0" smtClean="0">
                <a:solidFill>
                  <a:srgbClr val="FF0000"/>
                </a:solidFill>
              </a:rPr>
              <a:t>ядер (</a:t>
            </a:r>
            <a:r>
              <a:rPr lang="ru-RU" sz="2800" dirty="0">
                <a:solidFill>
                  <a:srgbClr val="FF0000"/>
                </a:solidFill>
              </a:rPr>
              <a:t>α-, β-распад, свойства спонтанного деления) короткоживущих изотопов с Z&gt;100 </a:t>
            </a:r>
          </a:p>
          <a:p>
            <a:pPr algn="ctr"/>
            <a:endParaRPr lang="en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7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3541852-8442-F1E7-DE46-09616C3C3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024" t="3415" r="9595" b="7688"/>
          <a:stretch/>
        </p:blipFill>
        <p:spPr>
          <a:xfrm>
            <a:off x="3284134" y="1502225"/>
            <a:ext cx="1584329" cy="18477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4BE9D3-1FF6-221D-7DAF-93EFED803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6" t="3340" r="5442" b="3894"/>
          <a:stretch/>
        </p:blipFill>
        <p:spPr>
          <a:xfrm>
            <a:off x="4989789" y="1492308"/>
            <a:ext cx="1586449" cy="1857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6691F7-FB7D-8F19-71EE-40E2E2181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7097" t="4195" r="7022" b="3363"/>
          <a:stretch/>
        </p:blipFill>
        <p:spPr>
          <a:xfrm>
            <a:off x="6934200" y="1444262"/>
            <a:ext cx="1584329" cy="18576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725ADE-19BD-3323-FD6C-C50C81075ACA}"/>
              </a:ext>
            </a:extLst>
          </p:cNvPr>
          <p:cNvSpPr txBox="1">
            <a:spLocks/>
          </p:cNvSpPr>
          <p:nvPr/>
        </p:nvSpPr>
        <p:spPr>
          <a:xfrm>
            <a:off x="355048" y="241265"/>
            <a:ext cx="8560352" cy="5467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Проведенные</a:t>
            </a:r>
            <a:r>
              <a:rPr lang="ru-RU" sz="33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эксперименты в 2023 году на У400</a:t>
            </a:r>
            <a:endParaRPr lang="en-RU" sz="28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0FBD8-C68B-47F2-51E8-03AC3546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4DE6-944D-7A40-9389-EB907D9A05BB}" type="slidenum">
              <a:rPr lang="en-RU" smtClean="0"/>
              <a:t>5</a:t>
            </a:fld>
            <a:endParaRPr lang="en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C415F1-261B-5641-53F0-4CF03D193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17289" t="29750" r="9440" b="4364"/>
          <a:stretch/>
        </p:blipFill>
        <p:spPr>
          <a:xfrm>
            <a:off x="443506" y="2909313"/>
            <a:ext cx="2661647" cy="17950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CA5332-A444-C84E-F124-D8216C6A8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r="7449"/>
          <a:stretch/>
        </p:blipFill>
        <p:spPr bwMode="auto">
          <a:xfrm>
            <a:off x="388976" y="914400"/>
            <a:ext cx="2661647" cy="18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1EF955-E21E-A686-0A80-D1F115FBDDE5}"/>
              </a:ext>
            </a:extLst>
          </p:cNvPr>
          <p:cNvSpPr txBox="1"/>
          <p:nvPr/>
        </p:nvSpPr>
        <p:spPr>
          <a:xfrm>
            <a:off x="4141629" y="845774"/>
            <a:ext cx="416417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5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Сепаратор </a:t>
            </a:r>
            <a:r>
              <a:rPr lang="en-US" sz="165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SHELS</a:t>
            </a:r>
            <a:endParaRPr lang="ru-RU" sz="165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5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канал №</a:t>
            </a:r>
            <a:r>
              <a:rPr lang="en-US" sz="165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65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циклотрона У-400</a:t>
            </a:r>
            <a:endParaRPr lang="en-GB" sz="16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915BF-BE77-880F-227B-08B8D21A3925}"/>
              </a:ext>
            </a:extLst>
          </p:cNvPr>
          <p:cNvSpPr txBox="1"/>
          <p:nvPr/>
        </p:nvSpPr>
        <p:spPr>
          <a:xfrm>
            <a:off x="5504607" y="3511827"/>
            <a:ext cx="285918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50" dirty="0">
                <a:cs typeface="Times New Roman" panose="02020603050405020304" pitchFamily="18" charset="0"/>
              </a:rPr>
              <a:t>Проведены эксперименты</a:t>
            </a:r>
            <a:endParaRPr lang="en-GB" sz="16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D45FE-77E4-1A7A-1B5F-206E35123995}"/>
              </a:ext>
            </a:extLst>
          </p:cNvPr>
          <p:cNvSpPr txBox="1"/>
          <p:nvPr/>
        </p:nvSpPr>
        <p:spPr>
          <a:xfrm>
            <a:off x="5504607" y="3806849"/>
            <a:ext cx="34290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50" dirty="0" smtClean="0">
                <a:cs typeface="Times New Roman" panose="02020603050405020304" pitchFamily="18" charset="0"/>
              </a:rPr>
              <a:t>В настоящее время идет эксперимент</a:t>
            </a:r>
            <a:endParaRPr lang="en-GB" sz="16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F4D82A-0033-CB5E-CFE5-3173CB28AE70}"/>
              </a:ext>
            </a:extLst>
          </p:cNvPr>
          <p:cNvSpPr/>
          <p:nvPr/>
        </p:nvSpPr>
        <p:spPr>
          <a:xfrm>
            <a:off x="4948873" y="3564454"/>
            <a:ext cx="402020" cy="242395"/>
          </a:xfrm>
          <a:prstGeom prst="rect">
            <a:avLst/>
          </a:prstGeom>
          <a:solidFill>
            <a:srgbClr val="D40C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755DB0-AEF0-D166-5108-7145DED5623B}"/>
              </a:ext>
            </a:extLst>
          </p:cNvPr>
          <p:cNvSpPr/>
          <p:nvPr/>
        </p:nvSpPr>
        <p:spPr>
          <a:xfrm>
            <a:off x="4948873" y="3863136"/>
            <a:ext cx="402020" cy="242395"/>
          </a:xfrm>
          <a:prstGeom prst="rect">
            <a:avLst/>
          </a:prstGeom>
          <a:solidFill>
            <a:srgbClr val="4482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4829761"/>
            <a:ext cx="373211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595"/>
              </a:spcAft>
            </a:pPr>
            <a:r>
              <a:rPr lang="ru-RU" sz="20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ru-RU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ru-RU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ru-RU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*→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244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ru-RU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46037" y="4876633"/>
            <a:ext cx="5060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+mn-lt"/>
                <a:ea typeface="Times New Roman" panose="02020603050405020304" pitchFamily="18" charset="0"/>
              </a:rPr>
              <a:t>Изучение спонтанного деления изотопов </a:t>
            </a:r>
            <a:r>
              <a:rPr lang="en-US" sz="1800" dirty="0" err="1">
                <a:latin typeface="+mn-lt"/>
                <a:ea typeface="Times New Roman" panose="02020603050405020304" pitchFamily="18" charset="0"/>
              </a:rPr>
              <a:t>Fm</a:t>
            </a:r>
            <a:r>
              <a:rPr lang="en-US" sz="1800" dirty="0">
                <a:latin typeface="+mn-lt"/>
                <a:ea typeface="Times New Roman" panose="02020603050405020304" pitchFamily="18" charset="0"/>
              </a:rPr>
              <a:t> </a:t>
            </a:r>
            <a:endParaRPr lang="ru-RU" sz="18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5306317"/>
            <a:ext cx="3775393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595"/>
              </a:spcAft>
            </a:pPr>
            <a:r>
              <a:rPr lang="ru-RU" sz="20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ru-RU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261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*→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83598" y="5306317"/>
            <a:ext cx="5060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+mn-lt"/>
                <a:ea typeface="Times New Roman" panose="02020603050405020304" pitchFamily="18" charset="0"/>
              </a:rPr>
              <a:t>Изучение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спонтанного деления изотопов 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</a:rPr>
              <a:t>Sg </a:t>
            </a:r>
            <a:endParaRPr lang="ru-RU" sz="18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327" y="5675649"/>
            <a:ext cx="3616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aseline="30000" dirty="0">
                <a:latin typeface="+mn-lt"/>
                <a:ea typeface="Times New Roman" panose="02020603050405020304" pitchFamily="18" charset="0"/>
              </a:rPr>
              <a:t>26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Mg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+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</a:rPr>
              <a:t>238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U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→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</a:rPr>
              <a:t>264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Rf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*→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</a:rPr>
              <a:t>260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</a:rPr>
              <a:t>Rf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+mn-lt"/>
                <a:ea typeface="Times New Roman" panose="02020603050405020304" pitchFamily="18" charset="0"/>
              </a:rPr>
              <a:t>+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+mn-lt"/>
                <a:ea typeface="Times New Roman" panose="02020603050405020304" pitchFamily="18" charset="0"/>
              </a:rPr>
              <a:t>4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n</a:t>
            </a:r>
            <a:endParaRPr lang="ru-RU" sz="2000" dirty="0">
              <a:latin typeface="+mn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71171" y="5706427"/>
            <a:ext cx="5060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+mn-lt"/>
                <a:ea typeface="Times New Roman" panose="02020603050405020304" pitchFamily="18" charset="0"/>
              </a:rPr>
              <a:t>Изучение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спонтанного деления изотопов </a:t>
            </a:r>
            <a:r>
              <a:rPr lang="en-US" sz="1800" dirty="0" err="1" smtClean="0">
                <a:latin typeface="+mn-lt"/>
                <a:ea typeface="Times New Roman" panose="02020603050405020304" pitchFamily="18" charset="0"/>
              </a:rPr>
              <a:t>Rf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</a:rPr>
              <a:t> </a:t>
            </a:r>
            <a:endParaRPr lang="ru-RU" sz="1800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4565" y="6055856"/>
            <a:ext cx="1542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aseline="30000" dirty="0">
                <a:latin typeface="+mn-lt"/>
                <a:ea typeface="Times New Roman" panose="02020603050405020304" pitchFamily="18" charset="0"/>
              </a:rPr>
              <a:t>136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Xe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+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</a:rPr>
              <a:t>238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</a:rPr>
              <a:t>U; </a:t>
            </a:r>
            <a:endParaRPr lang="ru-RU" sz="2000" dirty="0"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5242" y="6030972"/>
            <a:ext cx="2868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 smtClean="0">
                <a:latin typeface="+mn-lt"/>
                <a:ea typeface="Times New Roman" panose="02020603050405020304" pitchFamily="18" charset="0"/>
              </a:rPr>
              <a:t>48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</a:rPr>
              <a:t>Ca + </a:t>
            </a:r>
            <a:r>
              <a:rPr lang="ru-RU" sz="2000" baseline="30000" dirty="0" smtClean="0">
                <a:latin typeface="+mn-lt"/>
                <a:ea typeface="Times New Roman" panose="02020603050405020304" pitchFamily="18" charset="0"/>
              </a:rPr>
              <a:t>238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U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</a:rPr>
              <a:t>208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</a:rPr>
              <a:t>Pb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</a:rPr>
              <a:t>,</a:t>
            </a:r>
            <a:r>
              <a:rPr lang="ru-RU" sz="2000" baseline="30000" dirty="0" smtClean="0">
                <a:latin typeface="+mn-lt"/>
                <a:ea typeface="Times New Roman" panose="02020603050405020304" pitchFamily="18" charset="0"/>
              </a:rPr>
              <a:t>198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Pt</a:t>
            </a:r>
            <a:endParaRPr lang="ru-RU" sz="2000" dirty="0"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90237" y="6030972"/>
            <a:ext cx="4816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+mn-lt"/>
                <a:ea typeface="Times New Roman" panose="02020603050405020304" pitchFamily="18" charset="0"/>
              </a:rPr>
              <a:t>Изучение реакций </a:t>
            </a:r>
            <a:r>
              <a:rPr lang="ru-RU" sz="1800" dirty="0" err="1">
                <a:latin typeface="+mn-lt"/>
                <a:ea typeface="Times New Roman" panose="02020603050405020304" pitchFamily="18" charset="0"/>
              </a:rPr>
              <a:t>многонулонных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 передач </a:t>
            </a:r>
            <a:endParaRPr lang="ru-RU" sz="18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8872" y="4399579"/>
            <a:ext cx="1405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2023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7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990818"/>
              </p:ext>
            </p:extLst>
          </p:nvPr>
        </p:nvGraphicFramePr>
        <p:xfrm>
          <a:off x="457200" y="381000"/>
          <a:ext cx="8455256" cy="590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3" name="CorelDRAW" r:id="rId3" imgW="4032438" imgH="2817324" progId="CorelDraw.Graphic.23">
                  <p:embed/>
                </p:oleObj>
              </mc:Choice>
              <mc:Fallback>
                <p:oleObj name="CorelDRAW" r:id="rId3" imgW="4032438" imgH="2817324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381000"/>
                        <a:ext cx="8455256" cy="5908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44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C3FA88-FCBD-6211-7414-0BB222FB73A2}"/>
              </a:ext>
            </a:extLst>
          </p:cNvPr>
          <p:cNvSpPr txBox="1"/>
          <p:nvPr/>
        </p:nvSpPr>
        <p:spPr>
          <a:xfrm>
            <a:off x="5129483" y="611054"/>
            <a:ext cx="368095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5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Сепаратор </a:t>
            </a:r>
            <a:r>
              <a:rPr lang="en-US" sz="165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GRAND</a:t>
            </a:r>
            <a:endParaRPr lang="ru-RU" sz="165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5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канал №4 циклотрона ДЦ-280</a:t>
            </a:r>
            <a:endParaRPr lang="en-GB" sz="16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0FBD8-C68B-47F2-51E8-03AC3546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4DE6-944D-7A40-9389-EB907D9A05BB}" type="slidenum">
              <a:rPr lang="en-RU" smtClean="0"/>
              <a:t>7</a:t>
            </a:fld>
            <a:endParaRPr lang="en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72F38-6523-82C5-E547-8ED950CFA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7" t="5252" r="13375" b="6584"/>
          <a:stretch/>
        </p:blipFill>
        <p:spPr>
          <a:xfrm>
            <a:off x="6934200" y="1219200"/>
            <a:ext cx="1626782" cy="1949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F4214-E601-252D-5B46-5E43F8BC0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5" t="4846" r="10907" b="8248"/>
          <a:stretch/>
        </p:blipFill>
        <p:spPr>
          <a:xfrm>
            <a:off x="4994256" y="1226546"/>
            <a:ext cx="1626782" cy="1949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774FA-6CAD-4DE4-A838-9182683744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98" t="7645" r="10108" b="7856"/>
          <a:stretch/>
        </p:blipFill>
        <p:spPr>
          <a:xfrm>
            <a:off x="3156742" y="1259337"/>
            <a:ext cx="1674628" cy="19493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0832A0-DEDB-083F-C38B-E6E94060BEED}"/>
              </a:ext>
            </a:extLst>
          </p:cNvPr>
          <p:cNvSpPr/>
          <p:nvPr/>
        </p:nvSpPr>
        <p:spPr>
          <a:xfrm>
            <a:off x="5069044" y="3337918"/>
            <a:ext cx="402020" cy="242395"/>
          </a:xfrm>
          <a:prstGeom prst="rect">
            <a:avLst/>
          </a:prstGeom>
          <a:solidFill>
            <a:srgbClr val="F202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410A05-D0B1-F0D0-4186-F39D084D5365}"/>
              </a:ext>
            </a:extLst>
          </p:cNvPr>
          <p:cNvSpPr/>
          <p:nvPr/>
        </p:nvSpPr>
        <p:spPr>
          <a:xfrm>
            <a:off x="5069044" y="3636600"/>
            <a:ext cx="402020" cy="242395"/>
          </a:xfrm>
          <a:prstGeom prst="rect">
            <a:avLst/>
          </a:prstGeom>
          <a:solidFill>
            <a:srgbClr val="1970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41B4D-E709-8822-ECF2-900D6F20056D}"/>
              </a:ext>
            </a:extLst>
          </p:cNvPr>
          <p:cNvSpPr txBox="1"/>
          <p:nvPr/>
        </p:nvSpPr>
        <p:spPr>
          <a:xfrm>
            <a:off x="5624778" y="3285291"/>
            <a:ext cx="285918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50" dirty="0">
                <a:cs typeface="Times New Roman" panose="02020603050405020304" pitchFamily="18" charset="0"/>
              </a:rPr>
              <a:t>Проведены эксперименты</a:t>
            </a:r>
            <a:endParaRPr lang="en-GB" sz="16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A38B0-764C-918A-0AA5-94BABA38D2D4}"/>
              </a:ext>
            </a:extLst>
          </p:cNvPr>
          <p:cNvSpPr txBox="1"/>
          <p:nvPr/>
        </p:nvSpPr>
        <p:spPr>
          <a:xfrm>
            <a:off x="5666838" y="3550547"/>
            <a:ext cx="300547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50" dirty="0">
                <a:cs typeface="Times New Roman" panose="02020603050405020304" pitchFamily="18" charset="0"/>
              </a:rPr>
              <a:t>В настоящее время идет эксперимент</a:t>
            </a:r>
            <a:endParaRPr lang="en-GB" sz="16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193A9-F259-BD35-A174-7A9F8DA702FA}"/>
              </a:ext>
            </a:extLst>
          </p:cNvPr>
          <p:cNvSpPr txBox="1"/>
          <p:nvPr/>
        </p:nvSpPr>
        <p:spPr>
          <a:xfrm>
            <a:off x="2767547" y="3338488"/>
            <a:ext cx="2301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Ввод в эксплуатацию</a:t>
            </a:r>
          </a:p>
          <a:p>
            <a:pPr algn="ctr"/>
            <a:r>
              <a:rPr lang="en-US" sz="1400" i="1" dirty="0">
                <a:cs typeface="Times New Roman" panose="02020603050405020304" pitchFamily="18" charset="0"/>
              </a:rPr>
              <a:t>GRAND </a:t>
            </a:r>
            <a:r>
              <a:rPr lang="ru-RU" sz="1400" i="1" dirty="0">
                <a:cs typeface="Times New Roman" panose="02020603050405020304" pitchFamily="18" charset="0"/>
              </a:rPr>
              <a:t>в декабре</a:t>
            </a:r>
            <a:endParaRPr lang="en-GB" sz="14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F94097-E4EF-242A-A681-7B20A7CF8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86" y="754909"/>
            <a:ext cx="2661647" cy="1809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DF4E3A-4DE0-4163-2550-D309A5F833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8" t="6608" r="45395" b="7194"/>
          <a:stretch/>
        </p:blipFill>
        <p:spPr>
          <a:xfrm>
            <a:off x="279485" y="2645444"/>
            <a:ext cx="2661647" cy="17992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9485" y="167210"/>
            <a:ext cx="91693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Проведенные </a:t>
            </a:r>
            <a:r>
              <a:rPr lang="ru-RU" sz="2600" b="1" dirty="0" smtClean="0">
                <a:solidFill>
                  <a:srgbClr val="FF0000"/>
                </a:solidFill>
              </a:rPr>
              <a:t>эксперименты в 2023 году на ДЦ280</a:t>
            </a:r>
            <a:endParaRPr lang="en-RU" sz="2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0682" y="4143784"/>
            <a:ext cx="1405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2023 год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506" y="5299023"/>
            <a:ext cx="86298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30000" dirty="0" smtClean="0"/>
              <a:t>26</a:t>
            </a:r>
            <a:r>
              <a:rPr lang="en-US" sz="2000" dirty="0" smtClean="0"/>
              <a:t>Mg+</a:t>
            </a:r>
            <a:r>
              <a:rPr lang="en-US" sz="2000" baseline="30000" dirty="0" smtClean="0"/>
              <a:t>20</a:t>
            </a:r>
            <a:r>
              <a:rPr lang="ru-RU" sz="2000" baseline="30000" dirty="0" smtClean="0"/>
              <a:t>4,206,20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Pb→</a:t>
            </a:r>
            <a:r>
              <a:rPr lang="ru-RU" sz="2000" baseline="30000" dirty="0" smtClean="0">
                <a:solidFill>
                  <a:srgbClr val="FF0000"/>
                </a:solidFill>
              </a:rPr>
              <a:t>226,227</a:t>
            </a:r>
            <a:r>
              <a:rPr lang="ru-RU" sz="2000" baseline="30000" dirty="0" smtClean="0"/>
              <a:t>,228,229,230</a:t>
            </a:r>
            <a:r>
              <a:rPr lang="en-US" sz="2000" dirty="0" smtClean="0"/>
              <a:t>Pu</a:t>
            </a:r>
            <a:r>
              <a:rPr lang="ru-RU" sz="2000" dirty="0" smtClean="0"/>
              <a:t> </a:t>
            </a:r>
            <a:r>
              <a:rPr lang="ru-RU" sz="1800" dirty="0" smtClean="0"/>
              <a:t>изучение структуры изотопов </a:t>
            </a:r>
            <a:r>
              <a:rPr lang="en-US" sz="1800" dirty="0" smtClean="0"/>
              <a:t>Pu, </a:t>
            </a:r>
            <a:endParaRPr lang="ru-RU" sz="1800" dirty="0" smtClean="0"/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/>
              <a:t>                                   </a:t>
            </a:r>
            <a:r>
              <a:rPr lang="en-US" sz="1800" dirty="0" smtClean="0"/>
              <a:t>2 </a:t>
            </a:r>
            <a:r>
              <a:rPr lang="ru-RU" sz="1800" dirty="0" smtClean="0"/>
              <a:t>новых изотопа</a:t>
            </a:r>
            <a:endParaRPr lang="ru-RU" sz="1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2400" y="4860068"/>
            <a:ext cx="922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aseline="30000" dirty="0" smtClean="0">
                <a:latin typeface="+mn-lt"/>
                <a:ea typeface="Times New Roman" panose="02020603050405020304" pitchFamily="18" charset="0"/>
              </a:rPr>
              <a:t>208,206</a:t>
            </a:r>
            <a:r>
              <a:rPr lang="en-US" sz="2000" baseline="30000" dirty="0">
                <a:latin typeface="+mn-lt"/>
                <a:ea typeface="Times New Roman" panose="02020603050405020304" pitchFamily="18" charset="0"/>
              </a:rPr>
              <a:t>,</a:t>
            </a:r>
            <a:r>
              <a:rPr lang="ru-RU" sz="2000" baseline="30000" dirty="0" smtClean="0">
                <a:latin typeface="+mn-lt"/>
                <a:ea typeface="Times New Roman" panose="02020603050405020304" pitchFamily="18" charset="0"/>
              </a:rPr>
              <a:t>204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</a:rPr>
              <a:t>Pb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(</a:t>
            </a:r>
            <a:r>
              <a:rPr lang="ru-RU" sz="2000" baseline="30000" dirty="0">
                <a:latin typeface="+mn-lt"/>
                <a:ea typeface="Times New Roman" panose="02020603050405020304" pitchFamily="18" charset="0"/>
              </a:rPr>
              <a:t>48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Ca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,1-2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n</a:t>
            </a:r>
            <a:r>
              <a:rPr lang="ru-RU" sz="2000" dirty="0" smtClean="0">
                <a:latin typeface="+mn-lt"/>
                <a:ea typeface="Times New Roman" panose="02020603050405020304" pitchFamily="18" charset="0"/>
              </a:rPr>
              <a:t>)</a:t>
            </a:r>
            <a:r>
              <a:rPr lang="ru-RU" sz="2000" baseline="30000" dirty="0" smtClean="0">
                <a:latin typeface="+mn-lt"/>
                <a:ea typeface="Times New Roman" panose="02020603050405020304" pitchFamily="18" charset="0"/>
              </a:rPr>
              <a:t>254-250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</a:rPr>
              <a:t>No</a:t>
            </a:r>
            <a:r>
              <a:rPr lang="ru-RU" sz="2000" dirty="0" smtClean="0">
                <a:latin typeface="+mn-lt"/>
                <a:ea typeface="Times New Roman" panose="02020603050405020304" pitchFamily="18" charset="0"/>
              </a:rPr>
              <a:t>   </a:t>
            </a:r>
            <a:r>
              <a:rPr lang="ru-RU" sz="1800" dirty="0" smtClean="0">
                <a:latin typeface="+mn-lt"/>
                <a:ea typeface="Times New Roman" panose="02020603050405020304" pitchFamily="18" charset="0"/>
              </a:rPr>
              <a:t>тест детекторов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3 </a:t>
            </a:r>
            <a:r>
              <a:rPr lang="ru-RU" sz="18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шт./сек </a:t>
            </a:r>
            <a:r>
              <a:rPr lang="ru-RU" sz="1800" baseline="30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254</a:t>
            </a:r>
            <a:r>
              <a:rPr lang="en-US" sz="18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No</a:t>
            </a:r>
            <a:r>
              <a:rPr lang="ru-RU" sz="1800" dirty="0" smtClean="0">
                <a:ea typeface="Times New Roman" panose="02020603050405020304" pitchFamily="18" charset="0"/>
              </a:rPr>
              <a:t>, мишень 240 мм.</a:t>
            </a:r>
            <a:r>
              <a:rPr lang="ru-RU" sz="1800" dirty="0" smtClean="0">
                <a:latin typeface="+mn-lt"/>
                <a:ea typeface="Times New Roman" panose="02020603050405020304" pitchFamily="18" charset="0"/>
              </a:rPr>
              <a:t> </a:t>
            </a:r>
            <a:endParaRPr lang="ru-RU" sz="1800" dirty="0">
              <a:latin typeface="+mn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9265" y="5969535"/>
            <a:ext cx="6864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>
                <a:latin typeface="+mn-lt"/>
                <a:ea typeface="Times New Roman" panose="02020603050405020304" pitchFamily="18" charset="0"/>
              </a:rPr>
              <a:t>48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Ca +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Nd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→ Hg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</a:rPr>
              <a:t>.</a:t>
            </a:r>
            <a:r>
              <a:rPr lang="ru-RU" dirty="0"/>
              <a:t> </a:t>
            </a:r>
            <a:r>
              <a:rPr lang="ru-RU" sz="1800" dirty="0"/>
              <a:t>Тест “хим.” детектора и “стоп” хим. камеры.</a:t>
            </a:r>
          </a:p>
          <a:p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37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9BB949-830E-B5A0-A0DC-2D95A3644704}"/>
              </a:ext>
            </a:extLst>
          </p:cNvPr>
          <p:cNvSpPr txBox="1"/>
          <p:nvPr/>
        </p:nvSpPr>
        <p:spPr>
          <a:xfrm>
            <a:off x="336398" y="209722"/>
            <a:ext cx="867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u="sng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ХИМИЯ НА ФАБРИКЕ СТЭ</a:t>
            </a:r>
            <a:r>
              <a:rPr lang="en-US" sz="1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новые камеры сбора ядер отдачи на</a:t>
            </a:r>
            <a:r>
              <a:rPr lang="en-US" sz="1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GRAND</a:t>
            </a:r>
            <a:endParaRPr lang="en-RU" sz="18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626209-EE18-1DE0-0A28-28C21D512C5D}"/>
              </a:ext>
            </a:extLst>
          </p:cNvPr>
          <p:cNvSpPr txBox="1"/>
          <p:nvPr/>
        </p:nvSpPr>
        <p:spPr>
          <a:xfrm>
            <a:off x="559522" y="2524609"/>
            <a:ext cx="378693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CFD simulations</a:t>
            </a:r>
            <a:r>
              <a:rPr lang="ru-RU" sz="1200" dirty="0">
                <a:cs typeface="Arial" panose="020B0604020202020204" pitchFamily="34" charset="0"/>
              </a:rPr>
              <a:t> </a:t>
            </a:r>
            <a:r>
              <a:rPr lang="en-US" sz="1200" dirty="0">
                <a:cs typeface="Arial" panose="020B0604020202020204" pitchFamily="34" charset="0"/>
              </a:rPr>
              <a:t>in COMSOL </a:t>
            </a:r>
            <a:r>
              <a:rPr lang="ru-RU" sz="1200" dirty="0">
                <a:cs typeface="Arial" panose="020B0604020202020204" pitchFamily="34" charset="0"/>
              </a:rPr>
              <a:t>(</a:t>
            </a:r>
            <a:r>
              <a:rPr lang="en-US" sz="1200" dirty="0">
                <a:cs typeface="Arial" panose="020B0604020202020204" pitchFamily="34" charset="0"/>
              </a:rPr>
              <a:t>gas flows etc.)</a:t>
            </a:r>
            <a:endParaRPr lang="ru-RU" sz="1200" dirty="0"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800" b="1" dirty="0">
                <a:solidFill>
                  <a:srgbClr val="0070C0"/>
                </a:solidFill>
                <a:cs typeface="Arial" panose="020B0604020202020204" pitchFamily="34" charset="0"/>
              </a:rPr>
              <a:t>Stopping range measurements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200" dirty="0">
                <a:cs typeface="Arial" panose="020B0604020202020204" pitchFamily="34" charset="0"/>
              </a:rPr>
              <a:t>Design and production</a:t>
            </a:r>
            <a:endParaRPr lang="en-US" sz="1200" dirty="0">
              <a:highlight>
                <a:srgbClr val="FFFF00"/>
              </a:highlight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200" dirty="0">
                <a:cs typeface="Arial" panose="020B0604020202020204" pitchFamily="34" charset="0"/>
              </a:rPr>
              <a:t>Flush out measurements </a:t>
            </a:r>
            <a:endParaRPr lang="ru-RU" sz="1200" dirty="0">
              <a:cs typeface="Arial" panose="020B0604020202020204" pitchFamily="34" charset="0"/>
            </a:endParaRPr>
          </a:p>
        </p:txBody>
      </p:sp>
      <p:pic>
        <p:nvPicPr>
          <p:cNvPr id="12" name="Рисунок 9">
            <a:extLst>
              <a:ext uri="{FF2B5EF4-FFF2-40B4-BE49-F238E27FC236}">
                <a16:creationId xmlns:a16="http://schemas.microsoft.com/office/drawing/2014/main" id="{ABB0B4BE-AED3-12BC-38A1-C764EB118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106" y="2346067"/>
            <a:ext cx="1215317" cy="1620422"/>
          </a:xfrm>
          <a:prstGeom prst="rect">
            <a:avLst/>
          </a:prstGeom>
        </p:spPr>
      </p:pic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EA8A63AF-74F9-761D-228F-0FF78AA4A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28" y="2352529"/>
            <a:ext cx="1330635" cy="17741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519DE3-6B6F-4D4C-C2A1-68CBCBC69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512" y="2260285"/>
            <a:ext cx="2414494" cy="17062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6ABC754-60AE-D73F-3348-F59EF450F0FC}"/>
              </a:ext>
            </a:extLst>
          </p:cNvPr>
          <p:cNvSpPr txBox="1"/>
          <p:nvPr/>
        </p:nvSpPr>
        <p:spPr>
          <a:xfrm>
            <a:off x="285326" y="801626"/>
            <a:ext cx="4574432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dirty="0"/>
              <a:t>Upgraded </a:t>
            </a:r>
            <a:r>
              <a:rPr lang="en-US" sz="1350" dirty="0" err="1"/>
              <a:t>Cryodetector</a:t>
            </a:r>
            <a:r>
              <a:rPr lang="en-US" sz="1350" dirty="0"/>
              <a:t> coupled </a:t>
            </a:r>
            <a:r>
              <a:rPr lang="en-US" sz="1350" dirty="0" smtClean="0"/>
              <a:t>to</a:t>
            </a:r>
            <a:r>
              <a:rPr lang="ru-RU" sz="1350" dirty="0" smtClean="0"/>
              <a:t> </a:t>
            </a:r>
            <a:r>
              <a:rPr lang="en-US" sz="1350" dirty="0" smtClean="0"/>
              <a:t>GRAND </a:t>
            </a:r>
            <a:r>
              <a:rPr lang="en-US" sz="1350" dirty="0"/>
              <a:t>separator</a:t>
            </a:r>
          </a:p>
          <a:p>
            <a:pPr>
              <a:lnSpc>
                <a:spcPct val="150000"/>
              </a:lnSpc>
            </a:pPr>
            <a:r>
              <a:rPr lang="en-US" sz="1350" dirty="0"/>
              <a:t>       2022: Nh-RTC - </a:t>
            </a:r>
            <a:r>
              <a:rPr lang="en-US" sz="1350" dirty="0">
                <a:highlight>
                  <a:srgbClr val="FFFF00"/>
                </a:highlight>
              </a:rPr>
              <a:t>57 cm</a:t>
            </a:r>
            <a:r>
              <a:rPr lang="en-US" sz="1350" baseline="30000" dirty="0">
                <a:highlight>
                  <a:srgbClr val="FFFF00"/>
                </a:highlight>
              </a:rPr>
              <a:t>3 </a:t>
            </a:r>
            <a:r>
              <a:rPr lang="en-US" sz="1800" dirty="0">
                <a:highlight>
                  <a:srgbClr val="FFFF00"/>
                </a:highlight>
              </a:rPr>
              <a:t>and low eff.</a:t>
            </a:r>
            <a:endParaRPr lang="en-US" sz="1350" dirty="0">
              <a:highlight>
                <a:srgbClr val="FFFF00"/>
              </a:highligh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9A226D-57F5-8DDB-E0C9-3055A896D37B}"/>
              </a:ext>
            </a:extLst>
          </p:cNvPr>
          <p:cNvSpPr txBox="1"/>
          <p:nvPr/>
        </p:nvSpPr>
        <p:spPr>
          <a:xfrm>
            <a:off x="292253" y="1887236"/>
            <a:ext cx="3211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RTC</a:t>
            </a: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800" b="1" u="sng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287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Fl@GRAND is needed! </a:t>
            </a:r>
            <a:endParaRPr lang="en-RU" sz="1800" u="sng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1571B4-E1C6-C065-7114-F5298119CA6A}"/>
              </a:ext>
            </a:extLst>
          </p:cNvPr>
          <p:cNvSpPr txBox="1"/>
          <p:nvPr/>
        </p:nvSpPr>
        <p:spPr>
          <a:xfrm>
            <a:off x="4590206" y="761237"/>
            <a:ext cx="441689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rgbClr val="0070C0"/>
                </a:solidFill>
                <a:cs typeface="Arial" panose="020B0604020202020204" pitchFamily="34" charset="0"/>
              </a:rPr>
              <a:t>Ноябрь</a:t>
            </a:r>
            <a:r>
              <a:rPr lang="en-US" sz="18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cs typeface="Arial" panose="020B0604020202020204" pitchFamily="34" charset="0"/>
              </a:rPr>
              <a:t>2023: GRAND </a:t>
            </a:r>
            <a:r>
              <a:rPr lang="ru-RU" sz="1800" dirty="0">
                <a:solidFill>
                  <a:srgbClr val="0070C0"/>
                </a:solidFill>
                <a:cs typeface="Arial" panose="020B0604020202020204" pitchFamily="34" charset="0"/>
              </a:rPr>
              <a:t>+ </a:t>
            </a:r>
            <a:r>
              <a:rPr lang="ru-RU" sz="1800" dirty="0" smtClean="0">
                <a:solidFill>
                  <a:srgbClr val="0070C0"/>
                </a:solidFill>
                <a:cs typeface="Arial" panose="020B0604020202020204" pitchFamily="34" charset="0"/>
              </a:rPr>
              <a:t>новый детектор для измерения пробегов в газе </a:t>
            </a:r>
            <a:r>
              <a:rPr lang="ru-RU" sz="1800" i="1" baseline="30000" dirty="0" smtClean="0">
                <a:solidFill>
                  <a:sysClr val="windowText" lastClr="000000"/>
                </a:solidFill>
              </a:rPr>
              <a:t>208</a:t>
            </a:r>
            <a:r>
              <a:rPr lang="en-US" sz="1800" i="1" dirty="0" err="1" smtClean="0">
                <a:solidFill>
                  <a:sysClr val="windowText" lastClr="000000"/>
                </a:solidFill>
              </a:rPr>
              <a:t>Pb</a:t>
            </a:r>
            <a:r>
              <a:rPr lang="ru-RU" sz="1800" i="1" dirty="0" smtClean="0">
                <a:solidFill>
                  <a:sysClr val="windowText" lastClr="000000"/>
                </a:solidFill>
              </a:rPr>
              <a:t>(</a:t>
            </a:r>
            <a:r>
              <a:rPr lang="ru-RU" sz="1800" i="1" baseline="30000" dirty="0" smtClean="0">
                <a:solidFill>
                  <a:sysClr val="windowText" lastClr="000000"/>
                </a:solidFill>
              </a:rPr>
              <a:t>48</a:t>
            </a:r>
            <a:r>
              <a:rPr lang="en-US" sz="1800" i="1" dirty="0" smtClean="0">
                <a:solidFill>
                  <a:sysClr val="windowText" lastClr="000000"/>
                </a:solidFill>
              </a:rPr>
              <a:t>Ca</a:t>
            </a:r>
            <a:r>
              <a:rPr lang="ru-RU" sz="1800" i="1" dirty="0" smtClean="0">
                <a:solidFill>
                  <a:sysClr val="windowText" lastClr="000000"/>
                </a:solidFill>
              </a:rPr>
              <a:t>,2</a:t>
            </a:r>
            <a:r>
              <a:rPr lang="en-US" sz="1800" i="1" dirty="0" smtClean="0">
                <a:solidFill>
                  <a:sysClr val="windowText" lastClr="000000"/>
                </a:solidFill>
              </a:rPr>
              <a:t>n</a:t>
            </a:r>
            <a:r>
              <a:rPr lang="ru-RU" sz="1800" i="1" dirty="0" smtClean="0">
                <a:solidFill>
                  <a:sysClr val="windowText" lastClr="000000"/>
                </a:solidFill>
              </a:rPr>
              <a:t>)</a:t>
            </a:r>
            <a:r>
              <a:rPr lang="ru-RU" sz="1800" b="1" i="1" baseline="30000" dirty="0" smtClean="0">
                <a:solidFill>
                  <a:sysClr val="windowText" lastClr="000000"/>
                </a:solidFill>
              </a:rPr>
              <a:t>254</a:t>
            </a:r>
            <a:r>
              <a:rPr lang="en-US" sz="1800" b="1" i="1" dirty="0" smtClean="0">
                <a:solidFill>
                  <a:sysClr val="windowText" lastClr="000000"/>
                </a:solidFill>
              </a:rPr>
              <a:t>No</a:t>
            </a:r>
            <a:r>
              <a:rPr lang="en-US" sz="1800" b="1" dirty="0" smtClean="0">
                <a:solidFill>
                  <a:sysClr val="windowText" lastClr="000000"/>
                </a:solidFill>
              </a:rPr>
              <a:t> 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6D5F4DC-FDBC-9C7B-887B-9B126B33B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867777"/>
            <a:ext cx="3733800" cy="25288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D4708-4E49-E2E5-6830-FAF9EFBC9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757" y="3966489"/>
            <a:ext cx="3116253" cy="256355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5C96714-023D-9A41-FC71-E1E8FA12C200}"/>
              </a:ext>
            </a:extLst>
          </p:cNvPr>
          <p:cNvSpPr txBox="1"/>
          <p:nvPr/>
        </p:nvSpPr>
        <p:spPr>
          <a:xfrm>
            <a:off x="2318546" y="6324600"/>
            <a:ext cx="4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spc="225" dirty="0">
                <a:solidFill>
                  <a:schemeClr val="bg1">
                    <a:lumMod val="65000"/>
                  </a:schemeClr>
                </a:solidFill>
              </a:rPr>
              <a:t>предварительный анализ данных</a:t>
            </a:r>
            <a:endParaRPr lang="en-RU" sz="1800" i="1" spc="225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1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F3C0115A-0709-56AF-A5A2-0D89CA27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268384"/>
            <a:ext cx="2367999" cy="2622851"/>
          </a:xfrm>
          <a:prstGeom prst="rect">
            <a:avLst/>
          </a:prstGeom>
        </p:spPr>
      </p:pic>
      <p:pic>
        <p:nvPicPr>
          <p:cNvPr id="17" name="Рисунок 1">
            <a:extLst>
              <a:ext uri="{FF2B5EF4-FFF2-40B4-BE49-F238E27FC236}">
                <a16:creationId xmlns:a16="http://schemas.microsoft.com/office/drawing/2014/main" id="{F657D850-AEA2-1F33-71F9-CC0549479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34" y="3627308"/>
            <a:ext cx="2913447" cy="1905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DFD740-10D4-A1D7-E017-0237700D4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6" y="2477136"/>
            <a:ext cx="34721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b="1" dirty="0">
                <a:cs typeface="Times New Roman" panose="02020603050405020304" pitchFamily="18" charset="0"/>
              </a:rPr>
              <a:t>Прототип новой</a:t>
            </a:r>
            <a:r>
              <a:rPr lang="en-US" altLang="ru-RU" sz="1400" b="1" dirty="0">
                <a:cs typeface="Times New Roman" panose="02020603050405020304" pitchFamily="18" charset="0"/>
              </a:rPr>
              <a:t> RTC + </a:t>
            </a:r>
            <a:r>
              <a:rPr lang="en-US" sz="1400" b="1" dirty="0"/>
              <a:t>Double support grid</a:t>
            </a:r>
            <a:r>
              <a:rPr lang="ru-RU" altLang="ru-RU" sz="1400" b="1" dirty="0">
                <a:cs typeface="Times New Roman" panose="02020603050405020304" pitchFamily="18" charset="0"/>
              </a:rPr>
              <a:t> </a:t>
            </a:r>
            <a:endParaRPr lang="en-US" altLang="ru-RU" sz="1400" b="1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ru-RU" sz="1400" b="1" dirty="0">
                <a:cs typeface="Times New Roman" panose="02020603050405020304" pitchFamily="18" charset="0"/>
              </a:rPr>
              <a:t>He/</a:t>
            </a:r>
            <a:r>
              <a:rPr lang="en-US" altLang="ru-RU" sz="1400" b="1" dirty="0" err="1">
                <a:cs typeface="Times New Roman" panose="02020603050405020304" pitchFamily="18" charset="0"/>
              </a:rPr>
              <a:t>Ar</a:t>
            </a:r>
            <a:r>
              <a:rPr lang="ru-RU" altLang="ru-RU" sz="1400" b="1" dirty="0">
                <a:cs typeface="Times New Roman" panose="02020603050405020304" pitchFamily="18" charset="0"/>
              </a:rPr>
              <a:t> 47 </a:t>
            </a:r>
            <a:r>
              <a:rPr lang="en-US" altLang="ru-RU" sz="1400" b="1" dirty="0">
                <a:cs typeface="Times New Roman" panose="02020603050405020304" pitchFamily="18" charset="0"/>
              </a:rPr>
              <a:t>cm</a:t>
            </a:r>
            <a:r>
              <a:rPr lang="ru-RU" altLang="ru-RU" sz="1400" b="1" baseline="30000" dirty="0">
                <a:cs typeface="Times New Roman" panose="02020603050405020304" pitchFamily="18" charset="0"/>
              </a:rPr>
              <a:t>3</a:t>
            </a:r>
            <a:r>
              <a:rPr lang="ru-RU" altLang="ru-RU" sz="1400" b="1" dirty="0"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4DD32-98AB-6291-13F4-42FD0E257D21}"/>
              </a:ext>
            </a:extLst>
          </p:cNvPr>
          <p:cNvSpPr txBox="1"/>
          <p:nvPr/>
        </p:nvSpPr>
        <p:spPr>
          <a:xfrm>
            <a:off x="5105400" y="2494695"/>
            <a:ext cx="3697487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>
                <a:solidFill>
                  <a:srgbClr val="0070C0"/>
                </a:solidFill>
              </a:rPr>
              <a:t>Small RTC New </a:t>
            </a:r>
            <a:r>
              <a:rPr lang="en-US" sz="1800" i="1" dirty="0" err="1">
                <a:solidFill>
                  <a:srgbClr val="0070C0"/>
                </a:solidFill>
              </a:rPr>
              <a:t>design@GRAND</a:t>
            </a:r>
            <a:r>
              <a:rPr lang="en-US" sz="1800" i="1" dirty="0">
                <a:solidFill>
                  <a:srgbClr val="0070C0"/>
                </a:solidFill>
              </a:rPr>
              <a:t> </a:t>
            </a:r>
            <a:endParaRPr lang="en-US" sz="1800" i="1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 smtClean="0"/>
              <a:t>100</a:t>
            </a:r>
            <a:r>
              <a:rPr lang="en-US" sz="1800" dirty="0"/>
              <a:t>% </a:t>
            </a:r>
            <a:r>
              <a:rPr lang="en-US" sz="1800" dirty="0" err="1"/>
              <a:t>Ar</a:t>
            </a:r>
            <a:r>
              <a:rPr lang="en-US" sz="1800" dirty="0"/>
              <a:t> – </a:t>
            </a:r>
            <a:r>
              <a:rPr lang="en-US" sz="1800" dirty="0">
                <a:highlight>
                  <a:srgbClr val="FFFF00"/>
                </a:highlight>
              </a:rPr>
              <a:t>25 cm</a:t>
            </a:r>
            <a:r>
              <a:rPr lang="en-US" sz="1800" baseline="30000" dirty="0">
                <a:highlight>
                  <a:srgbClr val="FFFF00"/>
                </a:highlight>
              </a:rPr>
              <a:t>3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endParaRPr lang="en-RU" sz="1800" dirty="0">
              <a:highlight>
                <a:srgbClr val="FFFF00"/>
              </a:highligh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ABC754-60AE-D73F-3348-F59EF450F0FC}"/>
              </a:ext>
            </a:extLst>
          </p:cNvPr>
          <p:cNvSpPr txBox="1"/>
          <p:nvPr/>
        </p:nvSpPr>
        <p:spPr>
          <a:xfrm>
            <a:off x="2083784" y="731335"/>
            <a:ext cx="457443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dirty="0">
                <a:cs typeface="Arial" panose="020B0604020202020204" pitchFamily="34" charset="0"/>
              </a:rPr>
              <a:t>Upgraded </a:t>
            </a:r>
            <a:r>
              <a:rPr lang="en-US" sz="1350" dirty="0" err="1">
                <a:cs typeface="Arial" panose="020B0604020202020204" pitchFamily="34" charset="0"/>
              </a:rPr>
              <a:t>Cryodetector</a:t>
            </a:r>
            <a:r>
              <a:rPr lang="en-US" sz="1350" dirty="0">
                <a:cs typeface="Arial" panose="020B0604020202020204" pitchFamily="34" charset="0"/>
              </a:rPr>
              <a:t> coupled to </a:t>
            </a:r>
            <a:r>
              <a:rPr lang="en-US" sz="1350" dirty="0" smtClean="0">
                <a:cs typeface="Arial" panose="020B0604020202020204" pitchFamily="34" charset="0"/>
              </a:rPr>
              <a:t>GRAND </a:t>
            </a:r>
            <a:r>
              <a:rPr lang="en-US" sz="1350" dirty="0">
                <a:cs typeface="Arial" panose="020B0604020202020204" pitchFamily="34" charset="0"/>
              </a:rPr>
              <a:t>separator</a:t>
            </a:r>
          </a:p>
          <a:p>
            <a:pPr>
              <a:lnSpc>
                <a:spcPct val="150000"/>
              </a:lnSpc>
            </a:pPr>
            <a:r>
              <a:rPr lang="en-US" sz="1350" dirty="0">
                <a:cs typeface="Arial" panose="020B0604020202020204" pitchFamily="34" charset="0"/>
              </a:rPr>
              <a:t>  - January 2024: S</a:t>
            </a:r>
            <a:r>
              <a:rPr lang="en" sz="1350" dirty="0">
                <a:cs typeface="Arial" panose="020B0604020202020204" pitchFamily="34" charset="0"/>
              </a:rPr>
              <a:t>peed and efficiency performance</a:t>
            </a:r>
            <a:endParaRPr lang="en-US" sz="135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1E314-09A1-072C-C98A-51B8381D43A7}"/>
              </a:ext>
            </a:extLst>
          </p:cNvPr>
          <p:cNvSpPr txBox="1"/>
          <p:nvPr/>
        </p:nvSpPr>
        <p:spPr>
          <a:xfrm>
            <a:off x="273857" y="142591"/>
            <a:ext cx="867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u="sng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ХИМИЯ НА ФАБРИКЕ СТЭ</a:t>
            </a:r>
            <a:r>
              <a:rPr lang="en-US" sz="1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новые камеры сбора ядер отдачи на</a:t>
            </a:r>
            <a:r>
              <a:rPr lang="en-US" sz="1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GRAND</a:t>
            </a:r>
            <a:endParaRPr lang="en-RU" sz="18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55E89-1836-9FE6-D57B-8884B4F2BD6A}"/>
              </a:ext>
            </a:extLst>
          </p:cNvPr>
          <p:cNvSpPr txBox="1"/>
          <p:nvPr/>
        </p:nvSpPr>
        <p:spPr>
          <a:xfrm>
            <a:off x="2362200" y="1745944"/>
            <a:ext cx="2619781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aseline="30000" dirty="0"/>
              <a:t>40</a:t>
            </a:r>
            <a:r>
              <a:rPr lang="en-US" sz="1350" dirty="0"/>
              <a:t>Ar, </a:t>
            </a:r>
            <a:r>
              <a:rPr lang="en-US" sz="1350" baseline="30000" dirty="0"/>
              <a:t>48</a:t>
            </a:r>
            <a:r>
              <a:rPr lang="en-US" sz="1350" dirty="0"/>
              <a:t>Ca beams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Er</a:t>
            </a:r>
            <a:r>
              <a:rPr lang="en-US" sz="1350" baseline="-25000" dirty="0"/>
              <a:t>2</a:t>
            </a:r>
            <a:r>
              <a:rPr lang="en-US" sz="1350" dirty="0"/>
              <a:t>O</a:t>
            </a:r>
            <a:r>
              <a:rPr lang="en-US" sz="1350" baseline="-25000" dirty="0"/>
              <a:t>3</a:t>
            </a:r>
            <a:r>
              <a:rPr lang="en-US" sz="1350" dirty="0"/>
              <a:t>, Sm</a:t>
            </a:r>
            <a:r>
              <a:rPr lang="en-US" sz="1350" baseline="-25000" dirty="0"/>
              <a:t>2</a:t>
            </a:r>
            <a:r>
              <a:rPr lang="en-US" sz="1350" dirty="0"/>
              <a:t>O</a:t>
            </a:r>
            <a:r>
              <a:rPr lang="en-US" sz="1350" baseline="-25000" dirty="0"/>
              <a:t>3</a:t>
            </a:r>
            <a:r>
              <a:rPr lang="en-US" sz="1350" dirty="0"/>
              <a:t>, Yb</a:t>
            </a:r>
            <a:r>
              <a:rPr lang="en-US" sz="1350" baseline="-25000" dirty="0"/>
              <a:t>2</a:t>
            </a:r>
            <a:r>
              <a:rPr lang="en-US" sz="1350" dirty="0"/>
              <a:t>O</a:t>
            </a:r>
            <a:r>
              <a:rPr lang="en-US" sz="1350" baseline="-25000" dirty="0"/>
              <a:t>3</a:t>
            </a:r>
            <a:r>
              <a:rPr lang="en-US" sz="1350" dirty="0"/>
              <a:t> targets</a:t>
            </a:r>
            <a:endParaRPr lang="en-RU" sz="1800" dirty="0"/>
          </a:p>
        </p:txBody>
      </p:sp>
      <p:sp>
        <p:nvSpPr>
          <p:cNvPr id="16" name="Прямоугольник 6">
            <a:extLst>
              <a:ext uri="{FF2B5EF4-FFF2-40B4-BE49-F238E27FC236}">
                <a16:creationId xmlns:a16="http://schemas.microsoft.com/office/drawing/2014/main" id="{EC474B01-E883-28A8-78A5-F0527396E084}"/>
              </a:ext>
            </a:extLst>
          </p:cNvPr>
          <p:cNvSpPr/>
          <p:nvPr/>
        </p:nvSpPr>
        <p:spPr>
          <a:xfrm>
            <a:off x="6758119" y="6096000"/>
            <a:ext cx="10631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V</a:t>
            </a:r>
            <a:r>
              <a:rPr lang="ru-RU" sz="1050" dirty="0" err="1"/>
              <a:t>elocity</a:t>
            </a:r>
            <a:r>
              <a:rPr lang="ru-RU" sz="1050" dirty="0"/>
              <a:t> </a:t>
            </a:r>
            <a:r>
              <a:rPr lang="ru-RU" sz="1050" dirty="0" err="1"/>
              <a:t>profile</a:t>
            </a:r>
            <a:endParaRPr lang="ru-RU" sz="1050" dirty="0"/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4523B5BD-4023-7FEC-E12D-981DDEA92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210" y="3384590"/>
            <a:ext cx="1641599" cy="2390437"/>
          </a:xfrm>
          <a:prstGeom prst="rect">
            <a:avLst/>
          </a:prstGeom>
        </p:spPr>
      </p:pic>
      <p:sp>
        <p:nvSpPr>
          <p:cNvPr id="19" name="Прямоугольник 3">
            <a:extLst>
              <a:ext uri="{FF2B5EF4-FFF2-40B4-BE49-F238E27FC236}">
                <a16:creationId xmlns:a16="http://schemas.microsoft.com/office/drawing/2014/main" id="{53867D13-1BC6-C97A-6585-F09E8D72A8EE}"/>
              </a:ext>
            </a:extLst>
          </p:cNvPr>
          <p:cNvSpPr/>
          <p:nvPr/>
        </p:nvSpPr>
        <p:spPr>
          <a:xfrm>
            <a:off x="4988907" y="6096000"/>
            <a:ext cx="1018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Flow direction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9600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23404</TotalTime>
  <Words>1554</Words>
  <Application>Microsoft Office PowerPoint</Application>
  <PresentationFormat>Экран (4:3)</PresentationFormat>
  <Paragraphs>173</Paragraphs>
  <Slides>21</Slides>
  <Notes>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Courier New</vt:lpstr>
      <vt:lpstr>Times New Roman</vt:lpstr>
      <vt:lpstr>Verdana</vt:lpstr>
      <vt:lpstr>Wingdings</vt:lpstr>
      <vt:lpstr>1_Default Design</vt:lpstr>
      <vt:lpstr>CorelDRAW</vt:lpstr>
      <vt:lpstr>Graph</vt:lpstr>
      <vt:lpstr>Презентация PowerPoint</vt:lpstr>
      <vt:lpstr>Презентация PowerPoint</vt:lpstr>
      <vt:lpstr>Презентация PowerPoint</vt:lpstr>
      <vt:lpstr>GRAND + GABRIELA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Yakushev</dc:creator>
  <cp:lastModifiedBy>A.V.Eremin</cp:lastModifiedBy>
  <cp:revision>722</cp:revision>
  <cp:lastPrinted>2020-07-17T07:37:25Z</cp:lastPrinted>
  <dcterms:created xsi:type="dcterms:W3CDTF">2001-10-26T22:02:03Z</dcterms:created>
  <dcterms:modified xsi:type="dcterms:W3CDTF">2023-12-21T07:08:17Z</dcterms:modified>
</cp:coreProperties>
</file>