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39" r:id="rId3"/>
    <p:sldId id="256" r:id="rId4"/>
    <p:sldId id="291" r:id="rId5"/>
    <p:sldId id="342" r:id="rId6"/>
    <p:sldId id="293" r:id="rId7"/>
    <p:sldId id="345" r:id="rId8"/>
    <p:sldId id="343" r:id="rId9"/>
    <p:sldId id="344" r:id="rId10"/>
    <p:sldId id="299" r:id="rId11"/>
    <p:sldId id="302" r:id="rId12"/>
    <p:sldId id="340" r:id="rId13"/>
    <p:sldId id="292" r:id="rId14"/>
    <p:sldId id="300" r:id="rId15"/>
    <p:sldId id="337" r:id="rId16"/>
    <p:sldId id="259" r:id="rId17"/>
    <p:sldId id="301" r:id="rId18"/>
    <p:sldId id="338" r:id="rId19"/>
    <p:sldId id="335" r:id="rId20"/>
    <p:sldId id="336" r:id="rId21"/>
    <p:sldId id="34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E7B701E-F5F5-4F75-B4B5-705127210A0E}">
          <p14:sldIdLst>
            <p14:sldId id="339"/>
            <p14:sldId id="256"/>
            <p14:sldId id="291"/>
            <p14:sldId id="342"/>
            <p14:sldId id="293"/>
            <p14:sldId id="345"/>
            <p14:sldId id="343"/>
            <p14:sldId id="344"/>
            <p14:sldId id="299"/>
            <p14:sldId id="302"/>
            <p14:sldId id="340"/>
            <p14:sldId id="292"/>
            <p14:sldId id="300"/>
            <p14:sldId id="337"/>
            <p14:sldId id="259"/>
            <p14:sldId id="301"/>
            <p14:sldId id="338"/>
            <p14:sldId id="335"/>
            <p14:sldId id="336"/>
            <p14:sldId id="3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42" y="8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6E29A-C9E7-4A5C-A720-99BCB4920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D6DCC6-49AD-4277-B7C8-41B7A3A6F8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850A9B-B337-43A3-81EF-DB00E46EC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CC3C-8AE8-450D-8D06-24AF12DDB7B7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F4912A-D526-4BE2-986D-D145F1FF4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B72971-DFEC-4070-9451-5F1979BD9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6BA6-AE57-4E97-9FFE-CC40625F8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9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63FE32-606B-4AA1-93F9-C5C6285E0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5B92818-94E3-4C62-A37F-F851D5779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C6D80C-5489-4C04-B1ED-44475EC8E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CC3C-8AE8-450D-8D06-24AF12DDB7B7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BA5020-0374-4E14-B677-586CA8A96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FF3086-6D43-48F3-AC03-2F02DE70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6BA6-AE57-4E97-9FFE-CC40625F8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31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54A0ED-95B9-4034-AA57-941B9D5D01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19AA47-FA7F-4481-92BD-4CE7EF9C5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EF873B-C330-4BFD-BD81-EDC2418C2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CC3C-8AE8-450D-8D06-24AF12DDB7B7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841EC2-A691-4DAD-8D8B-56BBD92D0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8D5FC7-E209-4CB2-8CBF-177A05C71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6BA6-AE57-4E97-9FFE-CC40625F8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904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FB9469-FF7D-4461-8BF9-0DB3CB506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1A0F8F-60A9-456D-9387-6A9A46C6C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ECDFF9-C6E2-4735-A481-EF0E70E68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5362-9134-4C9E-B632-B065F7DFBC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456599-B221-45D2-BAD6-7EB15A9F2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96E641-3698-45B3-B109-033A80D0F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5476-DE55-47AD-B9C4-01E0D0CCA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837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04C7A-598A-4674-9531-3F30899F0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27975C-9F5D-4CB5-82FB-7830AB72C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5D24C6-4ECC-47B9-82C7-4E45C3AD0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5362-9134-4C9E-B632-B065F7DFBC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FE8B34-385A-4589-930A-8A7518BAB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E0CAA-67CA-4F3F-A897-3B7C0254F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5476-DE55-47AD-B9C4-01E0D0CCA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363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165EE5-ED1A-487B-86F2-D57BB1935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D10A2D-21B5-4107-B6BC-8418F59CF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DD6CA0-83C6-40A0-9CF7-016F7575E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5362-9134-4C9E-B632-B065F7DFBC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B254CB-D57A-449D-8CFB-9B9B4088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C3AC9E-205D-4252-8C47-D34287057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5476-DE55-47AD-B9C4-01E0D0CCA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80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161B8-FE21-400C-B740-BAD8D40C4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BF9324-165A-4CC7-ADCC-B77DBBBF44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AF38A0-871E-491D-8456-EBCE30418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50436B-8C70-4329-AD6C-BE25B7CB8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5362-9134-4C9E-B632-B065F7DFBC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04B66A-0188-4950-8286-12FF6BDD8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2A37A5-6E77-41A1-A630-7B3DD1E04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5476-DE55-47AD-B9C4-01E0D0CCA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088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3AC84D-C4AB-40FD-9768-BF5084AD7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09AB72-73A2-4B1F-9584-354ACE85D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5E5E0-FC36-4819-8ADA-31699D96F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CED58E-FB32-40DF-8F28-98D730A62C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8FF60C-0983-4A6C-81DD-7AAE74E7B3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293032B-68B5-462E-91F2-280BBF6EC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5362-9134-4C9E-B632-B065F7DFBC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E9934C-D77F-45A3-AE61-499944081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F620B6-6337-42A4-9753-C09647064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5476-DE55-47AD-B9C4-01E0D0CCA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030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00CA74-67FE-47B0-9AA1-8CB436426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92EB6F-8530-420E-9D1B-D1EE11902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5362-9134-4C9E-B632-B065F7DFBC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37DE827-14B9-40D0-B446-DEC36FE3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7C479CA-470A-445E-B16E-A52859F2F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5476-DE55-47AD-B9C4-01E0D0CCA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299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E0F2A20-664D-4281-A7D5-E5FCD4021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5362-9134-4C9E-B632-B065F7DFBC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75463C-6E9B-4DB7-B71C-B7708AF2E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562067-C0D7-42E4-9061-0EEE2DC73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5476-DE55-47AD-B9C4-01E0D0CCA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38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9E73DD-0FF4-42DA-977A-69F60FE46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DDC7C0-37CE-4050-B4FE-A0295A805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0CFFB9-6BF9-432B-B0EE-DCBA1D574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7AADD9-1B8D-445F-B183-B48D81661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5362-9134-4C9E-B632-B065F7DFBC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A6F10E-3AA2-44E6-9A2C-DE565DC2D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700AC5-384D-4D10-A768-7D35111DE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5476-DE55-47AD-B9C4-01E0D0CCA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64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467D03-7A39-405D-8D75-04C613B64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C467D-5E36-43F9-A40D-926A1C8BC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28003F-9A96-42BC-B7DA-D76C091F8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CC3C-8AE8-450D-8D06-24AF12DDB7B7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9968AE-C674-453C-B021-0B0AC742A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53E19D-8E0B-4C36-AD06-18B3EC036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6BA6-AE57-4E97-9FFE-CC40625F8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14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429B3-5132-4A51-9F63-2BFC0CFD7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D3EFAE2-7695-45C8-BA72-2C773A0D77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72D5CA-8976-47DB-A618-992D0CFA9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3405E0-4EA3-4387-B1E6-F453AC96C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5362-9134-4C9E-B632-B065F7DFBC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624401-7D5E-4500-8B84-91DFE14CB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F3F1E2-F5E5-4087-A2BA-4D6292F61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5476-DE55-47AD-B9C4-01E0D0CCA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05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D657C0-C2E7-470C-9BE2-46FFEFA3F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ED4669-5D88-49D7-94A3-3A2148199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2ADEA-FEA8-4A17-A01F-9CF0D1FB0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5362-9134-4C9E-B632-B065F7DFBC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698BE3-648E-4D8A-B5AB-16800BA5B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0136D4-3134-4DCA-87F6-F26928AD0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5476-DE55-47AD-B9C4-01E0D0CCA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927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C65039-3E1D-4334-8173-BAFB924B61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C1A83A-2907-4686-A14A-F538F330B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CAFBD7-9B70-4464-B919-2761249F1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5362-9134-4C9E-B632-B065F7DFBC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DE5B9B-69FD-462A-B93B-030C6DF54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D2B983-7FCD-4E6A-A652-B93468B3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5476-DE55-47AD-B9C4-01E0D0CCA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51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926E51-9FC8-4B5F-8989-5F732B48A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9B5248-6BAF-46E4-81F8-8A846096B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C94891-9FC0-4FEE-B1AF-05FE66FB3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CC3C-8AE8-450D-8D06-24AF12DDB7B7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E4E559-E6CD-4C4B-8040-4241BE93E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5FDB0C-400A-4E0C-9E46-4073B926C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6BA6-AE57-4E97-9FFE-CC40625F8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127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3A427E-0071-4F57-99B7-D68977CC4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F446C1-105E-4485-8B06-8FF54C156F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DA82F5-9BCD-4E5B-ABC4-E7AD676D8D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8BDE5E-66B0-4A9E-B682-CF7391C43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CC3C-8AE8-450D-8D06-24AF12DDB7B7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E06EC0-686C-41F3-B904-FA5C1B127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75CB04-17CC-4DAA-9E76-5800B7AA6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6BA6-AE57-4E97-9FFE-CC40625F8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710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3E22BD-0446-49A9-9F0B-33721D7C3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E5D6BB-29E8-4ECD-B4C3-4EC00364A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F5A5A6-8744-41F3-8801-C279B495E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2196B4-0B10-4BD8-A987-AD42394C03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340C07F-B370-4E95-9C1E-C9E5801330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3E1A66-CACE-4C84-A742-E22C646B7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CC3C-8AE8-450D-8D06-24AF12DDB7B7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22AA06B-C425-4BD8-A16B-31D949F0B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143C2AB-BC04-4FD5-A39E-C8EC70759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6BA6-AE57-4E97-9FFE-CC40625F8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301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F2247E-4A52-41E6-9D7F-4DE6F3AA8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9527B69-51ED-4E4A-9A76-BFCA22B90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CC3C-8AE8-450D-8D06-24AF12DDB7B7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058E38-321F-45ED-9FA6-5FEBABAAE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5AA972-F3B4-4BDA-9A31-7B40D3AD5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6BA6-AE57-4E97-9FFE-CC40625F8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346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1581CB-C064-4C78-B497-F2F211990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CC3C-8AE8-450D-8D06-24AF12DDB7B7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BE882BE-A496-4072-B6BB-E290C51DA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781F53-AA59-49F4-82FE-71EDD7D2F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6BA6-AE57-4E97-9FFE-CC40625F8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914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7E9610-8B34-40C5-B350-B47C04C62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EFCABC-4719-4C04-88BC-35EA2F0D0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BA8CA5-6826-469C-998C-FF77D198D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45B010-4F15-433B-A0AB-EA897628C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CC3C-8AE8-450D-8D06-24AF12DDB7B7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04BA91-F31C-4FEA-A6CE-9365C02F1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529D8C-9CAD-4DC5-B3A7-2AA1A4B1B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6BA6-AE57-4E97-9FFE-CC40625F8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8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34D1A3-0F02-46D9-99D3-9398BD94E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6CAA4D4-EB77-47F9-9DA0-DA7055561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364D5E-030B-4162-AD58-E22619EF6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679905-2631-4182-BF22-BFDAE89E1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CC3C-8AE8-450D-8D06-24AF12DDB7B7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4F40AF-6C4D-45EC-8584-3DE38EE4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F90F3B-AE1A-4533-85CC-82A67B2B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6BA6-AE57-4E97-9FFE-CC40625F8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002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C20C24-A365-4113-947E-4E1A15941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CBB7A9-B5A9-44E9-AB9E-26DA219C1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5958D2-E097-4697-AE72-2D1DB668D7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7CC3C-8AE8-450D-8D06-24AF12DDB7B7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25DFCA-331E-4527-A7C1-B082E8EE17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3A3A70-D071-4A6B-BA01-3C47544AF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76BA6-AE57-4E97-9FFE-CC40625F8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81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CCF335-6843-4214-A6CD-87B917884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4C2AAB-C573-4A50-8E8F-05AE946BA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14DE2D-E844-42C1-93EB-E69317315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D5362-9134-4C9E-B632-B065F7DFBC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8963E-9937-4D8D-825C-6EE80754C2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D2FC8E-2E51-4723-B49A-7AE6608961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85476-DE55-47AD-B9C4-01E0D0CCA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32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png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158588-73DA-498B-889E-979344161904}"/>
              </a:ext>
            </a:extLst>
          </p:cNvPr>
          <p:cNvSpPr txBox="1"/>
          <p:nvPr/>
        </p:nvSpPr>
        <p:spPr>
          <a:xfrm>
            <a:off x="1171803" y="2699448"/>
            <a:ext cx="9848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Реакции образования тяжелых и сверхтяжелых ядер</a:t>
            </a:r>
            <a:endParaRPr lang="ru-RU" sz="36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91DF01C-709D-4EF4-A145-4A0830C1C3A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489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hangingPunct="0">
              <a:spcBef>
                <a:spcPts val="1200"/>
              </a:spcBef>
              <a:spcAft>
                <a:spcPts val="600"/>
              </a:spcAft>
            </a:pP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Научно-технический совет ЛЯР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C7DEDB-2978-49DE-A016-E4E2EDC4CC9C}"/>
              </a:ext>
            </a:extLst>
          </p:cNvPr>
          <p:cNvSpPr txBox="1"/>
          <p:nvPr/>
        </p:nvSpPr>
        <p:spPr>
          <a:xfrm>
            <a:off x="5176132" y="4558875"/>
            <a:ext cx="1839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Богачев А. А</a:t>
            </a:r>
            <a:r>
              <a:rPr lang="ru-RU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28D760-155E-48EC-9652-449C3B29482A}"/>
              </a:ext>
            </a:extLst>
          </p:cNvPr>
          <p:cNvSpPr txBox="1"/>
          <p:nvPr/>
        </p:nvSpPr>
        <p:spPr>
          <a:xfrm>
            <a:off x="4952128" y="1557505"/>
            <a:ext cx="2287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21 декабря 2023 года</a:t>
            </a:r>
          </a:p>
        </p:txBody>
      </p:sp>
    </p:spTree>
    <p:extLst>
      <p:ext uri="{BB962C8B-B14F-4D97-AF65-F5344CB8AC3E}">
        <p14:creationId xmlns:p14="http://schemas.microsoft.com/office/powerpoint/2010/main" val="948605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Плакат «Таблица Менделеева» 2.0">
            <a:extLst>
              <a:ext uri="{FF2B5EF4-FFF2-40B4-BE49-F238E27FC236}">
                <a16:creationId xmlns:a16="http://schemas.microsoft.com/office/drawing/2014/main" id="{7AF86080-6D75-456C-A39D-7B0CE20EA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00088"/>
            <a:ext cx="76200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0EC3D000-45D5-43FF-A0C4-EAA326F5C3E7}"/>
              </a:ext>
            </a:extLst>
          </p:cNvPr>
          <p:cNvSpPr/>
          <p:nvPr/>
        </p:nvSpPr>
        <p:spPr>
          <a:xfrm>
            <a:off x="3657600" y="5000625"/>
            <a:ext cx="409575" cy="509588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29AC9B3E-6F01-439A-AE6D-E2C1A16EC6F1}"/>
              </a:ext>
            </a:extLst>
          </p:cNvPr>
          <p:cNvSpPr/>
          <p:nvPr/>
        </p:nvSpPr>
        <p:spPr>
          <a:xfrm>
            <a:off x="9086850" y="2852737"/>
            <a:ext cx="409575" cy="509588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842812FD-F325-49C7-9C85-E28D821695C1}"/>
              </a:ext>
            </a:extLst>
          </p:cNvPr>
          <p:cNvSpPr/>
          <p:nvPr/>
        </p:nvSpPr>
        <p:spPr>
          <a:xfrm>
            <a:off x="7596188" y="5000625"/>
            <a:ext cx="447675" cy="509588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8E6AB024-AFBF-44A3-8A83-7424F4680932}"/>
              </a:ext>
            </a:extLst>
          </p:cNvPr>
          <p:cNvCxnSpPr/>
          <p:nvPr/>
        </p:nvCxnSpPr>
        <p:spPr>
          <a:xfrm>
            <a:off x="3862387" y="5305422"/>
            <a:ext cx="388143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8CA3C4D0-FA4E-4F0D-BB37-BCC6F595190B}"/>
              </a:ext>
            </a:extLst>
          </p:cNvPr>
          <p:cNvCxnSpPr/>
          <p:nvPr/>
        </p:nvCxnSpPr>
        <p:spPr>
          <a:xfrm>
            <a:off x="3843336" y="5305422"/>
            <a:ext cx="218830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E07386E-50E3-4CBF-9D2E-6D5479A378D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489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hangingPunct="0">
              <a:spcBef>
                <a:spcPts val="1200"/>
              </a:spcBef>
              <a:spcAft>
                <a:spcPts val="600"/>
              </a:spcAft>
            </a:pP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Реакции образования тяжелых и сверхтяжелых ядер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E1FFCCE1-093E-4C17-8C95-AB91455E9494}"/>
              </a:ext>
            </a:extLst>
          </p:cNvPr>
          <p:cNvSpPr/>
          <p:nvPr/>
        </p:nvSpPr>
        <p:spPr>
          <a:xfrm>
            <a:off x="5807804" y="5000625"/>
            <a:ext cx="447675" cy="509588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490686" y="5776913"/>
            <a:ext cx="91412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E. M. </a:t>
            </a:r>
            <a:r>
              <a:rPr lang="en-US" dirty="0" err="1"/>
              <a:t>Kozulin</a:t>
            </a:r>
            <a:r>
              <a:rPr lang="ru-RU" dirty="0"/>
              <a:t> </a:t>
            </a:r>
            <a:r>
              <a:rPr lang="en-US" dirty="0"/>
              <a:t>et al., </a:t>
            </a:r>
            <a:r>
              <a:rPr lang="en-US" b="1" dirty="0"/>
              <a:t>Detailed study of </a:t>
            </a:r>
            <a:r>
              <a:rPr lang="en-US" b="1" dirty="0" err="1"/>
              <a:t>multinucleon</a:t>
            </a:r>
            <a:r>
              <a:rPr lang="en-US" b="1" dirty="0"/>
              <a:t> transfer features in the </a:t>
            </a:r>
            <a:r>
              <a:rPr lang="en-US" b="1" baseline="30000" dirty="0"/>
              <a:t>136</a:t>
            </a:r>
            <a:r>
              <a:rPr lang="en-US" b="1" dirty="0"/>
              <a:t>Xe+</a:t>
            </a:r>
            <a:r>
              <a:rPr lang="en-US" b="1" baseline="30000" dirty="0"/>
              <a:t>238</a:t>
            </a:r>
            <a:r>
              <a:rPr lang="en-US" b="1" dirty="0"/>
              <a:t>U reaction,</a:t>
            </a:r>
          </a:p>
          <a:p>
            <a:r>
              <a:rPr lang="en-US" dirty="0"/>
              <a:t>Phys. Rev C, </a:t>
            </a:r>
            <a:r>
              <a:rPr lang="ru-RU" dirty="0"/>
              <a:t>отправлено в редакцию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00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651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Холодное слияние магических ядер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204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0566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37F7CD-B369-4371-B824-2C71340028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180" y="1192817"/>
            <a:ext cx="6341497" cy="5174503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B345ED0-5872-487F-929F-4C9E9D61739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489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hangingPunct="0">
              <a:spcBef>
                <a:spcPts val="1200"/>
              </a:spcBef>
              <a:spcAft>
                <a:spcPts val="600"/>
              </a:spcAft>
            </a:pP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Реакции с ионами 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Ca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783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0D8524D-3481-495E-96AE-FEB170F2EE7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489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hangingPunct="0">
              <a:spcBef>
                <a:spcPts val="1200"/>
              </a:spcBef>
              <a:spcAft>
                <a:spcPts val="600"/>
              </a:spcAft>
            </a:pP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Реакции с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ионами </a:t>
            </a:r>
            <a:r>
              <a:rPr lang="ru-RU" sz="4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48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Ca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771525" y="1200150"/>
            <a:ext cx="7143750" cy="469582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8286750" y="784894"/>
            <a:ext cx="3533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67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CB8404E-0BCA-465D-A28F-E73FB79E7BD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489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hangingPunct="0">
              <a:spcBef>
                <a:spcPts val="1200"/>
              </a:spcBef>
              <a:spcAft>
                <a:spcPts val="600"/>
              </a:spcAft>
            </a:pP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Планы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83E00F-7477-4039-9C4C-45723D79E084}"/>
              </a:ext>
            </a:extLst>
          </p:cNvPr>
          <p:cNvSpPr txBox="1"/>
          <p:nvPr/>
        </p:nvSpPr>
        <p:spPr>
          <a:xfrm>
            <a:off x="1645045" y="2014537"/>
            <a:ext cx="9432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 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,48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Ca+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Pb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энергиях ниже кулоновского барьера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217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МэВ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Энергия возбуждения составного ядра сравнима с энергией связи нейтрона (7-8 МэВ).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CFD225-CEFA-4946-9E1E-1E22B8FAC348}"/>
              </a:ext>
            </a:extLst>
          </p:cNvPr>
          <p:cNvSpPr txBox="1"/>
          <p:nvPr/>
        </p:nvSpPr>
        <p:spPr>
          <a:xfrm>
            <a:off x="1711720" y="3486240"/>
            <a:ext cx="81464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645045" y="3705845"/>
            <a:ext cx="70058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 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=150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МэВ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→ 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+ 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954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5D0B23-D69B-4DB9-A8E8-0A160B34D20B}"/>
              </a:ext>
            </a:extLst>
          </p:cNvPr>
          <p:cNvSpPr txBox="1"/>
          <p:nvPr/>
        </p:nvSpPr>
        <p:spPr>
          <a:xfrm>
            <a:off x="136309" y="14387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Общелабораторный семинар </a:t>
            </a:r>
          </a:p>
          <a:p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 октября 2023 года, </a:t>
            </a:r>
            <a:r>
              <a:rPr lang="ru-RU" sz="1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Конференц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 ЛЯР, Дубна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908603-B62C-454D-8C4D-942CE70D1F61}"/>
              </a:ext>
            </a:extLst>
          </p:cNvPr>
          <p:cNvSpPr txBox="1"/>
          <p:nvPr/>
        </p:nvSpPr>
        <p:spPr>
          <a:xfrm>
            <a:off x="136310" y="981056"/>
            <a:ext cx="677974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НЕЙТРОННО-ИЗБЫТОЧНЫЕ ЯДРА</a:t>
            </a:r>
          </a:p>
          <a:p>
            <a:r>
              <a:rPr lang="ru-RU" sz="1600" b="1" dirty="0"/>
              <a:t>Структуры и превращения </a:t>
            </a:r>
          </a:p>
          <a:p>
            <a:endParaRPr lang="ru-RU" sz="1600" dirty="0"/>
          </a:p>
          <a:p>
            <a:r>
              <a:rPr lang="ru-RU" sz="1600" b="1" dirty="0"/>
              <a:t>Ю.Ц. ОГАНЕСЯН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2D16376-FECD-48D1-B5A0-1EBE9BCB7A1E}"/>
              </a:ext>
            </a:extLst>
          </p:cNvPr>
          <p:cNvGrpSpPr/>
          <p:nvPr/>
        </p:nvGrpSpPr>
        <p:grpSpPr>
          <a:xfrm rot="14839040">
            <a:off x="4806504" y="2863389"/>
            <a:ext cx="1335134" cy="1458695"/>
            <a:chOff x="3779912" y="2114322"/>
            <a:chExt cx="1335134" cy="1458694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26CDEB73-9309-4DC0-9C4F-D86F5BDC72B3}"/>
                </a:ext>
              </a:extLst>
            </p:cNvPr>
            <p:cNvSpPr/>
            <p:nvPr/>
          </p:nvSpPr>
          <p:spPr>
            <a:xfrm>
              <a:off x="3779912" y="2636912"/>
              <a:ext cx="288032" cy="28803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217AEF0A-0D73-4EA3-9B7A-45028E9F003B}"/>
                </a:ext>
              </a:extLst>
            </p:cNvPr>
            <p:cNvSpPr/>
            <p:nvPr/>
          </p:nvSpPr>
          <p:spPr>
            <a:xfrm>
              <a:off x="4661230" y="3284984"/>
              <a:ext cx="288032" cy="28803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DE19A84A-4EFF-4238-B480-8E8FC88CFF9A}"/>
                </a:ext>
              </a:extLst>
            </p:cNvPr>
            <p:cNvCxnSpPr>
              <a:stCxn id="9" idx="5"/>
              <a:endCxn id="10" idx="1"/>
            </p:cNvCxnSpPr>
            <p:nvPr/>
          </p:nvCxnSpPr>
          <p:spPr>
            <a:xfrm>
              <a:off x="4025763" y="2882763"/>
              <a:ext cx="677648" cy="4444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074D2C73-2C1B-4693-A0A0-980BC70A5063}"/>
                </a:ext>
              </a:extLst>
            </p:cNvPr>
            <p:cNvCxnSpPr/>
            <p:nvPr/>
          </p:nvCxnSpPr>
          <p:spPr>
            <a:xfrm flipH="1">
              <a:off x="4364587" y="2594372"/>
              <a:ext cx="337191" cy="5105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E01C9B1E-9AD6-468E-9B69-CC69217F53B5}"/>
                </a:ext>
              </a:extLst>
            </p:cNvPr>
            <p:cNvSpPr/>
            <p:nvPr/>
          </p:nvSpPr>
          <p:spPr>
            <a:xfrm>
              <a:off x="4597905" y="2114322"/>
              <a:ext cx="517141" cy="52653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A1BDB5A-6880-453E-8A03-7598B750039D}"/>
              </a:ext>
            </a:extLst>
          </p:cNvPr>
          <p:cNvGrpSpPr/>
          <p:nvPr/>
        </p:nvGrpSpPr>
        <p:grpSpPr>
          <a:xfrm rot="15988144">
            <a:off x="2632780" y="5261123"/>
            <a:ext cx="1335134" cy="1458695"/>
            <a:chOff x="3779912" y="2114322"/>
            <a:chExt cx="1335134" cy="1458694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8ACE84A-4F99-463B-9E09-E89E961BC7B6}"/>
                </a:ext>
              </a:extLst>
            </p:cNvPr>
            <p:cNvSpPr/>
            <p:nvPr/>
          </p:nvSpPr>
          <p:spPr>
            <a:xfrm>
              <a:off x="4597905" y="2114322"/>
              <a:ext cx="517141" cy="52653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AA0E0137-9DC3-4CB6-96D9-2207826354F2}"/>
                </a:ext>
              </a:extLst>
            </p:cNvPr>
            <p:cNvSpPr/>
            <p:nvPr/>
          </p:nvSpPr>
          <p:spPr>
            <a:xfrm>
              <a:off x="3779912" y="2636912"/>
              <a:ext cx="288032" cy="28803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FDABF90C-771C-4797-A3B7-E27D9E0C8D23}"/>
                </a:ext>
              </a:extLst>
            </p:cNvPr>
            <p:cNvSpPr/>
            <p:nvPr/>
          </p:nvSpPr>
          <p:spPr>
            <a:xfrm>
              <a:off x="4661230" y="3284984"/>
              <a:ext cx="288032" cy="28803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9AC99C33-EA2B-4CC2-800F-97E9417A9260}"/>
                </a:ext>
              </a:extLst>
            </p:cNvPr>
            <p:cNvCxnSpPr>
              <a:stCxn id="16" idx="5"/>
              <a:endCxn id="17" idx="1"/>
            </p:cNvCxnSpPr>
            <p:nvPr/>
          </p:nvCxnSpPr>
          <p:spPr>
            <a:xfrm>
              <a:off x="4025763" y="2882763"/>
              <a:ext cx="677648" cy="4444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7376D492-F096-4C69-842A-F0B3E1E027D1}"/>
                </a:ext>
              </a:extLst>
            </p:cNvPr>
            <p:cNvCxnSpPr/>
            <p:nvPr/>
          </p:nvCxnSpPr>
          <p:spPr>
            <a:xfrm flipH="1">
              <a:off x="4364587" y="2594372"/>
              <a:ext cx="337191" cy="5105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Овал 19">
            <a:extLst>
              <a:ext uri="{FF2B5EF4-FFF2-40B4-BE49-F238E27FC236}">
                <a16:creationId xmlns:a16="http://schemas.microsoft.com/office/drawing/2014/main" id="{208F1F40-B7B5-4788-86E7-08BFE65D60DC}"/>
              </a:ext>
            </a:extLst>
          </p:cNvPr>
          <p:cNvSpPr/>
          <p:nvPr/>
        </p:nvSpPr>
        <p:spPr>
          <a:xfrm flipH="1">
            <a:off x="6606264" y="3456665"/>
            <a:ext cx="517141" cy="52653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B57671-8CCF-43B0-A764-D8EE464C7C7A}"/>
              </a:ext>
            </a:extLst>
          </p:cNvPr>
          <p:cNvSpPr txBox="1"/>
          <p:nvPr/>
        </p:nvSpPr>
        <p:spPr>
          <a:xfrm>
            <a:off x="2614080" y="5305386"/>
            <a:ext cx="426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/>
              <a:t>α</a:t>
            </a:r>
            <a:endParaRPr lang="ru-RU" sz="32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9D1481-9501-472E-917B-29F742C31E75}"/>
              </a:ext>
            </a:extLst>
          </p:cNvPr>
          <p:cNvSpPr txBox="1"/>
          <p:nvPr/>
        </p:nvSpPr>
        <p:spPr>
          <a:xfrm>
            <a:off x="3709919" y="5300472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</a:t>
            </a:r>
            <a:endParaRPr lang="ru-RU" sz="28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0D23EA-D706-4837-9417-84BB3CDBCBE7}"/>
              </a:ext>
            </a:extLst>
          </p:cNvPr>
          <p:cNvSpPr txBox="1"/>
          <p:nvPr/>
        </p:nvSpPr>
        <p:spPr>
          <a:xfrm>
            <a:off x="3084690" y="6219280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</a:t>
            </a:r>
            <a:endParaRPr lang="ru-RU" sz="28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2981D5-44F0-410F-A8F4-4F07CEBA2F54}"/>
              </a:ext>
            </a:extLst>
          </p:cNvPr>
          <p:cNvSpPr txBox="1"/>
          <p:nvPr/>
        </p:nvSpPr>
        <p:spPr>
          <a:xfrm>
            <a:off x="6680275" y="3400969"/>
            <a:ext cx="42672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 sz="3200" b="1" dirty="0">
                <a:solidFill>
                  <a:srgbClr val="C00000"/>
                </a:solidFill>
              </a:rPr>
              <a:t>α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71E533-D1DE-462D-9EB3-551916AD6306}"/>
              </a:ext>
            </a:extLst>
          </p:cNvPr>
          <p:cNvSpPr txBox="1"/>
          <p:nvPr/>
        </p:nvSpPr>
        <p:spPr>
          <a:xfrm>
            <a:off x="4675237" y="3051792"/>
            <a:ext cx="426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/>
              <a:t>α</a:t>
            </a:r>
            <a:endParaRPr lang="ru-RU" sz="3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5F3210-8734-4B49-AA4A-E9F354428CA3}"/>
              </a:ext>
            </a:extLst>
          </p:cNvPr>
          <p:cNvSpPr txBox="1"/>
          <p:nvPr/>
        </p:nvSpPr>
        <p:spPr>
          <a:xfrm>
            <a:off x="3731295" y="6136884"/>
            <a:ext cx="2680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baseline="30000" dirty="0"/>
              <a:t>6</a:t>
            </a:r>
            <a:r>
              <a:rPr lang="en-US" sz="2800" b="1" dirty="0"/>
              <a:t>He</a:t>
            </a:r>
            <a:r>
              <a:rPr lang="ru-RU" sz="2800" b="1" dirty="0"/>
              <a:t> </a:t>
            </a:r>
            <a:r>
              <a:rPr lang="ru-RU" sz="2400" b="1" dirty="0">
                <a:latin typeface="Comic Sans MS" panose="030F0702030302020204" pitchFamily="66" charset="0"/>
              </a:rPr>
              <a:t>- </a:t>
            </a:r>
            <a:r>
              <a:rPr lang="en-US" sz="2400" b="1" dirty="0">
                <a:latin typeface="Comic Sans MS" panose="030F0702030302020204" pitchFamily="66" charset="0"/>
              </a:rPr>
              <a:t>projectiles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99FC06-0DD3-487D-82CD-58E4DB2D0BBE}"/>
              </a:ext>
            </a:extLst>
          </p:cNvPr>
          <p:cNvSpPr txBox="1"/>
          <p:nvPr/>
        </p:nvSpPr>
        <p:spPr>
          <a:xfrm>
            <a:off x="7087375" y="3404656"/>
            <a:ext cx="18437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baseline="30000" dirty="0">
                <a:solidFill>
                  <a:srgbClr val="C00000"/>
                </a:solidFill>
              </a:rPr>
              <a:t>4</a:t>
            </a:r>
            <a:r>
              <a:rPr lang="en-US" sz="2800" b="1" dirty="0">
                <a:solidFill>
                  <a:srgbClr val="C00000"/>
                </a:solidFill>
              </a:rPr>
              <a:t>He</a:t>
            </a: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-</a:t>
            </a:r>
            <a:r>
              <a:rPr lang="en-US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target</a:t>
            </a:r>
            <a:endParaRPr lang="ru-RU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5F92E1-8236-4560-A042-1B719A18A575}"/>
              </a:ext>
            </a:extLst>
          </p:cNvPr>
          <p:cNvSpPr txBox="1"/>
          <p:nvPr/>
        </p:nvSpPr>
        <p:spPr>
          <a:xfrm>
            <a:off x="4547495" y="3745530"/>
            <a:ext cx="713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baseline="30000" dirty="0"/>
              <a:t>6</a:t>
            </a:r>
            <a:r>
              <a:rPr lang="en-US" sz="2800" b="1" dirty="0"/>
              <a:t>He</a:t>
            </a:r>
            <a:endParaRPr lang="ru-RU" sz="28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BD7C60-5B9A-45DE-93E9-B51CD64A7741}"/>
              </a:ext>
            </a:extLst>
          </p:cNvPr>
          <p:cNvSpPr txBox="1"/>
          <p:nvPr/>
        </p:nvSpPr>
        <p:spPr>
          <a:xfrm>
            <a:off x="3289871" y="4815199"/>
            <a:ext cx="782234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Неупругое рассеяние с передачей 2х нейтронов: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16C4D70-C73F-4439-8251-C6BBE55C3639}"/>
              </a:ext>
            </a:extLst>
          </p:cNvPr>
          <p:cNvSpPr txBox="1"/>
          <p:nvPr/>
        </p:nvSpPr>
        <p:spPr>
          <a:xfrm>
            <a:off x="5692574" y="2733538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</a:t>
            </a:r>
            <a:endParaRPr lang="ru-RU" sz="28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69028EC-790A-4714-94EB-5462D2EEDA28}"/>
              </a:ext>
            </a:extLst>
          </p:cNvPr>
          <p:cNvSpPr txBox="1"/>
          <p:nvPr/>
        </p:nvSpPr>
        <p:spPr>
          <a:xfrm>
            <a:off x="5442723" y="3802376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</a:t>
            </a:r>
            <a:endParaRPr lang="ru-RU" sz="2800" b="1" dirty="0"/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C8BA89FB-9342-4ED4-B668-754533709F25}"/>
              </a:ext>
            </a:extLst>
          </p:cNvPr>
          <p:cNvGrpSpPr/>
          <p:nvPr/>
        </p:nvGrpSpPr>
        <p:grpSpPr>
          <a:xfrm>
            <a:off x="2590455" y="391649"/>
            <a:ext cx="8453641" cy="4811255"/>
            <a:chOff x="382714" y="-16055"/>
            <a:chExt cx="8453641" cy="4811255"/>
          </a:xfrm>
        </p:grpSpPr>
        <p:sp>
          <p:nvSpPr>
            <p:cNvPr id="33" name="Полилиния 36">
              <a:extLst>
                <a:ext uri="{FF2B5EF4-FFF2-40B4-BE49-F238E27FC236}">
                  <a16:creationId xmlns:a16="http://schemas.microsoft.com/office/drawing/2014/main" id="{F0F91D4C-24E6-4262-A802-B264DEA96043}"/>
                </a:ext>
              </a:extLst>
            </p:cNvPr>
            <p:cNvSpPr/>
            <p:nvPr/>
          </p:nvSpPr>
          <p:spPr>
            <a:xfrm>
              <a:off x="3624363" y="3119438"/>
              <a:ext cx="1028700" cy="223903"/>
            </a:xfrm>
            <a:custGeom>
              <a:avLst/>
              <a:gdLst>
                <a:gd name="connsiteX0" fmla="*/ 0 w 1028700"/>
                <a:gd name="connsiteY0" fmla="*/ 50006 h 223903"/>
                <a:gd name="connsiteX1" fmla="*/ 14287 w 1028700"/>
                <a:gd name="connsiteY1" fmla="*/ 57150 h 223903"/>
                <a:gd name="connsiteX2" fmla="*/ 76200 w 1028700"/>
                <a:gd name="connsiteY2" fmla="*/ 54768 h 223903"/>
                <a:gd name="connsiteX3" fmla="*/ 90487 w 1028700"/>
                <a:gd name="connsiteY3" fmla="*/ 50006 h 223903"/>
                <a:gd name="connsiteX4" fmla="*/ 100012 w 1028700"/>
                <a:gd name="connsiteY4" fmla="*/ 47625 h 223903"/>
                <a:gd name="connsiteX5" fmla="*/ 109537 w 1028700"/>
                <a:gd name="connsiteY5" fmla="*/ 42862 h 223903"/>
                <a:gd name="connsiteX6" fmla="*/ 121444 w 1028700"/>
                <a:gd name="connsiteY6" fmla="*/ 38100 h 223903"/>
                <a:gd name="connsiteX7" fmla="*/ 130969 w 1028700"/>
                <a:gd name="connsiteY7" fmla="*/ 26193 h 223903"/>
                <a:gd name="connsiteX8" fmla="*/ 138112 w 1028700"/>
                <a:gd name="connsiteY8" fmla="*/ 19050 h 223903"/>
                <a:gd name="connsiteX9" fmla="*/ 147637 w 1028700"/>
                <a:gd name="connsiteY9" fmla="*/ 9525 h 223903"/>
                <a:gd name="connsiteX10" fmla="*/ 164306 w 1028700"/>
                <a:gd name="connsiteY10" fmla="*/ 0 h 223903"/>
                <a:gd name="connsiteX11" fmla="*/ 204787 w 1028700"/>
                <a:gd name="connsiteY11" fmla="*/ 2381 h 223903"/>
                <a:gd name="connsiteX12" fmla="*/ 211931 w 1028700"/>
                <a:gd name="connsiteY12" fmla="*/ 21431 h 223903"/>
                <a:gd name="connsiteX13" fmla="*/ 219075 w 1028700"/>
                <a:gd name="connsiteY13" fmla="*/ 26193 h 223903"/>
                <a:gd name="connsiteX14" fmla="*/ 214312 w 1028700"/>
                <a:gd name="connsiteY14" fmla="*/ 52387 h 223903"/>
                <a:gd name="connsiteX15" fmla="*/ 209550 w 1028700"/>
                <a:gd name="connsiteY15" fmla="*/ 78581 h 223903"/>
                <a:gd name="connsiteX16" fmla="*/ 219075 w 1028700"/>
                <a:gd name="connsiteY16" fmla="*/ 104775 h 223903"/>
                <a:gd name="connsiteX17" fmla="*/ 223837 w 1028700"/>
                <a:gd name="connsiteY17" fmla="*/ 121443 h 223903"/>
                <a:gd name="connsiteX18" fmla="*/ 230981 w 1028700"/>
                <a:gd name="connsiteY18" fmla="*/ 128587 h 223903"/>
                <a:gd name="connsiteX19" fmla="*/ 235744 w 1028700"/>
                <a:gd name="connsiteY19" fmla="*/ 138112 h 223903"/>
                <a:gd name="connsiteX20" fmla="*/ 252412 w 1028700"/>
                <a:gd name="connsiteY20" fmla="*/ 154781 h 223903"/>
                <a:gd name="connsiteX21" fmla="*/ 266700 w 1028700"/>
                <a:gd name="connsiteY21" fmla="*/ 159543 h 223903"/>
                <a:gd name="connsiteX22" fmla="*/ 273844 w 1028700"/>
                <a:gd name="connsiteY22" fmla="*/ 169068 h 223903"/>
                <a:gd name="connsiteX23" fmla="*/ 316706 w 1028700"/>
                <a:gd name="connsiteY23" fmla="*/ 173831 h 223903"/>
                <a:gd name="connsiteX24" fmla="*/ 340519 w 1028700"/>
                <a:gd name="connsiteY24" fmla="*/ 157162 h 223903"/>
                <a:gd name="connsiteX25" fmla="*/ 347662 w 1028700"/>
                <a:gd name="connsiteY25" fmla="*/ 147637 h 223903"/>
                <a:gd name="connsiteX26" fmla="*/ 361950 w 1028700"/>
                <a:gd name="connsiteY26" fmla="*/ 142875 h 223903"/>
                <a:gd name="connsiteX27" fmla="*/ 371475 w 1028700"/>
                <a:gd name="connsiteY27" fmla="*/ 130968 h 223903"/>
                <a:gd name="connsiteX28" fmla="*/ 376237 w 1028700"/>
                <a:gd name="connsiteY28" fmla="*/ 123825 h 223903"/>
                <a:gd name="connsiteX29" fmla="*/ 388144 w 1028700"/>
                <a:gd name="connsiteY29" fmla="*/ 114300 h 223903"/>
                <a:gd name="connsiteX30" fmla="*/ 395287 w 1028700"/>
                <a:gd name="connsiteY30" fmla="*/ 111918 h 223903"/>
                <a:gd name="connsiteX31" fmla="*/ 414337 w 1028700"/>
                <a:gd name="connsiteY31" fmla="*/ 107156 h 223903"/>
                <a:gd name="connsiteX32" fmla="*/ 421481 w 1028700"/>
                <a:gd name="connsiteY32" fmla="*/ 102393 h 223903"/>
                <a:gd name="connsiteX33" fmla="*/ 435769 w 1028700"/>
                <a:gd name="connsiteY33" fmla="*/ 100012 h 223903"/>
                <a:gd name="connsiteX34" fmla="*/ 504825 w 1028700"/>
                <a:gd name="connsiteY34" fmla="*/ 102393 h 223903"/>
                <a:gd name="connsiteX35" fmla="*/ 519112 w 1028700"/>
                <a:gd name="connsiteY35" fmla="*/ 116681 h 223903"/>
                <a:gd name="connsiteX36" fmla="*/ 523875 w 1028700"/>
                <a:gd name="connsiteY36" fmla="*/ 123825 h 223903"/>
                <a:gd name="connsiteX37" fmla="*/ 528637 w 1028700"/>
                <a:gd name="connsiteY37" fmla="*/ 133350 h 223903"/>
                <a:gd name="connsiteX38" fmla="*/ 542925 w 1028700"/>
                <a:gd name="connsiteY38" fmla="*/ 142875 h 223903"/>
                <a:gd name="connsiteX39" fmla="*/ 547687 w 1028700"/>
                <a:gd name="connsiteY39" fmla="*/ 152400 h 223903"/>
                <a:gd name="connsiteX40" fmla="*/ 552450 w 1028700"/>
                <a:gd name="connsiteY40" fmla="*/ 164306 h 223903"/>
                <a:gd name="connsiteX41" fmla="*/ 561975 w 1028700"/>
                <a:gd name="connsiteY41" fmla="*/ 169068 h 223903"/>
                <a:gd name="connsiteX42" fmla="*/ 566737 w 1028700"/>
                <a:gd name="connsiteY42" fmla="*/ 176212 h 223903"/>
                <a:gd name="connsiteX43" fmla="*/ 576262 w 1028700"/>
                <a:gd name="connsiteY43" fmla="*/ 178593 h 223903"/>
                <a:gd name="connsiteX44" fmla="*/ 592931 w 1028700"/>
                <a:gd name="connsiteY44" fmla="*/ 185737 h 223903"/>
                <a:gd name="connsiteX45" fmla="*/ 609600 w 1028700"/>
                <a:gd name="connsiteY45" fmla="*/ 197643 h 223903"/>
                <a:gd name="connsiteX46" fmla="*/ 623887 w 1028700"/>
                <a:gd name="connsiteY46" fmla="*/ 207168 h 223903"/>
                <a:gd name="connsiteX47" fmla="*/ 640556 w 1028700"/>
                <a:gd name="connsiteY47" fmla="*/ 216693 h 223903"/>
                <a:gd name="connsiteX48" fmla="*/ 740569 w 1028700"/>
                <a:gd name="connsiteY48" fmla="*/ 214312 h 223903"/>
                <a:gd name="connsiteX49" fmla="*/ 752475 w 1028700"/>
                <a:gd name="connsiteY49" fmla="*/ 211931 h 223903"/>
                <a:gd name="connsiteX50" fmla="*/ 773906 w 1028700"/>
                <a:gd name="connsiteY50" fmla="*/ 209550 h 223903"/>
                <a:gd name="connsiteX51" fmla="*/ 781050 w 1028700"/>
                <a:gd name="connsiteY51" fmla="*/ 202406 h 223903"/>
                <a:gd name="connsiteX52" fmla="*/ 809625 w 1028700"/>
                <a:gd name="connsiteY52" fmla="*/ 200025 h 223903"/>
                <a:gd name="connsiteX53" fmla="*/ 816769 w 1028700"/>
                <a:gd name="connsiteY53" fmla="*/ 197643 h 223903"/>
                <a:gd name="connsiteX54" fmla="*/ 823912 w 1028700"/>
                <a:gd name="connsiteY54" fmla="*/ 188118 h 223903"/>
                <a:gd name="connsiteX55" fmla="*/ 835819 w 1028700"/>
                <a:gd name="connsiteY55" fmla="*/ 185737 h 223903"/>
                <a:gd name="connsiteX56" fmla="*/ 926306 w 1028700"/>
                <a:gd name="connsiteY56" fmla="*/ 188118 h 223903"/>
                <a:gd name="connsiteX57" fmla="*/ 942975 w 1028700"/>
                <a:gd name="connsiteY57" fmla="*/ 195262 h 223903"/>
                <a:gd name="connsiteX58" fmla="*/ 957262 w 1028700"/>
                <a:gd name="connsiteY58" fmla="*/ 202406 h 223903"/>
                <a:gd name="connsiteX59" fmla="*/ 966787 w 1028700"/>
                <a:gd name="connsiteY59" fmla="*/ 209550 h 223903"/>
                <a:gd name="connsiteX60" fmla="*/ 978694 w 1028700"/>
                <a:gd name="connsiteY60" fmla="*/ 211931 h 223903"/>
                <a:gd name="connsiteX61" fmla="*/ 985837 w 1028700"/>
                <a:gd name="connsiteY61" fmla="*/ 219075 h 223903"/>
                <a:gd name="connsiteX62" fmla="*/ 992981 w 1028700"/>
                <a:gd name="connsiteY62" fmla="*/ 221456 h 223903"/>
                <a:gd name="connsiteX63" fmla="*/ 1028700 w 1028700"/>
                <a:gd name="connsiteY63" fmla="*/ 223837 h 223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028700" h="223903">
                  <a:moveTo>
                    <a:pt x="0" y="50006"/>
                  </a:moveTo>
                  <a:cubicBezTo>
                    <a:pt x="4762" y="52387"/>
                    <a:pt x="8973" y="56818"/>
                    <a:pt x="14287" y="57150"/>
                  </a:cubicBezTo>
                  <a:cubicBezTo>
                    <a:pt x="34900" y="58438"/>
                    <a:pt x="55637" y="56696"/>
                    <a:pt x="76200" y="54768"/>
                  </a:cubicBezTo>
                  <a:cubicBezTo>
                    <a:pt x="81198" y="54299"/>
                    <a:pt x="85617" y="51223"/>
                    <a:pt x="90487" y="50006"/>
                  </a:cubicBezTo>
                  <a:lnTo>
                    <a:pt x="100012" y="47625"/>
                  </a:lnTo>
                  <a:cubicBezTo>
                    <a:pt x="103187" y="46037"/>
                    <a:pt x="106293" y="44304"/>
                    <a:pt x="109537" y="42862"/>
                  </a:cubicBezTo>
                  <a:cubicBezTo>
                    <a:pt x="113443" y="41126"/>
                    <a:pt x="118070" y="40724"/>
                    <a:pt x="121444" y="38100"/>
                  </a:cubicBezTo>
                  <a:cubicBezTo>
                    <a:pt x="125456" y="34980"/>
                    <a:pt x="127622" y="30018"/>
                    <a:pt x="130969" y="26193"/>
                  </a:cubicBezTo>
                  <a:cubicBezTo>
                    <a:pt x="133186" y="23659"/>
                    <a:pt x="135731" y="21431"/>
                    <a:pt x="138112" y="19050"/>
                  </a:cubicBezTo>
                  <a:cubicBezTo>
                    <a:pt x="142649" y="5442"/>
                    <a:pt x="136751" y="16782"/>
                    <a:pt x="147637" y="9525"/>
                  </a:cubicBezTo>
                  <a:cubicBezTo>
                    <a:pt x="164660" y="-1824"/>
                    <a:pt x="144162" y="5035"/>
                    <a:pt x="164306" y="0"/>
                  </a:cubicBezTo>
                  <a:cubicBezTo>
                    <a:pt x="177800" y="794"/>
                    <a:pt x="191560" y="-404"/>
                    <a:pt x="204787" y="2381"/>
                  </a:cubicBezTo>
                  <a:cubicBezTo>
                    <a:pt x="210319" y="3546"/>
                    <a:pt x="211077" y="19936"/>
                    <a:pt x="211931" y="21431"/>
                  </a:cubicBezTo>
                  <a:cubicBezTo>
                    <a:pt x="213351" y="23916"/>
                    <a:pt x="216694" y="24606"/>
                    <a:pt x="219075" y="26193"/>
                  </a:cubicBezTo>
                  <a:cubicBezTo>
                    <a:pt x="217487" y="34924"/>
                    <a:pt x="215696" y="43621"/>
                    <a:pt x="214312" y="52387"/>
                  </a:cubicBezTo>
                  <a:cubicBezTo>
                    <a:pt x="210272" y="77970"/>
                    <a:pt x="214483" y="63780"/>
                    <a:pt x="209550" y="78581"/>
                  </a:cubicBezTo>
                  <a:cubicBezTo>
                    <a:pt x="214054" y="114616"/>
                    <a:pt x="206509" y="85926"/>
                    <a:pt x="219075" y="104775"/>
                  </a:cubicBezTo>
                  <a:cubicBezTo>
                    <a:pt x="222633" y="110112"/>
                    <a:pt x="220662" y="115887"/>
                    <a:pt x="223837" y="121443"/>
                  </a:cubicBezTo>
                  <a:cubicBezTo>
                    <a:pt x="225508" y="124367"/>
                    <a:pt x="229023" y="125847"/>
                    <a:pt x="230981" y="128587"/>
                  </a:cubicBezTo>
                  <a:cubicBezTo>
                    <a:pt x="233044" y="131476"/>
                    <a:pt x="233496" y="135365"/>
                    <a:pt x="235744" y="138112"/>
                  </a:cubicBezTo>
                  <a:cubicBezTo>
                    <a:pt x="240720" y="144194"/>
                    <a:pt x="244958" y="152297"/>
                    <a:pt x="252412" y="154781"/>
                  </a:cubicBezTo>
                  <a:lnTo>
                    <a:pt x="266700" y="159543"/>
                  </a:lnTo>
                  <a:cubicBezTo>
                    <a:pt x="269081" y="162718"/>
                    <a:pt x="270496" y="166937"/>
                    <a:pt x="273844" y="169068"/>
                  </a:cubicBezTo>
                  <a:cubicBezTo>
                    <a:pt x="290951" y="179954"/>
                    <a:pt x="297217" y="175780"/>
                    <a:pt x="316706" y="173831"/>
                  </a:cubicBezTo>
                  <a:cubicBezTo>
                    <a:pt x="319042" y="172274"/>
                    <a:pt x="336992" y="160689"/>
                    <a:pt x="340519" y="157162"/>
                  </a:cubicBezTo>
                  <a:cubicBezTo>
                    <a:pt x="343325" y="154356"/>
                    <a:pt x="344360" y="149838"/>
                    <a:pt x="347662" y="147637"/>
                  </a:cubicBezTo>
                  <a:cubicBezTo>
                    <a:pt x="351839" y="144852"/>
                    <a:pt x="361950" y="142875"/>
                    <a:pt x="361950" y="142875"/>
                  </a:cubicBezTo>
                  <a:cubicBezTo>
                    <a:pt x="365125" y="138906"/>
                    <a:pt x="368425" y="135034"/>
                    <a:pt x="371475" y="130968"/>
                  </a:cubicBezTo>
                  <a:cubicBezTo>
                    <a:pt x="373192" y="128679"/>
                    <a:pt x="374213" y="125848"/>
                    <a:pt x="376237" y="123825"/>
                  </a:cubicBezTo>
                  <a:cubicBezTo>
                    <a:pt x="379831" y="120231"/>
                    <a:pt x="383834" y="116994"/>
                    <a:pt x="388144" y="114300"/>
                  </a:cubicBezTo>
                  <a:cubicBezTo>
                    <a:pt x="390272" y="112970"/>
                    <a:pt x="392866" y="112578"/>
                    <a:pt x="395287" y="111918"/>
                  </a:cubicBezTo>
                  <a:cubicBezTo>
                    <a:pt x="401602" y="110196"/>
                    <a:pt x="407987" y="108743"/>
                    <a:pt x="414337" y="107156"/>
                  </a:cubicBezTo>
                  <a:cubicBezTo>
                    <a:pt x="416718" y="105568"/>
                    <a:pt x="418766" y="103298"/>
                    <a:pt x="421481" y="102393"/>
                  </a:cubicBezTo>
                  <a:cubicBezTo>
                    <a:pt x="426062" y="100866"/>
                    <a:pt x="430941" y="100012"/>
                    <a:pt x="435769" y="100012"/>
                  </a:cubicBezTo>
                  <a:cubicBezTo>
                    <a:pt x="458801" y="100012"/>
                    <a:pt x="481806" y="101599"/>
                    <a:pt x="504825" y="102393"/>
                  </a:cubicBezTo>
                  <a:cubicBezTo>
                    <a:pt x="516046" y="119226"/>
                    <a:pt x="501393" y="98962"/>
                    <a:pt x="519112" y="116681"/>
                  </a:cubicBezTo>
                  <a:cubicBezTo>
                    <a:pt x="521136" y="118705"/>
                    <a:pt x="522455" y="121340"/>
                    <a:pt x="523875" y="123825"/>
                  </a:cubicBezTo>
                  <a:cubicBezTo>
                    <a:pt x="525636" y="126907"/>
                    <a:pt x="526127" y="130840"/>
                    <a:pt x="528637" y="133350"/>
                  </a:cubicBezTo>
                  <a:cubicBezTo>
                    <a:pt x="532684" y="137397"/>
                    <a:pt x="542925" y="142875"/>
                    <a:pt x="542925" y="142875"/>
                  </a:cubicBezTo>
                  <a:cubicBezTo>
                    <a:pt x="544512" y="146050"/>
                    <a:pt x="546245" y="149156"/>
                    <a:pt x="547687" y="152400"/>
                  </a:cubicBezTo>
                  <a:cubicBezTo>
                    <a:pt x="549423" y="156306"/>
                    <a:pt x="549668" y="161061"/>
                    <a:pt x="552450" y="164306"/>
                  </a:cubicBezTo>
                  <a:cubicBezTo>
                    <a:pt x="554760" y="167001"/>
                    <a:pt x="558800" y="167481"/>
                    <a:pt x="561975" y="169068"/>
                  </a:cubicBezTo>
                  <a:cubicBezTo>
                    <a:pt x="563562" y="171449"/>
                    <a:pt x="564356" y="174624"/>
                    <a:pt x="566737" y="176212"/>
                  </a:cubicBezTo>
                  <a:cubicBezTo>
                    <a:pt x="569460" y="178027"/>
                    <a:pt x="573115" y="177694"/>
                    <a:pt x="576262" y="178593"/>
                  </a:cubicBezTo>
                  <a:cubicBezTo>
                    <a:pt x="584433" y="180928"/>
                    <a:pt x="584470" y="181507"/>
                    <a:pt x="592931" y="185737"/>
                  </a:cubicBezTo>
                  <a:cubicBezTo>
                    <a:pt x="605560" y="198366"/>
                    <a:pt x="593927" y="188239"/>
                    <a:pt x="609600" y="197643"/>
                  </a:cubicBezTo>
                  <a:cubicBezTo>
                    <a:pt x="614508" y="200588"/>
                    <a:pt x="618768" y="204608"/>
                    <a:pt x="623887" y="207168"/>
                  </a:cubicBezTo>
                  <a:cubicBezTo>
                    <a:pt x="635972" y="213211"/>
                    <a:pt x="630458" y="209962"/>
                    <a:pt x="640556" y="216693"/>
                  </a:cubicBezTo>
                  <a:lnTo>
                    <a:pt x="740569" y="214312"/>
                  </a:lnTo>
                  <a:cubicBezTo>
                    <a:pt x="744613" y="214140"/>
                    <a:pt x="748468" y="212503"/>
                    <a:pt x="752475" y="211931"/>
                  </a:cubicBezTo>
                  <a:cubicBezTo>
                    <a:pt x="759590" y="210915"/>
                    <a:pt x="766762" y="210344"/>
                    <a:pt x="773906" y="209550"/>
                  </a:cubicBezTo>
                  <a:cubicBezTo>
                    <a:pt x="776287" y="207169"/>
                    <a:pt x="777796" y="203274"/>
                    <a:pt x="781050" y="202406"/>
                  </a:cubicBezTo>
                  <a:cubicBezTo>
                    <a:pt x="790285" y="199943"/>
                    <a:pt x="800151" y="201288"/>
                    <a:pt x="809625" y="200025"/>
                  </a:cubicBezTo>
                  <a:cubicBezTo>
                    <a:pt x="812113" y="199693"/>
                    <a:pt x="814388" y="198437"/>
                    <a:pt x="816769" y="197643"/>
                  </a:cubicBezTo>
                  <a:cubicBezTo>
                    <a:pt x="819150" y="194468"/>
                    <a:pt x="820547" y="190221"/>
                    <a:pt x="823912" y="188118"/>
                  </a:cubicBezTo>
                  <a:cubicBezTo>
                    <a:pt x="827344" y="185973"/>
                    <a:pt x="831771" y="185737"/>
                    <a:pt x="835819" y="185737"/>
                  </a:cubicBezTo>
                  <a:cubicBezTo>
                    <a:pt x="865992" y="185737"/>
                    <a:pt x="896144" y="187324"/>
                    <a:pt x="926306" y="188118"/>
                  </a:cubicBezTo>
                  <a:cubicBezTo>
                    <a:pt x="942225" y="198731"/>
                    <a:pt x="923753" y="187573"/>
                    <a:pt x="942975" y="195262"/>
                  </a:cubicBezTo>
                  <a:cubicBezTo>
                    <a:pt x="947919" y="197240"/>
                    <a:pt x="952696" y="199666"/>
                    <a:pt x="957262" y="202406"/>
                  </a:cubicBezTo>
                  <a:cubicBezTo>
                    <a:pt x="960665" y="204448"/>
                    <a:pt x="963160" y="207938"/>
                    <a:pt x="966787" y="209550"/>
                  </a:cubicBezTo>
                  <a:cubicBezTo>
                    <a:pt x="970486" y="211194"/>
                    <a:pt x="974725" y="211137"/>
                    <a:pt x="978694" y="211931"/>
                  </a:cubicBezTo>
                  <a:cubicBezTo>
                    <a:pt x="981075" y="214312"/>
                    <a:pt x="983035" y="217207"/>
                    <a:pt x="985837" y="219075"/>
                  </a:cubicBezTo>
                  <a:cubicBezTo>
                    <a:pt x="987926" y="220467"/>
                    <a:pt x="990511" y="221007"/>
                    <a:pt x="992981" y="221456"/>
                  </a:cubicBezTo>
                  <a:cubicBezTo>
                    <a:pt x="1009869" y="224526"/>
                    <a:pt x="1012296" y="223837"/>
                    <a:pt x="1028700" y="223837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833B3EA2-A91D-4738-9F7A-1B558607717D}"/>
                </a:ext>
              </a:extLst>
            </p:cNvPr>
            <p:cNvGrpSpPr/>
            <p:nvPr/>
          </p:nvGrpSpPr>
          <p:grpSpPr>
            <a:xfrm>
              <a:off x="1403969" y="-16055"/>
              <a:ext cx="7432386" cy="4811255"/>
              <a:chOff x="1692000" y="-16055"/>
              <a:chExt cx="7432386" cy="4811255"/>
            </a:xfrm>
          </p:grpSpPr>
          <p:sp>
            <p:nvSpPr>
              <p:cNvPr id="38" name="Овал 37">
                <a:extLst>
                  <a:ext uri="{FF2B5EF4-FFF2-40B4-BE49-F238E27FC236}">
                    <a16:creationId xmlns:a16="http://schemas.microsoft.com/office/drawing/2014/main" id="{91DBDE66-7783-4568-BA87-C1F2F78E8CF6}"/>
                  </a:ext>
                </a:extLst>
              </p:cNvPr>
              <p:cNvSpPr/>
              <p:nvPr/>
            </p:nvSpPr>
            <p:spPr>
              <a:xfrm rot="5198568">
                <a:off x="8602550" y="911217"/>
                <a:ext cx="517141" cy="526531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Овал 38">
                <a:extLst>
                  <a:ext uri="{FF2B5EF4-FFF2-40B4-BE49-F238E27FC236}">
                    <a16:creationId xmlns:a16="http://schemas.microsoft.com/office/drawing/2014/main" id="{051489AA-AEC3-4297-90F8-C67DBA15E900}"/>
                  </a:ext>
                </a:extLst>
              </p:cNvPr>
              <p:cNvSpPr/>
              <p:nvPr/>
            </p:nvSpPr>
            <p:spPr>
              <a:xfrm rot="5198568">
                <a:off x="8259846" y="123139"/>
                <a:ext cx="288032" cy="28803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Овал 39">
                <a:extLst>
                  <a:ext uri="{FF2B5EF4-FFF2-40B4-BE49-F238E27FC236}">
                    <a16:creationId xmlns:a16="http://schemas.microsoft.com/office/drawing/2014/main" id="{DE9CC92E-2304-456F-871D-A50F62B6E642}"/>
                  </a:ext>
                </a:extLst>
              </p:cNvPr>
              <p:cNvSpPr/>
              <p:nvPr/>
            </p:nvSpPr>
            <p:spPr>
              <a:xfrm rot="5198568">
                <a:off x="7664497" y="1040896"/>
                <a:ext cx="288032" cy="28803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1" name="Прямая соединительная линия 40">
                <a:extLst>
                  <a:ext uri="{FF2B5EF4-FFF2-40B4-BE49-F238E27FC236}">
                    <a16:creationId xmlns:a16="http://schemas.microsoft.com/office/drawing/2014/main" id="{6D87A5EE-1D2E-407F-9C50-A6396E2CFA86}"/>
                  </a:ext>
                </a:extLst>
              </p:cNvPr>
              <p:cNvCxnSpPr>
                <a:stCxn id="39" idx="5"/>
                <a:endCxn id="40" idx="1"/>
              </p:cNvCxnSpPr>
              <p:nvPr/>
            </p:nvCxnSpPr>
            <p:spPr>
              <a:xfrm rot="5198568">
                <a:off x="7767363" y="503833"/>
                <a:ext cx="677648" cy="44440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>
                <a:extLst>
                  <a:ext uri="{FF2B5EF4-FFF2-40B4-BE49-F238E27FC236}">
                    <a16:creationId xmlns:a16="http://schemas.microsoft.com/office/drawing/2014/main" id="{137573B8-36C4-466C-9833-356A39FC8596}"/>
                  </a:ext>
                </a:extLst>
              </p:cNvPr>
              <p:cNvCxnSpPr/>
              <p:nvPr/>
            </p:nvCxnSpPr>
            <p:spPr>
              <a:xfrm rot="5198568" flipH="1">
                <a:off x="8202323" y="624094"/>
                <a:ext cx="337191" cy="510592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Овал 42">
                <a:extLst>
                  <a:ext uri="{FF2B5EF4-FFF2-40B4-BE49-F238E27FC236}">
                    <a16:creationId xmlns:a16="http://schemas.microsoft.com/office/drawing/2014/main" id="{58796935-2EA2-47F7-8567-2D0A96A9DBA6}"/>
                  </a:ext>
                </a:extLst>
              </p:cNvPr>
              <p:cNvSpPr/>
              <p:nvPr/>
            </p:nvSpPr>
            <p:spPr>
              <a:xfrm rot="4536567">
                <a:off x="6873493" y="1836485"/>
                <a:ext cx="517141" cy="526531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Овал 43">
                <a:extLst>
                  <a:ext uri="{FF2B5EF4-FFF2-40B4-BE49-F238E27FC236}">
                    <a16:creationId xmlns:a16="http://schemas.microsoft.com/office/drawing/2014/main" id="{8348478C-E4C5-4A4C-8AD6-839F9E7575BF}"/>
                  </a:ext>
                </a:extLst>
              </p:cNvPr>
              <p:cNvSpPr/>
              <p:nvPr/>
            </p:nvSpPr>
            <p:spPr>
              <a:xfrm rot="4536567">
                <a:off x="6365596" y="1152689"/>
                <a:ext cx="288032" cy="28803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Овал 44">
                <a:extLst>
                  <a:ext uri="{FF2B5EF4-FFF2-40B4-BE49-F238E27FC236}">
                    <a16:creationId xmlns:a16="http://schemas.microsoft.com/office/drawing/2014/main" id="{5F0D6CAC-B07F-426B-80B4-612D43BDEEEE}"/>
                  </a:ext>
                </a:extLst>
              </p:cNvPr>
              <p:cNvSpPr/>
              <p:nvPr/>
            </p:nvSpPr>
            <p:spPr>
              <a:xfrm rot="4536567">
                <a:off x="5956892" y="2167420"/>
                <a:ext cx="288032" cy="28803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6" name="Прямая соединительная линия 45">
                <a:extLst>
                  <a:ext uri="{FF2B5EF4-FFF2-40B4-BE49-F238E27FC236}">
                    <a16:creationId xmlns:a16="http://schemas.microsoft.com/office/drawing/2014/main" id="{145E607C-C9F8-49A6-86AE-413C202C35CC}"/>
                  </a:ext>
                </a:extLst>
              </p:cNvPr>
              <p:cNvCxnSpPr>
                <a:stCxn id="44" idx="5"/>
                <a:endCxn id="45" idx="1"/>
              </p:cNvCxnSpPr>
              <p:nvPr/>
            </p:nvCxnSpPr>
            <p:spPr>
              <a:xfrm rot="4536567">
                <a:off x="5966436" y="1581869"/>
                <a:ext cx="677648" cy="44440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>
                <a:extLst>
                  <a:ext uri="{FF2B5EF4-FFF2-40B4-BE49-F238E27FC236}">
                    <a16:creationId xmlns:a16="http://schemas.microsoft.com/office/drawing/2014/main" id="{F971E054-C783-4BC8-A49D-C141F0118F4E}"/>
                  </a:ext>
                </a:extLst>
              </p:cNvPr>
              <p:cNvCxnSpPr/>
              <p:nvPr/>
            </p:nvCxnSpPr>
            <p:spPr>
              <a:xfrm rot="4536567" flipH="1">
                <a:off x="6425852" y="1648631"/>
                <a:ext cx="337191" cy="510592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4908793-FD04-4AEB-9A31-B1A770A63E6E}"/>
                  </a:ext>
                </a:extLst>
              </p:cNvPr>
              <p:cNvSpPr txBox="1"/>
              <p:nvPr/>
            </p:nvSpPr>
            <p:spPr>
              <a:xfrm>
                <a:off x="6948264" y="1772816"/>
                <a:ext cx="426720" cy="584775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l-GR" sz="3200" b="1" dirty="0">
                    <a:solidFill>
                      <a:srgbClr val="C00000"/>
                    </a:solidFill>
                  </a:rPr>
                  <a:t>α</a:t>
                </a:r>
                <a:endParaRPr lang="ru-RU" sz="32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D08B0EE-EF3E-4958-A1F8-24487C57042B}"/>
                  </a:ext>
                </a:extLst>
              </p:cNvPr>
              <p:cNvSpPr txBox="1"/>
              <p:nvPr/>
            </p:nvSpPr>
            <p:spPr>
              <a:xfrm>
                <a:off x="8674585" y="843912"/>
                <a:ext cx="426720" cy="584775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l-GR" sz="3200" b="1" dirty="0">
                    <a:solidFill>
                      <a:srgbClr val="C00000"/>
                    </a:solidFill>
                  </a:rPr>
                  <a:t>α</a:t>
                </a:r>
                <a:endParaRPr lang="ru-RU" sz="32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0" name="Полилиния 46">
                <a:extLst>
                  <a:ext uri="{FF2B5EF4-FFF2-40B4-BE49-F238E27FC236}">
                    <a16:creationId xmlns:a16="http://schemas.microsoft.com/office/drawing/2014/main" id="{BB0A8995-2700-42E0-95EB-C912C4DB1A9E}"/>
                  </a:ext>
                </a:extLst>
              </p:cNvPr>
              <p:cNvSpPr/>
              <p:nvPr/>
            </p:nvSpPr>
            <p:spPr>
              <a:xfrm>
                <a:off x="5349600" y="619200"/>
                <a:ext cx="3549600" cy="2282400"/>
              </a:xfrm>
              <a:custGeom>
                <a:avLst/>
                <a:gdLst>
                  <a:gd name="connsiteX0" fmla="*/ 0 w 3549600"/>
                  <a:gd name="connsiteY0" fmla="*/ 2282400 h 2282400"/>
                  <a:gd name="connsiteX1" fmla="*/ 468000 w 3549600"/>
                  <a:gd name="connsiteY1" fmla="*/ 1893600 h 2282400"/>
                  <a:gd name="connsiteX2" fmla="*/ 1274400 w 3549600"/>
                  <a:gd name="connsiteY2" fmla="*/ 1324800 h 2282400"/>
                  <a:gd name="connsiteX3" fmla="*/ 2232000 w 3549600"/>
                  <a:gd name="connsiteY3" fmla="*/ 734400 h 2282400"/>
                  <a:gd name="connsiteX4" fmla="*/ 3549600 w 3549600"/>
                  <a:gd name="connsiteY4" fmla="*/ 0 h 2282400"/>
                  <a:gd name="connsiteX5" fmla="*/ 3549600 w 3549600"/>
                  <a:gd name="connsiteY5" fmla="*/ 0 h 228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49600" h="2282400">
                    <a:moveTo>
                      <a:pt x="0" y="2282400"/>
                    </a:moveTo>
                    <a:cubicBezTo>
                      <a:pt x="127800" y="2167800"/>
                      <a:pt x="255600" y="2053200"/>
                      <a:pt x="468000" y="1893600"/>
                    </a:cubicBezTo>
                    <a:cubicBezTo>
                      <a:pt x="680400" y="1734000"/>
                      <a:pt x="980400" y="1518000"/>
                      <a:pt x="1274400" y="1324800"/>
                    </a:cubicBezTo>
                    <a:cubicBezTo>
                      <a:pt x="1568400" y="1131600"/>
                      <a:pt x="1852800" y="955200"/>
                      <a:pt x="2232000" y="734400"/>
                    </a:cubicBezTo>
                    <a:cubicBezTo>
                      <a:pt x="2611200" y="513600"/>
                      <a:pt x="3549600" y="0"/>
                      <a:pt x="3549600" y="0"/>
                    </a:cubicBezTo>
                    <a:lnTo>
                      <a:pt x="3549600" y="0"/>
                    </a:lnTo>
                  </a:path>
                </a:pathLst>
              </a:custGeom>
              <a:noFill/>
              <a:ln>
                <a:solidFill>
                  <a:srgbClr val="C0000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олилиния 48">
                <a:extLst>
                  <a:ext uri="{FF2B5EF4-FFF2-40B4-BE49-F238E27FC236}">
                    <a16:creationId xmlns:a16="http://schemas.microsoft.com/office/drawing/2014/main" id="{659F8C20-A914-4197-8FE2-D6CA009B5D22}"/>
                  </a:ext>
                </a:extLst>
              </p:cNvPr>
              <p:cNvSpPr/>
              <p:nvPr/>
            </p:nvSpPr>
            <p:spPr>
              <a:xfrm>
                <a:off x="1692000" y="273600"/>
                <a:ext cx="2772000" cy="4521600"/>
              </a:xfrm>
              <a:custGeom>
                <a:avLst/>
                <a:gdLst>
                  <a:gd name="connsiteX0" fmla="*/ 0 w 2772000"/>
                  <a:gd name="connsiteY0" fmla="*/ 4521600 h 4521600"/>
                  <a:gd name="connsiteX1" fmla="*/ 828000 w 2772000"/>
                  <a:gd name="connsiteY1" fmla="*/ 3477600 h 4521600"/>
                  <a:gd name="connsiteX2" fmla="*/ 1555200 w 2772000"/>
                  <a:gd name="connsiteY2" fmla="*/ 2296800 h 4521600"/>
                  <a:gd name="connsiteX3" fmla="*/ 2282400 w 2772000"/>
                  <a:gd name="connsiteY3" fmla="*/ 993600 h 4521600"/>
                  <a:gd name="connsiteX4" fmla="*/ 2772000 w 2772000"/>
                  <a:gd name="connsiteY4" fmla="*/ 0 h 452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2000" h="4521600">
                    <a:moveTo>
                      <a:pt x="0" y="4521600"/>
                    </a:moveTo>
                    <a:cubicBezTo>
                      <a:pt x="284400" y="4185000"/>
                      <a:pt x="568800" y="3848400"/>
                      <a:pt x="828000" y="3477600"/>
                    </a:cubicBezTo>
                    <a:cubicBezTo>
                      <a:pt x="1087200" y="3106800"/>
                      <a:pt x="1312800" y="2710800"/>
                      <a:pt x="1555200" y="2296800"/>
                    </a:cubicBezTo>
                    <a:cubicBezTo>
                      <a:pt x="1797600" y="1882800"/>
                      <a:pt x="2079600" y="1376400"/>
                      <a:pt x="2282400" y="993600"/>
                    </a:cubicBezTo>
                    <a:cubicBezTo>
                      <a:pt x="2485200" y="610800"/>
                      <a:pt x="2628600" y="305400"/>
                      <a:pt x="2772000" y="0"/>
                    </a:cubicBezTo>
                  </a:path>
                </a:pathLst>
              </a:custGeom>
              <a:noFill/>
              <a:ln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25FFD92-24F7-4AD3-B634-FE12E0F002BD}"/>
                  </a:ext>
                </a:extLst>
              </p:cNvPr>
              <p:cNvSpPr txBox="1"/>
              <p:nvPr/>
            </p:nvSpPr>
            <p:spPr>
              <a:xfrm>
                <a:off x="7635403" y="888850"/>
                <a:ext cx="3770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n</a:t>
                </a:r>
                <a:endParaRPr lang="ru-RU" sz="2800" b="1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443042C-CF3F-4FCA-A855-0C3CB5D2A3F0}"/>
                  </a:ext>
                </a:extLst>
              </p:cNvPr>
              <p:cNvSpPr txBox="1"/>
              <p:nvPr/>
            </p:nvSpPr>
            <p:spPr>
              <a:xfrm>
                <a:off x="8220538" y="-16055"/>
                <a:ext cx="3770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n</a:t>
                </a:r>
                <a:endParaRPr lang="ru-RU" sz="2800" b="1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30D9BD9-42E4-4B38-B4D5-389C0C97A0B5}"/>
                  </a:ext>
                </a:extLst>
              </p:cNvPr>
              <p:cNvSpPr txBox="1"/>
              <p:nvPr/>
            </p:nvSpPr>
            <p:spPr>
              <a:xfrm>
                <a:off x="7257394" y="202814"/>
                <a:ext cx="7136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baseline="30000" dirty="0">
                    <a:solidFill>
                      <a:srgbClr val="C00000"/>
                    </a:solidFill>
                  </a:rPr>
                  <a:t>6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He</a:t>
                </a:r>
                <a:endParaRPr lang="ru-RU" sz="28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2ABD5A5-2DB3-4A0F-86DD-225B1A826453}"/>
                  </a:ext>
                </a:extLst>
              </p:cNvPr>
              <p:cNvSpPr txBox="1"/>
              <p:nvPr/>
            </p:nvSpPr>
            <p:spPr>
              <a:xfrm>
                <a:off x="2969238" y="464249"/>
                <a:ext cx="7136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baseline="30000" dirty="0"/>
                  <a:t>4</a:t>
                </a:r>
                <a:r>
                  <a:rPr lang="en-US" sz="2800" b="1" dirty="0"/>
                  <a:t>He</a:t>
                </a:r>
                <a:endParaRPr lang="ru-RU" sz="2800" b="1" dirty="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20471EE-B494-4A84-9E9A-5C74426E7100}"/>
                  </a:ext>
                </a:extLst>
              </p:cNvPr>
              <p:cNvSpPr txBox="1"/>
              <p:nvPr/>
            </p:nvSpPr>
            <p:spPr>
              <a:xfrm>
                <a:off x="4183159" y="2685809"/>
                <a:ext cx="39786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>
                    <a:solidFill>
                      <a:srgbClr val="C00000"/>
                    </a:solidFill>
                  </a:rPr>
                  <a:t>r</a:t>
                </a:r>
                <a:r>
                  <a:rPr lang="en-US" sz="3200" b="1" baseline="-25000" dirty="0" err="1">
                    <a:solidFill>
                      <a:srgbClr val="C00000"/>
                    </a:solidFill>
                  </a:rPr>
                  <a:t>i</a:t>
                </a:r>
                <a:endParaRPr lang="ru-RU" sz="3200" b="1" baseline="-25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7" name="Овал 56">
                <a:extLst>
                  <a:ext uri="{FF2B5EF4-FFF2-40B4-BE49-F238E27FC236}">
                    <a16:creationId xmlns:a16="http://schemas.microsoft.com/office/drawing/2014/main" id="{F4026A2A-F9F4-40BD-B099-2D94844EA37D}"/>
                  </a:ext>
                </a:extLst>
              </p:cNvPr>
              <p:cNvSpPr/>
              <p:nvPr/>
            </p:nvSpPr>
            <p:spPr>
              <a:xfrm>
                <a:off x="3956455" y="507613"/>
                <a:ext cx="517141" cy="52653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CE24F9A-C802-458E-8483-0F8DD72A07A2}"/>
                  </a:ext>
                </a:extLst>
              </p:cNvPr>
              <p:cNvSpPr txBox="1"/>
              <p:nvPr/>
            </p:nvSpPr>
            <p:spPr>
              <a:xfrm>
                <a:off x="3995935" y="447864"/>
                <a:ext cx="4267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3200" b="1" dirty="0"/>
                  <a:t>α</a:t>
                </a:r>
                <a:endParaRPr lang="ru-RU" sz="3200" b="1" dirty="0"/>
              </a:p>
            </p:txBody>
          </p:sp>
        </p:grpSp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8CCADDA3-6C1D-46BF-8688-7A24F6FF57C2}"/>
                </a:ext>
              </a:extLst>
            </p:cNvPr>
            <p:cNvGrpSpPr/>
            <p:nvPr/>
          </p:nvGrpSpPr>
          <p:grpSpPr>
            <a:xfrm>
              <a:off x="382714" y="2415639"/>
              <a:ext cx="6401608" cy="1700342"/>
              <a:chOff x="382714" y="2415639"/>
              <a:chExt cx="6401608" cy="1700342"/>
            </a:xfrm>
          </p:grpSpPr>
          <p:sp>
            <p:nvSpPr>
              <p:cNvPr id="36" name="Овал 35">
                <a:extLst>
                  <a:ext uri="{FF2B5EF4-FFF2-40B4-BE49-F238E27FC236}">
                    <a16:creationId xmlns:a16="http://schemas.microsoft.com/office/drawing/2014/main" id="{F5492D28-6B9D-451D-A08E-DFD23E263B4B}"/>
                  </a:ext>
                </a:extLst>
              </p:cNvPr>
              <p:cNvSpPr/>
              <p:nvPr/>
            </p:nvSpPr>
            <p:spPr>
              <a:xfrm>
                <a:off x="1526566" y="2415639"/>
                <a:ext cx="5257756" cy="158942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6266387-9580-4331-B0A1-95DC7D2E0A03}"/>
                  </a:ext>
                </a:extLst>
              </p:cNvPr>
              <p:cNvSpPr txBox="1"/>
              <p:nvPr/>
            </p:nvSpPr>
            <p:spPr>
              <a:xfrm>
                <a:off x="382714" y="3284984"/>
                <a:ext cx="1641795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ru-RU" sz="2400" b="1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чудесный</a:t>
                </a:r>
              </a:p>
              <a:p>
                <a:pPr algn="r"/>
                <a:r>
                  <a:rPr lang="ru-RU" sz="2400" b="1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миг!</a:t>
                </a:r>
              </a:p>
            </p:txBody>
          </p: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EC94FB68-9C52-4441-A455-31EDF1AD0A90}"/>
              </a:ext>
            </a:extLst>
          </p:cNvPr>
          <p:cNvSpPr txBox="1"/>
          <p:nvPr/>
        </p:nvSpPr>
        <p:spPr>
          <a:xfrm>
            <a:off x="8579941" y="1892487"/>
            <a:ext cx="273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Рассеяние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6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He</a:t>
            </a:r>
            <a:r>
              <a:rPr lang="ru-RU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  <a:p>
            <a:pPr algn="r"/>
            <a:r>
              <a:rPr lang="ru-RU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на задние </a:t>
            </a:r>
          </a:p>
          <a:p>
            <a:pPr algn="r"/>
            <a:r>
              <a:rPr lang="ru-RU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углы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565FB01-E5DB-4C0B-B531-52E75F88D469}"/>
              </a:ext>
            </a:extLst>
          </p:cNvPr>
          <p:cNvSpPr txBox="1"/>
          <p:nvPr/>
        </p:nvSpPr>
        <p:spPr>
          <a:xfrm>
            <a:off x="251255" y="2145216"/>
            <a:ext cx="3528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baseline="30000" dirty="0">
                <a:solidFill>
                  <a:srgbClr val="FF0000"/>
                </a:solidFill>
              </a:rPr>
              <a:t>6</a:t>
            </a:r>
            <a:r>
              <a:rPr lang="en-US" sz="3200" b="1" dirty="0">
                <a:solidFill>
                  <a:srgbClr val="FF0000"/>
                </a:solidFill>
              </a:rPr>
              <a:t>He(</a:t>
            </a:r>
            <a:r>
              <a:rPr lang="ru-RU" sz="3200" b="1" baseline="30000" dirty="0">
                <a:solidFill>
                  <a:srgbClr val="FF0000"/>
                </a:solidFill>
              </a:rPr>
              <a:t>4</a:t>
            </a:r>
            <a:r>
              <a:rPr lang="en-US" sz="3200" b="1" dirty="0">
                <a:solidFill>
                  <a:srgbClr val="FF0000"/>
                </a:solidFill>
              </a:rPr>
              <a:t>He, </a:t>
            </a:r>
            <a:r>
              <a:rPr lang="ru-RU" sz="3200" b="1" baseline="30000" dirty="0">
                <a:solidFill>
                  <a:srgbClr val="FF0000"/>
                </a:solidFill>
              </a:rPr>
              <a:t>6</a:t>
            </a:r>
            <a:r>
              <a:rPr lang="en-US" sz="3200" b="1" dirty="0">
                <a:solidFill>
                  <a:srgbClr val="FF0000"/>
                </a:solidFill>
              </a:rPr>
              <a:t>He)</a:t>
            </a:r>
            <a:r>
              <a:rPr lang="ru-RU" sz="3200" b="1" baseline="30000" dirty="0">
                <a:solidFill>
                  <a:srgbClr val="FF0000"/>
                </a:solidFill>
              </a:rPr>
              <a:t>4</a:t>
            </a:r>
            <a:r>
              <a:rPr lang="en-US" sz="3200" b="1" dirty="0">
                <a:solidFill>
                  <a:srgbClr val="FF0000"/>
                </a:solidFill>
              </a:rPr>
              <a:t>He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87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EB10D0F3-84E3-431A-9D25-A86AC83206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040292"/>
              </p:ext>
            </p:extLst>
          </p:nvPr>
        </p:nvGraphicFramePr>
        <p:xfrm>
          <a:off x="1385416" y="565750"/>
          <a:ext cx="8829504" cy="6239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Acrobat Document" r:id="rId3" imgW="4009979" imgH="2833649" progId="Acrobat.Document.DC">
                  <p:embed/>
                </p:oleObj>
              </mc:Choice>
              <mc:Fallback>
                <p:oleObj name="Acrobat Document" r:id="rId3" imgW="4009979" imgH="2833649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5416" y="565750"/>
                        <a:ext cx="8829504" cy="6239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D2788EA-9CC4-425F-B91C-536DAF32E83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489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hangingPunct="0">
              <a:spcBef>
                <a:spcPts val="1200"/>
              </a:spcBef>
              <a:spcAft>
                <a:spcPts val="600"/>
              </a:spcAft>
            </a:pP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Легкие нейтронно-избыточные ядра (планы)</a:t>
            </a:r>
          </a:p>
        </p:txBody>
      </p:sp>
    </p:spTree>
    <p:extLst>
      <p:ext uri="{BB962C8B-B14F-4D97-AF65-F5344CB8AC3E}">
        <p14:creationId xmlns:p14="http://schemas.microsoft.com/office/powerpoint/2010/main" val="2647019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CB8404E-0BCA-465D-A28F-E73FB79E7BD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489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hangingPunct="0">
              <a:spcBef>
                <a:spcPts val="1200"/>
              </a:spcBef>
              <a:spcAft>
                <a:spcPts val="600"/>
              </a:spcAft>
            </a:pP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Планы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83E00F-7477-4039-9C4C-45723D79E084}"/>
              </a:ext>
            </a:extLst>
          </p:cNvPr>
          <p:cNvSpPr txBox="1"/>
          <p:nvPr/>
        </p:nvSpPr>
        <p:spPr>
          <a:xfrm>
            <a:off x="1703734" y="1553328"/>
            <a:ext cx="94150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 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Ca+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Pb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энергиях ниже кулоновского барьера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217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МэВ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Энергия возбуждения составного ядра сравнима с энергией связи нейтрона (7-8 МэВ).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 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=150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МэВ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→ 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+ 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F4A4F5-6FDE-4C2D-A8B2-52DB5257C8DA}"/>
              </a:ext>
            </a:extLst>
          </p:cNvPr>
          <p:cNvSpPr txBox="1"/>
          <p:nvPr/>
        </p:nvSpPr>
        <p:spPr>
          <a:xfrm>
            <a:off x="1703734" y="4630086"/>
            <a:ext cx="93432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данных и анализ реакции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многонуклонных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передач 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209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 + 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238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64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7329" y="213204"/>
          <a:ext cx="12193355" cy="62401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29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20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Структура легких ядер (нейтронные кластеры)</a:t>
                      </a:r>
                    </a:p>
                    <a:p>
                      <a:endParaRPr lang="ru-RU" dirty="0"/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</a:t>
                      </a:r>
                      <a:r>
                        <a:rPr lang="ru-RU" sz="2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ди</a:t>
                      </a:r>
                      <a:r>
                        <a:rPr lang="ru-RU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-нейтрон» (</a:t>
                      </a:r>
                      <a:r>
                        <a:rPr lang="en-US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r>
                        <a:rPr lang="en-US" sz="2400" b="1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ru-RU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 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Свойства </a:t>
                      </a:r>
                      <a:r>
                        <a:rPr lang="ru-RU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ди</a:t>
                      </a:r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-нейтрона (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r>
                        <a:rPr lang="en-US" sz="24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 в ядре </a:t>
                      </a:r>
                      <a:r>
                        <a:rPr lang="ru-RU" sz="240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Универсальность (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r>
                        <a:rPr lang="en-US" sz="24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)-корреляций в легких ядрах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Ядерные реакции с участием 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r>
                        <a:rPr lang="en-US" sz="24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структур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4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Поиск 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r>
                        <a:rPr lang="en-US" sz="24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корреляций в изотопах </a:t>
                      </a:r>
                      <a:r>
                        <a:rPr lang="ru-RU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«тетра-нейтрон» (</a:t>
                      </a:r>
                      <a:r>
                        <a:rPr lang="en-US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r>
                        <a:rPr lang="en-US" sz="2400" b="1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 </a:t>
                      </a:r>
                      <a:r>
                        <a:rPr lang="en-US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r>
                        <a:rPr lang="en-US" sz="2400" b="1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ru-RU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Корреляции  (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r>
                        <a:rPr lang="en-US" sz="24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ru-RU" sz="24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  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r>
                        <a:rPr lang="en-US" sz="24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ru-RU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 в структуре ядра </a:t>
                      </a:r>
                      <a:r>
                        <a:rPr lang="ru-RU" sz="240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r>
                        <a:rPr lang="ru-RU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</a:t>
                      </a:r>
                      <a:endParaRPr lang="ru-RU" sz="24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Ядерные реакции с участием 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r>
                        <a:rPr lang="en-US" sz="24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ru-RU" sz="24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r>
                        <a:rPr lang="ru-RU" sz="24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r>
                        <a:rPr lang="en-US" sz="24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структур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Поиск (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r>
                        <a:rPr lang="en-US" sz="24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ru-RU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 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r>
                        <a:rPr lang="en-US" sz="24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ru-RU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корреляций в изотопах </a:t>
                      </a:r>
                      <a:r>
                        <a:rPr lang="ru-RU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</a:t>
                      </a:r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 </a:t>
                      </a:r>
                      <a:r>
                        <a:rPr lang="ru-RU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д.р</a:t>
                      </a:r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7568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7328" y="44624"/>
          <a:ext cx="12097344" cy="55086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0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7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206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r>
                        <a:rPr lang="ru-RU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заимодействия в </a:t>
                      </a:r>
                      <a:r>
                        <a:rPr lang="en-US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n-</a:t>
                      </a:r>
                      <a:r>
                        <a:rPr lang="ru-RU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обогащенной области ядер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Реакция </a:t>
                      </a:r>
                      <a:r>
                        <a:rPr lang="ru-RU" sz="2800" b="1" baseline="30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</a:t>
                      </a:r>
                      <a:r>
                        <a:rPr lang="ru-RU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</a:t>
                      </a:r>
                      <a:r>
                        <a:rPr lang="ru-RU" sz="2400" b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+ </a:t>
                      </a:r>
                      <a:r>
                        <a:rPr lang="ru-RU" sz="2800" b="1" baseline="30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208</a:t>
                      </a:r>
                      <a:r>
                        <a:rPr lang="en-US" sz="2400" b="1" baseline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Pb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Передачи</a:t>
                      </a:r>
                      <a:r>
                        <a:rPr lang="ru-RU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r>
                        <a:rPr lang="en-US" sz="24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n</a:t>
                      </a:r>
                      <a:r>
                        <a:rPr lang="en-US" sz="24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</a:t>
                      </a:r>
                      <a:r>
                        <a:rPr lang="ru-RU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80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r>
                        <a:rPr lang="ru-RU" sz="280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0-48</a:t>
                      </a:r>
                      <a:r>
                        <a:rPr lang="ru-RU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 + </a:t>
                      </a:r>
                      <a:r>
                        <a:rPr lang="ru-RU" sz="280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r>
                        <a:rPr lang="ru-RU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 → </a:t>
                      </a:r>
                      <a:r>
                        <a:rPr lang="ru-RU" sz="280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6-8</a:t>
                      </a:r>
                      <a:r>
                        <a:rPr lang="ru-RU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 + ….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1920" marR="121920" anchor="ctr"/>
                </a:tc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Образование  </a:t>
                      </a:r>
                      <a:r>
                        <a:rPr lang="ru-RU" sz="280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6-8</a:t>
                      </a:r>
                      <a:r>
                        <a:rPr lang="ru-RU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en-US" sz="280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Li, </a:t>
                      </a:r>
                      <a:r>
                        <a:rPr lang="en-US" sz="280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</a:t>
                      </a:r>
                      <a:r>
                        <a:rPr lang="ru-RU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 </a:t>
                      </a:r>
                      <a:r>
                        <a:rPr lang="ru-RU" sz="280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</a:t>
                      </a:r>
                      <a:r>
                        <a:rPr lang="ru-RU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 + </a:t>
                      </a:r>
                      <a:r>
                        <a:rPr lang="en-US" sz="280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208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Pb</a:t>
                      </a:r>
                      <a:r>
                        <a:rPr lang="ru-RU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реакции </a:t>
                      </a:r>
                      <a:endParaRPr lang="en-US" sz="24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21920" marR="12192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Холодное слияние магических ядер </a:t>
                      </a:r>
                      <a:r>
                        <a:rPr lang="en-US" sz="240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204-208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Pb + </a:t>
                      </a:r>
                      <a:r>
                        <a:rPr lang="en-US" sz="240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40-48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</a:t>
                      </a:r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1920" marR="12192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4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Фрагментация</a:t>
                      </a:r>
                      <a:r>
                        <a:rPr lang="ru-RU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80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</a:t>
                      </a:r>
                      <a:r>
                        <a:rPr lang="ru-RU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Са: образование ядер </a:t>
                      </a:r>
                      <a:r>
                        <a:rPr lang="en-US" sz="280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He,</a:t>
                      </a:r>
                      <a:r>
                        <a:rPr lang="en-US" sz="280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r>
                        <a:rPr lang="en-U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 </a:t>
                      </a:r>
                      <a:r>
                        <a:rPr lang="ru-RU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и…..</a:t>
                      </a:r>
                      <a:r>
                        <a:rPr lang="ru-RU" sz="280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r>
                        <a:rPr lang="ru-RU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Не??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1920" marR="12192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2881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17EBCBA-4345-4B1D-A2AB-DB49A16C20B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489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hangingPunct="0">
              <a:spcBef>
                <a:spcPts val="1200"/>
              </a:spcBef>
              <a:spcAft>
                <a:spcPts val="600"/>
              </a:spcAft>
            </a:pP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Реакции образования тяжелых и сверхтяжелых ядер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D27DC3-9303-4C30-ADFF-413C35F85251}"/>
              </a:ext>
            </a:extLst>
          </p:cNvPr>
          <p:cNvSpPr txBox="1"/>
          <p:nvPr/>
        </p:nvSpPr>
        <p:spPr>
          <a:xfrm>
            <a:off x="33154" y="1621182"/>
            <a:ext cx="12125692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В 2023 году на </a:t>
            </a:r>
            <a:r>
              <a:rPr lang="ru-RU" sz="2400" dirty="0" err="1"/>
              <a:t>многоплечевом</a:t>
            </a:r>
            <a:r>
              <a:rPr lang="ru-RU" sz="2400" dirty="0"/>
              <a:t> спектрометре </a:t>
            </a:r>
            <a:r>
              <a:rPr lang="en-US" sz="2400" dirty="0"/>
              <a:t>CORSET </a:t>
            </a:r>
            <a:r>
              <a:rPr lang="ru-RU" sz="2400" dirty="0"/>
              <a:t>проводились следующие измерения: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/>
              <a:t>реакции </a:t>
            </a:r>
            <a:r>
              <a:rPr lang="ru-RU" sz="2400" dirty="0" err="1"/>
              <a:t>многонуклонных</a:t>
            </a:r>
            <a:r>
              <a:rPr lang="ru-RU" sz="2400" dirty="0"/>
              <a:t> передач: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400" baseline="30000" dirty="0"/>
              <a:t>136</a:t>
            </a:r>
            <a:r>
              <a:rPr lang="en-US" sz="2400" dirty="0"/>
              <a:t>Xe+</a:t>
            </a:r>
            <a:r>
              <a:rPr lang="en-US" sz="2400" baseline="30000" dirty="0"/>
              <a:t>238</a:t>
            </a:r>
            <a:r>
              <a:rPr lang="en-US" sz="2400" dirty="0"/>
              <a:t>U (</a:t>
            </a:r>
            <a:r>
              <a:rPr lang="en-US" sz="2400" dirty="0" err="1"/>
              <a:t>E</a:t>
            </a:r>
            <a:r>
              <a:rPr lang="en-US" sz="2400" baseline="-25000" dirty="0" err="1"/>
              <a:t>lab</a:t>
            </a:r>
            <a:r>
              <a:rPr lang="en-US" sz="2400" dirty="0"/>
              <a:t> = 1.1</a:t>
            </a:r>
            <a:r>
              <a:rPr lang="ru-RU" sz="2400" dirty="0"/>
              <a:t>1</a:t>
            </a:r>
            <a:r>
              <a:rPr lang="en-US" sz="2400" dirty="0"/>
              <a:t> </a:t>
            </a:r>
            <a:r>
              <a:rPr lang="ru-RU" sz="2400" dirty="0"/>
              <a:t>ГэВ</a:t>
            </a:r>
            <a:r>
              <a:rPr lang="en-US" sz="2400" dirty="0"/>
              <a:t>)</a:t>
            </a:r>
            <a:r>
              <a:rPr lang="ru-RU" sz="2400" dirty="0"/>
              <a:t> 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400" baseline="30000" dirty="0"/>
              <a:t>209</a:t>
            </a:r>
            <a:r>
              <a:rPr lang="en-US" sz="2400" dirty="0"/>
              <a:t>Bi+</a:t>
            </a:r>
            <a:r>
              <a:rPr lang="en-US" sz="2400" baseline="30000" dirty="0"/>
              <a:t>238</a:t>
            </a:r>
            <a:r>
              <a:rPr lang="en-US" sz="2400" dirty="0"/>
              <a:t>U (</a:t>
            </a:r>
            <a:r>
              <a:rPr lang="en-US" sz="2400" dirty="0" err="1"/>
              <a:t>E</a:t>
            </a:r>
            <a:r>
              <a:rPr lang="en-US" sz="2400" baseline="-25000" dirty="0" err="1"/>
              <a:t>lab</a:t>
            </a:r>
            <a:r>
              <a:rPr lang="en-US" sz="2400" dirty="0"/>
              <a:t> = 1.35 </a:t>
            </a:r>
            <a:r>
              <a:rPr lang="ru-RU" sz="2400" dirty="0"/>
              <a:t>ГэВ)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2400" baseline="30000" dirty="0"/>
          </a:p>
          <a:p>
            <a:pPr algn="ctr"/>
            <a:r>
              <a:rPr lang="ru-RU" sz="2400" dirty="0"/>
              <a:t>реакции слияния-деления и </a:t>
            </a:r>
            <a:r>
              <a:rPr lang="ru-RU" sz="2400" dirty="0" err="1"/>
              <a:t>квазиделения</a:t>
            </a:r>
            <a:r>
              <a:rPr lang="ru-RU" sz="2400" dirty="0"/>
              <a:t> при энергиях от кулоновского барьера и выше:</a:t>
            </a:r>
            <a:endParaRPr lang="ru-RU" sz="2400" baseline="30000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400" baseline="30000" dirty="0"/>
              <a:t>44</a:t>
            </a:r>
            <a:r>
              <a:rPr lang="en-US" sz="2400" dirty="0"/>
              <a:t>Ca+</a:t>
            </a:r>
            <a:r>
              <a:rPr lang="en-US" sz="2400" baseline="30000" dirty="0"/>
              <a:t>204</a:t>
            </a:r>
            <a:r>
              <a:rPr lang="en-US" sz="2400" dirty="0"/>
              <a:t>Pb (</a:t>
            </a:r>
            <a:r>
              <a:rPr lang="en-US" sz="2400" dirty="0" err="1"/>
              <a:t>E</a:t>
            </a:r>
            <a:r>
              <a:rPr lang="en-US" sz="2400" baseline="-25000" dirty="0" err="1"/>
              <a:t>lab</a:t>
            </a:r>
            <a:r>
              <a:rPr lang="en-US" sz="2400" dirty="0"/>
              <a:t>&gt;E</a:t>
            </a:r>
            <a:r>
              <a:rPr lang="en-US" sz="2400" baseline="-25000" dirty="0"/>
              <a:t>B</a:t>
            </a:r>
            <a:r>
              <a:rPr lang="en-US" sz="2400" dirty="0"/>
              <a:t>)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400" baseline="30000" dirty="0"/>
              <a:t>44</a:t>
            </a:r>
            <a:r>
              <a:rPr lang="en-US" sz="2400" dirty="0"/>
              <a:t>Ca+</a:t>
            </a:r>
            <a:r>
              <a:rPr lang="en-US" sz="2400" baseline="30000" dirty="0"/>
              <a:t>206</a:t>
            </a:r>
            <a:r>
              <a:rPr lang="en-US" sz="2400" dirty="0"/>
              <a:t>Pb (</a:t>
            </a:r>
            <a:r>
              <a:rPr lang="en-US" sz="2400" dirty="0" err="1"/>
              <a:t>E</a:t>
            </a:r>
            <a:r>
              <a:rPr lang="en-US" sz="2400" baseline="-25000" dirty="0" err="1"/>
              <a:t>lab</a:t>
            </a:r>
            <a:r>
              <a:rPr lang="en-US" sz="2400" dirty="0"/>
              <a:t>&gt;E</a:t>
            </a:r>
            <a:r>
              <a:rPr lang="en-US" sz="2400" baseline="-25000" dirty="0"/>
              <a:t>B</a:t>
            </a:r>
            <a:r>
              <a:rPr lang="en-US" sz="2400" dirty="0"/>
              <a:t>)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400" baseline="30000" dirty="0"/>
              <a:t>4</a:t>
            </a:r>
            <a:r>
              <a:rPr lang="en-US" sz="2400" baseline="30000" dirty="0"/>
              <a:t>8</a:t>
            </a:r>
            <a:r>
              <a:rPr lang="en-US" sz="2400" dirty="0"/>
              <a:t>Ca+</a:t>
            </a:r>
            <a:r>
              <a:rPr lang="en-US" sz="2400" baseline="30000" dirty="0"/>
              <a:t>204</a:t>
            </a:r>
            <a:r>
              <a:rPr lang="en-US" sz="2400" dirty="0"/>
              <a:t>Pb (</a:t>
            </a:r>
            <a:r>
              <a:rPr lang="en-US" sz="2400" dirty="0" err="1"/>
              <a:t>E</a:t>
            </a:r>
            <a:r>
              <a:rPr lang="en-US" sz="2400" baseline="-25000" dirty="0" err="1"/>
              <a:t>lab</a:t>
            </a:r>
            <a:r>
              <a:rPr lang="en-US" sz="2400" dirty="0"/>
              <a:t>&gt;E</a:t>
            </a:r>
            <a:r>
              <a:rPr lang="en-US" sz="2400" baseline="-25000" dirty="0"/>
              <a:t>B</a:t>
            </a:r>
            <a:r>
              <a:rPr lang="en-US" sz="2400" dirty="0"/>
              <a:t>)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400" baseline="30000" dirty="0"/>
              <a:t>4</a:t>
            </a:r>
            <a:r>
              <a:rPr lang="en-US" sz="2400" baseline="30000" dirty="0"/>
              <a:t>8</a:t>
            </a:r>
            <a:r>
              <a:rPr lang="en-US" sz="2400" dirty="0"/>
              <a:t>Ca+</a:t>
            </a:r>
            <a:r>
              <a:rPr lang="en-US" sz="2400" baseline="30000" dirty="0"/>
              <a:t>206</a:t>
            </a:r>
            <a:r>
              <a:rPr lang="en-US" sz="2400" dirty="0"/>
              <a:t>Pb (</a:t>
            </a:r>
            <a:r>
              <a:rPr lang="en-US" sz="2400" dirty="0" err="1"/>
              <a:t>E</a:t>
            </a:r>
            <a:r>
              <a:rPr lang="en-US" sz="2400" baseline="-25000" dirty="0" err="1"/>
              <a:t>lab</a:t>
            </a:r>
            <a:r>
              <a:rPr lang="en-US" sz="2400" dirty="0"/>
              <a:t>&gt;E</a:t>
            </a:r>
            <a:r>
              <a:rPr lang="en-US" sz="2400" baseline="-25000" dirty="0"/>
              <a:t>B</a:t>
            </a:r>
            <a:r>
              <a:rPr lang="en-US" sz="2400" dirty="0"/>
              <a:t>)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sz="2400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498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AIO\Desktop\Cr54U23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25" y="137751"/>
            <a:ext cx="4263090" cy="631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AIO\Desktop\C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983" y="1423555"/>
            <a:ext cx="6213898" cy="433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990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263A624-1B79-4CBD-9250-390820AC8784}"/>
              </a:ext>
            </a:extLst>
          </p:cNvPr>
          <p:cNvSpPr txBox="1">
            <a:spLocks/>
          </p:cNvSpPr>
          <p:nvPr/>
        </p:nvSpPr>
        <p:spPr>
          <a:xfrm>
            <a:off x="0" y="-9868"/>
            <a:ext cx="12192000" cy="78489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Эксперимент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136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Xe, 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209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Bi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+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238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U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3395633-DCE7-428D-9A02-CEAD89C02A98}"/>
              </a:ext>
            </a:extLst>
          </p:cNvPr>
          <p:cNvGrpSpPr/>
          <p:nvPr/>
        </p:nvGrpSpPr>
        <p:grpSpPr>
          <a:xfrm>
            <a:off x="5448962" y="1287537"/>
            <a:ext cx="6439745" cy="4874827"/>
            <a:chOff x="2585064" y="1252558"/>
            <a:chExt cx="7057325" cy="5621231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FE7B8694-2AEC-41FB-8BE6-A249987CD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5064" y="1252558"/>
              <a:ext cx="7057325" cy="5436565"/>
            </a:xfrm>
            <a:prstGeom prst="rect">
              <a:avLst/>
            </a:prstGeom>
          </p:spPr>
        </p:pic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id="{3908015A-3205-4957-A72F-37B3DD25322E}"/>
                </a:ext>
              </a:extLst>
            </p:cNvPr>
            <p:cNvCxnSpPr>
              <a:cxnSpLocks/>
            </p:cNvCxnSpPr>
            <p:nvPr/>
          </p:nvCxnSpPr>
          <p:spPr>
            <a:xfrm>
              <a:off x="4937148" y="4172872"/>
              <a:ext cx="384495" cy="514458"/>
            </a:xfrm>
            <a:prstGeom prst="straightConnector1">
              <a:avLst/>
            </a:prstGeom>
            <a:ln w="38100">
              <a:solidFill>
                <a:srgbClr val="FF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EABFFF9-E2C8-4A3C-9AE6-2A69191A8A47}"/>
                </a:ext>
              </a:extLst>
            </p:cNvPr>
            <p:cNvSpPr txBox="1"/>
            <p:nvPr/>
          </p:nvSpPr>
          <p:spPr>
            <a:xfrm>
              <a:off x="6173542" y="6319791"/>
              <a:ext cx="1384674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TLF (U-like)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C381D11-20A9-40BA-9E11-3F7BEC04003F}"/>
                </a:ext>
              </a:extLst>
            </p:cNvPr>
            <p:cNvSpPr txBox="1"/>
            <p:nvPr/>
          </p:nvSpPr>
          <p:spPr>
            <a:xfrm>
              <a:off x="4798825" y="2985017"/>
              <a:ext cx="16468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PLF (Xe-like)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id="{EB333C64-EB02-4236-B9FE-F182DFE69F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48072" y="3529914"/>
              <a:ext cx="1082025" cy="64295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id="{A7DBE306-D25C-4958-9594-3E223FE921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21643" y="4699333"/>
              <a:ext cx="708454" cy="2374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DDF1E46-116B-434F-9D7B-5A3DDD276640}"/>
                </a:ext>
              </a:extLst>
            </p:cNvPr>
            <p:cNvSpPr txBox="1"/>
            <p:nvPr/>
          </p:nvSpPr>
          <p:spPr>
            <a:xfrm>
              <a:off x="7434481" y="5236110"/>
              <a:ext cx="362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ff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7" name="Прямая со стрелкой 16">
              <a:extLst>
                <a:ext uri="{FF2B5EF4-FFF2-40B4-BE49-F238E27FC236}">
                  <a16:creationId xmlns:a16="http://schemas.microsoft.com/office/drawing/2014/main" id="{E53FDFE2-A559-451F-B6D3-04258B6477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49578" y="4721096"/>
              <a:ext cx="676532" cy="1098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>
              <a:extLst>
                <a:ext uri="{FF2B5EF4-FFF2-40B4-BE49-F238E27FC236}">
                  <a16:creationId xmlns:a16="http://schemas.microsoft.com/office/drawing/2014/main" id="{E5524280-59FD-4270-8E9D-5EBD69DDFD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49578" y="4179740"/>
              <a:ext cx="298494" cy="552338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>
              <a:extLst>
                <a:ext uri="{FF2B5EF4-FFF2-40B4-BE49-F238E27FC236}">
                  <a16:creationId xmlns:a16="http://schemas.microsoft.com/office/drawing/2014/main" id="{B97604C3-7EE6-4D29-B7FA-D9FE6B0717F0}"/>
                </a:ext>
              </a:extLst>
            </p:cNvPr>
            <p:cNvCxnSpPr>
              <a:cxnSpLocks/>
            </p:cNvCxnSpPr>
            <p:nvPr/>
          </p:nvCxnSpPr>
          <p:spPr>
            <a:xfrm>
              <a:off x="4948072" y="4179740"/>
              <a:ext cx="1082025" cy="531466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258139C-85B6-4D42-B308-BBA21066CEB7}"/>
                </a:ext>
              </a:extLst>
            </p:cNvPr>
            <p:cNvSpPr txBox="1"/>
            <p:nvPr/>
          </p:nvSpPr>
          <p:spPr>
            <a:xfrm>
              <a:off x="3459725" y="6319791"/>
              <a:ext cx="62964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ff</a:t>
              </a:r>
              <a:endPara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86ED939-277C-4370-AC2D-E2C9ACA42F25}"/>
              </a:ext>
            </a:extLst>
          </p:cNvPr>
          <p:cNvSpPr txBox="1"/>
          <p:nvPr/>
        </p:nvSpPr>
        <p:spPr>
          <a:xfrm>
            <a:off x="185740" y="961573"/>
            <a:ext cx="878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Схема установки </a:t>
            </a:r>
            <a:r>
              <a:rPr lang="en-US" sz="2400" dirty="0"/>
              <a:t>CORSET </a:t>
            </a:r>
            <a:r>
              <a:rPr lang="ru-RU" sz="2400" dirty="0"/>
              <a:t>для реакций </a:t>
            </a:r>
            <a:r>
              <a:rPr lang="ru-RU" sz="2400" dirty="0" err="1"/>
              <a:t>многонуклонных</a:t>
            </a:r>
            <a:r>
              <a:rPr lang="ru-RU" sz="2400" dirty="0"/>
              <a:t> передач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053365"/>
              </p:ext>
            </p:extLst>
          </p:nvPr>
        </p:nvGraphicFramePr>
        <p:xfrm>
          <a:off x="823097" y="2068871"/>
          <a:ext cx="4008395" cy="331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0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30000" dirty="0"/>
                        <a:t>136</a:t>
                      </a:r>
                      <a:r>
                        <a:rPr lang="en-US" dirty="0"/>
                        <a:t>Xe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Энергия пучка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1.11</a:t>
                      </a:r>
                      <a:r>
                        <a:rPr lang="ru-RU" baseline="0" dirty="0"/>
                        <a:t> ГэВ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Ток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ym typeface="Symbol"/>
                        </a:rPr>
                        <a:t>10 нА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Время</a:t>
                      </a:r>
                      <a:r>
                        <a:rPr lang="ru-RU" baseline="0" dirty="0"/>
                        <a:t> облучения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 дней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 –тельные совпадения </a:t>
                      </a:r>
                      <a:endParaRPr lang="en-US" dirty="0"/>
                    </a:p>
                    <a:p>
                      <a:r>
                        <a:rPr lang="ru-RU" dirty="0"/>
                        <a:t>(самые тяжелые массы)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r>
                        <a:rPr lang="en-US" dirty="0">
                          <a:sym typeface="Symbol"/>
                        </a:rPr>
                        <a:t>10</a:t>
                      </a:r>
                      <a:r>
                        <a:rPr lang="en-US" baseline="30000" dirty="0">
                          <a:sym typeface="Symbol"/>
                        </a:rPr>
                        <a:t>3</a:t>
                      </a:r>
                      <a:r>
                        <a:rPr lang="ru-RU" baseline="0" dirty="0">
                          <a:sym typeface="Symbol"/>
                        </a:rPr>
                        <a:t> событий</a:t>
                      </a:r>
                      <a:endParaRPr lang="ru-RU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r>
                        <a:rPr lang="ru-RU" dirty="0"/>
                        <a:t>-тельные совпадения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ym typeface="Symbol"/>
                        </a:rPr>
                        <a:t>≈</a:t>
                      </a:r>
                      <a:r>
                        <a:rPr lang="ru-RU" dirty="0">
                          <a:sym typeface="Symbol"/>
                        </a:rPr>
                        <a:t>700 событий</a:t>
                      </a:r>
                      <a:endParaRPr lang="ru-RU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442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D6421FA-A0A2-4426-839C-F941FF1D684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489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hangingPunct="0">
              <a:spcBef>
                <a:spcPts val="1200"/>
              </a:spcBef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Sequential fission of excited MNT fragment</a:t>
            </a:r>
            <a:endParaRPr lang="ru-RU" sz="4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581A00-1A6C-4D92-B2EA-B067A04FAC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14" t="22913" r="54256" b="27814"/>
          <a:stretch/>
        </p:blipFill>
        <p:spPr>
          <a:xfrm>
            <a:off x="3480733" y="986829"/>
            <a:ext cx="8159332" cy="28460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A8B6CF-0D47-48AD-A77A-50DFB840BF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42" t="11741" r="62872" b="58108"/>
          <a:stretch/>
        </p:blipFill>
        <p:spPr>
          <a:xfrm>
            <a:off x="1041218" y="3896497"/>
            <a:ext cx="10598847" cy="2854411"/>
          </a:xfrm>
          <a:prstGeom prst="rect">
            <a:avLst/>
          </a:prstGeom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C39BE41D-1459-462C-8C61-031D16BD174A}"/>
              </a:ext>
            </a:extLst>
          </p:cNvPr>
          <p:cNvCxnSpPr>
            <a:cxnSpLocks/>
          </p:cNvCxnSpPr>
          <p:nvPr/>
        </p:nvCxnSpPr>
        <p:spPr>
          <a:xfrm>
            <a:off x="1090078" y="2081885"/>
            <a:ext cx="384495" cy="514458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3A4F065E-5FEB-41A7-A960-55462F5738AA}"/>
              </a:ext>
            </a:extLst>
          </p:cNvPr>
          <p:cNvCxnSpPr>
            <a:cxnSpLocks/>
          </p:cNvCxnSpPr>
          <p:nvPr/>
        </p:nvCxnSpPr>
        <p:spPr>
          <a:xfrm flipV="1">
            <a:off x="1101002" y="1438927"/>
            <a:ext cx="1082025" cy="64295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AF8D0A8D-DE04-47AC-8DAF-565BE945150C}"/>
              </a:ext>
            </a:extLst>
          </p:cNvPr>
          <p:cNvCxnSpPr>
            <a:cxnSpLocks/>
          </p:cNvCxnSpPr>
          <p:nvPr/>
        </p:nvCxnSpPr>
        <p:spPr>
          <a:xfrm flipH="1">
            <a:off x="798041" y="2602205"/>
            <a:ext cx="676532" cy="1098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46D151D5-80AA-4522-8974-308171D89292}"/>
              </a:ext>
            </a:extLst>
          </p:cNvPr>
          <p:cNvCxnSpPr>
            <a:cxnSpLocks/>
          </p:cNvCxnSpPr>
          <p:nvPr/>
        </p:nvCxnSpPr>
        <p:spPr>
          <a:xfrm flipH="1">
            <a:off x="802508" y="2088753"/>
            <a:ext cx="298494" cy="55233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0B0DC36A-F6BE-49BB-8D19-0387EF2D2EA4}"/>
              </a:ext>
            </a:extLst>
          </p:cNvPr>
          <p:cNvCxnSpPr>
            <a:cxnSpLocks/>
          </p:cNvCxnSpPr>
          <p:nvPr/>
        </p:nvCxnSpPr>
        <p:spPr>
          <a:xfrm>
            <a:off x="1101002" y="2088753"/>
            <a:ext cx="1082025" cy="53146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E359D025-72FE-454C-B2EE-68605C91CDF2}"/>
              </a:ext>
            </a:extLst>
          </p:cNvPr>
          <p:cNvCxnSpPr>
            <a:cxnSpLocks/>
          </p:cNvCxnSpPr>
          <p:nvPr/>
        </p:nvCxnSpPr>
        <p:spPr>
          <a:xfrm flipV="1">
            <a:off x="1466683" y="2596343"/>
            <a:ext cx="679274" cy="1135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2984AD6-4933-4AFE-B8BE-21510C55FC48}"/>
              </a:ext>
            </a:extLst>
          </p:cNvPr>
          <p:cNvSpPr txBox="1"/>
          <p:nvPr/>
        </p:nvSpPr>
        <p:spPr>
          <a:xfrm>
            <a:off x="312871" y="901829"/>
            <a:ext cx="1646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PLF: m1post, E1post, V1, </a:t>
            </a:r>
            <a:r>
              <a:rPr lang="en-US" b="1" dirty="0">
                <a:solidFill>
                  <a:srgbClr val="002060"/>
                </a:solidFill>
                <a:sym typeface="Symbol" panose="05050102010706020507" pitchFamily="18" charset="2"/>
              </a:rPr>
              <a:t>1, 1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50B425-6D48-4223-9C58-1BBE8A9FD6C9}"/>
              </a:ext>
            </a:extLst>
          </p:cNvPr>
          <p:cNvSpPr txBox="1"/>
          <p:nvPr/>
        </p:nvSpPr>
        <p:spPr>
          <a:xfrm>
            <a:off x="1806320" y="2735918"/>
            <a:ext cx="1646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BD5">
                    <a:lumMod val="75000"/>
                  </a:srgbClr>
                </a:solidFill>
              </a:rPr>
              <a:t>FF1: m3post, E3post, V3, </a:t>
            </a:r>
            <a:r>
              <a:rPr lang="en-US" b="1" dirty="0">
                <a:solidFill>
                  <a:srgbClr val="5B9BD5">
                    <a:lumMod val="75000"/>
                  </a:srgbClr>
                </a:solidFill>
                <a:sym typeface="Symbol" panose="05050102010706020507" pitchFamily="18" charset="2"/>
              </a:rPr>
              <a:t>3, 3</a:t>
            </a:r>
            <a:r>
              <a:rPr lang="en-US" b="1" dirty="0">
                <a:solidFill>
                  <a:srgbClr val="5B9BD5">
                    <a:lumMod val="75000"/>
                  </a:srgbClr>
                </a:solidFill>
              </a:rPr>
              <a:t> </a:t>
            </a:r>
            <a:endParaRPr lang="ru-RU" b="1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766A74-794E-45D9-A53D-36FC5EA5D404}"/>
              </a:ext>
            </a:extLst>
          </p:cNvPr>
          <p:cNvSpPr txBox="1"/>
          <p:nvPr/>
        </p:nvSpPr>
        <p:spPr>
          <a:xfrm>
            <a:off x="82211" y="2738201"/>
            <a:ext cx="1646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BD5">
                    <a:lumMod val="75000"/>
                  </a:srgbClr>
                </a:solidFill>
              </a:rPr>
              <a:t>FF2: m4post, E4post, V4, </a:t>
            </a:r>
            <a:r>
              <a:rPr lang="en-US" b="1" dirty="0">
                <a:solidFill>
                  <a:srgbClr val="5B9BD5">
                    <a:lumMod val="75000"/>
                  </a:srgbClr>
                </a:solidFill>
                <a:sym typeface="Symbol" panose="05050102010706020507" pitchFamily="18" charset="2"/>
              </a:rPr>
              <a:t>4, 4</a:t>
            </a:r>
            <a:r>
              <a:rPr lang="en-US" b="1" dirty="0">
                <a:solidFill>
                  <a:srgbClr val="5B9BD5">
                    <a:lumMod val="75000"/>
                  </a:srgbClr>
                </a:solidFill>
              </a:rPr>
              <a:t> </a:t>
            </a:r>
            <a:endParaRPr lang="ru-RU" b="1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8C50DB-5096-425F-A3C6-D0D8A6B5B9F2}"/>
              </a:ext>
            </a:extLst>
          </p:cNvPr>
          <p:cNvSpPr txBox="1"/>
          <p:nvPr/>
        </p:nvSpPr>
        <p:spPr>
          <a:xfrm>
            <a:off x="3453191" y="850583"/>
            <a:ext cx="8110152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M</a:t>
            </a:r>
            <a:r>
              <a:rPr lang="en-US" sz="1600" baseline="-25000" dirty="0">
                <a:solidFill>
                  <a:prstClr val="black"/>
                </a:solidFill>
              </a:rPr>
              <a:t>1</a:t>
            </a:r>
            <a:r>
              <a:rPr lang="en-US" sz="1600" dirty="0">
                <a:solidFill>
                  <a:prstClr val="black"/>
                </a:solidFill>
              </a:rPr>
              <a:t>/E</a:t>
            </a:r>
            <a:r>
              <a:rPr lang="en-US" sz="1600" baseline="-25000" dirty="0">
                <a:solidFill>
                  <a:prstClr val="black"/>
                </a:solidFill>
              </a:rPr>
              <a:t>1</a:t>
            </a:r>
            <a:r>
              <a:rPr lang="en-US" sz="1600" dirty="0">
                <a:solidFill>
                  <a:prstClr val="black"/>
                </a:solidFill>
              </a:rPr>
              <a:t>				M</a:t>
            </a:r>
            <a:r>
              <a:rPr lang="en-US" sz="1600" baseline="-25000" dirty="0">
                <a:solidFill>
                  <a:prstClr val="black"/>
                </a:solidFill>
              </a:rPr>
              <a:t>3</a:t>
            </a:r>
            <a:r>
              <a:rPr lang="en-US" sz="1600" dirty="0">
                <a:solidFill>
                  <a:prstClr val="black"/>
                </a:solidFill>
              </a:rPr>
              <a:t>/E</a:t>
            </a:r>
            <a:r>
              <a:rPr lang="en-US" sz="1600" baseline="-25000" dirty="0">
                <a:solidFill>
                  <a:prstClr val="black"/>
                </a:solidFill>
              </a:rPr>
              <a:t>3</a:t>
            </a:r>
            <a:r>
              <a:rPr lang="en-US" sz="1600" dirty="0">
                <a:solidFill>
                  <a:prstClr val="black"/>
                </a:solidFill>
              </a:rPr>
              <a:t>			M</a:t>
            </a:r>
            <a:r>
              <a:rPr lang="en-US" sz="1600" baseline="-25000" dirty="0">
                <a:solidFill>
                  <a:prstClr val="black"/>
                </a:solidFill>
              </a:rPr>
              <a:t>4</a:t>
            </a:r>
            <a:r>
              <a:rPr lang="en-US" sz="1600" dirty="0">
                <a:solidFill>
                  <a:prstClr val="black"/>
                </a:solidFill>
              </a:rPr>
              <a:t>/E</a:t>
            </a:r>
            <a:r>
              <a:rPr lang="en-US" sz="1600" baseline="-25000" dirty="0">
                <a:solidFill>
                  <a:prstClr val="black"/>
                </a:solidFill>
              </a:rPr>
              <a:t>4</a:t>
            </a:r>
            <a:endParaRPr lang="ru-RU" sz="1600" baseline="-25000" dirty="0">
              <a:solidFill>
                <a:prstClr val="black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67847E-C2E2-4F58-9871-9A508DBB2118}"/>
              </a:ext>
            </a:extLst>
          </p:cNvPr>
          <p:cNvSpPr txBox="1"/>
          <p:nvPr/>
        </p:nvSpPr>
        <p:spPr>
          <a:xfrm>
            <a:off x="998315" y="3721466"/>
            <a:ext cx="10565028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M</a:t>
            </a:r>
            <a:r>
              <a:rPr lang="en-US" sz="1600" baseline="-25000" dirty="0">
                <a:solidFill>
                  <a:prstClr val="black"/>
                </a:solidFill>
              </a:rPr>
              <a:t>1</a:t>
            </a:r>
            <a:r>
              <a:rPr lang="en-US" sz="1600" dirty="0">
                <a:solidFill>
                  <a:prstClr val="black"/>
                </a:solidFill>
              </a:rPr>
              <a:t>/E</a:t>
            </a:r>
            <a:r>
              <a:rPr lang="en-US" sz="1600" baseline="-25000" dirty="0">
                <a:solidFill>
                  <a:prstClr val="black"/>
                </a:solidFill>
              </a:rPr>
              <a:t>1</a:t>
            </a:r>
            <a:r>
              <a:rPr lang="en-US" sz="1600" dirty="0">
                <a:solidFill>
                  <a:prstClr val="black"/>
                </a:solidFill>
              </a:rPr>
              <a:t>				M</a:t>
            </a:r>
            <a:r>
              <a:rPr lang="en-US" sz="1600" baseline="-25000" dirty="0">
                <a:solidFill>
                  <a:prstClr val="black"/>
                </a:solidFill>
              </a:rPr>
              <a:t>3</a:t>
            </a:r>
            <a:r>
              <a:rPr lang="en-US" sz="1600" dirty="0">
                <a:solidFill>
                  <a:prstClr val="black"/>
                </a:solidFill>
              </a:rPr>
              <a:t>/E</a:t>
            </a:r>
            <a:r>
              <a:rPr lang="en-US" sz="1600" baseline="-25000" dirty="0">
                <a:solidFill>
                  <a:prstClr val="black"/>
                </a:solidFill>
              </a:rPr>
              <a:t>3</a:t>
            </a:r>
            <a:r>
              <a:rPr lang="en-US" sz="1600" dirty="0">
                <a:solidFill>
                  <a:prstClr val="black"/>
                </a:solidFill>
              </a:rPr>
              <a:t>			M</a:t>
            </a:r>
            <a:r>
              <a:rPr lang="en-US" sz="1600" baseline="-25000" dirty="0">
                <a:solidFill>
                  <a:prstClr val="black"/>
                </a:solidFill>
              </a:rPr>
              <a:t>4</a:t>
            </a:r>
            <a:r>
              <a:rPr lang="en-US" sz="1600" dirty="0">
                <a:solidFill>
                  <a:prstClr val="black"/>
                </a:solidFill>
              </a:rPr>
              <a:t>/E</a:t>
            </a:r>
            <a:r>
              <a:rPr lang="en-US" sz="1600" baseline="-25000" dirty="0">
                <a:solidFill>
                  <a:prstClr val="black"/>
                </a:solidFill>
              </a:rPr>
              <a:t>4			</a:t>
            </a:r>
            <a:r>
              <a:rPr lang="en-US" sz="1600" dirty="0">
                <a:solidFill>
                  <a:prstClr val="black"/>
                </a:solidFill>
              </a:rPr>
              <a:t>ToF3/ToF4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38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CBE7221-CCA5-4F84-9A9F-7460158F4330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120032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hangingPunct="0">
              <a:spcBef>
                <a:spcPts val="1200"/>
              </a:spcBef>
              <a:spcAft>
                <a:spcPts val="600"/>
              </a:spcAft>
            </a:pP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Массово-энергетическое распределение </a:t>
            </a:r>
          </a:p>
          <a:p>
            <a:pPr lvl="0" algn="ctr" hangingPunct="0">
              <a:spcBef>
                <a:spcPts val="120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Xe-</a:t>
            </a: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подобных фрагментов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D0558F-6B6B-4DB8-90A6-C948A3E2BF4E}"/>
              </a:ext>
            </a:extLst>
          </p:cNvPr>
          <p:cNvSpPr txBox="1"/>
          <p:nvPr/>
        </p:nvSpPr>
        <p:spPr>
          <a:xfrm>
            <a:off x="7439025" y="2800170"/>
            <a:ext cx="424815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Solid lines are the theoretical calculations by V.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Saiko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A. Karpov</a:t>
            </a:r>
          </a:p>
          <a:p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formation cross section of the fragments lighter than 136 u, for which complementary fragments are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suranium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nuclei, is about hundred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microbarns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The lightest secondary fragment mass found in the mass spectrum for PLF is 82 u. 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624647" y="1440041"/>
            <a:ext cx="5566728" cy="541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3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BEE565-9C16-42C8-A469-5019DDE41A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359" y="1200328"/>
            <a:ext cx="3445398" cy="558879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ED367ED-62EA-4D60-82C9-7978142D37BE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120032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hangingPunct="0">
              <a:spcBef>
                <a:spcPts val="1200"/>
              </a:spcBef>
              <a:spcAft>
                <a:spcPts val="600"/>
              </a:spcAft>
            </a:pP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Массово-энергетическое распределение </a:t>
            </a:r>
          </a:p>
          <a:p>
            <a:pPr lvl="0" algn="ctr" hangingPunct="0">
              <a:spcBef>
                <a:spcPts val="120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Xe-</a:t>
            </a: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подобных фрагментов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EC1F05-5D07-4055-BF77-1BFDAC9091F1}"/>
              </a:ext>
            </a:extLst>
          </p:cNvPr>
          <p:cNvSpPr txBox="1"/>
          <p:nvPr/>
        </p:nvSpPr>
        <p:spPr>
          <a:xfrm>
            <a:off x="5692601" y="4410668"/>
            <a:ext cx="62357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Теоретические расчеты (на рисунках обозначены линиями) произведены В. Сайко и А. В. Карповым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F3064E-AADB-4FFE-B8E6-F436480EB591}"/>
              </a:ext>
            </a:extLst>
          </p:cNvPr>
          <p:cNvSpPr txBox="1"/>
          <p:nvPr/>
        </p:nvSpPr>
        <p:spPr>
          <a:xfrm>
            <a:off x="5597611" y="1869128"/>
            <a:ext cx="627311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Сечение образования фрагментов с массой меньше 136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а.е.м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для которых дополнительным фрагментом является трансурановое ядро составляет, 100-300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микробарн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легкий вторичный фрагмент имеет массу 82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а.е.м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4644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2CAC938-717B-4800-B130-BC766B3CF7D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489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hangingPunct="0">
              <a:spcBef>
                <a:spcPts val="120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Excitation energy of MNT fragments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C5D330C2-E6B2-4622-816D-B7806FFD58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110745"/>
              </p:ext>
            </p:extLst>
          </p:nvPr>
        </p:nvGraphicFramePr>
        <p:xfrm>
          <a:off x="7866063" y="1376221"/>
          <a:ext cx="1985962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3" imgW="825480" imgH="190440" progId="Equation.DSMT4">
                  <p:embed/>
                </p:oleObj>
              </mc:Choice>
              <mc:Fallback>
                <p:oleObj name="Equation" r:id="rId3" imgW="8254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6063" y="1376221"/>
                        <a:ext cx="1985962" cy="414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5A1E1AC-A640-415A-9546-8BBBD0B1C8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73" y="1788829"/>
            <a:ext cx="5593427" cy="4278172"/>
          </a:xfrm>
          <a:prstGeom prst="rect">
            <a:avLst/>
          </a:prstGeom>
        </p:spPr>
      </p:pic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B283A76-0880-4E41-9886-88306D8659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693032"/>
              </p:ext>
            </p:extLst>
          </p:nvPr>
        </p:nvGraphicFramePr>
        <p:xfrm>
          <a:off x="7866063" y="949325"/>
          <a:ext cx="28924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6" imgW="1269720" imgH="203040" progId="Equation.DSMT4">
                  <p:embed/>
                </p:oleObj>
              </mc:Choice>
              <mc:Fallback>
                <p:oleObj name="Equation" r:id="rId6" imgW="1269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6063" y="949325"/>
                        <a:ext cx="2892425" cy="428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37" y="1709045"/>
            <a:ext cx="6396610" cy="477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13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9C02B7-81C4-4A5F-87F7-7BF41649B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370" y="1133156"/>
            <a:ext cx="8418258" cy="3955107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E0C91D6-A6E1-4E12-B001-84D152B6507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489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hangingPunct="0">
              <a:spcBef>
                <a:spcPts val="1200"/>
              </a:spcBef>
              <a:spcAft>
                <a:spcPts val="600"/>
              </a:spcAft>
            </a:pP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Последовательное деление 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U-</a:t>
            </a: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подобных фрагментов </a:t>
            </a:r>
            <a:r>
              <a:rPr lang="ru-RU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многонуклонных</a:t>
            </a: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передач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54A108-2D82-4F2C-96E9-7DFBA52F5BE4}"/>
              </a:ext>
            </a:extLst>
          </p:cNvPr>
          <p:cNvSpPr txBox="1"/>
          <p:nvPr/>
        </p:nvSpPr>
        <p:spPr>
          <a:xfrm>
            <a:off x="1220350" y="5704456"/>
            <a:ext cx="10074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Всего ~700 событий последовательного деления </a:t>
            </a:r>
            <a:r>
              <a:rPr lang="en-US" sz="2400" dirty="0"/>
              <a:t>U-</a:t>
            </a:r>
            <a:r>
              <a:rPr lang="ru-RU" sz="2400" dirty="0"/>
              <a:t>подобных фрагментов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F967B349-B59D-4179-B81E-156E94E91204}"/>
              </a:ext>
            </a:extLst>
          </p:cNvPr>
          <p:cNvCxnSpPr>
            <a:cxnSpLocks/>
          </p:cNvCxnSpPr>
          <p:nvPr/>
        </p:nvCxnSpPr>
        <p:spPr>
          <a:xfrm>
            <a:off x="1090078" y="2081885"/>
            <a:ext cx="384495" cy="514458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A1F6A64D-DCEC-4FEB-856C-5518FC1D0611}"/>
              </a:ext>
            </a:extLst>
          </p:cNvPr>
          <p:cNvCxnSpPr>
            <a:cxnSpLocks/>
          </p:cNvCxnSpPr>
          <p:nvPr/>
        </p:nvCxnSpPr>
        <p:spPr>
          <a:xfrm flipV="1">
            <a:off x="1101002" y="1438927"/>
            <a:ext cx="1082025" cy="64295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F9A4644F-64A0-4AEE-A9B9-1F92342FBC16}"/>
              </a:ext>
            </a:extLst>
          </p:cNvPr>
          <p:cNvCxnSpPr>
            <a:cxnSpLocks/>
          </p:cNvCxnSpPr>
          <p:nvPr/>
        </p:nvCxnSpPr>
        <p:spPr>
          <a:xfrm flipH="1">
            <a:off x="798041" y="2602205"/>
            <a:ext cx="676532" cy="1098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68E10104-A142-495A-A37C-75D22196AF3A}"/>
              </a:ext>
            </a:extLst>
          </p:cNvPr>
          <p:cNvCxnSpPr>
            <a:cxnSpLocks/>
          </p:cNvCxnSpPr>
          <p:nvPr/>
        </p:nvCxnSpPr>
        <p:spPr>
          <a:xfrm flipH="1">
            <a:off x="802508" y="2088753"/>
            <a:ext cx="298494" cy="55233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FBCCE784-D663-42C7-92E9-762BEA9202C8}"/>
              </a:ext>
            </a:extLst>
          </p:cNvPr>
          <p:cNvCxnSpPr>
            <a:cxnSpLocks/>
          </p:cNvCxnSpPr>
          <p:nvPr/>
        </p:nvCxnSpPr>
        <p:spPr>
          <a:xfrm>
            <a:off x="1101002" y="2088753"/>
            <a:ext cx="1082025" cy="53146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40E06A0A-6F70-4767-96A0-204D67C112D2}"/>
              </a:ext>
            </a:extLst>
          </p:cNvPr>
          <p:cNvCxnSpPr>
            <a:cxnSpLocks/>
          </p:cNvCxnSpPr>
          <p:nvPr/>
        </p:nvCxnSpPr>
        <p:spPr>
          <a:xfrm flipV="1">
            <a:off x="1466683" y="2596343"/>
            <a:ext cx="679274" cy="1135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C6C6C7E-7E74-4501-80A8-FCA956AB7841}"/>
              </a:ext>
            </a:extLst>
          </p:cNvPr>
          <p:cNvSpPr txBox="1"/>
          <p:nvPr/>
        </p:nvSpPr>
        <p:spPr>
          <a:xfrm>
            <a:off x="312871" y="901829"/>
            <a:ext cx="1646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PLF: m1post, E1post, V1, </a:t>
            </a:r>
            <a:r>
              <a:rPr lang="en-US" b="1" dirty="0">
                <a:solidFill>
                  <a:srgbClr val="002060"/>
                </a:solidFill>
                <a:sym typeface="Symbol" panose="05050102010706020507" pitchFamily="18" charset="2"/>
              </a:rPr>
              <a:t>1, 1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E987C7-5DB4-4A7F-8AAA-0927864DF957}"/>
              </a:ext>
            </a:extLst>
          </p:cNvPr>
          <p:cNvSpPr txBox="1"/>
          <p:nvPr/>
        </p:nvSpPr>
        <p:spPr>
          <a:xfrm>
            <a:off x="1745673" y="2735918"/>
            <a:ext cx="1646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BD5">
                    <a:lumMod val="75000"/>
                  </a:srgbClr>
                </a:solidFill>
              </a:rPr>
              <a:t>FF1: m3post, E3post, V3, </a:t>
            </a:r>
            <a:r>
              <a:rPr lang="en-US" b="1" dirty="0">
                <a:solidFill>
                  <a:srgbClr val="5B9BD5">
                    <a:lumMod val="75000"/>
                  </a:srgbClr>
                </a:solidFill>
                <a:sym typeface="Symbol" panose="05050102010706020507" pitchFamily="18" charset="2"/>
              </a:rPr>
              <a:t>3, 3</a:t>
            </a:r>
            <a:r>
              <a:rPr lang="en-US" b="1" dirty="0">
                <a:solidFill>
                  <a:srgbClr val="5B9BD5">
                    <a:lumMod val="75000"/>
                  </a:srgbClr>
                </a:solidFill>
              </a:rPr>
              <a:t> </a:t>
            </a:r>
            <a:endParaRPr lang="ru-RU" b="1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4866AB-DF98-4917-8D36-79F7B5892D55}"/>
              </a:ext>
            </a:extLst>
          </p:cNvPr>
          <p:cNvSpPr txBox="1"/>
          <p:nvPr/>
        </p:nvSpPr>
        <p:spPr>
          <a:xfrm>
            <a:off x="21564" y="2738201"/>
            <a:ext cx="1646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BD5">
                    <a:lumMod val="75000"/>
                  </a:srgbClr>
                </a:solidFill>
              </a:rPr>
              <a:t>FF2: m4post, E4post, V4, </a:t>
            </a:r>
            <a:r>
              <a:rPr lang="en-US" b="1" dirty="0">
                <a:solidFill>
                  <a:srgbClr val="5B9BD5">
                    <a:lumMod val="75000"/>
                  </a:srgbClr>
                </a:solidFill>
                <a:sym typeface="Symbol" panose="05050102010706020507" pitchFamily="18" charset="2"/>
              </a:rPr>
              <a:t>4, 4</a:t>
            </a:r>
            <a:r>
              <a:rPr lang="en-US" b="1" dirty="0">
                <a:solidFill>
                  <a:srgbClr val="5B9BD5">
                    <a:lumMod val="75000"/>
                  </a:srgbClr>
                </a:solidFill>
              </a:rPr>
              <a:t> </a:t>
            </a:r>
            <a:endParaRPr lang="ru-RU" b="1" dirty="0">
              <a:solidFill>
                <a:srgbClr val="5B9BD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51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9947499-9FBC-4906-A1B5-8766A62E685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489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hangingPunct="0">
              <a:spcBef>
                <a:spcPts val="1200"/>
              </a:spcBef>
              <a:spcAft>
                <a:spcPts val="600"/>
              </a:spcAft>
            </a:pP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Последовательное деление фрагментов </a:t>
            </a:r>
            <a:r>
              <a:rPr lang="ru-RU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многонуклонных</a:t>
            </a: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передач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2C9D6E-500C-4FF3-8D02-A79837056528}"/>
              </a:ext>
            </a:extLst>
          </p:cNvPr>
          <p:cNvSpPr txBox="1"/>
          <p:nvPr/>
        </p:nvSpPr>
        <p:spPr>
          <a:xfrm>
            <a:off x="1240185" y="5316656"/>
            <a:ext cx="94034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66"/>
                </a:solidFill>
              </a:rPr>
              <a:t>3 body events</a:t>
            </a:r>
            <a:r>
              <a:rPr lang="en-US" sz="2600" dirty="0">
                <a:solidFill>
                  <a:srgbClr val="FF0066"/>
                </a:solidFill>
              </a:rPr>
              <a:t>: PLF + both fission fragments of excited TLF</a:t>
            </a:r>
          </a:p>
          <a:p>
            <a:r>
              <a:rPr lang="en-US" sz="2600" b="1" dirty="0">
                <a:solidFill>
                  <a:schemeClr val="accent5">
                    <a:lumMod val="50000"/>
                  </a:schemeClr>
                </a:solidFill>
              </a:rPr>
              <a:t>2 body events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</a:rPr>
              <a:t>: PLF + survived TLF</a:t>
            </a:r>
            <a:endParaRPr lang="ru-RU" sz="2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901528" y="784894"/>
            <a:ext cx="8905875" cy="4531762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8326785" y="784894"/>
            <a:ext cx="2017365" cy="43338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0C8C83-39C4-4E41-9452-4B5933D4466B}"/>
              </a:ext>
            </a:extLst>
          </p:cNvPr>
          <p:cNvSpPr txBox="1"/>
          <p:nvPr/>
        </p:nvSpPr>
        <p:spPr>
          <a:xfrm>
            <a:off x="1902187" y="1288018"/>
            <a:ext cx="824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Xe-like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632820-BEC2-46A9-9E88-88D67CC59A4E}"/>
              </a:ext>
            </a:extLst>
          </p:cNvPr>
          <p:cNvSpPr txBox="1"/>
          <p:nvPr/>
        </p:nvSpPr>
        <p:spPr>
          <a:xfrm>
            <a:off x="8881858" y="1288018"/>
            <a:ext cx="73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U-like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6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842</Words>
  <Application>Microsoft Office PowerPoint</Application>
  <PresentationFormat>Широкоэкранный</PresentationFormat>
  <Paragraphs>139</Paragraphs>
  <Slides>20</Slides>
  <Notes>0</Notes>
  <HiddenSlides>4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32" baseType="lpstr">
      <vt:lpstr>Arial</vt:lpstr>
      <vt:lpstr>Calibri</vt:lpstr>
      <vt:lpstr>Calibri Light</vt:lpstr>
      <vt:lpstr>Comic Sans MS</vt:lpstr>
      <vt:lpstr>Symbol</vt:lpstr>
      <vt:lpstr>Times New Roman</vt:lpstr>
      <vt:lpstr>Verdana</vt:lpstr>
      <vt:lpstr>Wingdings</vt:lpstr>
      <vt:lpstr>Тема Office</vt:lpstr>
      <vt:lpstr>1_Тема Office</vt:lpstr>
      <vt:lpstr>Equation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Холодное слияние магических ядер  44,48Ca + 204,206Pb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JINR</dc:creator>
  <cp:lastModifiedBy>JINR</cp:lastModifiedBy>
  <cp:revision>70</cp:revision>
  <dcterms:created xsi:type="dcterms:W3CDTF">2023-12-18T14:05:12Z</dcterms:created>
  <dcterms:modified xsi:type="dcterms:W3CDTF">2023-12-21T07:17:58Z</dcterms:modified>
</cp:coreProperties>
</file>