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9" r:id="rId3"/>
    <p:sldId id="257" r:id="rId4"/>
    <p:sldId id="258" r:id="rId5"/>
    <p:sldId id="261" r:id="rId6"/>
    <p:sldId id="260" r:id="rId7"/>
    <p:sldId id="262" r:id="rId8"/>
    <p:sldId id="263" r:id="rId9"/>
    <p:sldId id="266" r:id="rId10"/>
    <p:sldId id="264" r:id="rId11"/>
    <p:sldId id="273" r:id="rId12"/>
    <p:sldId id="272" r:id="rId13"/>
    <p:sldId id="265" r:id="rId14"/>
    <p:sldId id="271" r:id="rId15"/>
    <p:sldId id="267" r:id="rId16"/>
    <p:sldId id="268" r:id="rId17"/>
    <p:sldId id="269" r:id="rId18"/>
    <p:sldId id="270"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DFA39D-1F08-4AC3-88BA-1ED50C68675E}" type="datetimeFigureOut">
              <a:rPr lang="ru-RU" smtClean="0"/>
              <a:t>21.12.2023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98926B-EB20-444E-9C59-1722C4340706}" type="slidenum">
              <a:rPr lang="ru-RU" smtClean="0"/>
              <a:t>‹#›</a:t>
            </a:fld>
            <a:endParaRPr lang="ru-RU"/>
          </a:p>
        </p:txBody>
      </p:sp>
    </p:spTree>
    <p:extLst>
      <p:ext uri="{BB962C8B-B14F-4D97-AF65-F5344CB8AC3E}">
        <p14:creationId xmlns:p14="http://schemas.microsoft.com/office/powerpoint/2010/main" val="221130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584120-CCC0-4674-B3D1-155F73044C07}" type="slidenum">
              <a:rPr lang="en-US"/>
              <a:pPr/>
              <a:t>4</a:t>
            </a:fld>
            <a:endParaRPr lang="en-US"/>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09904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3688" y="1052513"/>
            <a:ext cx="3792537" cy="2843212"/>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84E34B58-D613-794B-ABE2-500239010DF8}" type="slidenum">
              <a:rPr lang="x-none" smtClean="0"/>
              <a:t>9</a:t>
            </a:fld>
            <a:endParaRPr lang="x-none"/>
          </a:p>
        </p:txBody>
      </p:sp>
    </p:spTree>
    <p:extLst>
      <p:ext uri="{BB962C8B-B14F-4D97-AF65-F5344CB8AC3E}">
        <p14:creationId xmlns:p14="http://schemas.microsoft.com/office/powerpoint/2010/main" val="2090970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In fact, changes in the Periodic Table may appear much earlier than reaching the critical field due to the so-called “relativistic effect" in the electronic structure of atoms. Indeed, as the atomic number increases, the speed of all orbital electrons increases also. From the theory of relativity it is known that as the particle approaches the speed of light, its relativistic mass increases.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effect will be greatest for electrons closest to the nucleus where electrons have highest speed. As will follow, the “relativistic effect” will lead to compression of the internal orbits, which will affect entire electronic structure of the atom.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11</a:t>
            </a:fld>
            <a:endParaRPr lang="ru-RU"/>
          </a:p>
        </p:txBody>
      </p:sp>
    </p:spTree>
    <p:extLst>
      <p:ext uri="{BB962C8B-B14F-4D97-AF65-F5344CB8AC3E}">
        <p14:creationId xmlns:p14="http://schemas.microsoft.com/office/powerpoint/2010/main" val="1712158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CAFBAE3-A573-475D-924D-E28A9DD51C19}" type="slidenum">
              <a:rPr lang="ru-RU" smtClean="0"/>
              <a:t>12</a:t>
            </a:fld>
            <a:endParaRPr lang="ru-RU"/>
          </a:p>
        </p:txBody>
      </p:sp>
    </p:spTree>
    <p:extLst>
      <p:ext uri="{BB962C8B-B14F-4D97-AF65-F5344CB8AC3E}">
        <p14:creationId xmlns:p14="http://schemas.microsoft.com/office/powerpoint/2010/main" val="552412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No less indicative picture of the stability of super heavy nuclei relative to spontaneous fission. The graph shows an increase in the stability (in half-life) of the nuclei as they approach the magic number N = 162. In the region N&gt;162, the stability decreases, reaching minimum ​​at N = 170. And then, with an increase in the number of neutrons it rapidly increases again approaching the magic number N = 184. It is reasonable that the minimum spontaneous fission half-lives is observed when moving away from both N = 162 and N = 184.</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14</a:t>
            </a:fld>
            <a:endParaRPr lang="ru-RU"/>
          </a:p>
        </p:txBody>
      </p:sp>
    </p:spTree>
    <p:extLst>
      <p:ext uri="{BB962C8B-B14F-4D97-AF65-F5344CB8AC3E}">
        <p14:creationId xmlns:p14="http://schemas.microsoft.com/office/powerpoint/2010/main" val="3128512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BD929F9-1E0B-4280-B49D-BF6B3542B7B3}" type="datetimeFigureOut">
              <a:rPr lang="ru-RU" smtClean="0"/>
              <a:t>21.12.2023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A8A078-0C1D-45E7-B433-2D8973434FD7}" type="slidenum">
              <a:rPr lang="ru-RU" smtClean="0"/>
              <a:t>‹#›</a:t>
            </a:fld>
            <a:endParaRPr lang="ru-RU"/>
          </a:p>
        </p:txBody>
      </p:sp>
    </p:spTree>
    <p:extLst>
      <p:ext uri="{BB962C8B-B14F-4D97-AF65-F5344CB8AC3E}">
        <p14:creationId xmlns:p14="http://schemas.microsoft.com/office/powerpoint/2010/main" val="856059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BD929F9-1E0B-4280-B49D-BF6B3542B7B3}" type="datetimeFigureOut">
              <a:rPr lang="ru-RU" smtClean="0"/>
              <a:t>21.12.2023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A8A078-0C1D-45E7-B433-2D8973434FD7}" type="slidenum">
              <a:rPr lang="ru-RU" smtClean="0"/>
              <a:t>‹#›</a:t>
            </a:fld>
            <a:endParaRPr lang="ru-RU"/>
          </a:p>
        </p:txBody>
      </p:sp>
    </p:spTree>
    <p:extLst>
      <p:ext uri="{BB962C8B-B14F-4D97-AF65-F5344CB8AC3E}">
        <p14:creationId xmlns:p14="http://schemas.microsoft.com/office/powerpoint/2010/main" val="1960311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BD929F9-1E0B-4280-B49D-BF6B3542B7B3}" type="datetimeFigureOut">
              <a:rPr lang="ru-RU" smtClean="0"/>
              <a:t>21.12.2023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A8A078-0C1D-45E7-B433-2D8973434FD7}" type="slidenum">
              <a:rPr lang="ru-RU" smtClean="0"/>
              <a:t>‹#›</a:t>
            </a:fld>
            <a:endParaRPr lang="ru-RU"/>
          </a:p>
        </p:txBody>
      </p:sp>
    </p:spTree>
    <p:extLst>
      <p:ext uri="{BB962C8B-B14F-4D97-AF65-F5344CB8AC3E}">
        <p14:creationId xmlns:p14="http://schemas.microsoft.com/office/powerpoint/2010/main" val="442730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2"/>
          <p:cNvSpPr>
            <a:spLocks noGrp="1"/>
          </p:cNvSpPr>
          <p:nvPr>
            <p:ph type="dt" sz="half" idx="10"/>
          </p:nvPr>
        </p:nvSpPr>
        <p:spPr>
          <a:xfrm>
            <a:off x="457200" y="6245225"/>
            <a:ext cx="2133600" cy="476250"/>
          </a:xfrm>
        </p:spPr>
        <p:txBody>
          <a:bodyPr/>
          <a:lstStyle>
            <a:lvl1pPr>
              <a:defRPr/>
            </a:lvl1pPr>
          </a:lstStyle>
          <a:p>
            <a:endParaRPr lang="ru-RU" alt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endParaRPr lang="ru-RU" altLang="ru-RU"/>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fld id="{C9EF0014-DEDD-4767-903D-015EE58A0850}" type="slidenum">
              <a:rPr lang="ru-RU" altLang="ru-RU"/>
              <a:pPr/>
              <a:t>‹#›</a:t>
            </a:fld>
            <a:endParaRPr lang="ru-RU" altLang="ru-RU"/>
          </a:p>
        </p:txBody>
      </p:sp>
    </p:spTree>
    <p:extLst>
      <p:ext uri="{BB962C8B-B14F-4D97-AF65-F5344CB8AC3E}">
        <p14:creationId xmlns:p14="http://schemas.microsoft.com/office/powerpoint/2010/main" val="294813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BD929F9-1E0B-4280-B49D-BF6B3542B7B3}" type="datetimeFigureOut">
              <a:rPr lang="ru-RU" smtClean="0"/>
              <a:t>21.12.2023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A8A078-0C1D-45E7-B433-2D8973434FD7}" type="slidenum">
              <a:rPr lang="ru-RU" smtClean="0"/>
              <a:t>‹#›</a:t>
            </a:fld>
            <a:endParaRPr lang="ru-RU"/>
          </a:p>
        </p:txBody>
      </p:sp>
    </p:spTree>
    <p:extLst>
      <p:ext uri="{BB962C8B-B14F-4D97-AF65-F5344CB8AC3E}">
        <p14:creationId xmlns:p14="http://schemas.microsoft.com/office/powerpoint/2010/main" val="1958818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BD929F9-1E0B-4280-B49D-BF6B3542B7B3}" type="datetimeFigureOut">
              <a:rPr lang="ru-RU" smtClean="0"/>
              <a:t>21.12.2023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A8A078-0C1D-45E7-B433-2D8973434FD7}" type="slidenum">
              <a:rPr lang="ru-RU" smtClean="0"/>
              <a:t>‹#›</a:t>
            </a:fld>
            <a:endParaRPr lang="ru-RU"/>
          </a:p>
        </p:txBody>
      </p:sp>
    </p:spTree>
    <p:extLst>
      <p:ext uri="{BB962C8B-B14F-4D97-AF65-F5344CB8AC3E}">
        <p14:creationId xmlns:p14="http://schemas.microsoft.com/office/powerpoint/2010/main" val="3876192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BD929F9-1E0B-4280-B49D-BF6B3542B7B3}" type="datetimeFigureOut">
              <a:rPr lang="ru-RU" smtClean="0"/>
              <a:t>21.12.2023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EA8A078-0C1D-45E7-B433-2D8973434FD7}" type="slidenum">
              <a:rPr lang="ru-RU" smtClean="0"/>
              <a:t>‹#›</a:t>
            </a:fld>
            <a:endParaRPr lang="ru-RU"/>
          </a:p>
        </p:txBody>
      </p:sp>
    </p:spTree>
    <p:extLst>
      <p:ext uri="{BB962C8B-B14F-4D97-AF65-F5344CB8AC3E}">
        <p14:creationId xmlns:p14="http://schemas.microsoft.com/office/powerpoint/2010/main" val="3231927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BD929F9-1E0B-4280-B49D-BF6B3542B7B3}" type="datetimeFigureOut">
              <a:rPr lang="ru-RU" smtClean="0"/>
              <a:t>21.12.2023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EA8A078-0C1D-45E7-B433-2D8973434FD7}" type="slidenum">
              <a:rPr lang="ru-RU" smtClean="0"/>
              <a:t>‹#›</a:t>
            </a:fld>
            <a:endParaRPr lang="ru-RU"/>
          </a:p>
        </p:txBody>
      </p:sp>
    </p:spTree>
    <p:extLst>
      <p:ext uri="{BB962C8B-B14F-4D97-AF65-F5344CB8AC3E}">
        <p14:creationId xmlns:p14="http://schemas.microsoft.com/office/powerpoint/2010/main" val="1748206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BD929F9-1E0B-4280-B49D-BF6B3542B7B3}" type="datetimeFigureOut">
              <a:rPr lang="ru-RU" smtClean="0"/>
              <a:t>21.12.2023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EA8A078-0C1D-45E7-B433-2D8973434FD7}" type="slidenum">
              <a:rPr lang="ru-RU" smtClean="0"/>
              <a:t>‹#›</a:t>
            </a:fld>
            <a:endParaRPr lang="ru-RU"/>
          </a:p>
        </p:txBody>
      </p:sp>
    </p:spTree>
    <p:extLst>
      <p:ext uri="{BB962C8B-B14F-4D97-AF65-F5344CB8AC3E}">
        <p14:creationId xmlns:p14="http://schemas.microsoft.com/office/powerpoint/2010/main" val="1479120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BD929F9-1E0B-4280-B49D-BF6B3542B7B3}" type="datetimeFigureOut">
              <a:rPr lang="ru-RU" smtClean="0"/>
              <a:t>21.12.2023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EA8A078-0C1D-45E7-B433-2D8973434FD7}" type="slidenum">
              <a:rPr lang="ru-RU" smtClean="0"/>
              <a:t>‹#›</a:t>
            </a:fld>
            <a:endParaRPr lang="ru-RU"/>
          </a:p>
        </p:txBody>
      </p:sp>
    </p:spTree>
    <p:extLst>
      <p:ext uri="{BB962C8B-B14F-4D97-AF65-F5344CB8AC3E}">
        <p14:creationId xmlns:p14="http://schemas.microsoft.com/office/powerpoint/2010/main" val="1208874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BD929F9-1E0B-4280-B49D-BF6B3542B7B3}" type="datetimeFigureOut">
              <a:rPr lang="ru-RU" smtClean="0"/>
              <a:t>21.12.2023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EA8A078-0C1D-45E7-B433-2D8973434FD7}" type="slidenum">
              <a:rPr lang="ru-RU" smtClean="0"/>
              <a:t>‹#›</a:t>
            </a:fld>
            <a:endParaRPr lang="ru-RU"/>
          </a:p>
        </p:txBody>
      </p:sp>
    </p:spTree>
    <p:extLst>
      <p:ext uri="{BB962C8B-B14F-4D97-AF65-F5344CB8AC3E}">
        <p14:creationId xmlns:p14="http://schemas.microsoft.com/office/powerpoint/2010/main" val="4201602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BD929F9-1E0B-4280-B49D-BF6B3542B7B3}" type="datetimeFigureOut">
              <a:rPr lang="ru-RU" smtClean="0"/>
              <a:t>21.12.2023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EA8A078-0C1D-45E7-B433-2D8973434FD7}" type="slidenum">
              <a:rPr lang="ru-RU" smtClean="0"/>
              <a:t>‹#›</a:t>
            </a:fld>
            <a:endParaRPr lang="ru-RU"/>
          </a:p>
        </p:txBody>
      </p:sp>
    </p:spTree>
    <p:extLst>
      <p:ext uri="{BB962C8B-B14F-4D97-AF65-F5344CB8AC3E}">
        <p14:creationId xmlns:p14="http://schemas.microsoft.com/office/powerpoint/2010/main" val="3878524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D929F9-1E0B-4280-B49D-BF6B3542B7B3}" type="datetimeFigureOut">
              <a:rPr lang="ru-RU" smtClean="0"/>
              <a:t>21.12.2023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8A078-0C1D-45E7-B433-2D8973434FD7}" type="slidenum">
              <a:rPr lang="ru-RU" smtClean="0"/>
              <a:t>‹#›</a:t>
            </a:fld>
            <a:endParaRPr lang="ru-RU"/>
          </a:p>
        </p:txBody>
      </p:sp>
    </p:spTree>
    <p:extLst>
      <p:ext uri="{BB962C8B-B14F-4D97-AF65-F5344CB8AC3E}">
        <p14:creationId xmlns:p14="http://schemas.microsoft.com/office/powerpoint/2010/main" val="1343206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3.xml"/><Relationship Id="rId7" Type="http://schemas.openxmlformats.org/officeDocument/2006/relationships/image" Target="../media/image26.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5.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0.w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844824"/>
            <a:ext cx="8136904" cy="4585871"/>
          </a:xfrm>
          <a:prstGeom prst="rect">
            <a:avLst/>
          </a:prstGeom>
        </p:spPr>
        <p:txBody>
          <a:bodyPr wrap="square">
            <a:spAutoFit/>
          </a:bodyPr>
          <a:lstStyle/>
          <a:p>
            <a:pPr algn="ctr"/>
            <a:r>
              <a:rPr lang="ru-RU" sz="2800" b="1" dirty="0" smtClean="0">
                <a:solidFill>
                  <a:srgbClr val="002060"/>
                </a:solidFill>
                <a:latin typeface="Arial Black" panose="020B0A04020102020204" pitchFamily="34" charset="0"/>
                <a:cs typeface="Arial" panose="020B0604020202020204" pitchFamily="34" charset="0"/>
              </a:rPr>
              <a:t>Научные </a:t>
            </a:r>
            <a:r>
              <a:rPr lang="ru-RU" sz="2800" b="1" dirty="0">
                <a:solidFill>
                  <a:srgbClr val="002060"/>
                </a:solidFill>
                <a:latin typeface="Arial Black" panose="020B0A04020102020204" pitchFamily="34" charset="0"/>
                <a:cs typeface="Arial" panose="020B0604020202020204" pitchFamily="34" charset="0"/>
              </a:rPr>
              <a:t>итоги 2023 года</a:t>
            </a:r>
            <a:endParaRPr lang="en-US" sz="2800" b="1" dirty="0">
              <a:solidFill>
                <a:srgbClr val="002060"/>
              </a:solidFill>
              <a:latin typeface="Arial Black" panose="020B0A04020102020204" pitchFamily="34" charset="0"/>
              <a:cs typeface="Arial" panose="020B0604020202020204" pitchFamily="34" charset="0"/>
            </a:endParaRPr>
          </a:p>
          <a:p>
            <a:endParaRPr lang="en-US" sz="2400" b="1" dirty="0">
              <a:solidFill>
                <a:srgbClr val="002060"/>
              </a:solidFill>
              <a:latin typeface="Arial Black" panose="020B0A04020102020204" pitchFamily="34" charset="0"/>
              <a:cs typeface="Arial" panose="020B0604020202020204" pitchFamily="34" charset="0"/>
            </a:endParaRPr>
          </a:p>
          <a:p>
            <a:pPr algn="ctr"/>
            <a:r>
              <a:rPr lang="ru-RU" sz="2400" dirty="0" smtClean="0">
                <a:solidFill>
                  <a:srgbClr val="002060"/>
                </a:solidFill>
                <a:latin typeface="Arial" panose="020B0604020202020204" pitchFamily="34" charset="0"/>
                <a:cs typeface="Arial" panose="020B0604020202020204" pitchFamily="34" charset="0"/>
              </a:rPr>
              <a:t>Ю.Ц. Оганесян</a:t>
            </a:r>
            <a:endParaRPr lang="ru-RU" sz="2400" dirty="0">
              <a:solidFill>
                <a:srgbClr val="002060"/>
              </a:solidFill>
              <a:latin typeface="Arial" panose="020B0604020202020204" pitchFamily="34" charset="0"/>
              <a:cs typeface="Arial" panose="020B0604020202020204" pitchFamily="34" charset="0"/>
            </a:endParaRPr>
          </a:p>
          <a:p>
            <a:pPr algn="ctr"/>
            <a:endParaRPr lang="ru-RU" sz="2400" dirty="0" smtClean="0">
              <a:solidFill>
                <a:srgbClr val="002060"/>
              </a:solidFill>
              <a:latin typeface="Arial" panose="020B0604020202020204" pitchFamily="34" charset="0"/>
              <a:cs typeface="Arial" panose="020B0604020202020204" pitchFamily="34" charset="0"/>
            </a:endParaRPr>
          </a:p>
          <a:p>
            <a:pPr algn="ctr"/>
            <a:endParaRPr lang="ru-RU" sz="2400" dirty="0">
              <a:solidFill>
                <a:srgbClr val="002060"/>
              </a:solidFill>
              <a:latin typeface="Arial" panose="020B0604020202020204" pitchFamily="34" charset="0"/>
              <a:cs typeface="Arial" panose="020B0604020202020204" pitchFamily="34" charset="0"/>
            </a:endParaRPr>
          </a:p>
          <a:p>
            <a:pPr algn="ctr"/>
            <a:endParaRPr lang="ru-RU" sz="2400" dirty="0">
              <a:solidFill>
                <a:srgbClr val="002060"/>
              </a:solidFill>
              <a:latin typeface="Arial" panose="020B0604020202020204" pitchFamily="34" charset="0"/>
              <a:cs typeface="Arial" panose="020B0604020202020204" pitchFamily="34" charset="0"/>
            </a:endParaRPr>
          </a:p>
          <a:p>
            <a:pPr algn="ctr"/>
            <a:endParaRPr lang="ru-RU" sz="2400" i="1" dirty="0">
              <a:solidFill>
                <a:srgbClr val="002060"/>
              </a:solidFill>
              <a:latin typeface="Arial" panose="020B0604020202020204" pitchFamily="34" charset="0"/>
              <a:cs typeface="Arial" panose="020B0604020202020204" pitchFamily="34" charset="0"/>
            </a:endParaRPr>
          </a:p>
          <a:p>
            <a:pPr algn="ctr"/>
            <a:endParaRPr lang="ru-RU" sz="2400" i="1" dirty="0">
              <a:solidFill>
                <a:srgbClr val="002060"/>
              </a:solidFill>
              <a:latin typeface="Arial" panose="020B0604020202020204" pitchFamily="34" charset="0"/>
              <a:cs typeface="Arial" panose="020B0604020202020204" pitchFamily="34" charset="0"/>
            </a:endParaRPr>
          </a:p>
          <a:p>
            <a:pPr algn="ctr"/>
            <a:endParaRPr lang="ru-RU" sz="2400" i="1" dirty="0">
              <a:solidFill>
                <a:srgbClr val="002060"/>
              </a:solidFill>
              <a:latin typeface="Arial" panose="020B0604020202020204" pitchFamily="34" charset="0"/>
              <a:cs typeface="Arial" panose="020B0604020202020204" pitchFamily="34" charset="0"/>
            </a:endParaRPr>
          </a:p>
          <a:p>
            <a:pPr algn="ctr"/>
            <a:endParaRPr lang="ru-RU" sz="2400" i="1" dirty="0">
              <a:solidFill>
                <a:srgbClr val="002060"/>
              </a:solidFill>
              <a:latin typeface="Arial" panose="020B0604020202020204" pitchFamily="34" charset="0"/>
              <a:cs typeface="Arial" panose="020B0604020202020204" pitchFamily="34" charset="0"/>
            </a:endParaRPr>
          </a:p>
          <a:p>
            <a:pPr algn="ctr"/>
            <a:endParaRPr lang="ru-RU" sz="2400" i="1" dirty="0">
              <a:solidFill>
                <a:srgbClr val="002060"/>
              </a:solidFill>
              <a:latin typeface="Arial" panose="020B0604020202020204" pitchFamily="34" charset="0"/>
              <a:cs typeface="Arial" panose="020B0604020202020204" pitchFamily="34" charset="0"/>
            </a:endParaRPr>
          </a:p>
          <a:p>
            <a:pPr algn="ctr"/>
            <a:r>
              <a:rPr lang="ru-RU" sz="2400" i="1" dirty="0">
                <a:solidFill>
                  <a:srgbClr val="002060"/>
                </a:solidFill>
                <a:latin typeface="Arial" panose="020B0604020202020204" pitchFamily="34" charset="0"/>
                <a:cs typeface="Arial" panose="020B0604020202020204" pitchFamily="34" charset="0"/>
              </a:rPr>
              <a:t>НТС ЛЯР, 21 декабря 2023 г.</a:t>
            </a:r>
            <a:endParaRPr lang="ru-RU" sz="24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858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Вращение_Балансировка">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3950" y="1104900"/>
            <a:ext cx="7048500" cy="3962400"/>
          </a:xfrm>
          <a:prstGeom prst="rect">
            <a:avLst/>
          </a:prstGeom>
        </p:spPr>
      </p:pic>
      <p:sp>
        <p:nvSpPr>
          <p:cNvPr id="3" name="Прямоугольник 2"/>
          <p:cNvSpPr/>
          <p:nvPr/>
        </p:nvSpPr>
        <p:spPr>
          <a:xfrm>
            <a:off x="866775" y="1028700"/>
            <a:ext cx="2590800" cy="40386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4" name="Прямоугольник 3"/>
          <p:cNvSpPr/>
          <p:nvPr/>
        </p:nvSpPr>
        <p:spPr>
          <a:xfrm>
            <a:off x="5791200" y="1066800"/>
            <a:ext cx="2590800" cy="40386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5" name="TextBox 4"/>
          <p:cNvSpPr txBox="1"/>
          <p:nvPr/>
        </p:nvSpPr>
        <p:spPr>
          <a:xfrm>
            <a:off x="942109" y="317153"/>
            <a:ext cx="6213560" cy="461665"/>
          </a:xfrm>
          <a:prstGeom prst="rect">
            <a:avLst/>
          </a:prstGeom>
          <a:noFill/>
        </p:spPr>
        <p:txBody>
          <a:bodyPr wrap="none" rtlCol="0">
            <a:spAutoFit/>
          </a:bodyPr>
          <a:lstStyle/>
          <a:p>
            <a:r>
              <a:rPr lang="ru-RU" dirty="0" smtClean="0">
                <a:solidFill>
                  <a:srgbClr val="FF0000"/>
                </a:solidFill>
              </a:rPr>
              <a:t>Тест </a:t>
            </a:r>
            <a:r>
              <a:rPr lang="en-US" dirty="0" smtClean="0">
                <a:solidFill>
                  <a:srgbClr val="FF0000"/>
                </a:solidFill>
              </a:rPr>
              <a:t>“</a:t>
            </a:r>
            <a:r>
              <a:rPr lang="ru-RU" dirty="0" smtClean="0">
                <a:solidFill>
                  <a:srgbClr val="FF0000"/>
                </a:solidFill>
              </a:rPr>
              <a:t>большой</a:t>
            </a:r>
            <a:r>
              <a:rPr lang="en-US" dirty="0" smtClean="0">
                <a:solidFill>
                  <a:srgbClr val="FF0000"/>
                </a:solidFill>
              </a:rPr>
              <a:t>”</a:t>
            </a:r>
            <a:r>
              <a:rPr lang="ru-RU" dirty="0" smtClean="0">
                <a:solidFill>
                  <a:srgbClr val="FF0000"/>
                </a:solidFill>
              </a:rPr>
              <a:t> мишени. Диск </a:t>
            </a:r>
            <a:r>
              <a:rPr lang="en-US" dirty="0" smtClean="0">
                <a:solidFill>
                  <a:srgbClr val="FF0000"/>
                </a:solidFill>
              </a:rPr>
              <a:t>D </a:t>
            </a:r>
            <a:r>
              <a:rPr lang="ru-RU" dirty="0" smtClean="0">
                <a:solidFill>
                  <a:srgbClr val="FF0000"/>
                </a:solidFill>
              </a:rPr>
              <a:t>= 480 мм.</a:t>
            </a:r>
            <a:endParaRPr lang="ru-RU" dirty="0">
              <a:solidFill>
                <a:srgbClr val="FF0000"/>
              </a:solidFill>
            </a:endParaRPr>
          </a:p>
        </p:txBody>
      </p:sp>
      <p:sp>
        <p:nvSpPr>
          <p:cNvPr id="6" name="TextBox 5"/>
          <p:cNvSpPr txBox="1"/>
          <p:nvPr/>
        </p:nvSpPr>
        <p:spPr>
          <a:xfrm>
            <a:off x="914400" y="1219200"/>
            <a:ext cx="2522229" cy="1569660"/>
          </a:xfrm>
          <a:prstGeom prst="rect">
            <a:avLst/>
          </a:prstGeom>
          <a:noFill/>
        </p:spPr>
        <p:txBody>
          <a:bodyPr wrap="none" rtlCol="0">
            <a:spAutoFit/>
          </a:bodyPr>
          <a:lstStyle/>
          <a:p>
            <a:r>
              <a:rPr lang="ru-RU" dirty="0" smtClean="0"/>
              <a:t>Изготовлено </a:t>
            </a:r>
          </a:p>
          <a:p>
            <a:r>
              <a:rPr lang="ru-RU" dirty="0" smtClean="0"/>
              <a:t>3 комплекта.</a:t>
            </a:r>
          </a:p>
          <a:p>
            <a:r>
              <a:rPr lang="ru-RU" dirty="0" smtClean="0"/>
              <a:t>Один комплект </a:t>
            </a:r>
          </a:p>
          <a:p>
            <a:r>
              <a:rPr lang="ru-RU" dirty="0" err="1" smtClean="0"/>
              <a:t>отбалансирован</a:t>
            </a:r>
            <a:endParaRPr lang="ru-RU" dirty="0"/>
          </a:p>
        </p:txBody>
      </p:sp>
      <p:sp>
        <p:nvSpPr>
          <p:cNvPr id="7" name="TextBox 6"/>
          <p:cNvSpPr txBox="1"/>
          <p:nvPr/>
        </p:nvSpPr>
        <p:spPr>
          <a:xfrm>
            <a:off x="723900" y="5253335"/>
            <a:ext cx="7848600" cy="1938992"/>
          </a:xfrm>
          <a:prstGeom prst="rect">
            <a:avLst/>
          </a:prstGeom>
          <a:noFill/>
        </p:spPr>
        <p:txBody>
          <a:bodyPr wrap="square" rtlCol="0">
            <a:spAutoFit/>
          </a:bodyPr>
          <a:lstStyle/>
          <a:p>
            <a:r>
              <a:rPr lang="ru-RU" dirty="0" smtClean="0"/>
              <a:t>В 2024 г. – тест </a:t>
            </a:r>
            <a:r>
              <a:rPr lang="en-US" dirty="0" smtClean="0"/>
              <a:t>“</a:t>
            </a:r>
            <a:r>
              <a:rPr lang="ru-RU" dirty="0" smtClean="0"/>
              <a:t>большой мишени</a:t>
            </a:r>
            <a:r>
              <a:rPr lang="en-US" dirty="0" smtClean="0"/>
              <a:t>”</a:t>
            </a:r>
            <a:r>
              <a:rPr lang="ru-RU" dirty="0" smtClean="0"/>
              <a:t>  </a:t>
            </a:r>
            <a:r>
              <a:rPr lang="ru-RU" baseline="30000" dirty="0" smtClean="0"/>
              <a:t>206</a:t>
            </a:r>
            <a:r>
              <a:rPr lang="en-US" dirty="0" err="1" smtClean="0"/>
              <a:t>Pb</a:t>
            </a:r>
            <a:endParaRPr lang="ru-RU" dirty="0" smtClean="0"/>
          </a:p>
          <a:p>
            <a:r>
              <a:rPr lang="ru-RU" baseline="30000" dirty="0" smtClean="0"/>
              <a:t>252</a:t>
            </a:r>
            <a:r>
              <a:rPr lang="en-US" dirty="0" smtClean="0"/>
              <a:t>No ~ 1 </a:t>
            </a:r>
            <a:r>
              <a:rPr lang="ru-RU" dirty="0" smtClean="0"/>
              <a:t>шт./сек., 1,200,000 </a:t>
            </a:r>
            <a:r>
              <a:rPr lang="ru-RU" baseline="30000" dirty="0"/>
              <a:t>252</a:t>
            </a:r>
            <a:r>
              <a:rPr lang="en-US" dirty="0" smtClean="0"/>
              <a:t>No ~ 400,000 SF</a:t>
            </a:r>
            <a:endParaRPr lang="ru-RU" dirty="0" smtClean="0"/>
          </a:p>
          <a:p>
            <a:r>
              <a:rPr lang="ru-RU" dirty="0" smtClean="0"/>
              <a:t>Эксперимент с </a:t>
            </a:r>
            <a:r>
              <a:rPr lang="en-US" dirty="0"/>
              <a:t>“</a:t>
            </a:r>
            <a:r>
              <a:rPr lang="ru-RU" dirty="0"/>
              <a:t>большой </a:t>
            </a:r>
            <a:r>
              <a:rPr lang="ru-RU" dirty="0" smtClean="0"/>
              <a:t>мишенью</a:t>
            </a:r>
            <a:r>
              <a:rPr lang="en-US" dirty="0" smtClean="0"/>
              <a:t>”</a:t>
            </a:r>
            <a:r>
              <a:rPr lang="ru-RU" dirty="0" smtClean="0"/>
              <a:t>  </a:t>
            </a:r>
            <a:r>
              <a:rPr lang="ru-RU" baseline="30000" dirty="0" smtClean="0"/>
              <a:t>242</a:t>
            </a:r>
            <a:r>
              <a:rPr lang="en-US" dirty="0" smtClean="0"/>
              <a:t>Pu</a:t>
            </a:r>
            <a:endParaRPr lang="ru-RU" dirty="0"/>
          </a:p>
          <a:p>
            <a:endParaRPr lang="ru-RU" dirty="0"/>
          </a:p>
          <a:p>
            <a:endParaRPr lang="en-US" dirty="0" smtClean="0"/>
          </a:p>
        </p:txBody>
      </p:sp>
    </p:spTree>
    <p:extLst>
      <p:ext uri="{BB962C8B-B14F-4D97-AF65-F5344CB8AC3E}">
        <p14:creationId xmlns:p14="http://schemas.microsoft.com/office/powerpoint/2010/main" val="340627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ChangeAspect="1"/>
          </p:cNvGraphicFramePr>
          <p:nvPr>
            <p:extLst>
              <p:ext uri="{D42A27DB-BD31-4B8C-83A1-F6EECF244321}">
                <p14:modId xmlns:p14="http://schemas.microsoft.com/office/powerpoint/2010/main" val="1512498831"/>
              </p:ext>
            </p:extLst>
          </p:nvPr>
        </p:nvGraphicFramePr>
        <p:xfrm>
          <a:off x="5126470" y="1556792"/>
          <a:ext cx="2995242" cy="3258330"/>
        </p:xfrm>
        <a:graphic>
          <a:graphicData uri="http://schemas.openxmlformats.org/presentationml/2006/ole">
            <mc:AlternateContent xmlns:mc="http://schemas.openxmlformats.org/markup-compatibility/2006">
              <mc:Choice xmlns:v="urn:schemas-microsoft-com:vml" Requires="v">
                <p:oleObj spid="_x0000_s1032" name="CorelDRAW" r:id="rId4" imgW="3550320" imgH="3681360" progId="CorelDraw.Graphic.19">
                  <p:embed/>
                </p:oleObj>
              </mc:Choice>
              <mc:Fallback>
                <p:oleObj name="CorelDRAW" r:id="rId4" imgW="3550320" imgH="3681360" progId="CorelDraw.Graphic.19">
                  <p:embed/>
                  <p:pic>
                    <p:nvPicPr>
                      <p:cNvPr id="0" name=""/>
                      <p:cNvPicPr/>
                      <p:nvPr/>
                    </p:nvPicPr>
                    <p:blipFill>
                      <a:blip r:embed="rId5"/>
                      <a:stretch>
                        <a:fillRect/>
                      </a:stretch>
                    </p:blipFill>
                    <p:spPr>
                      <a:xfrm>
                        <a:off x="5126470" y="1556792"/>
                        <a:ext cx="2995242" cy="3258330"/>
                      </a:xfrm>
                      <a:prstGeom prst="rect">
                        <a:avLst/>
                      </a:prstGeom>
                    </p:spPr>
                  </p:pic>
                </p:oleObj>
              </mc:Fallback>
            </mc:AlternateContent>
          </a:graphicData>
        </a:graphic>
      </p:graphicFrame>
      <p:graphicFrame>
        <p:nvGraphicFramePr>
          <p:cNvPr id="2" name="Объект 1"/>
          <p:cNvGraphicFramePr>
            <a:graphicFrameLocks noChangeAspect="1"/>
          </p:cNvGraphicFramePr>
          <p:nvPr>
            <p:extLst>
              <p:ext uri="{D42A27DB-BD31-4B8C-83A1-F6EECF244321}">
                <p14:modId xmlns:p14="http://schemas.microsoft.com/office/powerpoint/2010/main" val="1604757042"/>
              </p:ext>
            </p:extLst>
          </p:nvPr>
        </p:nvGraphicFramePr>
        <p:xfrm>
          <a:off x="4946440" y="1743199"/>
          <a:ext cx="3625896" cy="4031977"/>
        </p:xfrm>
        <a:graphic>
          <a:graphicData uri="http://schemas.openxmlformats.org/presentationml/2006/ole">
            <mc:AlternateContent xmlns:mc="http://schemas.openxmlformats.org/markup-compatibility/2006">
              <mc:Choice xmlns:v="urn:schemas-microsoft-com:vml" Requires="v">
                <p:oleObj spid="_x0000_s1033" name="CorelDRAW" r:id="rId6" imgW="4371840" imgH="4866480" progId="CorelDraw.Graphic.19">
                  <p:embed/>
                </p:oleObj>
              </mc:Choice>
              <mc:Fallback>
                <p:oleObj name="CorelDRAW" r:id="rId6" imgW="4371840" imgH="4866480" progId="CorelDraw.Graphic.19">
                  <p:embed/>
                  <p:pic>
                    <p:nvPicPr>
                      <p:cNvPr id="0" name=""/>
                      <p:cNvPicPr/>
                      <p:nvPr/>
                    </p:nvPicPr>
                    <p:blipFill>
                      <a:blip r:embed="rId7"/>
                      <a:stretch>
                        <a:fillRect/>
                      </a:stretch>
                    </p:blipFill>
                    <p:spPr>
                      <a:xfrm>
                        <a:off x="4946440" y="1743199"/>
                        <a:ext cx="3625896" cy="4031977"/>
                      </a:xfrm>
                      <a:prstGeom prst="rect">
                        <a:avLst/>
                      </a:prstGeom>
                    </p:spPr>
                  </p:pic>
                </p:oleObj>
              </mc:Fallback>
            </mc:AlternateContent>
          </a:graphicData>
        </a:graphic>
      </p:graphicFrame>
      <p:pic>
        <p:nvPicPr>
          <p:cNvPr id="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608" y="1908846"/>
            <a:ext cx="1956301" cy="1706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Прямая соединительная линия 4"/>
          <p:cNvCxnSpPr/>
          <p:nvPr/>
        </p:nvCxnSpPr>
        <p:spPr>
          <a:xfrm>
            <a:off x="4788024" y="40243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5104758" y="4797189"/>
            <a:ext cx="2880320"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929390" y="4580083"/>
            <a:ext cx="603050" cy="400110"/>
          </a:xfrm>
          <a:prstGeom prst="rect">
            <a:avLst/>
          </a:prstGeom>
          <a:solidFill>
            <a:schemeClr val="bg1"/>
          </a:solidFill>
        </p:spPr>
        <p:txBody>
          <a:bodyPr wrap="none" rtlCol="0">
            <a:spAutoFit/>
          </a:bodyPr>
          <a:lstStyle/>
          <a:p>
            <a:r>
              <a:rPr lang="en-US" sz="2000" dirty="0">
                <a:solidFill>
                  <a:schemeClr val="tx2">
                    <a:lumMod val="50000"/>
                  </a:schemeClr>
                </a:solidFill>
                <a:latin typeface="Clarendon Blk BT" panose="02040905050505020204" pitchFamily="18" charset="0"/>
              </a:rPr>
              <a:t>NR</a:t>
            </a:r>
            <a:endParaRPr lang="ru-RU" sz="2000" dirty="0">
              <a:solidFill>
                <a:schemeClr val="tx2">
                  <a:lumMod val="50000"/>
                </a:schemeClr>
              </a:solidFill>
            </a:endParaRPr>
          </a:p>
        </p:txBody>
      </p:sp>
      <p:sp>
        <p:nvSpPr>
          <p:cNvPr id="10" name="TextBox 9"/>
          <p:cNvSpPr txBox="1"/>
          <p:nvPr/>
        </p:nvSpPr>
        <p:spPr>
          <a:xfrm>
            <a:off x="5452445" y="5603291"/>
            <a:ext cx="513282" cy="400110"/>
          </a:xfrm>
          <a:prstGeom prst="rect">
            <a:avLst/>
          </a:prstGeom>
          <a:noFill/>
        </p:spPr>
        <p:txBody>
          <a:bodyPr wrap="none" rtlCol="0">
            <a:spAutoFit/>
          </a:bodyPr>
          <a:lstStyle/>
          <a:p>
            <a:r>
              <a:rPr lang="ru-RU" sz="2000" b="1" dirty="0"/>
              <a:t>0</a:t>
            </a:r>
            <a:r>
              <a:rPr lang="en-US" sz="2000" b="1" dirty="0"/>
              <a:t>.2</a:t>
            </a:r>
            <a:endParaRPr lang="ru-RU" sz="2000" b="1" dirty="0"/>
          </a:p>
        </p:txBody>
      </p:sp>
      <p:sp>
        <p:nvSpPr>
          <p:cNvPr id="11" name="TextBox 10"/>
          <p:cNvSpPr txBox="1"/>
          <p:nvPr/>
        </p:nvSpPr>
        <p:spPr>
          <a:xfrm>
            <a:off x="6046629" y="5597477"/>
            <a:ext cx="513282" cy="400110"/>
          </a:xfrm>
          <a:prstGeom prst="rect">
            <a:avLst/>
          </a:prstGeom>
          <a:noFill/>
        </p:spPr>
        <p:txBody>
          <a:bodyPr wrap="none" rtlCol="0">
            <a:spAutoFit/>
          </a:bodyPr>
          <a:lstStyle/>
          <a:p>
            <a:r>
              <a:rPr lang="ru-RU" sz="2000" b="1" dirty="0"/>
              <a:t>0</a:t>
            </a:r>
            <a:r>
              <a:rPr lang="en-US" sz="2000" b="1" dirty="0"/>
              <a:t>.4</a:t>
            </a:r>
            <a:endParaRPr lang="ru-RU" sz="2000" b="1" dirty="0"/>
          </a:p>
        </p:txBody>
      </p:sp>
      <p:sp>
        <p:nvSpPr>
          <p:cNvPr id="12" name="TextBox 11"/>
          <p:cNvSpPr txBox="1"/>
          <p:nvPr/>
        </p:nvSpPr>
        <p:spPr>
          <a:xfrm>
            <a:off x="6648884" y="5599874"/>
            <a:ext cx="513282" cy="400110"/>
          </a:xfrm>
          <a:prstGeom prst="rect">
            <a:avLst/>
          </a:prstGeom>
          <a:noFill/>
        </p:spPr>
        <p:txBody>
          <a:bodyPr wrap="none" rtlCol="0">
            <a:spAutoFit/>
          </a:bodyPr>
          <a:lstStyle/>
          <a:p>
            <a:r>
              <a:rPr lang="ru-RU" sz="2000" b="1" dirty="0"/>
              <a:t>0</a:t>
            </a:r>
            <a:r>
              <a:rPr lang="en-US" sz="2000" b="1" dirty="0"/>
              <a:t>.6</a:t>
            </a:r>
            <a:endParaRPr lang="ru-RU" sz="2000" b="1" dirty="0"/>
          </a:p>
        </p:txBody>
      </p:sp>
      <p:sp>
        <p:nvSpPr>
          <p:cNvPr id="13" name="TextBox 12"/>
          <p:cNvSpPr txBox="1"/>
          <p:nvPr/>
        </p:nvSpPr>
        <p:spPr>
          <a:xfrm>
            <a:off x="7246377" y="5602271"/>
            <a:ext cx="513282" cy="400110"/>
          </a:xfrm>
          <a:prstGeom prst="rect">
            <a:avLst/>
          </a:prstGeom>
          <a:noFill/>
        </p:spPr>
        <p:txBody>
          <a:bodyPr wrap="none" rtlCol="0">
            <a:spAutoFit/>
          </a:bodyPr>
          <a:lstStyle/>
          <a:p>
            <a:r>
              <a:rPr lang="ru-RU" sz="2000" b="1" dirty="0"/>
              <a:t>0</a:t>
            </a:r>
            <a:r>
              <a:rPr lang="en-US" sz="2000" b="1" dirty="0"/>
              <a:t>.8</a:t>
            </a:r>
            <a:endParaRPr lang="ru-RU" sz="2000" b="1" dirty="0"/>
          </a:p>
        </p:txBody>
      </p:sp>
      <p:sp>
        <p:nvSpPr>
          <p:cNvPr id="14" name="TextBox 13"/>
          <p:cNvSpPr txBox="1"/>
          <p:nvPr/>
        </p:nvSpPr>
        <p:spPr>
          <a:xfrm>
            <a:off x="7866195" y="5604668"/>
            <a:ext cx="513282" cy="400110"/>
          </a:xfrm>
          <a:prstGeom prst="rect">
            <a:avLst/>
          </a:prstGeom>
          <a:noFill/>
        </p:spPr>
        <p:txBody>
          <a:bodyPr wrap="none" rtlCol="0">
            <a:spAutoFit/>
          </a:bodyPr>
          <a:lstStyle/>
          <a:p>
            <a:r>
              <a:rPr lang="en-US" sz="2000" b="1" dirty="0"/>
              <a:t>1.0</a:t>
            </a:r>
            <a:endParaRPr lang="ru-RU" sz="2000" b="1" dirty="0"/>
          </a:p>
        </p:txBody>
      </p:sp>
      <p:sp>
        <p:nvSpPr>
          <p:cNvPr id="15" name="TextBox 14"/>
          <p:cNvSpPr txBox="1"/>
          <p:nvPr/>
        </p:nvSpPr>
        <p:spPr>
          <a:xfrm>
            <a:off x="4853446" y="5608069"/>
            <a:ext cx="513282" cy="400110"/>
          </a:xfrm>
          <a:prstGeom prst="rect">
            <a:avLst/>
          </a:prstGeom>
          <a:noFill/>
        </p:spPr>
        <p:txBody>
          <a:bodyPr wrap="none" rtlCol="0">
            <a:spAutoFit/>
          </a:bodyPr>
          <a:lstStyle/>
          <a:p>
            <a:r>
              <a:rPr lang="ru-RU" sz="2000" b="1" dirty="0"/>
              <a:t>0</a:t>
            </a:r>
            <a:r>
              <a:rPr lang="en-US" sz="2000" b="1" dirty="0"/>
              <a:t>.0</a:t>
            </a:r>
            <a:endParaRPr lang="ru-RU" sz="2000" b="1" dirty="0"/>
          </a:p>
        </p:txBody>
      </p:sp>
      <p:sp>
        <p:nvSpPr>
          <p:cNvPr id="16" name="TextBox 15"/>
          <p:cNvSpPr txBox="1"/>
          <p:nvPr/>
        </p:nvSpPr>
        <p:spPr>
          <a:xfrm>
            <a:off x="4601304" y="4615067"/>
            <a:ext cx="513282" cy="400110"/>
          </a:xfrm>
          <a:prstGeom prst="rect">
            <a:avLst/>
          </a:prstGeom>
          <a:noFill/>
        </p:spPr>
        <p:txBody>
          <a:bodyPr wrap="none" rtlCol="0">
            <a:spAutoFit/>
          </a:bodyPr>
          <a:lstStyle/>
          <a:p>
            <a:r>
              <a:rPr lang="en-US" sz="2000" b="1" dirty="0"/>
              <a:t>1.0</a:t>
            </a:r>
            <a:endParaRPr lang="ru-RU" sz="2000" b="1" dirty="0"/>
          </a:p>
        </p:txBody>
      </p:sp>
      <p:sp>
        <p:nvSpPr>
          <p:cNvPr id="17" name="TextBox 16"/>
          <p:cNvSpPr txBox="1"/>
          <p:nvPr/>
        </p:nvSpPr>
        <p:spPr>
          <a:xfrm>
            <a:off x="4598104" y="3787995"/>
            <a:ext cx="513282" cy="400110"/>
          </a:xfrm>
          <a:prstGeom prst="rect">
            <a:avLst/>
          </a:prstGeom>
          <a:noFill/>
        </p:spPr>
        <p:txBody>
          <a:bodyPr wrap="none" rtlCol="0">
            <a:spAutoFit/>
          </a:bodyPr>
          <a:lstStyle/>
          <a:p>
            <a:r>
              <a:rPr lang="en-US" sz="2000" b="1" dirty="0"/>
              <a:t>2.0</a:t>
            </a:r>
            <a:endParaRPr lang="ru-RU" sz="2000" b="1" dirty="0"/>
          </a:p>
        </p:txBody>
      </p:sp>
      <p:sp>
        <p:nvSpPr>
          <p:cNvPr id="18" name="TextBox 17"/>
          <p:cNvSpPr txBox="1"/>
          <p:nvPr/>
        </p:nvSpPr>
        <p:spPr>
          <a:xfrm>
            <a:off x="4606021" y="2970447"/>
            <a:ext cx="513282" cy="400110"/>
          </a:xfrm>
          <a:prstGeom prst="rect">
            <a:avLst/>
          </a:prstGeom>
          <a:noFill/>
        </p:spPr>
        <p:txBody>
          <a:bodyPr wrap="none" rtlCol="0">
            <a:spAutoFit/>
          </a:bodyPr>
          <a:lstStyle/>
          <a:p>
            <a:r>
              <a:rPr lang="en-US" sz="2000" b="1" dirty="0"/>
              <a:t>3.0</a:t>
            </a:r>
            <a:endParaRPr lang="ru-RU" sz="2000" b="1" dirty="0"/>
          </a:p>
        </p:txBody>
      </p:sp>
      <p:sp>
        <p:nvSpPr>
          <p:cNvPr id="19" name="TextBox 18"/>
          <p:cNvSpPr txBox="1"/>
          <p:nvPr/>
        </p:nvSpPr>
        <p:spPr>
          <a:xfrm>
            <a:off x="4602821" y="2152899"/>
            <a:ext cx="513282" cy="400110"/>
          </a:xfrm>
          <a:prstGeom prst="rect">
            <a:avLst/>
          </a:prstGeom>
          <a:noFill/>
        </p:spPr>
        <p:txBody>
          <a:bodyPr wrap="none" rtlCol="0">
            <a:spAutoFit/>
          </a:bodyPr>
          <a:lstStyle/>
          <a:p>
            <a:r>
              <a:rPr lang="en-US" sz="2000" b="1" dirty="0"/>
              <a:t>4.0</a:t>
            </a:r>
            <a:endParaRPr lang="ru-RU" sz="2000" b="1" dirty="0"/>
          </a:p>
        </p:txBody>
      </p:sp>
      <p:sp>
        <p:nvSpPr>
          <p:cNvPr id="20" name="TextBox 19"/>
          <p:cNvSpPr txBox="1"/>
          <p:nvPr/>
        </p:nvSpPr>
        <p:spPr>
          <a:xfrm>
            <a:off x="6277607" y="3707302"/>
            <a:ext cx="979755" cy="369332"/>
          </a:xfrm>
          <a:prstGeom prst="rect">
            <a:avLst/>
          </a:prstGeom>
          <a:noFill/>
        </p:spPr>
        <p:txBody>
          <a:bodyPr wrap="none" rtlCol="0">
            <a:spAutoFit/>
          </a:bodyPr>
          <a:lstStyle/>
          <a:p>
            <a:r>
              <a:rPr lang="en-US" b="1" dirty="0">
                <a:solidFill>
                  <a:srgbClr val="C00000"/>
                </a:solidFill>
                <a:latin typeface="Clarendon BT" panose="02040704040505020204" pitchFamily="18" charset="0"/>
              </a:rPr>
              <a:t>Z=118</a:t>
            </a:r>
            <a:endParaRPr lang="ru-RU" b="1" baseline="30000" dirty="0">
              <a:solidFill>
                <a:srgbClr val="C00000"/>
              </a:solidFill>
            </a:endParaRPr>
          </a:p>
        </p:txBody>
      </p:sp>
      <p:cxnSp>
        <p:nvCxnSpPr>
          <p:cNvPr id="21" name="Прямая соединительная линия 20"/>
          <p:cNvCxnSpPr/>
          <p:nvPr/>
        </p:nvCxnSpPr>
        <p:spPr>
          <a:xfrm>
            <a:off x="7155656" y="3982912"/>
            <a:ext cx="333026" cy="14134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7203625" y="4214908"/>
            <a:ext cx="216024" cy="9233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24091" y="3941861"/>
            <a:ext cx="622286" cy="369332"/>
          </a:xfrm>
          <a:prstGeom prst="rect">
            <a:avLst/>
          </a:prstGeom>
          <a:noFill/>
        </p:spPr>
        <p:txBody>
          <a:bodyPr wrap="none" rtlCol="0">
            <a:spAutoFit/>
          </a:bodyPr>
          <a:lstStyle/>
          <a:p>
            <a:r>
              <a:rPr lang="en-US" b="1" dirty="0">
                <a:solidFill>
                  <a:srgbClr val="C00000"/>
                </a:solidFill>
                <a:latin typeface="Clarendon BT" panose="02040704040505020204" pitchFamily="18" charset="0"/>
              </a:rPr>
              <a:t>114</a:t>
            </a:r>
            <a:endParaRPr lang="ru-RU" b="1" baseline="30000" dirty="0">
              <a:solidFill>
                <a:srgbClr val="C00000"/>
              </a:solidFill>
            </a:endParaRPr>
          </a:p>
        </p:txBody>
      </p:sp>
      <p:sp>
        <p:nvSpPr>
          <p:cNvPr id="25" name="TextBox 24"/>
          <p:cNvSpPr txBox="1"/>
          <p:nvPr/>
        </p:nvSpPr>
        <p:spPr>
          <a:xfrm>
            <a:off x="6221354" y="5991671"/>
            <a:ext cx="584327" cy="461665"/>
          </a:xfrm>
          <a:prstGeom prst="rect">
            <a:avLst/>
          </a:prstGeom>
          <a:noFill/>
        </p:spPr>
        <p:txBody>
          <a:bodyPr wrap="none" rtlCol="0">
            <a:spAutoFit/>
          </a:bodyPr>
          <a:lstStyle/>
          <a:p>
            <a:r>
              <a:rPr lang="en-US" sz="2400" b="1" i="1" dirty="0"/>
              <a:t>v/c</a:t>
            </a:r>
            <a:endParaRPr lang="ru-RU" sz="2400" b="1" i="1" dirty="0"/>
          </a:p>
        </p:txBody>
      </p:sp>
      <p:sp>
        <p:nvSpPr>
          <p:cNvPr id="26" name="TextBox 25"/>
          <p:cNvSpPr txBox="1"/>
          <p:nvPr/>
        </p:nvSpPr>
        <p:spPr>
          <a:xfrm>
            <a:off x="3707904" y="2531293"/>
            <a:ext cx="922047" cy="461665"/>
          </a:xfrm>
          <a:prstGeom prst="rect">
            <a:avLst/>
          </a:prstGeom>
          <a:noFill/>
        </p:spPr>
        <p:txBody>
          <a:bodyPr wrap="none" rtlCol="0">
            <a:spAutoFit/>
          </a:bodyPr>
          <a:lstStyle/>
          <a:p>
            <a:r>
              <a:rPr lang="en-US" sz="2400" b="1" i="1" dirty="0"/>
              <a:t>m/m</a:t>
            </a:r>
            <a:r>
              <a:rPr lang="en-US" sz="2400" b="1" i="1" baseline="-25000" dirty="0"/>
              <a:t>0</a:t>
            </a:r>
            <a:endParaRPr lang="ru-RU" sz="2400" b="1" i="1" baseline="-25000" dirty="0"/>
          </a:p>
        </p:txBody>
      </p:sp>
      <p:sp>
        <p:nvSpPr>
          <p:cNvPr id="27" name="TextBox 26"/>
          <p:cNvSpPr txBox="1"/>
          <p:nvPr/>
        </p:nvSpPr>
        <p:spPr>
          <a:xfrm>
            <a:off x="224626" y="402431"/>
            <a:ext cx="6581055" cy="707886"/>
          </a:xfrm>
          <a:prstGeom prst="rect">
            <a:avLst/>
          </a:prstGeom>
          <a:noFill/>
        </p:spPr>
        <p:txBody>
          <a:bodyPr wrap="square" rtlCol="0">
            <a:spAutoFit/>
          </a:bodyPr>
          <a:lstStyle/>
          <a:p>
            <a:r>
              <a:rPr lang="en-US" sz="2000" dirty="0">
                <a:solidFill>
                  <a:schemeClr val="accent2">
                    <a:lumMod val="50000"/>
                  </a:schemeClr>
                </a:solidFill>
                <a:latin typeface="Clarendon Blk BT" panose="02040905050505020204" pitchFamily="18" charset="0"/>
              </a:rPr>
              <a:t> “Relativistic effect” in the electronic structure </a:t>
            </a:r>
          </a:p>
          <a:p>
            <a:r>
              <a:rPr lang="en-US" sz="2000" dirty="0">
                <a:solidFill>
                  <a:schemeClr val="accent2">
                    <a:lumMod val="50000"/>
                  </a:schemeClr>
                </a:solidFill>
                <a:latin typeface="Clarendon Blk BT" panose="02040905050505020204" pitchFamily="18" charset="0"/>
              </a:rPr>
              <a:t>of the heaviest elements</a:t>
            </a:r>
            <a:endParaRPr lang="ru-RU" sz="2000" dirty="0">
              <a:solidFill>
                <a:schemeClr val="accent2">
                  <a:lumMod val="50000"/>
                </a:schemeClr>
              </a:solidFill>
            </a:endParaRPr>
          </a:p>
        </p:txBody>
      </p:sp>
      <p:sp>
        <p:nvSpPr>
          <p:cNvPr id="24" name="Прямоугольник 23"/>
          <p:cNvSpPr/>
          <p:nvPr/>
        </p:nvSpPr>
        <p:spPr>
          <a:xfrm>
            <a:off x="6669434" y="4653136"/>
            <a:ext cx="118907" cy="123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9" name="Прямая соединительная линия 28"/>
          <p:cNvCxnSpPr/>
          <p:nvPr/>
        </p:nvCxnSpPr>
        <p:spPr>
          <a:xfrm>
            <a:off x="6426212" y="4554682"/>
            <a:ext cx="216024" cy="92333"/>
          </a:xfrm>
          <a:prstGeom prst="line">
            <a:avLst/>
          </a:prstGeom>
          <a:ln w="19050">
            <a:solidFill>
              <a:srgbClr val="0066CC"/>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292854" y="3970813"/>
            <a:ext cx="1261884" cy="646331"/>
          </a:xfrm>
          <a:prstGeom prst="rect">
            <a:avLst/>
          </a:prstGeom>
          <a:noFill/>
        </p:spPr>
        <p:txBody>
          <a:bodyPr wrap="none" rtlCol="0">
            <a:spAutoFit/>
          </a:bodyPr>
          <a:lstStyle/>
          <a:p>
            <a:pPr algn="r"/>
            <a:r>
              <a:rPr lang="en-US" b="1" dirty="0">
                <a:solidFill>
                  <a:srgbClr val="0070C0"/>
                </a:solidFill>
                <a:latin typeface="Clarendon BT" panose="02040704040505020204" pitchFamily="18" charset="0"/>
              </a:rPr>
              <a:t>Au</a:t>
            </a:r>
          </a:p>
          <a:p>
            <a:pPr algn="r"/>
            <a:r>
              <a:rPr lang="en-US" b="1" dirty="0">
                <a:solidFill>
                  <a:srgbClr val="0070C0"/>
                </a:solidFill>
                <a:latin typeface="Clarendon BT" panose="02040704040505020204" pitchFamily="18" charset="0"/>
              </a:rPr>
              <a:t>standard</a:t>
            </a:r>
            <a:endParaRPr lang="ru-RU" b="1" baseline="30000" dirty="0">
              <a:solidFill>
                <a:srgbClr val="0070C0"/>
              </a:solidFill>
            </a:endParaRPr>
          </a:p>
        </p:txBody>
      </p:sp>
      <p:sp>
        <p:nvSpPr>
          <p:cNvPr id="28" name="Прямоугольник 27"/>
          <p:cNvSpPr/>
          <p:nvPr/>
        </p:nvSpPr>
        <p:spPr>
          <a:xfrm>
            <a:off x="7932955" y="3081513"/>
            <a:ext cx="118532" cy="1198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2" name="Прямая соединительная линия 31"/>
          <p:cNvCxnSpPr/>
          <p:nvPr/>
        </p:nvCxnSpPr>
        <p:spPr>
          <a:xfrm>
            <a:off x="7537509" y="2922287"/>
            <a:ext cx="333026" cy="141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635335" y="2650620"/>
            <a:ext cx="965329" cy="369332"/>
          </a:xfrm>
          <a:prstGeom prst="rect">
            <a:avLst/>
          </a:prstGeom>
          <a:noFill/>
        </p:spPr>
        <p:txBody>
          <a:bodyPr wrap="none" rtlCol="0">
            <a:spAutoFit/>
          </a:bodyPr>
          <a:lstStyle/>
          <a:p>
            <a:r>
              <a:rPr lang="en-US" b="1" dirty="0">
                <a:latin typeface="Clarendon BT" panose="02040704040505020204" pitchFamily="18" charset="0"/>
              </a:rPr>
              <a:t>Z=174</a:t>
            </a:r>
            <a:endParaRPr lang="ru-RU" b="1" dirty="0"/>
          </a:p>
        </p:txBody>
      </p:sp>
      <p:sp>
        <p:nvSpPr>
          <p:cNvPr id="9" name="TextBox 8"/>
          <p:cNvSpPr txBox="1"/>
          <p:nvPr/>
        </p:nvSpPr>
        <p:spPr>
          <a:xfrm>
            <a:off x="7474994" y="3417202"/>
            <a:ext cx="394660" cy="400110"/>
          </a:xfrm>
          <a:prstGeom prst="rect">
            <a:avLst/>
          </a:prstGeom>
          <a:noFill/>
        </p:spPr>
        <p:txBody>
          <a:bodyPr wrap="none" rtlCol="0">
            <a:spAutoFit/>
          </a:bodyPr>
          <a:lstStyle/>
          <a:p>
            <a:r>
              <a:rPr lang="en-US" sz="2000" dirty="0">
                <a:solidFill>
                  <a:srgbClr val="C00000"/>
                </a:solidFill>
                <a:latin typeface="Clarendon Blk BT" panose="02040905050505020204" pitchFamily="18" charset="0"/>
              </a:rPr>
              <a:t>R</a:t>
            </a:r>
            <a:endParaRPr lang="ru-RU" sz="2000" dirty="0">
              <a:solidFill>
                <a:srgbClr val="C00000"/>
              </a:solidFill>
            </a:endParaRPr>
          </a:p>
        </p:txBody>
      </p:sp>
      <p:cxnSp>
        <p:nvCxnSpPr>
          <p:cNvPr id="36" name="Прямая соединительная линия 35"/>
          <p:cNvCxnSpPr/>
          <p:nvPr/>
        </p:nvCxnSpPr>
        <p:spPr>
          <a:xfrm>
            <a:off x="5257158" y="3143349"/>
            <a:ext cx="2880320"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39552" y="6505599"/>
            <a:ext cx="7279557" cy="307777"/>
          </a:xfrm>
          <a:prstGeom prst="rect">
            <a:avLst/>
          </a:prstGeom>
          <a:solidFill>
            <a:schemeClr val="bg1"/>
          </a:solidFill>
        </p:spPr>
        <p:txBody>
          <a:bodyPr wrap="none" rtlCol="0">
            <a:spAutoFit/>
          </a:bodyPr>
          <a:lstStyle/>
          <a:p>
            <a:r>
              <a:rPr lang="en-US" sz="1400" b="1" dirty="0" smtClean="0">
                <a:solidFill>
                  <a:srgbClr val="7030A0"/>
                </a:solidFill>
                <a:latin typeface="Comic Sans MS" panose="030F0702030302020204" pitchFamily="66" charset="0"/>
              </a:rPr>
              <a:t>Yuri </a:t>
            </a:r>
            <a:r>
              <a:rPr lang="en-US" sz="1400" b="1" dirty="0" err="1" smtClean="0">
                <a:solidFill>
                  <a:srgbClr val="7030A0"/>
                </a:solidFill>
                <a:latin typeface="Comic Sans MS" panose="030F0702030302020204" pitchFamily="66" charset="0"/>
              </a:rPr>
              <a:t>Oganessian</a:t>
            </a:r>
            <a:r>
              <a:rPr lang="en-US" sz="1400" b="1" dirty="0" smtClean="0">
                <a:solidFill>
                  <a:srgbClr val="7030A0"/>
                </a:solidFill>
                <a:latin typeface="Comic Sans MS" panose="030F0702030302020204" pitchFamily="66" charset="0"/>
              </a:rPr>
              <a:t>  Heaviest Elements, Lecture. May </a:t>
            </a:r>
            <a:r>
              <a:rPr lang="ru-RU" sz="1400" b="1" dirty="0">
                <a:solidFill>
                  <a:srgbClr val="7030A0"/>
                </a:solidFill>
                <a:latin typeface="Comic Sans MS" panose="030F0702030302020204" pitchFamily="66" charset="0"/>
              </a:rPr>
              <a:t>1</a:t>
            </a:r>
            <a:r>
              <a:rPr lang="en-US" sz="1400" b="1" dirty="0">
                <a:solidFill>
                  <a:srgbClr val="7030A0"/>
                </a:solidFill>
                <a:latin typeface="Comic Sans MS" panose="030F0702030302020204" pitchFamily="66" charset="0"/>
              </a:rPr>
              <a:t>8, 2023, NAN RA, </a:t>
            </a:r>
            <a:r>
              <a:rPr lang="en-US" sz="1400" b="1" dirty="0" smtClean="0">
                <a:solidFill>
                  <a:srgbClr val="7030A0"/>
                </a:solidFill>
                <a:latin typeface="Comic Sans MS" panose="030F0702030302020204" pitchFamily="66" charset="0"/>
              </a:rPr>
              <a:t>Yerevan</a:t>
            </a:r>
            <a:endParaRPr lang="en-US" sz="1400" b="1"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789612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0"/>
            <a:ext cx="9396537" cy="717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20981095">
            <a:off x="1395051" y="592912"/>
            <a:ext cx="6187912" cy="707886"/>
          </a:xfrm>
          <a:prstGeom prst="rect">
            <a:avLst/>
          </a:prstGeom>
          <a:noFill/>
        </p:spPr>
        <p:txBody>
          <a:bodyPr wrap="none" rtlCol="0">
            <a:spAutoFit/>
          </a:bodyPr>
          <a:lstStyle/>
          <a:p>
            <a:r>
              <a:rPr lang="ru-RU" sz="2000" b="1" dirty="0" err="1">
                <a:solidFill>
                  <a:srgbClr val="FFFF00"/>
                </a:solidFill>
                <a:latin typeface="Comic Sans MS" panose="030F0702030302020204" pitchFamily="66" charset="0"/>
              </a:rPr>
              <a:t>On</a:t>
            </a:r>
            <a:r>
              <a:rPr lang="ru-RU" sz="2000" b="1" dirty="0">
                <a:solidFill>
                  <a:srgbClr val="FFFF00"/>
                </a:solidFill>
                <a:latin typeface="Comic Sans MS" panose="030F0702030302020204" pitchFamily="66" charset="0"/>
              </a:rPr>
              <a:t> </a:t>
            </a:r>
            <a:r>
              <a:rPr lang="ru-RU" sz="2000" b="1" dirty="0" err="1">
                <a:solidFill>
                  <a:srgbClr val="FFFF00"/>
                </a:solidFill>
                <a:latin typeface="Comic Sans MS" panose="030F0702030302020204" pitchFamily="66" charset="0"/>
              </a:rPr>
              <a:t>the</a:t>
            </a:r>
            <a:r>
              <a:rPr lang="ru-RU" sz="2000" b="1" dirty="0">
                <a:solidFill>
                  <a:srgbClr val="FFFF00"/>
                </a:solidFill>
                <a:latin typeface="Comic Sans MS" panose="030F0702030302020204" pitchFamily="66" charset="0"/>
              </a:rPr>
              <a:t> </a:t>
            </a:r>
            <a:r>
              <a:rPr lang="ru-RU" sz="2000" b="1" dirty="0" err="1">
                <a:solidFill>
                  <a:srgbClr val="FFFF00"/>
                </a:solidFill>
                <a:latin typeface="Comic Sans MS" panose="030F0702030302020204" pitchFamily="66" charset="0"/>
              </a:rPr>
              <a:t>wall</a:t>
            </a:r>
            <a:r>
              <a:rPr lang="ru-RU" sz="2000" b="1" dirty="0">
                <a:solidFill>
                  <a:srgbClr val="FFFF00"/>
                </a:solidFill>
                <a:latin typeface="Comic Sans MS" panose="030F0702030302020204" pitchFamily="66" charset="0"/>
              </a:rPr>
              <a:t> </a:t>
            </a:r>
            <a:r>
              <a:rPr lang="ru-RU" sz="2000" b="1" dirty="0" err="1">
                <a:solidFill>
                  <a:srgbClr val="FFFF00"/>
                </a:solidFill>
                <a:latin typeface="Comic Sans MS" panose="030F0702030302020204" pitchFamily="66" charset="0"/>
              </a:rPr>
              <a:t>of</a:t>
            </a:r>
            <a:r>
              <a:rPr lang="ru-RU" sz="2000" b="1" dirty="0">
                <a:solidFill>
                  <a:srgbClr val="FFFF00"/>
                </a:solidFill>
                <a:latin typeface="Comic Sans MS" panose="030F0702030302020204" pitchFamily="66" charset="0"/>
              </a:rPr>
              <a:t> </a:t>
            </a:r>
            <a:r>
              <a:rPr lang="ru-RU" sz="2000" b="1" dirty="0" err="1">
                <a:solidFill>
                  <a:srgbClr val="FFFF00"/>
                </a:solidFill>
                <a:latin typeface="Comic Sans MS" panose="030F0702030302020204" pitchFamily="66" charset="0"/>
              </a:rPr>
              <a:t>the</a:t>
            </a:r>
            <a:r>
              <a:rPr lang="ru-RU" sz="2000" b="1" dirty="0">
                <a:solidFill>
                  <a:srgbClr val="FFFF00"/>
                </a:solidFill>
                <a:latin typeface="Comic Sans MS" panose="030F0702030302020204" pitchFamily="66" charset="0"/>
              </a:rPr>
              <a:t> </a:t>
            </a:r>
            <a:r>
              <a:rPr lang="ru-RU" sz="2000" b="1" dirty="0" err="1">
                <a:solidFill>
                  <a:srgbClr val="FFFF00"/>
                </a:solidFill>
                <a:latin typeface="Comic Sans MS" panose="030F0702030302020204" pitchFamily="66" charset="0"/>
              </a:rPr>
              <a:t>swimming</a:t>
            </a:r>
            <a:r>
              <a:rPr lang="ru-RU" sz="2000" b="1" dirty="0">
                <a:solidFill>
                  <a:srgbClr val="FFFF00"/>
                </a:solidFill>
                <a:latin typeface="Comic Sans MS" panose="030F0702030302020204" pitchFamily="66" charset="0"/>
              </a:rPr>
              <a:t> </a:t>
            </a:r>
            <a:r>
              <a:rPr lang="ru-RU" sz="2000" b="1" dirty="0" err="1">
                <a:solidFill>
                  <a:srgbClr val="FFFF00"/>
                </a:solidFill>
                <a:latin typeface="Comic Sans MS" panose="030F0702030302020204" pitchFamily="66" charset="0"/>
              </a:rPr>
              <a:t>pool</a:t>
            </a:r>
            <a:r>
              <a:rPr lang="ru-RU" sz="2000" b="1" dirty="0">
                <a:solidFill>
                  <a:srgbClr val="FFFF00"/>
                </a:solidFill>
                <a:latin typeface="Comic Sans MS" panose="030F0702030302020204" pitchFamily="66" charset="0"/>
              </a:rPr>
              <a:t> ARCHIMEDES</a:t>
            </a:r>
          </a:p>
          <a:p>
            <a:endParaRPr lang="ru-RU" sz="2000" b="1"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18330406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png"/>
          <p:cNvPicPr/>
          <p:nvPr/>
        </p:nvPicPr>
        <p:blipFill>
          <a:blip r:embed="rId2"/>
          <a:srcRect/>
          <a:stretch>
            <a:fillRect/>
          </a:stretch>
        </p:blipFill>
        <p:spPr>
          <a:xfrm>
            <a:off x="2362200" y="838200"/>
            <a:ext cx="4779328" cy="2994025"/>
          </a:xfrm>
          <a:prstGeom prst="rect">
            <a:avLst/>
          </a:prstGeom>
          <a:ln/>
        </p:spPr>
      </p:pic>
      <p:sp>
        <p:nvSpPr>
          <p:cNvPr id="4" name="Прямоугольник 3"/>
          <p:cNvSpPr/>
          <p:nvPr/>
        </p:nvSpPr>
        <p:spPr>
          <a:xfrm>
            <a:off x="228600" y="228600"/>
            <a:ext cx="8458200" cy="941796"/>
          </a:xfrm>
          <a:prstGeom prst="rect">
            <a:avLst/>
          </a:prstGeom>
        </p:spPr>
        <p:txBody>
          <a:bodyPr wrap="square">
            <a:spAutoFit/>
          </a:bodyPr>
          <a:lstStyle/>
          <a:p>
            <a:pPr marL="270510" algn="just">
              <a:lnSpc>
                <a:spcPct val="115000"/>
              </a:lnSpc>
              <a:spcAft>
                <a:spcPts val="0"/>
              </a:spcAft>
              <a:tabLst>
                <a:tab pos="262255" algn="l"/>
              </a:tabLst>
            </a:pPr>
            <a:r>
              <a:rPr lang="ru-RU" b="1" dirty="0">
                <a:solidFill>
                  <a:srgbClr val="FF0000"/>
                </a:solidFill>
                <a:latin typeface="+mn-lt"/>
                <a:ea typeface="Courier New" panose="02070309020205020404" pitchFamily="49" charset="0"/>
              </a:rPr>
              <a:t>Сверхпроводящий газонаполненный сепаратор GASSOL</a:t>
            </a:r>
            <a:r>
              <a:rPr lang="ru-RU" b="1" i="1" dirty="0">
                <a:solidFill>
                  <a:srgbClr val="FF0000"/>
                </a:solidFill>
                <a:latin typeface="+mn-lt"/>
                <a:ea typeface="Courier New" panose="02070309020205020404" pitchFamily="49" charset="0"/>
              </a:rPr>
              <a:t>.</a:t>
            </a:r>
            <a:endParaRPr lang="ru-RU" dirty="0">
              <a:solidFill>
                <a:srgbClr val="FF0000"/>
              </a:solidFill>
              <a:latin typeface="+mn-lt"/>
              <a:ea typeface="Courier New" panose="02070309020205020404" pitchFamily="49" charset="0"/>
            </a:endParaRPr>
          </a:p>
        </p:txBody>
      </p:sp>
      <p:sp>
        <p:nvSpPr>
          <p:cNvPr id="5" name="Прямоугольник 4"/>
          <p:cNvSpPr/>
          <p:nvPr/>
        </p:nvSpPr>
        <p:spPr>
          <a:xfrm>
            <a:off x="228600" y="4038600"/>
            <a:ext cx="8610600" cy="1938992"/>
          </a:xfrm>
          <a:prstGeom prst="rect">
            <a:avLst/>
          </a:prstGeom>
        </p:spPr>
        <p:txBody>
          <a:bodyPr wrap="square">
            <a:spAutoFit/>
          </a:bodyPr>
          <a:lstStyle/>
          <a:p>
            <a:pPr algn="just" hangingPunct="0">
              <a:spcAft>
                <a:spcPts val="0"/>
              </a:spcAft>
            </a:pPr>
            <a:endParaRPr lang="ru-RU" dirty="0" smtClean="0">
              <a:latin typeface="Times New Roman" panose="02020603050405020304" pitchFamily="18" charset="0"/>
              <a:ea typeface="Times New Roman" panose="02020603050405020304" pitchFamily="18" charset="0"/>
            </a:endParaRPr>
          </a:p>
          <a:p>
            <a:pPr algn="just" hangingPunct="0">
              <a:spcAft>
                <a:spcPts val="0"/>
              </a:spcAft>
            </a:pPr>
            <a:r>
              <a:rPr lang="ru-RU" dirty="0" smtClean="0">
                <a:latin typeface="+mn-lt"/>
                <a:ea typeface="Times New Roman" panose="02020603050405020304" pitchFamily="18" charset="0"/>
              </a:rPr>
              <a:t>Контракт с фирмой </a:t>
            </a:r>
            <a:r>
              <a:rPr lang="en-US" b="1" dirty="0" err="1">
                <a:latin typeface="+mn-lt"/>
                <a:ea typeface="Times New Roman" panose="02020603050405020304" pitchFamily="18" charset="0"/>
              </a:rPr>
              <a:t>XI'an</a:t>
            </a:r>
            <a:r>
              <a:rPr lang="en-US" b="1" dirty="0">
                <a:latin typeface="+mn-lt"/>
                <a:ea typeface="Times New Roman" panose="02020603050405020304" pitchFamily="18" charset="0"/>
              </a:rPr>
              <a:t> Superconducting Magnet Technology Co., </a:t>
            </a:r>
            <a:r>
              <a:rPr lang="en-US" b="1" dirty="0" smtClean="0">
                <a:latin typeface="+mn-lt"/>
                <a:ea typeface="Times New Roman" panose="02020603050405020304" pitchFamily="18" charset="0"/>
              </a:rPr>
              <a:t>Ltd</a:t>
            </a:r>
            <a:r>
              <a:rPr lang="ru-RU" b="1" dirty="0" smtClean="0">
                <a:latin typeface="+mn-lt"/>
                <a:ea typeface="Times New Roman" panose="02020603050405020304" pitchFamily="18" charset="0"/>
              </a:rPr>
              <a:t>.</a:t>
            </a:r>
          </a:p>
          <a:p>
            <a:pPr algn="just" hangingPunct="0">
              <a:spcAft>
                <a:spcPts val="0"/>
              </a:spcAft>
            </a:pPr>
            <a:r>
              <a:rPr lang="ru-RU" b="1" dirty="0" smtClean="0">
                <a:solidFill>
                  <a:srgbClr val="FF0000"/>
                </a:solidFill>
                <a:effectLst/>
                <a:latin typeface="+mn-lt"/>
                <a:ea typeface="Times New Roman" panose="02020603050405020304" pitchFamily="18" charset="0"/>
              </a:rPr>
              <a:t>Поставка  в конце 2024 года.</a:t>
            </a:r>
          </a:p>
          <a:p>
            <a:pPr algn="just" hangingPunct="0">
              <a:spcAft>
                <a:spcPts val="0"/>
              </a:spcAft>
            </a:pPr>
            <a:r>
              <a:rPr lang="ru-RU" b="1" dirty="0" smtClean="0">
                <a:latin typeface="+mn-lt"/>
                <a:ea typeface="Times New Roman" panose="02020603050405020304" pitchFamily="18" charset="0"/>
              </a:rPr>
              <a:t>Сейчас – подготовка к монтажу </a:t>
            </a:r>
            <a:r>
              <a:rPr lang="ru-RU" b="1" dirty="0" err="1" smtClean="0">
                <a:latin typeface="+mn-lt"/>
                <a:ea typeface="Times New Roman" panose="02020603050405020304" pitchFamily="18" charset="0"/>
              </a:rPr>
              <a:t>ионопровода</a:t>
            </a:r>
            <a:r>
              <a:rPr lang="ru-RU" b="1" dirty="0" smtClean="0">
                <a:latin typeface="+mn-lt"/>
                <a:ea typeface="Times New Roman" panose="02020603050405020304" pitchFamily="18" charset="0"/>
              </a:rPr>
              <a:t> в к. 115 </a:t>
            </a:r>
            <a:endParaRPr lang="ru-RU" dirty="0">
              <a:effectLst/>
              <a:latin typeface="+mn-lt"/>
              <a:ea typeface="Times New Roman" panose="02020603050405020304" pitchFamily="18" charset="0"/>
            </a:endParaRPr>
          </a:p>
        </p:txBody>
      </p:sp>
    </p:spTree>
    <p:extLst>
      <p:ext uri="{BB962C8B-B14F-4D97-AF65-F5344CB8AC3E}">
        <p14:creationId xmlns:p14="http://schemas.microsoft.com/office/powerpoint/2010/main" val="1353599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1282702" y="681039"/>
          <a:ext cx="7034213" cy="5700712"/>
        </p:xfrm>
        <a:graphic>
          <a:graphicData uri="http://schemas.openxmlformats.org/presentationml/2006/ole">
            <mc:AlternateContent xmlns:mc="http://schemas.openxmlformats.org/markup-compatibility/2006">
              <mc:Choice xmlns:v="urn:schemas-microsoft-com:vml" Requires="v">
                <p:oleObj spid="_x0000_s2053" name="CorelDRAW" r:id="rId4" imgW="8193240" imgH="6654240" progId="CorelDraw.Graphic.16">
                  <p:embed/>
                </p:oleObj>
              </mc:Choice>
              <mc:Fallback>
                <p:oleObj name="CorelDRAW" r:id="rId4" imgW="8193240" imgH="6654240" progId="CorelDraw.Graphic.1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702" y="681039"/>
                        <a:ext cx="7034213" cy="570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3555" name="TextBox 5"/>
          <p:cNvSpPr txBox="1">
            <a:spLocks noChangeArrowheads="1"/>
          </p:cNvSpPr>
          <p:nvPr/>
        </p:nvSpPr>
        <p:spPr bwMode="auto">
          <a:xfrm>
            <a:off x="539750" y="404814"/>
            <a:ext cx="2595006" cy="430887"/>
          </a:xfrm>
          <a:prstGeom prst="rect">
            <a:avLst/>
          </a:prstGeom>
          <a:noFill/>
          <a:ln w="9525">
            <a:noFill/>
            <a:miter lim="800000"/>
            <a:headEnd/>
            <a:tailEnd/>
          </a:ln>
        </p:spPr>
        <p:txBody>
          <a:bodyPr wrap="none">
            <a:spAutoFit/>
          </a:bodyPr>
          <a:lstStyle/>
          <a:p>
            <a:r>
              <a:rPr lang="en-US" sz="2200" b="1" dirty="0">
                <a:solidFill>
                  <a:srgbClr val="0000FF"/>
                </a:solidFill>
                <a:latin typeface="+mn-lt"/>
              </a:rPr>
              <a:t>Spontaneous </a:t>
            </a:r>
            <a:r>
              <a:rPr lang="en-US" sz="2200" b="1" dirty="0" smtClean="0">
                <a:solidFill>
                  <a:srgbClr val="0000FF"/>
                </a:solidFill>
                <a:latin typeface="+mn-lt"/>
              </a:rPr>
              <a:t> fission</a:t>
            </a:r>
            <a:endParaRPr lang="ru-RU" sz="2200" b="1" dirty="0">
              <a:solidFill>
                <a:srgbClr val="0000FF"/>
              </a:solidFill>
              <a:latin typeface="+mn-lt"/>
            </a:endParaRPr>
          </a:p>
        </p:txBody>
      </p:sp>
      <p:sp>
        <p:nvSpPr>
          <p:cNvPr id="23556" name="TextBox 6"/>
          <p:cNvSpPr txBox="1">
            <a:spLocks noChangeArrowheads="1"/>
          </p:cNvSpPr>
          <p:nvPr/>
        </p:nvSpPr>
        <p:spPr bwMode="auto">
          <a:xfrm>
            <a:off x="7380288" y="1916113"/>
            <a:ext cx="728084" cy="400110"/>
          </a:xfrm>
          <a:prstGeom prst="rect">
            <a:avLst/>
          </a:prstGeom>
          <a:solidFill>
            <a:schemeClr val="bg1"/>
          </a:solidFill>
          <a:ln w="9525">
            <a:noFill/>
            <a:miter lim="800000"/>
            <a:headEnd/>
            <a:tailEnd/>
          </a:ln>
        </p:spPr>
        <p:txBody>
          <a:bodyPr wrap="none">
            <a:spAutoFit/>
          </a:bodyPr>
          <a:lstStyle/>
          <a:p>
            <a:r>
              <a:rPr lang="en-US" sz="2000">
                <a:solidFill>
                  <a:srgbClr val="0000FF"/>
                </a:solidFill>
              </a:rPr>
              <a:t>SHN</a:t>
            </a:r>
            <a:endParaRPr lang="ru-RU" sz="2000">
              <a:solidFill>
                <a:srgbClr val="0000FF"/>
              </a:solidFill>
            </a:endParaRPr>
          </a:p>
        </p:txBody>
      </p:sp>
      <p:sp>
        <p:nvSpPr>
          <p:cNvPr id="23557" name="TextBox 7"/>
          <p:cNvSpPr txBox="1">
            <a:spLocks noChangeArrowheads="1"/>
          </p:cNvSpPr>
          <p:nvPr/>
        </p:nvSpPr>
        <p:spPr bwMode="auto">
          <a:xfrm>
            <a:off x="3924300" y="476249"/>
            <a:ext cx="2408032" cy="400110"/>
          </a:xfrm>
          <a:prstGeom prst="rect">
            <a:avLst/>
          </a:prstGeom>
          <a:solidFill>
            <a:schemeClr val="bg1"/>
          </a:solidFill>
          <a:ln w="9525">
            <a:noFill/>
            <a:miter lim="800000"/>
            <a:headEnd/>
            <a:tailEnd/>
          </a:ln>
        </p:spPr>
        <p:txBody>
          <a:bodyPr wrap="none">
            <a:spAutoFit/>
          </a:bodyPr>
          <a:lstStyle/>
          <a:p>
            <a:r>
              <a:rPr lang="en-US" sz="2000"/>
              <a:t>even-even isotopes</a:t>
            </a:r>
            <a:endParaRPr lang="ru-RU" sz="2000"/>
          </a:p>
        </p:txBody>
      </p:sp>
      <p:grpSp>
        <p:nvGrpSpPr>
          <p:cNvPr id="2" name="Группа 30"/>
          <p:cNvGrpSpPr>
            <a:grpSpLocks/>
          </p:cNvGrpSpPr>
          <p:nvPr/>
        </p:nvGrpSpPr>
        <p:grpSpPr bwMode="auto">
          <a:xfrm>
            <a:off x="5435603" y="4076700"/>
            <a:ext cx="1807042" cy="1366838"/>
            <a:chOff x="5487512" y="4078415"/>
            <a:chExt cx="1807831" cy="1368152"/>
          </a:xfrm>
        </p:grpSpPr>
        <p:sp>
          <p:nvSpPr>
            <p:cNvPr id="11" name="Овал 10"/>
            <p:cNvSpPr/>
            <p:nvPr/>
          </p:nvSpPr>
          <p:spPr>
            <a:xfrm>
              <a:off x="5487512" y="4078415"/>
              <a:ext cx="719452" cy="13681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3561" name="TextBox 29"/>
            <p:cNvSpPr txBox="1">
              <a:spLocks noChangeArrowheads="1"/>
            </p:cNvSpPr>
            <p:nvPr/>
          </p:nvSpPr>
          <p:spPr bwMode="auto">
            <a:xfrm>
              <a:off x="6063892" y="4725149"/>
              <a:ext cx="1231451" cy="708566"/>
            </a:xfrm>
            <a:prstGeom prst="rect">
              <a:avLst/>
            </a:prstGeom>
            <a:solidFill>
              <a:schemeClr val="bg1"/>
            </a:solidFill>
            <a:ln w="9525">
              <a:noFill/>
              <a:miter lim="800000"/>
              <a:headEnd/>
              <a:tailEnd/>
            </a:ln>
          </p:spPr>
          <p:txBody>
            <a:bodyPr wrap="none">
              <a:spAutoFit/>
            </a:bodyPr>
            <a:lstStyle/>
            <a:p>
              <a:r>
                <a:rPr lang="en-US" sz="2000">
                  <a:solidFill>
                    <a:srgbClr val="C00000"/>
                  </a:solidFill>
                  <a:latin typeface="Calibri" pitchFamily="34" charset="0"/>
                </a:rPr>
                <a:t>SF critical </a:t>
              </a:r>
            </a:p>
            <a:p>
              <a:r>
                <a:rPr lang="en-US" sz="2000">
                  <a:solidFill>
                    <a:srgbClr val="C00000"/>
                  </a:solidFill>
                  <a:latin typeface="Calibri" pitchFamily="34" charset="0"/>
                </a:rPr>
                <a:t>zone</a:t>
              </a:r>
              <a:endParaRPr lang="ru-RU" sz="2000">
                <a:solidFill>
                  <a:srgbClr val="C00000"/>
                </a:solidFill>
                <a:latin typeface="Calibri" pitchFamily="34" charset="0"/>
              </a:endParaRPr>
            </a:p>
          </p:txBody>
        </p:sp>
      </p:grpSp>
      <p:sp>
        <p:nvSpPr>
          <p:cNvPr id="23559" name="Text Box 7"/>
          <p:cNvSpPr txBox="1">
            <a:spLocks noChangeArrowheads="1"/>
          </p:cNvSpPr>
          <p:nvPr/>
        </p:nvSpPr>
        <p:spPr bwMode="auto">
          <a:xfrm>
            <a:off x="4067175" y="1341439"/>
            <a:ext cx="3270250" cy="339196"/>
          </a:xfrm>
          <a:prstGeom prst="rect">
            <a:avLst/>
          </a:prstGeom>
          <a:noFill/>
          <a:ln w="9525">
            <a:noFill/>
            <a:miter lim="800000"/>
            <a:headEnd type="none" w="sm" len="sm"/>
            <a:tailEnd type="none" w="sm" len="sm"/>
          </a:ln>
        </p:spPr>
        <p:txBody>
          <a:bodyPr lIns="92075" tIns="46038" rIns="92075" bIns="46038">
            <a:spAutoFit/>
          </a:bodyPr>
          <a:lstStyle/>
          <a:p>
            <a:pPr eaLnBrk="0" hangingPunct="0"/>
            <a:r>
              <a:rPr lang="en-US" altLang="zh-CN" sz="1600" dirty="0">
                <a:solidFill>
                  <a:srgbClr val="3333FF"/>
                </a:solidFill>
              </a:rPr>
              <a:t>R</a:t>
            </a:r>
            <a:r>
              <a:rPr lang="en-US" altLang="zh-CN" sz="1600" b="1" dirty="0">
                <a:solidFill>
                  <a:srgbClr val="3333FF"/>
                </a:solidFill>
                <a:latin typeface="+mn-lt"/>
              </a:rPr>
              <a:t>. </a:t>
            </a:r>
            <a:r>
              <a:rPr lang="en-US" altLang="zh-CN" sz="1600" b="1" dirty="0" err="1">
                <a:solidFill>
                  <a:srgbClr val="3333FF"/>
                </a:solidFill>
                <a:latin typeface="+mn-lt"/>
              </a:rPr>
              <a:t>Smolańczuk</a:t>
            </a:r>
            <a:r>
              <a:rPr lang="en-US" altLang="zh-CN" sz="1600" b="1" dirty="0">
                <a:solidFill>
                  <a:srgbClr val="3333FF"/>
                </a:solidFill>
                <a:latin typeface="+mn-lt"/>
              </a:rPr>
              <a:t>, PR. C 56 (1997) 812 </a:t>
            </a:r>
            <a:endParaRPr lang="en-US" sz="1600" b="1" dirty="0">
              <a:solidFill>
                <a:srgbClr val="3333FF"/>
              </a:solidFill>
              <a:latin typeface="+mn-lt"/>
            </a:endParaRPr>
          </a:p>
        </p:txBody>
      </p:sp>
      <p:sp>
        <p:nvSpPr>
          <p:cNvPr id="12" name="TextBox 6"/>
          <p:cNvSpPr txBox="1">
            <a:spLocks noChangeArrowheads="1"/>
          </p:cNvSpPr>
          <p:nvPr/>
        </p:nvSpPr>
        <p:spPr bwMode="auto">
          <a:xfrm>
            <a:off x="107016" y="6508560"/>
            <a:ext cx="8497432" cy="307777"/>
          </a:xfrm>
          <a:prstGeom prst="rect">
            <a:avLst/>
          </a:prstGeom>
          <a:noFill/>
          <a:ln w="9525">
            <a:noFill/>
            <a:miter lim="800000"/>
            <a:headEnd/>
            <a:tailEnd/>
          </a:ln>
        </p:spPr>
        <p:txBody>
          <a:bodyPr wrap="square">
            <a:spAutoFit/>
          </a:bodyPr>
          <a:lstStyle/>
          <a:p>
            <a:r>
              <a:rPr lang="en-GB" sz="1400" b="1" dirty="0" smtClean="0">
                <a:solidFill>
                  <a:schemeClr val="accent2">
                    <a:lumMod val="50000"/>
                  </a:schemeClr>
                </a:solidFill>
                <a:cs typeface="Calibri" panose="020F0502020204030204" pitchFamily="34" charset="0"/>
              </a:rPr>
              <a:t>Yuri </a:t>
            </a:r>
            <a:r>
              <a:rPr lang="en-GB" sz="1400" b="1" dirty="0" err="1" smtClean="0">
                <a:solidFill>
                  <a:schemeClr val="accent2">
                    <a:lumMod val="50000"/>
                  </a:schemeClr>
                </a:solidFill>
                <a:cs typeface="Calibri" panose="020F0502020204030204" pitchFamily="34" charset="0"/>
              </a:rPr>
              <a:t>Oganessian</a:t>
            </a:r>
            <a:r>
              <a:rPr lang="en-GB" sz="1400" b="1" dirty="0" smtClean="0">
                <a:solidFill>
                  <a:schemeClr val="accent2">
                    <a:lumMod val="50000"/>
                  </a:schemeClr>
                </a:solidFill>
                <a:cs typeface="Calibri" panose="020F0502020204030204" pitchFamily="34" charset="0"/>
              </a:rPr>
              <a:t>. </a:t>
            </a:r>
            <a:r>
              <a:rPr lang="en-US" sz="1400" b="1" dirty="0" smtClean="0">
                <a:solidFill>
                  <a:schemeClr val="accent2">
                    <a:lumMod val="50000"/>
                  </a:schemeClr>
                </a:solidFill>
                <a:cs typeface="Calibri" panose="020F0502020204030204" pitchFamily="34" charset="0"/>
              </a:rPr>
              <a:t>”Periodic Table after 150 years”, Mendeleev Congress, Sept.9, 2019, Saint Petersburg, Russia</a:t>
            </a:r>
            <a:endParaRPr lang="ru-RU" sz="1400" b="1" dirty="0">
              <a:solidFill>
                <a:schemeClr val="accent2">
                  <a:lumMod val="50000"/>
                </a:schemeClr>
              </a:solidFill>
              <a:cs typeface="Calibri" panose="020F0502020204030204" pitchFamily="34" charset="0"/>
            </a:endParaRPr>
          </a:p>
        </p:txBody>
      </p:sp>
    </p:spTree>
    <p:extLst>
      <p:ext uri="{BB962C8B-B14F-4D97-AF65-F5344CB8AC3E}">
        <p14:creationId xmlns:p14="http://schemas.microsoft.com/office/powerpoint/2010/main" val="1941672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8263A624-1B79-4CBD-9250-390820AC8784}"/>
              </a:ext>
            </a:extLst>
          </p:cNvPr>
          <p:cNvSpPr txBox="1">
            <a:spLocks/>
          </p:cNvSpPr>
          <p:nvPr/>
        </p:nvSpPr>
        <p:spPr>
          <a:xfrm>
            <a:off x="0" y="-9868"/>
            <a:ext cx="9144000" cy="78489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Эксперимент</a:t>
            </a: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 </a:t>
            </a:r>
            <a:r>
              <a:rPr kumimoji="0" lang="en-US" sz="4000"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136</a:t>
            </a: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Xe, </a:t>
            </a:r>
            <a:r>
              <a:rPr kumimoji="0" lang="en-US" sz="4000"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209</a:t>
            </a: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Bi</a:t>
            </a: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 </a:t>
            </a: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a:t>
            </a: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 </a:t>
            </a:r>
            <a:r>
              <a:rPr kumimoji="0" lang="en-US" sz="4000"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238</a:t>
            </a: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U</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endParaRPr>
          </a:p>
        </p:txBody>
      </p:sp>
      <p:grpSp>
        <p:nvGrpSpPr>
          <p:cNvPr id="2" name="Группа 1">
            <a:extLst>
              <a:ext uri="{FF2B5EF4-FFF2-40B4-BE49-F238E27FC236}">
                <a16:creationId xmlns="" xmlns:a16="http://schemas.microsoft.com/office/drawing/2014/main" id="{E3395633-DCE7-428D-9A02-CEAD89C02A98}"/>
              </a:ext>
            </a:extLst>
          </p:cNvPr>
          <p:cNvGrpSpPr/>
          <p:nvPr/>
        </p:nvGrpSpPr>
        <p:grpSpPr>
          <a:xfrm>
            <a:off x="4086722" y="1287538"/>
            <a:ext cx="4829809" cy="4364284"/>
            <a:chOff x="2585064" y="1252558"/>
            <a:chExt cx="7057325" cy="5706056"/>
          </a:xfrm>
        </p:grpSpPr>
        <p:pic>
          <p:nvPicPr>
            <p:cNvPr id="6" name="Рисунок 5">
              <a:extLst>
                <a:ext uri="{FF2B5EF4-FFF2-40B4-BE49-F238E27FC236}">
                  <a16:creationId xmlns="" xmlns:a16="http://schemas.microsoft.com/office/drawing/2014/main" id="{FE7B8694-2AEC-41FB-8BE6-A249987CDE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5064" y="1252558"/>
              <a:ext cx="7057325" cy="5436565"/>
            </a:xfrm>
            <a:prstGeom prst="rect">
              <a:avLst/>
            </a:prstGeom>
          </p:spPr>
        </p:pic>
        <p:cxnSp>
          <p:nvCxnSpPr>
            <p:cNvPr id="7" name="Прямая со стрелкой 6">
              <a:extLst>
                <a:ext uri="{FF2B5EF4-FFF2-40B4-BE49-F238E27FC236}">
                  <a16:creationId xmlns="" xmlns:a16="http://schemas.microsoft.com/office/drawing/2014/main" id="{3908015A-3205-4957-A72F-37B3DD25322E}"/>
                </a:ext>
              </a:extLst>
            </p:cNvPr>
            <p:cNvCxnSpPr>
              <a:cxnSpLocks/>
            </p:cNvCxnSpPr>
            <p:nvPr/>
          </p:nvCxnSpPr>
          <p:spPr>
            <a:xfrm>
              <a:off x="4937148" y="4172872"/>
              <a:ext cx="384495" cy="514458"/>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7EABFFF9-E2C8-4A3C-9AE6-2A69191A8A47}"/>
                </a:ext>
              </a:extLst>
            </p:cNvPr>
            <p:cNvSpPr txBox="1"/>
            <p:nvPr/>
          </p:nvSpPr>
          <p:spPr>
            <a:xfrm>
              <a:off x="6173542" y="6319792"/>
              <a:ext cx="2276304" cy="482881"/>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TLF (U-like)</a:t>
              </a:r>
              <a:endParaRPr kumimoji="0" lang="ru-RU" sz="1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TextBox 8">
              <a:extLst>
                <a:ext uri="{FF2B5EF4-FFF2-40B4-BE49-F238E27FC236}">
                  <a16:creationId xmlns="" xmlns:a16="http://schemas.microsoft.com/office/drawing/2014/main" id="{2C381D11-20A9-40BA-9E11-3F7BEC04003F}"/>
                </a:ext>
              </a:extLst>
            </p:cNvPr>
            <p:cNvSpPr txBox="1"/>
            <p:nvPr/>
          </p:nvSpPr>
          <p:spPr>
            <a:xfrm>
              <a:off x="3987804" y="3013268"/>
              <a:ext cx="2283183" cy="48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PLF (Xe-like)</a:t>
              </a:r>
              <a:endParaRPr kumimoji="0" lang="ru-RU" sz="1800" b="1"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0" name="Прямая со стрелкой 9">
              <a:extLst>
                <a:ext uri="{FF2B5EF4-FFF2-40B4-BE49-F238E27FC236}">
                  <a16:creationId xmlns="" xmlns:a16="http://schemas.microsoft.com/office/drawing/2014/main" id="{EB333C64-EB02-4236-B9FE-F182DFE69F69}"/>
                </a:ext>
              </a:extLst>
            </p:cNvPr>
            <p:cNvCxnSpPr>
              <a:cxnSpLocks/>
            </p:cNvCxnSpPr>
            <p:nvPr/>
          </p:nvCxnSpPr>
          <p:spPr>
            <a:xfrm flipV="1">
              <a:off x="4948072" y="3529914"/>
              <a:ext cx="1082025" cy="64295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 xmlns:a16="http://schemas.microsoft.com/office/drawing/2014/main" id="{A7DBE306-D25C-4958-9594-3E223FE921DA}"/>
                </a:ext>
              </a:extLst>
            </p:cNvPr>
            <p:cNvCxnSpPr>
              <a:cxnSpLocks/>
            </p:cNvCxnSpPr>
            <p:nvPr/>
          </p:nvCxnSpPr>
          <p:spPr>
            <a:xfrm flipV="1">
              <a:off x="5321643" y="4699333"/>
              <a:ext cx="708454" cy="2374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2DDF1E46-116B-434F-9D7B-5A3DDD276640}"/>
                </a:ext>
              </a:extLst>
            </p:cNvPr>
            <p:cNvSpPr txBox="1"/>
            <p:nvPr/>
          </p:nvSpPr>
          <p:spPr>
            <a:xfrm>
              <a:off x="7434481" y="5236110"/>
              <a:ext cx="362466" cy="7452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a:ea typeface="+mn-ea"/>
                  <a:cs typeface="+mn-cs"/>
                </a:rPr>
                <a:t>ff</a:t>
              </a:r>
              <a:endParaRPr kumimoji="0" lang="ru-RU" sz="1800" b="1" i="0" u="none" strike="noStrike" kern="1200" cap="none" spc="0" normalizeH="0" baseline="0" noProof="0" dirty="0">
                <a:ln>
                  <a:noFill/>
                </a:ln>
                <a:solidFill>
                  <a:srgbClr val="00B050"/>
                </a:solidFill>
                <a:effectLst/>
                <a:uLnTx/>
                <a:uFillTx/>
                <a:latin typeface="Calibri"/>
                <a:ea typeface="+mn-ea"/>
                <a:cs typeface="+mn-cs"/>
              </a:endParaRPr>
            </a:p>
          </p:txBody>
        </p:sp>
        <p:cxnSp>
          <p:nvCxnSpPr>
            <p:cNvPr id="17" name="Прямая со стрелкой 16">
              <a:extLst>
                <a:ext uri="{FF2B5EF4-FFF2-40B4-BE49-F238E27FC236}">
                  <a16:creationId xmlns="" xmlns:a16="http://schemas.microsoft.com/office/drawing/2014/main" id="{E53FDFE2-A559-451F-B6D3-04258B647737}"/>
                </a:ext>
              </a:extLst>
            </p:cNvPr>
            <p:cNvCxnSpPr>
              <a:cxnSpLocks/>
            </p:cNvCxnSpPr>
            <p:nvPr/>
          </p:nvCxnSpPr>
          <p:spPr>
            <a:xfrm flipH="1">
              <a:off x="4649578" y="4721096"/>
              <a:ext cx="676532" cy="1098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 xmlns:a16="http://schemas.microsoft.com/office/drawing/2014/main" id="{E5524280-59FD-4270-8E9D-5EBD69DDFD0A}"/>
                </a:ext>
              </a:extLst>
            </p:cNvPr>
            <p:cNvCxnSpPr>
              <a:cxnSpLocks/>
            </p:cNvCxnSpPr>
            <p:nvPr/>
          </p:nvCxnSpPr>
          <p:spPr>
            <a:xfrm flipH="1">
              <a:off x="4649578" y="4179740"/>
              <a:ext cx="298494" cy="55233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 xmlns:a16="http://schemas.microsoft.com/office/drawing/2014/main" id="{B97604C3-7EE6-4D29-B7FA-D9FE6B0717F0}"/>
                </a:ext>
              </a:extLst>
            </p:cNvPr>
            <p:cNvCxnSpPr>
              <a:cxnSpLocks/>
            </p:cNvCxnSpPr>
            <p:nvPr/>
          </p:nvCxnSpPr>
          <p:spPr>
            <a:xfrm>
              <a:off x="4948072" y="4179740"/>
              <a:ext cx="1082025" cy="5314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C258139C-85B6-4D42-B308-BBA21066CEB7}"/>
                </a:ext>
              </a:extLst>
            </p:cNvPr>
            <p:cNvSpPr txBox="1"/>
            <p:nvPr/>
          </p:nvSpPr>
          <p:spPr>
            <a:xfrm>
              <a:off x="3459725" y="6319791"/>
              <a:ext cx="629643" cy="6388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B050"/>
                  </a:solidFill>
                  <a:effectLst/>
                  <a:uLnTx/>
                  <a:uFillTx/>
                  <a:latin typeface="Calibri"/>
                  <a:ea typeface="+mn-ea"/>
                  <a:cs typeface="+mn-cs"/>
                </a:rPr>
                <a:t>ff</a:t>
              </a:r>
              <a:endParaRPr kumimoji="0" lang="ru-RU" sz="3000" b="1" i="0" u="none" strike="noStrike" kern="1200" cap="none" spc="0" normalizeH="0" baseline="0" noProof="0" dirty="0">
                <a:ln>
                  <a:noFill/>
                </a:ln>
                <a:solidFill>
                  <a:srgbClr val="00B050"/>
                </a:solidFill>
                <a:effectLst/>
                <a:uLnTx/>
                <a:uFillTx/>
                <a:latin typeface="Calibri"/>
                <a:ea typeface="+mn-ea"/>
                <a:cs typeface="+mn-cs"/>
              </a:endParaRPr>
            </a:p>
          </p:txBody>
        </p:sp>
      </p:grpSp>
      <p:sp>
        <p:nvSpPr>
          <p:cNvPr id="3" name="TextBox 2">
            <a:extLst>
              <a:ext uri="{FF2B5EF4-FFF2-40B4-BE49-F238E27FC236}">
                <a16:creationId xmlns="" xmlns:a16="http://schemas.microsoft.com/office/drawing/2014/main" id="{086ED939-277C-4370-AC2D-E2C9ACA42F25}"/>
              </a:ext>
            </a:extLst>
          </p:cNvPr>
          <p:cNvSpPr txBox="1"/>
          <p:nvPr/>
        </p:nvSpPr>
        <p:spPr>
          <a:xfrm>
            <a:off x="139305" y="961574"/>
            <a:ext cx="6586536" cy="830997"/>
          </a:xfrm>
          <a:prstGeom prst="rect">
            <a:avLst/>
          </a:prstGeom>
          <a:noFill/>
        </p:spPr>
        <p:txBody>
          <a:bodyPr wrap="square" rtlCol="0">
            <a:spAutoFit/>
          </a:bodyPr>
          <a:lstStyle/>
          <a:p>
            <a:r>
              <a:rPr lang="ru-RU" sz="2400" dirty="0"/>
              <a:t>Схема установки </a:t>
            </a:r>
            <a:r>
              <a:rPr lang="en-US" sz="2400" dirty="0"/>
              <a:t>CORSET </a:t>
            </a:r>
            <a:r>
              <a:rPr lang="ru-RU" sz="2400" dirty="0"/>
              <a:t>для реакций </a:t>
            </a:r>
            <a:r>
              <a:rPr lang="ru-RU" sz="2400" dirty="0" err="1"/>
              <a:t>многонуклонных</a:t>
            </a:r>
            <a:r>
              <a:rPr lang="ru-RU" sz="2400" dirty="0"/>
              <a:t> передач</a:t>
            </a:r>
          </a:p>
        </p:txBody>
      </p:sp>
      <p:graphicFrame>
        <p:nvGraphicFramePr>
          <p:cNvPr id="13" name="Таблица 12"/>
          <p:cNvGraphicFramePr>
            <a:graphicFrameLocks noGrp="1"/>
          </p:cNvGraphicFramePr>
          <p:nvPr>
            <p:extLst>
              <p:ext uri="{D42A27DB-BD31-4B8C-83A1-F6EECF244321}">
                <p14:modId xmlns:p14="http://schemas.microsoft.com/office/powerpoint/2010/main" val="944827580"/>
              </p:ext>
            </p:extLst>
          </p:nvPr>
        </p:nvGraphicFramePr>
        <p:xfrm>
          <a:off x="617323" y="2068871"/>
          <a:ext cx="3006297" cy="3855720"/>
        </p:xfrm>
        <a:graphic>
          <a:graphicData uri="http://schemas.openxmlformats.org/drawingml/2006/table">
            <a:tbl>
              <a:tblPr firstRow="1" bandRow="1">
                <a:tableStyleId>{5C22544A-7EE6-4342-B048-85BDC9FD1C3A}</a:tableStyleId>
              </a:tblPr>
              <a:tblGrid>
                <a:gridCol w="1685644">
                  <a:extLst>
                    <a:ext uri="{9D8B030D-6E8A-4147-A177-3AD203B41FA5}">
                      <a16:colId xmlns="" xmlns:a16="http://schemas.microsoft.com/office/drawing/2014/main" val="20000"/>
                    </a:ext>
                  </a:extLst>
                </a:gridCol>
                <a:gridCol w="1320653">
                  <a:extLst>
                    <a:ext uri="{9D8B030D-6E8A-4147-A177-3AD203B41FA5}">
                      <a16:colId xmlns="" xmlns:a16="http://schemas.microsoft.com/office/drawing/2014/main" val="20001"/>
                    </a:ext>
                  </a:extLst>
                </a:gridCol>
              </a:tblGrid>
              <a:tr h="370840">
                <a:tc>
                  <a:txBody>
                    <a:bodyPr/>
                    <a:lstStyle/>
                    <a:p>
                      <a:endParaRPr lang="ru-RU" dirty="0"/>
                    </a:p>
                  </a:txBody>
                  <a:tcPr marL="68580" marR="68580"/>
                </a:tc>
                <a:tc>
                  <a:txBody>
                    <a:bodyPr/>
                    <a:lstStyle/>
                    <a:p>
                      <a:r>
                        <a:rPr lang="en-US" baseline="30000" dirty="0"/>
                        <a:t>136</a:t>
                      </a:r>
                      <a:r>
                        <a:rPr lang="en-US" dirty="0"/>
                        <a:t>Xe</a:t>
                      </a:r>
                      <a:endParaRPr lang="ru-RU" dirty="0"/>
                    </a:p>
                  </a:txBody>
                  <a:tcPr marL="68580" marR="68580"/>
                </a:tc>
                <a:extLst>
                  <a:ext uri="{0D108BD9-81ED-4DB2-BD59-A6C34878D82A}">
                    <a16:rowId xmlns="" xmlns:a16="http://schemas.microsoft.com/office/drawing/2014/main" val="10000"/>
                  </a:ext>
                </a:extLst>
              </a:tr>
              <a:tr h="370840">
                <a:tc>
                  <a:txBody>
                    <a:bodyPr/>
                    <a:lstStyle/>
                    <a:p>
                      <a:r>
                        <a:rPr lang="ru-RU" dirty="0"/>
                        <a:t>Энергия пучка</a:t>
                      </a:r>
                    </a:p>
                  </a:txBody>
                  <a:tcPr marL="68580" marR="68580"/>
                </a:tc>
                <a:tc>
                  <a:txBody>
                    <a:bodyPr/>
                    <a:lstStyle/>
                    <a:p>
                      <a:r>
                        <a:rPr lang="ru-RU" dirty="0"/>
                        <a:t>1.11</a:t>
                      </a:r>
                      <a:r>
                        <a:rPr lang="ru-RU" baseline="0" dirty="0"/>
                        <a:t> ГэВ</a:t>
                      </a:r>
                      <a:endParaRPr lang="ru-RU" dirty="0"/>
                    </a:p>
                  </a:txBody>
                  <a:tcPr marL="68580" marR="68580"/>
                </a:tc>
                <a:extLst>
                  <a:ext uri="{0D108BD9-81ED-4DB2-BD59-A6C34878D82A}">
                    <a16:rowId xmlns="" xmlns:a16="http://schemas.microsoft.com/office/drawing/2014/main" val="10001"/>
                  </a:ext>
                </a:extLst>
              </a:tr>
              <a:tr h="370840">
                <a:tc>
                  <a:txBody>
                    <a:bodyPr/>
                    <a:lstStyle/>
                    <a:p>
                      <a:r>
                        <a:rPr lang="ru-RU" dirty="0"/>
                        <a:t>Ток</a:t>
                      </a:r>
                    </a:p>
                  </a:txBody>
                  <a:tcPr marL="68580" marR="68580"/>
                </a:tc>
                <a:tc>
                  <a:txBody>
                    <a:bodyPr/>
                    <a:lstStyle/>
                    <a:p>
                      <a:r>
                        <a:rPr lang="ru-RU" dirty="0">
                          <a:sym typeface="Symbol"/>
                        </a:rPr>
                        <a:t>10 нА</a:t>
                      </a:r>
                      <a:endParaRPr lang="ru-RU" dirty="0"/>
                    </a:p>
                  </a:txBody>
                  <a:tcPr marL="68580" marR="68580"/>
                </a:tc>
                <a:extLst>
                  <a:ext uri="{0D108BD9-81ED-4DB2-BD59-A6C34878D82A}">
                    <a16:rowId xmlns="" xmlns:a16="http://schemas.microsoft.com/office/drawing/2014/main" val="10002"/>
                  </a:ext>
                </a:extLst>
              </a:tr>
              <a:tr h="370840">
                <a:tc>
                  <a:txBody>
                    <a:bodyPr/>
                    <a:lstStyle/>
                    <a:p>
                      <a:r>
                        <a:rPr lang="ru-RU" dirty="0"/>
                        <a:t>Время</a:t>
                      </a:r>
                      <a:r>
                        <a:rPr lang="ru-RU" baseline="0" dirty="0"/>
                        <a:t> облучения</a:t>
                      </a:r>
                      <a:endParaRPr lang="ru-RU" dirty="0"/>
                    </a:p>
                  </a:txBody>
                  <a:tcPr marL="68580" marR="68580"/>
                </a:tc>
                <a:tc>
                  <a:txBody>
                    <a:bodyPr/>
                    <a:lstStyle/>
                    <a:p>
                      <a:r>
                        <a:rPr lang="ru-RU" dirty="0"/>
                        <a:t>11 дней</a:t>
                      </a:r>
                    </a:p>
                  </a:txBody>
                  <a:tcPr marL="68580" marR="68580"/>
                </a:tc>
                <a:extLst>
                  <a:ext uri="{0D108BD9-81ED-4DB2-BD59-A6C34878D82A}">
                    <a16:rowId xmlns="" xmlns:a16="http://schemas.microsoft.com/office/drawing/2014/main" val="10003"/>
                  </a:ext>
                </a:extLst>
              </a:tr>
              <a:tr h="370840">
                <a:tc>
                  <a:txBody>
                    <a:bodyPr/>
                    <a:lstStyle/>
                    <a:p>
                      <a:r>
                        <a:rPr lang="ru-RU" dirty="0"/>
                        <a:t>2 –тельные совпадения </a:t>
                      </a:r>
                      <a:endParaRPr lang="en-US" dirty="0"/>
                    </a:p>
                    <a:p>
                      <a:r>
                        <a:rPr lang="ru-RU" dirty="0"/>
                        <a:t>(самые тяжелые массы)</a:t>
                      </a:r>
                    </a:p>
                  </a:txBody>
                  <a:tcPr marL="68580" marR="68580"/>
                </a:tc>
                <a:tc>
                  <a:txBody>
                    <a:bodyPr/>
                    <a:lstStyle/>
                    <a:p>
                      <a:r>
                        <a:rPr lang="en-US" dirty="0"/>
                        <a:t>6</a:t>
                      </a:r>
                      <a:r>
                        <a:rPr lang="en-US" dirty="0">
                          <a:sym typeface="Symbol"/>
                        </a:rPr>
                        <a:t>10</a:t>
                      </a:r>
                      <a:r>
                        <a:rPr lang="en-US" baseline="30000" dirty="0">
                          <a:sym typeface="Symbol"/>
                        </a:rPr>
                        <a:t>3</a:t>
                      </a:r>
                      <a:r>
                        <a:rPr lang="ru-RU" baseline="0" dirty="0">
                          <a:sym typeface="Symbol"/>
                        </a:rPr>
                        <a:t> событий</a:t>
                      </a:r>
                      <a:endParaRPr lang="ru-RU" baseline="30000" dirty="0"/>
                    </a:p>
                  </a:txBody>
                  <a:tcPr marL="68580" marR="68580"/>
                </a:tc>
                <a:extLst>
                  <a:ext uri="{0D108BD9-81ED-4DB2-BD59-A6C34878D82A}">
                    <a16:rowId xmlns="" xmlns:a16="http://schemas.microsoft.com/office/drawing/2014/main" val="10004"/>
                  </a:ext>
                </a:extLst>
              </a:tr>
              <a:tr h="370840">
                <a:tc>
                  <a:txBody>
                    <a:bodyPr/>
                    <a:lstStyle/>
                    <a:p>
                      <a:r>
                        <a:rPr lang="en-US" dirty="0"/>
                        <a:t>3</a:t>
                      </a:r>
                      <a:r>
                        <a:rPr lang="ru-RU" dirty="0"/>
                        <a:t>-тельные совпадения</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ym typeface="Symbol"/>
                        </a:rPr>
                        <a:t>≈</a:t>
                      </a:r>
                      <a:r>
                        <a:rPr lang="ru-RU" dirty="0">
                          <a:sym typeface="Symbol"/>
                        </a:rPr>
                        <a:t>700 событий</a:t>
                      </a:r>
                      <a:endParaRPr lang="ru-RU" baseline="30000" dirty="0"/>
                    </a:p>
                  </a:txBody>
                  <a:tcPr marL="68580" marR="68580"/>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776076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5B9C02B7-81C4-4A5F-87F7-7BF41649B9A3}"/>
              </a:ext>
            </a:extLst>
          </p:cNvPr>
          <p:cNvPicPr>
            <a:picLocks noChangeAspect="1"/>
          </p:cNvPicPr>
          <p:nvPr/>
        </p:nvPicPr>
        <p:blipFill>
          <a:blip r:embed="rId2"/>
          <a:stretch>
            <a:fillRect/>
          </a:stretch>
        </p:blipFill>
        <p:spPr>
          <a:xfrm>
            <a:off x="842865" y="980728"/>
            <a:ext cx="7458270" cy="4672107"/>
          </a:xfrm>
          <a:prstGeom prst="rect">
            <a:avLst/>
          </a:prstGeom>
        </p:spPr>
      </p:pic>
      <p:sp>
        <p:nvSpPr>
          <p:cNvPr id="9" name="Заголовок 1">
            <a:extLst>
              <a:ext uri="{FF2B5EF4-FFF2-40B4-BE49-F238E27FC236}">
                <a16:creationId xmlns="" xmlns:a16="http://schemas.microsoft.com/office/drawing/2014/main" id="{7E0C91D6-A6E1-4E12-B001-84D152B65070}"/>
              </a:ext>
            </a:extLst>
          </p:cNvPr>
          <p:cNvSpPr txBox="1">
            <a:spLocks/>
          </p:cNvSpPr>
          <p:nvPr/>
        </p:nvSpPr>
        <p:spPr>
          <a:xfrm>
            <a:off x="0" y="0"/>
            <a:ext cx="9144000" cy="784894"/>
          </a:xfrm>
          <a:prstGeom prst="rect">
            <a:avLst/>
          </a:prstGeom>
          <a:solidFill>
            <a:srgbClr val="0070C0"/>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hangingPunct="0">
              <a:spcBef>
                <a:spcPts val="1200"/>
              </a:spcBef>
              <a:spcAft>
                <a:spcPts val="600"/>
              </a:spcAft>
            </a:pPr>
            <a:r>
              <a:rPr lang="ru-RU" sz="4000" dirty="0">
                <a:solidFill>
                  <a:schemeClr val="bg1"/>
                </a:solidFill>
                <a:effectLst>
                  <a:outerShdw blurRad="38100" dist="38100" dir="2700000" algn="tl">
                    <a:srgbClr val="000000">
                      <a:alpha val="43137"/>
                    </a:srgbClr>
                  </a:outerShdw>
                </a:effectLst>
                <a:latin typeface="+mn-lt"/>
                <a:ea typeface="+mn-ea"/>
                <a:cs typeface="+mn-cs"/>
              </a:rPr>
              <a:t>Последовательное деление </a:t>
            </a:r>
            <a:r>
              <a:rPr lang="en-US" sz="4000" dirty="0">
                <a:solidFill>
                  <a:schemeClr val="bg1"/>
                </a:solidFill>
                <a:effectLst>
                  <a:outerShdw blurRad="38100" dist="38100" dir="2700000" algn="tl">
                    <a:srgbClr val="000000">
                      <a:alpha val="43137"/>
                    </a:srgbClr>
                  </a:outerShdw>
                </a:effectLst>
                <a:latin typeface="+mn-lt"/>
                <a:ea typeface="+mn-ea"/>
                <a:cs typeface="+mn-cs"/>
              </a:rPr>
              <a:t>U-</a:t>
            </a:r>
            <a:r>
              <a:rPr lang="ru-RU" sz="4000" dirty="0">
                <a:solidFill>
                  <a:schemeClr val="bg1"/>
                </a:solidFill>
                <a:effectLst>
                  <a:outerShdw blurRad="38100" dist="38100" dir="2700000" algn="tl">
                    <a:srgbClr val="000000">
                      <a:alpha val="43137"/>
                    </a:srgbClr>
                  </a:outerShdw>
                </a:effectLst>
                <a:latin typeface="+mn-lt"/>
                <a:ea typeface="+mn-ea"/>
                <a:cs typeface="+mn-cs"/>
              </a:rPr>
              <a:t>подобных фрагментов </a:t>
            </a:r>
            <a:r>
              <a:rPr lang="ru-RU" sz="4000" dirty="0" err="1">
                <a:solidFill>
                  <a:schemeClr val="bg1"/>
                </a:solidFill>
                <a:effectLst>
                  <a:outerShdw blurRad="38100" dist="38100" dir="2700000" algn="tl">
                    <a:srgbClr val="000000">
                      <a:alpha val="43137"/>
                    </a:srgbClr>
                  </a:outerShdw>
                </a:effectLst>
                <a:latin typeface="+mn-lt"/>
                <a:ea typeface="+mn-ea"/>
                <a:cs typeface="+mn-cs"/>
              </a:rPr>
              <a:t>многонуклонных</a:t>
            </a:r>
            <a:r>
              <a:rPr lang="ru-RU" sz="4000" dirty="0">
                <a:solidFill>
                  <a:schemeClr val="bg1"/>
                </a:solidFill>
                <a:effectLst>
                  <a:outerShdw blurRad="38100" dist="38100" dir="2700000" algn="tl">
                    <a:srgbClr val="000000">
                      <a:alpha val="43137"/>
                    </a:srgbClr>
                  </a:outerShdw>
                </a:effectLst>
                <a:latin typeface="+mn-lt"/>
                <a:ea typeface="+mn-ea"/>
                <a:cs typeface="+mn-cs"/>
              </a:rPr>
              <a:t> передач</a:t>
            </a:r>
          </a:p>
        </p:txBody>
      </p:sp>
      <p:sp>
        <p:nvSpPr>
          <p:cNvPr id="10" name="TextBox 9">
            <a:extLst>
              <a:ext uri="{FF2B5EF4-FFF2-40B4-BE49-F238E27FC236}">
                <a16:creationId xmlns="" xmlns:a16="http://schemas.microsoft.com/office/drawing/2014/main" id="{7954A108-2D82-4F2C-96E9-7DFBA52F5BE4}"/>
              </a:ext>
            </a:extLst>
          </p:cNvPr>
          <p:cNvSpPr txBox="1"/>
          <p:nvPr/>
        </p:nvSpPr>
        <p:spPr>
          <a:xfrm>
            <a:off x="1547664" y="5877272"/>
            <a:ext cx="6554551" cy="461665"/>
          </a:xfrm>
          <a:prstGeom prst="rect">
            <a:avLst/>
          </a:prstGeom>
          <a:noFill/>
        </p:spPr>
        <p:txBody>
          <a:bodyPr wrap="none" rtlCol="0">
            <a:spAutoFit/>
          </a:bodyPr>
          <a:lstStyle/>
          <a:p>
            <a:r>
              <a:rPr lang="ru-RU" sz="2400" dirty="0"/>
              <a:t>Всего ~700 событий последовательного </a:t>
            </a:r>
            <a:r>
              <a:rPr lang="ru-RU" sz="2400" dirty="0" smtClean="0"/>
              <a:t>деления</a:t>
            </a:r>
            <a:endParaRPr lang="ru-RU" sz="2400" dirty="0"/>
          </a:p>
        </p:txBody>
      </p:sp>
    </p:spTree>
    <p:extLst>
      <p:ext uri="{BB962C8B-B14F-4D97-AF65-F5344CB8AC3E}">
        <p14:creationId xmlns:p14="http://schemas.microsoft.com/office/powerpoint/2010/main" val="2274409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367487" y="44624"/>
            <a:ext cx="1676926"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31671" y="1628800"/>
            <a:ext cx="1776833" cy="369332"/>
          </a:xfrm>
          <a:prstGeom prst="rect">
            <a:avLst/>
          </a:prstGeom>
          <a:noFill/>
        </p:spPr>
        <p:txBody>
          <a:bodyPr wrap="none" rtlCol="0">
            <a:spAutoFit/>
          </a:bodyPr>
          <a:lstStyle/>
          <a:p>
            <a:r>
              <a:rPr lang="en-GB" b="1" dirty="0"/>
              <a:t>Borromean rings</a:t>
            </a:r>
            <a:endParaRPr lang="ru-RU" dirty="0"/>
          </a:p>
        </p:txBody>
      </p:sp>
      <p:sp>
        <p:nvSpPr>
          <p:cNvPr id="2" name="Прямоугольник 1"/>
          <p:cNvSpPr/>
          <p:nvPr/>
        </p:nvSpPr>
        <p:spPr>
          <a:xfrm>
            <a:off x="6804248" y="5752328"/>
            <a:ext cx="2339752" cy="809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9" name="Группа 8"/>
          <p:cNvGrpSpPr/>
          <p:nvPr/>
        </p:nvGrpSpPr>
        <p:grpSpPr>
          <a:xfrm>
            <a:off x="3779912" y="476672"/>
            <a:ext cx="996589" cy="996588"/>
            <a:chOff x="5262304" y="900175"/>
            <a:chExt cx="996589" cy="996588"/>
          </a:xfrm>
        </p:grpSpPr>
        <p:sp>
          <p:nvSpPr>
            <p:cNvPr id="29" name="Овал 28"/>
            <p:cNvSpPr/>
            <p:nvPr/>
          </p:nvSpPr>
          <p:spPr>
            <a:xfrm>
              <a:off x="5262304" y="900175"/>
              <a:ext cx="996589" cy="99658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p:cNvSpPr txBox="1"/>
            <p:nvPr/>
          </p:nvSpPr>
          <p:spPr>
            <a:xfrm>
              <a:off x="5524526" y="980728"/>
              <a:ext cx="487634" cy="707886"/>
            </a:xfrm>
            <a:prstGeom prst="rect">
              <a:avLst/>
            </a:prstGeom>
            <a:noFill/>
          </p:spPr>
          <p:txBody>
            <a:bodyPr wrap="none" rtlCol="0">
              <a:spAutoFit/>
            </a:bodyPr>
            <a:lstStyle/>
            <a:p>
              <a:r>
                <a:rPr lang="el-GR" sz="4000" b="1" dirty="0" smtClean="0">
                  <a:solidFill>
                    <a:srgbClr val="C00000"/>
                  </a:solidFill>
                </a:rPr>
                <a:t>α</a:t>
              </a:r>
              <a:endParaRPr lang="ru-RU" sz="4000" b="1" dirty="0">
                <a:solidFill>
                  <a:srgbClr val="C00000"/>
                </a:solidFill>
              </a:endParaRPr>
            </a:p>
          </p:txBody>
        </p:sp>
      </p:grpSp>
      <p:sp>
        <p:nvSpPr>
          <p:cNvPr id="11264" name="TextBox 11263"/>
          <p:cNvSpPr txBox="1"/>
          <p:nvPr/>
        </p:nvSpPr>
        <p:spPr>
          <a:xfrm>
            <a:off x="4960389" y="713356"/>
            <a:ext cx="1053750" cy="523220"/>
          </a:xfrm>
          <a:prstGeom prst="rect">
            <a:avLst/>
          </a:prstGeom>
          <a:noFill/>
        </p:spPr>
        <p:txBody>
          <a:bodyPr wrap="none" rtlCol="0">
            <a:spAutoFit/>
          </a:bodyPr>
          <a:lstStyle/>
          <a:p>
            <a:r>
              <a:rPr lang="en-US" sz="2800" dirty="0" smtClean="0"/>
              <a:t>target</a:t>
            </a:r>
            <a:endParaRPr lang="ru-RU" sz="2800" dirty="0"/>
          </a:p>
        </p:txBody>
      </p:sp>
      <p:grpSp>
        <p:nvGrpSpPr>
          <p:cNvPr id="14" name="Группа 13"/>
          <p:cNvGrpSpPr/>
          <p:nvPr/>
        </p:nvGrpSpPr>
        <p:grpSpPr>
          <a:xfrm>
            <a:off x="2231637" y="3650357"/>
            <a:ext cx="1770864" cy="2620906"/>
            <a:chOff x="2332451" y="3434333"/>
            <a:chExt cx="1770864" cy="2620906"/>
          </a:xfrm>
        </p:grpSpPr>
        <p:sp>
          <p:nvSpPr>
            <p:cNvPr id="28" name="TextBox 27"/>
            <p:cNvSpPr txBox="1"/>
            <p:nvPr/>
          </p:nvSpPr>
          <p:spPr>
            <a:xfrm rot="17427723">
              <a:off x="2120638" y="4263821"/>
              <a:ext cx="1064715" cy="584775"/>
            </a:xfrm>
            <a:prstGeom prst="rect">
              <a:avLst/>
            </a:prstGeom>
            <a:noFill/>
          </p:spPr>
          <p:txBody>
            <a:bodyPr wrap="none" rtlCol="0">
              <a:spAutoFit/>
            </a:bodyPr>
            <a:lstStyle/>
            <a:p>
              <a:r>
                <a:rPr lang="en-US" sz="3200" dirty="0" smtClean="0">
                  <a:solidFill>
                    <a:schemeClr val="tx2"/>
                  </a:solidFill>
                </a:rPr>
                <a:t>R</a:t>
              </a:r>
              <a:r>
                <a:rPr lang="el-GR" sz="4000" baseline="-25000" dirty="0" smtClean="0">
                  <a:solidFill>
                    <a:schemeClr val="tx2"/>
                  </a:solidFill>
                </a:rPr>
                <a:t>α</a:t>
              </a:r>
              <a:r>
                <a:rPr lang="en-US" sz="4000" b="1" baseline="-25000" dirty="0" smtClean="0">
                  <a:solidFill>
                    <a:schemeClr val="tx2"/>
                  </a:solidFill>
                </a:rPr>
                <a:t>-</a:t>
              </a:r>
              <a:r>
                <a:rPr lang="en-US" sz="4000" b="1" baseline="-25000" dirty="0" err="1" smtClean="0">
                  <a:solidFill>
                    <a:schemeClr val="tx2"/>
                  </a:solidFill>
                </a:rPr>
                <a:t>nn</a:t>
              </a:r>
              <a:endParaRPr lang="ru-RU" sz="4000" b="1" baseline="-25000" dirty="0">
                <a:solidFill>
                  <a:schemeClr val="tx2"/>
                </a:solidFill>
              </a:endParaRPr>
            </a:p>
          </p:txBody>
        </p:sp>
        <p:sp>
          <p:nvSpPr>
            <p:cNvPr id="30" name="TextBox 29"/>
            <p:cNvSpPr txBox="1"/>
            <p:nvPr/>
          </p:nvSpPr>
          <p:spPr>
            <a:xfrm rot="1180061">
              <a:off x="3171481" y="4677117"/>
              <a:ext cx="766557" cy="584775"/>
            </a:xfrm>
            <a:prstGeom prst="rect">
              <a:avLst/>
            </a:prstGeom>
            <a:noFill/>
          </p:spPr>
          <p:txBody>
            <a:bodyPr wrap="none" rtlCol="0">
              <a:spAutoFit/>
            </a:bodyPr>
            <a:lstStyle/>
            <a:p>
              <a:r>
                <a:rPr lang="en-US" sz="3200" dirty="0" err="1" smtClean="0">
                  <a:solidFill>
                    <a:schemeClr val="tx2"/>
                  </a:solidFill>
                </a:rPr>
                <a:t>R</a:t>
              </a:r>
              <a:r>
                <a:rPr lang="en-US" sz="4000" baseline="-25000" dirty="0" err="1" smtClean="0">
                  <a:solidFill>
                    <a:schemeClr val="tx2"/>
                  </a:solidFill>
                </a:rPr>
                <a:t>nn</a:t>
              </a:r>
              <a:endParaRPr lang="ru-RU" sz="4000" baseline="-25000" dirty="0">
                <a:solidFill>
                  <a:schemeClr val="tx2"/>
                </a:solidFill>
              </a:endParaRPr>
            </a:p>
          </p:txBody>
        </p:sp>
        <p:cxnSp>
          <p:nvCxnSpPr>
            <p:cNvPr id="22" name="Прямая соединительная линия 21"/>
            <p:cNvCxnSpPr/>
            <p:nvPr/>
          </p:nvCxnSpPr>
          <p:spPr>
            <a:xfrm flipV="1">
              <a:off x="2946989" y="4053468"/>
              <a:ext cx="382051" cy="10051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2859417" y="3861048"/>
              <a:ext cx="1127919" cy="43246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Овал 10"/>
            <p:cNvSpPr/>
            <p:nvPr/>
          </p:nvSpPr>
          <p:spPr>
            <a:xfrm>
              <a:off x="2583500" y="3496693"/>
              <a:ext cx="692339" cy="692339"/>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2707007" y="3434333"/>
              <a:ext cx="460382" cy="707886"/>
            </a:xfrm>
            <a:prstGeom prst="rect">
              <a:avLst/>
            </a:prstGeom>
            <a:noFill/>
          </p:spPr>
          <p:txBody>
            <a:bodyPr wrap="none" rtlCol="0">
              <a:spAutoFit/>
            </a:bodyPr>
            <a:lstStyle/>
            <a:p>
              <a:r>
                <a:rPr lang="en-US" sz="4000" b="1" dirty="0">
                  <a:solidFill>
                    <a:schemeClr val="tx2">
                      <a:lumMod val="75000"/>
                    </a:schemeClr>
                  </a:solidFill>
                </a:rPr>
                <a:t>n</a:t>
              </a:r>
              <a:endParaRPr lang="ru-RU" sz="4000" b="1" dirty="0">
                <a:solidFill>
                  <a:schemeClr val="tx2">
                    <a:lumMod val="75000"/>
                  </a:schemeClr>
                </a:solidFill>
              </a:endParaRPr>
            </a:p>
          </p:txBody>
        </p:sp>
        <p:sp>
          <p:nvSpPr>
            <p:cNvPr id="12" name="Овал 11"/>
            <p:cNvSpPr/>
            <p:nvPr/>
          </p:nvSpPr>
          <p:spPr>
            <a:xfrm rot="17597051">
              <a:off x="3410976" y="3825677"/>
              <a:ext cx="692339" cy="692339"/>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3526954" y="3767503"/>
              <a:ext cx="460382" cy="707886"/>
            </a:xfrm>
            <a:prstGeom prst="rect">
              <a:avLst/>
            </a:prstGeom>
            <a:noFill/>
          </p:spPr>
          <p:txBody>
            <a:bodyPr wrap="none" rtlCol="0">
              <a:spAutoFit/>
            </a:bodyPr>
            <a:lstStyle/>
            <a:p>
              <a:r>
                <a:rPr lang="en-US" sz="4000" b="1" dirty="0">
                  <a:solidFill>
                    <a:schemeClr val="tx2">
                      <a:lumMod val="75000"/>
                    </a:schemeClr>
                  </a:solidFill>
                </a:rPr>
                <a:t>n</a:t>
              </a:r>
              <a:endParaRPr lang="ru-RU" sz="4000" b="1" dirty="0">
                <a:solidFill>
                  <a:schemeClr val="tx2">
                    <a:lumMod val="75000"/>
                  </a:schemeClr>
                </a:solidFill>
              </a:endParaRPr>
            </a:p>
          </p:txBody>
        </p:sp>
        <p:sp>
          <p:nvSpPr>
            <p:cNvPr id="10" name="Овал 9"/>
            <p:cNvSpPr/>
            <p:nvPr/>
          </p:nvSpPr>
          <p:spPr>
            <a:xfrm>
              <a:off x="2332451" y="5058651"/>
              <a:ext cx="996589" cy="99658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2592539" y="5150313"/>
              <a:ext cx="487634" cy="707886"/>
            </a:xfrm>
            <a:prstGeom prst="rect">
              <a:avLst/>
            </a:prstGeom>
            <a:noFill/>
          </p:spPr>
          <p:txBody>
            <a:bodyPr wrap="none" rtlCol="0">
              <a:spAutoFit/>
            </a:bodyPr>
            <a:lstStyle/>
            <a:p>
              <a:r>
                <a:rPr lang="el-GR" sz="4000" b="1" dirty="0" smtClean="0">
                  <a:solidFill>
                    <a:srgbClr val="C00000"/>
                  </a:solidFill>
                </a:rPr>
                <a:t>α</a:t>
              </a:r>
              <a:endParaRPr lang="ru-RU" sz="4000" b="1" dirty="0">
                <a:solidFill>
                  <a:srgbClr val="C00000"/>
                </a:solidFill>
              </a:endParaRPr>
            </a:p>
          </p:txBody>
        </p:sp>
      </p:grpSp>
    </p:spTree>
    <p:extLst>
      <p:ext uri="{BB962C8B-B14F-4D97-AF65-F5344CB8AC3E}">
        <p14:creationId xmlns:p14="http://schemas.microsoft.com/office/powerpoint/2010/main" val="361031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77778E-7 3.4012E-6 L 0.04566 -0.23346 " pathEditMode="relative" rAng="0" ptsTypes="AA">
                                      <p:cBhvr>
                                        <p:cTn id="6" dur="2000" fill="hold"/>
                                        <p:tgtEl>
                                          <p:spTgt spid="14"/>
                                        </p:tgtEl>
                                        <p:attrNameLst>
                                          <p:attrName>ppt_x</p:attrName>
                                          <p:attrName>ppt_y</p:attrName>
                                        </p:attrNameLst>
                                      </p:cBhvr>
                                      <p:rCtr x="2274" y="-116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1600" y="116632"/>
            <a:ext cx="7398179" cy="954107"/>
          </a:xfrm>
          <a:prstGeom prst="rect">
            <a:avLst/>
          </a:prstGeom>
          <a:noFill/>
        </p:spPr>
        <p:txBody>
          <a:bodyPr wrap="none" rtlCol="0">
            <a:spAutoFit/>
          </a:bodyPr>
          <a:lstStyle/>
          <a:p>
            <a:pPr algn="r"/>
            <a:r>
              <a:rPr lang="ru-RU" sz="2200" b="1" dirty="0" smtClean="0">
                <a:latin typeface="Comic Sans MS" panose="030F0702030302020204" pitchFamily="66" charset="0"/>
              </a:rPr>
              <a:t>Подобен </a:t>
            </a:r>
            <a:r>
              <a:rPr lang="ru-RU" sz="2200" b="1" dirty="0">
                <a:latin typeface="Comic Sans MS" panose="030F0702030302020204" pitchFamily="66" charset="0"/>
              </a:rPr>
              <a:t>ли </a:t>
            </a:r>
            <a:r>
              <a:rPr lang="ru-RU" sz="2200" b="1" dirty="0" err="1" smtClean="0">
                <a:latin typeface="Comic Sans MS" panose="030F0702030302020204" pitchFamily="66" charset="0"/>
              </a:rPr>
              <a:t>ди</a:t>
            </a:r>
            <a:r>
              <a:rPr lang="ru-RU" sz="2200" b="1" dirty="0" smtClean="0">
                <a:latin typeface="Comic Sans MS" panose="030F0702030302020204" pitchFamily="66" charset="0"/>
              </a:rPr>
              <a:t>-нейтрон </a:t>
            </a:r>
            <a:r>
              <a:rPr lang="ru-RU" sz="2800" b="1" dirty="0" smtClean="0">
                <a:solidFill>
                  <a:srgbClr val="C00000"/>
                </a:solidFill>
                <a:latin typeface="Comic Sans MS" panose="030F0702030302020204" pitchFamily="66" charset="0"/>
              </a:rPr>
              <a:t>а</a:t>
            </a:r>
            <a:r>
              <a:rPr lang="ru-RU" sz="2200" b="1" dirty="0" smtClean="0">
                <a:latin typeface="Comic Sans MS" panose="030F0702030302020204" pitchFamily="66" charset="0"/>
              </a:rPr>
              <a:t>-частице, как кандидат </a:t>
            </a:r>
          </a:p>
          <a:p>
            <a:pPr algn="r"/>
            <a:r>
              <a:rPr lang="ru-RU" sz="2200" b="1" dirty="0" smtClean="0">
                <a:latin typeface="Comic Sans MS" panose="030F0702030302020204" pitchFamily="66" charset="0"/>
              </a:rPr>
              <a:t>на </a:t>
            </a:r>
            <a:r>
              <a:rPr lang="en-US" sz="2800" b="1" dirty="0" smtClean="0">
                <a:solidFill>
                  <a:srgbClr val="0070C0"/>
                </a:solidFill>
                <a:latin typeface="Comic Sans MS" panose="030F0702030302020204" pitchFamily="66" charset="0"/>
              </a:rPr>
              <a:t>n</a:t>
            </a:r>
            <a:r>
              <a:rPr lang="en-US" sz="2800" b="1" baseline="-25000" dirty="0" smtClean="0">
                <a:solidFill>
                  <a:srgbClr val="0070C0"/>
                </a:solidFill>
                <a:latin typeface="Comic Sans MS" panose="030F0702030302020204" pitchFamily="66" charset="0"/>
              </a:rPr>
              <a:t>2</a:t>
            </a:r>
            <a:r>
              <a:rPr lang="en-US" sz="2200" b="1" dirty="0" smtClean="0">
                <a:latin typeface="Comic Sans MS" panose="030F0702030302020204" pitchFamily="66" charset="0"/>
              </a:rPr>
              <a:t>-</a:t>
            </a:r>
            <a:r>
              <a:rPr lang="ru-RU" sz="2200" b="1" dirty="0" smtClean="0">
                <a:latin typeface="Comic Sans MS" panose="030F0702030302020204" pitchFamily="66" charset="0"/>
              </a:rPr>
              <a:t>конденсат?</a:t>
            </a:r>
            <a:endParaRPr lang="ru-RU" sz="2200" b="1" dirty="0">
              <a:latin typeface="Comic Sans MS" panose="030F0702030302020204" pitchFamily="66" charset="0"/>
            </a:endParaRPr>
          </a:p>
        </p:txBody>
      </p:sp>
      <p:sp>
        <p:nvSpPr>
          <p:cNvPr id="33" name="Прямоугольник 32"/>
          <p:cNvSpPr/>
          <p:nvPr/>
        </p:nvSpPr>
        <p:spPr>
          <a:xfrm>
            <a:off x="655998" y="1286762"/>
            <a:ext cx="3073783" cy="22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p:cNvSpPr/>
          <p:nvPr/>
        </p:nvSpPr>
        <p:spPr>
          <a:xfrm>
            <a:off x="3502094" y="1411977"/>
            <a:ext cx="341531" cy="2127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8" name="Группа 17"/>
          <p:cNvGrpSpPr/>
          <p:nvPr/>
        </p:nvGrpSpPr>
        <p:grpSpPr>
          <a:xfrm>
            <a:off x="780417" y="4459188"/>
            <a:ext cx="2172369" cy="2214600"/>
            <a:chOff x="780417" y="4459188"/>
            <a:chExt cx="2172369" cy="2214600"/>
          </a:xfrm>
        </p:grpSpPr>
        <p:grpSp>
          <p:nvGrpSpPr>
            <p:cNvPr id="8" name="Группа 7"/>
            <p:cNvGrpSpPr/>
            <p:nvPr/>
          </p:nvGrpSpPr>
          <p:grpSpPr>
            <a:xfrm rot="5894881">
              <a:off x="831844" y="4635963"/>
              <a:ext cx="1986398" cy="2089252"/>
              <a:chOff x="421444" y="4959103"/>
              <a:chExt cx="1986398" cy="2089252"/>
            </a:xfrm>
          </p:grpSpPr>
          <p:sp>
            <p:nvSpPr>
              <p:cNvPr id="38" name="Овал 37"/>
              <p:cNvSpPr/>
              <p:nvPr/>
            </p:nvSpPr>
            <p:spPr>
              <a:xfrm rot="8062516">
                <a:off x="1105012" y="5661213"/>
                <a:ext cx="711848" cy="717596"/>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44"/>
              <p:cNvSpPr/>
              <p:nvPr/>
            </p:nvSpPr>
            <p:spPr>
              <a:xfrm rot="8062516">
                <a:off x="1914331" y="5320372"/>
                <a:ext cx="288032" cy="288032"/>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Овал 45"/>
              <p:cNvSpPr/>
              <p:nvPr/>
            </p:nvSpPr>
            <p:spPr>
              <a:xfrm rot="8062516">
                <a:off x="1423468" y="4959103"/>
                <a:ext cx="288032" cy="288032"/>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7" name="Прямая соединительная линия 46"/>
              <p:cNvCxnSpPr>
                <a:stCxn id="45" idx="4"/>
              </p:cNvCxnSpPr>
              <p:nvPr/>
            </p:nvCxnSpPr>
            <p:spPr>
              <a:xfrm rot="8062516">
                <a:off x="1797845" y="5121963"/>
                <a:ext cx="55897" cy="3079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rot="8062516" flipH="1">
                <a:off x="1419502" y="5449531"/>
                <a:ext cx="533400" cy="1464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Овал 48"/>
              <p:cNvSpPr/>
              <p:nvPr/>
            </p:nvSpPr>
            <p:spPr>
              <a:xfrm rot="8062516">
                <a:off x="1189800" y="5709118"/>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Овал 49"/>
              <p:cNvSpPr/>
              <p:nvPr/>
            </p:nvSpPr>
            <p:spPr>
              <a:xfrm rot="8062516">
                <a:off x="1353637" y="5660793"/>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1" name="Овал 50"/>
              <p:cNvSpPr/>
              <p:nvPr/>
            </p:nvSpPr>
            <p:spPr>
              <a:xfrm rot="8062516">
                <a:off x="1530036" y="5992129"/>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p:cNvSpPr/>
              <p:nvPr/>
            </p:nvSpPr>
            <p:spPr>
              <a:xfrm rot="8062516">
                <a:off x="1510299" y="5790909"/>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Овал 52"/>
              <p:cNvSpPr/>
              <p:nvPr/>
            </p:nvSpPr>
            <p:spPr>
              <a:xfrm rot="8062516">
                <a:off x="1315915" y="6087935"/>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4" name="Овал 53"/>
              <p:cNvSpPr/>
              <p:nvPr/>
            </p:nvSpPr>
            <p:spPr>
              <a:xfrm rot="8062516">
                <a:off x="1135578" y="5977007"/>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Овал 54"/>
              <p:cNvSpPr/>
              <p:nvPr/>
            </p:nvSpPr>
            <p:spPr>
              <a:xfrm rot="8062516">
                <a:off x="1121457" y="5810592"/>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6" name="Овал 55"/>
              <p:cNvSpPr/>
              <p:nvPr/>
            </p:nvSpPr>
            <p:spPr>
              <a:xfrm rot="8062516">
                <a:off x="1299960" y="5872492"/>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Овал 71"/>
              <p:cNvSpPr/>
              <p:nvPr/>
            </p:nvSpPr>
            <p:spPr>
              <a:xfrm rot="15579899">
                <a:off x="421444" y="5061957"/>
                <a:ext cx="1986398" cy="1986398"/>
              </a:xfrm>
              <a:prstGeom prst="ellipse">
                <a:avLst/>
              </a:prstGeom>
              <a:no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4" name="TextBox 83"/>
            <p:cNvSpPr txBox="1"/>
            <p:nvPr/>
          </p:nvSpPr>
          <p:spPr>
            <a:xfrm>
              <a:off x="1589876" y="4459188"/>
              <a:ext cx="704039" cy="523220"/>
            </a:xfrm>
            <a:prstGeom prst="rect">
              <a:avLst/>
            </a:prstGeom>
            <a:solidFill>
              <a:schemeClr val="bg1"/>
            </a:solidFill>
          </p:spPr>
          <p:txBody>
            <a:bodyPr wrap="none" rtlCol="0">
              <a:spAutoFit/>
            </a:bodyPr>
            <a:lstStyle/>
            <a:p>
              <a:r>
                <a:rPr lang="en-US" sz="3200" b="1" baseline="30000" dirty="0" smtClean="0"/>
                <a:t>11</a:t>
              </a:r>
              <a:r>
                <a:rPr lang="en-US" sz="2800" b="1" dirty="0" smtClean="0"/>
                <a:t>Li</a:t>
              </a:r>
              <a:endParaRPr lang="ru-RU" sz="2800" b="1" dirty="0"/>
            </a:p>
          </p:txBody>
        </p:sp>
        <p:sp>
          <p:nvSpPr>
            <p:cNvPr id="85" name="TextBox 84"/>
            <p:cNvSpPr txBox="1"/>
            <p:nvPr/>
          </p:nvSpPr>
          <p:spPr>
            <a:xfrm>
              <a:off x="906736" y="5675933"/>
              <a:ext cx="683140" cy="523220"/>
            </a:xfrm>
            <a:prstGeom prst="rect">
              <a:avLst/>
            </a:prstGeom>
            <a:noFill/>
          </p:spPr>
          <p:txBody>
            <a:bodyPr wrap="none" rtlCol="0">
              <a:spAutoFit/>
            </a:bodyPr>
            <a:lstStyle/>
            <a:p>
              <a:r>
                <a:rPr lang="en-US" sz="3200" b="1" baseline="30000" dirty="0" smtClean="0"/>
                <a:t>9</a:t>
              </a:r>
              <a:r>
                <a:rPr lang="en-US" sz="2800" b="1" dirty="0" smtClean="0"/>
                <a:t>Li</a:t>
              </a:r>
              <a:endParaRPr lang="ru-RU" sz="2800" b="1" dirty="0"/>
            </a:p>
          </p:txBody>
        </p:sp>
        <p:sp>
          <p:nvSpPr>
            <p:cNvPr id="89" name="TextBox 88"/>
            <p:cNvSpPr txBox="1"/>
            <p:nvPr/>
          </p:nvSpPr>
          <p:spPr>
            <a:xfrm>
              <a:off x="2453931" y="6128301"/>
              <a:ext cx="498855" cy="523220"/>
            </a:xfrm>
            <a:prstGeom prst="rect">
              <a:avLst/>
            </a:prstGeom>
            <a:noFill/>
          </p:spPr>
          <p:txBody>
            <a:bodyPr wrap="none" rtlCol="0">
              <a:spAutoFit/>
            </a:bodyPr>
            <a:lstStyle/>
            <a:p>
              <a:r>
                <a:rPr lang="en-US" sz="2800" b="1" dirty="0" smtClean="0"/>
                <a:t>n</a:t>
              </a:r>
              <a:r>
                <a:rPr lang="en-US" sz="2800" b="1" baseline="-25000" dirty="0" smtClean="0"/>
                <a:t>2</a:t>
              </a:r>
              <a:endParaRPr lang="ru-RU" sz="2800" b="1" baseline="-25000" dirty="0"/>
            </a:p>
          </p:txBody>
        </p:sp>
      </p:grpSp>
      <p:grpSp>
        <p:nvGrpSpPr>
          <p:cNvPr id="20" name="Группа 19"/>
          <p:cNvGrpSpPr/>
          <p:nvPr/>
        </p:nvGrpSpPr>
        <p:grpSpPr>
          <a:xfrm>
            <a:off x="4168239" y="4464839"/>
            <a:ext cx="1196504" cy="1202223"/>
            <a:chOff x="4191085" y="4464839"/>
            <a:chExt cx="1196504" cy="1202223"/>
          </a:xfrm>
        </p:grpSpPr>
        <p:cxnSp>
          <p:nvCxnSpPr>
            <p:cNvPr id="63" name="Прямая соединительная линия 62"/>
            <p:cNvCxnSpPr>
              <a:endCxn id="74" idx="4"/>
            </p:cNvCxnSpPr>
            <p:nvPr/>
          </p:nvCxnSpPr>
          <p:spPr>
            <a:xfrm flipV="1">
              <a:off x="4536482" y="4511322"/>
              <a:ext cx="189949" cy="24952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p:cNvCxnSpPr>
              <a:endCxn id="129" idx="6"/>
            </p:cNvCxnSpPr>
            <p:nvPr/>
          </p:nvCxnSpPr>
          <p:spPr>
            <a:xfrm>
              <a:off x="4632162" y="4619096"/>
              <a:ext cx="398114" cy="33824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73" name="Группа 72"/>
            <p:cNvGrpSpPr/>
            <p:nvPr/>
          </p:nvGrpSpPr>
          <p:grpSpPr>
            <a:xfrm rot="2886162">
              <a:off x="4454006" y="4201918"/>
              <a:ext cx="365702" cy="891544"/>
              <a:chOff x="4291352" y="4481672"/>
              <a:chExt cx="373093" cy="891544"/>
            </a:xfrm>
          </p:grpSpPr>
          <p:sp>
            <p:nvSpPr>
              <p:cNvPr id="74" name="Овал 73"/>
              <p:cNvSpPr/>
              <p:nvPr/>
            </p:nvSpPr>
            <p:spPr>
              <a:xfrm>
                <a:off x="4291352" y="4481672"/>
                <a:ext cx="288032" cy="288032"/>
              </a:xfrm>
              <a:prstGeom prst="ellipse">
                <a:avLst/>
              </a:prstGeom>
              <a:solidFill>
                <a:schemeClr val="bg1"/>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Овал 74"/>
              <p:cNvSpPr/>
              <p:nvPr/>
            </p:nvSpPr>
            <p:spPr>
              <a:xfrm>
                <a:off x="4376413" y="5085184"/>
                <a:ext cx="288032" cy="288032"/>
              </a:xfrm>
              <a:prstGeom prst="ellipse">
                <a:avLst/>
              </a:prstGeom>
              <a:solidFill>
                <a:schemeClr val="bg1"/>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6" name="TextBox 85"/>
            <p:cNvSpPr txBox="1"/>
            <p:nvPr/>
          </p:nvSpPr>
          <p:spPr>
            <a:xfrm>
              <a:off x="4399648" y="5143842"/>
              <a:ext cx="813043" cy="523220"/>
            </a:xfrm>
            <a:prstGeom prst="rect">
              <a:avLst/>
            </a:prstGeom>
            <a:solidFill>
              <a:schemeClr val="bg1"/>
            </a:solidFill>
          </p:spPr>
          <p:txBody>
            <a:bodyPr wrap="none" rtlCol="0">
              <a:spAutoFit/>
            </a:bodyPr>
            <a:lstStyle/>
            <a:p>
              <a:r>
                <a:rPr lang="en-US" sz="3200" b="1" baseline="30000" dirty="0" smtClean="0"/>
                <a:t>4</a:t>
              </a:r>
              <a:r>
                <a:rPr lang="en-US" sz="2800" b="1" dirty="0" smtClean="0"/>
                <a:t>He </a:t>
              </a:r>
              <a:endParaRPr lang="ru-RU" sz="2800" b="1" dirty="0"/>
            </a:p>
          </p:txBody>
        </p:sp>
        <p:grpSp>
          <p:nvGrpSpPr>
            <p:cNvPr id="9" name="Группа 8"/>
            <p:cNvGrpSpPr/>
            <p:nvPr/>
          </p:nvGrpSpPr>
          <p:grpSpPr>
            <a:xfrm>
              <a:off x="4912097" y="4801238"/>
              <a:ext cx="475492" cy="457083"/>
              <a:chOff x="6926620" y="6427869"/>
              <a:chExt cx="475492" cy="457083"/>
            </a:xfrm>
          </p:grpSpPr>
          <p:sp>
            <p:nvSpPr>
              <p:cNvPr id="126" name="Овал 125"/>
              <p:cNvSpPr/>
              <p:nvPr/>
            </p:nvSpPr>
            <p:spPr>
              <a:xfrm rot="15579899">
                <a:off x="6954177" y="6446563"/>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7" name="Овал 126"/>
              <p:cNvSpPr/>
              <p:nvPr/>
            </p:nvSpPr>
            <p:spPr>
              <a:xfrm rot="15579899">
                <a:off x="7114080" y="6427869"/>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8" name="Овал 127"/>
              <p:cNvSpPr/>
              <p:nvPr/>
            </p:nvSpPr>
            <p:spPr>
              <a:xfrm rot="15579899">
                <a:off x="7111762" y="6596920"/>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9" name="Овал 128"/>
              <p:cNvSpPr/>
              <p:nvPr/>
            </p:nvSpPr>
            <p:spPr>
              <a:xfrm rot="15579899">
                <a:off x="6926620" y="6581638"/>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188" name="Группа 187"/>
          <p:cNvGrpSpPr/>
          <p:nvPr/>
        </p:nvGrpSpPr>
        <p:grpSpPr>
          <a:xfrm>
            <a:off x="2567094" y="2701290"/>
            <a:ext cx="4487957" cy="2214880"/>
            <a:chOff x="2567094" y="2701290"/>
            <a:chExt cx="4487957" cy="2214880"/>
          </a:xfrm>
        </p:grpSpPr>
        <p:grpSp>
          <p:nvGrpSpPr>
            <p:cNvPr id="27" name="Группа 26"/>
            <p:cNvGrpSpPr/>
            <p:nvPr/>
          </p:nvGrpSpPr>
          <p:grpSpPr>
            <a:xfrm>
              <a:off x="2567094" y="2701290"/>
              <a:ext cx="2089252" cy="2214600"/>
              <a:chOff x="2567094" y="2701290"/>
              <a:chExt cx="2089252" cy="2214600"/>
            </a:xfrm>
          </p:grpSpPr>
          <p:grpSp>
            <p:nvGrpSpPr>
              <p:cNvPr id="21" name="Группа 20"/>
              <p:cNvGrpSpPr/>
              <p:nvPr/>
            </p:nvGrpSpPr>
            <p:grpSpPr>
              <a:xfrm>
                <a:off x="2693413" y="2701290"/>
                <a:ext cx="1387179" cy="1739965"/>
                <a:chOff x="2693413" y="2701290"/>
                <a:chExt cx="1387179" cy="1739965"/>
              </a:xfrm>
            </p:grpSpPr>
            <p:sp>
              <p:nvSpPr>
                <p:cNvPr id="125" name="TextBox 124"/>
                <p:cNvSpPr txBox="1"/>
                <p:nvPr/>
              </p:nvSpPr>
              <p:spPr>
                <a:xfrm>
                  <a:off x="2693413" y="3918035"/>
                  <a:ext cx="683140" cy="523220"/>
                </a:xfrm>
                <a:prstGeom prst="rect">
                  <a:avLst/>
                </a:prstGeom>
                <a:noFill/>
              </p:spPr>
              <p:txBody>
                <a:bodyPr wrap="none" rtlCol="0">
                  <a:spAutoFit/>
                </a:bodyPr>
                <a:lstStyle/>
                <a:p>
                  <a:r>
                    <a:rPr lang="en-US" sz="3200" b="1" baseline="30000" dirty="0" smtClean="0"/>
                    <a:t>9</a:t>
                  </a:r>
                  <a:r>
                    <a:rPr lang="en-US" sz="2800" b="1" dirty="0" smtClean="0"/>
                    <a:t>Li</a:t>
                  </a:r>
                  <a:endParaRPr lang="ru-RU" sz="2800" b="1" dirty="0"/>
                </a:p>
              </p:txBody>
            </p:sp>
            <p:sp>
              <p:nvSpPr>
                <p:cNvPr id="124" name="TextBox 123"/>
                <p:cNvSpPr txBox="1"/>
                <p:nvPr/>
              </p:nvSpPr>
              <p:spPr>
                <a:xfrm>
                  <a:off x="3376553" y="2701290"/>
                  <a:ext cx="704039" cy="523220"/>
                </a:xfrm>
                <a:prstGeom prst="rect">
                  <a:avLst/>
                </a:prstGeom>
                <a:solidFill>
                  <a:schemeClr val="bg1"/>
                </a:solidFill>
              </p:spPr>
              <p:txBody>
                <a:bodyPr wrap="none" rtlCol="0">
                  <a:spAutoFit/>
                </a:bodyPr>
                <a:lstStyle/>
                <a:p>
                  <a:r>
                    <a:rPr lang="en-US" sz="3200" b="1" baseline="30000" dirty="0" smtClean="0"/>
                    <a:t>11</a:t>
                  </a:r>
                  <a:r>
                    <a:rPr lang="en-US" sz="2800" b="1" dirty="0" smtClean="0"/>
                    <a:t>Li</a:t>
                  </a:r>
                  <a:endParaRPr lang="ru-RU" sz="2800" b="1" dirty="0"/>
                </a:p>
              </p:txBody>
            </p:sp>
          </p:grpSp>
          <p:grpSp>
            <p:nvGrpSpPr>
              <p:cNvPr id="109" name="Группа 108"/>
              <p:cNvGrpSpPr/>
              <p:nvPr/>
            </p:nvGrpSpPr>
            <p:grpSpPr>
              <a:xfrm rot="5894881">
                <a:off x="2618521" y="2878065"/>
                <a:ext cx="1986398" cy="2089252"/>
                <a:chOff x="421444" y="4959103"/>
                <a:chExt cx="1986398" cy="2089252"/>
              </a:xfrm>
            </p:grpSpPr>
            <p:sp>
              <p:nvSpPr>
                <p:cNvPr id="110" name="Овал 109"/>
                <p:cNvSpPr/>
                <p:nvPr/>
              </p:nvSpPr>
              <p:spPr>
                <a:xfrm rot="8062516">
                  <a:off x="1105012" y="5661213"/>
                  <a:ext cx="711848" cy="717596"/>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Овал 110"/>
                <p:cNvSpPr/>
                <p:nvPr/>
              </p:nvSpPr>
              <p:spPr>
                <a:xfrm rot="8062516">
                  <a:off x="1914331" y="5320372"/>
                  <a:ext cx="288032" cy="288032"/>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2" name="Овал 111"/>
                <p:cNvSpPr/>
                <p:nvPr/>
              </p:nvSpPr>
              <p:spPr>
                <a:xfrm rot="8062516">
                  <a:off x="1423468" y="4959103"/>
                  <a:ext cx="288032" cy="288032"/>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3" name="Прямая соединительная линия 112"/>
                <p:cNvCxnSpPr>
                  <a:stCxn id="111" idx="4"/>
                </p:cNvCxnSpPr>
                <p:nvPr/>
              </p:nvCxnSpPr>
              <p:spPr>
                <a:xfrm rot="8062516">
                  <a:off x="1797845" y="5121963"/>
                  <a:ext cx="55897" cy="3079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Прямая соединительная линия 113"/>
                <p:cNvCxnSpPr/>
                <p:nvPr/>
              </p:nvCxnSpPr>
              <p:spPr>
                <a:xfrm rot="8062516" flipH="1">
                  <a:off x="1419502" y="5449531"/>
                  <a:ext cx="533400" cy="1464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Овал 114"/>
                <p:cNvSpPr/>
                <p:nvPr/>
              </p:nvSpPr>
              <p:spPr>
                <a:xfrm rot="8062516">
                  <a:off x="1189800" y="5709118"/>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Овал 115"/>
                <p:cNvSpPr/>
                <p:nvPr/>
              </p:nvSpPr>
              <p:spPr>
                <a:xfrm rot="8062516">
                  <a:off x="1353637" y="5660793"/>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7" name="Овал 116"/>
                <p:cNvSpPr/>
                <p:nvPr/>
              </p:nvSpPr>
              <p:spPr>
                <a:xfrm rot="8062516">
                  <a:off x="1530036" y="5992129"/>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8" name="Овал 117"/>
                <p:cNvSpPr/>
                <p:nvPr/>
              </p:nvSpPr>
              <p:spPr>
                <a:xfrm rot="8062516">
                  <a:off x="1510299" y="5790909"/>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9" name="Овал 118"/>
                <p:cNvSpPr/>
                <p:nvPr/>
              </p:nvSpPr>
              <p:spPr>
                <a:xfrm rot="8062516">
                  <a:off x="1315915" y="6087935"/>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0" name="Овал 119"/>
                <p:cNvSpPr/>
                <p:nvPr/>
              </p:nvSpPr>
              <p:spPr>
                <a:xfrm rot="8062516">
                  <a:off x="1135578" y="5977007"/>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1" name="Овал 120"/>
                <p:cNvSpPr/>
                <p:nvPr/>
              </p:nvSpPr>
              <p:spPr>
                <a:xfrm rot="8062516">
                  <a:off x="1121457" y="5810592"/>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2" name="Овал 121"/>
                <p:cNvSpPr/>
                <p:nvPr/>
              </p:nvSpPr>
              <p:spPr>
                <a:xfrm rot="8062516">
                  <a:off x="1299960" y="5872492"/>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3" name="Овал 122"/>
                <p:cNvSpPr/>
                <p:nvPr/>
              </p:nvSpPr>
              <p:spPr>
                <a:xfrm rot="15579899">
                  <a:off x="421444" y="5061957"/>
                  <a:ext cx="1986398" cy="1986398"/>
                </a:xfrm>
                <a:prstGeom prst="ellipse">
                  <a:avLst/>
                </a:prstGeom>
                <a:no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187" name="Группа 186"/>
            <p:cNvGrpSpPr/>
            <p:nvPr/>
          </p:nvGrpSpPr>
          <p:grpSpPr>
            <a:xfrm>
              <a:off x="5312874" y="3308289"/>
              <a:ext cx="1742177" cy="1607881"/>
              <a:chOff x="5312874" y="3308289"/>
              <a:chExt cx="1742177" cy="1607881"/>
            </a:xfrm>
          </p:grpSpPr>
          <p:cxnSp>
            <p:nvCxnSpPr>
              <p:cNvPr id="130" name="Прямая соединительная линия 129"/>
              <p:cNvCxnSpPr>
                <a:endCxn id="133" idx="4"/>
              </p:cNvCxnSpPr>
              <p:nvPr/>
            </p:nvCxnSpPr>
            <p:spPr>
              <a:xfrm flipV="1">
                <a:off x="5737117" y="3610475"/>
                <a:ext cx="189949" cy="249524"/>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p:cNvCxnSpPr>
                <a:endCxn id="139" idx="6"/>
              </p:cNvCxnSpPr>
              <p:nvPr/>
            </p:nvCxnSpPr>
            <p:spPr>
              <a:xfrm>
                <a:off x="5832797" y="3718249"/>
                <a:ext cx="398114" cy="33824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32" name="Группа 131"/>
              <p:cNvGrpSpPr/>
              <p:nvPr/>
            </p:nvGrpSpPr>
            <p:grpSpPr>
              <a:xfrm rot="2886162">
                <a:off x="5654641" y="3301071"/>
                <a:ext cx="365702" cy="891544"/>
                <a:chOff x="4291352" y="4481672"/>
                <a:chExt cx="373093" cy="891544"/>
              </a:xfrm>
            </p:grpSpPr>
            <p:sp>
              <p:nvSpPr>
                <p:cNvPr id="133" name="Овал 132"/>
                <p:cNvSpPr/>
                <p:nvPr/>
              </p:nvSpPr>
              <p:spPr>
                <a:xfrm>
                  <a:off x="4291352" y="4481672"/>
                  <a:ext cx="288032" cy="288032"/>
                </a:xfrm>
                <a:prstGeom prst="ellipse">
                  <a:avLst/>
                </a:prstGeom>
                <a:solidFill>
                  <a:srgbClr val="00B0F0"/>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4" name="Овал 133"/>
                <p:cNvSpPr/>
                <p:nvPr/>
              </p:nvSpPr>
              <p:spPr>
                <a:xfrm>
                  <a:off x="4376413" y="5085184"/>
                  <a:ext cx="288032" cy="288032"/>
                </a:xfrm>
                <a:prstGeom prst="ellipse">
                  <a:avLst/>
                </a:prstGeom>
                <a:solidFill>
                  <a:srgbClr val="00B0F0"/>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35" name="Группа 134"/>
              <p:cNvGrpSpPr/>
              <p:nvPr/>
            </p:nvGrpSpPr>
            <p:grpSpPr>
              <a:xfrm>
                <a:off x="6112732" y="3900391"/>
                <a:ext cx="475492" cy="457083"/>
                <a:chOff x="6926620" y="6427869"/>
                <a:chExt cx="475492" cy="457083"/>
              </a:xfrm>
            </p:grpSpPr>
            <p:sp>
              <p:nvSpPr>
                <p:cNvPr id="136" name="Овал 135"/>
                <p:cNvSpPr/>
                <p:nvPr/>
              </p:nvSpPr>
              <p:spPr>
                <a:xfrm rot="15579899">
                  <a:off x="6954177" y="6446563"/>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7" name="Овал 136"/>
                <p:cNvSpPr/>
                <p:nvPr/>
              </p:nvSpPr>
              <p:spPr>
                <a:xfrm rot="15579899">
                  <a:off x="7114080" y="6427869"/>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8" name="Овал 137"/>
                <p:cNvSpPr/>
                <p:nvPr/>
              </p:nvSpPr>
              <p:spPr>
                <a:xfrm rot="15579899">
                  <a:off x="7111762" y="6596920"/>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9" name="Овал 138"/>
                <p:cNvSpPr/>
                <p:nvPr/>
              </p:nvSpPr>
              <p:spPr>
                <a:xfrm rot="15579899">
                  <a:off x="6926620" y="6581638"/>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54" name="Овал 153"/>
              <p:cNvSpPr/>
              <p:nvPr/>
            </p:nvSpPr>
            <p:spPr>
              <a:xfrm rot="21474780">
                <a:off x="5599007" y="3460126"/>
                <a:ext cx="1456044" cy="1456044"/>
              </a:xfrm>
              <a:prstGeom prst="ellipse">
                <a:avLst/>
              </a:prstGeom>
              <a:no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6" name="TextBox 165"/>
              <p:cNvSpPr txBox="1"/>
              <p:nvPr/>
            </p:nvSpPr>
            <p:spPr>
              <a:xfrm>
                <a:off x="5312874" y="3308289"/>
                <a:ext cx="498855" cy="523220"/>
              </a:xfrm>
              <a:prstGeom prst="rect">
                <a:avLst/>
              </a:prstGeom>
              <a:noFill/>
            </p:spPr>
            <p:txBody>
              <a:bodyPr wrap="none" rtlCol="0">
                <a:spAutoFit/>
              </a:bodyPr>
              <a:lstStyle/>
              <a:p>
                <a:r>
                  <a:rPr lang="en-US" sz="2800" b="1" dirty="0" smtClean="0"/>
                  <a:t>n</a:t>
                </a:r>
                <a:r>
                  <a:rPr lang="en-US" sz="2800" b="1" baseline="-25000" dirty="0" smtClean="0"/>
                  <a:t>2</a:t>
                </a:r>
                <a:endParaRPr lang="ru-RU" sz="2800" b="1" baseline="-25000" dirty="0"/>
              </a:p>
            </p:txBody>
          </p:sp>
          <p:sp>
            <p:nvSpPr>
              <p:cNvPr id="167" name="TextBox 166"/>
              <p:cNvSpPr txBox="1"/>
              <p:nvPr/>
            </p:nvSpPr>
            <p:spPr>
              <a:xfrm>
                <a:off x="5991205" y="4285466"/>
                <a:ext cx="813043" cy="523220"/>
              </a:xfrm>
              <a:prstGeom prst="rect">
                <a:avLst/>
              </a:prstGeom>
              <a:noFill/>
            </p:spPr>
            <p:txBody>
              <a:bodyPr wrap="none" rtlCol="0">
                <a:spAutoFit/>
              </a:bodyPr>
              <a:lstStyle/>
              <a:p>
                <a:r>
                  <a:rPr lang="en-US" sz="3200" b="1" baseline="30000" dirty="0" smtClean="0"/>
                  <a:t>4</a:t>
                </a:r>
                <a:r>
                  <a:rPr lang="en-US" sz="2800" b="1" dirty="0" smtClean="0"/>
                  <a:t>He </a:t>
                </a:r>
                <a:endParaRPr lang="ru-RU" sz="2800" b="1" dirty="0"/>
              </a:p>
            </p:txBody>
          </p:sp>
        </p:grpSp>
      </p:grpSp>
      <p:sp>
        <p:nvSpPr>
          <p:cNvPr id="191" name="TextBox 190"/>
          <p:cNvSpPr txBox="1"/>
          <p:nvPr/>
        </p:nvSpPr>
        <p:spPr>
          <a:xfrm>
            <a:off x="2987824" y="5976448"/>
            <a:ext cx="6255239" cy="584775"/>
          </a:xfrm>
          <a:prstGeom prst="rect">
            <a:avLst/>
          </a:prstGeom>
          <a:noFill/>
        </p:spPr>
        <p:txBody>
          <a:bodyPr wrap="none" rtlCol="0">
            <a:spAutoFit/>
          </a:bodyPr>
          <a:lstStyle/>
          <a:p>
            <a:r>
              <a:rPr lang="ru-RU" sz="2200" b="1" dirty="0" smtClean="0">
                <a:latin typeface="Comic Sans MS" panose="030F0702030302020204" pitchFamily="66" charset="0"/>
              </a:rPr>
              <a:t>Посадка </a:t>
            </a:r>
            <a:r>
              <a:rPr lang="en-US" sz="2800" b="1" dirty="0" smtClean="0">
                <a:latin typeface="Comic Sans MS" panose="030F0702030302020204" pitchFamily="66" charset="0"/>
              </a:rPr>
              <a:t>n</a:t>
            </a:r>
            <a:r>
              <a:rPr lang="en-US" sz="2800" b="1" baseline="-25000" dirty="0" smtClean="0">
                <a:latin typeface="Comic Sans MS" panose="030F0702030302020204" pitchFamily="66" charset="0"/>
              </a:rPr>
              <a:t>2</a:t>
            </a:r>
            <a:r>
              <a:rPr lang="ru-RU" sz="2200" b="1" dirty="0" smtClean="0">
                <a:latin typeface="Comic Sans MS" panose="030F0702030302020204" pitchFamily="66" charset="0"/>
              </a:rPr>
              <a:t> гало-ядер на ядро </a:t>
            </a:r>
            <a:r>
              <a:rPr lang="ru-RU" sz="2800" b="1" baseline="30000" dirty="0" smtClean="0">
                <a:latin typeface="Comic Sans MS" panose="030F0702030302020204" pitchFamily="66" charset="0"/>
              </a:rPr>
              <a:t>4</a:t>
            </a:r>
            <a:r>
              <a:rPr lang="ru-RU" sz="2200" b="1" dirty="0" smtClean="0">
                <a:latin typeface="Comic Sans MS" panose="030F0702030302020204" pitchFamily="66" charset="0"/>
              </a:rPr>
              <a:t>Не</a:t>
            </a:r>
            <a:r>
              <a:rPr lang="ru-RU" sz="3200" b="1" dirty="0" smtClean="0">
                <a:latin typeface="Times New Roman"/>
                <a:cs typeface="Times New Roman"/>
              </a:rPr>
              <a:t>→</a:t>
            </a:r>
            <a:r>
              <a:rPr lang="ru-RU" sz="2200" b="1" dirty="0" smtClean="0">
                <a:latin typeface="Comic Sans MS" panose="030F0702030302020204" pitchFamily="66" charset="0"/>
              </a:rPr>
              <a:t> </a:t>
            </a:r>
            <a:r>
              <a:rPr lang="ru-RU" sz="2800" b="1" baseline="30000" dirty="0" smtClean="0">
                <a:latin typeface="Comic Sans MS" panose="030F0702030302020204" pitchFamily="66" charset="0"/>
              </a:rPr>
              <a:t>6</a:t>
            </a:r>
            <a:r>
              <a:rPr lang="ru-RU" sz="2200" b="1" dirty="0" smtClean="0">
                <a:latin typeface="Comic Sans MS" panose="030F0702030302020204" pitchFamily="66" charset="0"/>
              </a:rPr>
              <a:t>Не</a:t>
            </a:r>
          </a:p>
        </p:txBody>
      </p:sp>
      <p:sp>
        <p:nvSpPr>
          <p:cNvPr id="23" name="Полилиния 22"/>
          <p:cNvSpPr/>
          <p:nvPr/>
        </p:nvSpPr>
        <p:spPr>
          <a:xfrm>
            <a:off x="5162813" y="2784694"/>
            <a:ext cx="3225612" cy="2179254"/>
          </a:xfrm>
          <a:custGeom>
            <a:avLst/>
            <a:gdLst>
              <a:gd name="connsiteX0" fmla="*/ 0 w 3851314"/>
              <a:gd name="connsiteY0" fmla="*/ 2541600 h 2541600"/>
              <a:gd name="connsiteX1" fmla="*/ 1468800 w 3851314"/>
              <a:gd name="connsiteY1" fmla="*/ 1461600 h 2541600"/>
              <a:gd name="connsiteX2" fmla="*/ 3636000 w 3851314"/>
              <a:gd name="connsiteY2" fmla="*/ 151200 h 2541600"/>
              <a:gd name="connsiteX3" fmla="*/ 3794400 w 3851314"/>
              <a:gd name="connsiteY3" fmla="*/ 36000 h 2541600"/>
              <a:gd name="connsiteX4" fmla="*/ 3823200 w 3851314"/>
              <a:gd name="connsiteY4" fmla="*/ 0 h 254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314" h="2541600">
                <a:moveTo>
                  <a:pt x="0" y="2541600"/>
                </a:moveTo>
                <a:cubicBezTo>
                  <a:pt x="431400" y="2200800"/>
                  <a:pt x="862800" y="1860000"/>
                  <a:pt x="1468800" y="1461600"/>
                </a:cubicBezTo>
                <a:cubicBezTo>
                  <a:pt x="2074800" y="1063200"/>
                  <a:pt x="3248400" y="388800"/>
                  <a:pt x="3636000" y="151200"/>
                </a:cubicBezTo>
                <a:cubicBezTo>
                  <a:pt x="4023600" y="-86400"/>
                  <a:pt x="3763200" y="61200"/>
                  <a:pt x="3794400" y="36000"/>
                </a:cubicBezTo>
                <a:cubicBezTo>
                  <a:pt x="3825600" y="10800"/>
                  <a:pt x="3824400" y="5400"/>
                  <a:pt x="3823200" y="0"/>
                </a:cubicBez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олилиния 24"/>
          <p:cNvSpPr/>
          <p:nvPr/>
        </p:nvSpPr>
        <p:spPr>
          <a:xfrm>
            <a:off x="1808127" y="1779264"/>
            <a:ext cx="3532234" cy="3952716"/>
          </a:xfrm>
          <a:custGeom>
            <a:avLst/>
            <a:gdLst>
              <a:gd name="connsiteX0" fmla="*/ 0 w 3974400"/>
              <a:gd name="connsiteY0" fmla="*/ 4494185 h 4494185"/>
              <a:gd name="connsiteX1" fmla="*/ 964800 w 3974400"/>
              <a:gd name="connsiteY1" fmla="*/ 3565385 h 4494185"/>
              <a:gd name="connsiteX2" fmla="*/ 1764000 w 3974400"/>
              <a:gd name="connsiteY2" fmla="*/ 2622185 h 4494185"/>
              <a:gd name="connsiteX3" fmla="*/ 2844000 w 3974400"/>
              <a:gd name="connsiteY3" fmla="*/ 1347785 h 4494185"/>
              <a:gd name="connsiteX4" fmla="*/ 3823200 w 3974400"/>
              <a:gd name="connsiteY4" fmla="*/ 166985 h 4494185"/>
              <a:gd name="connsiteX5" fmla="*/ 3945600 w 3974400"/>
              <a:gd name="connsiteY5" fmla="*/ 22985 h 4494185"/>
              <a:gd name="connsiteX6" fmla="*/ 3909600 w 3974400"/>
              <a:gd name="connsiteY6" fmla="*/ 22985 h 4494185"/>
              <a:gd name="connsiteX7" fmla="*/ 3931200 w 3974400"/>
              <a:gd name="connsiteY7" fmla="*/ 15785 h 4494185"/>
              <a:gd name="connsiteX8" fmla="*/ 3902400 w 3974400"/>
              <a:gd name="connsiteY8" fmla="*/ 1385 h 4494185"/>
              <a:gd name="connsiteX9" fmla="*/ 3974400 w 3974400"/>
              <a:gd name="connsiteY9" fmla="*/ 1385 h 449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4400" h="4494185">
                <a:moveTo>
                  <a:pt x="0" y="4494185"/>
                </a:moveTo>
                <a:cubicBezTo>
                  <a:pt x="335400" y="4185785"/>
                  <a:pt x="670800" y="3877385"/>
                  <a:pt x="964800" y="3565385"/>
                </a:cubicBezTo>
                <a:cubicBezTo>
                  <a:pt x="1258800" y="3253385"/>
                  <a:pt x="1764000" y="2622185"/>
                  <a:pt x="1764000" y="2622185"/>
                </a:cubicBezTo>
                <a:lnTo>
                  <a:pt x="2844000" y="1347785"/>
                </a:lnTo>
                <a:cubicBezTo>
                  <a:pt x="3187200" y="938585"/>
                  <a:pt x="3639600" y="387785"/>
                  <a:pt x="3823200" y="166985"/>
                </a:cubicBezTo>
                <a:cubicBezTo>
                  <a:pt x="4006800" y="-53815"/>
                  <a:pt x="3931200" y="46985"/>
                  <a:pt x="3945600" y="22985"/>
                </a:cubicBezTo>
                <a:cubicBezTo>
                  <a:pt x="3960000" y="-1015"/>
                  <a:pt x="3912000" y="24185"/>
                  <a:pt x="3909600" y="22985"/>
                </a:cubicBezTo>
                <a:cubicBezTo>
                  <a:pt x="3907200" y="21785"/>
                  <a:pt x="3932400" y="19385"/>
                  <a:pt x="3931200" y="15785"/>
                </a:cubicBezTo>
                <a:cubicBezTo>
                  <a:pt x="3930000" y="12185"/>
                  <a:pt x="3895200" y="3785"/>
                  <a:pt x="3902400" y="1385"/>
                </a:cubicBezTo>
                <a:cubicBezTo>
                  <a:pt x="3909600" y="-1015"/>
                  <a:pt x="3942000" y="185"/>
                  <a:pt x="3974400" y="1385"/>
                </a:cubicBez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2" name="Группа 21"/>
          <p:cNvGrpSpPr/>
          <p:nvPr/>
        </p:nvGrpSpPr>
        <p:grpSpPr>
          <a:xfrm>
            <a:off x="4686779" y="1820404"/>
            <a:ext cx="1430009" cy="739657"/>
            <a:chOff x="7671216" y="5492734"/>
            <a:chExt cx="1430009" cy="739657"/>
          </a:xfrm>
        </p:grpSpPr>
        <p:sp>
          <p:nvSpPr>
            <p:cNvPr id="173" name="Овал 172"/>
            <p:cNvSpPr/>
            <p:nvPr/>
          </p:nvSpPr>
          <p:spPr>
            <a:xfrm rot="13957397">
              <a:off x="7674090" y="5517669"/>
              <a:ext cx="711848" cy="717596"/>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8" name="Овал 177"/>
            <p:cNvSpPr/>
            <p:nvPr/>
          </p:nvSpPr>
          <p:spPr>
            <a:xfrm rot="13957397">
              <a:off x="8069386" y="5630586"/>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9" name="Овал 178"/>
            <p:cNvSpPr/>
            <p:nvPr/>
          </p:nvSpPr>
          <p:spPr>
            <a:xfrm rot="13957397">
              <a:off x="8093707" y="5799661"/>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0" name="Овал 179"/>
            <p:cNvSpPr/>
            <p:nvPr/>
          </p:nvSpPr>
          <p:spPr>
            <a:xfrm rot="13957397">
              <a:off x="7740492" y="5926703"/>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1" name="Овал 180"/>
            <p:cNvSpPr/>
            <p:nvPr/>
          </p:nvSpPr>
          <p:spPr>
            <a:xfrm rot="13957397">
              <a:off x="7942462" y="5936036"/>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2" name="Овал 181"/>
            <p:cNvSpPr/>
            <p:nvPr/>
          </p:nvSpPr>
          <p:spPr>
            <a:xfrm rot="13957397">
              <a:off x="7676395" y="5701052"/>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3" name="Овал 182"/>
            <p:cNvSpPr/>
            <p:nvPr/>
          </p:nvSpPr>
          <p:spPr>
            <a:xfrm rot="13957397">
              <a:off x="7812046" y="5538494"/>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 name="Овал 183"/>
            <p:cNvSpPr/>
            <p:nvPr/>
          </p:nvSpPr>
          <p:spPr>
            <a:xfrm rot="13957397">
              <a:off x="7978766" y="5548393"/>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5" name="Овал 184"/>
            <p:cNvSpPr/>
            <p:nvPr/>
          </p:nvSpPr>
          <p:spPr>
            <a:xfrm rot="13957397">
              <a:off x="7891898" y="5716169"/>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1" name="TextBox 170"/>
            <p:cNvSpPr txBox="1"/>
            <p:nvPr/>
          </p:nvSpPr>
          <p:spPr>
            <a:xfrm>
              <a:off x="8418085" y="5492734"/>
              <a:ext cx="683140" cy="523220"/>
            </a:xfrm>
            <a:prstGeom prst="rect">
              <a:avLst/>
            </a:prstGeom>
            <a:noFill/>
          </p:spPr>
          <p:txBody>
            <a:bodyPr wrap="none" rtlCol="0">
              <a:spAutoFit/>
            </a:bodyPr>
            <a:lstStyle/>
            <a:p>
              <a:r>
                <a:rPr lang="en-US" sz="3200" b="1" baseline="30000" dirty="0" smtClean="0"/>
                <a:t>9</a:t>
              </a:r>
              <a:r>
                <a:rPr lang="en-US" sz="2800" b="1" dirty="0" smtClean="0"/>
                <a:t>Li</a:t>
              </a:r>
              <a:endParaRPr lang="ru-RU" sz="2800" b="1" dirty="0"/>
            </a:p>
          </p:txBody>
        </p:sp>
      </p:grpSp>
      <p:grpSp>
        <p:nvGrpSpPr>
          <p:cNvPr id="15" name="Группа 14"/>
          <p:cNvGrpSpPr/>
          <p:nvPr/>
        </p:nvGrpSpPr>
        <p:grpSpPr>
          <a:xfrm>
            <a:off x="6864703" y="2373083"/>
            <a:ext cx="2146282" cy="1456044"/>
            <a:chOff x="6864703" y="2373083"/>
            <a:chExt cx="2146282" cy="1456044"/>
          </a:xfrm>
        </p:grpSpPr>
        <p:cxnSp>
          <p:nvCxnSpPr>
            <p:cNvPr id="155" name="Прямая соединительная линия 154"/>
            <p:cNvCxnSpPr>
              <a:endCxn id="158" idx="4"/>
            </p:cNvCxnSpPr>
            <p:nvPr/>
          </p:nvCxnSpPr>
          <p:spPr>
            <a:xfrm flipV="1">
              <a:off x="7210100" y="2617032"/>
              <a:ext cx="189949" cy="249524"/>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6" name="Прямая соединительная линия 155"/>
            <p:cNvCxnSpPr>
              <a:endCxn id="164" idx="6"/>
            </p:cNvCxnSpPr>
            <p:nvPr/>
          </p:nvCxnSpPr>
          <p:spPr>
            <a:xfrm>
              <a:off x="7305780" y="2724806"/>
              <a:ext cx="398114" cy="33824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57" name="Группа 156"/>
            <p:cNvGrpSpPr/>
            <p:nvPr/>
          </p:nvGrpSpPr>
          <p:grpSpPr>
            <a:xfrm rot="2886162">
              <a:off x="7127624" y="2307628"/>
              <a:ext cx="365702" cy="891544"/>
              <a:chOff x="4291352" y="4481672"/>
              <a:chExt cx="373093" cy="891544"/>
            </a:xfrm>
          </p:grpSpPr>
          <p:sp>
            <p:nvSpPr>
              <p:cNvPr id="158" name="Овал 157"/>
              <p:cNvSpPr/>
              <p:nvPr/>
            </p:nvSpPr>
            <p:spPr>
              <a:xfrm>
                <a:off x="4291352" y="4481672"/>
                <a:ext cx="288032" cy="288032"/>
              </a:xfrm>
              <a:prstGeom prst="ellipse">
                <a:avLst/>
              </a:prstGeom>
              <a:solidFill>
                <a:srgbClr val="00B0F0"/>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9" name="Овал 158"/>
              <p:cNvSpPr/>
              <p:nvPr/>
            </p:nvSpPr>
            <p:spPr>
              <a:xfrm>
                <a:off x="4376413" y="5085184"/>
                <a:ext cx="288032" cy="288032"/>
              </a:xfrm>
              <a:prstGeom prst="ellipse">
                <a:avLst/>
              </a:prstGeom>
              <a:solidFill>
                <a:srgbClr val="00B0F0"/>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60" name="Группа 159"/>
            <p:cNvGrpSpPr/>
            <p:nvPr/>
          </p:nvGrpSpPr>
          <p:grpSpPr>
            <a:xfrm>
              <a:off x="7585715" y="2906948"/>
              <a:ext cx="475492" cy="457083"/>
              <a:chOff x="6926620" y="6427869"/>
              <a:chExt cx="475492" cy="457083"/>
            </a:xfrm>
          </p:grpSpPr>
          <p:sp>
            <p:nvSpPr>
              <p:cNvPr id="161" name="Овал 160"/>
              <p:cNvSpPr/>
              <p:nvPr/>
            </p:nvSpPr>
            <p:spPr>
              <a:xfrm rot="15579899">
                <a:off x="6954177" y="6446563"/>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2" name="Овал 161"/>
              <p:cNvSpPr/>
              <p:nvPr/>
            </p:nvSpPr>
            <p:spPr>
              <a:xfrm rot="15579899">
                <a:off x="7114080" y="6427869"/>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3" name="Овал 162"/>
              <p:cNvSpPr/>
              <p:nvPr/>
            </p:nvSpPr>
            <p:spPr>
              <a:xfrm rot="15579899">
                <a:off x="7111762" y="6596920"/>
                <a:ext cx="288032" cy="28803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4" name="Овал 163"/>
              <p:cNvSpPr/>
              <p:nvPr/>
            </p:nvSpPr>
            <p:spPr>
              <a:xfrm rot="15579899">
                <a:off x="6926620" y="6581638"/>
                <a:ext cx="288032" cy="288032"/>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65" name="Овал 164"/>
            <p:cNvSpPr/>
            <p:nvPr/>
          </p:nvSpPr>
          <p:spPr>
            <a:xfrm rot="21474780">
              <a:off x="7122390" y="2373083"/>
              <a:ext cx="1456044" cy="1456044"/>
            </a:xfrm>
            <a:prstGeom prst="ellipse">
              <a:avLst/>
            </a:prstGeom>
            <a:no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TextBox 86"/>
            <p:cNvSpPr txBox="1"/>
            <p:nvPr/>
          </p:nvSpPr>
          <p:spPr>
            <a:xfrm>
              <a:off x="8197942" y="2985942"/>
              <a:ext cx="813043" cy="523220"/>
            </a:xfrm>
            <a:prstGeom prst="rect">
              <a:avLst/>
            </a:prstGeom>
            <a:solidFill>
              <a:schemeClr val="bg1"/>
            </a:solidFill>
          </p:spPr>
          <p:txBody>
            <a:bodyPr wrap="none" rtlCol="0">
              <a:spAutoFit/>
            </a:bodyPr>
            <a:lstStyle/>
            <a:p>
              <a:r>
                <a:rPr lang="en-US" sz="3200" b="1" baseline="30000" dirty="0" smtClean="0"/>
                <a:t>6</a:t>
              </a:r>
              <a:r>
                <a:rPr lang="en-US" sz="2800" b="1" dirty="0" smtClean="0"/>
                <a:t>He </a:t>
              </a:r>
              <a:endParaRPr lang="ru-RU" sz="2800" b="1" dirty="0"/>
            </a:p>
          </p:txBody>
        </p:sp>
        <p:cxnSp>
          <p:nvCxnSpPr>
            <p:cNvPr id="3" name="Прямая со стрелкой 2"/>
            <p:cNvCxnSpPr/>
            <p:nvPr/>
          </p:nvCxnSpPr>
          <p:spPr>
            <a:xfrm flipV="1">
              <a:off x="8428780" y="2461188"/>
              <a:ext cx="535708" cy="311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06" name="Прямая со стрелкой 105"/>
          <p:cNvCxnSpPr/>
          <p:nvPr/>
        </p:nvCxnSpPr>
        <p:spPr>
          <a:xfrm flipV="1">
            <a:off x="5203970" y="1380381"/>
            <a:ext cx="398283" cy="5200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01" name="Группа 100"/>
          <p:cNvGrpSpPr/>
          <p:nvPr/>
        </p:nvGrpSpPr>
        <p:grpSpPr>
          <a:xfrm>
            <a:off x="46172" y="2771618"/>
            <a:ext cx="1560148" cy="1809051"/>
            <a:chOff x="508443" y="835040"/>
            <a:chExt cx="1560148" cy="1809051"/>
          </a:xfrm>
        </p:grpSpPr>
        <p:cxnSp>
          <p:nvCxnSpPr>
            <p:cNvPr id="102" name="Соединительная линия уступом 101"/>
            <p:cNvCxnSpPr/>
            <p:nvPr/>
          </p:nvCxnSpPr>
          <p:spPr>
            <a:xfrm rot="16200000" flipV="1">
              <a:off x="947468" y="1522969"/>
              <a:ext cx="1617769" cy="624476"/>
            </a:xfrm>
            <a:prstGeom prst="bentConnector3">
              <a:avLst>
                <a:gd name="adj1" fmla="val 36605"/>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508443" y="835040"/>
              <a:ext cx="1029449" cy="1277273"/>
            </a:xfrm>
            <a:prstGeom prst="rect">
              <a:avLst/>
            </a:prstGeom>
            <a:noFill/>
          </p:spPr>
          <p:txBody>
            <a:bodyPr wrap="none" rtlCol="0">
              <a:spAutoFit/>
            </a:bodyPr>
            <a:lstStyle/>
            <a:p>
              <a:pPr algn="ctr">
                <a:spcBef>
                  <a:spcPts val="600"/>
                </a:spcBef>
              </a:pPr>
              <a:r>
                <a:rPr lang="en-US" sz="2800" b="1" baseline="30000" dirty="0" smtClean="0">
                  <a:solidFill>
                    <a:srgbClr val="0070C0"/>
                  </a:solidFill>
                  <a:latin typeface="Comic Sans MS" panose="030F0702030302020204" pitchFamily="66" charset="0"/>
                </a:rPr>
                <a:t>14</a:t>
              </a:r>
              <a:r>
                <a:rPr lang="en-US" sz="2400" b="1" dirty="0" smtClean="0">
                  <a:solidFill>
                    <a:srgbClr val="0070C0"/>
                  </a:solidFill>
                  <a:latin typeface="Comic Sans MS" panose="030F0702030302020204" pitchFamily="66" charset="0"/>
                </a:rPr>
                <a:t>Be</a:t>
              </a:r>
            </a:p>
            <a:p>
              <a:pPr algn="ctr">
                <a:spcBef>
                  <a:spcPts val="600"/>
                </a:spcBef>
              </a:pPr>
              <a:r>
                <a:rPr lang="en-US" sz="2800" b="1" baseline="30000" dirty="0" smtClean="0">
                  <a:solidFill>
                    <a:srgbClr val="0070C0"/>
                  </a:solidFill>
                  <a:latin typeface="Comic Sans MS" panose="030F0702030302020204" pitchFamily="66" charset="0"/>
                </a:rPr>
                <a:t>17</a:t>
              </a:r>
              <a:r>
                <a:rPr lang="en-US" sz="2400" b="1" dirty="0" smtClean="0">
                  <a:solidFill>
                    <a:srgbClr val="0070C0"/>
                  </a:solidFill>
                  <a:latin typeface="Comic Sans MS" panose="030F0702030302020204" pitchFamily="66" charset="0"/>
                </a:rPr>
                <a:t>B</a:t>
              </a:r>
            </a:p>
            <a:p>
              <a:pPr algn="ctr"/>
              <a:r>
                <a:rPr lang="ru-RU" sz="2400" b="1" dirty="0" smtClean="0">
                  <a:solidFill>
                    <a:srgbClr val="0070C0"/>
                  </a:solidFill>
                  <a:latin typeface="Comic Sans MS" panose="030F0702030302020204" pitchFamily="66" charset="0"/>
                </a:rPr>
                <a:t>и др.</a:t>
              </a:r>
              <a:endParaRPr lang="ru-RU" sz="2400" b="1" dirty="0">
                <a:solidFill>
                  <a:srgbClr val="0070C0"/>
                </a:solidFill>
                <a:latin typeface="Comic Sans MS" panose="030F0702030302020204" pitchFamily="66" charset="0"/>
              </a:endParaRPr>
            </a:p>
          </p:txBody>
        </p:sp>
      </p:grpSp>
      <p:sp>
        <p:nvSpPr>
          <p:cNvPr id="104" name="TextBox 103"/>
          <p:cNvSpPr txBox="1"/>
          <p:nvPr/>
        </p:nvSpPr>
        <p:spPr>
          <a:xfrm>
            <a:off x="395536" y="879103"/>
            <a:ext cx="3270447" cy="523220"/>
          </a:xfrm>
          <a:prstGeom prst="rect">
            <a:avLst/>
          </a:prstGeom>
          <a:noFill/>
          <a:ln w="19050">
            <a:solidFill>
              <a:srgbClr val="7030A0"/>
            </a:solidFill>
          </a:ln>
        </p:spPr>
        <p:txBody>
          <a:bodyPr wrap="none" rtlCol="0">
            <a:spAutoFit/>
          </a:bodyPr>
          <a:lstStyle/>
          <a:p>
            <a:r>
              <a:rPr lang="ru-RU" sz="2400" b="1" dirty="0" smtClean="0">
                <a:solidFill>
                  <a:srgbClr val="7030A0"/>
                </a:solidFill>
                <a:latin typeface="Comic Sans MS" panose="030F0702030302020204" pitchFamily="66" charset="0"/>
              </a:rPr>
              <a:t>Универсальность </a:t>
            </a:r>
            <a:r>
              <a:rPr lang="en-US" sz="2800" b="1" dirty="0" smtClean="0">
                <a:solidFill>
                  <a:srgbClr val="7030A0"/>
                </a:solidFill>
                <a:latin typeface="Comic Sans MS" panose="030F0702030302020204" pitchFamily="66" charset="0"/>
              </a:rPr>
              <a:t>n</a:t>
            </a:r>
            <a:r>
              <a:rPr lang="en-US" sz="2800" b="1" baseline="-25000" dirty="0" smtClean="0">
                <a:solidFill>
                  <a:srgbClr val="7030A0"/>
                </a:solidFill>
                <a:latin typeface="Comic Sans MS" panose="030F0702030302020204" pitchFamily="66" charset="0"/>
              </a:rPr>
              <a:t>2</a:t>
            </a:r>
            <a:endParaRPr lang="ru-RU" sz="2800" b="1" baseline="-25000" dirty="0" smtClean="0">
              <a:solidFill>
                <a:srgbClr val="7030A0"/>
              </a:solidFill>
              <a:latin typeface="Comic Sans MS" panose="030F0702030302020204" pitchFamily="66" charset="0"/>
            </a:endParaRPr>
          </a:p>
        </p:txBody>
      </p:sp>
    </p:spTree>
    <p:extLst>
      <p:ext uri="{BB962C8B-B14F-4D97-AF65-F5344CB8AC3E}">
        <p14:creationId xmlns:p14="http://schemas.microsoft.com/office/powerpoint/2010/main" val="307060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 xmlns:a16="http://schemas.microsoft.com/office/drawing/2014/main" id="{DCAF8670-74D3-489D-8256-03E6F2BB3D9F}"/>
              </a:ext>
            </a:extLst>
          </p:cNvPr>
          <p:cNvSpPr txBox="1">
            <a:spLocks/>
          </p:cNvSpPr>
          <p:nvPr/>
        </p:nvSpPr>
        <p:spPr>
          <a:xfrm>
            <a:off x="1818499" y="2760"/>
            <a:ext cx="5577168" cy="57526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3200" b="1">
                <a:solidFill>
                  <a:srgbClr val="7030A0"/>
                </a:solidFill>
              </a:rPr>
              <a:t>Модернизация У-400М  (МЦ-400)</a:t>
            </a:r>
            <a:endParaRPr lang="ru-RU" sz="3200" b="1" dirty="0">
              <a:solidFill>
                <a:srgbClr val="7030A0"/>
              </a:solidFill>
            </a:endParaRPr>
          </a:p>
        </p:txBody>
      </p:sp>
      <p:sp>
        <p:nvSpPr>
          <p:cNvPr id="8" name="Прямоугольник 7">
            <a:extLst>
              <a:ext uri="{FF2B5EF4-FFF2-40B4-BE49-F238E27FC236}">
                <a16:creationId xmlns="" xmlns:a16="http://schemas.microsoft.com/office/drawing/2014/main" id="{8AC77894-7FB5-400D-B24C-350D7B6F6A80}"/>
              </a:ext>
            </a:extLst>
          </p:cNvPr>
          <p:cNvSpPr/>
          <p:nvPr/>
        </p:nvSpPr>
        <p:spPr>
          <a:xfrm>
            <a:off x="57071" y="241326"/>
            <a:ext cx="1619672" cy="584775"/>
          </a:xfrm>
          <a:prstGeom prst="rect">
            <a:avLst/>
          </a:prstGeom>
          <a:noFill/>
        </p:spPr>
        <p:txBody>
          <a:bodyPr wrap="square" lIns="91440" tIns="45720" rIns="91440" bIns="45720">
            <a:spAutoFit/>
          </a:bodyPr>
          <a:lstStyle/>
          <a:p>
            <a:pPr algn="r"/>
            <a:r>
              <a:rPr lang="ru-RU" sz="1400" dirty="0">
                <a:ln w="0"/>
                <a:solidFill>
                  <a:srgbClr val="7030A0"/>
                </a:solidFill>
                <a:effectLst>
                  <a:outerShdw blurRad="38100" dist="19050" dir="2700000" algn="tl" rotWithShape="0">
                    <a:schemeClr val="dk1">
                      <a:alpha val="40000"/>
                    </a:schemeClr>
                  </a:outerShdw>
                </a:effectLst>
                <a:latin typeface="Arbat" pitchFamily="2" charset="0"/>
              </a:rPr>
              <a:t>Модернизация</a:t>
            </a:r>
          </a:p>
          <a:p>
            <a:pPr algn="r"/>
            <a:r>
              <a:rPr lang="ru-RU" dirty="0">
                <a:ln w="0"/>
                <a:solidFill>
                  <a:srgbClr val="7030A0"/>
                </a:solidFill>
                <a:effectLst>
                  <a:outerShdw blurRad="38100" dist="19050" dir="2700000" algn="tl" rotWithShape="0">
                    <a:schemeClr val="dk1">
                      <a:alpha val="40000"/>
                    </a:schemeClr>
                  </a:outerShdw>
                </a:effectLst>
                <a:latin typeface="Arbat" pitchFamily="2" charset="0"/>
              </a:rPr>
              <a:t>У-400М</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1124744"/>
            <a:ext cx="6624859" cy="5267195"/>
          </a:xfrm>
          <a:prstGeom prst="rect">
            <a:avLst/>
          </a:prstGeom>
        </p:spPr>
      </p:pic>
      <p:pic>
        <p:nvPicPr>
          <p:cNvPr id="7" name="Рисунок 6">
            <a:extLst>
              <a:ext uri="{FF2B5EF4-FFF2-40B4-BE49-F238E27FC236}">
                <a16:creationId xmlns="" xmlns:a16="http://schemas.microsoft.com/office/drawing/2014/main" id="{774091AB-94B8-48AD-A93F-C65DBECFF4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183481" y="16485"/>
            <a:ext cx="949550" cy="1168080"/>
          </a:xfrm>
          <a:prstGeom prst="rect">
            <a:avLst/>
          </a:prstGeom>
        </p:spPr>
      </p:pic>
      <p:sp>
        <p:nvSpPr>
          <p:cNvPr id="9" name="TextBox 8">
            <a:extLst>
              <a:ext uri="{FF2B5EF4-FFF2-40B4-BE49-F238E27FC236}">
                <a16:creationId xmlns="" xmlns:a16="http://schemas.microsoft.com/office/drawing/2014/main" id="{8C3341A6-69FB-4C6A-95FB-5273DEA9F335}"/>
              </a:ext>
            </a:extLst>
          </p:cNvPr>
          <p:cNvSpPr txBox="1"/>
          <p:nvPr/>
        </p:nvSpPr>
        <p:spPr>
          <a:xfrm>
            <a:off x="323192" y="1184566"/>
            <a:ext cx="1347953" cy="461665"/>
          </a:xfrm>
          <a:prstGeom prst="rect">
            <a:avLst/>
          </a:prstGeom>
          <a:noFill/>
          <a:ln>
            <a:noFill/>
          </a:ln>
        </p:spPr>
        <p:txBody>
          <a:bodyPr wrap="square" rtlCol="0">
            <a:spAutoFit/>
          </a:bodyPr>
          <a:lstStyle/>
          <a:p>
            <a:r>
              <a:rPr lang="ru-RU" sz="2400" u="sng" dirty="0"/>
              <a:t>12.12.23</a:t>
            </a:r>
          </a:p>
        </p:txBody>
      </p:sp>
    </p:spTree>
    <p:extLst>
      <p:ext uri="{BB962C8B-B14F-4D97-AF65-F5344CB8AC3E}">
        <p14:creationId xmlns:p14="http://schemas.microsoft.com/office/powerpoint/2010/main" val="782180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25A3A22B-6392-4C53-8F4C-62C565BA216D}"/>
              </a:ext>
            </a:extLst>
          </p:cNvPr>
          <p:cNvSpPr/>
          <p:nvPr/>
        </p:nvSpPr>
        <p:spPr>
          <a:xfrm>
            <a:off x="738079" y="43348"/>
            <a:ext cx="6962627" cy="623248"/>
          </a:xfrm>
          <a:prstGeom prst="rect">
            <a:avLst/>
          </a:prstGeom>
          <a:noFill/>
        </p:spPr>
        <p:txBody>
          <a:bodyPr wrap="square" lIns="68580" tIns="34290" rIns="68580" bIns="34290">
            <a:spAutoFit/>
          </a:bodyPr>
          <a:lstStyle/>
          <a:p>
            <a:pPr algn="ctr"/>
            <a:r>
              <a:rPr lang="ru-RU" sz="3600" b="1" dirty="0">
                <a:ln w="10160">
                  <a:solidFill>
                    <a:schemeClr val="tx1"/>
                  </a:solidFill>
                  <a:prstDash val="solid"/>
                </a:ln>
                <a:solidFill>
                  <a:srgbClr val="FFFFFF"/>
                </a:solidFill>
                <a:effectLst>
                  <a:outerShdw blurRad="38100" dist="22860" dir="5400000" algn="tl" rotWithShape="0">
                    <a:srgbClr val="000000">
                      <a:alpha val="30000"/>
                    </a:srgbClr>
                  </a:outerShdw>
                </a:effectLst>
              </a:rPr>
              <a:t>Новый экспериментальный зал</a:t>
            </a:r>
          </a:p>
        </p:txBody>
      </p:sp>
      <p:pic>
        <p:nvPicPr>
          <p:cNvPr id="5" name="Рисунок 4">
            <a:extLst>
              <a:ext uri="{FF2B5EF4-FFF2-40B4-BE49-F238E27FC236}">
                <a16:creationId xmlns="" xmlns:a16="http://schemas.microsoft.com/office/drawing/2014/main" id="{68FB797C-DB47-45A5-8B28-07DC3018DA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828" b="24818"/>
          <a:stretch/>
        </p:blipFill>
        <p:spPr>
          <a:xfrm>
            <a:off x="7913542" y="127155"/>
            <a:ext cx="1143749" cy="564496"/>
          </a:xfrm>
          <a:prstGeom prst="rect">
            <a:avLst/>
          </a:prstGeom>
        </p:spPr>
      </p:pic>
      <p:pic>
        <p:nvPicPr>
          <p:cNvPr id="6" name="Рисунок 5">
            <a:extLst>
              <a:ext uri="{FF2B5EF4-FFF2-40B4-BE49-F238E27FC236}">
                <a16:creationId xmlns="" xmlns:a16="http://schemas.microsoft.com/office/drawing/2014/main" id="{1E873DD2-EB26-4015-8C81-35D8D76ADA68}"/>
              </a:ext>
            </a:extLst>
          </p:cNvPr>
          <p:cNvPicPr>
            <a:picLocks noChangeAspect="1"/>
          </p:cNvPicPr>
          <p:nvPr/>
        </p:nvPicPr>
        <p:blipFill rotWithShape="1">
          <a:blip r:embed="rId3"/>
          <a:srcRect t="8685"/>
          <a:stretch/>
        </p:blipFill>
        <p:spPr>
          <a:xfrm>
            <a:off x="726318" y="618080"/>
            <a:ext cx="8118137" cy="5952699"/>
          </a:xfrm>
          <a:prstGeom prst="rect">
            <a:avLst/>
          </a:prstGeom>
        </p:spPr>
      </p:pic>
    </p:spTree>
    <p:extLst>
      <p:ext uri="{BB962C8B-B14F-4D97-AF65-F5344CB8AC3E}">
        <p14:creationId xmlns:p14="http://schemas.microsoft.com/office/powerpoint/2010/main" val="4246610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686298" y="0"/>
            <a:ext cx="2959849" cy="369332"/>
          </a:xfrm>
          <a:prstGeom prst="rect">
            <a:avLst/>
          </a:prstGeom>
        </p:spPr>
        <p:txBody>
          <a:bodyPr wrap="none">
            <a:spAutoFit/>
          </a:bodyPr>
          <a:lstStyle/>
          <a:p>
            <a:pPr>
              <a:spcBef>
                <a:spcPct val="50000"/>
              </a:spcBef>
            </a:pPr>
            <a:r>
              <a:rPr lang="en-US" dirty="0">
                <a:solidFill>
                  <a:schemeClr val="bg1"/>
                </a:solidFill>
              </a:rPr>
              <a:t>The building computer model</a:t>
            </a:r>
            <a:endParaRPr lang="ru-RU" dirty="0">
              <a:solidFill>
                <a:schemeClr val="bg1"/>
              </a:solidFill>
            </a:endParaRPr>
          </a:p>
        </p:txBody>
      </p:sp>
      <p:pic>
        <p:nvPicPr>
          <p:cNvPr id="4" name="Рисунок 3"/>
          <p:cNvPicPr/>
          <p:nvPr/>
        </p:nvPicPr>
        <p:blipFill>
          <a:blip r:embed="rId3"/>
          <a:stretch>
            <a:fillRect/>
          </a:stretch>
        </p:blipFill>
        <p:spPr>
          <a:xfrm>
            <a:off x="471521" y="1078290"/>
            <a:ext cx="2872811" cy="2338278"/>
          </a:xfrm>
          <a:prstGeom prst="rect">
            <a:avLst/>
          </a:prstGeom>
        </p:spPr>
      </p:pic>
      <p:sp>
        <p:nvSpPr>
          <p:cNvPr id="6" name="Прямоугольник 5"/>
          <p:cNvSpPr/>
          <p:nvPr/>
        </p:nvSpPr>
        <p:spPr>
          <a:xfrm>
            <a:off x="70946" y="3794137"/>
            <a:ext cx="3615352" cy="2554545"/>
          </a:xfrm>
          <a:prstGeom prst="rect">
            <a:avLst/>
          </a:prstGeom>
        </p:spPr>
        <p:txBody>
          <a:bodyPr wrap="square">
            <a:spAutoFit/>
          </a:bodyPr>
          <a:lstStyle/>
          <a:p>
            <a:r>
              <a:rPr lang="ru-RU" sz="1600" b="1" dirty="0">
                <a:solidFill>
                  <a:srgbClr val="7030A0"/>
                </a:solidFill>
                <a:latin typeface="Times New Roman" panose="02020603050405020304" pitchFamily="18" charset="0"/>
                <a:cs typeface="Times New Roman" panose="02020603050405020304" pitchFamily="18" charset="0"/>
              </a:rPr>
              <a:t>Здание будет иметь 4 этажа:</a:t>
            </a:r>
          </a:p>
          <a:p>
            <a:r>
              <a:rPr lang="ru-RU" sz="1600" b="1" dirty="0">
                <a:solidFill>
                  <a:srgbClr val="3333CC"/>
                </a:solidFill>
                <a:latin typeface="Times New Roman" panose="02020603050405020304" pitchFamily="18" charset="0"/>
                <a:cs typeface="Times New Roman" panose="02020603050405020304" pitchFamily="18" charset="0"/>
              </a:rPr>
              <a:t>1-й этаж: </a:t>
            </a:r>
          </a:p>
          <a:p>
            <a:r>
              <a:rPr lang="ru-RU" sz="1600" b="1" dirty="0">
                <a:solidFill>
                  <a:srgbClr val="3333CC"/>
                </a:solidFill>
                <a:latin typeface="Times New Roman" panose="02020603050405020304" pitchFamily="18" charset="0"/>
                <a:cs typeface="Times New Roman" panose="02020603050405020304" pitchFamily="18" charset="0"/>
              </a:rPr>
              <a:t>технологические системы;</a:t>
            </a:r>
            <a:endParaRPr lang="en-US" sz="1600" b="1" dirty="0">
              <a:solidFill>
                <a:srgbClr val="3333CC"/>
              </a:solidFill>
              <a:latin typeface="Times New Roman" panose="02020603050405020304" pitchFamily="18" charset="0"/>
              <a:cs typeface="Times New Roman" panose="02020603050405020304" pitchFamily="18" charset="0"/>
            </a:endParaRPr>
          </a:p>
          <a:p>
            <a:r>
              <a:rPr lang="en-US" sz="1600" b="1" dirty="0">
                <a:solidFill>
                  <a:srgbClr val="3333CC"/>
                </a:solidFill>
                <a:latin typeface="Times New Roman" panose="02020603050405020304" pitchFamily="18" charset="0"/>
                <a:cs typeface="Times New Roman" panose="02020603050405020304" pitchFamily="18" charset="0"/>
              </a:rPr>
              <a:t>2-</a:t>
            </a:r>
            <a:r>
              <a:rPr lang="ru-RU" sz="1600" b="1" dirty="0">
                <a:solidFill>
                  <a:srgbClr val="3333CC"/>
                </a:solidFill>
                <a:latin typeface="Times New Roman" panose="02020603050405020304" pitchFamily="18" charset="0"/>
                <a:cs typeface="Times New Roman" panose="02020603050405020304" pitchFamily="18" charset="0"/>
              </a:rPr>
              <a:t>й этаж: </a:t>
            </a:r>
          </a:p>
          <a:p>
            <a:r>
              <a:rPr lang="ru-RU" sz="1600" b="1" dirty="0" err="1">
                <a:solidFill>
                  <a:srgbClr val="3333CC"/>
                </a:solidFill>
                <a:latin typeface="Times New Roman" panose="02020603050405020304" pitchFamily="18" charset="0"/>
                <a:cs typeface="Times New Roman" panose="02020603050405020304" pitchFamily="18" charset="0"/>
              </a:rPr>
              <a:t>саншлюз</a:t>
            </a:r>
            <a:r>
              <a:rPr lang="ru-RU" sz="1600" b="1" dirty="0">
                <a:solidFill>
                  <a:srgbClr val="3333CC"/>
                </a:solidFill>
                <a:latin typeface="Times New Roman" panose="02020603050405020304" pitchFamily="18" charset="0"/>
                <a:cs typeface="Times New Roman" panose="02020603050405020304" pitchFamily="18" charset="0"/>
              </a:rPr>
              <a:t> и выходы к </a:t>
            </a:r>
            <a:r>
              <a:rPr lang="ru-RU" sz="1600" b="1" dirty="0" err="1">
                <a:solidFill>
                  <a:srgbClr val="3333CC"/>
                </a:solidFill>
                <a:latin typeface="Times New Roman" panose="02020603050405020304" pitchFamily="18" charset="0"/>
                <a:cs typeface="Times New Roman" panose="02020603050405020304" pitchFamily="18" charset="0"/>
              </a:rPr>
              <a:t>физкабинам</a:t>
            </a:r>
            <a:r>
              <a:rPr lang="ru-RU" sz="1600" b="1" dirty="0">
                <a:solidFill>
                  <a:srgbClr val="3333CC"/>
                </a:solidFill>
                <a:latin typeface="Times New Roman" panose="02020603050405020304" pitchFamily="18" charset="0"/>
                <a:cs typeface="Times New Roman" panose="02020603050405020304" pitchFamily="18" charset="0"/>
              </a:rPr>
              <a:t>;</a:t>
            </a:r>
          </a:p>
          <a:p>
            <a:r>
              <a:rPr lang="ru-RU" sz="1600" b="1" dirty="0">
                <a:solidFill>
                  <a:srgbClr val="3333CC"/>
                </a:solidFill>
                <a:latin typeface="Times New Roman" panose="02020603050405020304" pitchFamily="18" charset="0"/>
                <a:cs typeface="Times New Roman" panose="02020603050405020304" pitchFamily="18" charset="0"/>
              </a:rPr>
              <a:t>3-й этаж: </a:t>
            </a:r>
          </a:p>
          <a:p>
            <a:r>
              <a:rPr lang="ru-RU" sz="1600" b="1" dirty="0">
                <a:solidFill>
                  <a:srgbClr val="3333CC"/>
                </a:solidFill>
                <a:latin typeface="Times New Roman" panose="02020603050405020304" pitchFamily="18" charset="0"/>
                <a:cs typeface="Times New Roman" panose="02020603050405020304" pitchFamily="18" charset="0"/>
              </a:rPr>
              <a:t>измерительные комнаты и серверные</a:t>
            </a:r>
            <a:r>
              <a:rPr lang="en-US" sz="1600" b="1" dirty="0">
                <a:solidFill>
                  <a:srgbClr val="3333CC"/>
                </a:solidFill>
                <a:latin typeface="Times New Roman" panose="02020603050405020304" pitchFamily="18" charset="0"/>
                <a:cs typeface="Times New Roman" panose="02020603050405020304" pitchFamily="18" charset="0"/>
              </a:rPr>
              <a:t>;</a:t>
            </a:r>
            <a:endParaRPr lang="ru-RU" sz="1600" b="1" dirty="0">
              <a:solidFill>
                <a:srgbClr val="3333CC"/>
              </a:solidFill>
              <a:latin typeface="Times New Roman" panose="02020603050405020304" pitchFamily="18" charset="0"/>
              <a:cs typeface="Times New Roman" panose="02020603050405020304" pitchFamily="18" charset="0"/>
            </a:endParaRPr>
          </a:p>
          <a:p>
            <a:r>
              <a:rPr lang="ru-RU" sz="1600" b="1" dirty="0">
                <a:solidFill>
                  <a:srgbClr val="3333CC"/>
                </a:solidFill>
                <a:latin typeface="Times New Roman" panose="02020603050405020304" pitchFamily="18" charset="0"/>
                <a:cs typeface="Times New Roman" panose="02020603050405020304" pitchFamily="18" charset="0"/>
              </a:rPr>
              <a:t>4-й этаж:</a:t>
            </a:r>
          </a:p>
          <a:p>
            <a:r>
              <a:rPr lang="ru-RU" sz="1600" b="1" dirty="0">
                <a:solidFill>
                  <a:srgbClr val="3333CC"/>
                </a:solidFill>
                <a:latin typeface="Times New Roman" panose="02020603050405020304" pitchFamily="18" charset="0"/>
                <a:cs typeface="Times New Roman" panose="02020603050405020304" pitchFamily="18" charset="0"/>
              </a:rPr>
              <a:t> источники питания </a:t>
            </a:r>
            <a:r>
              <a:rPr lang="ru-RU" sz="1600" b="1" dirty="0" err="1">
                <a:solidFill>
                  <a:srgbClr val="3333CC"/>
                </a:solidFill>
                <a:latin typeface="Times New Roman" panose="02020603050405020304" pitchFamily="18" charset="0"/>
                <a:cs typeface="Times New Roman" panose="02020603050405020304" pitchFamily="18" charset="0"/>
              </a:rPr>
              <a:t>физустановок</a:t>
            </a:r>
            <a:r>
              <a:rPr lang="ru-RU" sz="1600" b="1" dirty="0">
                <a:solidFill>
                  <a:srgbClr val="3333CC"/>
                </a:solidFill>
                <a:latin typeface="Times New Roman" panose="02020603050405020304" pitchFamily="18" charset="0"/>
                <a:cs typeface="Times New Roman" panose="02020603050405020304" pitchFamily="18" charset="0"/>
              </a:rPr>
              <a:t>.</a:t>
            </a:r>
            <a:endParaRPr lang="ru-RU" sz="1600" dirty="0"/>
          </a:p>
        </p:txBody>
      </p:sp>
      <p:sp>
        <p:nvSpPr>
          <p:cNvPr id="7" name="Прямоугольник 6"/>
          <p:cNvSpPr/>
          <p:nvPr/>
        </p:nvSpPr>
        <p:spPr>
          <a:xfrm>
            <a:off x="6691705" y="4939511"/>
            <a:ext cx="2448780" cy="1200329"/>
          </a:xfrm>
          <a:prstGeom prst="rect">
            <a:avLst/>
          </a:prstGeom>
        </p:spPr>
        <p:txBody>
          <a:bodyPr wrap="square">
            <a:spAutoFit/>
          </a:bodyPr>
          <a:lstStyle/>
          <a:p>
            <a:r>
              <a:rPr lang="ru-RU" dirty="0">
                <a:solidFill>
                  <a:srgbClr val="7030A0"/>
                </a:solidFill>
              </a:rPr>
              <a:t>Площадь застройки здания: 2073 м</a:t>
            </a:r>
            <a:r>
              <a:rPr lang="ru-RU" baseline="30000" dirty="0">
                <a:solidFill>
                  <a:srgbClr val="7030A0"/>
                </a:solidFill>
              </a:rPr>
              <a:t>2</a:t>
            </a:r>
            <a:r>
              <a:rPr lang="ru-RU" dirty="0">
                <a:solidFill>
                  <a:srgbClr val="7030A0"/>
                </a:solidFill>
              </a:rPr>
              <a:t> ; Общая площадь здания: 4565,7 м</a:t>
            </a:r>
            <a:r>
              <a:rPr lang="ru-RU" baseline="30000" dirty="0">
                <a:solidFill>
                  <a:srgbClr val="7030A0"/>
                </a:solidFill>
              </a:rPr>
              <a:t>2</a:t>
            </a:r>
            <a:r>
              <a:rPr lang="ru-RU" dirty="0">
                <a:solidFill>
                  <a:srgbClr val="7030A0"/>
                </a:solidFill>
              </a:rPr>
              <a:t> ;</a:t>
            </a:r>
          </a:p>
        </p:txBody>
      </p:sp>
      <p:pic>
        <p:nvPicPr>
          <p:cNvPr id="10" name="Рисунок 9">
            <a:extLst>
              <a:ext uri="{FF2B5EF4-FFF2-40B4-BE49-F238E27FC236}">
                <a16:creationId xmlns="" xmlns:a16="http://schemas.microsoft.com/office/drawing/2014/main" id="{DF0848F6-FC5D-4163-8EDD-8BB17009FBD5}"/>
              </a:ext>
            </a:extLst>
          </p:cNvPr>
          <p:cNvPicPr>
            <a:picLocks noChangeAspect="1"/>
          </p:cNvPicPr>
          <p:nvPr/>
        </p:nvPicPr>
        <p:blipFill>
          <a:blip r:embed="rId4"/>
          <a:stretch>
            <a:fillRect/>
          </a:stretch>
        </p:blipFill>
        <p:spPr>
          <a:xfrm>
            <a:off x="4686718" y="698424"/>
            <a:ext cx="4386337" cy="4098728"/>
          </a:xfrm>
          <a:prstGeom prst="rect">
            <a:avLst/>
          </a:prstGeom>
        </p:spPr>
      </p:pic>
      <p:pic>
        <p:nvPicPr>
          <p:cNvPr id="5" name="Рисунок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1755" y="3833499"/>
            <a:ext cx="2694493" cy="251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a:extLst>
              <a:ext uri="{FF2B5EF4-FFF2-40B4-BE49-F238E27FC236}">
                <a16:creationId xmlns="" xmlns:a16="http://schemas.microsoft.com/office/drawing/2014/main" id="{F01F1516-DD09-484E-8B66-7E600B6DFE24}"/>
              </a:ext>
            </a:extLst>
          </p:cNvPr>
          <p:cNvSpPr/>
          <p:nvPr/>
        </p:nvSpPr>
        <p:spPr>
          <a:xfrm>
            <a:off x="1090687" y="5448"/>
            <a:ext cx="6962627" cy="561692"/>
          </a:xfrm>
          <a:prstGeom prst="rect">
            <a:avLst/>
          </a:prstGeom>
          <a:noFill/>
        </p:spPr>
        <p:txBody>
          <a:bodyPr wrap="square" lIns="68580" tIns="34290" rIns="68580" bIns="34290">
            <a:spAutoFit/>
          </a:bodyPr>
          <a:lstStyle/>
          <a:p>
            <a:pPr algn="ctr"/>
            <a:r>
              <a:rPr lang="ru-RU" sz="3200" b="1" dirty="0">
                <a:ln w="10160">
                  <a:solidFill>
                    <a:schemeClr val="tx1"/>
                  </a:solidFill>
                  <a:prstDash val="solid"/>
                </a:ln>
                <a:solidFill>
                  <a:srgbClr val="FFFFFF"/>
                </a:solidFill>
                <a:effectLst>
                  <a:outerShdw blurRad="38100" dist="22860" dir="5400000" algn="tl" rotWithShape="0">
                    <a:srgbClr val="000000">
                      <a:alpha val="30000"/>
                    </a:srgbClr>
                  </a:outerShdw>
                </a:effectLst>
              </a:rPr>
              <a:t>Новый экспериментальный зал</a:t>
            </a:r>
          </a:p>
        </p:txBody>
      </p:sp>
    </p:spTree>
    <p:extLst>
      <p:ext uri="{BB962C8B-B14F-4D97-AF65-F5344CB8AC3E}">
        <p14:creationId xmlns:p14="http://schemas.microsoft.com/office/powerpoint/2010/main" val="15054599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895" y="310800"/>
            <a:ext cx="3569002" cy="3165731"/>
          </a:xfrm>
          <a:prstGeom prst="rect">
            <a:avLst/>
          </a:prstGeom>
        </p:spPr>
      </p:pic>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t="10056" b="5595"/>
          <a:stretch/>
        </p:blipFill>
        <p:spPr>
          <a:xfrm>
            <a:off x="4551578" y="3501008"/>
            <a:ext cx="3649610" cy="2741462"/>
          </a:xfrm>
          <a:prstGeom prst="rect">
            <a:avLst/>
          </a:prstGeom>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t="25575"/>
          <a:stretch/>
        </p:blipFill>
        <p:spPr>
          <a:xfrm>
            <a:off x="135895" y="3569921"/>
            <a:ext cx="4188799" cy="2603635"/>
          </a:xfrm>
          <a:prstGeom prst="rect">
            <a:avLst/>
          </a:prstGeom>
        </p:spPr>
      </p:pic>
      <p:sp>
        <p:nvSpPr>
          <p:cNvPr id="8" name="Прямоугольник 7">
            <a:extLst>
              <a:ext uri="{FF2B5EF4-FFF2-40B4-BE49-F238E27FC236}">
                <a16:creationId xmlns="" xmlns:a16="http://schemas.microsoft.com/office/drawing/2014/main" id="{841541E6-088E-4B4E-8EFA-9724DE3FFCC0}"/>
              </a:ext>
            </a:extLst>
          </p:cNvPr>
          <p:cNvSpPr/>
          <p:nvPr/>
        </p:nvSpPr>
        <p:spPr>
          <a:xfrm>
            <a:off x="4551578" y="85214"/>
            <a:ext cx="3116559" cy="523220"/>
          </a:xfrm>
          <a:prstGeom prst="rect">
            <a:avLst/>
          </a:prstGeom>
        </p:spPr>
        <p:txBody>
          <a:bodyPr wrap="none">
            <a:spAutoFit/>
          </a:bodyPr>
          <a:lstStyle/>
          <a:p>
            <a:pPr algn="ctr"/>
            <a:r>
              <a:rPr lang="ru-RU" sz="2800" b="1" dirty="0">
                <a:solidFill>
                  <a:srgbClr val="7030A0"/>
                </a:solidFill>
              </a:rPr>
              <a:t>Циклотрон ДЦ-140</a:t>
            </a:r>
          </a:p>
        </p:txBody>
      </p:sp>
      <p:pic>
        <p:nvPicPr>
          <p:cNvPr id="10" name="Picture 2" descr="http://flerovlab.jinr.ru/flnr/dimg/FLNR_new_logotype_2012_07_04.gif">
            <a:extLst>
              <a:ext uri="{FF2B5EF4-FFF2-40B4-BE49-F238E27FC236}">
                <a16:creationId xmlns="" xmlns:a16="http://schemas.microsoft.com/office/drawing/2014/main" id="{4101423C-91BD-4A38-B8F8-F36B7BF85C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0973" y="85214"/>
            <a:ext cx="972441" cy="82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 xmlns:a16="http://schemas.microsoft.com/office/drawing/2014/main" id="{83AE07D2-4E4B-4738-88FD-156A8126C629}"/>
              </a:ext>
            </a:extLst>
          </p:cNvPr>
          <p:cNvSpPr txBox="1"/>
          <p:nvPr/>
        </p:nvSpPr>
        <p:spPr>
          <a:xfrm>
            <a:off x="179512" y="612282"/>
            <a:ext cx="1347953" cy="461665"/>
          </a:xfrm>
          <a:prstGeom prst="rect">
            <a:avLst/>
          </a:prstGeom>
          <a:noFill/>
          <a:ln>
            <a:noFill/>
          </a:ln>
        </p:spPr>
        <p:txBody>
          <a:bodyPr wrap="square" rtlCol="0">
            <a:spAutoFit/>
          </a:bodyPr>
          <a:lstStyle/>
          <a:p>
            <a:r>
              <a:rPr lang="ru-RU" sz="2400" u="sng" dirty="0">
                <a:solidFill>
                  <a:schemeClr val="bg1"/>
                </a:solidFill>
              </a:rPr>
              <a:t>30.01.23</a:t>
            </a:r>
          </a:p>
        </p:txBody>
      </p:sp>
      <p:pic>
        <p:nvPicPr>
          <p:cNvPr id="14" name="Рисунок 13">
            <a:extLst>
              <a:ext uri="{FF2B5EF4-FFF2-40B4-BE49-F238E27FC236}">
                <a16:creationId xmlns="" xmlns:a16="http://schemas.microsoft.com/office/drawing/2014/main" id="{E58AC23B-82F4-4B28-A66A-9A74A7B280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347" b="6372"/>
          <a:stretch/>
        </p:blipFill>
        <p:spPr>
          <a:xfrm>
            <a:off x="4451963" y="775793"/>
            <a:ext cx="3749225" cy="2557855"/>
          </a:xfrm>
          <a:prstGeom prst="rect">
            <a:avLst/>
          </a:prstGeom>
        </p:spPr>
      </p:pic>
    </p:spTree>
    <p:extLst>
      <p:ext uri="{BB962C8B-B14F-4D97-AF65-F5344CB8AC3E}">
        <p14:creationId xmlns:p14="http://schemas.microsoft.com/office/powerpoint/2010/main" val="2573966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6BE02094-3F23-4570-9BD9-3AB63F8D50C9}"/>
              </a:ext>
            </a:extLst>
          </p:cNvPr>
          <p:cNvPicPr/>
          <p:nvPr/>
        </p:nvPicPr>
        <p:blipFill>
          <a:blip r:embed="rId2" cstate="print"/>
          <a:srcRect l="2375" t="3162" r="1446" b="1350"/>
          <a:stretch>
            <a:fillRect/>
          </a:stretch>
        </p:blipFill>
        <p:spPr bwMode="auto">
          <a:xfrm>
            <a:off x="2583400" y="1033100"/>
            <a:ext cx="2497930" cy="2768164"/>
          </a:xfrm>
          <a:prstGeom prst="rect">
            <a:avLst/>
          </a:prstGeom>
          <a:noFill/>
          <a:ln w="9525">
            <a:noFill/>
            <a:miter lim="800000"/>
            <a:headEnd/>
            <a:tailEnd/>
          </a:ln>
        </p:spPr>
      </p:pic>
      <p:pic>
        <p:nvPicPr>
          <p:cNvPr id="10" name="Рисунок 9">
            <a:extLst>
              <a:ext uri="{FF2B5EF4-FFF2-40B4-BE49-F238E27FC236}">
                <a16:creationId xmlns="" xmlns:a16="http://schemas.microsoft.com/office/drawing/2014/main" id="{C9ECE1E0-7404-4206-B087-4CDFAE29A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 y="1250699"/>
            <a:ext cx="2497930" cy="2654442"/>
          </a:xfrm>
          <a:prstGeom prst="rect">
            <a:avLst/>
          </a:prstGeom>
        </p:spPr>
      </p:pic>
      <p:pic>
        <p:nvPicPr>
          <p:cNvPr id="11" name="Рисунок 10">
            <a:extLst>
              <a:ext uri="{FF2B5EF4-FFF2-40B4-BE49-F238E27FC236}">
                <a16:creationId xmlns="" xmlns:a16="http://schemas.microsoft.com/office/drawing/2014/main" id="{C61B733E-9A8B-49E7-A17A-1054077B1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15" t="19008" r="5183" b="10271"/>
          <a:stretch>
            <a:fillRect/>
          </a:stretch>
        </p:blipFill>
        <p:spPr bwMode="auto">
          <a:xfrm>
            <a:off x="5081330" y="963787"/>
            <a:ext cx="3414454" cy="194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 xmlns:a16="http://schemas.microsoft.com/office/drawing/2014/main" id="{FDA1C5F0-786D-41A8-9B24-652048388C5A}"/>
              </a:ext>
            </a:extLst>
          </p:cNvPr>
          <p:cNvSpPr txBox="1">
            <a:spLocks noChangeArrowheads="1"/>
          </p:cNvSpPr>
          <p:nvPr/>
        </p:nvSpPr>
        <p:spPr bwMode="auto">
          <a:xfrm>
            <a:off x="8335712" y="1573039"/>
            <a:ext cx="8093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ru-RU" sz="1200" b="1" dirty="0">
                <a:latin typeface="Times New Roman" panose="02020603050405020304" pitchFamily="18" charset="0"/>
              </a:rPr>
              <a:t>He + SF</a:t>
            </a:r>
            <a:r>
              <a:rPr lang="en-US" altLang="ru-RU" sz="1200" b="1" baseline="-25000" dirty="0">
                <a:latin typeface="Times New Roman" panose="02020603050405020304" pitchFamily="18" charset="0"/>
              </a:rPr>
              <a:t>6</a:t>
            </a:r>
            <a:endParaRPr lang="ru-RU" altLang="ru-RU" sz="1200" b="1" baseline="-25000" dirty="0">
              <a:latin typeface="Times New Roman" panose="02020603050405020304" pitchFamily="18" charset="0"/>
            </a:endParaRPr>
          </a:p>
        </p:txBody>
      </p:sp>
      <p:sp>
        <p:nvSpPr>
          <p:cNvPr id="13" name="TextBox 12">
            <a:extLst>
              <a:ext uri="{FF2B5EF4-FFF2-40B4-BE49-F238E27FC236}">
                <a16:creationId xmlns="" xmlns:a16="http://schemas.microsoft.com/office/drawing/2014/main" id="{2EE81C54-23A1-4103-BC8B-972DEBCB4F35}"/>
              </a:ext>
            </a:extLst>
          </p:cNvPr>
          <p:cNvSpPr txBox="1">
            <a:spLocks noChangeArrowheads="1"/>
          </p:cNvSpPr>
          <p:nvPr/>
        </p:nvSpPr>
        <p:spPr bwMode="auto">
          <a:xfrm>
            <a:off x="8449374" y="944090"/>
            <a:ext cx="958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ru-RU" b="1" dirty="0">
                <a:latin typeface="Times New Roman" panose="02020603050405020304" pitchFamily="18" charset="0"/>
              </a:rPr>
              <a:t>UHF</a:t>
            </a:r>
            <a:endParaRPr lang="ru-RU" altLang="ru-RU" sz="2400" b="1" dirty="0">
              <a:latin typeface="Times New Roman" panose="02020603050405020304" pitchFamily="18" charset="0"/>
            </a:endParaRPr>
          </a:p>
        </p:txBody>
      </p:sp>
      <p:sp>
        <p:nvSpPr>
          <p:cNvPr id="14" name="TextBox 7">
            <a:extLst>
              <a:ext uri="{FF2B5EF4-FFF2-40B4-BE49-F238E27FC236}">
                <a16:creationId xmlns="" xmlns:a16="http://schemas.microsoft.com/office/drawing/2014/main" id="{C2182388-326C-4B31-B9E7-1329F490DD39}"/>
              </a:ext>
            </a:extLst>
          </p:cNvPr>
          <p:cNvSpPr txBox="1">
            <a:spLocks noChangeArrowheads="1"/>
          </p:cNvSpPr>
          <p:nvPr/>
        </p:nvSpPr>
        <p:spPr bwMode="auto">
          <a:xfrm>
            <a:off x="5211937" y="3164417"/>
            <a:ext cx="24780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ru-RU" altLang="ru-RU" sz="2400" dirty="0">
                <a:latin typeface="Times New Roman" panose="02020603050405020304" pitchFamily="18" charset="0"/>
              </a:rPr>
              <a:t>Фольга из </a:t>
            </a:r>
            <a:r>
              <a:rPr lang="en-US" altLang="ru-RU" sz="2400" dirty="0">
                <a:latin typeface="Times New Roman" panose="02020603050405020304" pitchFamily="18" charset="0"/>
              </a:rPr>
              <a:t>Ti </a:t>
            </a:r>
            <a:endParaRPr lang="ru-RU" altLang="ru-RU" sz="2400" dirty="0">
              <a:latin typeface="Times New Roman" panose="02020603050405020304" pitchFamily="18" charset="0"/>
            </a:endParaRPr>
          </a:p>
        </p:txBody>
      </p:sp>
      <p:cxnSp>
        <p:nvCxnSpPr>
          <p:cNvPr id="15" name="Прямая со стрелкой 14">
            <a:extLst>
              <a:ext uri="{FF2B5EF4-FFF2-40B4-BE49-F238E27FC236}">
                <a16:creationId xmlns="" xmlns:a16="http://schemas.microsoft.com/office/drawing/2014/main" id="{DF004C95-979F-4EC5-A05E-5FAEEA24A3CB}"/>
              </a:ext>
            </a:extLst>
          </p:cNvPr>
          <p:cNvCxnSpPr/>
          <p:nvPr/>
        </p:nvCxnSpPr>
        <p:spPr>
          <a:xfrm flipV="1">
            <a:off x="5859263" y="2474044"/>
            <a:ext cx="326254" cy="7663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a:extLst>
              <a:ext uri="{FF2B5EF4-FFF2-40B4-BE49-F238E27FC236}">
                <a16:creationId xmlns="" xmlns:a16="http://schemas.microsoft.com/office/drawing/2014/main" id="{50FCDCBB-1C22-4579-AFD8-A994885CEC31}"/>
              </a:ext>
            </a:extLst>
          </p:cNvPr>
          <p:cNvCxnSpPr>
            <a:cxnSpLocks/>
          </p:cNvCxnSpPr>
          <p:nvPr/>
        </p:nvCxnSpPr>
        <p:spPr>
          <a:xfrm flipH="1">
            <a:off x="8150031" y="1257443"/>
            <a:ext cx="478386" cy="2754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 xmlns:a16="http://schemas.microsoft.com/office/drawing/2014/main" id="{CA749E87-6E7C-4DEF-8C02-0CB871CF4169}"/>
              </a:ext>
            </a:extLst>
          </p:cNvPr>
          <p:cNvCxnSpPr>
            <a:cxnSpLocks/>
          </p:cNvCxnSpPr>
          <p:nvPr/>
        </p:nvCxnSpPr>
        <p:spPr>
          <a:xfrm flipH="1">
            <a:off x="8385730" y="1784936"/>
            <a:ext cx="346229" cy="1377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1" name="Рисунок 20">
            <a:extLst>
              <a:ext uri="{FF2B5EF4-FFF2-40B4-BE49-F238E27FC236}">
                <a16:creationId xmlns="" xmlns:a16="http://schemas.microsoft.com/office/drawing/2014/main" id="{78D994B6-DFB1-40BA-A6D6-A46562C7B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276" y="3904918"/>
            <a:ext cx="6937550" cy="2886478"/>
          </a:xfrm>
          <a:prstGeom prst="rect">
            <a:avLst/>
          </a:prstGeom>
        </p:spPr>
      </p:pic>
      <p:sp>
        <p:nvSpPr>
          <p:cNvPr id="2" name="TextBox 1">
            <a:extLst>
              <a:ext uri="{FF2B5EF4-FFF2-40B4-BE49-F238E27FC236}">
                <a16:creationId xmlns="" xmlns:a16="http://schemas.microsoft.com/office/drawing/2014/main" id="{758D9241-BA33-46C1-9C3D-8155B48EA9BB}"/>
              </a:ext>
            </a:extLst>
          </p:cNvPr>
          <p:cNvSpPr txBox="1"/>
          <p:nvPr/>
        </p:nvSpPr>
        <p:spPr>
          <a:xfrm>
            <a:off x="7689941" y="188556"/>
            <a:ext cx="844580" cy="523220"/>
          </a:xfrm>
          <a:prstGeom prst="rect">
            <a:avLst/>
          </a:prstGeom>
          <a:noFill/>
        </p:spPr>
        <p:txBody>
          <a:bodyPr wrap="square" rtlCol="0">
            <a:spAutoFit/>
          </a:bodyPr>
          <a:lstStyle/>
          <a:p>
            <a:r>
              <a:rPr lang="ru-RU" sz="2800" b="1" baseline="30000" dirty="0">
                <a:latin typeface="Times New Roman" panose="02020603050405020304" pitchFamily="18" charset="0"/>
                <a:cs typeface="Times New Roman" panose="02020603050405020304" pitchFamily="18" charset="0"/>
              </a:rPr>
              <a:t>48</a:t>
            </a:r>
            <a:r>
              <a:rPr lang="en-US" sz="2800" b="1" dirty="0" err="1">
                <a:latin typeface="Times New Roman" panose="02020603050405020304" pitchFamily="18" charset="0"/>
                <a:cs typeface="Times New Roman" panose="02020603050405020304" pitchFamily="18" charset="0"/>
              </a:rPr>
              <a:t>Ti</a:t>
            </a:r>
            <a:endParaRPr lang="ru-RU" sz="2800" b="1" dirty="0"/>
          </a:p>
        </p:txBody>
      </p:sp>
      <p:sp>
        <p:nvSpPr>
          <p:cNvPr id="8" name="Прямоугольник 7">
            <a:extLst>
              <a:ext uri="{FF2B5EF4-FFF2-40B4-BE49-F238E27FC236}">
                <a16:creationId xmlns="" xmlns:a16="http://schemas.microsoft.com/office/drawing/2014/main" id="{0A727699-6DA9-49F6-8BC9-F758BBBE652C}"/>
              </a:ext>
            </a:extLst>
          </p:cNvPr>
          <p:cNvSpPr/>
          <p:nvPr/>
        </p:nvSpPr>
        <p:spPr>
          <a:xfrm>
            <a:off x="1161062" y="181968"/>
            <a:ext cx="6455979" cy="954107"/>
          </a:xfrm>
          <a:prstGeom prst="rect">
            <a:avLst/>
          </a:prstGeom>
        </p:spPr>
        <p:txBody>
          <a:bodyPr wrap="square">
            <a:spAutoFit/>
          </a:bodyPr>
          <a:lstStyle/>
          <a:p>
            <a:pPr algn="ctr"/>
            <a:r>
              <a:rPr lang="ru-RU" sz="2800" dirty="0">
                <a:latin typeface="Times New Roman" panose="02020603050405020304" pitchFamily="18" charset="0"/>
                <a:cs typeface="Times New Roman" panose="02020603050405020304" pitchFamily="18" charset="0"/>
              </a:rPr>
              <a:t>Получение пучков</a:t>
            </a:r>
            <a:r>
              <a:rPr lang="en-US" sz="2800" dirty="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тугоплавких ионов в плазме </a:t>
            </a:r>
            <a:r>
              <a:rPr lang="en-US" sz="2800" dirty="0">
                <a:latin typeface="Times New Roman" panose="02020603050405020304" pitchFamily="18" charset="0"/>
                <a:cs typeface="Times New Roman" panose="02020603050405020304" pitchFamily="18" charset="0"/>
              </a:rPr>
              <a:t>SF</a:t>
            </a:r>
            <a:r>
              <a:rPr lang="en-US" sz="2800" baseline="-25000" dirty="0">
                <a:latin typeface="Times New Roman" panose="02020603050405020304" pitchFamily="18" charset="0"/>
                <a:cs typeface="Times New Roman" panose="02020603050405020304" pitchFamily="18" charset="0"/>
              </a:rPr>
              <a:t>6</a:t>
            </a:r>
            <a:endParaRPr lang="ru-RU" sz="2800"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991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z6.bmp"/>
          <p:cNvPicPr>
            <a:picLocks noChangeAspect="1"/>
          </p:cNvPicPr>
          <p:nvPr/>
        </p:nvPicPr>
        <p:blipFill>
          <a:blip r:embed="rId2" cstate="print"/>
          <a:srcRect l="8350" t="10350" r="30332" b="5394"/>
          <a:stretch>
            <a:fillRect/>
          </a:stretch>
        </p:blipFill>
        <p:spPr>
          <a:xfrm>
            <a:off x="882649" y="1196752"/>
            <a:ext cx="4265415" cy="4104456"/>
          </a:xfrm>
          <a:prstGeom prst="rect">
            <a:avLst/>
          </a:prstGeom>
        </p:spPr>
      </p:pic>
      <p:sp>
        <p:nvSpPr>
          <p:cNvPr id="3" name="TextBox 2"/>
          <p:cNvSpPr txBox="1"/>
          <p:nvPr/>
        </p:nvSpPr>
        <p:spPr>
          <a:xfrm>
            <a:off x="251520" y="260648"/>
            <a:ext cx="3240360" cy="400110"/>
          </a:xfrm>
          <a:prstGeom prst="rect">
            <a:avLst/>
          </a:prstGeom>
          <a:noFill/>
        </p:spPr>
        <p:txBody>
          <a:bodyPr wrap="square" rtlCol="0">
            <a:spAutoFit/>
          </a:bodyPr>
          <a:lstStyle/>
          <a:p>
            <a:r>
              <a:rPr lang="en-US" sz="2400" b="1" baseline="30000" dirty="0">
                <a:solidFill>
                  <a:srgbClr val="0000FF"/>
                </a:solidFill>
                <a:latin typeface="+mn-lt"/>
              </a:rPr>
              <a:t>232</a:t>
            </a:r>
            <a:r>
              <a:rPr lang="en-US" sz="2000" b="1" dirty="0">
                <a:solidFill>
                  <a:srgbClr val="0000FF"/>
                </a:solidFill>
                <a:latin typeface="+mn-lt"/>
              </a:rPr>
              <a:t>Th(</a:t>
            </a:r>
            <a:r>
              <a:rPr lang="en-US" sz="2400" b="1" baseline="30000" dirty="0">
                <a:solidFill>
                  <a:srgbClr val="0000FF"/>
                </a:solidFill>
                <a:latin typeface="+mn-lt"/>
              </a:rPr>
              <a:t>48</a:t>
            </a:r>
            <a:r>
              <a:rPr lang="en-US" sz="2000" b="1" dirty="0">
                <a:solidFill>
                  <a:srgbClr val="0000FF"/>
                </a:solidFill>
                <a:latin typeface="+mn-lt"/>
              </a:rPr>
              <a:t>Ca,4-5</a:t>
            </a:r>
            <a:r>
              <a:rPr lang="en-US" sz="2000" b="1" i="1" dirty="0">
                <a:solidFill>
                  <a:srgbClr val="0000FF"/>
                </a:solidFill>
                <a:latin typeface="+mn-lt"/>
              </a:rPr>
              <a:t>n</a:t>
            </a:r>
            <a:r>
              <a:rPr lang="en-US" sz="2000" b="1" dirty="0">
                <a:solidFill>
                  <a:srgbClr val="0000FF"/>
                </a:solidFill>
                <a:latin typeface="+mn-lt"/>
              </a:rPr>
              <a:t>)</a:t>
            </a:r>
            <a:r>
              <a:rPr lang="en-US" sz="2400" b="1" baseline="30000" dirty="0">
                <a:solidFill>
                  <a:srgbClr val="0000FF"/>
                </a:solidFill>
                <a:latin typeface="+mn-lt"/>
              </a:rPr>
              <a:t>275,276</a:t>
            </a:r>
            <a:r>
              <a:rPr lang="en-US" sz="2000" b="1" dirty="0">
                <a:solidFill>
                  <a:srgbClr val="0000FF"/>
                </a:solidFill>
                <a:latin typeface="+mn-lt"/>
              </a:rPr>
              <a:t>Ds</a:t>
            </a:r>
            <a:endParaRPr lang="en-US" sz="2000" b="1" dirty="0">
              <a:latin typeface="+mn-lt"/>
            </a:endParaRPr>
          </a:p>
        </p:txBody>
      </p:sp>
      <p:sp>
        <p:nvSpPr>
          <p:cNvPr id="4" name="Овал 3"/>
          <p:cNvSpPr/>
          <p:nvPr/>
        </p:nvSpPr>
        <p:spPr>
          <a:xfrm>
            <a:off x="3107497" y="3904481"/>
            <a:ext cx="252000" cy="60997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descr="z1.bmp"/>
          <p:cNvPicPr>
            <a:picLocks noChangeAspect="1"/>
          </p:cNvPicPr>
          <p:nvPr/>
        </p:nvPicPr>
        <p:blipFill>
          <a:blip r:embed="rId3" cstate="print"/>
          <a:srcRect l="1891" t="2410" r="10362" b="6024"/>
          <a:stretch>
            <a:fillRect/>
          </a:stretch>
        </p:blipFill>
        <p:spPr>
          <a:xfrm>
            <a:off x="5364088" y="271725"/>
            <a:ext cx="3312368" cy="6454871"/>
          </a:xfrm>
          <a:prstGeom prst="rect">
            <a:avLst/>
          </a:prstGeom>
        </p:spPr>
      </p:pic>
      <p:sp>
        <p:nvSpPr>
          <p:cNvPr id="7" name="TextBox 6">
            <a:extLst>
              <a:ext uri="{FF2B5EF4-FFF2-40B4-BE49-F238E27FC236}">
                <a16:creationId xmlns:a16="http://schemas.microsoft.com/office/drawing/2014/main" xmlns="" id="{AFB7E919-FDFC-43B1-D2F7-9CA5CC260253}"/>
              </a:ext>
            </a:extLst>
          </p:cNvPr>
          <p:cNvSpPr txBox="1"/>
          <p:nvPr/>
        </p:nvSpPr>
        <p:spPr>
          <a:xfrm>
            <a:off x="444390" y="5301208"/>
            <a:ext cx="3767570" cy="369332"/>
          </a:xfrm>
          <a:prstGeom prst="rect">
            <a:avLst/>
          </a:prstGeom>
          <a:noFill/>
        </p:spPr>
        <p:txBody>
          <a:bodyPr wrap="none" rtlCol="0">
            <a:spAutoFit/>
          </a:bodyPr>
          <a:lstStyle/>
          <a:p>
            <a:r>
              <a:rPr lang="ru-RU" i="1" dirty="0" smtClean="0">
                <a:latin typeface="+mn-lt"/>
              </a:rPr>
              <a:t>Наблюдение 5</a:t>
            </a:r>
            <a:r>
              <a:rPr lang="en-US" i="1" dirty="0" smtClean="0">
                <a:latin typeface="+mn-lt"/>
              </a:rPr>
              <a:t>n </a:t>
            </a:r>
            <a:r>
              <a:rPr lang="ru-RU" i="1" dirty="0" smtClean="0">
                <a:latin typeface="+mn-lt"/>
              </a:rPr>
              <a:t>канала в 3 реакциях</a:t>
            </a:r>
            <a:endParaRPr lang="ru-RU" i="1" dirty="0">
              <a:latin typeface="+mn-lt"/>
            </a:endParaRPr>
          </a:p>
        </p:txBody>
      </p:sp>
      <p:pic>
        <p:nvPicPr>
          <p:cNvPr id="9" name="Рисунок 8" descr="z3.bmp"/>
          <p:cNvPicPr>
            <a:picLocks noChangeAspect="1"/>
          </p:cNvPicPr>
          <p:nvPr/>
        </p:nvPicPr>
        <p:blipFill>
          <a:blip r:embed="rId4" cstate="print"/>
          <a:srcRect l="5349" t="7561" r="9408" b="487"/>
          <a:stretch>
            <a:fillRect/>
          </a:stretch>
        </p:blipFill>
        <p:spPr>
          <a:xfrm>
            <a:off x="4776945" y="2492896"/>
            <a:ext cx="4187542" cy="3456384"/>
          </a:xfrm>
          <a:prstGeom prst="rect">
            <a:avLst/>
          </a:prstGeom>
          <a:effectLst>
            <a:glow rad="228600">
              <a:schemeClr val="accent1">
                <a:satMod val="175000"/>
                <a:alpha val="40000"/>
              </a:schemeClr>
            </a:glow>
          </a:effectLst>
        </p:spPr>
      </p:pic>
      <p:sp>
        <p:nvSpPr>
          <p:cNvPr id="8" name="TextBox 7">
            <a:extLst>
              <a:ext uri="{FF2B5EF4-FFF2-40B4-BE49-F238E27FC236}">
                <a16:creationId xmlns:a16="http://schemas.microsoft.com/office/drawing/2014/main" xmlns="" id="{AFB7E919-FDFC-43B1-D2F7-9CA5CC260253}"/>
              </a:ext>
            </a:extLst>
          </p:cNvPr>
          <p:cNvSpPr txBox="1"/>
          <p:nvPr/>
        </p:nvSpPr>
        <p:spPr>
          <a:xfrm>
            <a:off x="323528" y="6165304"/>
            <a:ext cx="4960589" cy="369332"/>
          </a:xfrm>
          <a:prstGeom prst="rect">
            <a:avLst/>
          </a:prstGeom>
          <a:noFill/>
        </p:spPr>
        <p:txBody>
          <a:bodyPr wrap="none" rtlCol="0">
            <a:spAutoFit/>
          </a:bodyPr>
          <a:lstStyle/>
          <a:p>
            <a:r>
              <a:rPr lang="ru-RU" b="1" dirty="0" smtClean="0">
                <a:solidFill>
                  <a:srgbClr val="FF0000"/>
                </a:solidFill>
                <a:effectLst>
                  <a:outerShdw blurRad="38100" dist="38100" dir="2700000" algn="tl">
                    <a:srgbClr val="000000">
                      <a:alpha val="43137"/>
                    </a:srgbClr>
                  </a:outerShdw>
                </a:effectLst>
                <a:latin typeface="+mn-lt"/>
              </a:rPr>
              <a:t>Выживаемость ядер </a:t>
            </a:r>
            <a:r>
              <a:rPr lang="ru-RU" b="1" dirty="0" err="1" smtClean="0">
                <a:solidFill>
                  <a:srgbClr val="FF0000"/>
                </a:solidFill>
                <a:effectLst>
                  <a:outerShdw blurRad="38100" dist="38100" dir="2700000" algn="tl">
                    <a:srgbClr val="000000">
                      <a:alpha val="43137"/>
                    </a:srgbClr>
                  </a:outerShdw>
                </a:effectLst>
                <a:latin typeface="+mn-lt"/>
              </a:rPr>
              <a:t>СТЭ</a:t>
            </a:r>
            <a:r>
              <a:rPr lang="ru-RU" b="1" dirty="0" smtClean="0">
                <a:solidFill>
                  <a:srgbClr val="FF0000"/>
                </a:solidFill>
                <a:effectLst>
                  <a:outerShdw blurRad="38100" dist="38100" dir="2700000" algn="tl">
                    <a:srgbClr val="000000">
                      <a:alpha val="43137"/>
                    </a:srgbClr>
                  </a:outerShdw>
                </a:effectLst>
                <a:latin typeface="+mn-lt"/>
              </a:rPr>
              <a:t> с минимальным </a:t>
            </a:r>
            <a:r>
              <a:rPr lang="en-US" b="1" i="1" dirty="0" smtClean="0">
                <a:solidFill>
                  <a:srgbClr val="FF0000"/>
                </a:solidFill>
                <a:effectLst>
                  <a:outerShdw blurRad="38100" dist="38100" dir="2700000" algn="tl">
                    <a:srgbClr val="000000">
                      <a:alpha val="43137"/>
                    </a:srgbClr>
                  </a:outerShdw>
                </a:effectLst>
                <a:latin typeface="+mn-lt"/>
              </a:rPr>
              <a:t>B</a:t>
            </a:r>
            <a:r>
              <a:rPr lang="en-US" sz="2400" b="1" baseline="-20000" dirty="0" smtClean="0">
                <a:solidFill>
                  <a:srgbClr val="FF0000"/>
                </a:solidFill>
                <a:effectLst>
                  <a:outerShdw blurRad="38100" dist="38100" dir="2700000" algn="tl">
                    <a:srgbClr val="000000">
                      <a:alpha val="43137"/>
                    </a:srgbClr>
                  </a:outerShdw>
                </a:effectLst>
                <a:latin typeface="+mn-lt"/>
              </a:rPr>
              <a:t>f</a:t>
            </a:r>
            <a:r>
              <a:rPr lang="en-US" b="1" dirty="0" smtClean="0">
                <a:solidFill>
                  <a:srgbClr val="FF0000"/>
                </a:solidFill>
                <a:effectLst>
                  <a:outerShdw blurRad="38100" dist="38100" dir="2700000" algn="tl">
                    <a:srgbClr val="000000">
                      <a:alpha val="43137"/>
                    </a:srgbClr>
                  </a:outerShdw>
                </a:effectLst>
                <a:latin typeface="+mn-lt"/>
              </a:rPr>
              <a:t>-</a:t>
            </a:r>
            <a:r>
              <a:rPr lang="en-US" b="1" i="1" dirty="0" err="1" smtClean="0">
                <a:solidFill>
                  <a:srgbClr val="FF0000"/>
                </a:solidFill>
                <a:effectLst>
                  <a:outerShdw blurRad="38100" dist="38100" dir="2700000" algn="tl">
                    <a:srgbClr val="000000">
                      <a:alpha val="43137"/>
                    </a:srgbClr>
                  </a:outerShdw>
                </a:effectLst>
                <a:latin typeface="+mn-lt"/>
              </a:rPr>
              <a:t>B</a:t>
            </a:r>
            <a:r>
              <a:rPr lang="en-US" sz="2400" b="1" baseline="-20000" dirty="0" err="1" smtClean="0">
                <a:solidFill>
                  <a:srgbClr val="FF0000"/>
                </a:solidFill>
                <a:effectLst>
                  <a:outerShdw blurRad="38100" dist="38100" dir="2700000" algn="tl">
                    <a:srgbClr val="000000">
                      <a:alpha val="43137"/>
                    </a:srgbClr>
                  </a:outerShdw>
                </a:effectLst>
                <a:latin typeface="+mn-lt"/>
              </a:rPr>
              <a:t>n</a:t>
            </a:r>
            <a:endParaRPr lang="ru-RU" sz="2400" b="1" baseline="-20000" dirty="0">
              <a:solidFill>
                <a:srgbClr val="FF00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56169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4"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q1.bmp"/>
          <p:cNvPicPr>
            <a:picLocks noChangeAspect="1"/>
          </p:cNvPicPr>
          <p:nvPr/>
        </p:nvPicPr>
        <p:blipFill>
          <a:blip r:embed="rId2" cstate="print"/>
          <a:stretch>
            <a:fillRect/>
          </a:stretch>
        </p:blipFill>
        <p:spPr>
          <a:xfrm>
            <a:off x="541414" y="332656"/>
            <a:ext cx="4937160" cy="3456439"/>
          </a:xfrm>
          <a:prstGeom prst="rect">
            <a:avLst/>
          </a:prstGeom>
        </p:spPr>
      </p:pic>
      <p:pic>
        <p:nvPicPr>
          <p:cNvPr id="10" name="Рисунок 9" descr="q2.bmp"/>
          <p:cNvPicPr>
            <a:picLocks noChangeAspect="1"/>
          </p:cNvPicPr>
          <p:nvPr/>
        </p:nvPicPr>
        <p:blipFill>
          <a:blip r:embed="rId3" cstate="print"/>
          <a:stretch>
            <a:fillRect/>
          </a:stretch>
        </p:blipFill>
        <p:spPr>
          <a:xfrm>
            <a:off x="539552" y="332656"/>
            <a:ext cx="4937160" cy="3456439"/>
          </a:xfrm>
          <a:prstGeom prst="rect">
            <a:avLst/>
          </a:prstGeom>
        </p:spPr>
      </p:pic>
      <p:pic>
        <p:nvPicPr>
          <p:cNvPr id="11" name="Рисунок 10" descr="q3.bmp"/>
          <p:cNvPicPr>
            <a:picLocks noChangeAspect="1"/>
          </p:cNvPicPr>
          <p:nvPr/>
        </p:nvPicPr>
        <p:blipFill>
          <a:blip r:embed="rId4" cstate="print"/>
          <a:stretch>
            <a:fillRect/>
          </a:stretch>
        </p:blipFill>
        <p:spPr>
          <a:xfrm>
            <a:off x="539551" y="332656"/>
            <a:ext cx="8022757" cy="5616624"/>
          </a:xfrm>
          <a:prstGeom prst="rect">
            <a:avLst/>
          </a:prstGeom>
        </p:spPr>
      </p:pic>
      <p:sp>
        <p:nvSpPr>
          <p:cNvPr id="16" name="TextBox 15"/>
          <p:cNvSpPr txBox="1"/>
          <p:nvPr/>
        </p:nvSpPr>
        <p:spPr>
          <a:xfrm>
            <a:off x="6156176" y="5624274"/>
            <a:ext cx="1362874" cy="400110"/>
          </a:xfrm>
          <a:prstGeom prst="rect">
            <a:avLst/>
          </a:prstGeom>
          <a:noFill/>
        </p:spPr>
        <p:txBody>
          <a:bodyPr wrap="none" rtlCol="0">
            <a:spAutoFit/>
          </a:bodyPr>
          <a:lstStyle/>
          <a:p>
            <a:r>
              <a:rPr lang="en-US" sz="2000" b="1" dirty="0" smtClean="0">
                <a:solidFill>
                  <a:srgbClr val="006600"/>
                </a:solidFill>
                <a:latin typeface="+mn-lt"/>
              </a:rPr>
              <a:t>0.1 – 0.7 </a:t>
            </a:r>
            <a:r>
              <a:rPr lang="en-US" sz="2000" b="1" dirty="0" err="1" smtClean="0">
                <a:solidFill>
                  <a:srgbClr val="006600"/>
                </a:solidFill>
                <a:latin typeface="+mn-lt"/>
              </a:rPr>
              <a:t>fb</a:t>
            </a:r>
            <a:endParaRPr lang="ru-RU" sz="2000" b="1" dirty="0">
              <a:solidFill>
                <a:srgbClr val="006600"/>
              </a:solidFill>
              <a:latin typeface="+mn-lt"/>
            </a:endParaRPr>
          </a:p>
        </p:txBody>
      </p:sp>
      <p:sp>
        <p:nvSpPr>
          <p:cNvPr id="17" name="Rectangle 2"/>
          <p:cNvSpPr txBox="1">
            <a:spLocks noChangeArrowheads="1"/>
          </p:cNvSpPr>
          <p:nvPr/>
        </p:nvSpPr>
        <p:spPr bwMode="auto">
          <a:xfrm>
            <a:off x="2339752" y="44624"/>
            <a:ext cx="4392488"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defRPr/>
            </a:pPr>
            <a:r>
              <a:rPr kumimoji="0" lang="en-US" altLang="ja-JP" sz="2400" b="1" i="0" strike="noStrike" kern="0" cap="none" spc="0" normalizeH="0" baseline="0" noProof="0" dirty="0" smtClean="0">
                <a:ln>
                  <a:noFill/>
                </a:ln>
                <a:solidFill>
                  <a:srgbClr val="006600"/>
                </a:solidFill>
                <a:effectLst>
                  <a:outerShdw blurRad="38100" dist="38100" dir="2700000" algn="tl">
                    <a:srgbClr val="000000">
                      <a:alpha val="43137"/>
                    </a:srgbClr>
                  </a:outerShdw>
                </a:effectLst>
                <a:uLnTx/>
                <a:uFillTx/>
                <a:latin typeface="Calibri" pitchFamily="34" charset="0"/>
                <a:ea typeface="+mj-ea"/>
                <a:cs typeface="Calibri" pitchFamily="34" charset="0"/>
              </a:rPr>
              <a:t>Synthesis  of  new  element  120</a:t>
            </a:r>
            <a:endParaRPr kumimoji="0" lang="ru-RU" sz="2000" b="1" i="0" strike="noStrike" kern="0" cap="none" spc="0" normalizeH="0" baseline="0" noProof="0" dirty="0" smtClean="0">
              <a:ln>
                <a:noFill/>
              </a:ln>
              <a:solidFill>
                <a:srgbClr val="006600"/>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sp>
        <p:nvSpPr>
          <p:cNvPr id="18" name="Rectangle 2"/>
          <p:cNvSpPr txBox="1">
            <a:spLocks noChangeArrowheads="1"/>
          </p:cNvSpPr>
          <p:nvPr/>
        </p:nvSpPr>
        <p:spPr bwMode="auto">
          <a:xfrm>
            <a:off x="539552" y="44624"/>
            <a:ext cx="1800200"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defRPr/>
            </a:pPr>
            <a:r>
              <a:rPr kumimoji="0" lang="en-US" altLang="ja-JP" sz="2400" b="1" i="0"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rPr>
              <a:t>Perspectives</a:t>
            </a:r>
            <a:endParaRPr kumimoji="0" lang="ru-RU" sz="2000" b="1" i="0"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spTree>
    <p:extLst>
      <p:ext uri="{BB962C8B-B14F-4D97-AF65-F5344CB8AC3E}">
        <p14:creationId xmlns:p14="http://schemas.microsoft.com/office/powerpoint/2010/main" val="398277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ox(i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93A9C811-EA99-AC0F-46C4-6888EDF965EC}"/>
              </a:ext>
            </a:extLst>
          </p:cNvPr>
          <p:cNvSpPr txBox="1"/>
          <p:nvPr/>
        </p:nvSpPr>
        <p:spPr>
          <a:xfrm>
            <a:off x="2208899" y="5373216"/>
            <a:ext cx="4654194" cy="1061829"/>
          </a:xfrm>
          <a:prstGeom prst="rect">
            <a:avLst/>
          </a:prstGeom>
          <a:noFill/>
        </p:spPr>
        <p:txBody>
          <a:bodyPr wrap="square">
            <a:spAutoFit/>
          </a:bodyPr>
          <a:lstStyle/>
          <a:p>
            <a:pPr algn="ctr"/>
            <a:r>
              <a:rPr lang="ru-RU" sz="2100" b="1" dirty="0"/>
              <a:t>Газонаполненный сепаратор</a:t>
            </a:r>
          </a:p>
          <a:p>
            <a:pPr algn="ctr"/>
            <a:r>
              <a:rPr lang="en-US" sz="2100" b="1" dirty="0" smtClean="0">
                <a:solidFill>
                  <a:srgbClr val="7030A0"/>
                </a:solidFill>
              </a:rPr>
              <a:t>GRAND</a:t>
            </a:r>
            <a:r>
              <a:rPr lang="ru-RU" sz="2100" b="1" dirty="0" smtClean="0">
                <a:solidFill>
                  <a:srgbClr val="7030A0"/>
                </a:solidFill>
              </a:rPr>
              <a:t> </a:t>
            </a:r>
            <a:r>
              <a:rPr lang="en-US" sz="2100" b="1" dirty="0" smtClean="0"/>
              <a:t>(</a:t>
            </a:r>
            <a:r>
              <a:rPr lang="ru-RU" sz="2100" b="1" dirty="0" smtClean="0"/>
              <a:t>ГНС3</a:t>
            </a:r>
            <a:r>
              <a:rPr lang="en-US" sz="2100" b="1" dirty="0" smtClean="0"/>
              <a:t>)</a:t>
            </a:r>
            <a:endParaRPr lang="en-US" sz="2100" b="1" dirty="0"/>
          </a:p>
          <a:p>
            <a:pPr algn="ctr"/>
            <a:r>
              <a:rPr lang="ru-RU" sz="2100" b="1" dirty="0" smtClean="0"/>
              <a:t>циклотрон </a:t>
            </a:r>
            <a:r>
              <a:rPr lang="ru-RU" sz="2100" b="1" dirty="0"/>
              <a:t>ДЦ</a:t>
            </a:r>
            <a:r>
              <a:rPr lang="en-US" sz="2100" b="1" dirty="0"/>
              <a:t>-280</a:t>
            </a:r>
            <a:endParaRPr lang="ru-RU" sz="2100" b="1" dirty="0"/>
          </a:p>
        </p:txBody>
      </p:sp>
      <p:pic>
        <p:nvPicPr>
          <p:cNvPr id="4" name="Picture 3">
            <a:extLst>
              <a:ext uri="{FF2B5EF4-FFF2-40B4-BE49-F238E27FC236}">
                <a16:creationId xmlns="" xmlns:a16="http://schemas.microsoft.com/office/drawing/2014/main" id="{56B18BC1-9EF2-B1C5-12E9-DFA8B80686A3}"/>
              </a:ext>
            </a:extLst>
          </p:cNvPr>
          <p:cNvPicPr>
            <a:picLocks noChangeAspect="1"/>
          </p:cNvPicPr>
          <p:nvPr/>
        </p:nvPicPr>
        <p:blipFill rotWithShape="1">
          <a:blip r:embed="rId3"/>
          <a:srcRect l="6760" t="7489" r="40276" b="14070"/>
          <a:stretch/>
        </p:blipFill>
        <p:spPr>
          <a:xfrm>
            <a:off x="539552" y="548680"/>
            <a:ext cx="7992888" cy="4595797"/>
          </a:xfrm>
          <a:prstGeom prst="rect">
            <a:avLst/>
          </a:prstGeom>
        </p:spPr>
      </p:pic>
    </p:spTree>
    <p:extLst>
      <p:ext uri="{BB962C8B-B14F-4D97-AF65-F5344CB8AC3E}">
        <p14:creationId xmlns:p14="http://schemas.microsoft.com/office/powerpoint/2010/main" val="242527354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622</Words>
  <Application>Microsoft Office PowerPoint</Application>
  <PresentationFormat>Экран (4:3)</PresentationFormat>
  <Paragraphs>140</Paragraphs>
  <Slides>18</Slides>
  <Notes>5</Notes>
  <HiddenSlides>0</HiddenSlides>
  <MMClips>1</MMClips>
  <ScaleCrop>false</ScaleCrop>
  <HeadingPairs>
    <vt:vector size="8" baseType="variant">
      <vt:variant>
        <vt:lpstr>Использованные шрифты</vt:lpstr>
      </vt:variant>
      <vt:variant>
        <vt:i4>12</vt:i4>
      </vt:variant>
      <vt:variant>
        <vt:lpstr>Тема</vt:lpstr>
      </vt:variant>
      <vt:variant>
        <vt:i4>1</vt:i4>
      </vt:variant>
      <vt:variant>
        <vt:lpstr>Внедренные серверы OLE</vt:lpstr>
      </vt:variant>
      <vt:variant>
        <vt:i4>1</vt:i4>
      </vt:variant>
      <vt:variant>
        <vt:lpstr>Заголовки слайдов</vt:lpstr>
      </vt:variant>
      <vt:variant>
        <vt:i4>18</vt:i4>
      </vt:variant>
    </vt:vector>
  </HeadingPairs>
  <TitlesOfParts>
    <vt:vector size="32" baseType="lpstr">
      <vt:lpstr>ＭＳ Ｐゴシック</vt:lpstr>
      <vt:lpstr>宋体</vt:lpstr>
      <vt:lpstr>Arbat</vt:lpstr>
      <vt:lpstr>Arial</vt:lpstr>
      <vt:lpstr>Arial Black</vt:lpstr>
      <vt:lpstr>Calibri</vt:lpstr>
      <vt:lpstr>Clarendon Blk BT</vt:lpstr>
      <vt:lpstr>Clarendon BT</vt:lpstr>
      <vt:lpstr>Comic Sans MS</vt:lpstr>
      <vt:lpstr>Courier New</vt:lpstr>
      <vt:lpstr>Symbol</vt:lpstr>
      <vt:lpstr>Times New Roman</vt:lpstr>
      <vt:lpstr>Тема Office</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Oganessian</dc:creator>
  <cp:lastModifiedBy>Alexander Karpov</cp:lastModifiedBy>
  <cp:revision>6</cp:revision>
  <dcterms:created xsi:type="dcterms:W3CDTF">2023-12-21T09:28:24Z</dcterms:created>
  <dcterms:modified xsi:type="dcterms:W3CDTF">2023-12-21T12:18:21Z</dcterms:modified>
</cp:coreProperties>
</file>