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62" r:id="rId3"/>
    <p:sldId id="261" r:id="rId4"/>
    <p:sldId id="268" r:id="rId5"/>
    <p:sldId id="256" r:id="rId6"/>
    <p:sldId id="265" r:id="rId7"/>
    <p:sldId id="267" r:id="rId8"/>
    <p:sldId id="260" r:id="rId9"/>
    <p:sldId id="259" r:id="rId10"/>
    <p:sldId id="257" r:id="rId11"/>
    <p:sldId id="258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9T09:10:03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-2147483648-2147483648 0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9T09:10:03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-2147483648-2147483648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11D4C-40C2-4D15-9B1D-E0F3C44EE55E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DF1BC-51DD-4164-9851-55045C412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7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3257-6291-4D15-BBCC-0FBFDF4D570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8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44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3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1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8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6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5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2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5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E2FA-CC68-414F-90F5-EAB08C1B272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1D958-DB61-44B9-9CEE-6234CFAF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64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411" y="2032822"/>
            <a:ext cx="1111464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Научно-организационные итоги 2023 года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Карпов</a:t>
            </a:r>
          </a:p>
          <a:p>
            <a:pPr algn="ctr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НТС ЛЯР, 21 декабря 2023 г.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xmlns="" id="{58B6554C-6C23-4E28-9E33-3BF6C53C1F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r="12952" b="7341"/>
          <a:stretch/>
        </p:blipFill>
        <p:spPr bwMode="auto">
          <a:xfrm>
            <a:off x="326006" y="551995"/>
            <a:ext cx="3583459" cy="57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5"/>
          <a:stretch/>
        </p:blipFill>
        <p:spPr>
          <a:xfrm>
            <a:off x="4234101" y="2388972"/>
            <a:ext cx="7735475" cy="33816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DD6A78-792D-4E49-8D86-ADDF5F30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470" y="476642"/>
            <a:ext cx="1073106" cy="10777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4234101" y="476642"/>
            <a:ext cx="6650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20-летие базовых кафедр ОИЯИ в</a:t>
            </a:r>
            <a:b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Государственном университете «Дубна»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физики, Кафедра теоретической физики</a:t>
            </a:r>
            <a:endParaRPr lang="en-I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587" y="597796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декабря 2023 г.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3673521E-D520-D7EA-1E4C-8B63A5EFE3DB}"/>
              </a:ext>
            </a:extLst>
          </p:cNvPr>
          <p:cNvSpPr/>
          <p:nvPr/>
        </p:nvSpPr>
        <p:spPr>
          <a:xfrm>
            <a:off x="2102252" y="1527631"/>
            <a:ext cx="1555347" cy="1808951"/>
          </a:xfrm>
          <a:custGeom>
            <a:avLst/>
            <a:gdLst>
              <a:gd name="connsiteX0" fmla="*/ 1207005 w 1555347"/>
              <a:gd name="connsiteY0" fmla="*/ 0 h 1808951"/>
              <a:gd name="connsiteX1" fmla="*/ 1401409 w 1555347"/>
              <a:gd name="connsiteY1" fmla="*/ 9817 h 1808951"/>
              <a:gd name="connsiteX2" fmla="*/ 1555347 w 1555347"/>
              <a:gd name="connsiteY2" fmla="*/ 33310 h 1808951"/>
              <a:gd name="connsiteX3" fmla="*/ 1555347 w 1555347"/>
              <a:gd name="connsiteY3" fmla="*/ 1808951 h 1808951"/>
              <a:gd name="connsiteX4" fmla="*/ 0 w 1555347"/>
              <a:gd name="connsiteY4" fmla="*/ 432355 h 1808951"/>
              <a:gd name="connsiteX5" fmla="*/ 143930 w 1555347"/>
              <a:gd name="connsiteY5" fmla="*/ 324724 h 1808951"/>
              <a:gd name="connsiteX6" fmla="*/ 1207005 w 1555347"/>
              <a:gd name="connsiteY6" fmla="*/ 0 h 180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5347" h="1808951">
                <a:moveTo>
                  <a:pt x="1207005" y="0"/>
                </a:moveTo>
                <a:cubicBezTo>
                  <a:pt x="1272636" y="0"/>
                  <a:pt x="1337491" y="3325"/>
                  <a:pt x="1401409" y="9817"/>
                </a:cubicBezTo>
                <a:lnTo>
                  <a:pt x="1555347" y="33310"/>
                </a:lnTo>
                <a:lnTo>
                  <a:pt x="1555347" y="1808951"/>
                </a:lnTo>
                <a:lnTo>
                  <a:pt x="0" y="432355"/>
                </a:lnTo>
                <a:lnTo>
                  <a:pt x="143930" y="324724"/>
                </a:lnTo>
                <a:cubicBezTo>
                  <a:pt x="447392" y="119710"/>
                  <a:pt x="813218" y="0"/>
                  <a:pt x="1207005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780DF2C9-AFEF-90FD-3CA0-5262C7CBBA2E}"/>
              </a:ext>
            </a:extLst>
          </p:cNvPr>
          <p:cNvSpPr/>
          <p:nvPr/>
        </p:nvSpPr>
        <p:spPr>
          <a:xfrm>
            <a:off x="1498378" y="2008891"/>
            <a:ext cx="2159221" cy="1454943"/>
          </a:xfrm>
          <a:custGeom>
            <a:avLst/>
            <a:gdLst>
              <a:gd name="connsiteX0" fmla="*/ 549631 w 2159221"/>
              <a:gd name="connsiteY0" fmla="*/ 0 h 1454943"/>
              <a:gd name="connsiteX1" fmla="*/ 2159221 w 2159221"/>
              <a:gd name="connsiteY1" fmla="*/ 1424605 h 1454943"/>
              <a:gd name="connsiteX2" fmla="*/ 2159221 w 2159221"/>
              <a:gd name="connsiteY2" fmla="*/ 1454943 h 1454943"/>
              <a:gd name="connsiteX3" fmla="*/ 0 w 2159221"/>
              <a:gd name="connsiteY3" fmla="*/ 841016 h 1454943"/>
              <a:gd name="connsiteX4" fmla="*/ 58927 w 2159221"/>
              <a:gd name="connsiteY4" fmla="*/ 680012 h 1454943"/>
              <a:gd name="connsiteX5" fmla="*/ 466407 w 2159221"/>
              <a:gd name="connsiteY5" fmla="*/ 75639 h 1454943"/>
              <a:gd name="connsiteX6" fmla="*/ 549631 w 2159221"/>
              <a:gd name="connsiteY6" fmla="*/ 0 h 145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221" h="1454943">
                <a:moveTo>
                  <a:pt x="549631" y="0"/>
                </a:moveTo>
                <a:lnTo>
                  <a:pt x="2159221" y="1424605"/>
                </a:lnTo>
                <a:lnTo>
                  <a:pt x="2159221" y="1454943"/>
                </a:lnTo>
                <a:lnTo>
                  <a:pt x="0" y="841016"/>
                </a:lnTo>
                <a:lnTo>
                  <a:pt x="58927" y="680012"/>
                </a:lnTo>
                <a:cubicBezTo>
                  <a:pt x="155142" y="452535"/>
                  <a:pt x="294367" y="247679"/>
                  <a:pt x="466407" y="75639"/>
                </a:cubicBezTo>
                <a:lnTo>
                  <a:pt x="5496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D2C6D56F-2C66-EA76-164E-C643A702B90B}"/>
              </a:ext>
            </a:extLst>
          </p:cNvPr>
          <p:cNvSpPr/>
          <p:nvPr/>
        </p:nvSpPr>
        <p:spPr>
          <a:xfrm>
            <a:off x="1407886" y="2919820"/>
            <a:ext cx="2173132" cy="1187077"/>
          </a:xfrm>
          <a:custGeom>
            <a:avLst/>
            <a:gdLst>
              <a:gd name="connsiteX0" fmla="*/ 71025 w 2173132"/>
              <a:gd name="connsiteY0" fmla="*/ 0 h 1187077"/>
              <a:gd name="connsiteX1" fmla="*/ 2173132 w 2173132"/>
              <a:gd name="connsiteY1" fmla="*/ 597689 h 1187077"/>
              <a:gd name="connsiteX2" fmla="*/ 126652 w 2173132"/>
              <a:gd name="connsiteY2" fmla="*/ 1187077 h 1187077"/>
              <a:gd name="connsiteX3" fmla="*/ 85482 w 2173132"/>
              <a:gd name="connsiteY3" fmla="*/ 1074591 h 1187077"/>
              <a:gd name="connsiteX4" fmla="*/ 0 w 2173132"/>
              <a:gd name="connsiteY4" fmla="*/ 509182 h 1187077"/>
              <a:gd name="connsiteX5" fmla="*/ 38629 w 2173132"/>
              <a:gd name="connsiteY5" fmla="*/ 125989 h 1187077"/>
              <a:gd name="connsiteX6" fmla="*/ 71025 w 2173132"/>
              <a:gd name="connsiteY6" fmla="*/ 0 h 118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3132" h="1187077">
                <a:moveTo>
                  <a:pt x="71025" y="0"/>
                </a:moveTo>
                <a:lnTo>
                  <a:pt x="2173132" y="597689"/>
                </a:lnTo>
                <a:lnTo>
                  <a:pt x="126652" y="1187077"/>
                </a:lnTo>
                <a:lnTo>
                  <a:pt x="85482" y="1074591"/>
                </a:lnTo>
                <a:cubicBezTo>
                  <a:pt x="29928" y="895979"/>
                  <a:pt x="0" y="706076"/>
                  <a:pt x="0" y="509182"/>
                </a:cubicBezTo>
                <a:cubicBezTo>
                  <a:pt x="0" y="377920"/>
                  <a:pt x="13301" y="249764"/>
                  <a:pt x="38629" y="125989"/>
                </a:cubicBezTo>
                <a:lnTo>
                  <a:pt x="71025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60E7574C-3E24-6F7D-D2CC-C90C4908E7DD}"/>
              </a:ext>
            </a:extLst>
          </p:cNvPr>
          <p:cNvSpPr/>
          <p:nvPr/>
        </p:nvSpPr>
        <p:spPr>
          <a:xfrm>
            <a:off x="1560165" y="3590967"/>
            <a:ext cx="2028015" cy="1416256"/>
          </a:xfrm>
          <a:custGeom>
            <a:avLst/>
            <a:gdLst>
              <a:gd name="connsiteX0" fmla="*/ 2028015 w 2028015"/>
              <a:gd name="connsiteY0" fmla="*/ 0 h 1416256"/>
              <a:gd name="connsiteX1" fmla="*/ 688610 w 2028015"/>
              <a:gd name="connsiteY1" fmla="*/ 1416256 h 1416256"/>
              <a:gd name="connsiteX2" fmla="*/ 686017 w 2028015"/>
              <a:gd name="connsiteY2" fmla="*/ 1414681 h 1416256"/>
              <a:gd name="connsiteX3" fmla="*/ 77206 w 2028015"/>
              <a:gd name="connsiteY3" fmla="*/ 744340 h 1416256"/>
              <a:gd name="connsiteX4" fmla="*/ 0 w 2028015"/>
              <a:gd name="connsiteY4" fmla="*/ 584070 h 1416256"/>
              <a:gd name="connsiteX5" fmla="*/ 2028015 w 2028015"/>
              <a:gd name="connsiteY5" fmla="*/ 0 h 141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8015" h="1416256">
                <a:moveTo>
                  <a:pt x="2028015" y="0"/>
                </a:moveTo>
                <a:lnTo>
                  <a:pt x="688610" y="1416256"/>
                </a:lnTo>
                <a:lnTo>
                  <a:pt x="686017" y="1414681"/>
                </a:lnTo>
                <a:cubicBezTo>
                  <a:pt x="433134" y="1243836"/>
                  <a:pt x="223560" y="1013752"/>
                  <a:pt x="77206" y="744340"/>
                </a:cubicBezTo>
                <a:lnTo>
                  <a:pt x="0" y="584070"/>
                </a:lnTo>
                <a:lnTo>
                  <a:pt x="2028015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9B98525-3383-AB5F-8506-27D1AB50F02D}"/>
              </a:ext>
            </a:extLst>
          </p:cNvPr>
          <p:cNvSpPr/>
          <p:nvPr/>
        </p:nvSpPr>
        <p:spPr>
          <a:xfrm>
            <a:off x="2312213" y="3623184"/>
            <a:ext cx="1345386" cy="1707189"/>
          </a:xfrm>
          <a:custGeom>
            <a:avLst/>
            <a:gdLst>
              <a:gd name="connsiteX0" fmla="*/ 1345386 w 1345386"/>
              <a:gd name="connsiteY0" fmla="*/ 0 h 1707189"/>
              <a:gd name="connsiteX1" fmla="*/ 1345386 w 1345386"/>
              <a:gd name="connsiteY1" fmla="*/ 1673879 h 1707189"/>
              <a:gd name="connsiteX2" fmla="*/ 1191448 w 1345386"/>
              <a:gd name="connsiteY2" fmla="*/ 1697373 h 1707189"/>
              <a:gd name="connsiteX3" fmla="*/ 997044 w 1345386"/>
              <a:gd name="connsiteY3" fmla="*/ 1707189 h 1707189"/>
              <a:gd name="connsiteX4" fmla="*/ 90738 w 1345386"/>
              <a:gd name="connsiteY4" fmla="*/ 1477704 h 1707189"/>
              <a:gd name="connsiteX5" fmla="*/ 0 w 1345386"/>
              <a:gd name="connsiteY5" fmla="*/ 1422580 h 1707189"/>
              <a:gd name="connsiteX6" fmla="*/ 1345386 w 1345386"/>
              <a:gd name="connsiteY6" fmla="*/ 0 h 17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386" h="1707189">
                <a:moveTo>
                  <a:pt x="1345386" y="0"/>
                </a:moveTo>
                <a:lnTo>
                  <a:pt x="1345386" y="1673879"/>
                </a:lnTo>
                <a:lnTo>
                  <a:pt x="1191448" y="1697373"/>
                </a:lnTo>
                <a:cubicBezTo>
                  <a:pt x="1127530" y="1703864"/>
                  <a:pt x="1062675" y="1707189"/>
                  <a:pt x="997044" y="1707189"/>
                </a:cubicBezTo>
                <a:cubicBezTo>
                  <a:pt x="668889" y="1707189"/>
                  <a:pt x="360150" y="1624057"/>
                  <a:pt x="90738" y="1477704"/>
                </a:cubicBezTo>
                <a:lnTo>
                  <a:pt x="0" y="1422580"/>
                </a:lnTo>
                <a:lnTo>
                  <a:pt x="134538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ADF330B-2D34-AD11-41AF-A2DF80D413FB}"/>
              </a:ext>
            </a:extLst>
          </p:cNvPr>
          <p:cNvSpPr/>
          <p:nvPr/>
        </p:nvSpPr>
        <p:spPr>
          <a:xfrm>
            <a:off x="1596570" y="1716315"/>
            <a:ext cx="3425371" cy="34253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4AD1F8A7-DFF8-28DF-2924-45CE9D38EFD1}"/>
              </a:ext>
            </a:extLst>
          </p:cNvPr>
          <p:cNvSpPr/>
          <p:nvPr/>
        </p:nvSpPr>
        <p:spPr>
          <a:xfrm>
            <a:off x="2934232" y="700314"/>
            <a:ext cx="3103709" cy="5457372"/>
          </a:xfrm>
          <a:custGeom>
            <a:avLst/>
            <a:gdLst>
              <a:gd name="connsiteX0" fmla="*/ 326974 w 3103709"/>
              <a:gd name="connsiteY0" fmla="*/ 0 h 5457372"/>
              <a:gd name="connsiteX1" fmla="*/ 375023 w 3103709"/>
              <a:gd name="connsiteY1" fmla="*/ 4844 h 5457372"/>
              <a:gd name="connsiteX2" fmla="*/ 375023 w 3103709"/>
              <a:gd name="connsiteY2" fmla="*/ 0 h 5457372"/>
              <a:gd name="connsiteX3" fmla="*/ 3103709 w 3103709"/>
              <a:gd name="connsiteY3" fmla="*/ 2728686 h 5457372"/>
              <a:gd name="connsiteX4" fmla="*/ 375023 w 3103709"/>
              <a:gd name="connsiteY4" fmla="*/ 5457372 h 5457372"/>
              <a:gd name="connsiteX5" fmla="*/ 375023 w 3103709"/>
              <a:gd name="connsiteY5" fmla="*/ 5447086 h 5457372"/>
              <a:gd name="connsiteX6" fmla="*/ 326974 w 3103709"/>
              <a:gd name="connsiteY6" fmla="*/ 5451930 h 5457372"/>
              <a:gd name="connsiteX7" fmla="*/ 0 w 3103709"/>
              <a:gd name="connsiteY7" fmla="*/ 5124956 h 5457372"/>
              <a:gd name="connsiteX8" fmla="*/ 326974 w 3103709"/>
              <a:gd name="connsiteY8" fmla="*/ 4797982 h 5457372"/>
              <a:gd name="connsiteX9" fmla="*/ 392871 w 3103709"/>
              <a:gd name="connsiteY9" fmla="*/ 4804625 h 5457372"/>
              <a:gd name="connsiteX10" fmla="*/ 414543 w 3103709"/>
              <a:gd name="connsiteY10" fmla="*/ 4811353 h 5457372"/>
              <a:gd name="connsiteX11" fmla="*/ 588168 w 3103709"/>
              <a:gd name="connsiteY11" fmla="*/ 4802585 h 5457372"/>
              <a:gd name="connsiteX12" fmla="*/ 2459685 w 3103709"/>
              <a:gd name="connsiteY12" fmla="*/ 2728686 h 5457372"/>
              <a:gd name="connsiteX13" fmla="*/ 588168 w 3103709"/>
              <a:gd name="connsiteY13" fmla="*/ 654787 h 5457372"/>
              <a:gd name="connsiteX14" fmla="*/ 399465 w 3103709"/>
              <a:gd name="connsiteY14" fmla="*/ 645258 h 5457372"/>
              <a:gd name="connsiteX15" fmla="*/ 392871 w 3103709"/>
              <a:gd name="connsiteY15" fmla="*/ 647305 h 5457372"/>
              <a:gd name="connsiteX16" fmla="*/ 326974 w 3103709"/>
              <a:gd name="connsiteY16" fmla="*/ 653948 h 5457372"/>
              <a:gd name="connsiteX17" fmla="*/ 0 w 3103709"/>
              <a:gd name="connsiteY17" fmla="*/ 326974 h 5457372"/>
              <a:gd name="connsiteX18" fmla="*/ 326974 w 3103709"/>
              <a:gd name="connsiteY18" fmla="*/ 0 h 545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03709" h="5457372">
                <a:moveTo>
                  <a:pt x="326974" y="0"/>
                </a:moveTo>
                <a:lnTo>
                  <a:pt x="375023" y="4844"/>
                </a:lnTo>
                <a:lnTo>
                  <a:pt x="375023" y="0"/>
                </a:lnTo>
                <a:cubicBezTo>
                  <a:pt x="1882035" y="0"/>
                  <a:pt x="3103709" y="1221674"/>
                  <a:pt x="3103709" y="2728686"/>
                </a:cubicBezTo>
                <a:cubicBezTo>
                  <a:pt x="3103709" y="4235698"/>
                  <a:pt x="1882035" y="5457372"/>
                  <a:pt x="375023" y="5457372"/>
                </a:cubicBezTo>
                <a:lnTo>
                  <a:pt x="375023" y="5447086"/>
                </a:lnTo>
                <a:lnTo>
                  <a:pt x="326974" y="5451930"/>
                </a:lnTo>
                <a:cubicBezTo>
                  <a:pt x="146391" y="5451930"/>
                  <a:pt x="0" y="5305539"/>
                  <a:pt x="0" y="5124956"/>
                </a:cubicBezTo>
                <a:cubicBezTo>
                  <a:pt x="0" y="4944373"/>
                  <a:pt x="146391" y="4797982"/>
                  <a:pt x="326974" y="4797982"/>
                </a:cubicBezTo>
                <a:cubicBezTo>
                  <a:pt x="349547" y="4797982"/>
                  <a:pt x="371585" y="4800270"/>
                  <a:pt x="392871" y="4804625"/>
                </a:cubicBezTo>
                <a:lnTo>
                  <a:pt x="414543" y="4811353"/>
                </a:lnTo>
                <a:lnTo>
                  <a:pt x="588168" y="4802585"/>
                </a:lnTo>
                <a:cubicBezTo>
                  <a:pt x="1639371" y="4695830"/>
                  <a:pt x="2459685" y="3808055"/>
                  <a:pt x="2459685" y="2728686"/>
                </a:cubicBezTo>
                <a:cubicBezTo>
                  <a:pt x="2459685" y="1649317"/>
                  <a:pt x="1639371" y="761543"/>
                  <a:pt x="588168" y="654787"/>
                </a:cubicBezTo>
                <a:lnTo>
                  <a:pt x="399465" y="645258"/>
                </a:lnTo>
                <a:lnTo>
                  <a:pt x="392871" y="647305"/>
                </a:lnTo>
                <a:cubicBezTo>
                  <a:pt x="371585" y="651661"/>
                  <a:pt x="349547" y="653948"/>
                  <a:pt x="326974" y="653948"/>
                </a:cubicBezTo>
                <a:cubicBezTo>
                  <a:pt x="146391" y="653948"/>
                  <a:pt x="0" y="507557"/>
                  <a:pt x="0" y="326974"/>
                </a:cubicBezTo>
                <a:cubicBezTo>
                  <a:pt x="0" y="146391"/>
                  <a:pt x="146391" y="0"/>
                  <a:pt x="326974" y="0"/>
                </a:cubicBez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534520CF-B3ED-CF79-28F9-A644F6A4E39B}"/>
              </a:ext>
            </a:extLst>
          </p:cNvPr>
          <p:cNvGrpSpPr/>
          <p:nvPr/>
        </p:nvGrpSpPr>
        <p:grpSpPr>
          <a:xfrm>
            <a:off x="5279756" y="3089616"/>
            <a:ext cx="847483" cy="847483"/>
            <a:chOff x="8190501" y="3109686"/>
            <a:chExt cx="638628" cy="638628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2F87E508-15E2-31B4-3180-98A86C3F9103}"/>
                </a:ext>
              </a:extLst>
            </p:cNvPr>
            <p:cNvSpPr/>
            <p:nvPr/>
          </p:nvSpPr>
          <p:spPr>
            <a:xfrm>
              <a:off x="8190501" y="3109686"/>
              <a:ext cx="638628" cy="63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EB2A9ABF-96E9-0A15-E766-610CD56E6383}"/>
                </a:ext>
              </a:extLst>
            </p:cNvPr>
            <p:cNvSpPr/>
            <p:nvPr/>
          </p:nvSpPr>
          <p:spPr>
            <a:xfrm>
              <a:off x="8245178" y="3164363"/>
              <a:ext cx="529275" cy="52927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D4DB9AC-4AD7-FCBE-5DF3-E6C605838ABE}"/>
                </a:ext>
              </a:extLst>
            </p:cNvPr>
            <p:cNvSpPr txBox="1"/>
            <p:nvPr/>
          </p:nvSpPr>
          <p:spPr>
            <a:xfrm>
              <a:off x="8257522" y="3283856"/>
              <a:ext cx="541695" cy="2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39 %</a:t>
              </a:r>
              <a:endParaRPr lang="en-U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5E42104E-0231-413E-5714-A3FC8DD4A83A}"/>
              </a:ext>
            </a:extLst>
          </p:cNvPr>
          <p:cNvGrpSpPr/>
          <p:nvPr/>
        </p:nvGrpSpPr>
        <p:grpSpPr>
          <a:xfrm>
            <a:off x="3448775" y="5299451"/>
            <a:ext cx="836954" cy="1064986"/>
            <a:chOff x="8190501" y="3109686"/>
            <a:chExt cx="638628" cy="81262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58EB7862-DF7D-215D-2645-C5C2B34663E9}"/>
                </a:ext>
              </a:extLst>
            </p:cNvPr>
            <p:cNvSpPr/>
            <p:nvPr/>
          </p:nvSpPr>
          <p:spPr>
            <a:xfrm>
              <a:off x="8190501" y="3109686"/>
              <a:ext cx="638628" cy="63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26952FD2-6071-0492-AEB9-B15D9255A8C6}"/>
                </a:ext>
              </a:extLst>
            </p:cNvPr>
            <p:cNvSpPr/>
            <p:nvPr/>
          </p:nvSpPr>
          <p:spPr>
            <a:xfrm>
              <a:off x="8245178" y="3164363"/>
              <a:ext cx="529275" cy="5292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A16AB2AD-D810-B547-5304-8FE74B3BE803}"/>
                </a:ext>
              </a:extLst>
            </p:cNvPr>
            <p:cNvSpPr txBox="1"/>
            <p:nvPr/>
          </p:nvSpPr>
          <p:spPr>
            <a:xfrm>
              <a:off x="8238968" y="3275980"/>
              <a:ext cx="54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10%</a:t>
              </a:r>
              <a:endParaRPr lang="en-U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6BBC04CF-61C7-4DB6-4C4B-6782844B7B16}"/>
              </a:ext>
            </a:extLst>
          </p:cNvPr>
          <p:cNvGrpSpPr/>
          <p:nvPr/>
        </p:nvGrpSpPr>
        <p:grpSpPr>
          <a:xfrm>
            <a:off x="4875038" y="1592219"/>
            <a:ext cx="847484" cy="878076"/>
            <a:chOff x="8190501" y="3109686"/>
            <a:chExt cx="638628" cy="63862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91DFE5D4-D182-2B6D-2854-05C2450D6A24}"/>
                </a:ext>
              </a:extLst>
            </p:cNvPr>
            <p:cNvSpPr/>
            <p:nvPr/>
          </p:nvSpPr>
          <p:spPr>
            <a:xfrm>
              <a:off x="8190501" y="3109686"/>
              <a:ext cx="638628" cy="63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2EE83BCC-D809-B43A-27D8-5359ABD4FF85}"/>
                </a:ext>
              </a:extLst>
            </p:cNvPr>
            <p:cNvSpPr/>
            <p:nvPr/>
          </p:nvSpPr>
          <p:spPr>
            <a:xfrm>
              <a:off x="8245178" y="3164363"/>
              <a:ext cx="529275" cy="5292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F88F5D5F-A627-D97C-9777-9D93CDD08A0C}"/>
                </a:ext>
              </a:extLst>
            </p:cNvPr>
            <p:cNvSpPr txBox="1"/>
            <p:nvPr/>
          </p:nvSpPr>
          <p:spPr>
            <a:xfrm>
              <a:off x="8245178" y="3270016"/>
              <a:ext cx="541695" cy="268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10 %</a:t>
              </a:r>
              <a:endParaRPr lang="en-U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B4C4E058-EC93-56AB-269F-351C9ADA8791}"/>
              </a:ext>
            </a:extLst>
          </p:cNvPr>
          <p:cNvGrpSpPr/>
          <p:nvPr/>
        </p:nvGrpSpPr>
        <p:grpSpPr>
          <a:xfrm>
            <a:off x="3646770" y="672340"/>
            <a:ext cx="828857" cy="828857"/>
            <a:chOff x="8190501" y="3109686"/>
            <a:chExt cx="638628" cy="638628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B81A01D9-93F6-935A-0FDA-B9D4271F1E36}"/>
                </a:ext>
              </a:extLst>
            </p:cNvPr>
            <p:cNvSpPr/>
            <p:nvPr/>
          </p:nvSpPr>
          <p:spPr>
            <a:xfrm>
              <a:off x="8190501" y="3109686"/>
              <a:ext cx="638628" cy="63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xmlns="" id="{AEC40461-0DF7-73A7-D02A-799B8335FC6B}"/>
                </a:ext>
              </a:extLst>
            </p:cNvPr>
            <p:cNvSpPr/>
            <p:nvPr/>
          </p:nvSpPr>
          <p:spPr>
            <a:xfrm>
              <a:off x="8245178" y="3164363"/>
              <a:ext cx="529275" cy="5292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6417EFC9-0D0A-1075-DDB9-99E0CB4BE8B9}"/>
                </a:ext>
              </a:extLst>
            </p:cNvPr>
            <p:cNvSpPr txBox="1"/>
            <p:nvPr/>
          </p:nvSpPr>
          <p:spPr>
            <a:xfrm>
              <a:off x="8251103" y="3293242"/>
              <a:ext cx="541695" cy="284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65 %</a:t>
              </a:r>
              <a:endParaRPr lang="en-U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43CC7852-82E0-0FB2-8539-ACC559E7708D}"/>
              </a:ext>
            </a:extLst>
          </p:cNvPr>
          <p:cNvGrpSpPr/>
          <p:nvPr/>
        </p:nvGrpSpPr>
        <p:grpSpPr>
          <a:xfrm>
            <a:off x="4856015" y="4378463"/>
            <a:ext cx="847482" cy="847482"/>
            <a:chOff x="8190501" y="3109686"/>
            <a:chExt cx="638628" cy="638628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5CBF3575-54BB-071B-6626-5FBBC9699B25}"/>
                </a:ext>
              </a:extLst>
            </p:cNvPr>
            <p:cNvSpPr/>
            <p:nvPr/>
          </p:nvSpPr>
          <p:spPr>
            <a:xfrm>
              <a:off x="8190501" y="3109686"/>
              <a:ext cx="638628" cy="63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C0B87D21-5B2A-A652-EFDA-2CE98F148C7B}"/>
                </a:ext>
              </a:extLst>
            </p:cNvPr>
            <p:cNvSpPr/>
            <p:nvPr/>
          </p:nvSpPr>
          <p:spPr>
            <a:xfrm>
              <a:off x="8245178" y="3164363"/>
              <a:ext cx="529275" cy="5292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A84A353E-7810-EE0D-E203-C1373C61DE9F}"/>
                </a:ext>
              </a:extLst>
            </p:cNvPr>
            <p:cNvSpPr txBox="1"/>
            <p:nvPr/>
          </p:nvSpPr>
          <p:spPr>
            <a:xfrm>
              <a:off x="8253303" y="3286539"/>
              <a:ext cx="541695" cy="27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7 %</a:t>
              </a:r>
              <a:endParaRPr lang="en-U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26EF081E-1F3B-D5C7-51C1-3807E6381FE0}"/>
              </a:ext>
            </a:extLst>
          </p:cNvPr>
          <p:cNvSpPr txBox="1"/>
          <p:nvPr/>
        </p:nvSpPr>
        <p:spPr>
          <a:xfrm>
            <a:off x="1999305" y="3050142"/>
            <a:ext cx="265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Выпускники</a:t>
            </a: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234 человека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5D00B052-E827-4100-6BC1-6CF459E2E7B7}"/>
              </a:ext>
            </a:extLst>
          </p:cNvPr>
          <p:cNvGrpSpPr/>
          <p:nvPr/>
        </p:nvGrpSpPr>
        <p:grpSpPr>
          <a:xfrm>
            <a:off x="4410526" y="420703"/>
            <a:ext cx="7069267" cy="646331"/>
            <a:chOff x="6691086" y="700314"/>
            <a:chExt cx="4135596" cy="646331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9CB8BDA7-D2CA-80BB-F6BF-992E0A80318B}"/>
                </a:ext>
              </a:extLst>
            </p:cNvPr>
            <p:cNvSpPr txBox="1"/>
            <p:nvPr/>
          </p:nvSpPr>
          <p:spPr>
            <a:xfrm>
              <a:off x="6691086" y="700314"/>
              <a:ext cx="4135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B05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Остались в г. Дубна ( в том числе в ОИЯИ 105 человек) </a:t>
              </a:r>
              <a:endParaRPr lang="en-US" dirty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B8436346-BA75-7473-660F-5749AFA8D335}"/>
                </a:ext>
              </a:extLst>
            </p:cNvPr>
            <p:cNvSpPr txBox="1"/>
            <p:nvPr/>
          </p:nvSpPr>
          <p:spPr>
            <a:xfrm>
              <a:off x="6691086" y="964183"/>
              <a:ext cx="4033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AEA89C7F-8C01-490F-78F8-44C0B1295DED}"/>
              </a:ext>
            </a:extLst>
          </p:cNvPr>
          <p:cNvGrpSpPr/>
          <p:nvPr/>
        </p:nvGrpSpPr>
        <p:grpSpPr>
          <a:xfrm>
            <a:off x="4657737" y="5751995"/>
            <a:ext cx="5610716" cy="540868"/>
            <a:chOff x="6691086" y="700314"/>
            <a:chExt cx="4033662" cy="540868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451CE0A6-2749-9958-A2AE-969E742F2A70}"/>
                </a:ext>
              </a:extLst>
            </p:cNvPr>
            <p:cNvSpPr txBox="1"/>
            <p:nvPr/>
          </p:nvSpPr>
          <p:spPr>
            <a:xfrm>
              <a:off x="6691086" y="700314"/>
              <a:ext cx="4033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C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Работают в </a:t>
              </a:r>
              <a:r>
                <a:rPr lang="en-US" dirty="0">
                  <a:solidFill>
                    <a:srgbClr val="FFC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IT </a:t>
              </a:r>
              <a:r>
                <a:rPr lang="ru-RU" dirty="0">
                  <a:solidFill>
                    <a:srgbClr val="FFC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сфере</a:t>
              </a:r>
              <a:endParaRPr lang="en-US" dirty="0">
                <a:solidFill>
                  <a:srgbClr val="FFC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89B2111A-A86D-CD5C-90A4-DA600F1F8D76}"/>
                </a:ext>
              </a:extLst>
            </p:cNvPr>
            <p:cNvSpPr txBox="1"/>
            <p:nvPr/>
          </p:nvSpPr>
          <p:spPr>
            <a:xfrm>
              <a:off x="6691086" y="964183"/>
              <a:ext cx="4033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18CED113-20CA-31D9-ADCF-76767A1D6B16}"/>
              </a:ext>
            </a:extLst>
          </p:cNvPr>
          <p:cNvSpPr txBox="1"/>
          <p:nvPr/>
        </p:nvSpPr>
        <p:spPr>
          <a:xfrm>
            <a:off x="6250730" y="3194753"/>
            <a:ext cx="549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90 выпускников по программе двойного диплома с ЕНУ и </a:t>
            </a:r>
            <a:r>
              <a:rPr lang="ru-RU" dirty="0" err="1">
                <a:solidFill>
                  <a:srgbClr val="7030A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КазНУ</a:t>
            </a:r>
            <a:r>
              <a:rPr lang="ru-RU" dirty="0">
                <a:solidFill>
                  <a:srgbClr val="7030A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(Казахстан) </a:t>
            </a:r>
            <a:endParaRPr lang="en-US" dirty="0">
              <a:solidFill>
                <a:srgbClr val="7030A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7BCC1D95-739A-1248-5521-1ECC1800C5DC}"/>
              </a:ext>
            </a:extLst>
          </p:cNvPr>
          <p:cNvSpPr txBox="1"/>
          <p:nvPr/>
        </p:nvSpPr>
        <p:spPr>
          <a:xfrm>
            <a:off x="5782179" y="1790311"/>
            <a:ext cx="56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Защитили кандидатскую диссертацию: 24 человека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7B1B51D7-D201-D0D9-2E21-18E69D9986A6}"/>
              </a:ext>
            </a:extLst>
          </p:cNvPr>
          <p:cNvSpPr txBox="1"/>
          <p:nvPr/>
        </p:nvSpPr>
        <p:spPr>
          <a:xfrm>
            <a:off x="5853008" y="4707888"/>
            <a:ext cx="518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Преподают в ВУЗах 15 человек </a:t>
            </a:r>
            <a:endParaRPr lang="en-US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CA0F1D0E-5099-C9AA-53CC-C11CB2D9934A}"/>
                  </a:ext>
                </a:extLst>
              </p14:cNvPr>
              <p14:cNvContentPartPr/>
              <p14:nvPr/>
            </p14:nvContentPartPr>
            <p14:xfrm>
              <a:off x="-1066800" y="2087880"/>
              <a:ext cx="15240" cy="15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0F1D0E-5099-C9AA-53CC-C11CB2D993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13560" y="1341120"/>
                <a:ext cx="1524000" cy="15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A6919AD6-B6FF-F0CD-63E8-A6E527AB1718}"/>
                  </a:ext>
                </a:extLst>
              </p14:cNvPr>
              <p14:cNvContentPartPr/>
              <p14:nvPr/>
            </p14:nvContentPartPr>
            <p14:xfrm>
              <a:off x="-746760" y="3017520"/>
              <a:ext cx="15240" cy="1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919AD6-B6FF-F0CD-63E8-A6E527AB17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08760" y="2270760"/>
                <a:ext cx="1524000" cy="152400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Полилиния 123">
            <a:extLst>
              <a:ext uri="{FF2B5EF4-FFF2-40B4-BE49-F238E27FC236}">
                <a16:creationId xmlns:a16="http://schemas.microsoft.com/office/drawing/2014/main" xmlns="" id="{543628B9-4700-490E-A5A8-4138C5016161}"/>
              </a:ext>
            </a:extLst>
          </p:cNvPr>
          <p:cNvSpPr/>
          <p:nvPr/>
        </p:nvSpPr>
        <p:spPr>
          <a:xfrm rot="10800000">
            <a:off x="1" y="2201177"/>
            <a:ext cx="12191999" cy="4649520"/>
          </a:xfrm>
          <a:custGeom>
            <a:avLst/>
            <a:gdLst>
              <a:gd name="connsiteX0" fmla="*/ 0 w 12191999"/>
              <a:gd name="connsiteY0" fmla="*/ 0 h 4649520"/>
              <a:gd name="connsiteX1" fmla="*/ 12191999 w 12191999"/>
              <a:gd name="connsiteY1" fmla="*/ 0 h 4649520"/>
              <a:gd name="connsiteX2" fmla="*/ 12191999 w 12191999"/>
              <a:gd name="connsiteY2" fmla="*/ 4649520 h 4649520"/>
              <a:gd name="connsiteX3" fmla="*/ 12174269 w 12191999"/>
              <a:gd name="connsiteY3" fmla="*/ 4649295 h 4649520"/>
              <a:gd name="connsiteX4" fmla="*/ 10583895 w 12191999"/>
              <a:gd name="connsiteY4" fmla="*/ 4016048 h 4649520"/>
              <a:gd name="connsiteX5" fmla="*/ 8687839 w 12191999"/>
              <a:gd name="connsiteY5" fmla="*/ 4418510 h 4649520"/>
              <a:gd name="connsiteX6" fmla="*/ 6514943 w 12191999"/>
              <a:gd name="connsiteY6" fmla="*/ 3743337 h 4649520"/>
              <a:gd name="connsiteX7" fmla="*/ 4057077 w 12191999"/>
              <a:gd name="connsiteY7" fmla="*/ 3624872 h 4649520"/>
              <a:gd name="connsiteX8" fmla="*/ 2237709 w 12191999"/>
              <a:gd name="connsiteY8" fmla="*/ 2148584 h 4649520"/>
              <a:gd name="connsiteX9" fmla="*/ 114733 w 12191999"/>
              <a:gd name="connsiteY9" fmla="*/ 1931132 h 4649520"/>
              <a:gd name="connsiteX10" fmla="*/ 48596 w 12191999"/>
              <a:gd name="connsiteY10" fmla="*/ 1917526 h 4649520"/>
              <a:gd name="connsiteX11" fmla="*/ 0 w 12191999"/>
              <a:gd name="connsiteY11" fmla="*/ 1916637 h 464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4649520">
                <a:moveTo>
                  <a:pt x="0" y="0"/>
                </a:moveTo>
                <a:lnTo>
                  <a:pt x="12191999" y="0"/>
                </a:lnTo>
                <a:lnTo>
                  <a:pt x="12191999" y="4649520"/>
                </a:lnTo>
                <a:lnTo>
                  <a:pt x="12174269" y="4649295"/>
                </a:lnTo>
                <a:cubicBezTo>
                  <a:pt x="11542155" y="4595479"/>
                  <a:pt x="11474071" y="4045429"/>
                  <a:pt x="10583895" y="4016048"/>
                </a:cubicBezTo>
                <a:cubicBezTo>
                  <a:pt x="9884949" y="3992978"/>
                  <a:pt x="9792718" y="4463962"/>
                  <a:pt x="8687839" y="4418510"/>
                </a:cubicBezTo>
                <a:cubicBezTo>
                  <a:pt x="7582960" y="4373059"/>
                  <a:pt x="7286738" y="3875610"/>
                  <a:pt x="6514943" y="3743337"/>
                </a:cubicBezTo>
                <a:cubicBezTo>
                  <a:pt x="5743152" y="3611064"/>
                  <a:pt x="5272250" y="3910369"/>
                  <a:pt x="4057077" y="3624872"/>
                </a:cubicBezTo>
                <a:cubicBezTo>
                  <a:pt x="2841903" y="3339376"/>
                  <a:pt x="2894767" y="2430874"/>
                  <a:pt x="2237709" y="2148584"/>
                </a:cubicBezTo>
                <a:cubicBezTo>
                  <a:pt x="1580652" y="1866294"/>
                  <a:pt x="660491" y="2175080"/>
                  <a:pt x="114733" y="1931132"/>
                </a:cubicBezTo>
                <a:cubicBezTo>
                  <a:pt x="96868" y="1924396"/>
                  <a:pt x="74622" y="1919962"/>
                  <a:pt x="48596" y="1917526"/>
                </a:cubicBezTo>
                <a:lnTo>
                  <a:pt x="0" y="1916637"/>
                </a:lnTo>
                <a:close/>
              </a:path>
            </a:pathLst>
          </a:custGeom>
          <a:gradFill flip="none" rotWithShape="1">
            <a:gsLst>
              <a:gs pos="71000">
                <a:schemeClr val="accent1">
                  <a:lumMod val="100000"/>
                  <a:alpha val="10000"/>
                </a:schemeClr>
              </a:gs>
              <a:gs pos="0">
                <a:schemeClr val="accent2">
                  <a:alpha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3"/>
              </a:solidFill>
              <a:latin typeface="Neris Black"/>
            </a:endParaRPr>
          </a:p>
        </p:txBody>
      </p:sp>
    </p:spTree>
    <p:extLst>
      <p:ext uri="{BB962C8B-B14F-4D97-AF65-F5344CB8AC3E}">
        <p14:creationId xmlns:p14="http://schemas.microsoft.com/office/powerpoint/2010/main" val="32824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8867" y="2769236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334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649" y="220498"/>
            <a:ext cx="11114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СВЕРХТЯЖЕЛЫЕ ЯДРА И АТОМЫ:</a:t>
            </a:r>
            <a:r>
              <a:rPr lang="en-US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ПРЕДЕЛЫ МАСС ЯДЕР И</a:t>
            </a:r>
            <a:r>
              <a:rPr lang="en-US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ГРАНИЦЫ</a:t>
            </a:r>
            <a:r>
              <a:rPr lang="en-US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ПЕРИОДИЧЕСКОЙ ТАБЛИЦЫ Д.И. МЕНДЕЛЕЕВА</a:t>
            </a:r>
            <a:endParaRPr lang="en-US" sz="2000" b="1" i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2000" b="1" i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РФ, 075-10-2020-117</a:t>
            </a:r>
          </a:p>
          <a:p>
            <a:pPr algn="ctr"/>
            <a:endParaRPr lang="ru-RU" sz="20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2020-2022</a:t>
            </a: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основной этап (41 проект из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~400</a:t>
            </a: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дополнительный этап (21 проект из 41)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90" y="3005961"/>
            <a:ext cx="1559885" cy="10373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70" y="4274260"/>
            <a:ext cx="1435326" cy="14353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659" y="316509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Головная организация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Объединенный институт ядерных исследований (ОИЯИ):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ЛЯР(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33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)+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GSI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)+Тель-Авивский университет(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ЛТФ(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ЛИТ(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Организации-соисполнитель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Санкт-Петербургский государственный университет (СПбГУ)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14 чел.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;</a:t>
            </a:r>
            <a:endParaRPr lang="ru-RU" sz="2000" b="1" dirty="0">
              <a:solidFill>
                <a:srgbClr val="00206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659" y="5524920"/>
            <a:ext cx="355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Финансирование: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100М руб. / год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483" y="1062115"/>
            <a:ext cx="1149611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Сверхтяжелые ядра: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Эксперимент: </a:t>
            </a:r>
          </a:p>
          <a:p>
            <a:pPr algn="just"/>
            <a:r>
              <a:rPr lang="ru-RU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Ca+</a:t>
            </a:r>
            <a:r>
              <a:rPr lang="en-US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232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Th, </a:t>
            </a:r>
            <a:r>
              <a:rPr lang="en-US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Ar+</a:t>
            </a:r>
            <a:r>
              <a:rPr lang="en-US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U,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Фабрика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сверхтяжелых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элементов</a:t>
            </a:r>
          </a:p>
          <a:p>
            <a:pPr lvl="2" algn="just"/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U,</a:t>
            </a:r>
            <a:r>
              <a:rPr lang="ru-R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У-400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(сечения образования, свойства распада 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структура)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Сверхтяжелые атомы: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алгоритмы (в том числе квантовые) и расчеты электронной структуры сверхтяжелых элементов 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их соединений с учетом релятивистских поправок высокого порядка с использованием суперкомпьютера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«Говорун» ОИЯИ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Публикации: 38 (10 в 2023 г.)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Диссертации: 6 (2 в 2023 г.)</a:t>
            </a:r>
            <a:endParaRPr lang="en-US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962" y="137894"/>
            <a:ext cx="323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Задачи/итоги 2023 г.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1" y="4779839"/>
            <a:ext cx="2443494" cy="8065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6" name="Прямоугольник 5"/>
          <p:cNvSpPr/>
          <p:nvPr/>
        </p:nvSpPr>
        <p:spPr>
          <a:xfrm>
            <a:off x="5783614" y="5679654"/>
            <a:ext cx="2429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22—25 августа 2023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 Новосибирск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3"/>
          <a:stretch/>
        </p:blipFill>
        <p:spPr>
          <a:xfrm>
            <a:off x="8730950" y="4779839"/>
            <a:ext cx="2530176" cy="8249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97441" y="5679654"/>
            <a:ext cx="2397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28—30 ноября 2023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Сириус, г. Сочи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2" y="964681"/>
            <a:ext cx="3536990" cy="48685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312" y="964681"/>
            <a:ext cx="3537359" cy="48690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3137" y="197710"/>
            <a:ext cx="261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События 2023 года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6480720" cy="4319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39037" y="761023"/>
            <a:ext cx="42428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IUPAP 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b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"Heaviest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and atoms"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апреля, Ереван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академия наук Армении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59740" y="2815490"/>
            <a:ext cx="4801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ОИЯИ, Армения, Германия, Израиль, Польша, Россия, США, Швейцария, ЮАР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352" y="5717059"/>
            <a:ext cx="1118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 РАН по физике тяжелых ионов 2024.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Ориентировочный период проведения: февраль 2024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текст, человек, костюм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8065CCA-FEEB-CDE0-EC2E-545AEDDE0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91" y="67635"/>
            <a:ext cx="4329830" cy="32352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98F4EE0-FE75-1940-A0DD-2F0CF556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77" y="67635"/>
            <a:ext cx="4959178" cy="26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791" y="3701065"/>
            <a:ext cx="4187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Премия присуждается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ежегодно за значимые достижения в теоретических и экспериментальных исследованиях в области физики, химии, биологии и прикладных задач, а также за творческую деятельность в области образования и популяризацию науки.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1" y="3424300"/>
            <a:ext cx="7529384" cy="25850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8339" y="6080480"/>
            <a:ext cx="2723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Премия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OGANESSON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469" y="676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1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xmlns="" id="{DC60140C-9F35-15FF-CD9C-9CBAA801D294}"/>
              </a:ext>
            </a:extLst>
          </p:cNvPr>
          <p:cNvSpPr/>
          <p:nvPr/>
        </p:nvSpPr>
        <p:spPr>
          <a:xfrm>
            <a:off x="3798543" y="800486"/>
            <a:ext cx="2520000" cy="604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9656" dist="162867" dir="2700000" sx="102000" sy="102000" algn="ctr" rotWithShape="0">
              <a:schemeClr val="accent3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6">
            <a:extLst>
              <a:ext uri="{FF2B5EF4-FFF2-40B4-BE49-F238E27FC236}">
                <a16:creationId xmlns:a16="http://schemas.microsoft.com/office/drawing/2014/main" xmlns="" id="{3F4AC83C-3972-CAF8-8751-FF3CF6F5BD76}"/>
              </a:ext>
            </a:extLst>
          </p:cNvPr>
          <p:cNvSpPr/>
          <p:nvPr/>
        </p:nvSpPr>
        <p:spPr>
          <a:xfrm>
            <a:off x="6564892" y="800486"/>
            <a:ext cx="2520000" cy="6046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9656" dist="162867" dir="2700000" sx="102000" sy="102000" algn="ctr" rotWithShape="0">
              <a:schemeClr val="accent3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xmlns="" id="{A0825182-1AA5-1B96-27FC-82FD64426A79}"/>
              </a:ext>
            </a:extLst>
          </p:cNvPr>
          <p:cNvSpPr/>
          <p:nvPr/>
        </p:nvSpPr>
        <p:spPr>
          <a:xfrm>
            <a:off x="1020619" y="805268"/>
            <a:ext cx="2520000" cy="6046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9656" dist="162867" dir="2700000" sx="102000" sy="102000" algn="ctr" rotWithShape="0">
              <a:schemeClr val="accent3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бъект 11">
            <a:extLst>
              <a:ext uri="{FF2B5EF4-FFF2-40B4-BE49-F238E27FC236}">
                <a16:creationId xmlns:a16="http://schemas.microsoft.com/office/drawing/2014/main" xmlns="" id="{89371B60-467C-4C0B-B4F3-DE096FF885CC}"/>
              </a:ext>
            </a:extLst>
          </p:cNvPr>
          <p:cNvSpPr txBox="1">
            <a:spLocks/>
          </p:cNvSpPr>
          <p:nvPr/>
        </p:nvSpPr>
        <p:spPr>
          <a:xfrm>
            <a:off x="925774" y="140167"/>
            <a:ext cx="8123202" cy="6159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dirty="0" smtClean="0">
                <a:solidFill>
                  <a:srgbClr val="0070C0"/>
                </a:solidFill>
                <a:latin typeface="+mj-lt"/>
              </a:rPr>
              <a:t>OGANESSON </a:t>
            </a:r>
            <a:r>
              <a:rPr lang="en-US" smtClean="0">
                <a:solidFill>
                  <a:srgbClr val="0070C0"/>
                </a:solidFill>
                <a:latin typeface="+mj-lt"/>
              </a:rPr>
              <a:t>2023 </a:t>
            </a:r>
            <a:r>
              <a:rPr lang="en-US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laureates 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1128191-45A5-DEA1-F978-421F83D5E66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9428" y="3729037"/>
            <a:ext cx="2336800" cy="3128962"/>
          </a:xfrm>
        </p:spPr>
        <p:txBody>
          <a:bodyPr rtlCol="0" anchor="t">
            <a:normAutofit/>
          </a:bodyPr>
          <a:lstStyle>
            <a:defPPr>
              <a:defRPr lang="ru-RU"/>
            </a:defPPr>
          </a:lstStyle>
          <a:p>
            <a:pPr marL="90488" indent="0">
              <a:spcBef>
                <a:spcPts val="0"/>
              </a:spcBef>
              <a:spcAft>
                <a:spcPts val="1000"/>
              </a:spcAft>
              <a:buNone/>
              <a:tabLst>
                <a:tab pos="2081213" algn="l"/>
              </a:tabLst>
            </a:pP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at the National Autonomous University of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 and JINR Scientific Council member.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0">
              <a:buNone/>
              <a:tabLst>
                <a:tab pos="2081213" algn="l"/>
              </a:tabLst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outstanding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quantum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 and theoretical physics, for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contribution to the strengthening of global scientific cooperation for peace and sustainable development. 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40C5BD6-7A38-457C-82DF-2B0BA90425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9666" t="339" r="11488" b="1780"/>
          <a:stretch/>
        </p:blipFill>
        <p:spPr>
          <a:xfrm>
            <a:off x="3798543" y="798711"/>
            <a:ext cx="2518809" cy="23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08A1D8-25CA-370C-8BD9-C711E06A2A71}"/>
              </a:ext>
            </a:extLst>
          </p:cNvPr>
          <p:cNvSpPr txBox="1"/>
          <p:nvPr/>
        </p:nvSpPr>
        <p:spPr>
          <a:xfrm>
            <a:off x="1020619" y="3138712"/>
            <a:ext cx="2520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CETTO KRAMIS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6650C046-6801-9B0A-9668-19000D722D84}"/>
              </a:ext>
            </a:extLst>
          </p:cNvPr>
          <p:cNvSpPr txBox="1">
            <a:spLocks/>
          </p:cNvSpPr>
          <p:nvPr/>
        </p:nvSpPr>
        <p:spPr>
          <a:xfrm>
            <a:off x="3798543" y="3727179"/>
            <a:ext cx="2336801" cy="3124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lang="ru-RU"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90488" algn="l">
              <a:spcBef>
                <a:spcPts val="0"/>
              </a:spcBef>
              <a:spcAft>
                <a:spcPts val="1000"/>
              </a:spcAft>
            </a:pP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 of Arts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director of the Moscow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Musical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Cultural, social, and state worker.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algn="l"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outstanding personal contribution to the development of international scientific and cultural cooperation,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popularisation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modern science achievements in mass media.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008249-2B68-1474-E16B-F113A48FADBC}"/>
              </a:ext>
            </a:extLst>
          </p:cNvPr>
          <p:cNvSpPr txBox="1"/>
          <p:nvPr/>
        </p:nvSpPr>
        <p:spPr>
          <a:xfrm>
            <a:off x="3798543" y="3138712"/>
            <a:ext cx="2520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Mikhail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SHVYDKOY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xmlns="" id="{891CA904-D8BA-B2D2-982A-E89887104BF6}"/>
              </a:ext>
            </a:extLst>
          </p:cNvPr>
          <p:cNvSpPr txBox="1">
            <a:spLocks/>
          </p:cNvSpPr>
          <p:nvPr/>
        </p:nvSpPr>
        <p:spPr>
          <a:xfrm>
            <a:off x="6564892" y="3723651"/>
            <a:ext cx="2484084" cy="3134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lang="ru-RU"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90488" algn="l">
              <a:spcBef>
                <a:spcPts val="0"/>
              </a:spcBef>
              <a:spcAft>
                <a:spcPts val="1000"/>
              </a:spcAft>
              <a:tabLst>
                <a:tab pos="2081213" algn="l"/>
              </a:tabLst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the Scientific and Experimental Department of the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Flerov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 of Nuclear Reactions Accelerator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at JINR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algn="l">
              <a:spcBef>
                <a:spcPts val="0"/>
              </a:spcBef>
              <a:spcAft>
                <a:spcPts val="1000"/>
              </a:spcAft>
              <a:tabLst>
                <a:tab pos="2081213" algn="l"/>
              </a:tabLst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significant personal contribution at the beginning of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scientific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to the creation of new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experimental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JINR, providing breakthrough scientific results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nuclear physics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257D067-879D-C83D-9BB7-F36DC490C295}"/>
              </a:ext>
            </a:extLst>
          </p:cNvPr>
          <p:cNvSpPr txBox="1"/>
          <p:nvPr/>
        </p:nvSpPr>
        <p:spPr>
          <a:xfrm>
            <a:off x="6564892" y="3138712"/>
            <a:ext cx="2520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Vasily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: скругленные углы 6">
            <a:extLst>
              <a:ext uri="{FF2B5EF4-FFF2-40B4-BE49-F238E27FC236}">
                <a16:creationId xmlns:a16="http://schemas.microsoft.com/office/drawing/2014/main" xmlns="" id="{70BA6930-C674-F9D9-FE48-15708969FC4E}"/>
              </a:ext>
            </a:extLst>
          </p:cNvPr>
          <p:cNvSpPr/>
          <p:nvPr/>
        </p:nvSpPr>
        <p:spPr>
          <a:xfrm>
            <a:off x="9342816" y="756154"/>
            <a:ext cx="2520000" cy="6046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9656" dist="162867" dir="2700000" sx="102000" sy="102000" algn="ctr" rotWithShape="0">
              <a:schemeClr val="accent3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xmlns="" id="{0ACF7721-3942-3412-1940-0CBBBFEB7EAE}"/>
              </a:ext>
            </a:extLst>
          </p:cNvPr>
          <p:cNvSpPr txBox="1">
            <a:spLocks/>
          </p:cNvSpPr>
          <p:nvPr/>
        </p:nvSpPr>
        <p:spPr>
          <a:xfrm>
            <a:off x="9342816" y="3723651"/>
            <a:ext cx="2336993" cy="3134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lang="ru-RU"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90488" algn="l">
              <a:spcBef>
                <a:spcPts val="0"/>
              </a:spcBef>
              <a:spcAft>
                <a:spcPts val="1000"/>
              </a:spcAft>
              <a:tabLst>
                <a:tab pos="2081213" algn="l"/>
              </a:tabLst>
            </a:pP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professor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GSI,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algn="l">
              <a:spcBef>
                <a:spcPts val="0"/>
              </a:spcBef>
              <a:spcAft>
                <a:spcPts val="1000"/>
              </a:spcAft>
              <a:tabLst>
                <a:tab pos="2081213" algn="l"/>
              </a:tabLst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theoretical studies of the electronic structure and chemical properties of superheavy elements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Mendeleev's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63879B-B1F3-5E6E-D9CC-09D0DCB8BBC7}"/>
              </a:ext>
            </a:extLst>
          </p:cNvPr>
          <p:cNvSpPr txBox="1"/>
          <p:nvPr/>
        </p:nvSpPr>
        <p:spPr>
          <a:xfrm>
            <a:off x="9342816" y="3138712"/>
            <a:ext cx="2520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Valeria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PERSHINA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1CA355F-D609-ADAC-E57C-1DDCBB7AF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38" t="22243" r="31555" b="36497"/>
          <a:stretch/>
        </p:blipFill>
        <p:spPr>
          <a:xfrm>
            <a:off x="6564892" y="798711"/>
            <a:ext cx="2518809" cy="23400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AAE3E08-1AF1-87A3-ACF2-23D4BBFED1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1" b="25160"/>
          <a:stretch/>
        </p:blipFill>
        <p:spPr>
          <a:xfrm>
            <a:off x="9342816" y="798711"/>
            <a:ext cx="2520000" cy="234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5FBB6F-53CB-E603-1276-0B83A34E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31" t="11774" r="10812" b="40739"/>
          <a:stretch/>
        </p:blipFill>
        <p:spPr>
          <a:xfrm>
            <a:off x="1020619" y="798711"/>
            <a:ext cx="2520000" cy="23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B18F5EA9-142B-4416-9EDD-C497CB09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95" y="138113"/>
            <a:ext cx="117428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конкурса лучших работ ОИЯИ за 202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323FCCF-BA8B-463E-84E1-0031FC6D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6" y="609729"/>
            <a:ext cx="1116227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научно-исследовательские экспериментальные работы</a:t>
            </a:r>
          </a:p>
          <a:p>
            <a:pPr algn="just">
              <a:spcBef>
                <a:spcPts val="0"/>
              </a:spcBef>
              <a:buNone/>
            </a:pPr>
            <a:endParaRPr lang="ru-RU" sz="1800" b="1" u="sng" spc="-25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800" b="1" u="sng" spc="-2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</a:t>
            </a:r>
            <a:r>
              <a:rPr lang="ru-RU" sz="1800" b="1" u="sng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1800" b="1" u="sng" spc="-2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u="sng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преми</a:t>
            </a:r>
            <a:r>
              <a:rPr lang="ru-RU" sz="1800" b="1" u="sng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«Фабрика СТЭ: первые результаты»</a:t>
            </a:r>
            <a:endParaRPr lang="ru-RU" sz="1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Ю. Ц. Оганесян, С. Н. Дмитриев, Ф. Ш. Абдуллин, Д.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Ибадуллаев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Н. Поляков,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Р. Н. Сагайдак, В. К.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Утенков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Ю. С. Цыганов, М. В. Шумейко,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Д. </a:t>
            </a:r>
            <a:r>
              <a:rPr lang="ru-RU" sz="1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Коврижных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u="sng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 премия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«Новые данные по спектрам сверхтяжелых водородов </a:t>
            </a:r>
            <a:r>
              <a:rPr lang="ru-RU" sz="1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ru-RU" sz="1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и обнаружение моды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спонтанного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распада с испусканием 4-х нейтронов» 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 А. А.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Безбах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Л. В. Григоренко, А. В. Горшков, С. А. Крупко, И. А.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Музалевский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0"/>
              </a:spcBef>
              <a:buNone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Е. Ю. Никольский, Г. М. Тер-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Акопьян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 С. Фомичев, В. Худоба, П. Г. Шаров</a:t>
            </a:r>
            <a:endParaRPr 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научно-методические и научно-технические работы</a:t>
            </a:r>
          </a:p>
          <a:p>
            <a:pPr algn="just">
              <a:spcBef>
                <a:spcPts val="0"/>
              </a:spcBef>
              <a:buNone/>
            </a:pPr>
            <a:endParaRPr lang="ru-RU" sz="1800" b="1" u="sng" spc="-25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800" b="1" u="sng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1800" b="1" u="sng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премия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«Новый газонаполненный сепаратор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DGFRS-2»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  В. В. Бехтерев, Г. Н. Иванов, А. А. Воинов, В. В. Константинов, Д. А. Кузнецов, </a:t>
            </a:r>
          </a:p>
          <a:p>
            <a:pPr>
              <a:spcBef>
                <a:spcPts val="0"/>
              </a:spcBef>
              <a:buNone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О. В. Петрушкин, А. В.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Подшибякин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 Г.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Попеко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Д. И. Соловьев, В. Д. </a:t>
            </a:r>
            <a:r>
              <a:rPr lang="ru-RU" sz="1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Шубин</a:t>
            </a:r>
            <a:endParaRPr lang="ru-RU" altLang="ru-RU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1564" y="272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Защиты диссертаций в 2023 году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455729A-C7DE-4368-95EC-0E903A26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022" y="5593346"/>
            <a:ext cx="231933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Кирилл </a:t>
            </a:r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Новиков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5AFA09AF-6934-45F9-907B-4CF0508DC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3401" t="1639" r="9607" b="-1639"/>
          <a:stretch/>
        </p:blipFill>
        <p:spPr bwMode="auto">
          <a:xfrm>
            <a:off x="2761494" y="3620371"/>
            <a:ext cx="1880321" cy="1880321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A2929FF7-DA72-46F2-82A3-4ED1D17DB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979" y="3082915"/>
            <a:ext cx="24018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alt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Музалевский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xmlns="" id="{87EA3A4B-0394-4171-B6E7-28CEC1B12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205" b="6205"/>
          <a:stretch/>
        </p:blipFill>
        <p:spPr bwMode="auto">
          <a:xfrm>
            <a:off x="7315274" y="1192736"/>
            <a:ext cx="1863298" cy="18632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36E77CA-1802-4E65-8F51-364500D8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9" b="4919"/>
          <a:stretch/>
        </p:blipFill>
        <p:spPr>
          <a:xfrm>
            <a:off x="446344" y="3622990"/>
            <a:ext cx="1814867" cy="1814867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F1FFE8-3581-4964-B67D-7B0B63AD5D2A}"/>
              </a:ext>
            </a:extLst>
          </p:cNvPr>
          <p:cNvSpPr txBox="1"/>
          <p:nvPr/>
        </p:nvSpPr>
        <p:spPr>
          <a:xfrm>
            <a:off x="73739" y="5579659"/>
            <a:ext cx="27212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Мерейгуль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Тезекбаева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r="854"/>
          <a:stretch>
            <a:fillRect/>
          </a:stretch>
        </p:blipFill>
        <p:spPr>
          <a:xfrm>
            <a:off x="5047526" y="1192274"/>
            <a:ext cx="1888724" cy="1886586"/>
          </a:xfrm>
          <a:custGeom>
            <a:avLst/>
            <a:gdLst>
              <a:gd name="connsiteX0" fmla="*/ 944362 w 1888724"/>
              <a:gd name="connsiteY0" fmla="*/ 0 h 1886586"/>
              <a:gd name="connsiteX1" fmla="*/ 1888724 w 1888724"/>
              <a:gd name="connsiteY1" fmla="*/ 943293 h 1886586"/>
              <a:gd name="connsiteX2" fmla="*/ 944362 w 1888724"/>
              <a:gd name="connsiteY2" fmla="*/ 1886586 h 1886586"/>
              <a:gd name="connsiteX3" fmla="*/ 0 w 1888724"/>
              <a:gd name="connsiteY3" fmla="*/ 943293 h 1886586"/>
              <a:gd name="connsiteX4" fmla="*/ 944362 w 1888724"/>
              <a:gd name="connsiteY4" fmla="*/ 0 h 18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724" h="1886586">
                <a:moveTo>
                  <a:pt x="944362" y="0"/>
                </a:moveTo>
                <a:cubicBezTo>
                  <a:pt x="1465919" y="0"/>
                  <a:pt x="1888724" y="422327"/>
                  <a:pt x="1888724" y="943293"/>
                </a:cubicBezTo>
                <a:cubicBezTo>
                  <a:pt x="1888724" y="1464259"/>
                  <a:pt x="1465919" y="1886586"/>
                  <a:pt x="944362" y="1886586"/>
                </a:cubicBezTo>
                <a:cubicBezTo>
                  <a:pt x="422805" y="1886586"/>
                  <a:pt x="0" y="1464259"/>
                  <a:pt x="0" y="943293"/>
                </a:cubicBezTo>
                <a:cubicBezTo>
                  <a:pt x="0" y="422327"/>
                  <a:pt x="422805" y="0"/>
                  <a:pt x="944362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F1FFE8-3581-4964-B67D-7B0B63AD5D2A}"/>
              </a:ext>
            </a:extLst>
          </p:cNvPr>
          <p:cNvSpPr txBox="1"/>
          <p:nvPr/>
        </p:nvSpPr>
        <p:spPr>
          <a:xfrm>
            <a:off x="4631239" y="3066711"/>
            <a:ext cx="27212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Кирилл Гикал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5150" r="2537"/>
          <a:stretch>
            <a:fillRect/>
          </a:stretch>
        </p:blipFill>
        <p:spPr>
          <a:xfrm>
            <a:off x="456276" y="1233889"/>
            <a:ext cx="1776192" cy="1766216"/>
          </a:xfrm>
          <a:custGeom>
            <a:avLst/>
            <a:gdLst>
              <a:gd name="connsiteX0" fmla="*/ 888096 w 1776192"/>
              <a:gd name="connsiteY0" fmla="*/ 0 h 1766216"/>
              <a:gd name="connsiteX1" fmla="*/ 1776192 w 1776192"/>
              <a:gd name="connsiteY1" fmla="*/ 888096 h 1766216"/>
              <a:gd name="connsiteX2" fmla="*/ 1067078 w 1776192"/>
              <a:gd name="connsiteY2" fmla="*/ 1758149 h 1766216"/>
              <a:gd name="connsiteX3" fmla="*/ 1014221 w 1776192"/>
              <a:gd name="connsiteY3" fmla="*/ 1766216 h 1766216"/>
              <a:gd name="connsiteX4" fmla="*/ 761971 w 1776192"/>
              <a:gd name="connsiteY4" fmla="*/ 1766216 h 1766216"/>
              <a:gd name="connsiteX5" fmla="*/ 709114 w 1776192"/>
              <a:gd name="connsiteY5" fmla="*/ 1758149 h 1766216"/>
              <a:gd name="connsiteX6" fmla="*/ 0 w 1776192"/>
              <a:gd name="connsiteY6" fmla="*/ 888096 h 1766216"/>
              <a:gd name="connsiteX7" fmla="*/ 888096 w 1776192"/>
              <a:gd name="connsiteY7" fmla="*/ 0 h 176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192" h="1766216">
                <a:moveTo>
                  <a:pt x="888096" y="0"/>
                </a:moveTo>
                <a:cubicBezTo>
                  <a:pt x="1378578" y="0"/>
                  <a:pt x="1776192" y="397614"/>
                  <a:pt x="1776192" y="888096"/>
                </a:cubicBezTo>
                <a:cubicBezTo>
                  <a:pt x="1776192" y="1317268"/>
                  <a:pt x="1471769" y="1675337"/>
                  <a:pt x="1067078" y="1758149"/>
                </a:cubicBezTo>
                <a:lnTo>
                  <a:pt x="1014221" y="1766216"/>
                </a:lnTo>
                <a:lnTo>
                  <a:pt x="761971" y="1766216"/>
                </a:lnTo>
                <a:lnTo>
                  <a:pt x="709114" y="1758149"/>
                </a:lnTo>
                <a:cubicBezTo>
                  <a:pt x="304423" y="1675337"/>
                  <a:pt x="0" y="1317268"/>
                  <a:pt x="0" y="888096"/>
                </a:cubicBezTo>
                <a:cubicBezTo>
                  <a:pt x="0" y="397614"/>
                  <a:pt x="397614" y="0"/>
                  <a:pt x="888096" y="0"/>
                </a:cubicBezTo>
                <a:close/>
              </a:path>
            </a:pathLst>
          </a:cu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455729A-C7DE-4368-95EC-0E903A26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10" y="3082915"/>
            <a:ext cx="231933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Андрей Исаев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t="70" r="11843" b="4587"/>
          <a:stretch>
            <a:fillRect/>
          </a:stretch>
        </p:blipFill>
        <p:spPr>
          <a:xfrm>
            <a:off x="5017850" y="3534274"/>
            <a:ext cx="1884057" cy="1884057"/>
          </a:xfrm>
          <a:custGeom>
            <a:avLst/>
            <a:gdLst>
              <a:gd name="connsiteX0" fmla="*/ 813747 w 1627494"/>
              <a:gd name="connsiteY0" fmla="*/ 0 h 1627494"/>
              <a:gd name="connsiteX1" fmla="*/ 1627494 w 1627494"/>
              <a:gd name="connsiteY1" fmla="*/ 813747 h 1627494"/>
              <a:gd name="connsiteX2" fmla="*/ 813747 w 1627494"/>
              <a:gd name="connsiteY2" fmla="*/ 1627494 h 1627494"/>
              <a:gd name="connsiteX3" fmla="*/ 0 w 1627494"/>
              <a:gd name="connsiteY3" fmla="*/ 813747 h 1627494"/>
              <a:gd name="connsiteX4" fmla="*/ 813747 w 1627494"/>
              <a:gd name="connsiteY4" fmla="*/ 0 h 162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94" h="1627494">
                <a:moveTo>
                  <a:pt x="813747" y="0"/>
                </a:moveTo>
                <a:cubicBezTo>
                  <a:pt x="1263167" y="0"/>
                  <a:pt x="1627494" y="364327"/>
                  <a:pt x="1627494" y="813747"/>
                </a:cubicBezTo>
                <a:cubicBezTo>
                  <a:pt x="1627494" y="1263167"/>
                  <a:pt x="1263167" y="1627494"/>
                  <a:pt x="813747" y="1627494"/>
                </a:cubicBezTo>
                <a:cubicBezTo>
                  <a:pt x="364327" y="1627494"/>
                  <a:pt x="0" y="1263167"/>
                  <a:pt x="0" y="813747"/>
                </a:cubicBezTo>
                <a:cubicBezTo>
                  <a:pt x="0" y="364327"/>
                  <a:pt x="364327" y="0"/>
                  <a:pt x="813747" y="0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F1FFE8-3581-4964-B67D-7B0B63AD5D2A}"/>
              </a:ext>
            </a:extLst>
          </p:cNvPr>
          <p:cNvSpPr txBox="1"/>
          <p:nvPr/>
        </p:nvSpPr>
        <p:spPr>
          <a:xfrm>
            <a:off x="2369041" y="3078332"/>
            <a:ext cx="27212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Алексей Богачев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/>
          <a:srcRect l="555" t="5103" r="493" b="39236"/>
          <a:stretch/>
        </p:blipFill>
        <p:spPr>
          <a:xfrm>
            <a:off x="2806508" y="1236978"/>
            <a:ext cx="1819056" cy="1819056"/>
          </a:xfrm>
          <a:custGeom>
            <a:avLst/>
            <a:gdLst>
              <a:gd name="connsiteX0" fmla="*/ 909528 w 1819056"/>
              <a:gd name="connsiteY0" fmla="*/ 0 h 1819056"/>
              <a:gd name="connsiteX1" fmla="*/ 1819056 w 1819056"/>
              <a:gd name="connsiteY1" fmla="*/ 909528 h 1819056"/>
              <a:gd name="connsiteX2" fmla="*/ 909528 w 1819056"/>
              <a:gd name="connsiteY2" fmla="*/ 1819056 h 1819056"/>
              <a:gd name="connsiteX3" fmla="*/ 0 w 1819056"/>
              <a:gd name="connsiteY3" fmla="*/ 909528 h 1819056"/>
              <a:gd name="connsiteX4" fmla="*/ 909528 w 1819056"/>
              <a:gd name="connsiteY4" fmla="*/ 0 h 181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056" h="1819056">
                <a:moveTo>
                  <a:pt x="909528" y="0"/>
                </a:moveTo>
                <a:cubicBezTo>
                  <a:pt x="1411846" y="0"/>
                  <a:pt x="1819056" y="407210"/>
                  <a:pt x="1819056" y="909528"/>
                </a:cubicBezTo>
                <a:cubicBezTo>
                  <a:pt x="1819056" y="1411846"/>
                  <a:pt x="1411846" y="1819056"/>
                  <a:pt x="909528" y="1819056"/>
                </a:cubicBezTo>
                <a:cubicBezTo>
                  <a:pt x="407210" y="1819056"/>
                  <a:pt x="0" y="1411846"/>
                  <a:pt x="0" y="909528"/>
                </a:cubicBezTo>
                <a:cubicBezTo>
                  <a:pt x="0" y="407210"/>
                  <a:pt x="407210" y="0"/>
                  <a:pt x="909528" y="0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F1FFE8-3581-4964-B67D-7B0B63AD5D2A}"/>
              </a:ext>
            </a:extLst>
          </p:cNvPr>
          <p:cNvSpPr txBox="1"/>
          <p:nvPr/>
        </p:nvSpPr>
        <p:spPr>
          <a:xfrm>
            <a:off x="4470661" y="5597810"/>
            <a:ext cx="27212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Дмитрий Соловьев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A2929FF7-DA72-46F2-82A3-4ED1D17DB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065" y="5607085"/>
            <a:ext cx="24018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Илья Виноградов</a:t>
            </a:r>
            <a:endParaRPr lang="ru-RU" alt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183" r="59797" b="56215"/>
          <a:stretch/>
        </p:blipFill>
        <p:spPr>
          <a:xfrm>
            <a:off x="7354333" y="3511033"/>
            <a:ext cx="2003967" cy="2003967"/>
          </a:xfrm>
          <a:custGeom>
            <a:avLst/>
            <a:gdLst>
              <a:gd name="connsiteX0" fmla="*/ 1495168 w 2990336"/>
              <a:gd name="connsiteY0" fmla="*/ 0 h 2990336"/>
              <a:gd name="connsiteX1" fmla="*/ 2990336 w 2990336"/>
              <a:gd name="connsiteY1" fmla="*/ 1495168 h 2990336"/>
              <a:gd name="connsiteX2" fmla="*/ 1495168 w 2990336"/>
              <a:gd name="connsiteY2" fmla="*/ 2990336 h 2990336"/>
              <a:gd name="connsiteX3" fmla="*/ 0 w 2990336"/>
              <a:gd name="connsiteY3" fmla="*/ 1495168 h 2990336"/>
              <a:gd name="connsiteX4" fmla="*/ 1495168 w 2990336"/>
              <a:gd name="connsiteY4" fmla="*/ 0 h 299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0336" h="2990336">
                <a:moveTo>
                  <a:pt x="1495168" y="0"/>
                </a:moveTo>
                <a:cubicBezTo>
                  <a:pt x="2320926" y="0"/>
                  <a:pt x="2990336" y="669410"/>
                  <a:pt x="2990336" y="1495168"/>
                </a:cubicBezTo>
                <a:cubicBezTo>
                  <a:pt x="2990336" y="2320926"/>
                  <a:pt x="2320926" y="2990336"/>
                  <a:pt x="1495168" y="2990336"/>
                </a:cubicBezTo>
                <a:cubicBezTo>
                  <a:pt x="669410" y="2990336"/>
                  <a:pt x="0" y="2320926"/>
                  <a:pt x="0" y="1495168"/>
                </a:cubicBezTo>
                <a:cubicBezTo>
                  <a:pt x="0" y="669410"/>
                  <a:pt x="669410" y="0"/>
                  <a:pt x="1495168" y="0"/>
                </a:cubicBezTo>
                <a:close/>
              </a:path>
            </a:pathLst>
          </a:custGeom>
        </p:spPr>
      </p:pic>
      <p:sp>
        <p:nvSpPr>
          <p:cNvPr id="43" name="Прямоугольник 42"/>
          <p:cNvSpPr/>
          <p:nvPr/>
        </p:nvSpPr>
        <p:spPr>
          <a:xfrm>
            <a:off x="9630968" y="3042173"/>
            <a:ext cx="175804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Нгуен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Ван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Тьеп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22917" r="82029" b="56715"/>
          <a:stretch/>
        </p:blipFill>
        <p:spPr>
          <a:xfrm>
            <a:off x="9605319" y="1192736"/>
            <a:ext cx="1758467" cy="1758467"/>
          </a:xfrm>
          <a:custGeom>
            <a:avLst/>
            <a:gdLst>
              <a:gd name="connsiteX0" fmla="*/ 713796 w 1427592"/>
              <a:gd name="connsiteY0" fmla="*/ 0 h 1427592"/>
              <a:gd name="connsiteX1" fmla="*/ 1427592 w 1427592"/>
              <a:gd name="connsiteY1" fmla="*/ 713796 h 1427592"/>
              <a:gd name="connsiteX2" fmla="*/ 713796 w 1427592"/>
              <a:gd name="connsiteY2" fmla="*/ 1427592 h 1427592"/>
              <a:gd name="connsiteX3" fmla="*/ 0 w 1427592"/>
              <a:gd name="connsiteY3" fmla="*/ 713796 h 1427592"/>
              <a:gd name="connsiteX4" fmla="*/ 713796 w 1427592"/>
              <a:gd name="connsiteY4" fmla="*/ 0 h 142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592" h="1427592">
                <a:moveTo>
                  <a:pt x="713796" y="0"/>
                </a:moveTo>
                <a:cubicBezTo>
                  <a:pt x="1108015" y="0"/>
                  <a:pt x="1427592" y="319577"/>
                  <a:pt x="1427592" y="713796"/>
                </a:cubicBezTo>
                <a:cubicBezTo>
                  <a:pt x="1427592" y="1108015"/>
                  <a:pt x="1108015" y="1427592"/>
                  <a:pt x="713796" y="1427592"/>
                </a:cubicBezTo>
                <a:cubicBezTo>
                  <a:pt x="319577" y="1427592"/>
                  <a:pt x="0" y="1108015"/>
                  <a:pt x="0" y="713796"/>
                </a:cubicBezTo>
                <a:cubicBezTo>
                  <a:pt x="0" y="319577"/>
                  <a:pt x="319577" y="0"/>
                  <a:pt x="713796" y="0"/>
                </a:cubicBezTo>
                <a:close/>
              </a:path>
            </a:pathLst>
          </a:cu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4068" y="3497863"/>
            <a:ext cx="2065123" cy="2065123"/>
          </a:xfrm>
          <a:custGeom>
            <a:avLst/>
            <a:gdLst>
              <a:gd name="connsiteX0" fmla="*/ 1428750 w 2857500"/>
              <a:gd name="connsiteY0" fmla="*/ 0 h 2857500"/>
              <a:gd name="connsiteX1" fmla="*/ 2857500 w 2857500"/>
              <a:gd name="connsiteY1" fmla="*/ 1428750 h 2857500"/>
              <a:gd name="connsiteX2" fmla="*/ 1428750 w 2857500"/>
              <a:gd name="connsiteY2" fmla="*/ 2857500 h 2857500"/>
              <a:gd name="connsiteX3" fmla="*/ 0 w 2857500"/>
              <a:gd name="connsiteY3" fmla="*/ 1428750 h 2857500"/>
              <a:gd name="connsiteX4" fmla="*/ 1428750 w 2857500"/>
              <a:gd name="connsiteY4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2857500">
                <a:moveTo>
                  <a:pt x="1428750" y="0"/>
                </a:moveTo>
                <a:cubicBezTo>
                  <a:pt x="2217827" y="0"/>
                  <a:pt x="2857500" y="639673"/>
                  <a:pt x="2857500" y="1428750"/>
                </a:cubicBezTo>
                <a:cubicBezTo>
                  <a:pt x="2857500" y="2217827"/>
                  <a:pt x="2217827" y="2857500"/>
                  <a:pt x="1428750" y="2857500"/>
                </a:cubicBezTo>
                <a:cubicBezTo>
                  <a:pt x="639673" y="2857500"/>
                  <a:pt x="0" y="2217827"/>
                  <a:pt x="0" y="1428750"/>
                </a:cubicBezTo>
                <a:cubicBezTo>
                  <a:pt x="0" y="639673"/>
                  <a:pt x="639673" y="0"/>
                  <a:pt x="142875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9385334" y="5597810"/>
            <a:ext cx="23399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Матлаб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Мирзаев</a:t>
            </a: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доктор наук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148281" y="955589"/>
            <a:ext cx="11574162" cy="5156887"/>
          </a:xfrm>
          <a:custGeom>
            <a:avLst/>
            <a:gdLst>
              <a:gd name="connsiteX0" fmla="*/ 164757 w 11574162"/>
              <a:gd name="connsiteY0" fmla="*/ 0 h 5156887"/>
              <a:gd name="connsiteX1" fmla="*/ 164757 w 11574162"/>
              <a:gd name="connsiteY1" fmla="*/ 0 h 5156887"/>
              <a:gd name="connsiteX2" fmla="*/ 11574162 w 11574162"/>
              <a:gd name="connsiteY2" fmla="*/ 0 h 5156887"/>
              <a:gd name="connsiteX3" fmla="*/ 11574162 w 11574162"/>
              <a:gd name="connsiteY3" fmla="*/ 2512541 h 5156887"/>
              <a:gd name="connsiteX4" fmla="*/ 9333470 w 11574162"/>
              <a:gd name="connsiteY4" fmla="*/ 2512541 h 5156887"/>
              <a:gd name="connsiteX5" fmla="*/ 9333470 w 11574162"/>
              <a:gd name="connsiteY5" fmla="*/ 5156887 h 5156887"/>
              <a:gd name="connsiteX6" fmla="*/ 0 w 11574162"/>
              <a:gd name="connsiteY6" fmla="*/ 5156887 h 5156887"/>
              <a:gd name="connsiteX7" fmla="*/ 0 w 11574162"/>
              <a:gd name="connsiteY7" fmla="*/ 0 h 5156887"/>
              <a:gd name="connsiteX8" fmla="*/ 164757 w 11574162"/>
              <a:gd name="connsiteY8" fmla="*/ 0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162" h="5156887">
                <a:moveTo>
                  <a:pt x="164757" y="0"/>
                </a:moveTo>
                <a:lnTo>
                  <a:pt x="164757" y="0"/>
                </a:lnTo>
                <a:lnTo>
                  <a:pt x="11574162" y="0"/>
                </a:lnTo>
                <a:lnTo>
                  <a:pt x="11574162" y="2512541"/>
                </a:lnTo>
                <a:lnTo>
                  <a:pt x="9333470" y="2512541"/>
                </a:lnTo>
                <a:lnTo>
                  <a:pt x="9333470" y="5156887"/>
                </a:lnTo>
                <a:lnTo>
                  <a:pt x="0" y="5156887"/>
                </a:lnTo>
                <a:lnTo>
                  <a:pt x="0" y="0"/>
                </a:lnTo>
                <a:lnTo>
                  <a:pt x="164757" y="0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045148" y="6131232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кандидаты наук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 animBg="1"/>
      <p:bldP spid="5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463</Words>
  <Application>Microsoft Office PowerPoint</Application>
  <PresentationFormat>Широкоэкранный</PresentationFormat>
  <Paragraphs>119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Neris Black</vt:lpstr>
      <vt:lpstr>Open Sans Extrabold</vt:lpstr>
      <vt:lpstr>Open Sans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Karpov</dc:creator>
  <cp:lastModifiedBy>Alexander Karpov</cp:lastModifiedBy>
  <cp:revision>57</cp:revision>
  <dcterms:created xsi:type="dcterms:W3CDTF">2023-12-20T07:40:25Z</dcterms:created>
  <dcterms:modified xsi:type="dcterms:W3CDTF">2023-12-21T12:24:51Z</dcterms:modified>
</cp:coreProperties>
</file>