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29" r:id="rId3"/>
    <p:sldId id="339" r:id="rId4"/>
    <p:sldId id="340" r:id="rId5"/>
    <p:sldId id="330" r:id="rId6"/>
    <p:sldId id="336" r:id="rId7"/>
    <p:sldId id="338" r:id="rId8"/>
    <p:sldId id="335" r:id="rId9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3200" b="0" strike="noStrike" spc="-1">
              <a:solidFill>
                <a:srgbClr val="000066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4572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28600" y="1167120"/>
            <a:ext cx="4572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3200" b="0" strike="noStrike" spc="-1">
              <a:solidFill>
                <a:srgbClr val="000066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2196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252000" y="1143000"/>
            <a:ext cx="2196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228600" y="1167120"/>
            <a:ext cx="2196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252000" y="1167120"/>
            <a:ext cx="2196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3200" b="0" strike="noStrike" spc="-1">
              <a:solidFill>
                <a:srgbClr val="000066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1440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244080" y="1143000"/>
            <a:ext cx="1440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259560" y="1143000"/>
            <a:ext cx="1440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228600" y="1167120"/>
            <a:ext cx="1440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244080" y="1167120"/>
            <a:ext cx="1440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259560" y="1167120"/>
            <a:ext cx="1440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3200" b="0" strike="noStrike" spc="-1">
              <a:solidFill>
                <a:srgbClr val="000066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228600" y="-2708280"/>
            <a:ext cx="45720" cy="774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3200" b="0" strike="noStrike" spc="-1">
              <a:solidFill>
                <a:srgbClr val="000066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45720" cy="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3200" b="0" strike="noStrike" spc="-1">
              <a:solidFill>
                <a:srgbClr val="000066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21960" cy="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252000" y="1143000"/>
            <a:ext cx="21960" cy="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3200" b="0" strike="noStrike" spc="-1">
              <a:solidFill>
                <a:srgbClr val="00006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3200" b="0" strike="noStrike" spc="-1">
              <a:solidFill>
                <a:srgbClr val="000066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2196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252000" y="1143000"/>
            <a:ext cx="21960" cy="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228600" y="1167120"/>
            <a:ext cx="2196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3200" b="0" strike="noStrike" spc="-1">
              <a:solidFill>
                <a:srgbClr val="000066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21960" cy="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252000" y="1143000"/>
            <a:ext cx="2196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252000" y="1167120"/>
            <a:ext cx="2196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3200" b="0" strike="noStrike" spc="-1">
              <a:solidFill>
                <a:srgbClr val="000066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2196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252000" y="1143000"/>
            <a:ext cx="2196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228600" y="1167120"/>
            <a:ext cx="45720" cy="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Octavian1\Desktop\ttttt - Copy - Copy.png"/>
          <p:cNvPicPr/>
          <p:nvPr/>
        </p:nvPicPr>
        <p:blipFill>
          <a:blip r:embed="rId14"/>
          <a:stretch/>
        </p:blipFill>
        <p:spPr>
          <a:xfrm>
            <a:off x="1143000" y="6620760"/>
            <a:ext cx="8000640" cy="236880"/>
          </a:xfrm>
          <a:prstGeom prst="rect">
            <a:avLst/>
          </a:prstGeom>
          <a:ln w="0">
            <a:noFill/>
          </a:ln>
        </p:spPr>
      </p:pic>
      <p:sp>
        <p:nvSpPr>
          <p:cNvPr id="9" name="Rectangle 9"/>
          <p:cNvSpPr/>
          <p:nvPr/>
        </p:nvSpPr>
        <p:spPr>
          <a:xfrm>
            <a:off x="5105520" y="6620760"/>
            <a:ext cx="3200040" cy="23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201"/>
              </a:spcBef>
            </a:pPr>
            <a:endParaRPr lang="en-US" sz="1000" b="1" i="1" strike="noStrike" spc="-1">
              <a:solidFill>
                <a:srgbClr val="000066"/>
              </a:solidFill>
              <a:latin typeface="Arial"/>
            </a:endParaRPr>
          </a:p>
        </p:txBody>
      </p:sp>
      <p:sp>
        <p:nvSpPr>
          <p:cNvPr id="2" name="Rectangle 10"/>
          <p:cNvSpPr/>
          <p:nvPr/>
        </p:nvSpPr>
        <p:spPr>
          <a:xfrm>
            <a:off x="838080" y="6620760"/>
            <a:ext cx="4647960" cy="23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201"/>
              </a:spcBef>
            </a:pPr>
            <a:r>
              <a:rPr lang="en-US" sz="1000" b="1" i="1" strike="noStrike" spc="-1">
                <a:solidFill>
                  <a:srgbClr val="FFFFFF"/>
                </a:solidFill>
                <a:latin typeface="Arial"/>
              </a:rPr>
              <a:t>        </a:t>
            </a:r>
            <a:r>
              <a:rPr lang="en-US" sz="1000" b="1" strike="noStrike" spc="-1">
                <a:solidFill>
                  <a:srgbClr val="FFFFFF"/>
                </a:solidFill>
                <a:latin typeface="Arial"/>
              </a:rPr>
              <a:t>Mihai-Octavian Dima                                       </a:t>
            </a:r>
            <a:r>
              <a:rPr lang="en-US" sz="1000" b="1" i="1" strike="noStrike" spc="-1">
                <a:solidFill>
                  <a:srgbClr val="FFFFFF"/>
                </a:solidFill>
                <a:latin typeface="Arial"/>
              </a:rPr>
              <a:t>DLNP, JINR - Russia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8153280" y="6620760"/>
            <a:ext cx="99036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201"/>
              </a:spcBef>
            </a:pPr>
            <a:r>
              <a:rPr lang="en-US" sz="1000" b="1" strike="noStrike" spc="-1" dirty="0">
                <a:solidFill>
                  <a:srgbClr val="000066"/>
                </a:solidFill>
                <a:latin typeface="Arial"/>
              </a:rPr>
              <a:t>  </a:t>
            </a:r>
            <a:r>
              <a:rPr lang="en-US" sz="1000" b="1" strike="noStrike" spc="-1" dirty="0" smtClean="0">
                <a:solidFill>
                  <a:srgbClr val="000066"/>
                </a:solidFill>
                <a:latin typeface="Arial"/>
              </a:rPr>
              <a:t>20.Dec.2023</a:t>
            </a:r>
            <a:endParaRPr lang="en-US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A logo with a black sphere and a purple arrow&#10;&#10;Description automatically generated"/>
          <p:cNvPicPr/>
          <p:nvPr/>
        </p:nvPicPr>
        <p:blipFill>
          <a:blip r:embed="rId15"/>
          <a:stretch/>
        </p:blipFill>
        <p:spPr>
          <a:xfrm>
            <a:off x="0" y="6322320"/>
            <a:ext cx="1146240" cy="535320"/>
          </a:xfrm>
          <a:prstGeom prst="rect">
            <a:avLst/>
          </a:prstGeom>
          <a:ln w="0">
            <a:noFill/>
          </a:ln>
        </p:spPr>
      </p:pic>
      <p:pic>
        <p:nvPicPr>
          <p:cNvPr id="5" name="Picture 2" descr="C:\Users\Octavian1\Desktop\tt.png"/>
          <p:cNvPicPr/>
          <p:nvPr/>
        </p:nvPicPr>
        <p:blipFill>
          <a:blip r:embed="rId16"/>
          <a:stretch/>
        </p:blipFill>
        <p:spPr>
          <a:xfrm>
            <a:off x="0" y="0"/>
            <a:ext cx="9143640" cy="639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Octavian1\Desktop\TEMPLATE\ttt.png"/>
          <p:cNvPicPr/>
          <p:nvPr/>
        </p:nvPicPr>
        <p:blipFill>
          <a:blip r:embed="rId2"/>
          <a:stretch/>
        </p:blipFill>
        <p:spPr>
          <a:xfrm>
            <a:off x="533520" y="2484000"/>
            <a:ext cx="8140320" cy="1706760"/>
          </a:xfrm>
          <a:prstGeom prst="rect">
            <a:avLst/>
          </a:prstGeom>
          <a:ln w="0">
            <a:noFill/>
          </a:ln>
        </p:spPr>
      </p:pic>
      <p:sp>
        <p:nvSpPr>
          <p:cNvPr id="45" name="Rectangle 27"/>
          <p:cNvSpPr/>
          <p:nvPr/>
        </p:nvSpPr>
        <p:spPr>
          <a:xfrm>
            <a:off x="685800" y="2743200"/>
            <a:ext cx="7772040" cy="60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z="3200" b="0" i="1" strike="noStrike" spc="-1" dirty="0" smtClean="0">
                <a:solidFill>
                  <a:srgbClr val="FFFF00"/>
                </a:solidFill>
                <a:latin typeface="Arial"/>
              </a:rPr>
              <a:t>Helices fitting</a:t>
            </a:r>
            <a:r>
              <a:rPr lang="en-US" sz="3200" b="0" i="1" strike="noStrike" spc="-1" dirty="0" smtClean="0">
                <a:solidFill>
                  <a:srgbClr val="FFFFFF"/>
                </a:solidFill>
                <a:latin typeface="Arial"/>
              </a:rPr>
              <a:t> with straws </a:t>
            </a:r>
            <a:r>
              <a:rPr lang="en-US" sz="3200" b="0" i="1" strike="noStrike" spc="-1" smtClean="0">
                <a:solidFill>
                  <a:srgbClr val="FFFFFF"/>
                </a:solidFill>
                <a:latin typeface="Arial"/>
              </a:rPr>
              <a:t>@ </a:t>
            </a:r>
            <a:r>
              <a:rPr lang="en-US" sz="3200" b="0" i="1" strike="noStrike" spc="-1" smtClean="0">
                <a:solidFill>
                  <a:srgbClr val="FFFFFF"/>
                </a:solidFill>
                <a:latin typeface="Arial"/>
              </a:rPr>
              <a:t>SPD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Rectangle 27"/>
          <p:cNvSpPr/>
          <p:nvPr/>
        </p:nvSpPr>
        <p:spPr>
          <a:xfrm>
            <a:off x="4495680" y="3429000"/>
            <a:ext cx="396216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i="1" strike="noStrike" spc="-1" dirty="0" smtClean="0">
                <a:solidFill>
                  <a:srgbClr val="E3A1FD"/>
                </a:solidFill>
                <a:latin typeface="Arial"/>
              </a:rPr>
              <a:t>                </a:t>
            </a:r>
            <a:r>
              <a:rPr lang="en-US" sz="2000" i="1" spc="-1" dirty="0" smtClean="0">
                <a:solidFill>
                  <a:srgbClr val="E3A1FD"/>
                </a:solidFill>
                <a:latin typeface="Arial"/>
              </a:rPr>
              <a:t>              </a:t>
            </a:r>
            <a:r>
              <a:rPr lang="en-US" sz="2000" b="0" i="1" strike="noStrike" spc="-1" dirty="0" smtClean="0">
                <a:solidFill>
                  <a:srgbClr val="E3A1FD"/>
                </a:solidFill>
                <a:latin typeface="Arial"/>
              </a:rPr>
              <a:t>flash algorithm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ctavian\Desktop\stra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5832648" cy="58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7492345">
            <a:off x="3203846" y="5953165"/>
            <a:ext cx="1080120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 rot="12049901">
            <a:off x="3714856" y="5423114"/>
            <a:ext cx="360040" cy="432048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18263182">
            <a:off x="4057257" y="4340610"/>
            <a:ext cx="1080120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 rot="13003208">
            <a:off x="4694583" y="3778644"/>
            <a:ext cx="360040" cy="432048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 rot="19027374">
            <a:off x="5443554" y="2809912"/>
            <a:ext cx="1080120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 rot="13638677">
            <a:off x="6133935" y="2326978"/>
            <a:ext cx="360040" cy="432048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 rot="19721656">
            <a:off x="7113761" y="1616144"/>
            <a:ext cx="1080120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 rot="14255059">
            <a:off x="7785523" y="1248499"/>
            <a:ext cx="360040" cy="432048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613728" y="5968688"/>
            <a:ext cx="180020" cy="18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35996" y="4257112"/>
            <a:ext cx="180020" cy="18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893604" y="2755916"/>
            <a:ext cx="180020" cy="18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488324" y="1592816"/>
            <a:ext cx="180020" cy="18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27"/>
          <p:cNvSpPr/>
          <p:nvPr/>
        </p:nvSpPr>
        <p:spPr>
          <a:xfrm>
            <a:off x="0" y="0"/>
            <a:ext cx="64004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 dirty="0" smtClean="0">
                <a:solidFill>
                  <a:srgbClr val="FFFFFF"/>
                </a:solidFill>
                <a:latin typeface="Arial"/>
              </a:rPr>
              <a:t>How to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6"/>
          <p:cNvSpPr/>
          <p:nvPr/>
        </p:nvSpPr>
        <p:spPr>
          <a:xfrm>
            <a:off x="107504" y="1556792"/>
            <a:ext cx="2538888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i="1" strike="noStrike" spc="-1" dirty="0">
                <a:solidFill>
                  <a:srgbClr val="000066"/>
                </a:solidFill>
                <a:latin typeface="Arial"/>
              </a:rPr>
              <a:t>-  </a:t>
            </a: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for pattern </a:t>
            </a:r>
            <a:r>
              <a:rPr lang="en-US" sz="2000" b="0" i="1" strike="noStrike" spc="-1" dirty="0" err="1" smtClean="0">
                <a:solidFill>
                  <a:srgbClr val="000066"/>
                </a:solidFill>
                <a:latin typeface="Arial"/>
              </a:rPr>
              <a:t>recogn</a:t>
            </a: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9"/>
          <p:cNvSpPr/>
          <p:nvPr/>
        </p:nvSpPr>
        <p:spPr>
          <a:xfrm>
            <a:off x="35496" y="736541"/>
            <a:ext cx="208823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en-US" sz="2400" b="0" i="1" strike="noStrike" spc="-1" dirty="0" smtClean="0">
                <a:solidFill>
                  <a:srgbClr val="FF0000"/>
                </a:solidFill>
                <a:latin typeface="Arial"/>
              </a:rPr>
              <a:t>Why good ?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Box 1"/>
          <p:cNvSpPr/>
          <p:nvPr/>
        </p:nvSpPr>
        <p:spPr>
          <a:xfrm>
            <a:off x="251520" y="1988840"/>
            <a:ext cx="273630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 - segment </a:t>
            </a:r>
            <a:r>
              <a:rPr lang="en-US" sz="2000" i="1" spc="-1" dirty="0" smtClean="0">
                <a:solidFill>
                  <a:srgbClr val="000066"/>
                </a:solidFill>
                <a:latin typeface="Arial"/>
                <a:sym typeface="Symbol"/>
              </a:rPr>
              <a:t> </a:t>
            </a:r>
            <a:r>
              <a:rPr lang="en-US" sz="2000" i="1" spc="-1" dirty="0" smtClean="0">
                <a:solidFill>
                  <a:srgbClr val="FF0000"/>
                </a:solidFill>
                <a:latin typeface="Arial"/>
                <a:sym typeface="Symbol"/>
              </a:rPr>
              <a:t>C</a:t>
            </a:r>
            <a:r>
              <a:rPr lang="en-US" sz="2000" i="1" spc="-1" baseline="30000" dirty="0" smtClean="0">
                <a:solidFill>
                  <a:srgbClr val="FF0000"/>
                </a:solidFill>
                <a:latin typeface="Arial"/>
                <a:sym typeface="Symbol"/>
              </a:rPr>
              <a:t>8</a:t>
            </a:r>
            <a:r>
              <a:rPr lang="en-US" sz="2000" i="1" spc="-1" baseline="-30000" dirty="0" smtClean="0">
                <a:solidFill>
                  <a:srgbClr val="FF0000"/>
                </a:solidFill>
                <a:latin typeface="Arial"/>
                <a:sym typeface="Symbol"/>
              </a:rPr>
              <a:t>N</a:t>
            </a:r>
            <a:endParaRPr lang="en-US" sz="2000" b="0" strike="noStrike" spc="-1" baseline="-30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5" name="TextBox 1"/>
          <p:cNvSpPr/>
          <p:nvPr/>
        </p:nvSpPr>
        <p:spPr>
          <a:xfrm>
            <a:off x="251520" y="2382273"/>
            <a:ext cx="273630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 - </a:t>
            </a:r>
            <a:r>
              <a:rPr lang="en-US" sz="2000" i="1" spc="-1" dirty="0" err="1" smtClean="0">
                <a:solidFill>
                  <a:srgbClr val="000066"/>
                </a:solidFill>
                <a:latin typeface="Arial"/>
              </a:rPr>
              <a:t>trk</a:t>
            </a: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en-US" sz="2000" i="1" spc="-1" dirty="0" smtClean="0">
                <a:solidFill>
                  <a:srgbClr val="000066"/>
                </a:solidFill>
                <a:latin typeface="Arial"/>
                <a:sym typeface="Symbol"/>
              </a:rPr>
              <a:t> </a:t>
            </a:r>
            <a:r>
              <a:rPr lang="en-US" sz="2000" i="1" spc="-1" dirty="0" smtClean="0">
                <a:solidFill>
                  <a:srgbClr val="FF0000"/>
                </a:solidFill>
                <a:latin typeface="Arial"/>
                <a:sym typeface="Symbol"/>
              </a:rPr>
              <a:t>(N/8)!</a:t>
            </a:r>
            <a:endParaRPr lang="en-US" sz="2000" b="0" strike="noStrike" spc="-1" baseline="-30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3" name="TextBox 6"/>
          <p:cNvSpPr/>
          <p:nvPr/>
        </p:nvSpPr>
        <p:spPr>
          <a:xfrm>
            <a:off x="107504" y="3174361"/>
            <a:ext cx="2538888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i="1" strike="noStrike" spc="-1" dirty="0">
                <a:solidFill>
                  <a:srgbClr val="000066"/>
                </a:solidFill>
                <a:latin typeface="Arial"/>
              </a:rPr>
              <a:t>-  </a:t>
            </a: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N = 30 hits  in ROI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TextBox 1"/>
          <p:cNvSpPr/>
          <p:nvPr/>
        </p:nvSpPr>
        <p:spPr>
          <a:xfrm>
            <a:off x="251520" y="3606409"/>
            <a:ext cx="273630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 - segment </a:t>
            </a:r>
            <a:r>
              <a:rPr lang="en-US" sz="2000" i="1" spc="-1" dirty="0" smtClean="0">
                <a:solidFill>
                  <a:srgbClr val="000066"/>
                </a:solidFill>
                <a:latin typeface="Arial"/>
                <a:sym typeface="Symbol"/>
              </a:rPr>
              <a:t> </a:t>
            </a:r>
            <a:r>
              <a:rPr lang="en-US" sz="2000" i="1" spc="-1" dirty="0" smtClean="0">
                <a:solidFill>
                  <a:srgbClr val="FF0000"/>
                </a:solidFill>
                <a:latin typeface="Arial"/>
                <a:sym typeface="Symbol"/>
              </a:rPr>
              <a:t>610</a:t>
            </a:r>
            <a:r>
              <a:rPr lang="en-US" sz="2000" i="1" spc="-1" baseline="30000" dirty="0" smtClean="0">
                <a:solidFill>
                  <a:srgbClr val="FF0000"/>
                </a:solidFill>
                <a:latin typeface="Arial"/>
                <a:sym typeface="Symbol"/>
              </a:rPr>
              <a:t>6</a:t>
            </a:r>
            <a:endParaRPr lang="en-US" sz="2000" b="0" strike="noStrike" spc="-1" baseline="-30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5" name="TextBox 1"/>
          <p:cNvSpPr/>
          <p:nvPr/>
        </p:nvSpPr>
        <p:spPr>
          <a:xfrm>
            <a:off x="251520" y="3999842"/>
            <a:ext cx="273630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 - </a:t>
            </a:r>
            <a:r>
              <a:rPr lang="en-US" sz="2000" i="1" spc="-1" dirty="0" err="1" smtClean="0">
                <a:solidFill>
                  <a:srgbClr val="000066"/>
                </a:solidFill>
                <a:latin typeface="Arial"/>
              </a:rPr>
              <a:t>trk</a:t>
            </a: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en-US" sz="2000" i="1" spc="-1" dirty="0" smtClean="0">
                <a:solidFill>
                  <a:srgbClr val="000066"/>
                </a:solidFill>
                <a:latin typeface="Arial"/>
                <a:sym typeface="Symbol"/>
              </a:rPr>
              <a:t> </a:t>
            </a:r>
            <a:r>
              <a:rPr lang="en-US" sz="2000" i="1" spc="-1" dirty="0" smtClean="0">
                <a:solidFill>
                  <a:srgbClr val="FF0000"/>
                </a:solidFill>
                <a:latin typeface="Arial"/>
                <a:sym typeface="Symbol"/>
              </a:rPr>
              <a:t>24</a:t>
            </a:r>
            <a:endParaRPr lang="en-US" sz="2000" b="0" strike="noStrike" spc="-1" baseline="-30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6" name="TextBox 1"/>
          <p:cNvSpPr/>
          <p:nvPr/>
        </p:nvSpPr>
        <p:spPr>
          <a:xfrm>
            <a:off x="1187624" y="4542513"/>
            <a:ext cx="273630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1001"/>
              </a:spcBef>
            </a:pP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   &lt;&lt; </a:t>
            </a:r>
            <a:r>
              <a:rPr lang="en-US" sz="2000" i="1" spc="-1" dirty="0" smtClean="0">
                <a:solidFill>
                  <a:srgbClr val="FF0000"/>
                </a:solidFill>
                <a:latin typeface="Arial"/>
                <a:sym typeface="Symbol"/>
              </a:rPr>
              <a:t>30! </a:t>
            </a:r>
            <a:r>
              <a:rPr lang="en-US" sz="2000" i="1" spc="-1" dirty="0" smtClean="0">
                <a:solidFill>
                  <a:srgbClr val="FF0000"/>
                </a:solidFill>
                <a:sym typeface="Symbol"/>
              </a:rPr>
              <a:t> 10</a:t>
            </a:r>
            <a:r>
              <a:rPr lang="en-US" sz="2000" i="1" spc="-1" baseline="30000" dirty="0" smtClean="0">
                <a:solidFill>
                  <a:srgbClr val="FF0000"/>
                </a:solidFill>
                <a:sym typeface="Symbol"/>
              </a:rPr>
              <a:t>31</a:t>
            </a:r>
            <a:endParaRPr lang="en-US" sz="2000" b="0" strike="noStrike" spc="-1" baseline="-30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1" name="TextBox 6"/>
          <p:cNvSpPr/>
          <p:nvPr/>
        </p:nvSpPr>
        <p:spPr>
          <a:xfrm>
            <a:off x="107504" y="5334601"/>
            <a:ext cx="2538888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i="1" strike="noStrike" spc="-1" dirty="0">
                <a:solidFill>
                  <a:srgbClr val="000066"/>
                </a:solidFill>
                <a:latin typeface="Arial"/>
              </a:rPr>
              <a:t>-  </a:t>
            </a: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allows </a:t>
            </a:r>
            <a:r>
              <a:rPr lang="en-US" sz="2000" b="0" i="1" strike="noStrike" spc="-1" dirty="0" smtClean="0">
                <a:solidFill>
                  <a:srgbClr val="FF0000"/>
                </a:solidFill>
                <a:latin typeface="Arial"/>
              </a:rPr>
              <a:t>xyz</a:t>
            </a: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 </a:t>
            </a:r>
            <a:r>
              <a:rPr lang="en-US" sz="2000" b="0" i="1" strike="noStrike" spc="-1" dirty="0" err="1" smtClean="0">
                <a:solidFill>
                  <a:srgbClr val="000066"/>
                </a:solidFill>
                <a:latin typeface="Arial"/>
              </a:rPr>
              <a:t>reco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27"/>
          <p:cNvSpPr/>
          <p:nvPr/>
        </p:nvSpPr>
        <p:spPr>
          <a:xfrm>
            <a:off x="0" y="0"/>
            <a:ext cx="64004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 dirty="0">
                <a:solidFill>
                  <a:srgbClr val="FFFFFF"/>
                </a:solidFill>
                <a:latin typeface="Arial"/>
              </a:rPr>
              <a:t>HLX  =  </a:t>
            </a:r>
            <a:r>
              <a:rPr lang="en-US" sz="2400" b="0" i="1" strike="noStrike" spc="-1" dirty="0">
                <a:solidFill>
                  <a:srgbClr val="FFFF00"/>
                </a:solidFill>
                <a:latin typeface="Arial"/>
              </a:rPr>
              <a:t>circle</a:t>
            </a:r>
            <a:r>
              <a:rPr lang="en-US" sz="2400" b="0" i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0" i="1" strike="noStrike" spc="-1" dirty="0">
                <a:solidFill>
                  <a:srgbClr val="FFFFFF"/>
                </a:solidFill>
                <a:latin typeface="Symbol"/>
              </a:rPr>
              <a:t></a:t>
            </a:r>
            <a:r>
              <a:rPr lang="en-US" sz="2400" b="0" strike="noStrike" spc="-1" dirty="0">
                <a:solidFill>
                  <a:srgbClr val="FFFFFF"/>
                </a:solidFill>
                <a:latin typeface="Symbol"/>
              </a:rPr>
              <a:t></a:t>
            </a:r>
            <a:r>
              <a:rPr lang="en-US" sz="2400" b="0" i="1" strike="noStrike" spc="-1" dirty="0">
                <a:solidFill>
                  <a:srgbClr val="FFFFFF"/>
                </a:solidFill>
                <a:latin typeface="Arial"/>
              </a:rPr>
              <a:t>  line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3" name="TextBox 4"/>
          <p:cNvSpPr/>
          <p:nvPr/>
        </p:nvSpPr>
        <p:spPr>
          <a:xfrm>
            <a:off x="76320" y="685800"/>
            <a:ext cx="75434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en-US" sz="2400" b="0" i="1" strike="noStrike" spc="-1">
                <a:solidFill>
                  <a:srgbClr val="000066"/>
                </a:solidFill>
                <a:latin typeface="Arial"/>
              </a:rPr>
              <a:t>Helix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4" name="Picture 5"/>
          <p:cNvPicPr/>
          <p:nvPr/>
        </p:nvPicPr>
        <p:blipFill>
          <a:blip r:embed="rId2"/>
          <a:stretch/>
        </p:blipFill>
        <p:spPr>
          <a:xfrm>
            <a:off x="304920" y="1295280"/>
            <a:ext cx="8738280" cy="990360"/>
          </a:xfrm>
          <a:prstGeom prst="rect">
            <a:avLst/>
          </a:prstGeom>
          <a:ln w="0">
            <a:noFill/>
          </a:ln>
        </p:spPr>
      </p:pic>
      <p:grpSp>
        <p:nvGrpSpPr>
          <p:cNvPr id="928" name="Group 9"/>
          <p:cNvGrpSpPr/>
          <p:nvPr/>
        </p:nvGrpSpPr>
        <p:grpSpPr>
          <a:xfrm>
            <a:off x="76320" y="2510280"/>
            <a:ext cx="4630680" cy="1410840"/>
            <a:chOff x="76320" y="2510280"/>
            <a:chExt cx="4630680" cy="1410840"/>
          </a:xfrm>
        </p:grpSpPr>
        <p:sp>
          <p:nvSpPr>
            <p:cNvPr id="929" name="TextBox 10"/>
            <p:cNvSpPr/>
            <p:nvPr/>
          </p:nvSpPr>
          <p:spPr>
            <a:xfrm>
              <a:off x="76320" y="2510280"/>
              <a:ext cx="9903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99"/>
                </a:spcBef>
              </a:pPr>
              <a:r>
                <a:rPr lang="en-US" sz="2400" b="0" i="1" strike="noStrike" spc="-1" dirty="0">
                  <a:solidFill>
                    <a:srgbClr val="000066"/>
                  </a:solidFill>
                  <a:latin typeface="Arial"/>
                </a:rPr>
                <a:t>Line</a:t>
              </a:r>
              <a:endParaRPr lang="en-US" sz="2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30" name="Picture 11" descr="A math equation with a plus and a positive symbol&#10;&#10;Description automatically generated"/>
            <p:cNvPicPr/>
            <p:nvPr/>
          </p:nvPicPr>
          <p:blipFill>
            <a:blip r:embed="rId3"/>
            <a:stretch/>
          </p:blipFill>
          <p:spPr>
            <a:xfrm>
              <a:off x="846000" y="2971800"/>
              <a:ext cx="3861000" cy="949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2627784" y="3932876"/>
            <a:ext cx="2592288" cy="542851"/>
            <a:chOff x="2627784" y="3932876"/>
            <a:chExt cx="2592288" cy="542851"/>
          </a:xfrm>
        </p:grpSpPr>
        <p:sp>
          <p:nvSpPr>
            <p:cNvPr id="12" name="TextBox 14"/>
            <p:cNvSpPr/>
            <p:nvPr/>
          </p:nvSpPr>
          <p:spPr>
            <a:xfrm>
              <a:off x="2627784" y="4077072"/>
              <a:ext cx="2592288" cy="3986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lang="en-US" sz="2000" i="1" spc="-1" dirty="0" smtClean="0">
                  <a:solidFill>
                    <a:srgbClr val="FF0000"/>
                  </a:solidFill>
                  <a:latin typeface="Arial"/>
                </a:rPr>
                <a:t>clock</a:t>
              </a:r>
              <a:r>
                <a:rPr lang="en-US" sz="2000" b="0" i="1" strike="noStrike" spc="-1" dirty="0" smtClean="0">
                  <a:solidFill>
                    <a:srgbClr val="000066"/>
                  </a:solidFill>
                  <a:latin typeface="Arial"/>
                </a:rPr>
                <a:t> </a:t>
              </a:r>
              <a:r>
                <a:rPr lang="en-US" sz="2000" b="0" i="1" strike="noStrike" spc="-1" dirty="0" err="1" smtClean="0">
                  <a:solidFill>
                    <a:srgbClr val="000066"/>
                  </a:solidFill>
                  <a:latin typeface="Arial"/>
                </a:rPr>
                <a:t>param</a:t>
              </a:r>
              <a:r>
                <a:rPr lang="en-US" sz="2000" b="0" i="1" strike="noStrike" spc="-1" dirty="0" smtClean="0">
                  <a:solidFill>
                    <a:srgbClr val="000066"/>
                  </a:solidFill>
                  <a:latin typeface="Arial"/>
                </a:rPr>
                <a:t>.</a:t>
              </a:r>
              <a:endParaRPr lang="en-US" sz="2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Right Brace 15"/>
            <p:cNvSpPr/>
            <p:nvPr/>
          </p:nvSpPr>
          <p:spPr>
            <a:xfrm rot="5400000">
              <a:off x="2938464" y="3819296"/>
              <a:ext cx="151920" cy="379080"/>
            </a:xfrm>
            <a:prstGeom prst="rightBrace">
              <a:avLst>
                <a:gd name="adj1" fmla="val 21652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99"/>
                </a:spcBef>
                <a:tabLst>
                  <a:tab pos="0" algn="l"/>
                </a:tabLst>
              </a:pPr>
              <a:endParaRPr lang="en-US" sz="3200" b="0" i="1" strike="noStrike" spc="-1">
                <a:solidFill>
                  <a:srgbClr val="000066"/>
                </a:solidFill>
                <a:latin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320" y="4725144"/>
            <a:ext cx="8384112" cy="1512168"/>
            <a:chOff x="76320" y="4725144"/>
            <a:chExt cx="8384112" cy="1512168"/>
          </a:xfrm>
        </p:grpSpPr>
        <p:sp>
          <p:nvSpPr>
            <p:cNvPr id="925" name="TextBox 6"/>
            <p:cNvSpPr/>
            <p:nvPr/>
          </p:nvSpPr>
          <p:spPr>
            <a:xfrm>
              <a:off x="76320" y="4725144"/>
              <a:ext cx="9903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99"/>
                </a:spcBef>
              </a:pPr>
              <a:r>
                <a:rPr lang="en-US" sz="2400" b="0" i="1" strike="noStrike" spc="-1" dirty="0">
                  <a:solidFill>
                    <a:srgbClr val="000066"/>
                  </a:solidFill>
                  <a:latin typeface="Arial"/>
                </a:rPr>
                <a:t>Circle</a:t>
              </a:r>
              <a:endParaRPr lang="en-US" sz="2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26" name="Picture 2" descr="C:\Users\Octavian\Desktop\Untitl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130" y="5275343"/>
              <a:ext cx="7620302" cy="961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Up Arrow 2"/>
          <p:cNvSpPr/>
          <p:nvPr/>
        </p:nvSpPr>
        <p:spPr>
          <a:xfrm>
            <a:off x="2987824" y="4475727"/>
            <a:ext cx="1080120" cy="1545561"/>
          </a:xfrm>
          <a:prstGeom prst="upArrow">
            <a:avLst>
              <a:gd name="adj1" fmla="val 50000"/>
              <a:gd name="adj2" fmla="val 56743"/>
            </a:avLst>
          </a:prstGeom>
          <a:solidFill>
            <a:srgbClr val="FFFF00">
              <a:alpha val="35000"/>
            </a:srgb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/>
          <p:nvPr/>
        </p:nvSpPr>
        <p:spPr>
          <a:xfrm>
            <a:off x="0" y="0"/>
            <a:ext cx="64004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 dirty="0" smtClean="0">
                <a:solidFill>
                  <a:srgbClr val="FFFF00"/>
                </a:solidFill>
                <a:latin typeface="Arial"/>
              </a:rPr>
              <a:t>Circle</a:t>
            </a:r>
            <a:r>
              <a:rPr lang="en-US" sz="2400" b="0" i="1" strike="noStrike" spc="-1" dirty="0" smtClean="0">
                <a:solidFill>
                  <a:srgbClr val="FFFFFF"/>
                </a:solidFill>
                <a:latin typeface="Arial"/>
              </a:rPr>
              <a:t>-II fit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A graph paper with math equations&#10;&#10;Description automatically generated"/>
          <p:cNvPicPr/>
          <p:nvPr/>
        </p:nvPicPr>
        <p:blipFill>
          <a:blip r:embed="rId2"/>
          <a:stretch/>
        </p:blipFill>
        <p:spPr>
          <a:xfrm>
            <a:off x="323528" y="836712"/>
            <a:ext cx="6935688" cy="5043144"/>
          </a:xfrm>
          <a:prstGeom prst="rect">
            <a:avLst/>
          </a:prstGeom>
          <a:ln w="0">
            <a:noFill/>
          </a:ln>
        </p:spPr>
      </p:pic>
      <p:sp>
        <p:nvSpPr>
          <p:cNvPr id="4" name="TextBox 6"/>
          <p:cNvSpPr/>
          <p:nvPr/>
        </p:nvSpPr>
        <p:spPr>
          <a:xfrm>
            <a:off x="6660232" y="5551785"/>
            <a:ext cx="1728192" cy="829543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i="1" strike="noStrike" spc="-1" dirty="0" smtClean="0">
                <a:solidFill>
                  <a:srgbClr val="FF0000"/>
                </a:solidFill>
                <a:latin typeface="Arial"/>
              </a:rPr>
              <a:t>100% </a:t>
            </a:r>
            <a:r>
              <a:rPr lang="en-US" sz="2400" i="1" spc="-1" dirty="0" smtClean="0">
                <a:solidFill>
                  <a:srgbClr val="FF0000"/>
                </a:solidFill>
                <a:latin typeface="Arial"/>
              </a:rPr>
              <a:t>analytical !</a:t>
            </a:r>
            <a:endParaRPr lang="en-US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3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TextBox 3"/>
          <p:cNvSpPr/>
          <p:nvPr/>
        </p:nvSpPr>
        <p:spPr>
          <a:xfrm>
            <a:off x="76320" y="762120"/>
            <a:ext cx="75434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en-US" sz="2400" b="0" i="1" strike="noStrike" spc="-1">
                <a:solidFill>
                  <a:srgbClr val="000066"/>
                </a:solidFill>
                <a:latin typeface="Arial"/>
              </a:rPr>
              <a:t>Helix – Line </a:t>
            </a:r>
            <a:r>
              <a:rPr lang="en-US" sz="2400" b="0" i="1" strike="noStrike" spc="-1">
                <a:solidFill>
                  <a:srgbClr val="FF0000"/>
                </a:solidFill>
                <a:latin typeface="Arial"/>
              </a:rPr>
              <a:t>correlation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3" name="Picture 4"/>
          <p:cNvPicPr/>
          <p:nvPr/>
        </p:nvPicPr>
        <p:blipFill>
          <a:blip r:embed="rId2"/>
          <a:stretch/>
        </p:blipFill>
        <p:spPr>
          <a:xfrm>
            <a:off x="762120" y="1600200"/>
            <a:ext cx="3632400" cy="893880"/>
          </a:xfrm>
          <a:prstGeom prst="rect">
            <a:avLst/>
          </a:prstGeom>
          <a:ln w="0">
            <a:noFill/>
          </a:ln>
        </p:spPr>
      </p:pic>
      <p:grpSp>
        <p:nvGrpSpPr>
          <p:cNvPr id="934" name="Group 5"/>
          <p:cNvGrpSpPr/>
          <p:nvPr/>
        </p:nvGrpSpPr>
        <p:grpSpPr>
          <a:xfrm>
            <a:off x="1470960" y="3783960"/>
            <a:ext cx="2256480" cy="2616480"/>
            <a:chOff x="1470960" y="3783960"/>
            <a:chExt cx="2256480" cy="2616480"/>
          </a:xfrm>
        </p:grpSpPr>
        <p:pic>
          <p:nvPicPr>
            <p:cNvPr id="935" name="Picture 6"/>
            <p:cNvPicPr/>
            <p:nvPr/>
          </p:nvPicPr>
          <p:blipFill>
            <a:blip r:embed="rId3"/>
            <a:stretch/>
          </p:blipFill>
          <p:spPr>
            <a:xfrm>
              <a:off x="1470960" y="5557320"/>
              <a:ext cx="2256480" cy="843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36" name="Arc 7"/>
            <p:cNvSpPr/>
            <p:nvPr/>
          </p:nvSpPr>
          <p:spPr>
            <a:xfrm>
              <a:off x="2133720" y="3783960"/>
              <a:ext cx="1436040" cy="1778040"/>
            </a:xfrm>
            <a:prstGeom prst="arc">
              <a:avLst>
                <a:gd name="adj1" fmla="val 21487387"/>
                <a:gd name="adj2" fmla="val 3589962"/>
              </a:avLst>
            </a:prstGeom>
            <a:noFill/>
            <a:ln w="3810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numCol="1" spcCol="0" anchor="t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99"/>
                </a:spcBef>
                <a:tabLst>
                  <a:tab pos="0" algn="l"/>
                </a:tabLst>
              </a:pPr>
              <a:endParaRPr lang="en-US" sz="3200" b="0" i="1" strike="noStrike" spc="-1">
                <a:solidFill>
                  <a:srgbClr val="000066"/>
                </a:solidFill>
                <a:latin typeface="Arial"/>
              </a:endParaRPr>
            </a:p>
          </p:txBody>
        </p:sp>
      </p:grpSp>
      <p:grpSp>
        <p:nvGrpSpPr>
          <p:cNvPr id="937" name="Group 8"/>
          <p:cNvGrpSpPr/>
          <p:nvPr/>
        </p:nvGrpSpPr>
        <p:grpSpPr>
          <a:xfrm>
            <a:off x="914400" y="2780280"/>
            <a:ext cx="5627160" cy="1867320"/>
            <a:chOff x="914400" y="2780280"/>
            <a:chExt cx="5627160" cy="1867320"/>
          </a:xfrm>
        </p:grpSpPr>
        <p:pic>
          <p:nvPicPr>
            <p:cNvPr id="938" name="Picture 4"/>
            <p:cNvPicPr/>
            <p:nvPr/>
          </p:nvPicPr>
          <p:blipFill>
            <a:blip r:embed="rId4"/>
            <a:stretch/>
          </p:blipFill>
          <p:spPr>
            <a:xfrm>
              <a:off x="914400" y="3616920"/>
              <a:ext cx="5627160" cy="933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39" name="Arc 10"/>
            <p:cNvSpPr/>
            <p:nvPr/>
          </p:nvSpPr>
          <p:spPr>
            <a:xfrm>
              <a:off x="2074680" y="2869560"/>
              <a:ext cx="1436040" cy="1778040"/>
            </a:xfrm>
            <a:prstGeom prst="arc">
              <a:avLst>
                <a:gd name="adj1" fmla="val 17620379"/>
                <a:gd name="adj2" fmla="val 20147760"/>
              </a:avLst>
            </a:prstGeom>
            <a:noFill/>
            <a:ln w="3810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numCol="1" spcCol="0" anchor="t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99"/>
                </a:spcBef>
                <a:tabLst>
                  <a:tab pos="0" algn="l"/>
                </a:tabLst>
              </a:pPr>
              <a:endParaRPr lang="en-US" sz="3200" b="0" i="1" strike="noStrike" spc="-1">
                <a:solidFill>
                  <a:srgbClr val="000066"/>
                </a:solidFill>
                <a:latin typeface="Arial"/>
              </a:endParaRPr>
            </a:p>
          </p:txBody>
        </p:sp>
        <p:cxnSp>
          <p:nvCxnSpPr>
            <p:cNvPr id="940" name="Straight Arrow Connector 11"/>
            <p:cNvCxnSpPr/>
            <p:nvPr/>
          </p:nvCxnSpPr>
          <p:spPr>
            <a:xfrm flipH="1" flipV="1">
              <a:off x="2892960" y="2780280"/>
              <a:ext cx="214560" cy="156240"/>
            </a:xfrm>
            <a:prstGeom prst="straightConnector1">
              <a:avLst/>
            </a:prstGeom>
            <a:ln w="38100">
              <a:solidFill>
                <a:srgbClr val="FF0000"/>
              </a:solidFill>
              <a:round/>
              <a:tailEnd type="triangle" w="lg" len="lg"/>
            </a:ln>
          </p:spPr>
        </p:cxnSp>
      </p:grpSp>
      <p:sp>
        <p:nvSpPr>
          <p:cNvPr id="941" name="TextBox 12"/>
          <p:cNvSpPr/>
          <p:nvPr/>
        </p:nvSpPr>
        <p:spPr>
          <a:xfrm>
            <a:off x="3390840" y="2778840"/>
            <a:ext cx="11638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i="1" strike="noStrike" spc="-1">
                <a:solidFill>
                  <a:srgbClr val="FF0000"/>
                </a:solidFill>
                <a:latin typeface="Arial"/>
              </a:rPr>
              <a:t>17</a:t>
            </a:r>
            <a:r>
              <a:rPr lang="en-US" sz="2000" b="0" i="1" strike="noStrike" spc="-1">
                <a:solidFill>
                  <a:srgbClr val="000066"/>
                </a:solidFill>
                <a:latin typeface="Arial"/>
              </a:rPr>
              <a:t> op’s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42" name="Group 13"/>
          <p:cNvGrpSpPr/>
          <p:nvPr/>
        </p:nvGrpSpPr>
        <p:grpSpPr>
          <a:xfrm>
            <a:off x="5441760" y="4572000"/>
            <a:ext cx="1163880" cy="623160"/>
            <a:chOff x="5441760" y="4572000"/>
            <a:chExt cx="1163880" cy="623160"/>
          </a:xfrm>
        </p:grpSpPr>
        <p:sp>
          <p:nvSpPr>
            <p:cNvPr id="943" name="TextBox 14"/>
            <p:cNvSpPr/>
            <p:nvPr/>
          </p:nvSpPr>
          <p:spPr>
            <a:xfrm>
              <a:off x="5441760" y="4800600"/>
              <a:ext cx="116388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lang="en-US" sz="2000" b="0" i="1" strike="noStrike" spc="-1">
                  <a:solidFill>
                    <a:srgbClr val="FF0000"/>
                  </a:solidFill>
                  <a:latin typeface="Arial"/>
                </a:rPr>
                <a:t>8</a:t>
              </a:r>
              <a:r>
                <a:rPr lang="en-US" sz="2000" b="0" i="1" strike="noStrike" spc="-1">
                  <a:solidFill>
                    <a:srgbClr val="000066"/>
                  </a:solidFill>
                  <a:latin typeface="Arial"/>
                </a:rPr>
                <a:t> op’s</a:t>
              </a:r>
              <a:endParaRPr lang="en-US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4" name="Right Brace 15"/>
            <p:cNvSpPr/>
            <p:nvPr/>
          </p:nvSpPr>
          <p:spPr>
            <a:xfrm rot="5400000">
              <a:off x="5752440" y="4458240"/>
              <a:ext cx="151920" cy="379080"/>
            </a:xfrm>
            <a:prstGeom prst="rightBrace">
              <a:avLst>
                <a:gd name="adj1" fmla="val 21652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99"/>
                </a:spcBef>
                <a:tabLst>
                  <a:tab pos="0" algn="l"/>
                </a:tabLst>
              </a:pPr>
              <a:endParaRPr lang="en-US" sz="3200" b="0" i="1" strike="noStrike" spc="-1">
                <a:solidFill>
                  <a:srgbClr val="000066"/>
                </a:solidFill>
                <a:latin typeface="Arial"/>
              </a:endParaRPr>
            </a:p>
          </p:txBody>
        </p:sp>
      </p:grpSp>
      <p:sp>
        <p:nvSpPr>
          <p:cNvPr id="16" name="Rectangle 27"/>
          <p:cNvSpPr/>
          <p:nvPr/>
        </p:nvSpPr>
        <p:spPr>
          <a:xfrm>
            <a:off x="0" y="0"/>
            <a:ext cx="64004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 dirty="0">
                <a:solidFill>
                  <a:srgbClr val="FFFFFF"/>
                </a:solidFill>
                <a:latin typeface="Arial"/>
              </a:rPr>
              <a:t>HLX  =  </a:t>
            </a:r>
            <a:r>
              <a:rPr lang="en-US" sz="2400" b="0" i="1" strike="noStrike" spc="-1" dirty="0">
                <a:solidFill>
                  <a:srgbClr val="FFFF00"/>
                </a:solidFill>
                <a:latin typeface="Arial"/>
              </a:rPr>
              <a:t>circle</a:t>
            </a:r>
            <a:r>
              <a:rPr lang="en-US" sz="2400" b="0" i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0" i="1" strike="noStrike" spc="-1" dirty="0">
                <a:solidFill>
                  <a:srgbClr val="FFFFFF"/>
                </a:solidFill>
                <a:latin typeface="Symbol"/>
              </a:rPr>
              <a:t></a:t>
            </a:r>
            <a:r>
              <a:rPr lang="en-US" sz="2400" b="0" strike="noStrike" spc="-1" dirty="0">
                <a:solidFill>
                  <a:srgbClr val="FFFFFF"/>
                </a:solidFill>
                <a:latin typeface="Symbol"/>
              </a:rPr>
              <a:t></a:t>
            </a:r>
            <a:r>
              <a:rPr lang="en-US" sz="2400" b="0" i="1" strike="noStrike" spc="-1" dirty="0">
                <a:solidFill>
                  <a:srgbClr val="FFFFFF"/>
                </a:solidFill>
                <a:latin typeface="Arial"/>
              </a:rPr>
              <a:t>  line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ctavian\Desktop\chi2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" y="883882"/>
            <a:ext cx="9089644" cy="528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ctavian\Desktop\chi2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" y="883882"/>
            <a:ext cx="9089644" cy="528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ctavian\Desktop\chi2-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" y="883882"/>
            <a:ext cx="9089644" cy="528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Octavian\Desktop\chi2-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" y="883882"/>
            <a:ext cx="9089644" cy="528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7"/>
          <p:cNvSpPr/>
          <p:nvPr/>
        </p:nvSpPr>
        <p:spPr>
          <a:xfrm>
            <a:off x="0" y="0"/>
            <a:ext cx="64004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 dirty="0" smtClean="0">
                <a:solidFill>
                  <a:srgbClr val="FFFFFF"/>
                </a:solidFill>
                <a:latin typeface="Arial"/>
                <a:sym typeface="Symbol"/>
              </a:rPr>
              <a:t></a:t>
            </a:r>
            <a:r>
              <a:rPr lang="en-US" sz="2400" b="0" i="1" strike="noStrike" spc="-1" baseline="30000" dirty="0" smtClean="0">
                <a:solidFill>
                  <a:srgbClr val="FFFFFF"/>
                </a:solidFill>
                <a:latin typeface="Arial"/>
                <a:sym typeface="Symbol"/>
              </a:rPr>
              <a:t>2</a:t>
            </a:r>
            <a:r>
              <a:rPr lang="en-US" sz="2400" b="0" i="1" strike="noStrike" spc="-1" dirty="0" smtClean="0">
                <a:solidFill>
                  <a:srgbClr val="FFFFFF"/>
                </a:solidFill>
                <a:latin typeface="Arial"/>
              </a:rPr>
              <a:t> balancing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6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ctavian\Desktop\ch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9001000" cy="52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20072" y="1916832"/>
            <a:ext cx="1152128" cy="792088"/>
            <a:chOff x="5220072" y="1844824"/>
            <a:chExt cx="1152128" cy="792088"/>
          </a:xfrm>
        </p:grpSpPr>
        <p:sp>
          <p:nvSpPr>
            <p:cNvPr id="4" name="Down Arrow 3"/>
            <p:cNvSpPr/>
            <p:nvPr/>
          </p:nvSpPr>
          <p:spPr>
            <a:xfrm>
              <a:off x="5220072" y="2132856"/>
              <a:ext cx="432048" cy="504056"/>
            </a:xfrm>
            <a:prstGeom prst="downArrow">
              <a:avLst/>
            </a:prstGeom>
            <a:solidFill>
              <a:srgbClr val="FFFF0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24563" y="1844824"/>
              <a:ext cx="747637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  <a:latin typeface="Helvetica" pitchFamily="34" charset="0"/>
                  <a:ea typeface="Verdana" pitchFamily="34" charset="0"/>
                </a:rPr>
                <a:t>6-7%</a:t>
              </a:r>
              <a:endParaRPr lang="en-GB" dirty="0">
                <a:solidFill>
                  <a:srgbClr val="002060"/>
                </a:solidFill>
                <a:latin typeface="Helvetica" pitchFamily="34" charset="0"/>
                <a:ea typeface="Verdana" pitchFamily="34" charset="0"/>
              </a:endParaRPr>
            </a:p>
          </p:txBody>
        </p:sp>
      </p:grpSp>
      <p:sp>
        <p:nvSpPr>
          <p:cNvPr id="12" name="Rectangle 27"/>
          <p:cNvSpPr/>
          <p:nvPr/>
        </p:nvSpPr>
        <p:spPr>
          <a:xfrm>
            <a:off x="0" y="0"/>
            <a:ext cx="64004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 dirty="0" smtClean="0">
                <a:solidFill>
                  <a:srgbClr val="FFFFFF"/>
                </a:solidFill>
                <a:latin typeface="Arial"/>
                <a:sym typeface="Symbol"/>
              </a:rPr>
              <a:t></a:t>
            </a:r>
            <a:r>
              <a:rPr lang="en-US" sz="2400" b="0" i="1" strike="noStrike" spc="-1" baseline="30000" dirty="0" smtClean="0">
                <a:solidFill>
                  <a:srgbClr val="FFFFFF"/>
                </a:solidFill>
                <a:latin typeface="Arial"/>
                <a:sym typeface="Symbol"/>
              </a:rPr>
              <a:t>2</a:t>
            </a:r>
            <a:r>
              <a:rPr lang="en-US" sz="2400" b="0" i="1" strike="noStrike" spc="-1" dirty="0" smtClean="0">
                <a:solidFill>
                  <a:srgbClr val="FFFFFF"/>
                </a:solidFill>
                <a:latin typeface="Arial"/>
              </a:rPr>
              <a:t> balancing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74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Rectangle 27"/>
          <p:cNvSpPr/>
          <p:nvPr/>
        </p:nvSpPr>
        <p:spPr>
          <a:xfrm>
            <a:off x="0" y="0"/>
            <a:ext cx="61718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 dirty="0" smtClean="0">
                <a:solidFill>
                  <a:srgbClr val="FFFFFF"/>
                </a:solidFill>
                <a:latin typeface="Arial"/>
              </a:rPr>
              <a:t>Conclusions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9" name="TextBox 6"/>
          <p:cNvSpPr/>
          <p:nvPr/>
        </p:nvSpPr>
        <p:spPr>
          <a:xfrm>
            <a:off x="304920" y="1428840"/>
            <a:ext cx="196282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i="1" strike="noStrike" spc="-1" dirty="0">
                <a:solidFill>
                  <a:srgbClr val="000066"/>
                </a:solidFill>
                <a:latin typeface="Arial"/>
              </a:rPr>
              <a:t>-  </a:t>
            </a: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flash-</a:t>
            </a:r>
            <a:r>
              <a:rPr lang="en-US" sz="2000" b="0" i="1" strike="noStrike" spc="-1" dirty="0" err="1" smtClean="0">
                <a:solidFill>
                  <a:srgbClr val="000066"/>
                </a:solidFill>
                <a:latin typeface="Arial"/>
              </a:rPr>
              <a:t>algo</a:t>
            </a: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  =&gt;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0" name="TextBox 7"/>
          <p:cNvSpPr/>
          <p:nvPr/>
        </p:nvSpPr>
        <p:spPr>
          <a:xfrm>
            <a:off x="304920" y="3553526"/>
            <a:ext cx="55623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en-US" sz="2400" b="0" i="1" strike="noStrike" spc="-1" dirty="0" smtClean="0">
                <a:solidFill>
                  <a:srgbClr val="FF0000"/>
                </a:solidFill>
                <a:latin typeface="Arial"/>
              </a:rPr>
              <a:t>Speed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1" name="TextBox 9"/>
          <p:cNvSpPr/>
          <p:nvPr/>
        </p:nvSpPr>
        <p:spPr>
          <a:xfrm>
            <a:off x="304920" y="833760"/>
            <a:ext cx="55623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en-US" sz="2400" b="0" i="1" strike="noStrike" spc="-1" dirty="0" smtClean="0">
                <a:solidFill>
                  <a:srgbClr val="FF0000"/>
                </a:solidFill>
                <a:latin typeface="Arial"/>
              </a:rPr>
              <a:t>Importance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2" name="TextBox 10"/>
          <p:cNvSpPr/>
          <p:nvPr/>
        </p:nvSpPr>
        <p:spPr>
          <a:xfrm>
            <a:off x="304920" y="4157321"/>
            <a:ext cx="880358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i="1" strike="noStrike" spc="-1" dirty="0">
                <a:solidFill>
                  <a:srgbClr val="000066"/>
                </a:solidFill>
                <a:latin typeface="Arial"/>
              </a:rPr>
              <a:t>- </a:t>
            </a: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 now </a:t>
            </a:r>
            <a:r>
              <a:rPr lang="en-US" sz="2000" b="0" i="1" strike="noStrike" spc="-1" dirty="0" smtClean="0">
                <a:solidFill>
                  <a:srgbClr val="002060"/>
                </a:solidFill>
                <a:latin typeface="Arial"/>
              </a:rPr>
              <a:t>implementing </a:t>
            </a:r>
            <a:r>
              <a:rPr lang="en-US" sz="2000" i="1" spc="-1" dirty="0">
                <a:solidFill>
                  <a:srgbClr val="002060"/>
                </a:solidFill>
                <a:sym typeface="Symbol"/>
              </a:rPr>
              <a:t></a:t>
            </a:r>
            <a:r>
              <a:rPr lang="en-US" sz="2000" i="1" spc="-1" baseline="30000" dirty="0">
                <a:solidFill>
                  <a:srgbClr val="002060"/>
                </a:solidFill>
                <a:sym typeface="Symbol"/>
              </a:rPr>
              <a:t>2</a:t>
            </a:r>
            <a:r>
              <a:rPr lang="en-US" sz="2000" i="1" spc="-1" dirty="0">
                <a:solidFill>
                  <a:srgbClr val="002060"/>
                </a:solidFill>
              </a:rPr>
              <a:t> </a:t>
            </a:r>
            <a:r>
              <a:rPr lang="en-US" sz="2000" b="0" i="1" strike="noStrike" spc="-1" dirty="0" smtClean="0">
                <a:solidFill>
                  <a:srgbClr val="002060"/>
                </a:solidFill>
                <a:latin typeface="Arial"/>
              </a:rPr>
              <a:t>balancing</a:t>
            </a: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:  expecting to reach </a:t>
            </a:r>
            <a:r>
              <a:rPr lang="en-US" sz="2000" b="0" i="1" strike="noStrike" spc="-1" dirty="0" err="1" smtClean="0">
                <a:solidFill>
                  <a:srgbClr val="000066"/>
                </a:solidFill>
                <a:latin typeface="Arial"/>
              </a:rPr>
              <a:t>cca</a:t>
            </a: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. </a:t>
            </a:r>
            <a:r>
              <a:rPr lang="en-US" sz="2000" b="0" i="1" strike="noStrike" spc="-1" dirty="0" smtClean="0">
                <a:solidFill>
                  <a:srgbClr val="FF0000"/>
                </a:solidFill>
                <a:latin typeface="Arial"/>
              </a:rPr>
              <a:t>450 ns / point</a:t>
            </a:r>
            <a:endParaRPr lang="en-US" sz="20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83" name="TextBox 11"/>
          <p:cNvSpPr/>
          <p:nvPr/>
        </p:nvSpPr>
        <p:spPr>
          <a:xfrm>
            <a:off x="304920" y="4614521"/>
            <a:ext cx="708624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i="1" strike="noStrike" spc="-1" dirty="0">
                <a:solidFill>
                  <a:srgbClr val="000066"/>
                </a:solidFill>
                <a:latin typeface="Arial"/>
              </a:rPr>
              <a:t>-  </a:t>
            </a: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currently </a:t>
            </a:r>
            <a:r>
              <a:rPr lang="en-US" sz="2000" b="0" i="1" strike="noStrike" spc="-1" dirty="0" smtClean="0">
                <a:solidFill>
                  <a:srgbClr val="FF0000"/>
                </a:solidFill>
                <a:latin typeface="Arial"/>
              </a:rPr>
              <a:t>380 ns / point </a:t>
            </a: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(N = 7) for: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5" name="TextBox 1"/>
          <p:cNvSpPr/>
          <p:nvPr/>
        </p:nvSpPr>
        <p:spPr>
          <a:xfrm>
            <a:off x="304920" y="1886040"/>
            <a:ext cx="708624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-  remember: do not want skew between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6" name="TextBox 3"/>
          <p:cNvSpPr/>
          <p:nvPr/>
        </p:nvSpPr>
        <p:spPr>
          <a:xfrm>
            <a:off x="6329880" y="5860080"/>
            <a:ext cx="281376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az-Cyrl-AZ" sz="4400" b="0" i="1" strike="noStrike" spc="-1">
                <a:solidFill>
                  <a:srgbClr val="FF0000"/>
                </a:solidFill>
                <a:latin typeface="Arial"/>
              </a:rPr>
              <a:t>Спасибо</a:t>
            </a:r>
            <a:r>
              <a:rPr lang="en-US" sz="4400" b="0" i="1" strike="noStrike" spc="-1">
                <a:solidFill>
                  <a:srgbClr val="FF0000"/>
                </a:solidFill>
                <a:latin typeface="Arial"/>
              </a:rPr>
              <a:t> </a:t>
            </a:r>
            <a:r>
              <a:rPr lang="az-Cyrl-AZ" sz="4400" b="0" i="1" strike="noStrike" spc="-1">
                <a:solidFill>
                  <a:srgbClr val="FF0000"/>
                </a:solidFill>
                <a:latin typeface="Arial"/>
              </a:rPr>
              <a:t>!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"/>
          <p:cNvSpPr/>
          <p:nvPr/>
        </p:nvSpPr>
        <p:spPr>
          <a:xfrm>
            <a:off x="2022264" y="1886040"/>
            <a:ext cx="7086240" cy="834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i="1" strike="noStrike" spc="-1" dirty="0" smtClean="0">
              <a:solidFill>
                <a:srgbClr val="000066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                         - </a:t>
            </a:r>
            <a:r>
              <a:rPr lang="en-US" sz="2000" b="0" i="1" strike="noStrike" spc="-1" dirty="0" err="1" smtClean="0">
                <a:solidFill>
                  <a:srgbClr val="FF0000"/>
                </a:solidFill>
                <a:latin typeface="Arial"/>
              </a:rPr>
              <a:t>longit</a:t>
            </a:r>
            <a:r>
              <a:rPr lang="en-US" sz="2000" b="0" i="1" strike="noStrike" spc="-1" dirty="0" smtClean="0">
                <a:solidFill>
                  <a:srgbClr val="FF0000"/>
                </a:solidFill>
                <a:latin typeface="Arial"/>
              </a:rPr>
              <a:t>. / </a:t>
            </a:r>
            <a:r>
              <a:rPr lang="en-US" sz="2000" b="0" i="1" strike="noStrike" spc="-1" dirty="0" err="1" smtClean="0">
                <a:solidFill>
                  <a:srgbClr val="FF0000"/>
                </a:solidFill>
                <a:latin typeface="Arial"/>
              </a:rPr>
              <a:t>transv</a:t>
            </a:r>
            <a:r>
              <a:rPr lang="en-US" sz="2000" b="0" i="1" strike="noStrike" spc="-1" dirty="0" smtClean="0">
                <a:solidFill>
                  <a:srgbClr val="FF0000"/>
                </a:solidFill>
                <a:latin typeface="Arial"/>
              </a:rPr>
              <a:t>. </a:t>
            </a:r>
            <a:r>
              <a:rPr lang="en-US" sz="2000" b="0" i="1" strike="noStrike" spc="-1" dirty="0" err="1" smtClean="0">
                <a:solidFill>
                  <a:srgbClr val="000066"/>
                </a:solidFill>
                <a:latin typeface="Arial"/>
              </a:rPr>
              <a:t>trk‘s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"/>
          <p:cNvSpPr/>
          <p:nvPr/>
        </p:nvSpPr>
        <p:spPr>
          <a:xfrm>
            <a:off x="2022264" y="1886040"/>
            <a:ext cx="7086240" cy="12706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i="1" strike="noStrike" spc="-1" dirty="0" smtClean="0">
              <a:solidFill>
                <a:srgbClr val="000066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i="1" strike="noStrike" spc="-1" dirty="0" smtClean="0">
              <a:solidFill>
                <a:srgbClr val="000066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                         - </a:t>
            </a:r>
            <a:r>
              <a:rPr lang="en-US" sz="2000" i="1" spc="-1" dirty="0" smtClean="0">
                <a:solidFill>
                  <a:srgbClr val="FF0000"/>
                </a:solidFill>
                <a:latin typeface="Arial"/>
              </a:rPr>
              <a:t>lo / hi </a:t>
            </a: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momentum </a:t>
            </a:r>
            <a:r>
              <a:rPr lang="en-US" sz="2000" i="1" spc="-1" dirty="0" err="1" smtClean="0">
                <a:solidFill>
                  <a:srgbClr val="000066"/>
                </a:solidFill>
                <a:latin typeface="Arial"/>
              </a:rPr>
              <a:t>trk’s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"/>
          <p:cNvSpPr/>
          <p:nvPr/>
        </p:nvSpPr>
        <p:spPr>
          <a:xfrm>
            <a:off x="2886360" y="4614521"/>
            <a:ext cx="3845016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                         - </a:t>
            </a:r>
            <a:r>
              <a:rPr lang="en-US" sz="2000" i="1" spc="-1" dirty="0" smtClean="0">
                <a:solidFill>
                  <a:srgbClr val="FF0000"/>
                </a:solidFill>
                <a:latin typeface="Arial"/>
              </a:rPr>
              <a:t>circle-II </a:t>
            </a: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fit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"/>
          <p:cNvSpPr/>
          <p:nvPr/>
        </p:nvSpPr>
        <p:spPr>
          <a:xfrm>
            <a:off x="2886360" y="4902553"/>
            <a:ext cx="3917888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                         - </a:t>
            </a:r>
            <a:r>
              <a:rPr lang="en-US" sz="2000" i="1" spc="-1" dirty="0" err="1" smtClean="0">
                <a:solidFill>
                  <a:srgbClr val="FF0000"/>
                </a:solidFill>
                <a:latin typeface="Arial"/>
              </a:rPr>
              <a:t>longit</a:t>
            </a:r>
            <a:r>
              <a:rPr lang="en-US" sz="2000" i="1" spc="-1" dirty="0" smtClean="0">
                <a:solidFill>
                  <a:srgbClr val="FF0000"/>
                </a:solidFill>
                <a:latin typeface="Arial"/>
              </a:rPr>
              <a:t>.   </a:t>
            </a: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fit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"/>
          <p:cNvSpPr/>
          <p:nvPr/>
        </p:nvSpPr>
        <p:spPr>
          <a:xfrm>
            <a:off x="2886360" y="5190585"/>
            <a:ext cx="456596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                         - </a:t>
            </a:r>
            <a:r>
              <a:rPr lang="en-US" sz="2000" i="1" spc="-1" dirty="0" smtClean="0">
                <a:solidFill>
                  <a:srgbClr val="FF0000"/>
                </a:solidFill>
                <a:latin typeface="Arial"/>
                <a:sym typeface="Symbol"/>
              </a:rPr>
              <a:t></a:t>
            </a:r>
            <a:r>
              <a:rPr lang="en-US" sz="2000" i="1" spc="-1" baseline="30000" dirty="0" smtClean="0">
                <a:solidFill>
                  <a:srgbClr val="FF0000"/>
                </a:solidFill>
                <a:latin typeface="Arial"/>
                <a:sym typeface="Symbol"/>
              </a:rPr>
              <a:t>2</a:t>
            </a:r>
            <a:r>
              <a:rPr lang="en-US" sz="2000" i="1" spc="-1" dirty="0" smtClean="0">
                <a:solidFill>
                  <a:srgbClr val="FF0000"/>
                </a:solidFill>
                <a:latin typeface="Arial"/>
              </a:rPr>
              <a:t>         </a:t>
            </a:r>
            <a:r>
              <a:rPr lang="en-US" sz="2000" i="1" spc="-1" dirty="0" smtClean="0">
                <a:solidFill>
                  <a:srgbClr val="000066"/>
                </a:solidFill>
                <a:latin typeface="Arial"/>
              </a:rPr>
              <a:t>for circle-II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6"/>
          <p:cNvSpPr/>
          <p:nvPr/>
        </p:nvSpPr>
        <p:spPr>
          <a:xfrm>
            <a:off x="2195736" y="1428840"/>
            <a:ext cx="93610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i="1" strike="noStrike" spc="-1" dirty="0" smtClean="0">
                <a:solidFill>
                  <a:srgbClr val="FF0000"/>
                </a:solidFill>
                <a:latin typeface="Arial"/>
              </a:rPr>
              <a:t>online</a:t>
            </a:r>
            <a:r>
              <a:rPr lang="en-US" sz="2000" b="0" i="1" strike="noStrike" spc="-1" dirty="0" smtClean="0">
                <a:solidFill>
                  <a:srgbClr val="000066"/>
                </a:solidFill>
                <a:latin typeface="Arial"/>
              </a:rPr>
              <a:t>,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6"/>
          <p:cNvSpPr/>
          <p:nvPr/>
        </p:nvSpPr>
        <p:spPr>
          <a:xfrm>
            <a:off x="3041224" y="1428840"/>
            <a:ext cx="232286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0" i="1" strike="noStrike" spc="-1" dirty="0" smtClean="0">
                <a:solidFill>
                  <a:srgbClr val="FF0000"/>
                </a:solidFill>
                <a:latin typeface="Arial"/>
              </a:rPr>
              <a:t>non-</a:t>
            </a:r>
            <a:r>
              <a:rPr lang="en-US" sz="2000" b="0" i="1" strike="noStrike" spc="-1" dirty="0" err="1" smtClean="0">
                <a:solidFill>
                  <a:srgbClr val="FF0000"/>
                </a:solidFill>
                <a:latin typeface="Arial"/>
              </a:rPr>
              <a:t>neuro</a:t>
            </a:r>
            <a:endParaRPr lang="en-US" sz="20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4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15558</TotalTime>
  <Words>176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Industry-4.0</dc:title>
  <dc:subject>Wave-4</dc:subject>
  <dc:creator>Mihai Dima</dc:creator>
  <cp:keywords>INTEREST</cp:keywords>
  <dc:description>Online student training for INTEREST Wave-4 at JINR-Dubna, Russia.</dc:description>
  <cp:lastModifiedBy>Octavian</cp:lastModifiedBy>
  <cp:revision>1176</cp:revision>
  <cp:lastPrinted>2003-06-16T12:22:16Z</cp:lastPrinted>
  <dcterms:created xsi:type="dcterms:W3CDTF">2003-05-10T20:32:29Z</dcterms:created>
  <dcterms:modified xsi:type="dcterms:W3CDTF">2023-12-10T17:24:03Z</dcterms:modified>
  <cp:category>JINR</cp:category>
  <cp:contentStatus>active</cp:contentStatus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r8>1</vt:r8>
  </property>
  <property fmtid="{D5CDD505-2E9C-101B-9397-08002B2CF9AE}" pid="3" name="PresentationFormat">
    <vt:lpwstr>On-screen Show (4:3)</vt:lpwstr>
  </property>
  <property fmtid="{D5CDD505-2E9C-101B-9397-08002B2CF9AE}" pid="4" name="Slides">
    <vt:r8>80</vt:r8>
  </property>
</Properties>
</file>