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88" r:id="rId3"/>
    <p:sldId id="262" r:id="rId4"/>
    <p:sldId id="256" r:id="rId5"/>
    <p:sldId id="283" r:id="rId6"/>
    <p:sldId id="278" r:id="rId7"/>
    <p:sldId id="261" r:id="rId8"/>
    <p:sldId id="259" r:id="rId9"/>
    <p:sldId id="258" r:id="rId10"/>
    <p:sldId id="264" r:id="rId11"/>
    <p:sldId id="286" r:id="rId12"/>
    <p:sldId id="265" r:id="rId13"/>
    <p:sldId id="263" r:id="rId14"/>
    <p:sldId id="277" r:id="rId15"/>
    <p:sldId id="270" r:id="rId16"/>
    <p:sldId id="281" r:id="rId17"/>
    <p:sldId id="282" r:id="rId18"/>
    <p:sldId id="287" r:id="rId19"/>
    <p:sldId id="28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FFC000"/>
    <a:srgbClr val="FE8F2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98" autoAdjust="0"/>
    <p:restoredTop sz="94660"/>
  </p:normalViewPr>
  <p:slideViewPr>
    <p:cSldViewPr snapToGrid="0">
      <p:cViewPr>
        <p:scale>
          <a:sx n="100" d="100"/>
          <a:sy n="100" d="100"/>
        </p:scale>
        <p:origin x="198"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1392AA-DEE8-4437-A120-8B8D3E65F88C}" type="datetimeFigureOut">
              <a:rPr lang="ru-RU" smtClean="0"/>
              <a:t>24.01.2018</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E2F223-916B-4B38-8EB3-F14C42A7D74A}" type="slidenum">
              <a:rPr lang="ru-RU" smtClean="0"/>
              <a:t>‹#›</a:t>
            </a:fld>
            <a:endParaRPr lang="ru-RU"/>
          </a:p>
        </p:txBody>
      </p:sp>
    </p:spTree>
    <p:extLst>
      <p:ext uri="{BB962C8B-B14F-4D97-AF65-F5344CB8AC3E}">
        <p14:creationId xmlns:p14="http://schemas.microsoft.com/office/powerpoint/2010/main" val="4142777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400" dirty="0" smtClean="0"/>
              <a:t>At the beginning, let me remind you about the current design of the barrel part</a:t>
            </a:r>
            <a:r>
              <a:rPr lang="en-US" sz="1400" baseline="0" dirty="0" smtClean="0"/>
              <a:t> of the </a:t>
            </a:r>
            <a:r>
              <a:rPr lang="en-US" sz="1400" dirty="0" smtClean="0"/>
              <a:t>TOF system. </a:t>
            </a:r>
          </a:p>
          <a:p>
            <a:r>
              <a:rPr lang="en-US" sz="1400" baseline="0" dirty="0" smtClean="0"/>
              <a:t>It looks like a cylinder composed of 14 sectors. It is convenient for integration with </a:t>
            </a:r>
            <a:r>
              <a:rPr lang="en-US" sz="1400" baseline="0" dirty="0" err="1" smtClean="0"/>
              <a:t>ECal</a:t>
            </a:r>
            <a:r>
              <a:rPr lang="en-US" sz="1400" baseline="0" dirty="0" smtClean="0"/>
              <a:t> since it consists of 28 sectors.</a:t>
            </a:r>
          </a:p>
          <a:p>
            <a:r>
              <a:rPr lang="en-US" sz="1400" baseline="0" dirty="0" smtClean="0"/>
              <a:t>The radius of the TOF cylinder is about one and half meters. The radius of the TOF cylinder is about one and half meters. </a:t>
            </a:r>
          </a:p>
          <a:p>
            <a:r>
              <a:rPr lang="en-US" sz="1400" baseline="0" dirty="0" smtClean="0"/>
              <a:t>Detectors are arranged inside module with small angle to the beam line for better registration and geometrical efficiency.</a:t>
            </a:r>
          </a:p>
          <a:p>
            <a:r>
              <a:rPr lang="en-US" sz="1400" baseline="0" dirty="0" smtClean="0"/>
              <a:t>In this table I present the numbers of the main parts of the barrel TOF. </a:t>
            </a:r>
          </a:p>
          <a:p>
            <a:r>
              <a:rPr lang="en-US" sz="1400" baseline="0" dirty="0" smtClean="0"/>
              <a:t>Total the TOF contents 280 detectors and covers the area of 52 square meters. The total number of the electronics channels is 13440</a:t>
            </a:r>
          </a:p>
        </p:txBody>
      </p:sp>
      <p:sp>
        <p:nvSpPr>
          <p:cNvPr id="4" name="Номер слайда 3"/>
          <p:cNvSpPr>
            <a:spLocks noGrp="1"/>
          </p:cNvSpPr>
          <p:nvPr>
            <p:ph type="sldNum" sz="quarter" idx="10"/>
          </p:nvPr>
        </p:nvSpPr>
        <p:spPr/>
        <p:txBody>
          <a:bodyPr/>
          <a:lstStyle/>
          <a:p>
            <a:fld id="{4FFD1207-DD09-4E80-94F6-7EEBA8116548}" type="slidenum">
              <a:rPr lang="ru-RU" smtClean="0"/>
              <a:pPr/>
              <a:t>2</a:t>
            </a:fld>
            <a:endParaRPr lang="ru-RU"/>
          </a:p>
        </p:txBody>
      </p:sp>
    </p:spTree>
    <p:extLst>
      <p:ext uri="{BB962C8B-B14F-4D97-AF65-F5344CB8AC3E}">
        <p14:creationId xmlns:p14="http://schemas.microsoft.com/office/powerpoint/2010/main" val="2180494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B18250A-F6B8-489F-B72B-61033F5F11E1}" type="datetime1">
              <a:rPr lang="ru-RU" smtClean="0"/>
              <a:t>30.01.2018</a:t>
            </a:fld>
            <a:endParaRPr lang="ru-RU"/>
          </a:p>
        </p:txBody>
      </p:sp>
      <p:sp>
        <p:nvSpPr>
          <p:cNvPr id="5" name="Footer Placeholder 4"/>
          <p:cNvSpPr>
            <a:spLocks noGrp="1"/>
          </p:cNvSpPr>
          <p:nvPr>
            <p:ph type="ftr" sz="quarter" idx="11"/>
          </p:nvPr>
        </p:nvSpPr>
        <p:spPr/>
        <p:txBody>
          <a:bodyPr/>
          <a:lstStyle/>
          <a:p>
            <a:r>
              <a:rPr lang="en-US" smtClean="0"/>
              <a:t>V. Babkin    TOF TDR</a:t>
            </a:r>
            <a:endParaRPr lang="ru-RU"/>
          </a:p>
        </p:txBody>
      </p:sp>
      <p:sp>
        <p:nvSpPr>
          <p:cNvPr id="6" name="Slide Number Placeholder 5"/>
          <p:cNvSpPr>
            <a:spLocks noGrp="1"/>
          </p:cNvSpPr>
          <p:nvPr>
            <p:ph type="sldNum" sz="quarter" idx="12"/>
          </p:nvPr>
        </p:nvSpPr>
        <p:spPr/>
        <p:txBody>
          <a:bodyPr/>
          <a:lstStyle/>
          <a:p>
            <a:fld id="{0F9BF74C-D542-4A04-A2BF-D03B5D387137}" type="slidenum">
              <a:rPr lang="ru-RU" smtClean="0"/>
              <a:t>‹#›</a:t>
            </a:fld>
            <a:endParaRPr lang="ru-RU"/>
          </a:p>
        </p:txBody>
      </p:sp>
    </p:spTree>
    <p:extLst>
      <p:ext uri="{BB962C8B-B14F-4D97-AF65-F5344CB8AC3E}">
        <p14:creationId xmlns:p14="http://schemas.microsoft.com/office/powerpoint/2010/main" val="2310021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01B04EC-C837-4762-83D1-B4E8D4CC9550}" type="datetime1">
              <a:rPr lang="ru-RU" smtClean="0"/>
              <a:t>30.01.2018</a:t>
            </a:fld>
            <a:endParaRPr lang="ru-RU"/>
          </a:p>
        </p:txBody>
      </p:sp>
      <p:sp>
        <p:nvSpPr>
          <p:cNvPr id="5" name="Footer Placeholder 4"/>
          <p:cNvSpPr>
            <a:spLocks noGrp="1"/>
          </p:cNvSpPr>
          <p:nvPr>
            <p:ph type="ftr" sz="quarter" idx="11"/>
          </p:nvPr>
        </p:nvSpPr>
        <p:spPr/>
        <p:txBody>
          <a:bodyPr/>
          <a:lstStyle/>
          <a:p>
            <a:r>
              <a:rPr lang="en-US" smtClean="0"/>
              <a:t>V. Babkin    TOF TDR</a:t>
            </a:r>
            <a:endParaRPr lang="ru-RU"/>
          </a:p>
        </p:txBody>
      </p:sp>
      <p:sp>
        <p:nvSpPr>
          <p:cNvPr id="6" name="Slide Number Placeholder 5"/>
          <p:cNvSpPr>
            <a:spLocks noGrp="1"/>
          </p:cNvSpPr>
          <p:nvPr>
            <p:ph type="sldNum" sz="quarter" idx="12"/>
          </p:nvPr>
        </p:nvSpPr>
        <p:spPr/>
        <p:txBody>
          <a:bodyPr/>
          <a:lstStyle/>
          <a:p>
            <a:fld id="{0F9BF74C-D542-4A04-A2BF-D03B5D387137}" type="slidenum">
              <a:rPr lang="ru-RU" smtClean="0"/>
              <a:t>‹#›</a:t>
            </a:fld>
            <a:endParaRPr lang="ru-RU"/>
          </a:p>
        </p:txBody>
      </p:sp>
    </p:spTree>
    <p:extLst>
      <p:ext uri="{BB962C8B-B14F-4D97-AF65-F5344CB8AC3E}">
        <p14:creationId xmlns:p14="http://schemas.microsoft.com/office/powerpoint/2010/main" val="3281439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23E53A8-8E1A-401E-BBD6-0CEE435F559C}" type="datetime1">
              <a:rPr lang="ru-RU" smtClean="0"/>
              <a:t>30.01.2018</a:t>
            </a:fld>
            <a:endParaRPr lang="ru-RU"/>
          </a:p>
        </p:txBody>
      </p:sp>
      <p:sp>
        <p:nvSpPr>
          <p:cNvPr id="5" name="Footer Placeholder 4"/>
          <p:cNvSpPr>
            <a:spLocks noGrp="1"/>
          </p:cNvSpPr>
          <p:nvPr>
            <p:ph type="ftr" sz="quarter" idx="11"/>
          </p:nvPr>
        </p:nvSpPr>
        <p:spPr/>
        <p:txBody>
          <a:bodyPr/>
          <a:lstStyle/>
          <a:p>
            <a:r>
              <a:rPr lang="en-US" smtClean="0"/>
              <a:t>V. Babkin    TOF TDR</a:t>
            </a:r>
            <a:endParaRPr lang="ru-RU"/>
          </a:p>
        </p:txBody>
      </p:sp>
      <p:sp>
        <p:nvSpPr>
          <p:cNvPr id="6" name="Slide Number Placeholder 5"/>
          <p:cNvSpPr>
            <a:spLocks noGrp="1"/>
          </p:cNvSpPr>
          <p:nvPr>
            <p:ph type="sldNum" sz="quarter" idx="12"/>
          </p:nvPr>
        </p:nvSpPr>
        <p:spPr/>
        <p:txBody>
          <a:bodyPr/>
          <a:lstStyle/>
          <a:p>
            <a:fld id="{0F9BF74C-D542-4A04-A2BF-D03B5D387137}" type="slidenum">
              <a:rPr lang="ru-RU" smtClean="0"/>
              <a:t>‹#›</a:t>
            </a:fld>
            <a:endParaRPr lang="ru-RU"/>
          </a:p>
        </p:txBody>
      </p:sp>
    </p:spTree>
    <p:extLst>
      <p:ext uri="{BB962C8B-B14F-4D97-AF65-F5344CB8AC3E}">
        <p14:creationId xmlns:p14="http://schemas.microsoft.com/office/powerpoint/2010/main" val="1043953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7312806-3793-4409-A5E7-2030C7C01EFE}" type="datetime1">
              <a:rPr lang="ru-RU" smtClean="0"/>
              <a:t>30.01.2018</a:t>
            </a:fld>
            <a:endParaRPr lang="ru-RU"/>
          </a:p>
        </p:txBody>
      </p:sp>
      <p:sp>
        <p:nvSpPr>
          <p:cNvPr id="5" name="Footer Placeholder 4"/>
          <p:cNvSpPr>
            <a:spLocks noGrp="1"/>
          </p:cNvSpPr>
          <p:nvPr>
            <p:ph type="ftr" sz="quarter" idx="11"/>
          </p:nvPr>
        </p:nvSpPr>
        <p:spPr/>
        <p:txBody>
          <a:bodyPr/>
          <a:lstStyle/>
          <a:p>
            <a:r>
              <a:rPr lang="en-US" smtClean="0"/>
              <a:t>V. Babkin    TOF TDR</a:t>
            </a:r>
            <a:endParaRPr lang="ru-RU"/>
          </a:p>
        </p:txBody>
      </p:sp>
      <p:sp>
        <p:nvSpPr>
          <p:cNvPr id="6" name="Slide Number Placeholder 5"/>
          <p:cNvSpPr>
            <a:spLocks noGrp="1"/>
          </p:cNvSpPr>
          <p:nvPr>
            <p:ph type="sldNum" sz="quarter" idx="12"/>
          </p:nvPr>
        </p:nvSpPr>
        <p:spPr/>
        <p:txBody>
          <a:bodyPr/>
          <a:lstStyle/>
          <a:p>
            <a:fld id="{0F9BF74C-D542-4A04-A2BF-D03B5D387137}" type="slidenum">
              <a:rPr lang="ru-RU" smtClean="0"/>
              <a:t>‹#›</a:t>
            </a:fld>
            <a:endParaRPr lang="ru-RU"/>
          </a:p>
        </p:txBody>
      </p:sp>
    </p:spTree>
    <p:extLst>
      <p:ext uri="{BB962C8B-B14F-4D97-AF65-F5344CB8AC3E}">
        <p14:creationId xmlns:p14="http://schemas.microsoft.com/office/powerpoint/2010/main" val="1982819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2005D6D-9276-419C-9BB8-A06614F20816}" type="datetime1">
              <a:rPr lang="ru-RU" smtClean="0"/>
              <a:t>30.01.2018</a:t>
            </a:fld>
            <a:endParaRPr lang="ru-RU"/>
          </a:p>
        </p:txBody>
      </p:sp>
      <p:sp>
        <p:nvSpPr>
          <p:cNvPr id="5" name="Footer Placeholder 4"/>
          <p:cNvSpPr>
            <a:spLocks noGrp="1"/>
          </p:cNvSpPr>
          <p:nvPr>
            <p:ph type="ftr" sz="quarter" idx="11"/>
          </p:nvPr>
        </p:nvSpPr>
        <p:spPr/>
        <p:txBody>
          <a:bodyPr/>
          <a:lstStyle/>
          <a:p>
            <a:r>
              <a:rPr lang="en-US" smtClean="0"/>
              <a:t>V. Babkin    TOF TDR</a:t>
            </a:r>
            <a:endParaRPr lang="ru-RU"/>
          </a:p>
        </p:txBody>
      </p:sp>
      <p:sp>
        <p:nvSpPr>
          <p:cNvPr id="6" name="Slide Number Placeholder 5"/>
          <p:cNvSpPr>
            <a:spLocks noGrp="1"/>
          </p:cNvSpPr>
          <p:nvPr>
            <p:ph type="sldNum" sz="quarter" idx="12"/>
          </p:nvPr>
        </p:nvSpPr>
        <p:spPr/>
        <p:txBody>
          <a:bodyPr/>
          <a:lstStyle/>
          <a:p>
            <a:fld id="{0F9BF74C-D542-4A04-A2BF-D03B5D387137}" type="slidenum">
              <a:rPr lang="ru-RU" smtClean="0"/>
              <a:t>‹#›</a:t>
            </a:fld>
            <a:endParaRPr lang="ru-RU"/>
          </a:p>
        </p:txBody>
      </p:sp>
    </p:spTree>
    <p:extLst>
      <p:ext uri="{BB962C8B-B14F-4D97-AF65-F5344CB8AC3E}">
        <p14:creationId xmlns:p14="http://schemas.microsoft.com/office/powerpoint/2010/main" val="4101497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9E78A60-71D8-4CE9-8E1F-B2E6C606DCC5}" type="datetime1">
              <a:rPr lang="ru-RU" smtClean="0"/>
              <a:t>30.01.2018</a:t>
            </a:fld>
            <a:endParaRPr lang="ru-RU"/>
          </a:p>
        </p:txBody>
      </p:sp>
      <p:sp>
        <p:nvSpPr>
          <p:cNvPr id="6" name="Footer Placeholder 5"/>
          <p:cNvSpPr>
            <a:spLocks noGrp="1"/>
          </p:cNvSpPr>
          <p:nvPr>
            <p:ph type="ftr" sz="quarter" idx="11"/>
          </p:nvPr>
        </p:nvSpPr>
        <p:spPr/>
        <p:txBody>
          <a:bodyPr/>
          <a:lstStyle/>
          <a:p>
            <a:r>
              <a:rPr lang="en-US" smtClean="0"/>
              <a:t>V. Babkin    TOF TDR</a:t>
            </a:r>
            <a:endParaRPr lang="ru-RU"/>
          </a:p>
        </p:txBody>
      </p:sp>
      <p:sp>
        <p:nvSpPr>
          <p:cNvPr id="7" name="Slide Number Placeholder 6"/>
          <p:cNvSpPr>
            <a:spLocks noGrp="1"/>
          </p:cNvSpPr>
          <p:nvPr>
            <p:ph type="sldNum" sz="quarter" idx="12"/>
          </p:nvPr>
        </p:nvSpPr>
        <p:spPr/>
        <p:txBody>
          <a:bodyPr/>
          <a:lstStyle/>
          <a:p>
            <a:fld id="{0F9BF74C-D542-4A04-A2BF-D03B5D387137}" type="slidenum">
              <a:rPr lang="ru-RU" smtClean="0"/>
              <a:t>‹#›</a:t>
            </a:fld>
            <a:endParaRPr lang="ru-RU"/>
          </a:p>
        </p:txBody>
      </p:sp>
    </p:spTree>
    <p:extLst>
      <p:ext uri="{BB962C8B-B14F-4D97-AF65-F5344CB8AC3E}">
        <p14:creationId xmlns:p14="http://schemas.microsoft.com/office/powerpoint/2010/main" val="1526530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5A08838-3B4E-4395-B504-B370FE579F7D}" type="datetime1">
              <a:rPr lang="ru-RU" smtClean="0"/>
              <a:t>30.01.2018</a:t>
            </a:fld>
            <a:endParaRPr lang="ru-RU"/>
          </a:p>
        </p:txBody>
      </p:sp>
      <p:sp>
        <p:nvSpPr>
          <p:cNvPr id="8" name="Footer Placeholder 7"/>
          <p:cNvSpPr>
            <a:spLocks noGrp="1"/>
          </p:cNvSpPr>
          <p:nvPr>
            <p:ph type="ftr" sz="quarter" idx="11"/>
          </p:nvPr>
        </p:nvSpPr>
        <p:spPr/>
        <p:txBody>
          <a:bodyPr/>
          <a:lstStyle/>
          <a:p>
            <a:r>
              <a:rPr lang="en-US" smtClean="0"/>
              <a:t>V. Babkin    TOF TDR</a:t>
            </a:r>
            <a:endParaRPr lang="ru-RU"/>
          </a:p>
        </p:txBody>
      </p:sp>
      <p:sp>
        <p:nvSpPr>
          <p:cNvPr id="9" name="Slide Number Placeholder 8"/>
          <p:cNvSpPr>
            <a:spLocks noGrp="1"/>
          </p:cNvSpPr>
          <p:nvPr>
            <p:ph type="sldNum" sz="quarter" idx="12"/>
          </p:nvPr>
        </p:nvSpPr>
        <p:spPr/>
        <p:txBody>
          <a:bodyPr/>
          <a:lstStyle/>
          <a:p>
            <a:fld id="{0F9BF74C-D542-4A04-A2BF-D03B5D387137}" type="slidenum">
              <a:rPr lang="ru-RU" smtClean="0"/>
              <a:t>‹#›</a:t>
            </a:fld>
            <a:endParaRPr lang="ru-RU"/>
          </a:p>
        </p:txBody>
      </p:sp>
    </p:spTree>
    <p:extLst>
      <p:ext uri="{BB962C8B-B14F-4D97-AF65-F5344CB8AC3E}">
        <p14:creationId xmlns:p14="http://schemas.microsoft.com/office/powerpoint/2010/main" val="2907846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CD4E5F7-7CD1-4B8E-8391-7C237AEA6716}" type="datetime1">
              <a:rPr lang="ru-RU" smtClean="0"/>
              <a:t>30.01.2018</a:t>
            </a:fld>
            <a:endParaRPr lang="ru-RU"/>
          </a:p>
        </p:txBody>
      </p:sp>
      <p:sp>
        <p:nvSpPr>
          <p:cNvPr id="4" name="Footer Placeholder 3"/>
          <p:cNvSpPr>
            <a:spLocks noGrp="1"/>
          </p:cNvSpPr>
          <p:nvPr>
            <p:ph type="ftr" sz="quarter" idx="11"/>
          </p:nvPr>
        </p:nvSpPr>
        <p:spPr/>
        <p:txBody>
          <a:bodyPr/>
          <a:lstStyle/>
          <a:p>
            <a:r>
              <a:rPr lang="en-US" smtClean="0"/>
              <a:t>V. Babkin    TOF TDR</a:t>
            </a:r>
            <a:endParaRPr lang="ru-RU"/>
          </a:p>
        </p:txBody>
      </p:sp>
      <p:sp>
        <p:nvSpPr>
          <p:cNvPr id="5" name="Slide Number Placeholder 4"/>
          <p:cNvSpPr>
            <a:spLocks noGrp="1"/>
          </p:cNvSpPr>
          <p:nvPr>
            <p:ph type="sldNum" sz="quarter" idx="12"/>
          </p:nvPr>
        </p:nvSpPr>
        <p:spPr/>
        <p:txBody>
          <a:bodyPr/>
          <a:lstStyle/>
          <a:p>
            <a:fld id="{0F9BF74C-D542-4A04-A2BF-D03B5D387137}" type="slidenum">
              <a:rPr lang="ru-RU" smtClean="0"/>
              <a:t>‹#›</a:t>
            </a:fld>
            <a:endParaRPr lang="ru-RU"/>
          </a:p>
        </p:txBody>
      </p:sp>
    </p:spTree>
    <p:extLst>
      <p:ext uri="{BB962C8B-B14F-4D97-AF65-F5344CB8AC3E}">
        <p14:creationId xmlns:p14="http://schemas.microsoft.com/office/powerpoint/2010/main" val="382327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64BE9-32E3-467D-BC85-D3558E958D2A}" type="datetime1">
              <a:rPr lang="ru-RU" smtClean="0"/>
              <a:t>30.01.2018</a:t>
            </a:fld>
            <a:endParaRPr lang="ru-RU"/>
          </a:p>
        </p:txBody>
      </p:sp>
      <p:sp>
        <p:nvSpPr>
          <p:cNvPr id="3" name="Footer Placeholder 2"/>
          <p:cNvSpPr>
            <a:spLocks noGrp="1"/>
          </p:cNvSpPr>
          <p:nvPr>
            <p:ph type="ftr" sz="quarter" idx="11"/>
          </p:nvPr>
        </p:nvSpPr>
        <p:spPr/>
        <p:txBody>
          <a:bodyPr/>
          <a:lstStyle/>
          <a:p>
            <a:r>
              <a:rPr lang="en-US" smtClean="0"/>
              <a:t>V. Babkin    TOF TDR</a:t>
            </a:r>
            <a:endParaRPr lang="ru-RU"/>
          </a:p>
        </p:txBody>
      </p:sp>
      <p:sp>
        <p:nvSpPr>
          <p:cNvPr id="4" name="Slide Number Placeholder 3"/>
          <p:cNvSpPr>
            <a:spLocks noGrp="1"/>
          </p:cNvSpPr>
          <p:nvPr>
            <p:ph type="sldNum" sz="quarter" idx="12"/>
          </p:nvPr>
        </p:nvSpPr>
        <p:spPr/>
        <p:txBody>
          <a:bodyPr/>
          <a:lstStyle/>
          <a:p>
            <a:fld id="{0F9BF74C-D542-4A04-A2BF-D03B5D387137}" type="slidenum">
              <a:rPr lang="ru-RU" smtClean="0"/>
              <a:t>‹#›</a:t>
            </a:fld>
            <a:endParaRPr lang="ru-RU"/>
          </a:p>
        </p:txBody>
      </p:sp>
    </p:spTree>
    <p:extLst>
      <p:ext uri="{BB962C8B-B14F-4D97-AF65-F5344CB8AC3E}">
        <p14:creationId xmlns:p14="http://schemas.microsoft.com/office/powerpoint/2010/main" val="216561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CDDC119-D421-4D6A-8969-3AAF0DF74D56}" type="datetime1">
              <a:rPr lang="ru-RU" smtClean="0"/>
              <a:t>30.01.2018</a:t>
            </a:fld>
            <a:endParaRPr lang="ru-RU"/>
          </a:p>
        </p:txBody>
      </p:sp>
      <p:sp>
        <p:nvSpPr>
          <p:cNvPr id="6" name="Footer Placeholder 5"/>
          <p:cNvSpPr>
            <a:spLocks noGrp="1"/>
          </p:cNvSpPr>
          <p:nvPr>
            <p:ph type="ftr" sz="quarter" idx="11"/>
          </p:nvPr>
        </p:nvSpPr>
        <p:spPr/>
        <p:txBody>
          <a:bodyPr/>
          <a:lstStyle/>
          <a:p>
            <a:r>
              <a:rPr lang="en-US" smtClean="0"/>
              <a:t>V. Babkin    TOF TDR</a:t>
            </a:r>
            <a:endParaRPr lang="ru-RU"/>
          </a:p>
        </p:txBody>
      </p:sp>
      <p:sp>
        <p:nvSpPr>
          <p:cNvPr id="7" name="Slide Number Placeholder 6"/>
          <p:cNvSpPr>
            <a:spLocks noGrp="1"/>
          </p:cNvSpPr>
          <p:nvPr>
            <p:ph type="sldNum" sz="quarter" idx="12"/>
          </p:nvPr>
        </p:nvSpPr>
        <p:spPr/>
        <p:txBody>
          <a:bodyPr/>
          <a:lstStyle/>
          <a:p>
            <a:fld id="{0F9BF74C-D542-4A04-A2BF-D03B5D387137}" type="slidenum">
              <a:rPr lang="ru-RU" smtClean="0"/>
              <a:t>‹#›</a:t>
            </a:fld>
            <a:endParaRPr lang="ru-RU"/>
          </a:p>
        </p:txBody>
      </p:sp>
    </p:spTree>
    <p:extLst>
      <p:ext uri="{BB962C8B-B14F-4D97-AF65-F5344CB8AC3E}">
        <p14:creationId xmlns:p14="http://schemas.microsoft.com/office/powerpoint/2010/main" val="3970585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953BB90-7414-4B73-BB18-3D5725B53309}" type="datetime1">
              <a:rPr lang="ru-RU" smtClean="0"/>
              <a:t>30.01.2018</a:t>
            </a:fld>
            <a:endParaRPr lang="ru-RU"/>
          </a:p>
        </p:txBody>
      </p:sp>
      <p:sp>
        <p:nvSpPr>
          <p:cNvPr id="6" name="Footer Placeholder 5"/>
          <p:cNvSpPr>
            <a:spLocks noGrp="1"/>
          </p:cNvSpPr>
          <p:nvPr>
            <p:ph type="ftr" sz="quarter" idx="11"/>
          </p:nvPr>
        </p:nvSpPr>
        <p:spPr/>
        <p:txBody>
          <a:bodyPr/>
          <a:lstStyle/>
          <a:p>
            <a:r>
              <a:rPr lang="en-US" smtClean="0"/>
              <a:t>V. Babkin    TOF TDR</a:t>
            </a:r>
            <a:endParaRPr lang="ru-RU"/>
          </a:p>
        </p:txBody>
      </p:sp>
      <p:sp>
        <p:nvSpPr>
          <p:cNvPr id="7" name="Slide Number Placeholder 6"/>
          <p:cNvSpPr>
            <a:spLocks noGrp="1"/>
          </p:cNvSpPr>
          <p:nvPr>
            <p:ph type="sldNum" sz="quarter" idx="12"/>
          </p:nvPr>
        </p:nvSpPr>
        <p:spPr/>
        <p:txBody>
          <a:bodyPr/>
          <a:lstStyle/>
          <a:p>
            <a:fld id="{0F9BF74C-D542-4A04-A2BF-D03B5D387137}" type="slidenum">
              <a:rPr lang="ru-RU" smtClean="0"/>
              <a:t>‹#›</a:t>
            </a:fld>
            <a:endParaRPr lang="ru-RU"/>
          </a:p>
        </p:txBody>
      </p:sp>
    </p:spTree>
    <p:extLst>
      <p:ext uri="{BB962C8B-B14F-4D97-AF65-F5344CB8AC3E}">
        <p14:creationId xmlns:p14="http://schemas.microsoft.com/office/powerpoint/2010/main" val="2011254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6AC285-D587-4DBC-B053-41CFE328DE31}" type="datetime1">
              <a:rPr lang="ru-RU" smtClean="0"/>
              <a:t>30.01.2018</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Babkin    TOF TDR</a:t>
            </a:r>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9BF74C-D542-4A04-A2BF-D03B5D387137}" type="slidenum">
              <a:rPr lang="ru-RU" smtClean="0"/>
              <a:t>‹#›</a:t>
            </a:fld>
            <a:endParaRPr lang="ru-RU"/>
          </a:p>
        </p:txBody>
      </p:sp>
    </p:spTree>
    <p:extLst>
      <p:ext uri="{BB962C8B-B14F-4D97-AF65-F5344CB8AC3E}">
        <p14:creationId xmlns:p14="http://schemas.microsoft.com/office/powerpoint/2010/main" val="39835007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33829" y="2402319"/>
            <a:ext cx="6076343" cy="461665"/>
          </a:xfrm>
          <a:prstGeom prst="rect">
            <a:avLst/>
          </a:prstGeom>
          <a:noFill/>
        </p:spPr>
        <p:txBody>
          <a:bodyPr wrap="none" rtlCol="0">
            <a:spAutoFit/>
          </a:bodyPr>
          <a:lstStyle/>
          <a:p>
            <a:r>
              <a:rPr lang="en-US" sz="2400" dirty="0" smtClean="0"/>
              <a:t>Answers to </a:t>
            </a:r>
            <a:r>
              <a:rPr lang="en-US" sz="2400" dirty="0"/>
              <a:t>the DAC </a:t>
            </a:r>
            <a:r>
              <a:rPr lang="en-US" sz="2400" dirty="0" smtClean="0"/>
              <a:t>questions for the MPD TOF</a:t>
            </a:r>
            <a:endParaRPr lang="ru-RU" sz="2400" dirty="0"/>
          </a:p>
        </p:txBody>
      </p:sp>
      <p:sp>
        <p:nvSpPr>
          <p:cNvPr id="2" name="TextBox 1"/>
          <p:cNvSpPr txBox="1"/>
          <p:nvPr/>
        </p:nvSpPr>
        <p:spPr>
          <a:xfrm>
            <a:off x="577049" y="887767"/>
            <a:ext cx="184731" cy="369332"/>
          </a:xfrm>
          <a:prstGeom prst="rect">
            <a:avLst/>
          </a:prstGeom>
          <a:noFill/>
        </p:spPr>
        <p:txBody>
          <a:bodyPr wrap="none" rtlCol="0">
            <a:spAutoFit/>
          </a:bodyPr>
          <a:lstStyle/>
          <a:p>
            <a:endParaRPr lang="ru-RU" dirty="0"/>
          </a:p>
        </p:txBody>
      </p:sp>
      <p:sp>
        <p:nvSpPr>
          <p:cNvPr id="39" name="TextBox 38"/>
          <p:cNvSpPr txBox="1"/>
          <p:nvPr/>
        </p:nvSpPr>
        <p:spPr>
          <a:xfrm>
            <a:off x="1482571" y="1961965"/>
            <a:ext cx="184731" cy="369332"/>
          </a:xfrm>
          <a:prstGeom prst="rect">
            <a:avLst/>
          </a:prstGeom>
          <a:noFill/>
        </p:spPr>
        <p:txBody>
          <a:bodyPr wrap="none" rtlCol="0">
            <a:spAutoFit/>
          </a:bodyPr>
          <a:lstStyle/>
          <a:p>
            <a:endParaRPr lang="ru-RU" dirty="0"/>
          </a:p>
        </p:txBody>
      </p:sp>
      <p:sp>
        <p:nvSpPr>
          <p:cNvPr id="3" name="Дата 2"/>
          <p:cNvSpPr>
            <a:spLocks noGrp="1"/>
          </p:cNvSpPr>
          <p:nvPr>
            <p:ph type="dt" sz="half" idx="10"/>
          </p:nvPr>
        </p:nvSpPr>
        <p:spPr/>
        <p:txBody>
          <a:bodyPr/>
          <a:lstStyle/>
          <a:p>
            <a:fld id="{28B20E6F-2E8F-48CF-9942-AD00B4214708}" type="datetime1">
              <a:rPr lang="ru-RU" smtClean="0"/>
              <a:t>30.01.2018</a:t>
            </a:fld>
            <a:endParaRPr lang="ru-RU"/>
          </a:p>
        </p:txBody>
      </p:sp>
      <p:sp>
        <p:nvSpPr>
          <p:cNvPr id="4" name="Нижний колонтитул 3"/>
          <p:cNvSpPr>
            <a:spLocks noGrp="1"/>
          </p:cNvSpPr>
          <p:nvPr>
            <p:ph type="ftr" sz="quarter" idx="11"/>
          </p:nvPr>
        </p:nvSpPr>
        <p:spPr/>
        <p:txBody>
          <a:bodyPr/>
          <a:lstStyle/>
          <a:p>
            <a:r>
              <a:rPr lang="en-US" smtClean="0"/>
              <a:t>V. Babkin    TOF TDR</a:t>
            </a:r>
            <a:endParaRPr lang="ru-RU"/>
          </a:p>
        </p:txBody>
      </p:sp>
      <p:sp>
        <p:nvSpPr>
          <p:cNvPr id="6" name="Номер слайда 5"/>
          <p:cNvSpPr>
            <a:spLocks noGrp="1"/>
          </p:cNvSpPr>
          <p:nvPr>
            <p:ph type="sldNum" sz="quarter" idx="12"/>
          </p:nvPr>
        </p:nvSpPr>
        <p:spPr/>
        <p:txBody>
          <a:bodyPr/>
          <a:lstStyle/>
          <a:p>
            <a:fld id="{0F9BF74C-D542-4A04-A2BF-D03B5D387137}" type="slidenum">
              <a:rPr lang="ru-RU" smtClean="0"/>
              <a:t>1</a:t>
            </a:fld>
            <a:endParaRPr lang="ru-RU"/>
          </a:p>
        </p:txBody>
      </p:sp>
      <p:sp>
        <p:nvSpPr>
          <p:cNvPr id="8" name="TextBox 7"/>
          <p:cNvSpPr txBox="1"/>
          <p:nvPr/>
        </p:nvSpPr>
        <p:spPr>
          <a:xfrm>
            <a:off x="2368640" y="4319078"/>
            <a:ext cx="4406720" cy="523220"/>
          </a:xfrm>
          <a:prstGeom prst="rect">
            <a:avLst/>
          </a:prstGeom>
          <a:noFill/>
        </p:spPr>
        <p:txBody>
          <a:bodyPr wrap="none" rtlCol="0">
            <a:spAutoFit/>
          </a:bodyPr>
          <a:lstStyle/>
          <a:p>
            <a:pPr algn="ctr"/>
            <a:r>
              <a:rPr lang="en-US" sz="1400" dirty="0">
                <a:latin typeface="Times New Roman" panose="02020603050405020304" pitchFamily="18" charset="0"/>
                <a:cs typeface="Times New Roman" panose="02020603050405020304" pitchFamily="18" charset="0"/>
              </a:rPr>
              <a:t>V. </a:t>
            </a:r>
            <a:r>
              <a:rPr lang="en-US" sz="1400" dirty="0" err="1">
                <a:latin typeface="Times New Roman" panose="02020603050405020304" pitchFamily="18" charset="0"/>
                <a:cs typeface="Times New Roman" panose="02020603050405020304" pitchFamily="18" charset="0"/>
              </a:rPr>
              <a:t>Babkin</a:t>
            </a:r>
            <a:r>
              <a:rPr lang="en-US" sz="1400" dirty="0">
                <a:latin typeface="Times New Roman" panose="02020603050405020304" pitchFamily="18" charset="0"/>
                <a:cs typeface="Times New Roman" panose="02020603050405020304" pitchFamily="18" charset="0"/>
              </a:rPr>
              <a:t> on behalf of the TOF MPD </a:t>
            </a:r>
            <a:r>
              <a:rPr lang="en-US" sz="1400" dirty="0" smtClean="0">
                <a:latin typeface="Times New Roman" panose="02020603050405020304" pitchFamily="18" charset="0"/>
                <a:cs typeface="Times New Roman" panose="02020603050405020304" pitchFamily="18" charset="0"/>
              </a:rPr>
              <a:t>group</a:t>
            </a:r>
          </a:p>
          <a:p>
            <a:pPr algn="ctr"/>
            <a:r>
              <a:rPr lang="en-US" sz="1400" dirty="0" smtClean="0">
                <a:latin typeface="Times New Roman" panose="02020603050405020304" pitchFamily="18" charset="0"/>
                <a:cs typeface="Times New Roman" panose="02020603050405020304" pitchFamily="18" charset="0"/>
              </a:rPr>
              <a:t>MPD Detector Advisory Committee, </a:t>
            </a:r>
            <a:r>
              <a:rPr lang="en-US" sz="1400" dirty="0" err="1" smtClean="0">
                <a:latin typeface="Times New Roman" panose="02020603050405020304" pitchFamily="18" charset="0"/>
                <a:cs typeface="Times New Roman" panose="02020603050405020304" pitchFamily="18" charset="0"/>
              </a:rPr>
              <a:t>Dubna</a:t>
            </a:r>
            <a:r>
              <a:rPr lang="en-US" sz="1400" dirty="0" smtClean="0">
                <a:latin typeface="Times New Roman" panose="02020603050405020304" pitchFamily="18" charset="0"/>
                <a:cs typeface="Times New Roman" panose="02020603050405020304" pitchFamily="18" charset="0"/>
              </a:rPr>
              <a:t>, January </a:t>
            </a:r>
            <a:r>
              <a:rPr lang="en-US" sz="1400" dirty="0" smtClean="0">
                <a:latin typeface="Times New Roman" panose="02020603050405020304" pitchFamily="18" charset="0"/>
                <a:cs typeface="Times New Roman" panose="02020603050405020304" pitchFamily="18" charset="0"/>
              </a:rPr>
              <a:t>2018</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5234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2">
            <a:extLst>
              <a:ext uri="{28A0092B-C50C-407E-A947-70E740481C1C}">
                <a14:useLocalDpi xmlns:a14="http://schemas.microsoft.com/office/drawing/2010/main" val="0"/>
              </a:ext>
            </a:extLst>
          </a:blip>
          <a:srcRect l="3515" t="7822" r="8087"/>
          <a:stretch/>
        </p:blipFill>
        <p:spPr>
          <a:xfrm>
            <a:off x="249997" y="1178450"/>
            <a:ext cx="8894003" cy="4914309"/>
          </a:xfrm>
          <a:prstGeom prst="rect">
            <a:avLst/>
          </a:prstGeom>
        </p:spPr>
      </p:pic>
      <p:sp>
        <p:nvSpPr>
          <p:cNvPr id="8" name="TextBox 7"/>
          <p:cNvSpPr txBox="1"/>
          <p:nvPr/>
        </p:nvSpPr>
        <p:spPr>
          <a:xfrm>
            <a:off x="1240176" y="0"/>
            <a:ext cx="6999224" cy="984885"/>
          </a:xfrm>
          <a:prstGeom prst="rect">
            <a:avLst/>
          </a:prstGeom>
          <a:noFill/>
        </p:spPr>
        <p:txBody>
          <a:bodyPr wrap="none" rtlCol="0">
            <a:spAutoFit/>
          </a:bodyPr>
          <a:lstStyle/>
          <a:p>
            <a:pPr algn="ctr"/>
            <a:r>
              <a:rPr lang="en-US" dirty="0" smtClean="0"/>
              <a:t>Occupancy </a:t>
            </a:r>
            <a:r>
              <a:rPr lang="en-US" dirty="0" smtClean="0"/>
              <a:t>(hits </a:t>
            </a:r>
            <a:r>
              <a:rPr lang="en-US" dirty="0" smtClean="0"/>
              <a:t>per event per one channel of the</a:t>
            </a:r>
            <a:r>
              <a:rPr lang="ru-RU" dirty="0" smtClean="0"/>
              <a:t> </a:t>
            </a:r>
            <a:r>
              <a:rPr lang="en-US" dirty="0" smtClean="0">
                <a:solidFill>
                  <a:srgbClr val="FF0000"/>
                </a:solidFill>
              </a:rPr>
              <a:t>TOF</a:t>
            </a:r>
            <a:r>
              <a:rPr lang="ru-RU" dirty="0" smtClean="0"/>
              <a:t>) </a:t>
            </a:r>
            <a:endParaRPr lang="en-US" dirty="0" smtClean="0"/>
          </a:p>
          <a:p>
            <a:endParaRPr lang="en-US" sz="800" dirty="0" smtClean="0"/>
          </a:p>
          <a:p>
            <a:r>
              <a:rPr lang="en-US" sz="1600" dirty="0" smtClean="0"/>
              <a:t>Cuts: 1) time of particles crossing TOF &gt;</a:t>
            </a:r>
            <a:r>
              <a:rPr lang="ru-RU" sz="1600" dirty="0" smtClean="0"/>
              <a:t>30 </a:t>
            </a:r>
            <a:r>
              <a:rPr lang="en-US" sz="1600" dirty="0" smtClean="0"/>
              <a:t>ns </a:t>
            </a:r>
            <a:r>
              <a:rPr lang="en-US" sz="1600" dirty="0" smtClean="0"/>
              <a:t>(separated </a:t>
            </a:r>
            <a:r>
              <a:rPr lang="en-US" sz="1600" dirty="0" smtClean="0"/>
              <a:t>by electronics)</a:t>
            </a:r>
          </a:p>
          <a:p>
            <a:r>
              <a:rPr lang="en-US" sz="1600" dirty="0"/>
              <a:t> </a:t>
            </a:r>
            <a:r>
              <a:rPr lang="en-US" sz="1600" dirty="0" smtClean="0"/>
              <a:t>         2</a:t>
            </a:r>
            <a:r>
              <a:rPr lang="en-US" sz="1600" dirty="0"/>
              <a:t>) </a:t>
            </a:r>
            <a:r>
              <a:rPr lang="en-US" sz="1600" dirty="0" smtClean="0"/>
              <a:t>do </a:t>
            </a:r>
            <a:r>
              <a:rPr lang="en-US" sz="1600" dirty="0"/>
              <a:t>not take into account the electrons generated inside the TOF detectors</a:t>
            </a:r>
            <a:endParaRPr lang="ru-RU" sz="1600" dirty="0"/>
          </a:p>
        </p:txBody>
      </p:sp>
      <p:sp>
        <p:nvSpPr>
          <p:cNvPr id="9" name="TextBox 8"/>
          <p:cNvSpPr txBox="1"/>
          <p:nvPr/>
        </p:nvSpPr>
        <p:spPr>
          <a:xfrm rot="16200000">
            <a:off x="-936963" y="2405618"/>
            <a:ext cx="2373920" cy="276999"/>
          </a:xfrm>
          <a:prstGeom prst="rect">
            <a:avLst/>
          </a:prstGeom>
          <a:solidFill>
            <a:schemeClr val="bg1"/>
          </a:solidFill>
        </p:spPr>
        <p:txBody>
          <a:bodyPr wrap="none" lIns="0" tIns="0" rIns="0" bIns="0" rtlCol="0">
            <a:spAutoFit/>
          </a:bodyPr>
          <a:lstStyle/>
          <a:p>
            <a:r>
              <a:rPr lang="en-US" dirty="0" smtClean="0"/>
              <a:t>Particles/(channel*Z*d</a:t>
            </a:r>
            <a:r>
              <a:rPr lang="el-GR" dirty="0" smtClean="0"/>
              <a:t>φ</a:t>
            </a:r>
            <a:r>
              <a:rPr lang="en-US" dirty="0" smtClean="0"/>
              <a:t>)</a:t>
            </a:r>
            <a:endParaRPr lang="ru-RU" baseline="30000" dirty="0"/>
          </a:p>
        </p:txBody>
      </p:sp>
      <p:sp>
        <p:nvSpPr>
          <p:cNvPr id="2" name="TextBox 1"/>
          <p:cNvSpPr txBox="1"/>
          <p:nvPr/>
        </p:nvSpPr>
        <p:spPr>
          <a:xfrm>
            <a:off x="5809263" y="1357157"/>
            <a:ext cx="1277914" cy="369332"/>
          </a:xfrm>
          <a:prstGeom prst="rect">
            <a:avLst/>
          </a:prstGeom>
          <a:noFill/>
        </p:spPr>
        <p:txBody>
          <a:bodyPr wrap="none" rtlCol="0">
            <a:spAutoFit/>
          </a:bodyPr>
          <a:lstStyle/>
          <a:p>
            <a:r>
              <a:rPr lang="en-US" b="1" dirty="0" smtClean="0">
                <a:solidFill>
                  <a:srgbClr val="FF0000"/>
                </a:solidFill>
              </a:rPr>
              <a:t>all particles</a:t>
            </a:r>
            <a:endParaRPr lang="ru-RU" b="1" dirty="0">
              <a:solidFill>
                <a:srgbClr val="FF0000"/>
              </a:solidFill>
            </a:endParaRPr>
          </a:p>
        </p:txBody>
      </p:sp>
      <p:sp>
        <p:nvSpPr>
          <p:cNvPr id="6" name="TextBox 5"/>
          <p:cNvSpPr txBox="1"/>
          <p:nvPr/>
        </p:nvSpPr>
        <p:spPr>
          <a:xfrm>
            <a:off x="6148094" y="3336299"/>
            <a:ext cx="1091966" cy="369332"/>
          </a:xfrm>
          <a:prstGeom prst="rect">
            <a:avLst/>
          </a:prstGeom>
          <a:noFill/>
        </p:spPr>
        <p:txBody>
          <a:bodyPr wrap="none" rtlCol="0">
            <a:spAutoFit/>
          </a:bodyPr>
          <a:lstStyle/>
          <a:p>
            <a:r>
              <a:rPr lang="en-US" b="1" dirty="0" smtClean="0">
                <a:solidFill>
                  <a:srgbClr val="0070C0"/>
                </a:solidFill>
              </a:rPr>
              <a:t>primaries</a:t>
            </a:r>
            <a:endParaRPr lang="ru-RU" b="1" dirty="0">
              <a:solidFill>
                <a:srgbClr val="0070C0"/>
              </a:solidFill>
            </a:endParaRPr>
          </a:p>
        </p:txBody>
      </p:sp>
      <p:sp>
        <p:nvSpPr>
          <p:cNvPr id="3" name="Дата 2"/>
          <p:cNvSpPr>
            <a:spLocks noGrp="1"/>
          </p:cNvSpPr>
          <p:nvPr>
            <p:ph type="dt" sz="half" idx="10"/>
          </p:nvPr>
        </p:nvSpPr>
        <p:spPr/>
        <p:txBody>
          <a:bodyPr/>
          <a:lstStyle/>
          <a:p>
            <a:fld id="{F88944CB-E536-4790-8521-C42B9B09EB18}" type="datetime1">
              <a:rPr lang="ru-RU" smtClean="0"/>
              <a:t>30.01.2018</a:t>
            </a:fld>
            <a:endParaRPr lang="ru-RU"/>
          </a:p>
        </p:txBody>
      </p:sp>
      <p:sp>
        <p:nvSpPr>
          <p:cNvPr id="4" name="Нижний колонтитул 3"/>
          <p:cNvSpPr>
            <a:spLocks noGrp="1"/>
          </p:cNvSpPr>
          <p:nvPr>
            <p:ph type="ftr" sz="quarter" idx="11"/>
          </p:nvPr>
        </p:nvSpPr>
        <p:spPr/>
        <p:txBody>
          <a:bodyPr/>
          <a:lstStyle/>
          <a:p>
            <a:r>
              <a:rPr lang="en-US" smtClean="0"/>
              <a:t>V. Babkin    TOF TDR</a:t>
            </a:r>
            <a:endParaRPr lang="ru-RU"/>
          </a:p>
        </p:txBody>
      </p:sp>
      <p:sp>
        <p:nvSpPr>
          <p:cNvPr id="5" name="Номер слайда 4"/>
          <p:cNvSpPr>
            <a:spLocks noGrp="1"/>
          </p:cNvSpPr>
          <p:nvPr>
            <p:ph type="sldNum" sz="quarter" idx="12"/>
          </p:nvPr>
        </p:nvSpPr>
        <p:spPr/>
        <p:txBody>
          <a:bodyPr/>
          <a:lstStyle/>
          <a:p>
            <a:fld id="{0F9BF74C-D542-4A04-A2BF-D03B5D387137}" type="slidenum">
              <a:rPr lang="ru-RU" smtClean="0"/>
              <a:t>10</a:t>
            </a:fld>
            <a:endParaRPr lang="ru-RU"/>
          </a:p>
        </p:txBody>
      </p:sp>
    </p:spTree>
    <p:extLst>
      <p:ext uri="{BB962C8B-B14F-4D97-AF65-F5344CB8AC3E}">
        <p14:creationId xmlns:p14="http://schemas.microsoft.com/office/powerpoint/2010/main" val="3964255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035" y="1081229"/>
            <a:ext cx="7829651" cy="4951957"/>
          </a:xfrm>
          <a:prstGeom prst="rect">
            <a:avLst/>
          </a:prstGeom>
        </p:spPr>
      </p:pic>
      <p:sp>
        <p:nvSpPr>
          <p:cNvPr id="8" name="TextBox 7"/>
          <p:cNvSpPr txBox="1"/>
          <p:nvPr/>
        </p:nvSpPr>
        <p:spPr>
          <a:xfrm>
            <a:off x="1778046" y="0"/>
            <a:ext cx="5923480" cy="369332"/>
          </a:xfrm>
          <a:prstGeom prst="rect">
            <a:avLst/>
          </a:prstGeom>
          <a:noFill/>
        </p:spPr>
        <p:txBody>
          <a:bodyPr wrap="none" rtlCol="0">
            <a:spAutoFit/>
          </a:bodyPr>
          <a:lstStyle/>
          <a:p>
            <a:pPr algn="ctr"/>
            <a:r>
              <a:rPr lang="en-US" dirty="0" smtClean="0"/>
              <a:t>Occupancy </a:t>
            </a:r>
            <a:r>
              <a:rPr lang="en-US" dirty="0" smtClean="0"/>
              <a:t>(efficiency of the reconstructed track on the</a:t>
            </a:r>
            <a:r>
              <a:rPr lang="ru-RU" dirty="0" smtClean="0"/>
              <a:t> </a:t>
            </a:r>
            <a:r>
              <a:rPr lang="en-US" dirty="0" smtClean="0">
                <a:solidFill>
                  <a:srgbClr val="FF0000"/>
                </a:solidFill>
              </a:rPr>
              <a:t>TOF</a:t>
            </a:r>
            <a:r>
              <a:rPr lang="ru-RU" dirty="0" smtClean="0"/>
              <a:t>) </a:t>
            </a:r>
            <a:endParaRPr lang="en-US" dirty="0" smtClean="0"/>
          </a:p>
        </p:txBody>
      </p:sp>
      <p:sp>
        <p:nvSpPr>
          <p:cNvPr id="9" name="TextBox 8"/>
          <p:cNvSpPr txBox="1"/>
          <p:nvPr/>
        </p:nvSpPr>
        <p:spPr>
          <a:xfrm rot="16200000">
            <a:off x="583506" y="2119128"/>
            <a:ext cx="1092764" cy="307777"/>
          </a:xfrm>
          <a:prstGeom prst="rect">
            <a:avLst/>
          </a:prstGeom>
          <a:solidFill>
            <a:schemeClr val="bg1"/>
          </a:solidFill>
        </p:spPr>
        <p:txBody>
          <a:bodyPr wrap="square" lIns="0" tIns="0" rIns="0" bIns="0" rtlCol="0">
            <a:spAutoFit/>
          </a:bodyPr>
          <a:lstStyle/>
          <a:p>
            <a:r>
              <a:rPr lang="en-US" sz="2000" dirty="0" smtClean="0"/>
              <a:t>Efficiency</a:t>
            </a:r>
            <a:endParaRPr lang="ru-RU" sz="2000" baseline="30000" dirty="0"/>
          </a:p>
        </p:txBody>
      </p:sp>
      <p:sp>
        <p:nvSpPr>
          <p:cNvPr id="3" name="Дата 2"/>
          <p:cNvSpPr>
            <a:spLocks noGrp="1"/>
          </p:cNvSpPr>
          <p:nvPr>
            <p:ph type="dt" sz="half" idx="10"/>
          </p:nvPr>
        </p:nvSpPr>
        <p:spPr/>
        <p:txBody>
          <a:bodyPr/>
          <a:lstStyle/>
          <a:p>
            <a:fld id="{35DAD4A9-D73C-4254-8C84-52E2E65F3925}" type="datetime1">
              <a:rPr lang="ru-RU" smtClean="0"/>
              <a:t>30.01.2018</a:t>
            </a:fld>
            <a:endParaRPr lang="ru-RU"/>
          </a:p>
        </p:txBody>
      </p:sp>
      <p:sp>
        <p:nvSpPr>
          <p:cNvPr id="4" name="Нижний колонтитул 3"/>
          <p:cNvSpPr>
            <a:spLocks noGrp="1"/>
          </p:cNvSpPr>
          <p:nvPr>
            <p:ph type="ftr" sz="quarter" idx="11"/>
          </p:nvPr>
        </p:nvSpPr>
        <p:spPr/>
        <p:txBody>
          <a:bodyPr/>
          <a:lstStyle/>
          <a:p>
            <a:r>
              <a:rPr lang="en-US" smtClean="0"/>
              <a:t>V. Babkin    TOF TDR</a:t>
            </a:r>
            <a:endParaRPr lang="ru-RU"/>
          </a:p>
        </p:txBody>
      </p:sp>
      <p:sp>
        <p:nvSpPr>
          <p:cNvPr id="5" name="Номер слайда 4"/>
          <p:cNvSpPr>
            <a:spLocks noGrp="1"/>
          </p:cNvSpPr>
          <p:nvPr>
            <p:ph type="sldNum" sz="quarter" idx="12"/>
          </p:nvPr>
        </p:nvSpPr>
        <p:spPr/>
        <p:txBody>
          <a:bodyPr/>
          <a:lstStyle/>
          <a:p>
            <a:fld id="{0F9BF74C-D542-4A04-A2BF-D03B5D387137}" type="slidenum">
              <a:rPr lang="ru-RU" smtClean="0"/>
              <a:t>11</a:t>
            </a:fld>
            <a:endParaRPr lang="ru-RU"/>
          </a:p>
        </p:txBody>
      </p:sp>
      <p:sp>
        <p:nvSpPr>
          <p:cNvPr id="10" name="TextBox 9"/>
          <p:cNvSpPr txBox="1"/>
          <p:nvPr/>
        </p:nvSpPr>
        <p:spPr>
          <a:xfrm>
            <a:off x="1650987" y="545505"/>
            <a:ext cx="7000699" cy="646331"/>
          </a:xfrm>
          <a:prstGeom prst="rect">
            <a:avLst/>
          </a:prstGeom>
          <a:noFill/>
        </p:spPr>
        <p:txBody>
          <a:bodyPr wrap="none" rtlCol="0">
            <a:spAutoFit/>
          </a:bodyPr>
          <a:lstStyle/>
          <a:p>
            <a:r>
              <a:rPr lang="en-US" dirty="0" smtClean="0"/>
              <a:t>Reconstructed by </a:t>
            </a:r>
            <a:r>
              <a:rPr lang="en-US" dirty="0"/>
              <a:t>the TPC </a:t>
            </a:r>
            <a:r>
              <a:rPr lang="en-US" dirty="0" smtClean="0"/>
              <a:t>track with one TOF hit </a:t>
            </a:r>
            <a:r>
              <a:rPr lang="en-US" dirty="0"/>
              <a:t>without background </a:t>
            </a:r>
            <a:r>
              <a:rPr lang="en-US" dirty="0" smtClean="0"/>
              <a:t>hits</a:t>
            </a:r>
            <a:endParaRPr lang="en-US" dirty="0"/>
          </a:p>
          <a:p>
            <a:pPr algn="ctr"/>
            <a:r>
              <a:rPr lang="en-US" dirty="0" smtClean="0"/>
              <a:t>All tracks with and without background</a:t>
            </a:r>
            <a:endParaRPr lang="ru-RU" dirty="0"/>
          </a:p>
        </p:txBody>
      </p:sp>
      <p:sp>
        <p:nvSpPr>
          <p:cNvPr id="11" name="TextBox 10"/>
          <p:cNvSpPr txBox="1"/>
          <p:nvPr/>
        </p:nvSpPr>
        <p:spPr>
          <a:xfrm>
            <a:off x="481729" y="684004"/>
            <a:ext cx="1239570" cy="369332"/>
          </a:xfrm>
          <a:prstGeom prst="rect">
            <a:avLst/>
          </a:prstGeom>
          <a:noFill/>
        </p:spPr>
        <p:txBody>
          <a:bodyPr wrap="none" rtlCol="0">
            <a:spAutoFit/>
          </a:bodyPr>
          <a:lstStyle/>
          <a:p>
            <a:r>
              <a:rPr lang="en-US" dirty="0" smtClean="0"/>
              <a:t>Efficiency =</a:t>
            </a:r>
            <a:endParaRPr lang="en-US" dirty="0"/>
          </a:p>
        </p:txBody>
      </p:sp>
      <p:cxnSp>
        <p:nvCxnSpPr>
          <p:cNvPr id="13" name="Прямая соединительная линия 12"/>
          <p:cNvCxnSpPr/>
          <p:nvPr/>
        </p:nvCxnSpPr>
        <p:spPr>
          <a:xfrm>
            <a:off x="1778046" y="868670"/>
            <a:ext cx="7213554"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50810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20224" y="-19907"/>
            <a:ext cx="4807855" cy="369332"/>
          </a:xfrm>
          <a:prstGeom prst="rect">
            <a:avLst/>
          </a:prstGeom>
          <a:noFill/>
        </p:spPr>
        <p:txBody>
          <a:bodyPr wrap="none" rtlCol="0">
            <a:spAutoFit/>
          </a:bodyPr>
          <a:lstStyle/>
          <a:p>
            <a:pPr algn="ctr"/>
            <a:r>
              <a:rPr lang="en-US" dirty="0" smtClean="0"/>
              <a:t>Occupancy (separation of two hits on one strip</a:t>
            </a:r>
            <a:r>
              <a:rPr lang="ru-RU" dirty="0" smtClean="0"/>
              <a:t>) </a:t>
            </a:r>
            <a:endParaRPr lang="en-US" dirty="0" smtClean="0"/>
          </a:p>
        </p:txBody>
      </p:sp>
      <p:cxnSp>
        <p:nvCxnSpPr>
          <p:cNvPr id="5" name="Прямая соединительная линия 4"/>
          <p:cNvCxnSpPr/>
          <p:nvPr/>
        </p:nvCxnSpPr>
        <p:spPr>
          <a:xfrm>
            <a:off x="3435045" y="4269653"/>
            <a:ext cx="287636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H="1">
            <a:off x="5423643" y="4269653"/>
            <a:ext cx="887767" cy="88776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H="1">
            <a:off x="2547278" y="4269653"/>
            <a:ext cx="887767" cy="88776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2547278" y="5157420"/>
            <a:ext cx="28782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3260998" y="4444925"/>
            <a:ext cx="287655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3088754" y="4615581"/>
            <a:ext cx="2876550" cy="79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2912542" y="4798938"/>
            <a:ext cx="2874962" cy="15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2720454" y="4984675"/>
            <a:ext cx="2880519" cy="23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flipH="1" flipV="1">
            <a:off x="3225279" y="4022650"/>
            <a:ext cx="644525" cy="1847850"/>
          </a:xfrm>
          <a:prstGeom prst="line">
            <a:avLst/>
          </a:prstGeom>
          <a:ln w="19050">
            <a:tailEnd type="stealth"/>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flipV="1">
            <a:off x="4527029" y="3971850"/>
            <a:ext cx="1335226" cy="1898650"/>
          </a:xfrm>
          <a:prstGeom prst="line">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35" name="5-конечная звезда 34"/>
          <p:cNvSpPr/>
          <p:nvPr/>
        </p:nvSpPr>
        <p:spPr>
          <a:xfrm>
            <a:off x="3400306" y="4616070"/>
            <a:ext cx="91859" cy="95422"/>
          </a:xfrm>
          <a:prstGeom prst="star5">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5-конечная звезда 35"/>
          <p:cNvSpPr/>
          <p:nvPr/>
        </p:nvSpPr>
        <p:spPr>
          <a:xfrm>
            <a:off x="5274664" y="4667737"/>
            <a:ext cx="91859" cy="95422"/>
          </a:xfrm>
          <a:prstGeom prst="star5">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9" name="Прямая со стрелкой 38"/>
          <p:cNvCxnSpPr/>
          <p:nvPr/>
        </p:nvCxnSpPr>
        <p:spPr>
          <a:xfrm>
            <a:off x="3435045" y="4667737"/>
            <a:ext cx="407402" cy="0"/>
          </a:xfrm>
          <a:prstGeom prst="straightConnector1">
            <a:avLst/>
          </a:prstGeom>
          <a:ln w="19050">
            <a:solidFill>
              <a:schemeClr val="accent6"/>
            </a:solidFill>
            <a:tailEnd type="stealth"/>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p:nvPr/>
        </p:nvCxnSpPr>
        <p:spPr>
          <a:xfrm>
            <a:off x="5320594" y="4740762"/>
            <a:ext cx="379228" cy="0"/>
          </a:xfrm>
          <a:prstGeom prst="straightConnector1">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p:nvPr/>
        </p:nvCxnSpPr>
        <p:spPr>
          <a:xfrm flipH="1">
            <a:off x="3035203" y="4667737"/>
            <a:ext cx="399842" cy="0"/>
          </a:xfrm>
          <a:prstGeom prst="straightConnector1">
            <a:avLst/>
          </a:prstGeom>
          <a:ln w="19050">
            <a:solidFill>
              <a:schemeClr val="accent6"/>
            </a:solidFill>
            <a:tailEnd type="stealth"/>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p:nvPr/>
        </p:nvCxnSpPr>
        <p:spPr>
          <a:xfrm flipH="1">
            <a:off x="4974837" y="4740762"/>
            <a:ext cx="345757" cy="0"/>
          </a:xfrm>
          <a:prstGeom prst="straightConnector1">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48" name="Стрелка вправо 47"/>
          <p:cNvSpPr/>
          <p:nvPr/>
        </p:nvSpPr>
        <p:spPr>
          <a:xfrm>
            <a:off x="5871048" y="4711492"/>
            <a:ext cx="431569" cy="45719"/>
          </a:xfrm>
          <a:prstGeom prst="rightArrow">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Стрелка вправо 48"/>
          <p:cNvSpPr/>
          <p:nvPr/>
        </p:nvSpPr>
        <p:spPr>
          <a:xfrm rot="10800000">
            <a:off x="2549366" y="4695043"/>
            <a:ext cx="431569" cy="45719"/>
          </a:xfrm>
          <a:prstGeom prst="rightArrow">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Равнобедренный треугольник 49"/>
          <p:cNvSpPr/>
          <p:nvPr/>
        </p:nvSpPr>
        <p:spPr>
          <a:xfrm rot="5400000">
            <a:off x="6300919" y="4613827"/>
            <a:ext cx="279616" cy="241048"/>
          </a:xfrm>
          <a:prstGeom prst="triangl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Равнобедренный треугольник 50"/>
          <p:cNvSpPr/>
          <p:nvPr/>
        </p:nvSpPr>
        <p:spPr>
          <a:xfrm rot="16200000">
            <a:off x="2274571" y="4611471"/>
            <a:ext cx="279616" cy="241048"/>
          </a:xfrm>
          <a:prstGeom prst="triangl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3" name="Прямая со стрелкой 52"/>
          <p:cNvCxnSpPr/>
          <p:nvPr/>
        </p:nvCxnSpPr>
        <p:spPr>
          <a:xfrm flipV="1">
            <a:off x="195341" y="3711668"/>
            <a:ext cx="0" cy="219278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6" name="Прямая со стрелкой 55"/>
          <p:cNvCxnSpPr/>
          <p:nvPr/>
        </p:nvCxnSpPr>
        <p:spPr>
          <a:xfrm>
            <a:off x="195341" y="5902880"/>
            <a:ext cx="2130641"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a:off x="195341" y="4205910"/>
            <a:ext cx="310718"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p:nvPr/>
        </p:nvCxnSpPr>
        <p:spPr>
          <a:xfrm flipV="1">
            <a:off x="506059" y="3908107"/>
            <a:ext cx="0" cy="29780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p:cNvCxnSpPr/>
          <p:nvPr/>
        </p:nvCxnSpPr>
        <p:spPr>
          <a:xfrm>
            <a:off x="506059" y="3908107"/>
            <a:ext cx="523783"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p:cNvCxnSpPr/>
          <p:nvPr/>
        </p:nvCxnSpPr>
        <p:spPr>
          <a:xfrm>
            <a:off x="1029842" y="3908107"/>
            <a:ext cx="0" cy="29780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p:cNvCxnSpPr/>
          <p:nvPr/>
        </p:nvCxnSpPr>
        <p:spPr>
          <a:xfrm>
            <a:off x="1029842" y="4205910"/>
            <a:ext cx="1171852"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2" name="Прямая соединительная линия 71"/>
          <p:cNvCxnSpPr/>
          <p:nvPr/>
        </p:nvCxnSpPr>
        <p:spPr>
          <a:xfrm flipV="1">
            <a:off x="195341" y="4877382"/>
            <a:ext cx="437198" cy="54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72"/>
          <p:cNvCxnSpPr/>
          <p:nvPr/>
        </p:nvCxnSpPr>
        <p:spPr>
          <a:xfrm flipV="1">
            <a:off x="622268" y="4576613"/>
            <a:ext cx="0" cy="29780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Прямая соединительная линия 73"/>
          <p:cNvCxnSpPr/>
          <p:nvPr/>
        </p:nvCxnSpPr>
        <p:spPr>
          <a:xfrm>
            <a:off x="619836" y="4576613"/>
            <a:ext cx="517163" cy="365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74"/>
          <p:cNvCxnSpPr/>
          <p:nvPr/>
        </p:nvCxnSpPr>
        <p:spPr>
          <a:xfrm>
            <a:off x="1136999" y="4580265"/>
            <a:ext cx="0" cy="29780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Прямая соединительная линия 75"/>
          <p:cNvCxnSpPr/>
          <p:nvPr/>
        </p:nvCxnSpPr>
        <p:spPr>
          <a:xfrm>
            <a:off x="1136999" y="4882832"/>
            <a:ext cx="106469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Прямая со стрелкой 82"/>
          <p:cNvCxnSpPr/>
          <p:nvPr/>
        </p:nvCxnSpPr>
        <p:spPr>
          <a:xfrm>
            <a:off x="632539" y="4723716"/>
            <a:ext cx="504460" cy="1799"/>
          </a:xfrm>
          <a:prstGeom prst="straightConnector1">
            <a:avLst/>
          </a:prstGeom>
          <a:ln w="19050">
            <a:solidFill>
              <a:srgbClr val="FF0000"/>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84" name="Прямая со стрелкой 83"/>
          <p:cNvCxnSpPr/>
          <p:nvPr/>
        </p:nvCxnSpPr>
        <p:spPr>
          <a:xfrm>
            <a:off x="506059" y="4057008"/>
            <a:ext cx="523783" cy="0"/>
          </a:xfrm>
          <a:prstGeom prst="straightConnector1">
            <a:avLst/>
          </a:prstGeom>
          <a:ln w="19050">
            <a:solidFill>
              <a:schemeClr val="accent6"/>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86" name="Прямая соединительная линия 85"/>
          <p:cNvCxnSpPr/>
          <p:nvPr/>
        </p:nvCxnSpPr>
        <p:spPr>
          <a:xfrm>
            <a:off x="195341" y="5554650"/>
            <a:ext cx="31071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7" name="Прямая соединительная линия 86"/>
          <p:cNvCxnSpPr/>
          <p:nvPr/>
        </p:nvCxnSpPr>
        <p:spPr>
          <a:xfrm flipV="1">
            <a:off x="506059" y="5256847"/>
            <a:ext cx="0" cy="29780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8" name="Прямая соединительная линия 87"/>
          <p:cNvCxnSpPr/>
          <p:nvPr/>
        </p:nvCxnSpPr>
        <p:spPr>
          <a:xfrm>
            <a:off x="506059" y="5256847"/>
            <a:ext cx="63094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9" name="Прямая соединительная линия 88"/>
          <p:cNvCxnSpPr/>
          <p:nvPr/>
        </p:nvCxnSpPr>
        <p:spPr>
          <a:xfrm>
            <a:off x="1136999" y="5256847"/>
            <a:ext cx="0" cy="29780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0" name="Прямая соединительная линия 89"/>
          <p:cNvCxnSpPr/>
          <p:nvPr/>
        </p:nvCxnSpPr>
        <p:spPr>
          <a:xfrm>
            <a:off x="1136999" y="5554650"/>
            <a:ext cx="106469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1" name="Прямая со стрелкой 90"/>
          <p:cNvCxnSpPr/>
          <p:nvPr/>
        </p:nvCxnSpPr>
        <p:spPr>
          <a:xfrm>
            <a:off x="506059" y="5405748"/>
            <a:ext cx="630940" cy="0"/>
          </a:xfrm>
          <a:prstGeom prst="straightConnector1">
            <a:avLst/>
          </a:prstGeom>
          <a:ln w="19050">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2122683" y="5910669"/>
            <a:ext cx="495649" cy="307777"/>
          </a:xfrm>
          <a:prstGeom prst="rect">
            <a:avLst/>
          </a:prstGeom>
          <a:noFill/>
          <a:ln w="19050">
            <a:noFill/>
          </a:ln>
        </p:spPr>
        <p:txBody>
          <a:bodyPr wrap="none" rtlCol="0">
            <a:spAutoFit/>
          </a:bodyPr>
          <a:lstStyle/>
          <a:p>
            <a:r>
              <a:rPr lang="en-US" sz="1400" dirty="0" smtClean="0"/>
              <a:t>t, ns</a:t>
            </a:r>
            <a:endParaRPr lang="ru-RU" sz="1400" dirty="0"/>
          </a:p>
        </p:txBody>
      </p:sp>
      <p:sp>
        <p:nvSpPr>
          <p:cNvPr id="93" name="TextBox 92"/>
          <p:cNvSpPr txBox="1"/>
          <p:nvPr/>
        </p:nvSpPr>
        <p:spPr>
          <a:xfrm>
            <a:off x="619836" y="4323202"/>
            <a:ext cx="683200" cy="246221"/>
          </a:xfrm>
          <a:prstGeom prst="rect">
            <a:avLst/>
          </a:prstGeom>
          <a:noFill/>
          <a:ln w="19050">
            <a:noFill/>
          </a:ln>
        </p:spPr>
        <p:txBody>
          <a:bodyPr wrap="none" rtlCol="0">
            <a:spAutoFit/>
          </a:bodyPr>
          <a:lstStyle/>
          <a:p>
            <a:r>
              <a:rPr lang="en-US" sz="1000" dirty="0" smtClean="0"/>
              <a:t>W</a:t>
            </a:r>
            <a:r>
              <a:rPr lang="en-US" sz="1000" baseline="-25000" dirty="0" smtClean="0"/>
              <a:t>2</a:t>
            </a:r>
            <a:r>
              <a:rPr lang="en-US" sz="1000" dirty="0" smtClean="0"/>
              <a:t>=13 ns</a:t>
            </a:r>
            <a:endParaRPr lang="ru-RU" sz="1000" dirty="0"/>
          </a:p>
        </p:txBody>
      </p:sp>
      <p:cxnSp>
        <p:nvCxnSpPr>
          <p:cNvPr id="96" name="Прямая соединительная линия 95"/>
          <p:cNvCxnSpPr/>
          <p:nvPr/>
        </p:nvCxnSpPr>
        <p:spPr>
          <a:xfrm>
            <a:off x="506059" y="4205910"/>
            <a:ext cx="0" cy="1696970"/>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99" name="Прямая соединительная линия 98"/>
          <p:cNvCxnSpPr/>
          <p:nvPr/>
        </p:nvCxnSpPr>
        <p:spPr>
          <a:xfrm>
            <a:off x="1140980" y="4889422"/>
            <a:ext cx="0" cy="1013458"/>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3427546" y="4367659"/>
            <a:ext cx="490840" cy="307777"/>
          </a:xfrm>
          <a:prstGeom prst="rect">
            <a:avLst/>
          </a:prstGeom>
          <a:noFill/>
        </p:spPr>
        <p:txBody>
          <a:bodyPr wrap="none" rtlCol="0">
            <a:spAutoFit/>
          </a:bodyPr>
          <a:lstStyle/>
          <a:p>
            <a:r>
              <a:rPr lang="en-US" sz="1400" dirty="0" smtClean="0"/>
              <a:t>Hit1</a:t>
            </a:r>
            <a:endParaRPr lang="ru-RU" sz="1400" dirty="0"/>
          </a:p>
        </p:txBody>
      </p:sp>
      <p:sp>
        <p:nvSpPr>
          <p:cNvPr id="102" name="TextBox 101"/>
          <p:cNvSpPr txBox="1"/>
          <p:nvPr/>
        </p:nvSpPr>
        <p:spPr>
          <a:xfrm>
            <a:off x="4943755" y="4384101"/>
            <a:ext cx="490840" cy="307777"/>
          </a:xfrm>
          <a:prstGeom prst="rect">
            <a:avLst/>
          </a:prstGeom>
          <a:noFill/>
        </p:spPr>
        <p:txBody>
          <a:bodyPr wrap="none" rtlCol="0">
            <a:spAutoFit/>
          </a:bodyPr>
          <a:lstStyle/>
          <a:p>
            <a:r>
              <a:rPr lang="en-US" sz="1400" dirty="0" smtClean="0"/>
              <a:t>Hit2</a:t>
            </a:r>
            <a:endParaRPr lang="ru-RU" sz="1400" dirty="0"/>
          </a:p>
        </p:txBody>
      </p:sp>
      <p:sp>
        <p:nvSpPr>
          <p:cNvPr id="106" name="TextBox 105"/>
          <p:cNvSpPr txBox="1"/>
          <p:nvPr/>
        </p:nvSpPr>
        <p:spPr>
          <a:xfrm>
            <a:off x="1390903" y="3872540"/>
            <a:ext cx="490840" cy="307777"/>
          </a:xfrm>
          <a:prstGeom prst="rect">
            <a:avLst/>
          </a:prstGeom>
          <a:noFill/>
        </p:spPr>
        <p:txBody>
          <a:bodyPr wrap="none" rtlCol="0">
            <a:spAutoFit/>
          </a:bodyPr>
          <a:lstStyle/>
          <a:p>
            <a:r>
              <a:rPr lang="en-US" sz="1400" dirty="0" smtClean="0"/>
              <a:t>Hit1</a:t>
            </a:r>
            <a:endParaRPr lang="ru-RU" sz="1400" dirty="0"/>
          </a:p>
        </p:txBody>
      </p:sp>
      <p:sp>
        <p:nvSpPr>
          <p:cNvPr id="107" name="TextBox 106"/>
          <p:cNvSpPr txBox="1"/>
          <p:nvPr/>
        </p:nvSpPr>
        <p:spPr>
          <a:xfrm>
            <a:off x="1366000" y="4561434"/>
            <a:ext cx="490840" cy="307777"/>
          </a:xfrm>
          <a:prstGeom prst="rect">
            <a:avLst/>
          </a:prstGeom>
          <a:noFill/>
        </p:spPr>
        <p:txBody>
          <a:bodyPr wrap="none" rtlCol="0">
            <a:spAutoFit/>
          </a:bodyPr>
          <a:lstStyle/>
          <a:p>
            <a:r>
              <a:rPr lang="en-US" sz="1400" dirty="0" smtClean="0"/>
              <a:t>Hit2</a:t>
            </a:r>
            <a:endParaRPr lang="ru-RU" sz="1400" dirty="0"/>
          </a:p>
        </p:txBody>
      </p:sp>
      <p:sp>
        <p:nvSpPr>
          <p:cNvPr id="108" name="TextBox 107"/>
          <p:cNvSpPr txBox="1"/>
          <p:nvPr/>
        </p:nvSpPr>
        <p:spPr>
          <a:xfrm>
            <a:off x="1389299" y="5256847"/>
            <a:ext cx="732893" cy="307777"/>
          </a:xfrm>
          <a:prstGeom prst="rect">
            <a:avLst/>
          </a:prstGeom>
          <a:noFill/>
        </p:spPr>
        <p:txBody>
          <a:bodyPr wrap="none" rtlCol="0">
            <a:spAutoFit/>
          </a:bodyPr>
          <a:lstStyle/>
          <a:p>
            <a:r>
              <a:rPr lang="en-US" sz="1400" dirty="0" smtClean="0"/>
              <a:t>Summa</a:t>
            </a:r>
            <a:endParaRPr lang="ru-RU" sz="1400" dirty="0"/>
          </a:p>
        </p:txBody>
      </p:sp>
      <p:cxnSp>
        <p:nvCxnSpPr>
          <p:cNvPr id="109" name="Прямая соединительная линия 108"/>
          <p:cNvCxnSpPr/>
          <p:nvPr/>
        </p:nvCxnSpPr>
        <p:spPr>
          <a:xfrm>
            <a:off x="632539" y="4870123"/>
            <a:ext cx="0" cy="1013458"/>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11" name="Прямая со стрелкой 110"/>
          <p:cNvCxnSpPr/>
          <p:nvPr/>
        </p:nvCxnSpPr>
        <p:spPr>
          <a:xfrm>
            <a:off x="506059" y="4582427"/>
            <a:ext cx="11481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310332" y="5874138"/>
            <a:ext cx="391454" cy="246221"/>
          </a:xfrm>
          <a:prstGeom prst="rect">
            <a:avLst/>
          </a:prstGeom>
          <a:noFill/>
          <a:ln w="19050">
            <a:noFill/>
          </a:ln>
        </p:spPr>
        <p:txBody>
          <a:bodyPr wrap="none" rtlCol="0">
            <a:spAutoFit/>
          </a:bodyPr>
          <a:lstStyle/>
          <a:p>
            <a:r>
              <a:rPr lang="en-US" sz="1000" dirty="0" smtClean="0"/>
              <a:t>T</a:t>
            </a:r>
            <a:r>
              <a:rPr lang="en-US" sz="1000" baseline="-25000" dirty="0" smtClean="0"/>
              <a:t>Hit1</a:t>
            </a:r>
            <a:endParaRPr lang="ru-RU" sz="1000" baseline="-25000" dirty="0"/>
          </a:p>
        </p:txBody>
      </p:sp>
      <p:sp>
        <p:nvSpPr>
          <p:cNvPr id="116" name="TextBox 115"/>
          <p:cNvSpPr txBox="1"/>
          <p:nvPr/>
        </p:nvSpPr>
        <p:spPr>
          <a:xfrm>
            <a:off x="553571" y="5881197"/>
            <a:ext cx="391454" cy="246221"/>
          </a:xfrm>
          <a:prstGeom prst="rect">
            <a:avLst/>
          </a:prstGeom>
          <a:noFill/>
          <a:ln w="19050">
            <a:noFill/>
          </a:ln>
        </p:spPr>
        <p:txBody>
          <a:bodyPr wrap="none" rtlCol="0">
            <a:spAutoFit/>
          </a:bodyPr>
          <a:lstStyle/>
          <a:p>
            <a:r>
              <a:rPr lang="en-US" sz="1000" dirty="0" smtClean="0"/>
              <a:t>T</a:t>
            </a:r>
            <a:r>
              <a:rPr lang="en-US" sz="1000" baseline="-25000" dirty="0" smtClean="0"/>
              <a:t>Hit2</a:t>
            </a:r>
            <a:endParaRPr lang="ru-RU" sz="1000" baseline="-25000" dirty="0"/>
          </a:p>
        </p:txBody>
      </p:sp>
      <p:sp>
        <p:nvSpPr>
          <p:cNvPr id="117" name="TextBox 116"/>
          <p:cNvSpPr txBox="1"/>
          <p:nvPr/>
        </p:nvSpPr>
        <p:spPr>
          <a:xfrm>
            <a:off x="2285713" y="4345574"/>
            <a:ext cx="486030" cy="246221"/>
          </a:xfrm>
          <a:prstGeom prst="rect">
            <a:avLst/>
          </a:prstGeom>
          <a:noFill/>
          <a:ln w="19050">
            <a:noFill/>
          </a:ln>
        </p:spPr>
        <p:txBody>
          <a:bodyPr wrap="none" rtlCol="0">
            <a:spAutoFit/>
          </a:bodyPr>
          <a:lstStyle/>
          <a:p>
            <a:r>
              <a:rPr lang="en-US" sz="1000" dirty="0" err="1" smtClean="0"/>
              <a:t>FEE</a:t>
            </a:r>
            <a:r>
              <a:rPr lang="en-US" sz="1000" baseline="-25000" dirty="0" err="1" smtClean="0"/>
              <a:t>left</a:t>
            </a:r>
            <a:endParaRPr lang="ru-RU" sz="1000" baseline="-25000" dirty="0"/>
          </a:p>
        </p:txBody>
      </p:sp>
      <p:sp>
        <p:nvSpPr>
          <p:cNvPr id="118" name="TextBox 117"/>
          <p:cNvSpPr txBox="1"/>
          <p:nvPr/>
        </p:nvSpPr>
        <p:spPr>
          <a:xfrm>
            <a:off x="6117976" y="4336206"/>
            <a:ext cx="551754" cy="246221"/>
          </a:xfrm>
          <a:prstGeom prst="rect">
            <a:avLst/>
          </a:prstGeom>
          <a:noFill/>
          <a:ln w="19050">
            <a:noFill/>
          </a:ln>
        </p:spPr>
        <p:txBody>
          <a:bodyPr wrap="none" rtlCol="0">
            <a:spAutoFit/>
          </a:bodyPr>
          <a:lstStyle/>
          <a:p>
            <a:r>
              <a:rPr lang="en-US" sz="1000" dirty="0" err="1" smtClean="0"/>
              <a:t>FEE</a:t>
            </a:r>
            <a:r>
              <a:rPr lang="en-US" sz="1000" baseline="-25000" dirty="0" err="1" smtClean="0"/>
              <a:t>right</a:t>
            </a:r>
            <a:endParaRPr lang="ru-RU" sz="1000" baseline="-25000" dirty="0"/>
          </a:p>
        </p:txBody>
      </p:sp>
      <p:sp>
        <p:nvSpPr>
          <p:cNvPr id="119" name="TextBox 118"/>
          <p:cNvSpPr txBox="1"/>
          <p:nvPr/>
        </p:nvSpPr>
        <p:spPr>
          <a:xfrm>
            <a:off x="847709" y="3473106"/>
            <a:ext cx="612668" cy="369332"/>
          </a:xfrm>
          <a:prstGeom prst="rect">
            <a:avLst/>
          </a:prstGeom>
          <a:noFill/>
        </p:spPr>
        <p:txBody>
          <a:bodyPr wrap="none" rtlCol="0">
            <a:spAutoFit/>
          </a:bodyPr>
          <a:lstStyle/>
          <a:p>
            <a:r>
              <a:rPr lang="en-US" dirty="0" smtClean="0"/>
              <a:t>LEFT</a:t>
            </a:r>
            <a:endParaRPr lang="ru-RU" dirty="0"/>
          </a:p>
        </p:txBody>
      </p:sp>
      <p:cxnSp>
        <p:nvCxnSpPr>
          <p:cNvPr id="120" name="Прямая со стрелкой 119"/>
          <p:cNvCxnSpPr/>
          <p:nvPr/>
        </p:nvCxnSpPr>
        <p:spPr>
          <a:xfrm flipV="1">
            <a:off x="6636771" y="3703879"/>
            <a:ext cx="0" cy="219278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1" name="Прямая со стрелкой 120"/>
          <p:cNvCxnSpPr/>
          <p:nvPr/>
        </p:nvCxnSpPr>
        <p:spPr>
          <a:xfrm>
            <a:off x="6636771" y="5895091"/>
            <a:ext cx="2130641"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2" name="Прямая соединительная линия 121"/>
          <p:cNvCxnSpPr/>
          <p:nvPr/>
        </p:nvCxnSpPr>
        <p:spPr>
          <a:xfrm>
            <a:off x="6636771" y="4202502"/>
            <a:ext cx="48229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3" name="Прямая соединительная линия 122"/>
          <p:cNvCxnSpPr/>
          <p:nvPr/>
        </p:nvCxnSpPr>
        <p:spPr>
          <a:xfrm flipV="1">
            <a:off x="7119062" y="3904699"/>
            <a:ext cx="0" cy="29780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4" name="Прямая соединительная линия 123"/>
          <p:cNvCxnSpPr/>
          <p:nvPr/>
        </p:nvCxnSpPr>
        <p:spPr>
          <a:xfrm>
            <a:off x="7119062" y="3904699"/>
            <a:ext cx="523783"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5" name="Прямая соединительная линия 124"/>
          <p:cNvCxnSpPr/>
          <p:nvPr/>
        </p:nvCxnSpPr>
        <p:spPr>
          <a:xfrm>
            <a:off x="7642845" y="3904699"/>
            <a:ext cx="0" cy="29780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6" name="Прямая соединительная линия 125"/>
          <p:cNvCxnSpPr/>
          <p:nvPr/>
        </p:nvCxnSpPr>
        <p:spPr>
          <a:xfrm>
            <a:off x="7642845" y="4202502"/>
            <a:ext cx="100027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7" name="Прямая соединительная линия 126"/>
          <p:cNvCxnSpPr/>
          <p:nvPr/>
        </p:nvCxnSpPr>
        <p:spPr>
          <a:xfrm>
            <a:off x="6636771" y="4877382"/>
            <a:ext cx="31083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Прямая соединительная линия 127"/>
          <p:cNvCxnSpPr/>
          <p:nvPr/>
        </p:nvCxnSpPr>
        <p:spPr>
          <a:xfrm flipV="1">
            <a:off x="6947605" y="4574816"/>
            <a:ext cx="0" cy="29780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Прямая соединительная линия 128"/>
          <p:cNvCxnSpPr/>
          <p:nvPr/>
        </p:nvCxnSpPr>
        <p:spPr>
          <a:xfrm>
            <a:off x="6947605" y="4574816"/>
            <a:ext cx="44520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Прямая соединительная линия 129"/>
          <p:cNvCxnSpPr/>
          <p:nvPr/>
        </p:nvCxnSpPr>
        <p:spPr>
          <a:xfrm>
            <a:off x="7392807" y="4574815"/>
            <a:ext cx="0" cy="29780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Прямая соединительная линия 130"/>
          <p:cNvCxnSpPr/>
          <p:nvPr/>
        </p:nvCxnSpPr>
        <p:spPr>
          <a:xfrm>
            <a:off x="7392807" y="4877382"/>
            <a:ext cx="125031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Прямая со стрелкой 131"/>
          <p:cNvCxnSpPr/>
          <p:nvPr/>
        </p:nvCxnSpPr>
        <p:spPr>
          <a:xfrm>
            <a:off x="6947605" y="4727679"/>
            <a:ext cx="445202" cy="0"/>
          </a:xfrm>
          <a:prstGeom prst="straightConnector1">
            <a:avLst/>
          </a:prstGeom>
          <a:ln w="19050">
            <a:solidFill>
              <a:srgbClr val="FF0000"/>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33" name="Прямая со стрелкой 132"/>
          <p:cNvCxnSpPr/>
          <p:nvPr/>
        </p:nvCxnSpPr>
        <p:spPr>
          <a:xfrm>
            <a:off x="7119062" y="4053600"/>
            <a:ext cx="523783" cy="0"/>
          </a:xfrm>
          <a:prstGeom prst="straightConnector1">
            <a:avLst/>
          </a:prstGeom>
          <a:ln w="19050">
            <a:solidFill>
              <a:schemeClr val="accent6"/>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34" name="Прямая соединительная линия 133"/>
          <p:cNvCxnSpPr/>
          <p:nvPr/>
        </p:nvCxnSpPr>
        <p:spPr>
          <a:xfrm>
            <a:off x="6636771" y="5546861"/>
            <a:ext cx="31071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5" name="Прямая соединительная линия 134"/>
          <p:cNvCxnSpPr/>
          <p:nvPr/>
        </p:nvCxnSpPr>
        <p:spPr>
          <a:xfrm flipV="1">
            <a:off x="6947489" y="5249058"/>
            <a:ext cx="0" cy="29780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6" name="Прямая соединительная линия 135"/>
          <p:cNvCxnSpPr/>
          <p:nvPr/>
        </p:nvCxnSpPr>
        <p:spPr>
          <a:xfrm>
            <a:off x="6947489" y="5249058"/>
            <a:ext cx="68481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7" name="Прямая соединительная линия 136"/>
          <p:cNvCxnSpPr/>
          <p:nvPr/>
        </p:nvCxnSpPr>
        <p:spPr>
          <a:xfrm>
            <a:off x="7632306" y="5249058"/>
            <a:ext cx="0" cy="29780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8" name="Прямая соединительная линия 137"/>
          <p:cNvCxnSpPr/>
          <p:nvPr/>
        </p:nvCxnSpPr>
        <p:spPr>
          <a:xfrm>
            <a:off x="7632306" y="5546861"/>
            <a:ext cx="101081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9" name="Прямая со стрелкой 138"/>
          <p:cNvCxnSpPr/>
          <p:nvPr/>
        </p:nvCxnSpPr>
        <p:spPr>
          <a:xfrm>
            <a:off x="6947489" y="5397959"/>
            <a:ext cx="684817" cy="7789"/>
          </a:xfrm>
          <a:prstGeom prst="straightConnector1">
            <a:avLst/>
          </a:prstGeom>
          <a:ln w="19050">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8564113" y="5902880"/>
            <a:ext cx="495649" cy="307777"/>
          </a:xfrm>
          <a:prstGeom prst="rect">
            <a:avLst/>
          </a:prstGeom>
          <a:noFill/>
          <a:ln w="19050">
            <a:noFill/>
          </a:ln>
        </p:spPr>
        <p:txBody>
          <a:bodyPr wrap="none" rtlCol="0">
            <a:spAutoFit/>
          </a:bodyPr>
          <a:lstStyle/>
          <a:p>
            <a:r>
              <a:rPr lang="en-US" sz="1400" dirty="0" smtClean="0"/>
              <a:t>t, ns</a:t>
            </a:r>
            <a:endParaRPr lang="ru-RU" sz="1400" dirty="0"/>
          </a:p>
        </p:txBody>
      </p:sp>
      <p:sp>
        <p:nvSpPr>
          <p:cNvPr id="141" name="TextBox 140"/>
          <p:cNvSpPr txBox="1"/>
          <p:nvPr/>
        </p:nvSpPr>
        <p:spPr>
          <a:xfrm>
            <a:off x="7172066" y="4014315"/>
            <a:ext cx="461986" cy="246221"/>
          </a:xfrm>
          <a:prstGeom prst="rect">
            <a:avLst/>
          </a:prstGeom>
          <a:noFill/>
          <a:ln w="19050">
            <a:noFill/>
          </a:ln>
        </p:spPr>
        <p:txBody>
          <a:bodyPr wrap="none" rtlCol="0">
            <a:spAutoFit/>
          </a:bodyPr>
          <a:lstStyle/>
          <a:p>
            <a:r>
              <a:rPr lang="en-US" sz="1000" dirty="0" smtClean="0"/>
              <a:t>15 ns</a:t>
            </a:r>
            <a:endParaRPr lang="ru-RU" sz="1000" dirty="0"/>
          </a:p>
        </p:txBody>
      </p:sp>
      <p:sp>
        <p:nvSpPr>
          <p:cNvPr id="142" name="TextBox 141"/>
          <p:cNvSpPr txBox="1"/>
          <p:nvPr/>
        </p:nvSpPr>
        <p:spPr>
          <a:xfrm>
            <a:off x="6943841" y="4683326"/>
            <a:ext cx="461986" cy="246221"/>
          </a:xfrm>
          <a:prstGeom prst="rect">
            <a:avLst/>
          </a:prstGeom>
          <a:noFill/>
          <a:ln w="19050">
            <a:noFill/>
          </a:ln>
        </p:spPr>
        <p:txBody>
          <a:bodyPr wrap="none" rtlCol="0">
            <a:spAutoFit/>
          </a:bodyPr>
          <a:lstStyle/>
          <a:p>
            <a:r>
              <a:rPr lang="en-US" sz="1000" dirty="0" smtClean="0"/>
              <a:t>13 ns</a:t>
            </a:r>
            <a:endParaRPr lang="ru-RU" sz="1000" dirty="0"/>
          </a:p>
        </p:txBody>
      </p:sp>
      <p:cxnSp>
        <p:nvCxnSpPr>
          <p:cNvPr id="143" name="Прямая соединительная линия 142"/>
          <p:cNvCxnSpPr/>
          <p:nvPr/>
        </p:nvCxnSpPr>
        <p:spPr>
          <a:xfrm>
            <a:off x="6943841" y="3936669"/>
            <a:ext cx="3648" cy="1958422"/>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44" name="Прямая соединительная линия 143"/>
          <p:cNvCxnSpPr/>
          <p:nvPr/>
        </p:nvCxnSpPr>
        <p:spPr>
          <a:xfrm>
            <a:off x="7645080" y="4192450"/>
            <a:ext cx="0" cy="1688747"/>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7832333" y="3864751"/>
            <a:ext cx="490840" cy="307777"/>
          </a:xfrm>
          <a:prstGeom prst="rect">
            <a:avLst/>
          </a:prstGeom>
          <a:noFill/>
        </p:spPr>
        <p:txBody>
          <a:bodyPr wrap="none" rtlCol="0">
            <a:spAutoFit/>
          </a:bodyPr>
          <a:lstStyle/>
          <a:p>
            <a:r>
              <a:rPr lang="en-US" sz="1400" dirty="0" smtClean="0"/>
              <a:t>Hit1</a:t>
            </a:r>
            <a:endParaRPr lang="ru-RU" sz="1400" dirty="0"/>
          </a:p>
        </p:txBody>
      </p:sp>
      <p:sp>
        <p:nvSpPr>
          <p:cNvPr id="146" name="TextBox 145"/>
          <p:cNvSpPr txBox="1"/>
          <p:nvPr/>
        </p:nvSpPr>
        <p:spPr>
          <a:xfrm>
            <a:off x="7807430" y="4553645"/>
            <a:ext cx="490840" cy="307777"/>
          </a:xfrm>
          <a:prstGeom prst="rect">
            <a:avLst/>
          </a:prstGeom>
          <a:noFill/>
        </p:spPr>
        <p:txBody>
          <a:bodyPr wrap="none" rtlCol="0">
            <a:spAutoFit/>
          </a:bodyPr>
          <a:lstStyle/>
          <a:p>
            <a:r>
              <a:rPr lang="en-US" sz="1400" dirty="0" smtClean="0"/>
              <a:t>Hit2</a:t>
            </a:r>
            <a:endParaRPr lang="ru-RU" sz="1400" dirty="0"/>
          </a:p>
        </p:txBody>
      </p:sp>
      <p:sp>
        <p:nvSpPr>
          <p:cNvPr id="147" name="TextBox 146"/>
          <p:cNvSpPr txBox="1"/>
          <p:nvPr/>
        </p:nvSpPr>
        <p:spPr>
          <a:xfrm>
            <a:off x="7830729" y="5249058"/>
            <a:ext cx="732893" cy="307777"/>
          </a:xfrm>
          <a:prstGeom prst="rect">
            <a:avLst/>
          </a:prstGeom>
          <a:noFill/>
        </p:spPr>
        <p:txBody>
          <a:bodyPr wrap="none" rtlCol="0">
            <a:spAutoFit/>
          </a:bodyPr>
          <a:lstStyle/>
          <a:p>
            <a:r>
              <a:rPr lang="en-US" sz="1400" dirty="0" smtClean="0"/>
              <a:t>Summa</a:t>
            </a:r>
            <a:endParaRPr lang="ru-RU" sz="1400" dirty="0"/>
          </a:p>
        </p:txBody>
      </p:sp>
      <p:cxnSp>
        <p:nvCxnSpPr>
          <p:cNvPr id="148" name="Прямая соединительная линия 147"/>
          <p:cNvCxnSpPr/>
          <p:nvPr/>
        </p:nvCxnSpPr>
        <p:spPr>
          <a:xfrm>
            <a:off x="7129463" y="3908107"/>
            <a:ext cx="0" cy="1966773"/>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49" name="Прямая со стрелкой 148"/>
          <p:cNvCxnSpPr/>
          <p:nvPr/>
        </p:nvCxnSpPr>
        <p:spPr>
          <a:xfrm>
            <a:off x="6937088" y="3922362"/>
            <a:ext cx="18197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7045108" y="5376852"/>
            <a:ext cx="461986" cy="246221"/>
          </a:xfrm>
          <a:prstGeom prst="rect">
            <a:avLst/>
          </a:prstGeom>
          <a:noFill/>
          <a:ln w="19050">
            <a:noFill/>
          </a:ln>
        </p:spPr>
        <p:txBody>
          <a:bodyPr wrap="none" rtlCol="0">
            <a:spAutoFit/>
          </a:bodyPr>
          <a:lstStyle/>
          <a:p>
            <a:r>
              <a:rPr lang="en-US" sz="1000" dirty="0" smtClean="0"/>
              <a:t>17 ns</a:t>
            </a:r>
            <a:endParaRPr lang="ru-RU" sz="1000" dirty="0"/>
          </a:p>
        </p:txBody>
      </p:sp>
      <p:sp>
        <p:nvSpPr>
          <p:cNvPr id="151" name="TextBox 150"/>
          <p:cNvSpPr txBox="1"/>
          <p:nvPr/>
        </p:nvSpPr>
        <p:spPr>
          <a:xfrm>
            <a:off x="6751762" y="5866349"/>
            <a:ext cx="391454" cy="246221"/>
          </a:xfrm>
          <a:prstGeom prst="rect">
            <a:avLst/>
          </a:prstGeom>
          <a:noFill/>
          <a:ln w="19050">
            <a:noFill/>
          </a:ln>
        </p:spPr>
        <p:txBody>
          <a:bodyPr wrap="none" rtlCol="0">
            <a:spAutoFit/>
          </a:bodyPr>
          <a:lstStyle/>
          <a:p>
            <a:r>
              <a:rPr lang="en-US" sz="1000" dirty="0" smtClean="0"/>
              <a:t>T</a:t>
            </a:r>
            <a:r>
              <a:rPr lang="en-US" sz="1000" baseline="-25000" dirty="0" smtClean="0"/>
              <a:t>Hit2</a:t>
            </a:r>
            <a:endParaRPr lang="ru-RU" sz="1000" baseline="-25000" dirty="0"/>
          </a:p>
        </p:txBody>
      </p:sp>
      <p:sp>
        <p:nvSpPr>
          <p:cNvPr id="152" name="TextBox 151"/>
          <p:cNvSpPr txBox="1"/>
          <p:nvPr/>
        </p:nvSpPr>
        <p:spPr>
          <a:xfrm>
            <a:off x="6995001" y="5873408"/>
            <a:ext cx="391454" cy="246221"/>
          </a:xfrm>
          <a:prstGeom prst="rect">
            <a:avLst/>
          </a:prstGeom>
          <a:noFill/>
          <a:ln w="19050">
            <a:noFill/>
          </a:ln>
        </p:spPr>
        <p:txBody>
          <a:bodyPr wrap="none" rtlCol="0">
            <a:spAutoFit/>
          </a:bodyPr>
          <a:lstStyle/>
          <a:p>
            <a:r>
              <a:rPr lang="en-US" sz="1000" dirty="0" smtClean="0"/>
              <a:t>T</a:t>
            </a:r>
            <a:r>
              <a:rPr lang="en-US" sz="1000" baseline="-25000" dirty="0" smtClean="0"/>
              <a:t>Hit1</a:t>
            </a:r>
            <a:endParaRPr lang="ru-RU" sz="1000" baseline="-25000" dirty="0"/>
          </a:p>
        </p:txBody>
      </p:sp>
      <p:sp>
        <p:nvSpPr>
          <p:cNvPr id="153" name="TextBox 152"/>
          <p:cNvSpPr txBox="1"/>
          <p:nvPr/>
        </p:nvSpPr>
        <p:spPr>
          <a:xfrm>
            <a:off x="7367961" y="3456788"/>
            <a:ext cx="668260" cy="369332"/>
          </a:xfrm>
          <a:prstGeom prst="rect">
            <a:avLst/>
          </a:prstGeom>
          <a:noFill/>
        </p:spPr>
        <p:txBody>
          <a:bodyPr wrap="none" rtlCol="0">
            <a:spAutoFit/>
          </a:bodyPr>
          <a:lstStyle/>
          <a:p>
            <a:r>
              <a:rPr lang="en-US" dirty="0" smtClean="0"/>
              <a:t>Right</a:t>
            </a:r>
            <a:endParaRPr lang="ru-RU" dirty="0"/>
          </a:p>
        </p:txBody>
      </p:sp>
      <p:sp>
        <p:nvSpPr>
          <p:cNvPr id="165" name="TextBox 164"/>
          <p:cNvSpPr txBox="1"/>
          <p:nvPr/>
        </p:nvSpPr>
        <p:spPr>
          <a:xfrm>
            <a:off x="438903" y="3690448"/>
            <a:ext cx="705642" cy="246221"/>
          </a:xfrm>
          <a:prstGeom prst="rect">
            <a:avLst/>
          </a:prstGeom>
          <a:noFill/>
          <a:ln w="19050">
            <a:noFill/>
          </a:ln>
        </p:spPr>
        <p:txBody>
          <a:bodyPr wrap="none" rtlCol="0">
            <a:spAutoFit/>
          </a:bodyPr>
          <a:lstStyle/>
          <a:p>
            <a:r>
              <a:rPr lang="en-US" sz="1000" dirty="0" smtClean="0"/>
              <a:t>W</a:t>
            </a:r>
            <a:r>
              <a:rPr lang="en-US" sz="1000" baseline="-25000" dirty="0" smtClean="0"/>
              <a:t>1</a:t>
            </a:r>
            <a:r>
              <a:rPr lang="en-US" sz="1000" dirty="0" smtClean="0"/>
              <a:t>=15 ns</a:t>
            </a:r>
            <a:endParaRPr lang="ru-RU" sz="1000" dirty="0"/>
          </a:p>
        </p:txBody>
      </p:sp>
      <p:sp>
        <p:nvSpPr>
          <p:cNvPr id="166" name="TextBox 165"/>
          <p:cNvSpPr txBox="1"/>
          <p:nvPr/>
        </p:nvSpPr>
        <p:spPr>
          <a:xfrm>
            <a:off x="453791" y="5030357"/>
            <a:ext cx="856325" cy="246221"/>
          </a:xfrm>
          <a:prstGeom prst="rect">
            <a:avLst/>
          </a:prstGeom>
          <a:noFill/>
          <a:ln w="19050">
            <a:noFill/>
          </a:ln>
        </p:spPr>
        <p:txBody>
          <a:bodyPr wrap="none" rtlCol="0">
            <a:spAutoFit/>
          </a:bodyPr>
          <a:lstStyle/>
          <a:p>
            <a:r>
              <a:rPr lang="en-US" sz="1000" dirty="0" err="1" smtClean="0"/>
              <a:t>W</a:t>
            </a:r>
            <a:r>
              <a:rPr lang="en-US" sz="1000" baseline="-25000" dirty="0" err="1" smtClean="0"/>
              <a:t>summ</a:t>
            </a:r>
            <a:r>
              <a:rPr lang="en-US" sz="1000" dirty="0" smtClean="0"/>
              <a:t>=17 ns</a:t>
            </a:r>
            <a:endParaRPr lang="ru-RU" sz="1000" dirty="0"/>
          </a:p>
        </p:txBody>
      </p:sp>
      <p:cxnSp>
        <p:nvCxnSpPr>
          <p:cNvPr id="174" name="Прямая соединительная линия 173"/>
          <p:cNvCxnSpPr/>
          <p:nvPr/>
        </p:nvCxnSpPr>
        <p:spPr>
          <a:xfrm>
            <a:off x="3437910" y="1193643"/>
            <a:ext cx="287636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5" name="Прямая соединительная линия 174"/>
          <p:cNvCxnSpPr/>
          <p:nvPr/>
        </p:nvCxnSpPr>
        <p:spPr>
          <a:xfrm flipH="1">
            <a:off x="5426508" y="1193643"/>
            <a:ext cx="887767" cy="88776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6" name="Прямая соединительная линия 175"/>
          <p:cNvCxnSpPr/>
          <p:nvPr/>
        </p:nvCxnSpPr>
        <p:spPr>
          <a:xfrm flipH="1">
            <a:off x="2550143" y="1193643"/>
            <a:ext cx="887767" cy="88776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7" name="Прямая соединительная линия 176"/>
          <p:cNvCxnSpPr/>
          <p:nvPr/>
        </p:nvCxnSpPr>
        <p:spPr>
          <a:xfrm>
            <a:off x="2550143" y="2081410"/>
            <a:ext cx="28782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8" name="Прямая соединительная линия 177"/>
          <p:cNvCxnSpPr/>
          <p:nvPr/>
        </p:nvCxnSpPr>
        <p:spPr>
          <a:xfrm>
            <a:off x="3263863" y="1368915"/>
            <a:ext cx="287655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9" name="Прямая соединительная линия 178"/>
          <p:cNvCxnSpPr/>
          <p:nvPr/>
        </p:nvCxnSpPr>
        <p:spPr>
          <a:xfrm>
            <a:off x="3091619" y="1539571"/>
            <a:ext cx="2876550" cy="79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0" name="Прямая соединительная линия 179"/>
          <p:cNvCxnSpPr/>
          <p:nvPr/>
        </p:nvCxnSpPr>
        <p:spPr>
          <a:xfrm>
            <a:off x="2915407" y="1722928"/>
            <a:ext cx="2874962" cy="15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1" name="Прямая соединительная линия 180"/>
          <p:cNvCxnSpPr/>
          <p:nvPr/>
        </p:nvCxnSpPr>
        <p:spPr>
          <a:xfrm>
            <a:off x="2723319" y="1908665"/>
            <a:ext cx="2880519" cy="23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2" name="Прямая соединительная линия 181"/>
          <p:cNvCxnSpPr/>
          <p:nvPr/>
        </p:nvCxnSpPr>
        <p:spPr>
          <a:xfrm flipH="1" flipV="1">
            <a:off x="3228144" y="946640"/>
            <a:ext cx="644525" cy="1847850"/>
          </a:xfrm>
          <a:prstGeom prst="line">
            <a:avLst/>
          </a:prstGeom>
          <a:ln w="19050">
            <a:tailEnd type="stealth"/>
          </a:ln>
        </p:spPr>
        <p:style>
          <a:lnRef idx="1">
            <a:schemeClr val="accent1"/>
          </a:lnRef>
          <a:fillRef idx="0">
            <a:schemeClr val="accent1"/>
          </a:fillRef>
          <a:effectRef idx="0">
            <a:schemeClr val="accent1"/>
          </a:effectRef>
          <a:fontRef idx="minor">
            <a:schemeClr val="tx1"/>
          </a:fontRef>
        </p:style>
      </p:cxnSp>
      <p:cxnSp>
        <p:nvCxnSpPr>
          <p:cNvPr id="183" name="Прямая соединительная линия 182"/>
          <p:cNvCxnSpPr/>
          <p:nvPr/>
        </p:nvCxnSpPr>
        <p:spPr>
          <a:xfrm flipV="1">
            <a:off x="4529894" y="895840"/>
            <a:ext cx="1335226" cy="1898650"/>
          </a:xfrm>
          <a:prstGeom prst="line">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184" name="5-конечная звезда 183"/>
          <p:cNvSpPr/>
          <p:nvPr/>
        </p:nvSpPr>
        <p:spPr>
          <a:xfrm>
            <a:off x="3403171" y="1540060"/>
            <a:ext cx="91859" cy="95422"/>
          </a:xfrm>
          <a:prstGeom prst="star5">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5" name="5-конечная звезда 184"/>
          <p:cNvSpPr/>
          <p:nvPr/>
        </p:nvSpPr>
        <p:spPr>
          <a:xfrm>
            <a:off x="5277529" y="1591727"/>
            <a:ext cx="91859" cy="95422"/>
          </a:xfrm>
          <a:prstGeom prst="star5">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86" name="Прямая со стрелкой 185"/>
          <p:cNvCxnSpPr/>
          <p:nvPr/>
        </p:nvCxnSpPr>
        <p:spPr>
          <a:xfrm>
            <a:off x="3437910" y="1591727"/>
            <a:ext cx="407402" cy="0"/>
          </a:xfrm>
          <a:prstGeom prst="straightConnector1">
            <a:avLst/>
          </a:prstGeom>
          <a:ln w="19050">
            <a:solidFill>
              <a:schemeClr val="accent6"/>
            </a:solidFill>
            <a:tailEnd type="stealth"/>
          </a:ln>
        </p:spPr>
        <p:style>
          <a:lnRef idx="1">
            <a:schemeClr val="accent1"/>
          </a:lnRef>
          <a:fillRef idx="0">
            <a:schemeClr val="accent1"/>
          </a:fillRef>
          <a:effectRef idx="0">
            <a:schemeClr val="accent1"/>
          </a:effectRef>
          <a:fontRef idx="minor">
            <a:schemeClr val="tx1"/>
          </a:fontRef>
        </p:style>
      </p:cxnSp>
      <p:cxnSp>
        <p:nvCxnSpPr>
          <p:cNvPr id="187" name="Прямая со стрелкой 186"/>
          <p:cNvCxnSpPr/>
          <p:nvPr/>
        </p:nvCxnSpPr>
        <p:spPr>
          <a:xfrm>
            <a:off x="5318267" y="1663332"/>
            <a:ext cx="379228" cy="0"/>
          </a:xfrm>
          <a:prstGeom prst="straightConnector1">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88" name="Прямая со стрелкой 187"/>
          <p:cNvCxnSpPr/>
          <p:nvPr/>
        </p:nvCxnSpPr>
        <p:spPr>
          <a:xfrm flipH="1">
            <a:off x="3038068" y="1591727"/>
            <a:ext cx="399842" cy="0"/>
          </a:xfrm>
          <a:prstGeom prst="straightConnector1">
            <a:avLst/>
          </a:prstGeom>
          <a:ln w="19050">
            <a:solidFill>
              <a:schemeClr val="accent6"/>
            </a:solidFill>
            <a:tailEnd type="stealth"/>
          </a:ln>
        </p:spPr>
        <p:style>
          <a:lnRef idx="1">
            <a:schemeClr val="accent1"/>
          </a:lnRef>
          <a:fillRef idx="0">
            <a:schemeClr val="accent1"/>
          </a:fillRef>
          <a:effectRef idx="0">
            <a:schemeClr val="accent1"/>
          </a:effectRef>
          <a:fontRef idx="minor">
            <a:schemeClr val="tx1"/>
          </a:fontRef>
        </p:style>
      </p:cxnSp>
      <p:cxnSp>
        <p:nvCxnSpPr>
          <p:cNvPr id="189" name="Прямая со стрелкой 188"/>
          <p:cNvCxnSpPr/>
          <p:nvPr/>
        </p:nvCxnSpPr>
        <p:spPr>
          <a:xfrm flipH="1">
            <a:off x="4977702" y="1664752"/>
            <a:ext cx="345757" cy="0"/>
          </a:xfrm>
          <a:prstGeom prst="straightConnector1">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90" name="Стрелка вправо 189"/>
          <p:cNvSpPr/>
          <p:nvPr/>
        </p:nvSpPr>
        <p:spPr>
          <a:xfrm>
            <a:off x="5873913" y="1635482"/>
            <a:ext cx="431569" cy="45719"/>
          </a:xfrm>
          <a:prstGeom prst="rightArrow">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1" name="Стрелка вправо 190"/>
          <p:cNvSpPr/>
          <p:nvPr/>
        </p:nvSpPr>
        <p:spPr>
          <a:xfrm rot="10800000">
            <a:off x="2552231" y="1619033"/>
            <a:ext cx="431569" cy="45719"/>
          </a:xfrm>
          <a:prstGeom prst="rightArrow">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2" name="Равнобедренный треугольник 191"/>
          <p:cNvSpPr/>
          <p:nvPr/>
        </p:nvSpPr>
        <p:spPr>
          <a:xfrm rot="5400000">
            <a:off x="6303784" y="1537817"/>
            <a:ext cx="279616" cy="241048"/>
          </a:xfrm>
          <a:prstGeom prst="triangl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3" name="Равнобедренный треугольник 192"/>
          <p:cNvSpPr/>
          <p:nvPr/>
        </p:nvSpPr>
        <p:spPr>
          <a:xfrm rot="16200000">
            <a:off x="2277436" y="1535461"/>
            <a:ext cx="279616" cy="241048"/>
          </a:xfrm>
          <a:prstGeom prst="triangl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94" name="Прямая со стрелкой 193"/>
          <p:cNvCxnSpPr/>
          <p:nvPr/>
        </p:nvCxnSpPr>
        <p:spPr>
          <a:xfrm flipV="1">
            <a:off x="198206" y="635658"/>
            <a:ext cx="0" cy="219278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5" name="Прямая со стрелкой 194"/>
          <p:cNvCxnSpPr/>
          <p:nvPr/>
        </p:nvCxnSpPr>
        <p:spPr>
          <a:xfrm>
            <a:off x="198206" y="2826870"/>
            <a:ext cx="2130641"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6" name="Прямая соединительная линия 195"/>
          <p:cNvCxnSpPr/>
          <p:nvPr/>
        </p:nvCxnSpPr>
        <p:spPr>
          <a:xfrm>
            <a:off x="198206" y="1129900"/>
            <a:ext cx="310718"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7" name="Прямая соединительная линия 196"/>
          <p:cNvCxnSpPr/>
          <p:nvPr/>
        </p:nvCxnSpPr>
        <p:spPr>
          <a:xfrm flipV="1">
            <a:off x="508924" y="832097"/>
            <a:ext cx="0" cy="29780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8" name="Прямая соединительная линия 197"/>
          <p:cNvCxnSpPr/>
          <p:nvPr/>
        </p:nvCxnSpPr>
        <p:spPr>
          <a:xfrm>
            <a:off x="508924" y="832097"/>
            <a:ext cx="523783"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9" name="Прямая соединительная линия 198"/>
          <p:cNvCxnSpPr/>
          <p:nvPr/>
        </p:nvCxnSpPr>
        <p:spPr>
          <a:xfrm>
            <a:off x="1032707" y="832097"/>
            <a:ext cx="0" cy="29780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0" name="Прямая соединительная линия 199"/>
          <p:cNvCxnSpPr/>
          <p:nvPr/>
        </p:nvCxnSpPr>
        <p:spPr>
          <a:xfrm>
            <a:off x="1032707" y="1129900"/>
            <a:ext cx="1171852"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1" name="Прямая соединительная линия 200"/>
          <p:cNvCxnSpPr/>
          <p:nvPr/>
        </p:nvCxnSpPr>
        <p:spPr>
          <a:xfrm flipV="1">
            <a:off x="198206" y="1801372"/>
            <a:ext cx="888056" cy="54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2" name="Прямая соединительная линия 201"/>
          <p:cNvCxnSpPr/>
          <p:nvPr/>
        </p:nvCxnSpPr>
        <p:spPr>
          <a:xfrm flipV="1">
            <a:off x="1090026" y="1514432"/>
            <a:ext cx="0" cy="29780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3" name="Прямая соединительная линия 202"/>
          <p:cNvCxnSpPr/>
          <p:nvPr/>
        </p:nvCxnSpPr>
        <p:spPr>
          <a:xfrm>
            <a:off x="1090026" y="1514432"/>
            <a:ext cx="44520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4" name="Прямая соединительная линия 203"/>
          <p:cNvCxnSpPr/>
          <p:nvPr/>
        </p:nvCxnSpPr>
        <p:spPr>
          <a:xfrm>
            <a:off x="1535228" y="1514431"/>
            <a:ext cx="0" cy="29780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5" name="Прямая соединительная линия 204"/>
          <p:cNvCxnSpPr/>
          <p:nvPr/>
        </p:nvCxnSpPr>
        <p:spPr>
          <a:xfrm flipV="1">
            <a:off x="1528050" y="1806822"/>
            <a:ext cx="676509" cy="54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6" name="Прямая со стрелкой 205"/>
          <p:cNvCxnSpPr/>
          <p:nvPr/>
        </p:nvCxnSpPr>
        <p:spPr>
          <a:xfrm>
            <a:off x="1090026" y="1659681"/>
            <a:ext cx="445202" cy="0"/>
          </a:xfrm>
          <a:prstGeom prst="straightConnector1">
            <a:avLst/>
          </a:prstGeom>
          <a:ln w="19050">
            <a:solidFill>
              <a:srgbClr val="FF0000"/>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07" name="Прямая со стрелкой 206"/>
          <p:cNvCxnSpPr/>
          <p:nvPr/>
        </p:nvCxnSpPr>
        <p:spPr>
          <a:xfrm>
            <a:off x="508924" y="980998"/>
            <a:ext cx="523783" cy="0"/>
          </a:xfrm>
          <a:prstGeom prst="straightConnector1">
            <a:avLst/>
          </a:prstGeom>
          <a:ln w="19050">
            <a:solidFill>
              <a:schemeClr val="accent6"/>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08" name="Прямая соединительная линия 207"/>
          <p:cNvCxnSpPr/>
          <p:nvPr/>
        </p:nvCxnSpPr>
        <p:spPr>
          <a:xfrm>
            <a:off x="198206" y="2478640"/>
            <a:ext cx="31071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9" name="Прямая соединительная линия 208"/>
          <p:cNvCxnSpPr/>
          <p:nvPr/>
        </p:nvCxnSpPr>
        <p:spPr>
          <a:xfrm flipV="1">
            <a:off x="508924" y="2180837"/>
            <a:ext cx="0" cy="29780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0" name="Прямая соединительная линия 209"/>
          <p:cNvCxnSpPr/>
          <p:nvPr/>
        </p:nvCxnSpPr>
        <p:spPr>
          <a:xfrm>
            <a:off x="508924" y="2180837"/>
            <a:ext cx="53507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1" name="Прямая соединительная линия 210"/>
          <p:cNvCxnSpPr/>
          <p:nvPr/>
        </p:nvCxnSpPr>
        <p:spPr>
          <a:xfrm>
            <a:off x="1044003" y="2173047"/>
            <a:ext cx="0" cy="29780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2" name="Прямая соединительная линия 211"/>
          <p:cNvCxnSpPr/>
          <p:nvPr/>
        </p:nvCxnSpPr>
        <p:spPr>
          <a:xfrm>
            <a:off x="1535228" y="2470850"/>
            <a:ext cx="669331" cy="779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3" name="Прямая со стрелкой 212"/>
          <p:cNvCxnSpPr/>
          <p:nvPr/>
        </p:nvCxnSpPr>
        <p:spPr>
          <a:xfrm flipV="1">
            <a:off x="508924" y="2328940"/>
            <a:ext cx="535079" cy="798"/>
          </a:xfrm>
          <a:prstGeom prst="straightConnector1">
            <a:avLst/>
          </a:prstGeom>
          <a:ln w="19050">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214" name="TextBox 213"/>
          <p:cNvSpPr txBox="1"/>
          <p:nvPr/>
        </p:nvSpPr>
        <p:spPr>
          <a:xfrm>
            <a:off x="2125548" y="2834659"/>
            <a:ext cx="495649" cy="307777"/>
          </a:xfrm>
          <a:prstGeom prst="rect">
            <a:avLst/>
          </a:prstGeom>
          <a:noFill/>
          <a:ln w="19050">
            <a:noFill/>
          </a:ln>
        </p:spPr>
        <p:txBody>
          <a:bodyPr wrap="none" rtlCol="0">
            <a:spAutoFit/>
          </a:bodyPr>
          <a:lstStyle/>
          <a:p>
            <a:r>
              <a:rPr lang="en-US" sz="1400" dirty="0" smtClean="0"/>
              <a:t>t, ns</a:t>
            </a:r>
            <a:endParaRPr lang="ru-RU" sz="1400" dirty="0"/>
          </a:p>
        </p:txBody>
      </p:sp>
      <p:sp>
        <p:nvSpPr>
          <p:cNvPr id="215" name="TextBox 214"/>
          <p:cNvSpPr txBox="1"/>
          <p:nvPr/>
        </p:nvSpPr>
        <p:spPr>
          <a:xfrm>
            <a:off x="1016651" y="1265736"/>
            <a:ext cx="683200" cy="246221"/>
          </a:xfrm>
          <a:prstGeom prst="rect">
            <a:avLst/>
          </a:prstGeom>
          <a:noFill/>
          <a:ln w="19050">
            <a:noFill/>
          </a:ln>
        </p:spPr>
        <p:txBody>
          <a:bodyPr wrap="none" rtlCol="0">
            <a:spAutoFit/>
          </a:bodyPr>
          <a:lstStyle/>
          <a:p>
            <a:r>
              <a:rPr lang="en-US" sz="1000" dirty="0" smtClean="0"/>
              <a:t>W</a:t>
            </a:r>
            <a:r>
              <a:rPr lang="en-US" sz="1000" baseline="-25000" dirty="0" smtClean="0"/>
              <a:t>2</a:t>
            </a:r>
            <a:r>
              <a:rPr lang="en-US" sz="1000" dirty="0" smtClean="0"/>
              <a:t>=13 ns</a:t>
            </a:r>
            <a:endParaRPr lang="ru-RU" sz="1000" dirty="0"/>
          </a:p>
        </p:txBody>
      </p:sp>
      <p:cxnSp>
        <p:nvCxnSpPr>
          <p:cNvPr id="216" name="Прямая соединительная линия 215"/>
          <p:cNvCxnSpPr/>
          <p:nvPr/>
        </p:nvCxnSpPr>
        <p:spPr>
          <a:xfrm>
            <a:off x="508924" y="1129900"/>
            <a:ext cx="0" cy="1696970"/>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17" name="Прямая соединительная линия 216"/>
          <p:cNvCxnSpPr/>
          <p:nvPr/>
        </p:nvCxnSpPr>
        <p:spPr>
          <a:xfrm>
            <a:off x="1044003" y="1116440"/>
            <a:ext cx="0" cy="1361571"/>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218" name="TextBox 217"/>
          <p:cNvSpPr txBox="1"/>
          <p:nvPr/>
        </p:nvSpPr>
        <p:spPr>
          <a:xfrm>
            <a:off x="3028338" y="1598540"/>
            <a:ext cx="490840" cy="307777"/>
          </a:xfrm>
          <a:prstGeom prst="rect">
            <a:avLst/>
          </a:prstGeom>
          <a:noFill/>
        </p:spPr>
        <p:txBody>
          <a:bodyPr wrap="none" rtlCol="0">
            <a:spAutoFit/>
          </a:bodyPr>
          <a:lstStyle/>
          <a:p>
            <a:r>
              <a:rPr lang="en-US" sz="1400" dirty="0" smtClean="0"/>
              <a:t>Hit1</a:t>
            </a:r>
            <a:endParaRPr lang="ru-RU" sz="1400" dirty="0"/>
          </a:p>
        </p:txBody>
      </p:sp>
      <p:sp>
        <p:nvSpPr>
          <p:cNvPr id="219" name="TextBox 218"/>
          <p:cNvSpPr txBox="1"/>
          <p:nvPr/>
        </p:nvSpPr>
        <p:spPr>
          <a:xfrm>
            <a:off x="4952087" y="1310666"/>
            <a:ext cx="490840" cy="307777"/>
          </a:xfrm>
          <a:prstGeom prst="rect">
            <a:avLst/>
          </a:prstGeom>
          <a:noFill/>
        </p:spPr>
        <p:txBody>
          <a:bodyPr wrap="none" rtlCol="0">
            <a:spAutoFit/>
          </a:bodyPr>
          <a:lstStyle/>
          <a:p>
            <a:r>
              <a:rPr lang="en-US" sz="1400" dirty="0" smtClean="0"/>
              <a:t>Hit2</a:t>
            </a:r>
            <a:endParaRPr lang="ru-RU" sz="1400" dirty="0"/>
          </a:p>
        </p:txBody>
      </p:sp>
      <p:sp>
        <p:nvSpPr>
          <p:cNvPr id="220" name="TextBox 219"/>
          <p:cNvSpPr txBox="1"/>
          <p:nvPr/>
        </p:nvSpPr>
        <p:spPr>
          <a:xfrm>
            <a:off x="1393768" y="796530"/>
            <a:ext cx="490840" cy="307777"/>
          </a:xfrm>
          <a:prstGeom prst="rect">
            <a:avLst/>
          </a:prstGeom>
          <a:noFill/>
        </p:spPr>
        <p:txBody>
          <a:bodyPr wrap="none" rtlCol="0">
            <a:spAutoFit/>
          </a:bodyPr>
          <a:lstStyle/>
          <a:p>
            <a:r>
              <a:rPr lang="en-US" sz="1400" dirty="0" smtClean="0"/>
              <a:t>Hit1</a:t>
            </a:r>
            <a:endParaRPr lang="ru-RU" sz="1400" dirty="0"/>
          </a:p>
        </p:txBody>
      </p:sp>
      <p:sp>
        <p:nvSpPr>
          <p:cNvPr id="221" name="TextBox 220"/>
          <p:cNvSpPr txBox="1"/>
          <p:nvPr/>
        </p:nvSpPr>
        <p:spPr>
          <a:xfrm>
            <a:off x="1596877" y="1494370"/>
            <a:ext cx="490840" cy="307777"/>
          </a:xfrm>
          <a:prstGeom prst="rect">
            <a:avLst/>
          </a:prstGeom>
          <a:noFill/>
        </p:spPr>
        <p:txBody>
          <a:bodyPr wrap="none" rtlCol="0">
            <a:spAutoFit/>
          </a:bodyPr>
          <a:lstStyle/>
          <a:p>
            <a:r>
              <a:rPr lang="en-US" sz="1400" dirty="0" smtClean="0"/>
              <a:t>Hit2</a:t>
            </a:r>
            <a:endParaRPr lang="ru-RU" sz="1400" dirty="0"/>
          </a:p>
        </p:txBody>
      </p:sp>
      <p:sp>
        <p:nvSpPr>
          <p:cNvPr id="222" name="TextBox 221"/>
          <p:cNvSpPr txBox="1"/>
          <p:nvPr/>
        </p:nvSpPr>
        <p:spPr>
          <a:xfrm>
            <a:off x="1534376" y="2179958"/>
            <a:ext cx="732893" cy="307777"/>
          </a:xfrm>
          <a:prstGeom prst="rect">
            <a:avLst/>
          </a:prstGeom>
          <a:noFill/>
        </p:spPr>
        <p:txBody>
          <a:bodyPr wrap="none" rtlCol="0">
            <a:spAutoFit/>
          </a:bodyPr>
          <a:lstStyle/>
          <a:p>
            <a:r>
              <a:rPr lang="en-US" sz="1400" dirty="0" smtClean="0"/>
              <a:t>Summa</a:t>
            </a:r>
            <a:endParaRPr lang="ru-RU" sz="1400" dirty="0"/>
          </a:p>
        </p:txBody>
      </p:sp>
      <p:cxnSp>
        <p:nvCxnSpPr>
          <p:cNvPr id="223" name="Прямая соединительная линия 222"/>
          <p:cNvCxnSpPr/>
          <p:nvPr/>
        </p:nvCxnSpPr>
        <p:spPr>
          <a:xfrm flipH="1">
            <a:off x="1086262" y="1471656"/>
            <a:ext cx="4378" cy="1325742"/>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24" name="Прямая со стрелкой 223"/>
          <p:cNvCxnSpPr/>
          <p:nvPr/>
        </p:nvCxnSpPr>
        <p:spPr>
          <a:xfrm>
            <a:off x="508924" y="1514431"/>
            <a:ext cx="57733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25" name="TextBox 224"/>
          <p:cNvSpPr txBox="1"/>
          <p:nvPr/>
        </p:nvSpPr>
        <p:spPr>
          <a:xfrm>
            <a:off x="313197" y="2798128"/>
            <a:ext cx="391454" cy="246221"/>
          </a:xfrm>
          <a:prstGeom prst="rect">
            <a:avLst/>
          </a:prstGeom>
          <a:noFill/>
          <a:ln w="19050">
            <a:noFill/>
          </a:ln>
        </p:spPr>
        <p:txBody>
          <a:bodyPr wrap="none" rtlCol="0">
            <a:spAutoFit/>
          </a:bodyPr>
          <a:lstStyle/>
          <a:p>
            <a:r>
              <a:rPr lang="en-US" sz="1000" dirty="0" smtClean="0"/>
              <a:t>T</a:t>
            </a:r>
            <a:r>
              <a:rPr lang="en-US" sz="1000" baseline="-25000" dirty="0" smtClean="0"/>
              <a:t>Hit1</a:t>
            </a:r>
            <a:endParaRPr lang="ru-RU" sz="1000" baseline="-25000" dirty="0"/>
          </a:p>
        </p:txBody>
      </p:sp>
      <p:sp>
        <p:nvSpPr>
          <p:cNvPr id="226" name="TextBox 225"/>
          <p:cNvSpPr txBox="1"/>
          <p:nvPr/>
        </p:nvSpPr>
        <p:spPr>
          <a:xfrm>
            <a:off x="923684" y="2832282"/>
            <a:ext cx="391454" cy="246221"/>
          </a:xfrm>
          <a:prstGeom prst="rect">
            <a:avLst/>
          </a:prstGeom>
          <a:noFill/>
          <a:ln w="19050">
            <a:noFill/>
          </a:ln>
        </p:spPr>
        <p:txBody>
          <a:bodyPr wrap="none" rtlCol="0">
            <a:spAutoFit/>
          </a:bodyPr>
          <a:lstStyle/>
          <a:p>
            <a:r>
              <a:rPr lang="en-US" sz="1000" dirty="0" smtClean="0"/>
              <a:t>T</a:t>
            </a:r>
            <a:r>
              <a:rPr lang="en-US" sz="1000" baseline="-25000" dirty="0" smtClean="0"/>
              <a:t>Hit2</a:t>
            </a:r>
            <a:endParaRPr lang="ru-RU" sz="1000" baseline="-25000" dirty="0"/>
          </a:p>
        </p:txBody>
      </p:sp>
      <p:sp>
        <p:nvSpPr>
          <p:cNvPr id="227" name="TextBox 226"/>
          <p:cNvSpPr txBox="1"/>
          <p:nvPr/>
        </p:nvSpPr>
        <p:spPr>
          <a:xfrm>
            <a:off x="2288578" y="1269564"/>
            <a:ext cx="486030" cy="246221"/>
          </a:xfrm>
          <a:prstGeom prst="rect">
            <a:avLst/>
          </a:prstGeom>
          <a:noFill/>
          <a:ln w="19050">
            <a:noFill/>
          </a:ln>
        </p:spPr>
        <p:txBody>
          <a:bodyPr wrap="none" rtlCol="0">
            <a:spAutoFit/>
          </a:bodyPr>
          <a:lstStyle/>
          <a:p>
            <a:r>
              <a:rPr lang="en-US" sz="1000" dirty="0" err="1" smtClean="0"/>
              <a:t>FEE</a:t>
            </a:r>
            <a:r>
              <a:rPr lang="en-US" sz="1000" baseline="-25000" dirty="0" err="1" smtClean="0"/>
              <a:t>left</a:t>
            </a:r>
            <a:endParaRPr lang="ru-RU" sz="1000" baseline="-25000" dirty="0"/>
          </a:p>
        </p:txBody>
      </p:sp>
      <p:sp>
        <p:nvSpPr>
          <p:cNvPr id="228" name="TextBox 227"/>
          <p:cNvSpPr txBox="1"/>
          <p:nvPr/>
        </p:nvSpPr>
        <p:spPr>
          <a:xfrm>
            <a:off x="6120841" y="1260196"/>
            <a:ext cx="551754" cy="246221"/>
          </a:xfrm>
          <a:prstGeom prst="rect">
            <a:avLst/>
          </a:prstGeom>
          <a:noFill/>
          <a:ln w="19050">
            <a:noFill/>
          </a:ln>
        </p:spPr>
        <p:txBody>
          <a:bodyPr wrap="none" rtlCol="0">
            <a:spAutoFit/>
          </a:bodyPr>
          <a:lstStyle/>
          <a:p>
            <a:r>
              <a:rPr lang="en-US" sz="1000" dirty="0" err="1" smtClean="0"/>
              <a:t>FEE</a:t>
            </a:r>
            <a:r>
              <a:rPr lang="en-US" sz="1000" baseline="-25000" dirty="0" err="1" smtClean="0"/>
              <a:t>right</a:t>
            </a:r>
            <a:endParaRPr lang="ru-RU" sz="1000" baseline="-25000" dirty="0"/>
          </a:p>
        </p:txBody>
      </p:sp>
      <p:sp>
        <p:nvSpPr>
          <p:cNvPr id="229" name="TextBox 228"/>
          <p:cNvSpPr txBox="1"/>
          <p:nvPr/>
        </p:nvSpPr>
        <p:spPr>
          <a:xfrm>
            <a:off x="772762" y="367767"/>
            <a:ext cx="612668" cy="369332"/>
          </a:xfrm>
          <a:prstGeom prst="rect">
            <a:avLst/>
          </a:prstGeom>
          <a:noFill/>
        </p:spPr>
        <p:txBody>
          <a:bodyPr wrap="none" rtlCol="0">
            <a:spAutoFit/>
          </a:bodyPr>
          <a:lstStyle/>
          <a:p>
            <a:r>
              <a:rPr lang="en-US" dirty="0" smtClean="0"/>
              <a:t>LEFT</a:t>
            </a:r>
            <a:endParaRPr lang="ru-RU" dirty="0"/>
          </a:p>
        </p:txBody>
      </p:sp>
      <p:cxnSp>
        <p:nvCxnSpPr>
          <p:cNvPr id="230" name="Прямая со стрелкой 229"/>
          <p:cNvCxnSpPr/>
          <p:nvPr/>
        </p:nvCxnSpPr>
        <p:spPr>
          <a:xfrm flipV="1">
            <a:off x="6639636" y="627869"/>
            <a:ext cx="0" cy="219278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31" name="Прямая со стрелкой 230"/>
          <p:cNvCxnSpPr/>
          <p:nvPr/>
        </p:nvCxnSpPr>
        <p:spPr>
          <a:xfrm>
            <a:off x="6639636" y="2819081"/>
            <a:ext cx="2130641"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32" name="Прямая соединительная линия 231"/>
          <p:cNvCxnSpPr/>
          <p:nvPr/>
        </p:nvCxnSpPr>
        <p:spPr>
          <a:xfrm>
            <a:off x="6639636" y="1126492"/>
            <a:ext cx="48229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3" name="Прямая соединительная линия 232"/>
          <p:cNvCxnSpPr/>
          <p:nvPr/>
        </p:nvCxnSpPr>
        <p:spPr>
          <a:xfrm flipV="1">
            <a:off x="7121927" y="828689"/>
            <a:ext cx="0" cy="29780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4" name="Прямая соединительная линия 233"/>
          <p:cNvCxnSpPr/>
          <p:nvPr/>
        </p:nvCxnSpPr>
        <p:spPr>
          <a:xfrm>
            <a:off x="7121927" y="828689"/>
            <a:ext cx="523783"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5" name="Прямая соединительная линия 234"/>
          <p:cNvCxnSpPr/>
          <p:nvPr/>
        </p:nvCxnSpPr>
        <p:spPr>
          <a:xfrm>
            <a:off x="7645710" y="828689"/>
            <a:ext cx="0" cy="29780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6" name="Прямая соединительная линия 235"/>
          <p:cNvCxnSpPr/>
          <p:nvPr/>
        </p:nvCxnSpPr>
        <p:spPr>
          <a:xfrm>
            <a:off x="7645710" y="1126492"/>
            <a:ext cx="100027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7" name="Прямая соединительная линия 236"/>
          <p:cNvCxnSpPr/>
          <p:nvPr/>
        </p:nvCxnSpPr>
        <p:spPr>
          <a:xfrm>
            <a:off x="6639636" y="1801372"/>
            <a:ext cx="1039450" cy="81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8" name="Прямая соединительная линия 237"/>
          <p:cNvCxnSpPr/>
          <p:nvPr/>
        </p:nvCxnSpPr>
        <p:spPr>
          <a:xfrm flipV="1">
            <a:off x="7677618" y="1511957"/>
            <a:ext cx="0" cy="29780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9" name="Прямая соединительная линия 238"/>
          <p:cNvCxnSpPr/>
          <p:nvPr/>
        </p:nvCxnSpPr>
        <p:spPr>
          <a:xfrm>
            <a:off x="7677618" y="1511957"/>
            <a:ext cx="44520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0" name="Прямая соединительная линия 239"/>
          <p:cNvCxnSpPr/>
          <p:nvPr/>
        </p:nvCxnSpPr>
        <p:spPr>
          <a:xfrm>
            <a:off x="8122820" y="1511956"/>
            <a:ext cx="0" cy="29780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1" name="Прямая соединительная линия 240"/>
          <p:cNvCxnSpPr/>
          <p:nvPr/>
        </p:nvCxnSpPr>
        <p:spPr>
          <a:xfrm flipV="1">
            <a:off x="8127862" y="1801372"/>
            <a:ext cx="518127" cy="81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2" name="Прямая со стрелкой 241"/>
          <p:cNvCxnSpPr/>
          <p:nvPr/>
        </p:nvCxnSpPr>
        <p:spPr>
          <a:xfrm>
            <a:off x="7677618" y="1664820"/>
            <a:ext cx="445202" cy="0"/>
          </a:xfrm>
          <a:prstGeom prst="straightConnector1">
            <a:avLst/>
          </a:prstGeom>
          <a:ln w="19050">
            <a:solidFill>
              <a:srgbClr val="FF0000"/>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43" name="Прямая со стрелкой 242"/>
          <p:cNvCxnSpPr/>
          <p:nvPr/>
        </p:nvCxnSpPr>
        <p:spPr>
          <a:xfrm>
            <a:off x="7121927" y="977590"/>
            <a:ext cx="523783" cy="0"/>
          </a:xfrm>
          <a:prstGeom prst="straightConnector1">
            <a:avLst/>
          </a:prstGeom>
          <a:ln w="19050">
            <a:solidFill>
              <a:schemeClr val="accent6"/>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44" name="Прямая соединительная линия 243"/>
          <p:cNvCxnSpPr/>
          <p:nvPr/>
        </p:nvCxnSpPr>
        <p:spPr>
          <a:xfrm>
            <a:off x="6639636" y="2470851"/>
            <a:ext cx="50408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5" name="Прямая соединительная линия 244"/>
          <p:cNvCxnSpPr/>
          <p:nvPr/>
        </p:nvCxnSpPr>
        <p:spPr>
          <a:xfrm flipV="1">
            <a:off x="7129346" y="2173047"/>
            <a:ext cx="0" cy="29780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6" name="Прямая соединительная линия 245"/>
          <p:cNvCxnSpPr/>
          <p:nvPr/>
        </p:nvCxnSpPr>
        <p:spPr>
          <a:xfrm flipV="1">
            <a:off x="7129346" y="2177754"/>
            <a:ext cx="505825" cy="134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7" name="Прямая соединительная линия 246"/>
          <p:cNvCxnSpPr/>
          <p:nvPr/>
        </p:nvCxnSpPr>
        <p:spPr>
          <a:xfrm>
            <a:off x="7635171" y="2173048"/>
            <a:ext cx="0" cy="29780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8" name="Прямая соединительная линия 247"/>
          <p:cNvCxnSpPr/>
          <p:nvPr/>
        </p:nvCxnSpPr>
        <p:spPr>
          <a:xfrm>
            <a:off x="8134154" y="2465231"/>
            <a:ext cx="51183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50" name="TextBox 249"/>
          <p:cNvSpPr txBox="1"/>
          <p:nvPr/>
        </p:nvSpPr>
        <p:spPr>
          <a:xfrm>
            <a:off x="8566978" y="2826870"/>
            <a:ext cx="495649" cy="307777"/>
          </a:xfrm>
          <a:prstGeom prst="rect">
            <a:avLst/>
          </a:prstGeom>
          <a:noFill/>
          <a:ln w="19050">
            <a:noFill/>
          </a:ln>
        </p:spPr>
        <p:txBody>
          <a:bodyPr wrap="none" rtlCol="0">
            <a:spAutoFit/>
          </a:bodyPr>
          <a:lstStyle/>
          <a:p>
            <a:r>
              <a:rPr lang="en-US" sz="1400" dirty="0" smtClean="0"/>
              <a:t>t, ns</a:t>
            </a:r>
            <a:endParaRPr lang="ru-RU" sz="1400" dirty="0"/>
          </a:p>
        </p:txBody>
      </p:sp>
      <p:sp>
        <p:nvSpPr>
          <p:cNvPr id="251" name="TextBox 250"/>
          <p:cNvSpPr txBox="1"/>
          <p:nvPr/>
        </p:nvSpPr>
        <p:spPr>
          <a:xfrm>
            <a:off x="7174931" y="938305"/>
            <a:ext cx="461986" cy="246221"/>
          </a:xfrm>
          <a:prstGeom prst="rect">
            <a:avLst/>
          </a:prstGeom>
          <a:noFill/>
          <a:ln w="19050">
            <a:noFill/>
          </a:ln>
        </p:spPr>
        <p:txBody>
          <a:bodyPr wrap="none" rtlCol="0">
            <a:spAutoFit/>
          </a:bodyPr>
          <a:lstStyle/>
          <a:p>
            <a:r>
              <a:rPr lang="en-US" sz="1000" dirty="0" smtClean="0"/>
              <a:t>15 ns</a:t>
            </a:r>
            <a:endParaRPr lang="ru-RU" sz="1000" dirty="0"/>
          </a:p>
        </p:txBody>
      </p:sp>
      <p:sp>
        <p:nvSpPr>
          <p:cNvPr id="252" name="TextBox 251"/>
          <p:cNvSpPr txBox="1"/>
          <p:nvPr/>
        </p:nvSpPr>
        <p:spPr>
          <a:xfrm>
            <a:off x="7673854" y="1608689"/>
            <a:ext cx="461986" cy="246221"/>
          </a:xfrm>
          <a:prstGeom prst="rect">
            <a:avLst/>
          </a:prstGeom>
          <a:noFill/>
          <a:ln w="19050">
            <a:noFill/>
          </a:ln>
        </p:spPr>
        <p:txBody>
          <a:bodyPr wrap="none" rtlCol="0">
            <a:spAutoFit/>
          </a:bodyPr>
          <a:lstStyle/>
          <a:p>
            <a:r>
              <a:rPr lang="en-US" sz="1000" dirty="0" smtClean="0"/>
              <a:t>13 ns</a:t>
            </a:r>
            <a:endParaRPr lang="ru-RU" sz="1000" dirty="0"/>
          </a:p>
        </p:txBody>
      </p:sp>
      <p:cxnSp>
        <p:nvCxnSpPr>
          <p:cNvPr id="254" name="Прямая соединительная линия 253"/>
          <p:cNvCxnSpPr/>
          <p:nvPr/>
        </p:nvCxnSpPr>
        <p:spPr>
          <a:xfrm>
            <a:off x="7673854" y="1116440"/>
            <a:ext cx="0" cy="1688747"/>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255" name="TextBox 254"/>
          <p:cNvSpPr txBox="1"/>
          <p:nvPr/>
        </p:nvSpPr>
        <p:spPr>
          <a:xfrm>
            <a:off x="7835198" y="788741"/>
            <a:ext cx="490840" cy="307777"/>
          </a:xfrm>
          <a:prstGeom prst="rect">
            <a:avLst/>
          </a:prstGeom>
          <a:noFill/>
        </p:spPr>
        <p:txBody>
          <a:bodyPr wrap="none" rtlCol="0">
            <a:spAutoFit/>
          </a:bodyPr>
          <a:lstStyle/>
          <a:p>
            <a:r>
              <a:rPr lang="en-US" sz="1400" dirty="0" smtClean="0"/>
              <a:t>Hit1</a:t>
            </a:r>
            <a:endParaRPr lang="ru-RU" sz="1400" dirty="0"/>
          </a:p>
        </p:txBody>
      </p:sp>
      <p:sp>
        <p:nvSpPr>
          <p:cNvPr id="256" name="TextBox 255"/>
          <p:cNvSpPr txBox="1"/>
          <p:nvPr/>
        </p:nvSpPr>
        <p:spPr>
          <a:xfrm>
            <a:off x="8124288" y="1505805"/>
            <a:ext cx="490840" cy="307777"/>
          </a:xfrm>
          <a:prstGeom prst="rect">
            <a:avLst/>
          </a:prstGeom>
          <a:noFill/>
        </p:spPr>
        <p:txBody>
          <a:bodyPr wrap="none" rtlCol="0">
            <a:spAutoFit/>
          </a:bodyPr>
          <a:lstStyle/>
          <a:p>
            <a:r>
              <a:rPr lang="en-US" sz="1400" dirty="0" smtClean="0"/>
              <a:t>Hit2</a:t>
            </a:r>
            <a:endParaRPr lang="ru-RU" sz="1400" dirty="0"/>
          </a:p>
        </p:txBody>
      </p:sp>
      <p:sp>
        <p:nvSpPr>
          <p:cNvPr id="257" name="TextBox 256"/>
          <p:cNvSpPr txBox="1"/>
          <p:nvPr/>
        </p:nvSpPr>
        <p:spPr>
          <a:xfrm>
            <a:off x="8127862" y="2163858"/>
            <a:ext cx="732893" cy="307777"/>
          </a:xfrm>
          <a:prstGeom prst="rect">
            <a:avLst/>
          </a:prstGeom>
          <a:noFill/>
        </p:spPr>
        <p:txBody>
          <a:bodyPr wrap="none" rtlCol="0">
            <a:spAutoFit/>
          </a:bodyPr>
          <a:lstStyle/>
          <a:p>
            <a:r>
              <a:rPr lang="en-US" sz="1400" dirty="0" smtClean="0"/>
              <a:t>Summa</a:t>
            </a:r>
            <a:endParaRPr lang="ru-RU" sz="1400" dirty="0"/>
          </a:p>
        </p:txBody>
      </p:sp>
      <p:cxnSp>
        <p:nvCxnSpPr>
          <p:cNvPr id="258" name="Прямая соединительная линия 257"/>
          <p:cNvCxnSpPr/>
          <p:nvPr/>
        </p:nvCxnSpPr>
        <p:spPr>
          <a:xfrm>
            <a:off x="7132328" y="832097"/>
            <a:ext cx="0" cy="1966773"/>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261" name="TextBox 260"/>
          <p:cNvSpPr txBox="1"/>
          <p:nvPr/>
        </p:nvSpPr>
        <p:spPr>
          <a:xfrm>
            <a:off x="6754627" y="2790339"/>
            <a:ext cx="391454" cy="246221"/>
          </a:xfrm>
          <a:prstGeom prst="rect">
            <a:avLst/>
          </a:prstGeom>
          <a:noFill/>
          <a:ln w="19050">
            <a:noFill/>
          </a:ln>
        </p:spPr>
        <p:txBody>
          <a:bodyPr wrap="none" rtlCol="0">
            <a:spAutoFit/>
          </a:bodyPr>
          <a:lstStyle/>
          <a:p>
            <a:r>
              <a:rPr lang="en-US" sz="1000" dirty="0" smtClean="0"/>
              <a:t>T</a:t>
            </a:r>
            <a:r>
              <a:rPr lang="en-US" sz="1000" baseline="-25000" dirty="0" smtClean="0"/>
              <a:t>Hit2</a:t>
            </a:r>
            <a:endParaRPr lang="ru-RU" sz="1000" baseline="-25000" dirty="0"/>
          </a:p>
        </p:txBody>
      </p:sp>
      <p:sp>
        <p:nvSpPr>
          <p:cNvPr id="262" name="TextBox 261"/>
          <p:cNvSpPr txBox="1"/>
          <p:nvPr/>
        </p:nvSpPr>
        <p:spPr>
          <a:xfrm>
            <a:off x="6997866" y="2797398"/>
            <a:ext cx="391454" cy="246221"/>
          </a:xfrm>
          <a:prstGeom prst="rect">
            <a:avLst/>
          </a:prstGeom>
          <a:noFill/>
          <a:ln w="19050">
            <a:noFill/>
          </a:ln>
        </p:spPr>
        <p:txBody>
          <a:bodyPr wrap="none" rtlCol="0">
            <a:spAutoFit/>
          </a:bodyPr>
          <a:lstStyle/>
          <a:p>
            <a:r>
              <a:rPr lang="en-US" sz="1000" dirty="0" smtClean="0"/>
              <a:t>T</a:t>
            </a:r>
            <a:r>
              <a:rPr lang="en-US" sz="1000" baseline="-25000" dirty="0" smtClean="0"/>
              <a:t>Hit1</a:t>
            </a:r>
            <a:endParaRPr lang="ru-RU" sz="1000" baseline="-25000" dirty="0"/>
          </a:p>
        </p:txBody>
      </p:sp>
      <p:sp>
        <p:nvSpPr>
          <p:cNvPr id="263" name="TextBox 262"/>
          <p:cNvSpPr txBox="1"/>
          <p:nvPr/>
        </p:nvSpPr>
        <p:spPr>
          <a:xfrm>
            <a:off x="7293014" y="351449"/>
            <a:ext cx="668260" cy="369332"/>
          </a:xfrm>
          <a:prstGeom prst="rect">
            <a:avLst/>
          </a:prstGeom>
          <a:noFill/>
        </p:spPr>
        <p:txBody>
          <a:bodyPr wrap="none" rtlCol="0">
            <a:spAutoFit/>
          </a:bodyPr>
          <a:lstStyle/>
          <a:p>
            <a:r>
              <a:rPr lang="en-US" dirty="0" smtClean="0"/>
              <a:t>Right</a:t>
            </a:r>
            <a:endParaRPr lang="ru-RU" dirty="0"/>
          </a:p>
        </p:txBody>
      </p:sp>
      <p:sp>
        <p:nvSpPr>
          <p:cNvPr id="264" name="TextBox 263"/>
          <p:cNvSpPr txBox="1"/>
          <p:nvPr/>
        </p:nvSpPr>
        <p:spPr>
          <a:xfrm>
            <a:off x="441768" y="614438"/>
            <a:ext cx="705642" cy="246221"/>
          </a:xfrm>
          <a:prstGeom prst="rect">
            <a:avLst/>
          </a:prstGeom>
          <a:noFill/>
          <a:ln w="19050">
            <a:noFill/>
          </a:ln>
        </p:spPr>
        <p:txBody>
          <a:bodyPr wrap="none" rtlCol="0">
            <a:spAutoFit/>
          </a:bodyPr>
          <a:lstStyle/>
          <a:p>
            <a:r>
              <a:rPr lang="en-US" sz="1000" dirty="0" smtClean="0"/>
              <a:t>W</a:t>
            </a:r>
            <a:r>
              <a:rPr lang="en-US" sz="1000" baseline="-25000" dirty="0" smtClean="0"/>
              <a:t>1</a:t>
            </a:r>
            <a:r>
              <a:rPr lang="en-US" sz="1000" dirty="0" smtClean="0"/>
              <a:t>=15 ns</a:t>
            </a:r>
            <a:endParaRPr lang="ru-RU" sz="1000" dirty="0"/>
          </a:p>
        </p:txBody>
      </p:sp>
      <p:sp>
        <p:nvSpPr>
          <p:cNvPr id="265" name="TextBox 264"/>
          <p:cNvSpPr txBox="1"/>
          <p:nvPr/>
        </p:nvSpPr>
        <p:spPr>
          <a:xfrm>
            <a:off x="456832" y="1249630"/>
            <a:ext cx="660758" cy="246221"/>
          </a:xfrm>
          <a:prstGeom prst="rect">
            <a:avLst/>
          </a:prstGeom>
          <a:noFill/>
          <a:ln w="19050">
            <a:noFill/>
          </a:ln>
        </p:spPr>
        <p:txBody>
          <a:bodyPr wrap="none" rtlCol="0">
            <a:spAutoFit/>
          </a:bodyPr>
          <a:lstStyle/>
          <a:p>
            <a:r>
              <a:rPr lang="el-GR" sz="1000" dirty="0" smtClean="0"/>
              <a:t>Δ</a:t>
            </a:r>
            <a:r>
              <a:rPr lang="en-US" sz="1000" dirty="0" smtClean="0"/>
              <a:t>T=16 ns</a:t>
            </a:r>
            <a:endParaRPr lang="ru-RU" sz="1000" dirty="0"/>
          </a:p>
        </p:txBody>
      </p:sp>
      <p:cxnSp>
        <p:nvCxnSpPr>
          <p:cNvPr id="275" name="Прямая соединительная линия 274"/>
          <p:cNvCxnSpPr/>
          <p:nvPr/>
        </p:nvCxnSpPr>
        <p:spPr>
          <a:xfrm flipV="1">
            <a:off x="1090026" y="2180040"/>
            <a:ext cx="0" cy="297803"/>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76" name="Прямая соединительная линия 275"/>
          <p:cNvCxnSpPr/>
          <p:nvPr/>
        </p:nvCxnSpPr>
        <p:spPr>
          <a:xfrm>
            <a:off x="1090026" y="2180040"/>
            <a:ext cx="445202" cy="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77" name="Прямая соединительная линия 276"/>
          <p:cNvCxnSpPr/>
          <p:nvPr/>
        </p:nvCxnSpPr>
        <p:spPr>
          <a:xfrm>
            <a:off x="1535228" y="2180039"/>
            <a:ext cx="0" cy="297803"/>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78" name="Прямая со стрелкой 277"/>
          <p:cNvCxnSpPr/>
          <p:nvPr/>
        </p:nvCxnSpPr>
        <p:spPr>
          <a:xfrm>
            <a:off x="1090026" y="2325289"/>
            <a:ext cx="445202" cy="0"/>
          </a:xfrm>
          <a:prstGeom prst="straightConnector1">
            <a:avLst/>
          </a:prstGeom>
          <a:ln w="19050">
            <a:headEnd type="triangle" w="med" len="sm"/>
            <a:tailEnd type="triangle" w="med" len="sm"/>
          </a:ln>
        </p:spPr>
        <p:style>
          <a:lnRef idx="2">
            <a:schemeClr val="accent1"/>
          </a:lnRef>
          <a:fillRef idx="0">
            <a:schemeClr val="accent1"/>
          </a:fillRef>
          <a:effectRef idx="1">
            <a:schemeClr val="accent1"/>
          </a:effectRef>
          <a:fontRef idx="minor">
            <a:schemeClr val="tx1"/>
          </a:fontRef>
        </p:style>
      </p:cxnSp>
      <p:cxnSp>
        <p:nvCxnSpPr>
          <p:cNvPr id="285" name="Прямая соединительная линия 284"/>
          <p:cNvCxnSpPr/>
          <p:nvPr/>
        </p:nvCxnSpPr>
        <p:spPr>
          <a:xfrm>
            <a:off x="1044003" y="2477842"/>
            <a:ext cx="4225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90" name="TextBox 289"/>
          <p:cNvSpPr txBox="1"/>
          <p:nvPr/>
        </p:nvSpPr>
        <p:spPr>
          <a:xfrm>
            <a:off x="190557" y="4398852"/>
            <a:ext cx="396262" cy="246221"/>
          </a:xfrm>
          <a:prstGeom prst="rect">
            <a:avLst/>
          </a:prstGeom>
          <a:noFill/>
          <a:ln w="19050">
            <a:noFill/>
          </a:ln>
        </p:spPr>
        <p:txBody>
          <a:bodyPr wrap="none" rtlCol="0">
            <a:spAutoFit/>
          </a:bodyPr>
          <a:lstStyle/>
          <a:p>
            <a:r>
              <a:rPr lang="en-US" sz="1000" dirty="0" smtClean="0"/>
              <a:t>2 ns</a:t>
            </a:r>
            <a:endParaRPr lang="ru-RU" sz="1000" dirty="0"/>
          </a:p>
        </p:txBody>
      </p:sp>
      <p:cxnSp>
        <p:nvCxnSpPr>
          <p:cNvPr id="299" name="Прямая соединительная линия 298"/>
          <p:cNvCxnSpPr/>
          <p:nvPr/>
        </p:nvCxnSpPr>
        <p:spPr>
          <a:xfrm flipV="1">
            <a:off x="8134155" y="2172353"/>
            <a:ext cx="0" cy="29849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1" name="Прямая соединительная линия 300"/>
          <p:cNvCxnSpPr/>
          <p:nvPr/>
        </p:nvCxnSpPr>
        <p:spPr>
          <a:xfrm flipH="1">
            <a:off x="7673854" y="2179958"/>
            <a:ext cx="44660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3" name="Прямая соединительная линия 302"/>
          <p:cNvCxnSpPr/>
          <p:nvPr/>
        </p:nvCxnSpPr>
        <p:spPr>
          <a:xfrm>
            <a:off x="7673854" y="2179958"/>
            <a:ext cx="0" cy="29089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5" name="Прямая соединительная линия 304"/>
          <p:cNvCxnSpPr/>
          <p:nvPr/>
        </p:nvCxnSpPr>
        <p:spPr>
          <a:xfrm flipH="1">
            <a:off x="7635171" y="2470850"/>
            <a:ext cx="3868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3" name="TextBox 312"/>
          <p:cNvSpPr txBox="1"/>
          <p:nvPr/>
        </p:nvSpPr>
        <p:spPr>
          <a:xfrm>
            <a:off x="1098535" y="3088911"/>
            <a:ext cx="7029327" cy="369332"/>
          </a:xfrm>
          <a:prstGeom prst="rect">
            <a:avLst/>
          </a:prstGeom>
          <a:noFill/>
        </p:spPr>
        <p:txBody>
          <a:bodyPr wrap="square" rtlCol="0">
            <a:spAutoFit/>
          </a:bodyPr>
          <a:lstStyle/>
          <a:p>
            <a:pPr algn="ctr"/>
            <a:r>
              <a:rPr lang="en-US" dirty="0" smtClean="0"/>
              <a:t>1) </a:t>
            </a:r>
            <a:r>
              <a:rPr lang="el-GR" dirty="0" smtClean="0"/>
              <a:t>Δ</a:t>
            </a:r>
            <a:r>
              <a:rPr lang="en-US" dirty="0" smtClean="0"/>
              <a:t>T &gt; W</a:t>
            </a:r>
            <a:r>
              <a:rPr lang="en-US" baseline="-25000" dirty="0" smtClean="0"/>
              <a:t>1 </a:t>
            </a:r>
            <a:r>
              <a:rPr lang="en-US" dirty="0" smtClean="0"/>
              <a:t>– can separate both particles with </a:t>
            </a:r>
            <a:r>
              <a:rPr lang="en-US" dirty="0" err="1" smtClean="0"/>
              <a:t>ToT</a:t>
            </a:r>
            <a:r>
              <a:rPr lang="en-US" dirty="0" smtClean="0"/>
              <a:t> correction</a:t>
            </a:r>
            <a:endParaRPr lang="ru-RU" baseline="-25000" dirty="0"/>
          </a:p>
        </p:txBody>
      </p:sp>
      <p:sp>
        <p:nvSpPr>
          <p:cNvPr id="314" name="TextBox 313"/>
          <p:cNvSpPr txBox="1"/>
          <p:nvPr/>
        </p:nvSpPr>
        <p:spPr>
          <a:xfrm>
            <a:off x="586819" y="6172985"/>
            <a:ext cx="7838090" cy="369332"/>
          </a:xfrm>
          <a:prstGeom prst="rect">
            <a:avLst/>
          </a:prstGeom>
          <a:noFill/>
        </p:spPr>
        <p:txBody>
          <a:bodyPr wrap="square" rtlCol="0">
            <a:spAutoFit/>
          </a:bodyPr>
          <a:lstStyle/>
          <a:p>
            <a:pPr algn="ctr"/>
            <a:r>
              <a:rPr lang="en-US" dirty="0"/>
              <a:t>2</a:t>
            </a:r>
            <a:r>
              <a:rPr lang="en-US" dirty="0" smtClean="0"/>
              <a:t>) |THit1-THit2|&lt; (D*0,06) ns</a:t>
            </a:r>
            <a:r>
              <a:rPr lang="en-US" baseline="-25000" dirty="0" smtClean="0"/>
              <a:t> </a:t>
            </a:r>
            <a:r>
              <a:rPr lang="en-US" dirty="0" smtClean="0"/>
              <a:t>– can separate both particles without </a:t>
            </a:r>
            <a:r>
              <a:rPr lang="en-US" dirty="0" err="1" smtClean="0"/>
              <a:t>ToT</a:t>
            </a:r>
            <a:r>
              <a:rPr lang="en-US" dirty="0" smtClean="0"/>
              <a:t> correction</a:t>
            </a:r>
            <a:endParaRPr lang="ru-RU" baseline="-25000" dirty="0"/>
          </a:p>
        </p:txBody>
      </p:sp>
      <p:cxnSp>
        <p:nvCxnSpPr>
          <p:cNvPr id="316" name="Прямая соединительная линия 315"/>
          <p:cNvCxnSpPr/>
          <p:nvPr/>
        </p:nvCxnSpPr>
        <p:spPr>
          <a:xfrm flipV="1">
            <a:off x="3435045" y="3616513"/>
            <a:ext cx="0" cy="1051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8" name="Прямая соединительная линия 317"/>
          <p:cNvCxnSpPr>
            <a:stCxn id="36" idx="0"/>
          </p:cNvCxnSpPr>
          <p:nvPr/>
        </p:nvCxnSpPr>
        <p:spPr>
          <a:xfrm flipH="1" flipV="1">
            <a:off x="5318267" y="3578413"/>
            <a:ext cx="2327" cy="1089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0" name="Прямая со стрелкой 319"/>
          <p:cNvCxnSpPr/>
          <p:nvPr/>
        </p:nvCxnSpPr>
        <p:spPr>
          <a:xfrm>
            <a:off x="3435045" y="3690448"/>
            <a:ext cx="188322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21" name="TextBox 320"/>
          <p:cNvSpPr txBox="1"/>
          <p:nvPr/>
        </p:nvSpPr>
        <p:spPr>
          <a:xfrm>
            <a:off x="4303077" y="3402268"/>
            <a:ext cx="732893" cy="338554"/>
          </a:xfrm>
          <a:prstGeom prst="rect">
            <a:avLst/>
          </a:prstGeom>
          <a:noFill/>
        </p:spPr>
        <p:txBody>
          <a:bodyPr wrap="none" rtlCol="0">
            <a:spAutoFit/>
          </a:bodyPr>
          <a:lstStyle/>
          <a:p>
            <a:r>
              <a:rPr lang="en-US" sz="1600" dirty="0" smtClean="0"/>
              <a:t>D (cm)</a:t>
            </a:r>
            <a:endParaRPr lang="ru-RU" sz="1600" dirty="0"/>
          </a:p>
        </p:txBody>
      </p:sp>
      <p:sp>
        <p:nvSpPr>
          <p:cNvPr id="2" name="Дата 1"/>
          <p:cNvSpPr>
            <a:spLocks noGrp="1"/>
          </p:cNvSpPr>
          <p:nvPr>
            <p:ph type="dt" sz="half" idx="10"/>
          </p:nvPr>
        </p:nvSpPr>
        <p:spPr/>
        <p:txBody>
          <a:bodyPr/>
          <a:lstStyle/>
          <a:p>
            <a:fld id="{E43AA9EE-303A-4B4B-8730-74A599D158EF}" type="datetime1">
              <a:rPr lang="ru-RU" smtClean="0"/>
              <a:t>30.01.2018</a:t>
            </a:fld>
            <a:endParaRPr lang="ru-RU"/>
          </a:p>
        </p:txBody>
      </p:sp>
      <p:sp>
        <p:nvSpPr>
          <p:cNvPr id="3" name="Нижний колонтитул 2"/>
          <p:cNvSpPr>
            <a:spLocks noGrp="1"/>
          </p:cNvSpPr>
          <p:nvPr>
            <p:ph type="ftr" sz="quarter" idx="11"/>
          </p:nvPr>
        </p:nvSpPr>
        <p:spPr/>
        <p:txBody>
          <a:bodyPr/>
          <a:lstStyle/>
          <a:p>
            <a:r>
              <a:rPr lang="en-US" smtClean="0"/>
              <a:t>V. Babkin    TOF TDR</a:t>
            </a:r>
            <a:endParaRPr lang="ru-RU"/>
          </a:p>
        </p:txBody>
      </p:sp>
      <p:sp>
        <p:nvSpPr>
          <p:cNvPr id="4" name="Номер слайда 3"/>
          <p:cNvSpPr>
            <a:spLocks noGrp="1"/>
          </p:cNvSpPr>
          <p:nvPr>
            <p:ph type="sldNum" sz="quarter" idx="12"/>
          </p:nvPr>
        </p:nvSpPr>
        <p:spPr/>
        <p:txBody>
          <a:bodyPr/>
          <a:lstStyle/>
          <a:p>
            <a:fld id="{0F9BF74C-D542-4A04-A2BF-D03B5D387137}" type="slidenum">
              <a:rPr lang="ru-RU" smtClean="0"/>
              <a:t>12</a:t>
            </a:fld>
            <a:endParaRPr lang="ru-RU"/>
          </a:p>
        </p:txBody>
      </p:sp>
    </p:spTree>
    <p:extLst>
      <p:ext uri="{BB962C8B-B14F-4D97-AF65-F5344CB8AC3E}">
        <p14:creationId xmlns:p14="http://schemas.microsoft.com/office/powerpoint/2010/main" val="405195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wipe(down)">
                                      <p:cBhvr>
                                        <p:cTn id="7" dur="500"/>
                                        <p:tgtEl>
                                          <p:spTgt spid="182"/>
                                        </p:tgtEl>
                                      </p:cBhvr>
                                    </p:animEffect>
                                  </p:childTnLst>
                                </p:cTn>
                              </p:par>
                              <p:par>
                                <p:cTn id="8" presetID="1" presetClass="entr" presetSubtype="0" fill="hold" grpId="0" nodeType="withEffect">
                                  <p:stCondLst>
                                    <p:cond delay="250"/>
                                  </p:stCondLst>
                                  <p:childTnLst>
                                    <p:set>
                                      <p:cBhvr>
                                        <p:cTn id="9" dur="1" fill="hold">
                                          <p:stCondLst>
                                            <p:cond delay="0"/>
                                          </p:stCondLst>
                                        </p:cTn>
                                        <p:tgtEl>
                                          <p:spTgt spid="184"/>
                                        </p:tgtEl>
                                        <p:attrNameLst>
                                          <p:attrName>style.visibility</p:attrName>
                                        </p:attrNameLst>
                                      </p:cBhvr>
                                      <p:to>
                                        <p:strVal val="visible"/>
                                      </p:to>
                                    </p:set>
                                  </p:childTnLst>
                                </p:cTn>
                              </p:par>
                              <p:par>
                                <p:cTn id="10" presetID="22" presetClass="entr" presetSubtype="2" fill="hold" nodeType="withEffect">
                                  <p:stCondLst>
                                    <p:cond delay="250"/>
                                  </p:stCondLst>
                                  <p:childTnLst>
                                    <p:set>
                                      <p:cBhvr>
                                        <p:cTn id="11" dur="1" fill="hold">
                                          <p:stCondLst>
                                            <p:cond delay="0"/>
                                          </p:stCondLst>
                                        </p:cTn>
                                        <p:tgtEl>
                                          <p:spTgt spid="188"/>
                                        </p:tgtEl>
                                        <p:attrNameLst>
                                          <p:attrName>style.visibility</p:attrName>
                                        </p:attrNameLst>
                                      </p:cBhvr>
                                      <p:to>
                                        <p:strVal val="visible"/>
                                      </p:to>
                                    </p:set>
                                    <p:animEffect transition="in" filter="wipe(right)">
                                      <p:cBhvr>
                                        <p:cTn id="12" dur="500"/>
                                        <p:tgtEl>
                                          <p:spTgt spid="188"/>
                                        </p:tgtEl>
                                      </p:cBhvr>
                                    </p:animEffect>
                                  </p:childTnLst>
                                </p:cTn>
                              </p:par>
                              <p:par>
                                <p:cTn id="13" presetID="22" presetClass="entr" presetSubtype="8" fill="hold" nodeType="withEffect">
                                  <p:stCondLst>
                                    <p:cond delay="250"/>
                                  </p:stCondLst>
                                  <p:childTnLst>
                                    <p:set>
                                      <p:cBhvr>
                                        <p:cTn id="14" dur="1" fill="hold">
                                          <p:stCondLst>
                                            <p:cond delay="0"/>
                                          </p:stCondLst>
                                        </p:cTn>
                                        <p:tgtEl>
                                          <p:spTgt spid="186"/>
                                        </p:tgtEl>
                                        <p:attrNameLst>
                                          <p:attrName>style.visibility</p:attrName>
                                        </p:attrNameLst>
                                      </p:cBhvr>
                                      <p:to>
                                        <p:strVal val="visible"/>
                                      </p:to>
                                    </p:set>
                                    <p:animEffect transition="in" filter="wipe(left)">
                                      <p:cBhvr>
                                        <p:cTn id="15" dur="500"/>
                                        <p:tgtEl>
                                          <p:spTgt spid="186"/>
                                        </p:tgtEl>
                                      </p:cBhvr>
                                    </p:animEffect>
                                  </p:childTnLst>
                                </p:cTn>
                              </p:par>
                              <p:par>
                                <p:cTn id="16" presetID="1" presetClass="entr" presetSubtype="0" fill="hold" grpId="0" nodeType="withEffect">
                                  <p:stCondLst>
                                    <p:cond delay="250"/>
                                  </p:stCondLst>
                                  <p:childTnLst>
                                    <p:set>
                                      <p:cBhvr>
                                        <p:cTn id="17" dur="1" fill="hold">
                                          <p:stCondLst>
                                            <p:cond delay="0"/>
                                          </p:stCondLst>
                                        </p:cTn>
                                        <p:tgtEl>
                                          <p:spTgt spid="218"/>
                                        </p:tgtEl>
                                        <p:attrNameLst>
                                          <p:attrName>style.visibility</p:attrName>
                                        </p:attrNameLst>
                                      </p:cBhvr>
                                      <p:to>
                                        <p:strVal val="visible"/>
                                      </p:to>
                                    </p:set>
                                  </p:childTnLst>
                                </p:cTn>
                              </p:par>
                              <p:par>
                                <p:cTn id="18" presetID="22" presetClass="entr" presetSubtype="4" fill="hold" nodeType="withEffect">
                                  <p:stCondLst>
                                    <p:cond delay="500"/>
                                  </p:stCondLst>
                                  <p:childTnLst>
                                    <p:set>
                                      <p:cBhvr>
                                        <p:cTn id="19" dur="1" fill="hold">
                                          <p:stCondLst>
                                            <p:cond delay="0"/>
                                          </p:stCondLst>
                                        </p:cTn>
                                        <p:tgtEl>
                                          <p:spTgt spid="183"/>
                                        </p:tgtEl>
                                        <p:attrNameLst>
                                          <p:attrName>style.visibility</p:attrName>
                                        </p:attrNameLst>
                                      </p:cBhvr>
                                      <p:to>
                                        <p:strVal val="visible"/>
                                      </p:to>
                                    </p:set>
                                    <p:animEffect transition="in" filter="wipe(down)">
                                      <p:cBhvr>
                                        <p:cTn id="20" dur="500"/>
                                        <p:tgtEl>
                                          <p:spTgt spid="183"/>
                                        </p:tgtEl>
                                      </p:cBhvr>
                                    </p:animEffect>
                                  </p:childTnLst>
                                </p:cTn>
                              </p:par>
                              <p:par>
                                <p:cTn id="21" presetID="1" presetClass="entr" presetSubtype="0" fill="hold" grpId="0" nodeType="withEffect">
                                  <p:stCondLst>
                                    <p:cond delay="750"/>
                                  </p:stCondLst>
                                  <p:childTnLst>
                                    <p:set>
                                      <p:cBhvr>
                                        <p:cTn id="22" dur="1" fill="hold">
                                          <p:stCondLst>
                                            <p:cond delay="0"/>
                                          </p:stCondLst>
                                        </p:cTn>
                                        <p:tgtEl>
                                          <p:spTgt spid="185"/>
                                        </p:tgtEl>
                                        <p:attrNameLst>
                                          <p:attrName>style.visibility</p:attrName>
                                        </p:attrNameLst>
                                      </p:cBhvr>
                                      <p:to>
                                        <p:strVal val="visible"/>
                                      </p:to>
                                    </p:set>
                                  </p:childTnLst>
                                </p:cTn>
                              </p:par>
                              <p:par>
                                <p:cTn id="23" presetID="22" presetClass="entr" presetSubtype="2" fill="hold" nodeType="withEffect">
                                  <p:stCondLst>
                                    <p:cond delay="750"/>
                                  </p:stCondLst>
                                  <p:childTnLst>
                                    <p:set>
                                      <p:cBhvr>
                                        <p:cTn id="24" dur="1" fill="hold">
                                          <p:stCondLst>
                                            <p:cond delay="0"/>
                                          </p:stCondLst>
                                        </p:cTn>
                                        <p:tgtEl>
                                          <p:spTgt spid="189"/>
                                        </p:tgtEl>
                                        <p:attrNameLst>
                                          <p:attrName>style.visibility</p:attrName>
                                        </p:attrNameLst>
                                      </p:cBhvr>
                                      <p:to>
                                        <p:strVal val="visible"/>
                                      </p:to>
                                    </p:set>
                                    <p:animEffect transition="in" filter="wipe(right)">
                                      <p:cBhvr>
                                        <p:cTn id="25" dur="500"/>
                                        <p:tgtEl>
                                          <p:spTgt spid="189"/>
                                        </p:tgtEl>
                                      </p:cBhvr>
                                    </p:animEffect>
                                  </p:childTnLst>
                                </p:cTn>
                              </p:par>
                              <p:par>
                                <p:cTn id="26" presetID="22" presetClass="entr" presetSubtype="8" fill="hold" nodeType="withEffect">
                                  <p:stCondLst>
                                    <p:cond delay="750"/>
                                  </p:stCondLst>
                                  <p:childTnLst>
                                    <p:set>
                                      <p:cBhvr>
                                        <p:cTn id="27" dur="1" fill="hold">
                                          <p:stCondLst>
                                            <p:cond delay="0"/>
                                          </p:stCondLst>
                                        </p:cTn>
                                        <p:tgtEl>
                                          <p:spTgt spid="187"/>
                                        </p:tgtEl>
                                        <p:attrNameLst>
                                          <p:attrName>style.visibility</p:attrName>
                                        </p:attrNameLst>
                                      </p:cBhvr>
                                      <p:to>
                                        <p:strVal val="visible"/>
                                      </p:to>
                                    </p:set>
                                    <p:animEffect transition="in" filter="wipe(left)">
                                      <p:cBhvr>
                                        <p:cTn id="28" dur="500"/>
                                        <p:tgtEl>
                                          <p:spTgt spid="187"/>
                                        </p:tgtEl>
                                      </p:cBhvr>
                                    </p:animEffect>
                                  </p:childTnLst>
                                </p:cTn>
                              </p:par>
                              <p:par>
                                <p:cTn id="29" presetID="1" presetClass="entr" presetSubtype="0" fill="hold" grpId="0" nodeType="withEffect">
                                  <p:stCondLst>
                                    <p:cond delay="1000"/>
                                  </p:stCondLst>
                                  <p:childTnLst>
                                    <p:set>
                                      <p:cBhvr>
                                        <p:cTn id="30" dur="1" fill="hold">
                                          <p:stCondLst>
                                            <p:cond delay="0"/>
                                          </p:stCondLst>
                                        </p:cTn>
                                        <p:tgtEl>
                                          <p:spTgt spid="2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0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0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0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0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0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0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0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1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1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1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1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1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1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1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2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2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2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2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2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2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2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6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65"/>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275"/>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276"/>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277"/>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278"/>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285"/>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214"/>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230"/>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231"/>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232"/>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233"/>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234"/>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235"/>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236"/>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237"/>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238"/>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239"/>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240"/>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241"/>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242"/>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243"/>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244"/>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245"/>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246"/>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247"/>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248"/>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250"/>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251"/>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252"/>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254"/>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255"/>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256"/>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257"/>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258"/>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261"/>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262"/>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263"/>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299"/>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301"/>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303"/>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305"/>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6" presetClass="entr" presetSubtype="37" fill="hold" grpId="0" nodeType="clickEffect">
                                  <p:stCondLst>
                                    <p:cond delay="0"/>
                                  </p:stCondLst>
                                  <p:childTnLst>
                                    <p:set>
                                      <p:cBhvr>
                                        <p:cTn id="182" dur="1" fill="hold">
                                          <p:stCondLst>
                                            <p:cond delay="0"/>
                                          </p:stCondLst>
                                        </p:cTn>
                                        <p:tgtEl>
                                          <p:spTgt spid="313"/>
                                        </p:tgtEl>
                                        <p:attrNameLst>
                                          <p:attrName>style.visibility</p:attrName>
                                        </p:attrNameLst>
                                      </p:cBhvr>
                                      <p:to>
                                        <p:strVal val="visible"/>
                                      </p:to>
                                    </p:set>
                                    <p:animEffect transition="in" filter="barn(outVertical)">
                                      <p:cBhvr>
                                        <p:cTn id="183" dur="500"/>
                                        <p:tgtEl>
                                          <p:spTgt spid="313"/>
                                        </p:tgtEl>
                                      </p:cBhvr>
                                    </p:animEffect>
                                  </p:childTnLst>
                                </p:cTn>
                              </p:par>
                            </p:childTnLst>
                          </p:cTn>
                        </p:par>
                      </p:childTnLst>
                    </p:cTn>
                  </p:par>
                  <p:par>
                    <p:cTn id="184" fill="hold">
                      <p:stCondLst>
                        <p:cond delay="indefinite"/>
                      </p:stCondLst>
                      <p:childTnLst>
                        <p:par>
                          <p:cTn id="185" fill="hold">
                            <p:stCondLst>
                              <p:cond delay="0"/>
                            </p:stCondLst>
                            <p:childTnLst>
                              <p:par>
                                <p:cTn id="186" presetID="1" presetClass="entr" presetSubtype="0" fill="hold" nodeType="clickEffect">
                                  <p:stCondLst>
                                    <p:cond delay="0"/>
                                  </p:stCondLst>
                                  <p:childTnLst>
                                    <p:set>
                                      <p:cBhvr>
                                        <p:cTn id="187" dur="1" fill="hold">
                                          <p:stCondLst>
                                            <p:cond delay="0"/>
                                          </p:stCondLst>
                                        </p:cTn>
                                        <p:tgtEl>
                                          <p:spTgt spid="5"/>
                                        </p:tgtEl>
                                        <p:attrNameLst>
                                          <p:attrName>style.visibility</p:attrName>
                                        </p:attrNameLst>
                                      </p:cBhvr>
                                      <p:to>
                                        <p:strVal val="visible"/>
                                      </p:to>
                                    </p:set>
                                  </p:childTnLst>
                                </p:cTn>
                              </p:par>
                              <p:par>
                                <p:cTn id="188" presetID="1" presetClass="entr" presetSubtype="0" fill="hold" nodeType="withEffect">
                                  <p:stCondLst>
                                    <p:cond delay="0"/>
                                  </p:stCondLst>
                                  <p:childTnLst>
                                    <p:set>
                                      <p:cBhvr>
                                        <p:cTn id="189" dur="1" fill="hold">
                                          <p:stCondLst>
                                            <p:cond delay="0"/>
                                          </p:stCondLst>
                                        </p:cTn>
                                        <p:tgtEl>
                                          <p:spTgt spid="7"/>
                                        </p:tgtEl>
                                        <p:attrNameLst>
                                          <p:attrName>style.visibility</p:attrName>
                                        </p:attrNameLst>
                                      </p:cBhvr>
                                      <p:to>
                                        <p:strVal val="visible"/>
                                      </p:to>
                                    </p:set>
                                  </p:childTnLst>
                                </p:cTn>
                              </p:par>
                              <p:par>
                                <p:cTn id="190" presetID="1" presetClass="entr" presetSubtype="0" fill="hold" nodeType="withEffect">
                                  <p:stCondLst>
                                    <p:cond delay="0"/>
                                  </p:stCondLst>
                                  <p:childTnLst>
                                    <p:set>
                                      <p:cBhvr>
                                        <p:cTn id="191" dur="1" fill="hold">
                                          <p:stCondLst>
                                            <p:cond delay="0"/>
                                          </p:stCondLst>
                                        </p:cTn>
                                        <p:tgtEl>
                                          <p:spTgt spid="9"/>
                                        </p:tgtEl>
                                        <p:attrNameLst>
                                          <p:attrName>style.visibility</p:attrName>
                                        </p:attrNameLst>
                                      </p:cBhvr>
                                      <p:to>
                                        <p:strVal val="visible"/>
                                      </p:to>
                                    </p:set>
                                  </p:childTnLst>
                                </p:cTn>
                              </p:par>
                              <p:par>
                                <p:cTn id="192" presetID="1" presetClass="entr" presetSubtype="0" fill="hold" nodeType="withEffect">
                                  <p:stCondLst>
                                    <p:cond delay="0"/>
                                  </p:stCondLst>
                                  <p:childTnLst>
                                    <p:set>
                                      <p:cBhvr>
                                        <p:cTn id="193" dur="1" fill="hold">
                                          <p:stCondLst>
                                            <p:cond delay="0"/>
                                          </p:stCondLst>
                                        </p:cTn>
                                        <p:tgtEl>
                                          <p:spTgt spid="11"/>
                                        </p:tgtEl>
                                        <p:attrNameLst>
                                          <p:attrName>style.visibility</p:attrName>
                                        </p:attrNameLst>
                                      </p:cBhvr>
                                      <p:to>
                                        <p:strVal val="visible"/>
                                      </p:to>
                                    </p:set>
                                  </p:childTnLst>
                                </p:cTn>
                              </p:par>
                              <p:par>
                                <p:cTn id="194" presetID="1" presetClass="entr" presetSubtype="0" fill="hold" nodeType="withEffect">
                                  <p:stCondLst>
                                    <p:cond delay="0"/>
                                  </p:stCondLst>
                                  <p:childTnLst>
                                    <p:set>
                                      <p:cBhvr>
                                        <p:cTn id="195" dur="1" fill="hold">
                                          <p:stCondLst>
                                            <p:cond delay="0"/>
                                          </p:stCondLst>
                                        </p:cTn>
                                        <p:tgtEl>
                                          <p:spTgt spid="13"/>
                                        </p:tgtEl>
                                        <p:attrNameLst>
                                          <p:attrName>style.visibility</p:attrName>
                                        </p:attrNameLst>
                                      </p:cBhvr>
                                      <p:to>
                                        <p:strVal val="visible"/>
                                      </p:to>
                                    </p:set>
                                  </p:childTnLst>
                                </p:cTn>
                              </p:par>
                              <p:par>
                                <p:cTn id="196" presetID="1" presetClass="entr" presetSubtype="0" fill="hold" nodeType="withEffect">
                                  <p:stCondLst>
                                    <p:cond delay="0"/>
                                  </p:stCondLst>
                                  <p:childTnLst>
                                    <p:set>
                                      <p:cBhvr>
                                        <p:cTn id="197" dur="1" fill="hold">
                                          <p:stCondLst>
                                            <p:cond delay="0"/>
                                          </p:stCondLst>
                                        </p:cTn>
                                        <p:tgtEl>
                                          <p:spTgt spid="15"/>
                                        </p:tgtEl>
                                        <p:attrNameLst>
                                          <p:attrName>style.visibility</p:attrName>
                                        </p:attrNameLst>
                                      </p:cBhvr>
                                      <p:to>
                                        <p:strVal val="visible"/>
                                      </p:to>
                                    </p:set>
                                  </p:childTnLst>
                                </p:cTn>
                              </p:par>
                              <p:par>
                                <p:cTn id="198" presetID="1" presetClass="entr" presetSubtype="0" fill="hold" nodeType="withEffect">
                                  <p:stCondLst>
                                    <p:cond delay="0"/>
                                  </p:stCondLst>
                                  <p:childTnLst>
                                    <p:set>
                                      <p:cBhvr>
                                        <p:cTn id="199" dur="1" fill="hold">
                                          <p:stCondLst>
                                            <p:cond delay="0"/>
                                          </p:stCondLst>
                                        </p:cTn>
                                        <p:tgtEl>
                                          <p:spTgt spid="21"/>
                                        </p:tgtEl>
                                        <p:attrNameLst>
                                          <p:attrName>style.visibility</p:attrName>
                                        </p:attrNameLst>
                                      </p:cBhvr>
                                      <p:to>
                                        <p:strVal val="visible"/>
                                      </p:to>
                                    </p:set>
                                  </p:childTnLst>
                                </p:cTn>
                              </p:par>
                              <p:par>
                                <p:cTn id="200" presetID="1" presetClass="entr" presetSubtype="0" fill="hold" nodeType="withEffect">
                                  <p:stCondLst>
                                    <p:cond delay="0"/>
                                  </p:stCondLst>
                                  <p:childTnLst>
                                    <p:set>
                                      <p:cBhvr>
                                        <p:cTn id="201" dur="1" fill="hold">
                                          <p:stCondLst>
                                            <p:cond delay="0"/>
                                          </p:stCondLst>
                                        </p:cTn>
                                        <p:tgtEl>
                                          <p:spTgt spid="23"/>
                                        </p:tgtEl>
                                        <p:attrNameLst>
                                          <p:attrName>style.visibility</p:attrName>
                                        </p:attrNameLst>
                                      </p:cBhvr>
                                      <p:to>
                                        <p:strVal val="visible"/>
                                      </p:to>
                                    </p:set>
                                  </p:childTnLst>
                                </p:cTn>
                              </p:par>
                              <p:par>
                                <p:cTn id="202" presetID="1" presetClass="entr" presetSubtype="0" fill="hold" grpId="0" nodeType="withEffect">
                                  <p:stCondLst>
                                    <p:cond delay="0"/>
                                  </p:stCondLst>
                                  <p:childTnLst>
                                    <p:set>
                                      <p:cBhvr>
                                        <p:cTn id="203" dur="1" fill="hold">
                                          <p:stCondLst>
                                            <p:cond delay="0"/>
                                          </p:stCondLst>
                                        </p:cTn>
                                        <p:tgtEl>
                                          <p:spTgt spid="48"/>
                                        </p:tgtEl>
                                        <p:attrNameLst>
                                          <p:attrName>style.visibility</p:attrName>
                                        </p:attrNameLst>
                                      </p:cBhvr>
                                      <p:to>
                                        <p:strVal val="visible"/>
                                      </p:to>
                                    </p:set>
                                  </p:childTnLst>
                                </p:cTn>
                              </p:par>
                              <p:par>
                                <p:cTn id="204" presetID="1" presetClass="entr" presetSubtype="0" fill="hold" grpId="0" nodeType="withEffect">
                                  <p:stCondLst>
                                    <p:cond delay="0"/>
                                  </p:stCondLst>
                                  <p:childTnLst>
                                    <p:set>
                                      <p:cBhvr>
                                        <p:cTn id="205" dur="1" fill="hold">
                                          <p:stCondLst>
                                            <p:cond delay="0"/>
                                          </p:stCondLst>
                                        </p:cTn>
                                        <p:tgtEl>
                                          <p:spTgt spid="49"/>
                                        </p:tgtEl>
                                        <p:attrNameLst>
                                          <p:attrName>style.visibility</p:attrName>
                                        </p:attrNameLst>
                                      </p:cBhvr>
                                      <p:to>
                                        <p:strVal val="visible"/>
                                      </p:to>
                                    </p:set>
                                  </p:childTnLst>
                                </p:cTn>
                              </p:par>
                              <p:par>
                                <p:cTn id="206" presetID="1" presetClass="entr" presetSubtype="0" fill="hold" grpId="0" nodeType="withEffect">
                                  <p:stCondLst>
                                    <p:cond delay="0"/>
                                  </p:stCondLst>
                                  <p:childTnLst>
                                    <p:set>
                                      <p:cBhvr>
                                        <p:cTn id="207" dur="1" fill="hold">
                                          <p:stCondLst>
                                            <p:cond delay="0"/>
                                          </p:stCondLst>
                                        </p:cTn>
                                        <p:tgtEl>
                                          <p:spTgt spid="50"/>
                                        </p:tgtEl>
                                        <p:attrNameLst>
                                          <p:attrName>style.visibility</p:attrName>
                                        </p:attrNameLst>
                                      </p:cBhvr>
                                      <p:to>
                                        <p:strVal val="visible"/>
                                      </p:to>
                                    </p:set>
                                  </p:childTnLst>
                                </p:cTn>
                              </p:par>
                              <p:par>
                                <p:cTn id="208" presetID="1" presetClass="entr" presetSubtype="0" fill="hold" grpId="0" nodeType="withEffect">
                                  <p:stCondLst>
                                    <p:cond delay="0"/>
                                  </p:stCondLst>
                                  <p:childTnLst>
                                    <p:set>
                                      <p:cBhvr>
                                        <p:cTn id="209" dur="1" fill="hold">
                                          <p:stCondLst>
                                            <p:cond delay="0"/>
                                          </p:stCondLst>
                                        </p:cTn>
                                        <p:tgtEl>
                                          <p:spTgt spid="51"/>
                                        </p:tgtEl>
                                        <p:attrNameLst>
                                          <p:attrName>style.visibility</p:attrName>
                                        </p:attrNameLst>
                                      </p:cBhvr>
                                      <p:to>
                                        <p:strVal val="visible"/>
                                      </p:to>
                                    </p:set>
                                  </p:childTnLst>
                                </p:cTn>
                              </p:par>
                              <p:par>
                                <p:cTn id="210" presetID="1" presetClass="entr" presetSubtype="0" fill="hold" grpId="0" nodeType="withEffect">
                                  <p:stCondLst>
                                    <p:cond delay="0"/>
                                  </p:stCondLst>
                                  <p:childTnLst>
                                    <p:set>
                                      <p:cBhvr>
                                        <p:cTn id="211" dur="1" fill="hold">
                                          <p:stCondLst>
                                            <p:cond delay="0"/>
                                          </p:stCondLst>
                                        </p:cTn>
                                        <p:tgtEl>
                                          <p:spTgt spid="117"/>
                                        </p:tgtEl>
                                        <p:attrNameLst>
                                          <p:attrName>style.visibility</p:attrName>
                                        </p:attrNameLst>
                                      </p:cBhvr>
                                      <p:to>
                                        <p:strVal val="visible"/>
                                      </p:to>
                                    </p:set>
                                  </p:childTnLst>
                                </p:cTn>
                              </p:par>
                              <p:par>
                                <p:cTn id="212" presetID="1" presetClass="entr" presetSubtype="0" fill="hold" grpId="0" nodeType="withEffect">
                                  <p:stCondLst>
                                    <p:cond delay="0"/>
                                  </p:stCondLst>
                                  <p:childTnLst>
                                    <p:set>
                                      <p:cBhvr>
                                        <p:cTn id="213" dur="1" fill="hold">
                                          <p:stCondLst>
                                            <p:cond delay="0"/>
                                          </p:stCondLst>
                                        </p:cTn>
                                        <p:tgtEl>
                                          <p:spTgt spid="118"/>
                                        </p:tgtEl>
                                        <p:attrNameLst>
                                          <p:attrName>style.visibility</p:attrName>
                                        </p:attrNameLst>
                                      </p:cBhvr>
                                      <p:to>
                                        <p:strVal val="visible"/>
                                      </p:to>
                                    </p:set>
                                  </p:childTnLst>
                                </p:cTn>
                              </p:par>
                            </p:childTnLst>
                          </p:cTn>
                        </p:par>
                      </p:childTnLst>
                    </p:cTn>
                  </p:par>
                  <p:par>
                    <p:cTn id="214" fill="hold">
                      <p:stCondLst>
                        <p:cond delay="indefinite"/>
                      </p:stCondLst>
                      <p:childTnLst>
                        <p:par>
                          <p:cTn id="215" fill="hold">
                            <p:stCondLst>
                              <p:cond delay="0"/>
                            </p:stCondLst>
                            <p:childTnLst>
                              <p:par>
                                <p:cTn id="216" presetID="22" presetClass="entr" presetSubtype="4" fill="hold" nodeType="clickEffect">
                                  <p:stCondLst>
                                    <p:cond delay="0"/>
                                  </p:stCondLst>
                                  <p:childTnLst>
                                    <p:set>
                                      <p:cBhvr>
                                        <p:cTn id="217" dur="1" fill="hold">
                                          <p:stCondLst>
                                            <p:cond delay="0"/>
                                          </p:stCondLst>
                                        </p:cTn>
                                        <p:tgtEl>
                                          <p:spTgt spid="32"/>
                                        </p:tgtEl>
                                        <p:attrNameLst>
                                          <p:attrName>style.visibility</p:attrName>
                                        </p:attrNameLst>
                                      </p:cBhvr>
                                      <p:to>
                                        <p:strVal val="visible"/>
                                      </p:to>
                                    </p:set>
                                    <p:animEffect transition="in" filter="wipe(down)">
                                      <p:cBhvr>
                                        <p:cTn id="218" dur="500"/>
                                        <p:tgtEl>
                                          <p:spTgt spid="32"/>
                                        </p:tgtEl>
                                      </p:cBhvr>
                                    </p:animEffect>
                                  </p:childTnLst>
                                </p:cTn>
                              </p:par>
                              <p:par>
                                <p:cTn id="219" presetID="22" presetClass="entr" presetSubtype="4" fill="hold" nodeType="withEffect">
                                  <p:stCondLst>
                                    <p:cond delay="150"/>
                                  </p:stCondLst>
                                  <p:childTnLst>
                                    <p:set>
                                      <p:cBhvr>
                                        <p:cTn id="220" dur="1" fill="hold">
                                          <p:stCondLst>
                                            <p:cond delay="0"/>
                                          </p:stCondLst>
                                        </p:cTn>
                                        <p:tgtEl>
                                          <p:spTgt spid="34"/>
                                        </p:tgtEl>
                                        <p:attrNameLst>
                                          <p:attrName>style.visibility</p:attrName>
                                        </p:attrNameLst>
                                      </p:cBhvr>
                                      <p:to>
                                        <p:strVal val="visible"/>
                                      </p:to>
                                    </p:set>
                                    <p:animEffect transition="in" filter="wipe(down)">
                                      <p:cBhvr>
                                        <p:cTn id="221" dur="500"/>
                                        <p:tgtEl>
                                          <p:spTgt spid="34"/>
                                        </p:tgtEl>
                                      </p:cBhvr>
                                    </p:animEffect>
                                  </p:childTnLst>
                                </p:cTn>
                              </p:par>
                              <p:par>
                                <p:cTn id="222" presetID="1" presetClass="entr" presetSubtype="0" fill="hold" grpId="0" nodeType="withEffect">
                                  <p:stCondLst>
                                    <p:cond delay="250"/>
                                  </p:stCondLst>
                                  <p:childTnLst>
                                    <p:set>
                                      <p:cBhvr>
                                        <p:cTn id="223" dur="1" fill="hold">
                                          <p:stCondLst>
                                            <p:cond delay="0"/>
                                          </p:stCondLst>
                                        </p:cTn>
                                        <p:tgtEl>
                                          <p:spTgt spid="35"/>
                                        </p:tgtEl>
                                        <p:attrNameLst>
                                          <p:attrName>style.visibility</p:attrName>
                                        </p:attrNameLst>
                                      </p:cBhvr>
                                      <p:to>
                                        <p:strVal val="visible"/>
                                      </p:to>
                                    </p:set>
                                  </p:childTnLst>
                                </p:cTn>
                              </p:par>
                              <p:par>
                                <p:cTn id="224" presetID="1" presetClass="entr" presetSubtype="0" fill="hold" grpId="0" nodeType="withEffect">
                                  <p:stCondLst>
                                    <p:cond delay="400"/>
                                  </p:stCondLst>
                                  <p:childTnLst>
                                    <p:set>
                                      <p:cBhvr>
                                        <p:cTn id="225" dur="1" fill="hold">
                                          <p:stCondLst>
                                            <p:cond delay="0"/>
                                          </p:stCondLst>
                                        </p:cTn>
                                        <p:tgtEl>
                                          <p:spTgt spid="36"/>
                                        </p:tgtEl>
                                        <p:attrNameLst>
                                          <p:attrName>style.visibility</p:attrName>
                                        </p:attrNameLst>
                                      </p:cBhvr>
                                      <p:to>
                                        <p:strVal val="visible"/>
                                      </p:to>
                                    </p:set>
                                  </p:childTnLst>
                                </p:cTn>
                              </p:par>
                              <p:par>
                                <p:cTn id="226" presetID="22" presetClass="entr" presetSubtype="8" fill="hold" nodeType="withEffect">
                                  <p:stCondLst>
                                    <p:cond delay="250"/>
                                  </p:stCondLst>
                                  <p:childTnLst>
                                    <p:set>
                                      <p:cBhvr>
                                        <p:cTn id="227" dur="1" fill="hold">
                                          <p:stCondLst>
                                            <p:cond delay="0"/>
                                          </p:stCondLst>
                                        </p:cTn>
                                        <p:tgtEl>
                                          <p:spTgt spid="39"/>
                                        </p:tgtEl>
                                        <p:attrNameLst>
                                          <p:attrName>style.visibility</p:attrName>
                                        </p:attrNameLst>
                                      </p:cBhvr>
                                      <p:to>
                                        <p:strVal val="visible"/>
                                      </p:to>
                                    </p:set>
                                    <p:animEffect transition="in" filter="wipe(left)">
                                      <p:cBhvr>
                                        <p:cTn id="228" dur="500"/>
                                        <p:tgtEl>
                                          <p:spTgt spid="39"/>
                                        </p:tgtEl>
                                      </p:cBhvr>
                                    </p:animEffect>
                                  </p:childTnLst>
                                </p:cTn>
                              </p:par>
                              <p:par>
                                <p:cTn id="229" presetID="22" presetClass="entr" presetSubtype="4" fill="hold" nodeType="withEffect">
                                  <p:stCondLst>
                                    <p:cond delay="250"/>
                                  </p:stCondLst>
                                  <p:childTnLst>
                                    <p:set>
                                      <p:cBhvr>
                                        <p:cTn id="230" dur="1" fill="hold">
                                          <p:stCondLst>
                                            <p:cond delay="0"/>
                                          </p:stCondLst>
                                        </p:cTn>
                                        <p:tgtEl>
                                          <p:spTgt spid="42"/>
                                        </p:tgtEl>
                                        <p:attrNameLst>
                                          <p:attrName>style.visibility</p:attrName>
                                        </p:attrNameLst>
                                      </p:cBhvr>
                                      <p:to>
                                        <p:strVal val="visible"/>
                                      </p:to>
                                    </p:set>
                                    <p:animEffect transition="in" filter="wipe(down)">
                                      <p:cBhvr>
                                        <p:cTn id="231" dur="500"/>
                                        <p:tgtEl>
                                          <p:spTgt spid="42"/>
                                        </p:tgtEl>
                                      </p:cBhvr>
                                    </p:animEffect>
                                  </p:childTnLst>
                                </p:cTn>
                              </p:par>
                              <p:par>
                                <p:cTn id="232" presetID="22" presetClass="entr" presetSubtype="2" fill="hold" nodeType="withEffect">
                                  <p:stCondLst>
                                    <p:cond delay="400"/>
                                  </p:stCondLst>
                                  <p:childTnLst>
                                    <p:set>
                                      <p:cBhvr>
                                        <p:cTn id="233" dur="1" fill="hold">
                                          <p:stCondLst>
                                            <p:cond delay="0"/>
                                          </p:stCondLst>
                                        </p:cTn>
                                        <p:tgtEl>
                                          <p:spTgt spid="46"/>
                                        </p:tgtEl>
                                        <p:attrNameLst>
                                          <p:attrName>style.visibility</p:attrName>
                                        </p:attrNameLst>
                                      </p:cBhvr>
                                      <p:to>
                                        <p:strVal val="visible"/>
                                      </p:to>
                                    </p:set>
                                    <p:animEffect transition="in" filter="wipe(right)">
                                      <p:cBhvr>
                                        <p:cTn id="234" dur="500"/>
                                        <p:tgtEl>
                                          <p:spTgt spid="46"/>
                                        </p:tgtEl>
                                      </p:cBhvr>
                                    </p:animEffect>
                                  </p:childTnLst>
                                </p:cTn>
                              </p:par>
                              <p:par>
                                <p:cTn id="235" presetID="22" presetClass="entr" presetSubtype="8" fill="hold" nodeType="withEffect">
                                  <p:stCondLst>
                                    <p:cond delay="400"/>
                                  </p:stCondLst>
                                  <p:childTnLst>
                                    <p:set>
                                      <p:cBhvr>
                                        <p:cTn id="236" dur="1" fill="hold">
                                          <p:stCondLst>
                                            <p:cond delay="0"/>
                                          </p:stCondLst>
                                        </p:cTn>
                                        <p:tgtEl>
                                          <p:spTgt spid="41"/>
                                        </p:tgtEl>
                                        <p:attrNameLst>
                                          <p:attrName>style.visibility</p:attrName>
                                        </p:attrNameLst>
                                      </p:cBhvr>
                                      <p:to>
                                        <p:strVal val="visible"/>
                                      </p:to>
                                    </p:set>
                                    <p:animEffect transition="in" filter="wipe(left)">
                                      <p:cBhvr>
                                        <p:cTn id="237" dur="500"/>
                                        <p:tgtEl>
                                          <p:spTgt spid="41"/>
                                        </p:tgtEl>
                                      </p:cBhvr>
                                    </p:animEffect>
                                  </p:childTnLst>
                                </p:cTn>
                              </p:par>
                              <p:par>
                                <p:cTn id="238" presetID="1" presetClass="entr" presetSubtype="0" fill="hold" grpId="0" nodeType="withEffect">
                                  <p:stCondLst>
                                    <p:cond delay="500"/>
                                  </p:stCondLst>
                                  <p:childTnLst>
                                    <p:set>
                                      <p:cBhvr>
                                        <p:cTn id="239" dur="1" fill="hold">
                                          <p:stCondLst>
                                            <p:cond delay="0"/>
                                          </p:stCondLst>
                                        </p:cTn>
                                        <p:tgtEl>
                                          <p:spTgt spid="101"/>
                                        </p:tgtEl>
                                        <p:attrNameLst>
                                          <p:attrName>style.visibility</p:attrName>
                                        </p:attrNameLst>
                                      </p:cBhvr>
                                      <p:to>
                                        <p:strVal val="visible"/>
                                      </p:to>
                                    </p:set>
                                  </p:childTnLst>
                                </p:cTn>
                              </p:par>
                              <p:par>
                                <p:cTn id="240" presetID="1" presetClass="entr" presetSubtype="0" fill="hold" grpId="0" nodeType="withEffect">
                                  <p:stCondLst>
                                    <p:cond delay="500"/>
                                  </p:stCondLst>
                                  <p:childTnLst>
                                    <p:set>
                                      <p:cBhvr>
                                        <p:cTn id="241" dur="1" fill="hold">
                                          <p:stCondLst>
                                            <p:cond delay="0"/>
                                          </p:stCondLst>
                                        </p:cTn>
                                        <p:tgtEl>
                                          <p:spTgt spid="102"/>
                                        </p:tgtEl>
                                        <p:attrNameLst>
                                          <p:attrName>style.visibility</p:attrName>
                                        </p:attrNameLst>
                                      </p:cBhvr>
                                      <p:to>
                                        <p:strVal val="visible"/>
                                      </p:to>
                                    </p:set>
                                  </p:childTnLst>
                                </p:cTn>
                              </p:par>
                            </p:childTnLst>
                          </p:cTn>
                        </p:par>
                      </p:childTnLst>
                    </p:cTn>
                  </p:par>
                  <p:par>
                    <p:cTn id="242" fill="hold">
                      <p:stCondLst>
                        <p:cond delay="indefinite"/>
                      </p:stCondLst>
                      <p:childTnLst>
                        <p:par>
                          <p:cTn id="243" fill="hold">
                            <p:stCondLst>
                              <p:cond delay="0"/>
                            </p:stCondLst>
                            <p:childTnLst>
                              <p:par>
                                <p:cTn id="244" presetID="1" presetClass="entr" presetSubtype="0" fill="hold" nodeType="clickEffect">
                                  <p:stCondLst>
                                    <p:cond delay="0"/>
                                  </p:stCondLst>
                                  <p:childTnLst>
                                    <p:set>
                                      <p:cBhvr>
                                        <p:cTn id="245" dur="1" fill="hold">
                                          <p:stCondLst>
                                            <p:cond delay="0"/>
                                          </p:stCondLst>
                                        </p:cTn>
                                        <p:tgtEl>
                                          <p:spTgt spid="53"/>
                                        </p:tgtEl>
                                        <p:attrNameLst>
                                          <p:attrName>style.visibility</p:attrName>
                                        </p:attrNameLst>
                                      </p:cBhvr>
                                      <p:to>
                                        <p:strVal val="visible"/>
                                      </p:to>
                                    </p:set>
                                  </p:childTnLst>
                                </p:cTn>
                              </p:par>
                              <p:par>
                                <p:cTn id="246" presetID="1" presetClass="entr" presetSubtype="0" fill="hold" nodeType="withEffect">
                                  <p:stCondLst>
                                    <p:cond delay="0"/>
                                  </p:stCondLst>
                                  <p:childTnLst>
                                    <p:set>
                                      <p:cBhvr>
                                        <p:cTn id="247" dur="1" fill="hold">
                                          <p:stCondLst>
                                            <p:cond delay="0"/>
                                          </p:stCondLst>
                                        </p:cTn>
                                        <p:tgtEl>
                                          <p:spTgt spid="56"/>
                                        </p:tgtEl>
                                        <p:attrNameLst>
                                          <p:attrName>style.visibility</p:attrName>
                                        </p:attrNameLst>
                                      </p:cBhvr>
                                      <p:to>
                                        <p:strVal val="visible"/>
                                      </p:to>
                                    </p:set>
                                  </p:childTnLst>
                                </p:cTn>
                              </p:par>
                              <p:par>
                                <p:cTn id="248" presetID="1" presetClass="entr" presetSubtype="0" fill="hold" nodeType="withEffect">
                                  <p:stCondLst>
                                    <p:cond delay="0"/>
                                  </p:stCondLst>
                                  <p:childTnLst>
                                    <p:set>
                                      <p:cBhvr>
                                        <p:cTn id="249" dur="1" fill="hold">
                                          <p:stCondLst>
                                            <p:cond delay="0"/>
                                          </p:stCondLst>
                                        </p:cTn>
                                        <p:tgtEl>
                                          <p:spTgt spid="58"/>
                                        </p:tgtEl>
                                        <p:attrNameLst>
                                          <p:attrName>style.visibility</p:attrName>
                                        </p:attrNameLst>
                                      </p:cBhvr>
                                      <p:to>
                                        <p:strVal val="visible"/>
                                      </p:to>
                                    </p:set>
                                  </p:childTnLst>
                                </p:cTn>
                              </p:par>
                              <p:par>
                                <p:cTn id="250" presetID="1" presetClass="entr" presetSubtype="0" fill="hold" nodeType="withEffect">
                                  <p:stCondLst>
                                    <p:cond delay="0"/>
                                  </p:stCondLst>
                                  <p:childTnLst>
                                    <p:set>
                                      <p:cBhvr>
                                        <p:cTn id="251" dur="1" fill="hold">
                                          <p:stCondLst>
                                            <p:cond delay="0"/>
                                          </p:stCondLst>
                                        </p:cTn>
                                        <p:tgtEl>
                                          <p:spTgt spid="60"/>
                                        </p:tgtEl>
                                        <p:attrNameLst>
                                          <p:attrName>style.visibility</p:attrName>
                                        </p:attrNameLst>
                                      </p:cBhvr>
                                      <p:to>
                                        <p:strVal val="visible"/>
                                      </p:to>
                                    </p:set>
                                  </p:childTnLst>
                                </p:cTn>
                              </p:par>
                              <p:par>
                                <p:cTn id="252" presetID="1" presetClass="entr" presetSubtype="0" fill="hold" nodeType="withEffect">
                                  <p:stCondLst>
                                    <p:cond delay="0"/>
                                  </p:stCondLst>
                                  <p:childTnLst>
                                    <p:set>
                                      <p:cBhvr>
                                        <p:cTn id="253" dur="1" fill="hold">
                                          <p:stCondLst>
                                            <p:cond delay="0"/>
                                          </p:stCondLst>
                                        </p:cTn>
                                        <p:tgtEl>
                                          <p:spTgt spid="62"/>
                                        </p:tgtEl>
                                        <p:attrNameLst>
                                          <p:attrName>style.visibility</p:attrName>
                                        </p:attrNameLst>
                                      </p:cBhvr>
                                      <p:to>
                                        <p:strVal val="visible"/>
                                      </p:to>
                                    </p:set>
                                  </p:childTnLst>
                                </p:cTn>
                              </p:par>
                              <p:par>
                                <p:cTn id="254" presetID="1" presetClass="entr" presetSubtype="0" fill="hold" nodeType="withEffect">
                                  <p:stCondLst>
                                    <p:cond delay="0"/>
                                  </p:stCondLst>
                                  <p:childTnLst>
                                    <p:set>
                                      <p:cBhvr>
                                        <p:cTn id="255" dur="1" fill="hold">
                                          <p:stCondLst>
                                            <p:cond delay="0"/>
                                          </p:stCondLst>
                                        </p:cTn>
                                        <p:tgtEl>
                                          <p:spTgt spid="64"/>
                                        </p:tgtEl>
                                        <p:attrNameLst>
                                          <p:attrName>style.visibility</p:attrName>
                                        </p:attrNameLst>
                                      </p:cBhvr>
                                      <p:to>
                                        <p:strVal val="visible"/>
                                      </p:to>
                                    </p:set>
                                  </p:childTnLst>
                                </p:cTn>
                              </p:par>
                              <p:par>
                                <p:cTn id="256" presetID="1" presetClass="entr" presetSubtype="0" fill="hold" nodeType="withEffect">
                                  <p:stCondLst>
                                    <p:cond delay="0"/>
                                  </p:stCondLst>
                                  <p:childTnLst>
                                    <p:set>
                                      <p:cBhvr>
                                        <p:cTn id="257" dur="1" fill="hold">
                                          <p:stCondLst>
                                            <p:cond delay="0"/>
                                          </p:stCondLst>
                                        </p:cTn>
                                        <p:tgtEl>
                                          <p:spTgt spid="67"/>
                                        </p:tgtEl>
                                        <p:attrNameLst>
                                          <p:attrName>style.visibility</p:attrName>
                                        </p:attrNameLst>
                                      </p:cBhvr>
                                      <p:to>
                                        <p:strVal val="visible"/>
                                      </p:to>
                                    </p:set>
                                  </p:childTnLst>
                                </p:cTn>
                              </p:par>
                              <p:par>
                                <p:cTn id="258" presetID="1" presetClass="entr" presetSubtype="0" fill="hold" nodeType="withEffect">
                                  <p:stCondLst>
                                    <p:cond delay="0"/>
                                  </p:stCondLst>
                                  <p:childTnLst>
                                    <p:set>
                                      <p:cBhvr>
                                        <p:cTn id="259" dur="1" fill="hold">
                                          <p:stCondLst>
                                            <p:cond delay="0"/>
                                          </p:stCondLst>
                                        </p:cTn>
                                        <p:tgtEl>
                                          <p:spTgt spid="72"/>
                                        </p:tgtEl>
                                        <p:attrNameLst>
                                          <p:attrName>style.visibility</p:attrName>
                                        </p:attrNameLst>
                                      </p:cBhvr>
                                      <p:to>
                                        <p:strVal val="visible"/>
                                      </p:to>
                                    </p:set>
                                  </p:childTnLst>
                                </p:cTn>
                              </p:par>
                              <p:par>
                                <p:cTn id="260" presetID="1" presetClass="entr" presetSubtype="0" fill="hold" nodeType="withEffect">
                                  <p:stCondLst>
                                    <p:cond delay="0"/>
                                  </p:stCondLst>
                                  <p:childTnLst>
                                    <p:set>
                                      <p:cBhvr>
                                        <p:cTn id="261" dur="1" fill="hold">
                                          <p:stCondLst>
                                            <p:cond delay="0"/>
                                          </p:stCondLst>
                                        </p:cTn>
                                        <p:tgtEl>
                                          <p:spTgt spid="73"/>
                                        </p:tgtEl>
                                        <p:attrNameLst>
                                          <p:attrName>style.visibility</p:attrName>
                                        </p:attrNameLst>
                                      </p:cBhvr>
                                      <p:to>
                                        <p:strVal val="visible"/>
                                      </p:to>
                                    </p:set>
                                  </p:childTnLst>
                                </p:cTn>
                              </p:par>
                              <p:par>
                                <p:cTn id="262" presetID="1" presetClass="entr" presetSubtype="0" fill="hold" nodeType="withEffect">
                                  <p:stCondLst>
                                    <p:cond delay="0"/>
                                  </p:stCondLst>
                                  <p:childTnLst>
                                    <p:set>
                                      <p:cBhvr>
                                        <p:cTn id="263" dur="1" fill="hold">
                                          <p:stCondLst>
                                            <p:cond delay="0"/>
                                          </p:stCondLst>
                                        </p:cTn>
                                        <p:tgtEl>
                                          <p:spTgt spid="74"/>
                                        </p:tgtEl>
                                        <p:attrNameLst>
                                          <p:attrName>style.visibility</p:attrName>
                                        </p:attrNameLst>
                                      </p:cBhvr>
                                      <p:to>
                                        <p:strVal val="visible"/>
                                      </p:to>
                                    </p:set>
                                  </p:childTnLst>
                                </p:cTn>
                              </p:par>
                              <p:par>
                                <p:cTn id="264" presetID="1" presetClass="entr" presetSubtype="0" fill="hold" nodeType="withEffect">
                                  <p:stCondLst>
                                    <p:cond delay="0"/>
                                  </p:stCondLst>
                                  <p:childTnLst>
                                    <p:set>
                                      <p:cBhvr>
                                        <p:cTn id="265" dur="1" fill="hold">
                                          <p:stCondLst>
                                            <p:cond delay="0"/>
                                          </p:stCondLst>
                                        </p:cTn>
                                        <p:tgtEl>
                                          <p:spTgt spid="75"/>
                                        </p:tgtEl>
                                        <p:attrNameLst>
                                          <p:attrName>style.visibility</p:attrName>
                                        </p:attrNameLst>
                                      </p:cBhvr>
                                      <p:to>
                                        <p:strVal val="visible"/>
                                      </p:to>
                                    </p:set>
                                  </p:childTnLst>
                                </p:cTn>
                              </p:par>
                              <p:par>
                                <p:cTn id="266" presetID="1" presetClass="entr" presetSubtype="0" fill="hold" nodeType="withEffect">
                                  <p:stCondLst>
                                    <p:cond delay="0"/>
                                  </p:stCondLst>
                                  <p:childTnLst>
                                    <p:set>
                                      <p:cBhvr>
                                        <p:cTn id="267" dur="1" fill="hold">
                                          <p:stCondLst>
                                            <p:cond delay="0"/>
                                          </p:stCondLst>
                                        </p:cTn>
                                        <p:tgtEl>
                                          <p:spTgt spid="76"/>
                                        </p:tgtEl>
                                        <p:attrNameLst>
                                          <p:attrName>style.visibility</p:attrName>
                                        </p:attrNameLst>
                                      </p:cBhvr>
                                      <p:to>
                                        <p:strVal val="visible"/>
                                      </p:to>
                                    </p:set>
                                  </p:childTnLst>
                                </p:cTn>
                              </p:par>
                              <p:par>
                                <p:cTn id="268" presetID="1" presetClass="entr" presetSubtype="0" fill="hold" nodeType="withEffect">
                                  <p:stCondLst>
                                    <p:cond delay="0"/>
                                  </p:stCondLst>
                                  <p:childTnLst>
                                    <p:set>
                                      <p:cBhvr>
                                        <p:cTn id="269" dur="1" fill="hold">
                                          <p:stCondLst>
                                            <p:cond delay="0"/>
                                          </p:stCondLst>
                                        </p:cTn>
                                        <p:tgtEl>
                                          <p:spTgt spid="83"/>
                                        </p:tgtEl>
                                        <p:attrNameLst>
                                          <p:attrName>style.visibility</p:attrName>
                                        </p:attrNameLst>
                                      </p:cBhvr>
                                      <p:to>
                                        <p:strVal val="visible"/>
                                      </p:to>
                                    </p:set>
                                  </p:childTnLst>
                                </p:cTn>
                              </p:par>
                              <p:par>
                                <p:cTn id="270" presetID="1" presetClass="entr" presetSubtype="0" fill="hold" nodeType="withEffect">
                                  <p:stCondLst>
                                    <p:cond delay="0"/>
                                  </p:stCondLst>
                                  <p:childTnLst>
                                    <p:set>
                                      <p:cBhvr>
                                        <p:cTn id="271" dur="1" fill="hold">
                                          <p:stCondLst>
                                            <p:cond delay="0"/>
                                          </p:stCondLst>
                                        </p:cTn>
                                        <p:tgtEl>
                                          <p:spTgt spid="84"/>
                                        </p:tgtEl>
                                        <p:attrNameLst>
                                          <p:attrName>style.visibility</p:attrName>
                                        </p:attrNameLst>
                                      </p:cBhvr>
                                      <p:to>
                                        <p:strVal val="visible"/>
                                      </p:to>
                                    </p:set>
                                  </p:childTnLst>
                                </p:cTn>
                              </p:par>
                              <p:par>
                                <p:cTn id="272" presetID="1" presetClass="entr" presetSubtype="0" fill="hold" nodeType="withEffect">
                                  <p:stCondLst>
                                    <p:cond delay="0"/>
                                  </p:stCondLst>
                                  <p:childTnLst>
                                    <p:set>
                                      <p:cBhvr>
                                        <p:cTn id="273" dur="1" fill="hold">
                                          <p:stCondLst>
                                            <p:cond delay="0"/>
                                          </p:stCondLst>
                                        </p:cTn>
                                        <p:tgtEl>
                                          <p:spTgt spid="86"/>
                                        </p:tgtEl>
                                        <p:attrNameLst>
                                          <p:attrName>style.visibility</p:attrName>
                                        </p:attrNameLst>
                                      </p:cBhvr>
                                      <p:to>
                                        <p:strVal val="visible"/>
                                      </p:to>
                                    </p:set>
                                  </p:childTnLst>
                                </p:cTn>
                              </p:par>
                              <p:par>
                                <p:cTn id="274" presetID="1" presetClass="entr" presetSubtype="0" fill="hold" nodeType="withEffect">
                                  <p:stCondLst>
                                    <p:cond delay="0"/>
                                  </p:stCondLst>
                                  <p:childTnLst>
                                    <p:set>
                                      <p:cBhvr>
                                        <p:cTn id="275" dur="1" fill="hold">
                                          <p:stCondLst>
                                            <p:cond delay="0"/>
                                          </p:stCondLst>
                                        </p:cTn>
                                        <p:tgtEl>
                                          <p:spTgt spid="87"/>
                                        </p:tgtEl>
                                        <p:attrNameLst>
                                          <p:attrName>style.visibility</p:attrName>
                                        </p:attrNameLst>
                                      </p:cBhvr>
                                      <p:to>
                                        <p:strVal val="visible"/>
                                      </p:to>
                                    </p:set>
                                  </p:childTnLst>
                                </p:cTn>
                              </p:par>
                              <p:par>
                                <p:cTn id="276" presetID="1" presetClass="entr" presetSubtype="0" fill="hold" nodeType="withEffect">
                                  <p:stCondLst>
                                    <p:cond delay="0"/>
                                  </p:stCondLst>
                                  <p:childTnLst>
                                    <p:set>
                                      <p:cBhvr>
                                        <p:cTn id="277" dur="1" fill="hold">
                                          <p:stCondLst>
                                            <p:cond delay="0"/>
                                          </p:stCondLst>
                                        </p:cTn>
                                        <p:tgtEl>
                                          <p:spTgt spid="88"/>
                                        </p:tgtEl>
                                        <p:attrNameLst>
                                          <p:attrName>style.visibility</p:attrName>
                                        </p:attrNameLst>
                                      </p:cBhvr>
                                      <p:to>
                                        <p:strVal val="visible"/>
                                      </p:to>
                                    </p:set>
                                  </p:childTnLst>
                                </p:cTn>
                              </p:par>
                              <p:par>
                                <p:cTn id="278" presetID="1" presetClass="entr" presetSubtype="0" fill="hold" nodeType="withEffect">
                                  <p:stCondLst>
                                    <p:cond delay="0"/>
                                  </p:stCondLst>
                                  <p:childTnLst>
                                    <p:set>
                                      <p:cBhvr>
                                        <p:cTn id="279" dur="1" fill="hold">
                                          <p:stCondLst>
                                            <p:cond delay="0"/>
                                          </p:stCondLst>
                                        </p:cTn>
                                        <p:tgtEl>
                                          <p:spTgt spid="89"/>
                                        </p:tgtEl>
                                        <p:attrNameLst>
                                          <p:attrName>style.visibility</p:attrName>
                                        </p:attrNameLst>
                                      </p:cBhvr>
                                      <p:to>
                                        <p:strVal val="visible"/>
                                      </p:to>
                                    </p:set>
                                  </p:childTnLst>
                                </p:cTn>
                              </p:par>
                              <p:par>
                                <p:cTn id="280" presetID="1" presetClass="entr" presetSubtype="0" fill="hold" nodeType="withEffect">
                                  <p:stCondLst>
                                    <p:cond delay="0"/>
                                  </p:stCondLst>
                                  <p:childTnLst>
                                    <p:set>
                                      <p:cBhvr>
                                        <p:cTn id="281" dur="1" fill="hold">
                                          <p:stCondLst>
                                            <p:cond delay="0"/>
                                          </p:stCondLst>
                                        </p:cTn>
                                        <p:tgtEl>
                                          <p:spTgt spid="90"/>
                                        </p:tgtEl>
                                        <p:attrNameLst>
                                          <p:attrName>style.visibility</p:attrName>
                                        </p:attrNameLst>
                                      </p:cBhvr>
                                      <p:to>
                                        <p:strVal val="visible"/>
                                      </p:to>
                                    </p:set>
                                  </p:childTnLst>
                                </p:cTn>
                              </p:par>
                              <p:par>
                                <p:cTn id="282" presetID="1" presetClass="entr" presetSubtype="0" fill="hold" nodeType="withEffect">
                                  <p:stCondLst>
                                    <p:cond delay="0"/>
                                  </p:stCondLst>
                                  <p:childTnLst>
                                    <p:set>
                                      <p:cBhvr>
                                        <p:cTn id="283" dur="1" fill="hold">
                                          <p:stCondLst>
                                            <p:cond delay="0"/>
                                          </p:stCondLst>
                                        </p:cTn>
                                        <p:tgtEl>
                                          <p:spTgt spid="91"/>
                                        </p:tgtEl>
                                        <p:attrNameLst>
                                          <p:attrName>style.visibility</p:attrName>
                                        </p:attrNameLst>
                                      </p:cBhvr>
                                      <p:to>
                                        <p:strVal val="visible"/>
                                      </p:to>
                                    </p:set>
                                  </p:childTnLst>
                                </p:cTn>
                              </p:par>
                              <p:par>
                                <p:cTn id="284" presetID="1" presetClass="entr" presetSubtype="0" fill="hold" grpId="0" nodeType="withEffect">
                                  <p:stCondLst>
                                    <p:cond delay="0"/>
                                  </p:stCondLst>
                                  <p:childTnLst>
                                    <p:set>
                                      <p:cBhvr>
                                        <p:cTn id="285" dur="1" fill="hold">
                                          <p:stCondLst>
                                            <p:cond delay="0"/>
                                          </p:stCondLst>
                                        </p:cTn>
                                        <p:tgtEl>
                                          <p:spTgt spid="92"/>
                                        </p:tgtEl>
                                        <p:attrNameLst>
                                          <p:attrName>style.visibility</p:attrName>
                                        </p:attrNameLst>
                                      </p:cBhvr>
                                      <p:to>
                                        <p:strVal val="visible"/>
                                      </p:to>
                                    </p:set>
                                  </p:childTnLst>
                                </p:cTn>
                              </p:par>
                              <p:par>
                                <p:cTn id="286" presetID="1" presetClass="entr" presetSubtype="0" fill="hold" grpId="0" nodeType="withEffect">
                                  <p:stCondLst>
                                    <p:cond delay="0"/>
                                  </p:stCondLst>
                                  <p:childTnLst>
                                    <p:set>
                                      <p:cBhvr>
                                        <p:cTn id="287" dur="1" fill="hold">
                                          <p:stCondLst>
                                            <p:cond delay="0"/>
                                          </p:stCondLst>
                                        </p:cTn>
                                        <p:tgtEl>
                                          <p:spTgt spid="93"/>
                                        </p:tgtEl>
                                        <p:attrNameLst>
                                          <p:attrName>style.visibility</p:attrName>
                                        </p:attrNameLst>
                                      </p:cBhvr>
                                      <p:to>
                                        <p:strVal val="visible"/>
                                      </p:to>
                                    </p:set>
                                  </p:childTnLst>
                                </p:cTn>
                              </p:par>
                              <p:par>
                                <p:cTn id="288" presetID="1" presetClass="entr" presetSubtype="0" fill="hold" nodeType="withEffect">
                                  <p:stCondLst>
                                    <p:cond delay="0"/>
                                  </p:stCondLst>
                                  <p:childTnLst>
                                    <p:set>
                                      <p:cBhvr>
                                        <p:cTn id="289" dur="1" fill="hold">
                                          <p:stCondLst>
                                            <p:cond delay="0"/>
                                          </p:stCondLst>
                                        </p:cTn>
                                        <p:tgtEl>
                                          <p:spTgt spid="96"/>
                                        </p:tgtEl>
                                        <p:attrNameLst>
                                          <p:attrName>style.visibility</p:attrName>
                                        </p:attrNameLst>
                                      </p:cBhvr>
                                      <p:to>
                                        <p:strVal val="visible"/>
                                      </p:to>
                                    </p:set>
                                  </p:childTnLst>
                                </p:cTn>
                              </p:par>
                              <p:par>
                                <p:cTn id="290" presetID="1" presetClass="entr" presetSubtype="0" fill="hold" nodeType="withEffect">
                                  <p:stCondLst>
                                    <p:cond delay="0"/>
                                  </p:stCondLst>
                                  <p:childTnLst>
                                    <p:set>
                                      <p:cBhvr>
                                        <p:cTn id="291" dur="1" fill="hold">
                                          <p:stCondLst>
                                            <p:cond delay="0"/>
                                          </p:stCondLst>
                                        </p:cTn>
                                        <p:tgtEl>
                                          <p:spTgt spid="99"/>
                                        </p:tgtEl>
                                        <p:attrNameLst>
                                          <p:attrName>style.visibility</p:attrName>
                                        </p:attrNameLst>
                                      </p:cBhvr>
                                      <p:to>
                                        <p:strVal val="visible"/>
                                      </p:to>
                                    </p:set>
                                  </p:childTnLst>
                                </p:cTn>
                              </p:par>
                              <p:par>
                                <p:cTn id="292" presetID="1" presetClass="entr" presetSubtype="0" fill="hold" grpId="0" nodeType="withEffect">
                                  <p:stCondLst>
                                    <p:cond delay="0"/>
                                  </p:stCondLst>
                                  <p:childTnLst>
                                    <p:set>
                                      <p:cBhvr>
                                        <p:cTn id="293" dur="1" fill="hold">
                                          <p:stCondLst>
                                            <p:cond delay="0"/>
                                          </p:stCondLst>
                                        </p:cTn>
                                        <p:tgtEl>
                                          <p:spTgt spid="106"/>
                                        </p:tgtEl>
                                        <p:attrNameLst>
                                          <p:attrName>style.visibility</p:attrName>
                                        </p:attrNameLst>
                                      </p:cBhvr>
                                      <p:to>
                                        <p:strVal val="visible"/>
                                      </p:to>
                                    </p:set>
                                  </p:childTnLst>
                                </p:cTn>
                              </p:par>
                              <p:par>
                                <p:cTn id="294" presetID="1" presetClass="entr" presetSubtype="0" fill="hold" grpId="0" nodeType="withEffect">
                                  <p:stCondLst>
                                    <p:cond delay="0"/>
                                  </p:stCondLst>
                                  <p:childTnLst>
                                    <p:set>
                                      <p:cBhvr>
                                        <p:cTn id="295" dur="1" fill="hold">
                                          <p:stCondLst>
                                            <p:cond delay="0"/>
                                          </p:stCondLst>
                                        </p:cTn>
                                        <p:tgtEl>
                                          <p:spTgt spid="107"/>
                                        </p:tgtEl>
                                        <p:attrNameLst>
                                          <p:attrName>style.visibility</p:attrName>
                                        </p:attrNameLst>
                                      </p:cBhvr>
                                      <p:to>
                                        <p:strVal val="visible"/>
                                      </p:to>
                                    </p:set>
                                  </p:childTnLst>
                                </p:cTn>
                              </p:par>
                              <p:par>
                                <p:cTn id="296" presetID="1" presetClass="entr" presetSubtype="0" fill="hold" grpId="0" nodeType="withEffect">
                                  <p:stCondLst>
                                    <p:cond delay="0"/>
                                  </p:stCondLst>
                                  <p:childTnLst>
                                    <p:set>
                                      <p:cBhvr>
                                        <p:cTn id="297" dur="1" fill="hold">
                                          <p:stCondLst>
                                            <p:cond delay="0"/>
                                          </p:stCondLst>
                                        </p:cTn>
                                        <p:tgtEl>
                                          <p:spTgt spid="108"/>
                                        </p:tgtEl>
                                        <p:attrNameLst>
                                          <p:attrName>style.visibility</p:attrName>
                                        </p:attrNameLst>
                                      </p:cBhvr>
                                      <p:to>
                                        <p:strVal val="visible"/>
                                      </p:to>
                                    </p:set>
                                  </p:childTnLst>
                                </p:cTn>
                              </p:par>
                              <p:par>
                                <p:cTn id="298" presetID="1" presetClass="entr" presetSubtype="0" fill="hold" nodeType="withEffect">
                                  <p:stCondLst>
                                    <p:cond delay="0"/>
                                  </p:stCondLst>
                                  <p:childTnLst>
                                    <p:set>
                                      <p:cBhvr>
                                        <p:cTn id="299" dur="1" fill="hold">
                                          <p:stCondLst>
                                            <p:cond delay="0"/>
                                          </p:stCondLst>
                                        </p:cTn>
                                        <p:tgtEl>
                                          <p:spTgt spid="109"/>
                                        </p:tgtEl>
                                        <p:attrNameLst>
                                          <p:attrName>style.visibility</p:attrName>
                                        </p:attrNameLst>
                                      </p:cBhvr>
                                      <p:to>
                                        <p:strVal val="visible"/>
                                      </p:to>
                                    </p:set>
                                  </p:childTnLst>
                                </p:cTn>
                              </p:par>
                              <p:par>
                                <p:cTn id="300" presetID="1" presetClass="entr" presetSubtype="0" fill="hold" nodeType="withEffect">
                                  <p:stCondLst>
                                    <p:cond delay="0"/>
                                  </p:stCondLst>
                                  <p:childTnLst>
                                    <p:set>
                                      <p:cBhvr>
                                        <p:cTn id="301" dur="1" fill="hold">
                                          <p:stCondLst>
                                            <p:cond delay="0"/>
                                          </p:stCondLst>
                                        </p:cTn>
                                        <p:tgtEl>
                                          <p:spTgt spid="111"/>
                                        </p:tgtEl>
                                        <p:attrNameLst>
                                          <p:attrName>style.visibility</p:attrName>
                                        </p:attrNameLst>
                                      </p:cBhvr>
                                      <p:to>
                                        <p:strVal val="visible"/>
                                      </p:to>
                                    </p:set>
                                  </p:childTnLst>
                                </p:cTn>
                              </p:par>
                              <p:par>
                                <p:cTn id="302" presetID="1" presetClass="entr" presetSubtype="0" fill="hold" grpId="0" nodeType="withEffect">
                                  <p:stCondLst>
                                    <p:cond delay="0"/>
                                  </p:stCondLst>
                                  <p:childTnLst>
                                    <p:set>
                                      <p:cBhvr>
                                        <p:cTn id="303" dur="1" fill="hold">
                                          <p:stCondLst>
                                            <p:cond delay="0"/>
                                          </p:stCondLst>
                                        </p:cTn>
                                        <p:tgtEl>
                                          <p:spTgt spid="115"/>
                                        </p:tgtEl>
                                        <p:attrNameLst>
                                          <p:attrName>style.visibility</p:attrName>
                                        </p:attrNameLst>
                                      </p:cBhvr>
                                      <p:to>
                                        <p:strVal val="visible"/>
                                      </p:to>
                                    </p:set>
                                  </p:childTnLst>
                                </p:cTn>
                              </p:par>
                              <p:par>
                                <p:cTn id="304" presetID="1" presetClass="entr" presetSubtype="0" fill="hold" grpId="0" nodeType="withEffect">
                                  <p:stCondLst>
                                    <p:cond delay="0"/>
                                  </p:stCondLst>
                                  <p:childTnLst>
                                    <p:set>
                                      <p:cBhvr>
                                        <p:cTn id="305" dur="1" fill="hold">
                                          <p:stCondLst>
                                            <p:cond delay="0"/>
                                          </p:stCondLst>
                                        </p:cTn>
                                        <p:tgtEl>
                                          <p:spTgt spid="116"/>
                                        </p:tgtEl>
                                        <p:attrNameLst>
                                          <p:attrName>style.visibility</p:attrName>
                                        </p:attrNameLst>
                                      </p:cBhvr>
                                      <p:to>
                                        <p:strVal val="visible"/>
                                      </p:to>
                                    </p:set>
                                  </p:childTnLst>
                                </p:cTn>
                              </p:par>
                              <p:par>
                                <p:cTn id="306" presetID="1" presetClass="entr" presetSubtype="0" fill="hold" grpId="0" nodeType="withEffect">
                                  <p:stCondLst>
                                    <p:cond delay="0"/>
                                  </p:stCondLst>
                                  <p:childTnLst>
                                    <p:set>
                                      <p:cBhvr>
                                        <p:cTn id="307" dur="1" fill="hold">
                                          <p:stCondLst>
                                            <p:cond delay="0"/>
                                          </p:stCondLst>
                                        </p:cTn>
                                        <p:tgtEl>
                                          <p:spTgt spid="119"/>
                                        </p:tgtEl>
                                        <p:attrNameLst>
                                          <p:attrName>style.visibility</p:attrName>
                                        </p:attrNameLst>
                                      </p:cBhvr>
                                      <p:to>
                                        <p:strVal val="visible"/>
                                      </p:to>
                                    </p:set>
                                  </p:childTnLst>
                                </p:cTn>
                              </p:par>
                              <p:par>
                                <p:cTn id="308" presetID="1" presetClass="entr" presetSubtype="0" fill="hold" grpId="0" nodeType="withEffect">
                                  <p:stCondLst>
                                    <p:cond delay="0"/>
                                  </p:stCondLst>
                                  <p:childTnLst>
                                    <p:set>
                                      <p:cBhvr>
                                        <p:cTn id="309" dur="1" fill="hold">
                                          <p:stCondLst>
                                            <p:cond delay="0"/>
                                          </p:stCondLst>
                                        </p:cTn>
                                        <p:tgtEl>
                                          <p:spTgt spid="165"/>
                                        </p:tgtEl>
                                        <p:attrNameLst>
                                          <p:attrName>style.visibility</p:attrName>
                                        </p:attrNameLst>
                                      </p:cBhvr>
                                      <p:to>
                                        <p:strVal val="visible"/>
                                      </p:to>
                                    </p:set>
                                  </p:childTnLst>
                                </p:cTn>
                              </p:par>
                              <p:par>
                                <p:cTn id="310" presetID="1" presetClass="entr" presetSubtype="0" fill="hold" grpId="0" nodeType="withEffect">
                                  <p:stCondLst>
                                    <p:cond delay="0"/>
                                  </p:stCondLst>
                                  <p:childTnLst>
                                    <p:set>
                                      <p:cBhvr>
                                        <p:cTn id="311" dur="1" fill="hold">
                                          <p:stCondLst>
                                            <p:cond delay="0"/>
                                          </p:stCondLst>
                                        </p:cTn>
                                        <p:tgtEl>
                                          <p:spTgt spid="166"/>
                                        </p:tgtEl>
                                        <p:attrNameLst>
                                          <p:attrName>style.visibility</p:attrName>
                                        </p:attrNameLst>
                                      </p:cBhvr>
                                      <p:to>
                                        <p:strVal val="visible"/>
                                      </p:to>
                                    </p:set>
                                  </p:childTnLst>
                                </p:cTn>
                              </p:par>
                              <p:par>
                                <p:cTn id="312" presetID="1" presetClass="entr" presetSubtype="0" fill="hold" grpId="0" nodeType="withEffect">
                                  <p:stCondLst>
                                    <p:cond delay="0"/>
                                  </p:stCondLst>
                                  <p:childTnLst>
                                    <p:set>
                                      <p:cBhvr>
                                        <p:cTn id="313" dur="1" fill="hold">
                                          <p:stCondLst>
                                            <p:cond delay="0"/>
                                          </p:stCondLst>
                                        </p:cTn>
                                        <p:tgtEl>
                                          <p:spTgt spid="290"/>
                                        </p:tgtEl>
                                        <p:attrNameLst>
                                          <p:attrName>style.visibility</p:attrName>
                                        </p:attrNameLst>
                                      </p:cBhvr>
                                      <p:to>
                                        <p:strVal val="visible"/>
                                      </p:to>
                                    </p:set>
                                  </p:childTnLst>
                                </p:cTn>
                              </p:par>
                              <p:par>
                                <p:cTn id="314" presetID="1" presetClass="entr" presetSubtype="0" fill="hold" nodeType="withEffect">
                                  <p:stCondLst>
                                    <p:cond delay="0"/>
                                  </p:stCondLst>
                                  <p:childTnLst>
                                    <p:set>
                                      <p:cBhvr>
                                        <p:cTn id="315" dur="1" fill="hold">
                                          <p:stCondLst>
                                            <p:cond delay="0"/>
                                          </p:stCondLst>
                                        </p:cTn>
                                        <p:tgtEl>
                                          <p:spTgt spid="120"/>
                                        </p:tgtEl>
                                        <p:attrNameLst>
                                          <p:attrName>style.visibility</p:attrName>
                                        </p:attrNameLst>
                                      </p:cBhvr>
                                      <p:to>
                                        <p:strVal val="visible"/>
                                      </p:to>
                                    </p:set>
                                  </p:childTnLst>
                                </p:cTn>
                              </p:par>
                              <p:par>
                                <p:cTn id="316" presetID="1" presetClass="entr" presetSubtype="0" fill="hold" nodeType="withEffect">
                                  <p:stCondLst>
                                    <p:cond delay="0"/>
                                  </p:stCondLst>
                                  <p:childTnLst>
                                    <p:set>
                                      <p:cBhvr>
                                        <p:cTn id="317" dur="1" fill="hold">
                                          <p:stCondLst>
                                            <p:cond delay="0"/>
                                          </p:stCondLst>
                                        </p:cTn>
                                        <p:tgtEl>
                                          <p:spTgt spid="121"/>
                                        </p:tgtEl>
                                        <p:attrNameLst>
                                          <p:attrName>style.visibility</p:attrName>
                                        </p:attrNameLst>
                                      </p:cBhvr>
                                      <p:to>
                                        <p:strVal val="visible"/>
                                      </p:to>
                                    </p:set>
                                  </p:childTnLst>
                                </p:cTn>
                              </p:par>
                              <p:par>
                                <p:cTn id="318" presetID="1" presetClass="entr" presetSubtype="0" fill="hold" nodeType="withEffect">
                                  <p:stCondLst>
                                    <p:cond delay="0"/>
                                  </p:stCondLst>
                                  <p:childTnLst>
                                    <p:set>
                                      <p:cBhvr>
                                        <p:cTn id="319" dur="1" fill="hold">
                                          <p:stCondLst>
                                            <p:cond delay="0"/>
                                          </p:stCondLst>
                                        </p:cTn>
                                        <p:tgtEl>
                                          <p:spTgt spid="122"/>
                                        </p:tgtEl>
                                        <p:attrNameLst>
                                          <p:attrName>style.visibility</p:attrName>
                                        </p:attrNameLst>
                                      </p:cBhvr>
                                      <p:to>
                                        <p:strVal val="visible"/>
                                      </p:to>
                                    </p:set>
                                  </p:childTnLst>
                                </p:cTn>
                              </p:par>
                              <p:par>
                                <p:cTn id="320" presetID="1" presetClass="entr" presetSubtype="0" fill="hold" nodeType="withEffect">
                                  <p:stCondLst>
                                    <p:cond delay="0"/>
                                  </p:stCondLst>
                                  <p:childTnLst>
                                    <p:set>
                                      <p:cBhvr>
                                        <p:cTn id="321" dur="1" fill="hold">
                                          <p:stCondLst>
                                            <p:cond delay="0"/>
                                          </p:stCondLst>
                                        </p:cTn>
                                        <p:tgtEl>
                                          <p:spTgt spid="123"/>
                                        </p:tgtEl>
                                        <p:attrNameLst>
                                          <p:attrName>style.visibility</p:attrName>
                                        </p:attrNameLst>
                                      </p:cBhvr>
                                      <p:to>
                                        <p:strVal val="visible"/>
                                      </p:to>
                                    </p:set>
                                  </p:childTnLst>
                                </p:cTn>
                              </p:par>
                              <p:par>
                                <p:cTn id="322" presetID="1" presetClass="entr" presetSubtype="0" fill="hold" nodeType="withEffect">
                                  <p:stCondLst>
                                    <p:cond delay="0"/>
                                  </p:stCondLst>
                                  <p:childTnLst>
                                    <p:set>
                                      <p:cBhvr>
                                        <p:cTn id="323" dur="1" fill="hold">
                                          <p:stCondLst>
                                            <p:cond delay="0"/>
                                          </p:stCondLst>
                                        </p:cTn>
                                        <p:tgtEl>
                                          <p:spTgt spid="124"/>
                                        </p:tgtEl>
                                        <p:attrNameLst>
                                          <p:attrName>style.visibility</p:attrName>
                                        </p:attrNameLst>
                                      </p:cBhvr>
                                      <p:to>
                                        <p:strVal val="visible"/>
                                      </p:to>
                                    </p:set>
                                  </p:childTnLst>
                                </p:cTn>
                              </p:par>
                              <p:par>
                                <p:cTn id="324" presetID="1" presetClass="entr" presetSubtype="0" fill="hold" nodeType="withEffect">
                                  <p:stCondLst>
                                    <p:cond delay="0"/>
                                  </p:stCondLst>
                                  <p:childTnLst>
                                    <p:set>
                                      <p:cBhvr>
                                        <p:cTn id="325" dur="1" fill="hold">
                                          <p:stCondLst>
                                            <p:cond delay="0"/>
                                          </p:stCondLst>
                                        </p:cTn>
                                        <p:tgtEl>
                                          <p:spTgt spid="125"/>
                                        </p:tgtEl>
                                        <p:attrNameLst>
                                          <p:attrName>style.visibility</p:attrName>
                                        </p:attrNameLst>
                                      </p:cBhvr>
                                      <p:to>
                                        <p:strVal val="visible"/>
                                      </p:to>
                                    </p:set>
                                  </p:childTnLst>
                                </p:cTn>
                              </p:par>
                              <p:par>
                                <p:cTn id="326" presetID="1" presetClass="entr" presetSubtype="0" fill="hold" nodeType="withEffect">
                                  <p:stCondLst>
                                    <p:cond delay="0"/>
                                  </p:stCondLst>
                                  <p:childTnLst>
                                    <p:set>
                                      <p:cBhvr>
                                        <p:cTn id="327" dur="1" fill="hold">
                                          <p:stCondLst>
                                            <p:cond delay="0"/>
                                          </p:stCondLst>
                                        </p:cTn>
                                        <p:tgtEl>
                                          <p:spTgt spid="126"/>
                                        </p:tgtEl>
                                        <p:attrNameLst>
                                          <p:attrName>style.visibility</p:attrName>
                                        </p:attrNameLst>
                                      </p:cBhvr>
                                      <p:to>
                                        <p:strVal val="visible"/>
                                      </p:to>
                                    </p:set>
                                  </p:childTnLst>
                                </p:cTn>
                              </p:par>
                              <p:par>
                                <p:cTn id="328" presetID="1" presetClass="entr" presetSubtype="0" fill="hold" nodeType="withEffect">
                                  <p:stCondLst>
                                    <p:cond delay="0"/>
                                  </p:stCondLst>
                                  <p:childTnLst>
                                    <p:set>
                                      <p:cBhvr>
                                        <p:cTn id="329" dur="1" fill="hold">
                                          <p:stCondLst>
                                            <p:cond delay="0"/>
                                          </p:stCondLst>
                                        </p:cTn>
                                        <p:tgtEl>
                                          <p:spTgt spid="127"/>
                                        </p:tgtEl>
                                        <p:attrNameLst>
                                          <p:attrName>style.visibility</p:attrName>
                                        </p:attrNameLst>
                                      </p:cBhvr>
                                      <p:to>
                                        <p:strVal val="visible"/>
                                      </p:to>
                                    </p:set>
                                  </p:childTnLst>
                                </p:cTn>
                              </p:par>
                              <p:par>
                                <p:cTn id="330" presetID="1" presetClass="entr" presetSubtype="0" fill="hold" nodeType="withEffect">
                                  <p:stCondLst>
                                    <p:cond delay="0"/>
                                  </p:stCondLst>
                                  <p:childTnLst>
                                    <p:set>
                                      <p:cBhvr>
                                        <p:cTn id="331" dur="1" fill="hold">
                                          <p:stCondLst>
                                            <p:cond delay="0"/>
                                          </p:stCondLst>
                                        </p:cTn>
                                        <p:tgtEl>
                                          <p:spTgt spid="128"/>
                                        </p:tgtEl>
                                        <p:attrNameLst>
                                          <p:attrName>style.visibility</p:attrName>
                                        </p:attrNameLst>
                                      </p:cBhvr>
                                      <p:to>
                                        <p:strVal val="visible"/>
                                      </p:to>
                                    </p:set>
                                  </p:childTnLst>
                                </p:cTn>
                              </p:par>
                              <p:par>
                                <p:cTn id="332" presetID="1" presetClass="entr" presetSubtype="0" fill="hold" nodeType="withEffect">
                                  <p:stCondLst>
                                    <p:cond delay="0"/>
                                  </p:stCondLst>
                                  <p:childTnLst>
                                    <p:set>
                                      <p:cBhvr>
                                        <p:cTn id="333" dur="1" fill="hold">
                                          <p:stCondLst>
                                            <p:cond delay="0"/>
                                          </p:stCondLst>
                                        </p:cTn>
                                        <p:tgtEl>
                                          <p:spTgt spid="129"/>
                                        </p:tgtEl>
                                        <p:attrNameLst>
                                          <p:attrName>style.visibility</p:attrName>
                                        </p:attrNameLst>
                                      </p:cBhvr>
                                      <p:to>
                                        <p:strVal val="visible"/>
                                      </p:to>
                                    </p:set>
                                  </p:childTnLst>
                                </p:cTn>
                              </p:par>
                              <p:par>
                                <p:cTn id="334" presetID="1" presetClass="entr" presetSubtype="0" fill="hold" nodeType="withEffect">
                                  <p:stCondLst>
                                    <p:cond delay="0"/>
                                  </p:stCondLst>
                                  <p:childTnLst>
                                    <p:set>
                                      <p:cBhvr>
                                        <p:cTn id="335" dur="1" fill="hold">
                                          <p:stCondLst>
                                            <p:cond delay="0"/>
                                          </p:stCondLst>
                                        </p:cTn>
                                        <p:tgtEl>
                                          <p:spTgt spid="130"/>
                                        </p:tgtEl>
                                        <p:attrNameLst>
                                          <p:attrName>style.visibility</p:attrName>
                                        </p:attrNameLst>
                                      </p:cBhvr>
                                      <p:to>
                                        <p:strVal val="visible"/>
                                      </p:to>
                                    </p:set>
                                  </p:childTnLst>
                                </p:cTn>
                              </p:par>
                              <p:par>
                                <p:cTn id="336" presetID="1" presetClass="entr" presetSubtype="0" fill="hold" nodeType="withEffect">
                                  <p:stCondLst>
                                    <p:cond delay="0"/>
                                  </p:stCondLst>
                                  <p:childTnLst>
                                    <p:set>
                                      <p:cBhvr>
                                        <p:cTn id="337" dur="1" fill="hold">
                                          <p:stCondLst>
                                            <p:cond delay="0"/>
                                          </p:stCondLst>
                                        </p:cTn>
                                        <p:tgtEl>
                                          <p:spTgt spid="131"/>
                                        </p:tgtEl>
                                        <p:attrNameLst>
                                          <p:attrName>style.visibility</p:attrName>
                                        </p:attrNameLst>
                                      </p:cBhvr>
                                      <p:to>
                                        <p:strVal val="visible"/>
                                      </p:to>
                                    </p:set>
                                  </p:childTnLst>
                                </p:cTn>
                              </p:par>
                              <p:par>
                                <p:cTn id="338" presetID="1" presetClass="entr" presetSubtype="0" fill="hold" nodeType="withEffect">
                                  <p:stCondLst>
                                    <p:cond delay="0"/>
                                  </p:stCondLst>
                                  <p:childTnLst>
                                    <p:set>
                                      <p:cBhvr>
                                        <p:cTn id="339" dur="1" fill="hold">
                                          <p:stCondLst>
                                            <p:cond delay="0"/>
                                          </p:stCondLst>
                                        </p:cTn>
                                        <p:tgtEl>
                                          <p:spTgt spid="132"/>
                                        </p:tgtEl>
                                        <p:attrNameLst>
                                          <p:attrName>style.visibility</p:attrName>
                                        </p:attrNameLst>
                                      </p:cBhvr>
                                      <p:to>
                                        <p:strVal val="visible"/>
                                      </p:to>
                                    </p:set>
                                  </p:childTnLst>
                                </p:cTn>
                              </p:par>
                              <p:par>
                                <p:cTn id="340" presetID="1" presetClass="entr" presetSubtype="0" fill="hold" nodeType="withEffect">
                                  <p:stCondLst>
                                    <p:cond delay="0"/>
                                  </p:stCondLst>
                                  <p:childTnLst>
                                    <p:set>
                                      <p:cBhvr>
                                        <p:cTn id="341" dur="1" fill="hold">
                                          <p:stCondLst>
                                            <p:cond delay="0"/>
                                          </p:stCondLst>
                                        </p:cTn>
                                        <p:tgtEl>
                                          <p:spTgt spid="133"/>
                                        </p:tgtEl>
                                        <p:attrNameLst>
                                          <p:attrName>style.visibility</p:attrName>
                                        </p:attrNameLst>
                                      </p:cBhvr>
                                      <p:to>
                                        <p:strVal val="visible"/>
                                      </p:to>
                                    </p:set>
                                  </p:childTnLst>
                                </p:cTn>
                              </p:par>
                              <p:par>
                                <p:cTn id="342" presetID="1" presetClass="entr" presetSubtype="0" fill="hold" nodeType="withEffect">
                                  <p:stCondLst>
                                    <p:cond delay="0"/>
                                  </p:stCondLst>
                                  <p:childTnLst>
                                    <p:set>
                                      <p:cBhvr>
                                        <p:cTn id="343" dur="1" fill="hold">
                                          <p:stCondLst>
                                            <p:cond delay="0"/>
                                          </p:stCondLst>
                                        </p:cTn>
                                        <p:tgtEl>
                                          <p:spTgt spid="134"/>
                                        </p:tgtEl>
                                        <p:attrNameLst>
                                          <p:attrName>style.visibility</p:attrName>
                                        </p:attrNameLst>
                                      </p:cBhvr>
                                      <p:to>
                                        <p:strVal val="visible"/>
                                      </p:to>
                                    </p:set>
                                  </p:childTnLst>
                                </p:cTn>
                              </p:par>
                              <p:par>
                                <p:cTn id="344" presetID="1" presetClass="entr" presetSubtype="0" fill="hold" nodeType="withEffect">
                                  <p:stCondLst>
                                    <p:cond delay="0"/>
                                  </p:stCondLst>
                                  <p:childTnLst>
                                    <p:set>
                                      <p:cBhvr>
                                        <p:cTn id="345" dur="1" fill="hold">
                                          <p:stCondLst>
                                            <p:cond delay="0"/>
                                          </p:stCondLst>
                                        </p:cTn>
                                        <p:tgtEl>
                                          <p:spTgt spid="135"/>
                                        </p:tgtEl>
                                        <p:attrNameLst>
                                          <p:attrName>style.visibility</p:attrName>
                                        </p:attrNameLst>
                                      </p:cBhvr>
                                      <p:to>
                                        <p:strVal val="visible"/>
                                      </p:to>
                                    </p:set>
                                  </p:childTnLst>
                                </p:cTn>
                              </p:par>
                              <p:par>
                                <p:cTn id="346" presetID="1" presetClass="entr" presetSubtype="0" fill="hold" nodeType="withEffect">
                                  <p:stCondLst>
                                    <p:cond delay="0"/>
                                  </p:stCondLst>
                                  <p:childTnLst>
                                    <p:set>
                                      <p:cBhvr>
                                        <p:cTn id="347" dur="1" fill="hold">
                                          <p:stCondLst>
                                            <p:cond delay="0"/>
                                          </p:stCondLst>
                                        </p:cTn>
                                        <p:tgtEl>
                                          <p:spTgt spid="136"/>
                                        </p:tgtEl>
                                        <p:attrNameLst>
                                          <p:attrName>style.visibility</p:attrName>
                                        </p:attrNameLst>
                                      </p:cBhvr>
                                      <p:to>
                                        <p:strVal val="visible"/>
                                      </p:to>
                                    </p:set>
                                  </p:childTnLst>
                                </p:cTn>
                              </p:par>
                              <p:par>
                                <p:cTn id="348" presetID="1" presetClass="entr" presetSubtype="0" fill="hold" nodeType="withEffect">
                                  <p:stCondLst>
                                    <p:cond delay="0"/>
                                  </p:stCondLst>
                                  <p:childTnLst>
                                    <p:set>
                                      <p:cBhvr>
                                        <p:cTn id="349" dur="1" fill="hold">
                                          <p:stCondLst>
                                            <p:cond delay="0"/>
                                          </p:stCondLst>
                                        </p:cTn>
                                        <p:tgtEl>
                                          <p:spTgt spid="137"/>
                                        </p:tgtEl>
                                        <p:attrNameLst>
                                          <p:attrName>style.visibility</p:attrName>
                                        </p:attrNameLst>
                                      </p:cBhvr>
                                      <p:to>
                                        <p:strVal val="visible"/>
                                      </p:to>
                                    </p:set>
                                  </p:childTnLst>
                                </p:cTn>
                              </p:par>
                              <p:par>
                                <p:cTn id="350" presetID="1" presetClass="entr" presetSubtype="0" fill="hold" nodeType="withEffect">
                                  <p:stCondLst>
                                    <p:cond delay="0"/>
                                  </p:stCondLst>
                                  <p:childTnLst>
                                    <p:set>
                                      <p:cBhvr>
                                        <p:cTn id="351" dur="1" fill="hold">
                                          <p:stCondLst>
                                            <p:cond delay="0"/>
                                          </p:stCondLst>
                                        </p:cTn>
                                        <p:tgtEl>
                                          <p:spTgt spid="138"/>
                                        </p:tgtEl>
                                        <p:attrNameLst>
                                          <p:attrName>style.visibility</p:attrName>
                                        </p:attrNameLst>
                                      </p:cBhvr>
                                      <p:to>
                                        <p:strVal val="visible"/>
                                      </p:to>
                                    </p:set>
                                  </p:childTnLst>
                                </p:cTn>
                              </p:par>
                              <p:par>
                                <p:cTn id="352" presetID="1" presetClass="entr" presetSubtype="0" fill="hold" nodeType="withEffect">
                                  <p:stCondLst>
                                    <p:cond delay="0"/>
                                  </p:stCondLst>
                                  <p:childTnLst>
                                    <p:set>
                                      <p:cBhvr>
                                        <p:cTn id="353" dur="1" fill="hold">
                                          <p:stCondLst>
                                            <p:cond delay="0"/>
                                          </p:stCondLst>
                                        </p:cTn>
                                        <p:tgtEl>
                                          <p:spTgt spid="139"/>
                                        </p:tgtEl>
                                        <p:attrNameLst>
                                          <p:attrName>style.visibility</p:attrName>
                                        </p:attrNameLst>
                                      </p:cBhvr>
                                      <p:to>
                                        <p:strVal val="visible"/>
                                      </p:to>
                                    </p:set>
                                  </p:childTnLst>
                                </p:cTn>
                              </p:par>
                              <p:par>
                                <p:cTn id="354" presetID="1" presetClass="entr" presetSubtype="0" fill="hold" grpId="0" nodeType="withEffect">
                                  <p:stCondLst>
                                    <p:cond delay="0"/>
                                  </p:stCondLst>
                                  <p:childTnLst>
                                    <p:set>
                                      <p:cBhvr>
                                        <p:cTn id="355" dur="1" fill="hold">
                                          <p:stCondLst>
                                            <p:cond delay="0"/>
                                          </p:stCondLst>
                                        </p:cTn>
                                        <p:tgtEl>
                                          <p:spTgt spid="140"/>
                                        </p:tgtEl>
                                        <p:attrNameLst>
                                          <p:attrName>style.visibility</p:attrName>
                                        </p:attrNameLst>
                                      </p:cBhvr>
                                      <p:to>
                                        <p:strVal val="visible"/>
                                      </p:to>
                                    </p:set>
                                  </p:childTnLst>
                                </p:cTn>
                              </p:par>
                              <p:par>
                                <p:cTn id="356" presetID="1" presetClass="entr" presetSubtype="0" fill="hold" grpId="0" nodeType="withEffect">
                                  <p:stCondLst>
                                    <p:cond delay="0"/>
                                  </p:stCondLst>
                                  <p:childTnLst>
                                    <p:set>
                                      <p:cBhvr>
                                        <p:cTn id="357" dur="1" fill="hold">
                                          <p:stCondLst>
                                            <p:cond delay="0"/>
                                          </p:stCondLst>
                                        </p:cTn>
                                        <p:tgtEl>
                                          <p:spTgt spid="141"/>
                                        </p:tgtEl>
                                        <p:attrNameLst>
                                          <p:attrName>style.visibility</p:attrName>
                                        </p:attrNameLst>
                                      </p:cBhvr>
                                      <p:to>
                                        <p:strVal val="visible"/>
                                      </p:to>
                                    </p:set>
                                  </p:childTnLst>
                                </p:cTn>
                              </p:par>
                              <p:par>
                                <p:cTn id="358" presetID="1" presetClass="entr" presetSubtype="0" fill="hold" grpId="0" nodeType="withEffect">
                                  <p:stCondLst>
                                    <p:cond delay="0"/>
                                  </p:stCondLst>
                                  <p:childTnLst>
                                    <p:set>
                                      <p:cBhvr>
                                        <p:cTn id="359" dur="1" fill="hold">
                                          <p:stCondLst>
                                            <p:cond delay="0"/>
                                          </p:stCondLst>
                                        </p:cTn>
                                        <p:tgtEl>
                                          <p:spTgt spid="142"/>
                                        </p:tgtEl>
                                        <p:attrNameLst>
                                          <p:attrName>style.visibility</p:attrName>
                                        </p:attrNameLst>
                                      </p:cBhvr>
                                      <p:to>
                                        <p:strVal val="visible"/>
                                      </p:to>
                                    </p:set>
                                  </p:childTnLst>
                                </p:cTn>
                              </p:par>
                              <p:par>
                                <p:cTn id="360" presetID="1" presetClass="entr" presetSubtype="0" fill="hold" nodeType="withEffect">
                                  <p:stCondLst>
                                    <p:cond delay="0"/>
                                  </p:stCondLst>
                                  <p:childTnLst>
                                    <p:set>
                                      <p:cBhvr>
                                        <p:cTn id="361" dur="1" fill="hold">
                                          <p:stCondLst>
                                            <p:cond delay="0"/>
                                          </p:stCondLst>
                                        </p:cTn>
                                        <p:tgtEl>
                                          <p:spTgt spid="143"/>
                                        </p:tgtEl>
                                        <p:attrNameLst>
                                          <p:attrName>style.visibility</p:attrName>
                                        </p:attrNameLst>
                                      </p:cBhvr>
                                      <p:to>
                                        <p:strVal val="visible"/>
                                      </p:to>
                                    </p:set>
                                  </p:childTnLst>
                                </p:cTn>
                              </p:par>
                              <p:par>
                                <p:cTn id="362" presetID="1" presetClass="entr" presetSubtype="0" fill="hold" nodeType="withEffect">
                                  <p:stCondLst>
                                    <p:cond delay="0"/>
                                  </p:stCondLst>
                                  <p:childTnLst>
                                    <p:set>
                                      <p:cBhvr>
                                        <p:cTn id="363" dur="1" fill="hold">
                                          <p:stCondLst>
                                            <p:cond delay="0"/>
                                          </p:stCondLst>
                                        </p:cTn>
                                        <p:tgtEl>
                                          <p:spTgt spid="144"/>
                                        </p:tgtEl>
                                        <p:attrNameLst>
                                          <p:attrName>style.visibility</p:attrName>
                                        </p:attrNameLst>
                                      </p:cBhvr>
                                      <p:to>
                                        <p:strVal val="visible"/>
                                      </p:to>
                                    </p:set>
                                  </p:childTnLst>
                                </p:cTn>
                              </p:par>
                              <p:par>
                                <p:cTn id="364" presetID="1" presetClass="entr" presetSubtype="0" fill="hold" grpId="0" nodeType="withEffect">
                                  <p:stCondLst>
                                    <p:cond delay="0"/>
                                  </p:stCondLst>
                                  <p:childTnLst>
                                    <p:set>
                                      <p:cBhvr>
                                        <p:cTn id="365" dur="1" fill="hold">
                                          <p:stCondLst>
                                            <p:cond delay="0"/>
                                          </p:stCondLst>
                                        </p:cTn>
                                        <p:tgtEl>
                                          <p:spTgt spid="145"/>
                                        </p:tgtEl>
                                        <p:attrNameLst>
                                          <p:attrName>style.visibility</p:attrName>
                                        </p:attrNameLst>
                                      </p:cBhvr>
                                      <p:to>
                                        <p:strVal val="visible"/>
                                      </p:to>
                                    </p:set>
                                  </p:childTnLst>
                                </p:cTn>
                              </p:par>
                              <p:par>
                                <p:cTn id="366" presetID="1" presetClass="entr" presetSubtype="0" fill="hold" grpId="0" nodeType="withEffect">
                                  <p:stCondLst>
                                    <p:cond delay="0"/>
                                  </p:stCondLst>
                                  <p:childTnLst>
                                    <p:set>
                                      <p:cBhvr>
                                        <p:cTn id="367" dur="1" fill="hold">
                                          <p:stCondLst>
                                            <p:cond delay="0"/>
                                          </p:stCondLst>
                                        </p:cTn>
                                        <p:tgtEl>
                                          <p:spTgt spid="146"/>
                                        </p:tgtEl>
                                        <p:attrNameLst>
                                          <p:attrName>style.visibility</p:attrName>
                                        </p:attrNameLst>
                                      </p:cBhvr>
                                      <p:to>
                                        <p:strVal val="visible"/>
                                      </p:to>
                                    </p:set>
                                  </p:childTnLst>
                                </p:cTn>
                              </p:par>
                              <p:par>
                                <p:cTn id="368" presetID="1" presetClass="entr" presetSubtype="0" fill="hold" grpId="0" nodeType="withEffect">
                                  <p:stCondLst>
                                    <p:cond delay="0"/>
                                  </p:stCondLst>
                                  <p:childTnLst>
                                    <p:set>
                                      <p:cBhvr>
                                        <p:cTn id="369" dur="1" fill="hold">
                                          <p:stCondLst>
                                            <p:cond delay="0"/>
                                          </p:stCondLst>
                                        </p:cTn>
                                        <p:tgtEl>
                                          <p:spTgt spid="147"/>
                                        </p:tgtEl>
                                        <p:attrNameLst>
                                          <p:attrName>style.visibility</p:attrName>
                                        </p:attrNameLst>
                                      </p:cBhvr>
                                      <p:to>
                                        <p:strVal val="visible"/>
                                      </p:to>
                                    </p:set>
                                  </p:childTnLst>
                                </p:cTn>
                              </p:par>
                              <p:par>
                                <p:cTn id="370" presetID="1" presetClass="entr" presetSubtype="0" fill="hold" nodeType="withEffect">
                                  <p:stCondLst>
                                    <p:cond delay="0"/>
                                  </p:stCondLst>
                                  <p:childTnLst>
                                    <p:set>
                                      <p:cBhvr>
                                        <p:cTn id="371" dur="1" fill="hold">
                                          <p:stCondLst>
                                            <p:cond delay="0"/>
                                          </p:stCondLst>
                                        </p:cTn>
                                        <p:tgtEl>
                                          <p:spTgt spid="148"/>
                                        </p:tgtEl>
                                        <p:attrNameLst>
                                          <p:attrName>style.visibility</p:attrName>
                                        </p:attrNameLst>
                                      </p:cBhvr>
                                      <p:to>
                                        <p:strVal val="visible"/>
                                      </p:to>
                                    </p:set>
                                  </p:childTnLst>
                                </p:cTn>
                              </p:par>
                              <p:par>
                                <p:cTn id="372" presetID="1" presetClass="entr" presetSubtype="0" fill="hold" nodeType="withEffect">
                                  <p:stCondLst>
                                    <p:cond delay="0"/>
                                  </p:stCondLst>
                                  <p:childTnLst>
                                    <p:set>
                                      <p:cBhvr>
                                        <p:cTn id="373" dur="1" fill="hold">
                                          <p:stCondLst>
                                            <p:cond delay="0"/>
                                          </p:stCondLst>
                                        </p:cTn>
                                        <p:tgtEl>
                                          <p:spTgt spid="149"/>
                                        </p:tgtEl>
                                        <p:attrNameLst>
                                          <p:attrName>style.visibility</p:attrName>
                                        </p:attrNameLst>
                                      </p:cBhvr>
                                      <p:to>
                                        <p:strVal val="visible"/>
                                      </p:to>
                                    </p:set>
                                  </p:childTnLst>
                                </p:cTn>
                              </p:par>
                              <p:par>
                                <p:cTn id="374" presetID="1" presetClass="entr" presetSubtype="0" fill="hold" grpId="0" nodeType="withEffect">
                                  <p:stCondLst>
                                    <p:cond delay="0"/>
                                  </p:stCondLst>
                                  <p:childTnLst>
                                    <p:set>
                                      <p:cBhvr>
                                        <p:cTn id="375" dur="1" fill="hold">
                                          <p:stCondLst>
                                            <p:cond delay="0"/>
                                          </p:stCondLst>
                                        </p:cTn>
                                        <p:tgtEl>
                                          <p:spTgt spid="150"/>
                                        </p:tgtEl>
                                        <p:attrNameLst>
                                          <p:attrName>style.visibility</p:attrName>
                                        </p:attrNameLst>
                                      </p:cBhvr>
                                      <p:to>
                                        <p:strVal val="visible"/>
                                      </p:to>
                                    </p:set>
                                  </p:childTnLst>
                                </p:cTn>
                              </p:par>
                              <p:par>
                                <p:cTn id="376" presetID="1" presetClass="entr" presetSubtype="0" fill="hold" grpId="0" nodeType="withEffect">
                                  <p:stCondLst>
                                    <p:cond delay="0"/>
                                  </p:stCondLst>
                                  <p:childTnLst>
                                    <p:set>
                                      <p:cBhvr>
                                        <p:cTn id="377" dur="1" fill="hold">
                                          <p:stCondLst>
                                            <p:cond delay="0"/>
                                          </p:stCondLst>
                                        </p:cTn>
                                        <p:tgtEl>
                                          <p:spTgt spid="151"/>
                                        </p:tgtEl>
                                        <p:attrNameLst>
                                          <p:attrName>style.visibility</p:attrName>
                                        </p:attrNameLst>
                                      </p:cBhvr>
                                      <p:to>
                                        <p:strVal val="visible"/>
                                      </p:to>
                                    </p:set>
                                  </p:childTnLst>
                                </p:cTn>
                              </p:par>
                              <p:par>
                                <p:cTn id="378" presetID="1" presetClass="entr" presetSubtype="0" fill="hold" grpId="0" nodeType="withEffect">
                                  <p:stCondLst>
                                    <p:cond delay="0"/>
                                  </p:stCondLst>
                                  <p:childTnLst>
                                    <p:set>
                                      <p:cBhvr>
                                        <p:cTn id="379" dur="1" fill="hold">
                                          <p:stCondLst>
                                            <p:cond delay="0"/>
                                          </p:stCondLst>
                                        </p:cTn>
                                        <p:tgtEl>
                                          <p:spTgt spid="152"/>
                                        </p:tgtEl>
                                        <p:attrNameLst>
                                          <p:attrName>style.visibility</p:attrName>
                                        </p:attrNameLst>
                                      </p:cBhvr>
                                      <p:to>
                                        <p:strVal val="visible"/>
                                      </p:to>
                                    </p:set>
                                  </p:childTnLst>
                                </p:cTn>
                              </p:par>
                              <p:par>
                                <p:cTn id="380" presetID="1" presetClass="entr" presetSubtype="0" fill="hold" grpId="0" nodeType="withEffect">
                                  <p:stCondLst>
                                    <p:cond delay="0"/>
                                  </p:stCondLst>
                                  <p:childTnLst>
                                    <p:set>
                                      <p:cBhvr>
                                        <p:cTn id="381" dur="1" fill="hold">
                                          <p:stCondLst>
                                            <p:cond delay="0"/>
                                          </p:stCondLst>
                                        </p:cTn>
                                        <p:tgtEl>
                                          <p:spTgt spid="153"/>
                                        </p:tgtEl>
                                        <p:attrNameLst>
                                          <p:attrName>style.visibility</p:attrName>
                                        </p:attrNameLst>
                                      </p:cBhvr>
                                      <p:to>
                                        <p:strVal val="visible"/>
                                      </p:to>
                                    </p:set>
                                  </p:childTnLst>
                                </p:cTn>
                              </p:par>
                            </p:childTnLst>
                          </p:cTn>
                        </p:par>
                      </p:childTnLst>
                    </p:cTn>
                  </p:par>
                  <p:par>
                    <p:cTn id="382" fill="hold">
                      <p:stCondLst>
                        <p:cond delay="indefinite"/>
                      </p:stCondLst>
                      <p:childTnLst>
                        <p:par>
                          <p:cTn id="383" fill="hold">
                            <p:stCondLst>
                              <p:cond delay="0"/>
                            </p:stCondLst>
                            <p:childTnLst>
                              <p:par>
                                <p:cTn id="384" presetID="1" presetClass="entr" presetSubtype="0" fill="hold" nodeType="clickEffect">
                                  <p:stCondLst>
                                    <p:cond delay="0"/>
                                  </p:stCondLst>
                                  <p:childTnLst>
                                    <p:set>
                                      <p:cBhvr>
                                        <p:cTn id="385" dur="1" fill="hold">
                                          <p:stCondLst>
                                            <p:cond delay="0"/>
                                          </p:stCondLst>
                                        </p:cTn>
                                        <p:tgtEl>
                                          <p:spTgt spid="318"/>
                                        </p:tgtEl>
                                        <p:attrNameLst>
                                          <p:attrName>style.visibility</p:attrName>
                                        </p:attrNameLst>
                                      </p:cBhvr>
                                      <p:to>
                                        <p:strVal val="visible"/>
                                      </p:to>
                                    </p:set>
                                  </p:childTnLst>
                                </p:cTn>
                              </p:par>
                              <p:par>
                                <p:cTn id="386" presetID="1" presetClass="entr" presetSubtype="0" fill="hold" nodeType="withEffect">
                                  <p:stCondLst>
                                    <p:cond delay="0"/>
                                  </p:stCondLst>
                                  <p:childTnLst>
                                    <p:set>
                                      <p:cBhvr>
                                        <p:cTn id="387" dur="1" fill="hold">
                                          <p:stCondLst>
                                            <p:cond delay="0"/>
                                          </p:stCondLst>
                                        </p:cTn>
                                        <p:tgtEl>
                                          <p:spTgt spid="316"/>
                                        </p:tgtEl>
                                        <p:attrNameLst>
                                          <p:attrName>style.visibility</p:attrName>
                                        </p:attrNameLst>
                                      </p:cBhvr>
                                      <p:to>
                                        <p:strVal val="visible"/>
                                      </p:to>
                                    </p:set>
                                  </p:childTnLst>
                                </p:cTn>
                              </p:par>
                              <p:par>
                                <p:cTn id="388" presetID="1" presetClass="entr" presetSubtype="0" fill="hold" nodeType="withEffect">
                                  <p:stCondLst>
                                    <p:cond delay="0"/>
                                  </p:stCondLst>
                                  <p:childTnLst>
                                    <p:set>
                                      <p:cBhvr>
                                        <p:cTn id="389" dur="1" fill="hold">
                                          <p:stCondLst>
                                            <p:cond delay="0"/>
                                          </p:stCondLst>
                                        </p:cTn>
                                        <p:tgtEl>
                                          <p:spTgt spid="320"/>
                                        </p:tgtEl>
                                        <p:attrNameLst>
                                          <p:attrName>style.visibility</p:attrName>
                                        </p:attrNameLst>
                                      </p:cBhvr>
                                      <p:to>
                                        <p:strVal val="visible"/>
                                      </p:to>
                                    </p:set>
                                  </p:childTnLst>
                                </p:cTn>
                              </p:par>
                              <p:par>
                                <p:cTn id="390" presetID="1" presetClass="entr" presetSubtype="0" fill="hold" grpId="0" nodeType="withEffect">
                                  <p:stCondLst>
                                    <p:cond delay="0"/>
                                  </p:stCondLst>
                                  <p:childTnLst>
                                    <p:set>
                                      <p:cBhvr>
                                        <p:cTn id="391" dur="1" fill="hold">
                                          <p:stCondLst>
                                            <p:cond delay="0"/>
                                          </p:stCondLst>
                                        </p:cTn>
                                        <p:tgtEl>
                                          <p:spTgt spid="321"/>
                                        </p:tgtEl>
                                        <p:attrNameLst>
                                          <p:attrName>style.visibility</p:attrName>
                                        </p:attrNameLst>
                                      </p:cBhvr>
                                      <p:to>
                                        <p:strVal val="visible"/>
                                      </p:to>
                                    </p:set>
                                  </p:childTnLst>
                                </p:cTn>
                              </p:par>
                              <p:par>
                                <p:cTn id="392" presetID="16" presetClass="entr" presetSubtype="37" fill="hold" grpId="0" nodeType="withEffect">
                                  <p:stCondLst>
                                    <p:cond delay="0"/>
                                  </p:stCondLst>
                                  <p:childTnLst>
                                    <p:set>
                                      <p:cBhvr>
                                        <p:cTn id="393" dur="1" fill="hold">
                                          <p:stCondLst>
                                            <p:cond delay="0"/>
                                          </p:stCondLst>
                                        </p:cTn>
                                        <p:tgtEl>
                                          <p:spTgt spid="314"/>
                                        </p:tgtEl>
                                        <p:attrNameLst>
                                          <p:attrName>style.visibility</p:attrName>
                                        </p:attrNameLst>
                                      </p:cBhvr>
                                      <p:to>
                                        <p:strVal val="visible"/>
                                      </p:to>
                                    </p:set>
                                    <p:animEffect transition="in" filter="barn(outVertical)">
                                      <p:cBhvr>
                                        <p:cTn id="394" dur="500"/>
                                        <p:tgtEl>
                                          <p:spTgt spid="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48" grpId="0" animBg="1"/>
      <p:bldP spid="49" grpId="0" animBg="1"/>
      <p:bldP spid="50" grpId="0" animBg="1"/>
      <p:bldP spid="51" grpId="0" animBg="1"/>
      <p:bldP spid="92" grpId="0"/>
      <p:bldP spid="93" grpId="0"/>
      <p:bldP spid="101" grpId="0"/>
      <p:bldP spid="102" grpId="0"/>
      <p:bldP spid="106" grpId="0"/>
      <p:bldP spid="107" grpId="0"/>
      <p:bldP spid="108" grpId="0"/>
      <p:bldP spid="115" grpId="0"/>
      <p:bldP spid="116" grpId="0"/>
      <p:bldP spid="117" grpId="0"/>
      <p:bldP spid="118" grpId="0"/>
      <p:bldP spid="119" grpId="0"/>
      <p:bldP spid="140" grpId="0"/>
      <p:bldP spid="141" grpId="0"/>
      <p:bldP spid="142" grpId="0"/>
      <p:bldP spid="145" grpId="0"/>
      <p:bldP spid="146" grpId="0"/>
      <p:bldP spid="147" grpId="0"/>
      <p:bldP spid="150" grpId="0"/>
      <p:bldP spid="151" grpId="0"/>
      <p:bldP spid="152" grpId="0"/>
      <p:bldP spid="153" grpId="0"/>
      <p:bldP spid="165" grpId="0"/>
      <p:bldP spid="166" grpId="0"/>
      <p:bldP spid="184" grpId="0" animBg="1"/>
      <p:bldP spid="185" grpId="0" animBg="1"/>
      <p:bldP spid="214" grpId="0"/>
      <p:bldP spid="215" grpId="0"/>
      <p:bldP spid="218" grpId="0"/>
      <p:bldP spid="219" grpId="0"/>
      <p:bldP spid="220" grpId="0"/>
      <p:bldP spid="221" grpId="0"/>
      <p:bldP spid="222" grpId="0"/>
      <p:bldP spid="225" grpId="0"/>
      <p:bldP spid="226" grpId="0"/>
      <p:bldP spid="229" grpId="0"/>
      <p:bldP spid="250" grpId="0"/>
      <p:bldP spid="251" grpId="0"/>
      <p:bldP spid="252" grpId="0"/>
      <p:bldP spid="255" grpId="0"/>
      <p:bldP spid="256" grpId="0"/>
      <p:bldP spid="257" grpId="0"/>
      <p:bldP spid="261" grpId="0"/>
      <p:bldP spid="262" grpId="0"/>
      <p:bldP spid="263" grpId="0"/>
      <p:bldP spid="264" grpId="0"/>
      <p:bldP spid="265" grpId="0"/>
      <p:bldP spid="290" grpId="0"/>
      <p:bldP spid="313" grpId="0"/>
      <p:bldP spid="314" grpId="0"/>
      <p:bldP spid="3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flipH="1">
            <a:off x="4145872" y="1340528"/>
            <a:ext cx="1819922" cy="369332"/>
          </a:xfrm>
          <a:prstGeom prst="rect">
            <a:avLst/>
          </a:prstGeom>
          <a:noFill/>
        </p:spPr>
        <p:txBody>
          <a:bodyPr wrap="square" rtlCol="0">
            <a:spAutoFit/>
          </a:bodyPr>
          <a:lstStyle/>
          <a:p>
            <a:r>
              <a:rPr lang="en-US" dirty="0" smtClean="0"/>
              <a:t>Question 3</a:t>
            </a:r>
            <a:endParaRPr lang="ru-RU" dirty="0"/>
          </a:p>
        </p:txBody>
      </p:sp>
      <p:pic>
        <p:nvPicPr>
          <p:cNvPr id="3" name="Рисунок 2"/>
          <p:cNvPicPr>
            <a:picLocks noChangeAspect="1"/>
          </p:cNvPicPr>
          <p:nvPr/>
        </p:nvPicPr>
        <p:blipFill>
          <a:blip r:embed="rId2"/>
          <a:stretch>
            <a:fillRect/>
          </a:stretch>
        </p:blipFill>
        <p:spPr>
          <a:xfrm>
            <a:off x="651415" y="2742201"/>
            <a:ext cx="8317886" cy="1077882"/>
          </a:xfrm>
          <a:prstGeom prst="rect">
            <a:avLst/>
          </a:prstGeom>
        </p:spPr>
      </p:pic>
      <p:sp>
        <p:nvSpPr>
          <p:cNvPr id="2" name="Дата 1"/>
          <p:cNvSpPr>
            <a:spLocks noGrp="1"/>
          </p:cNvSpPr>
          <p:nvPr>
            <p:ph type="dt" sz="half" idx="10"/>
          </p:nvPr>
        </p:nvSpPr>
        <p:spPr/>
        <p:txBody>
          <a:bodyPr/>
          <a:lstStyle/>
          <a:p>
            <a:fld id="{400A54A0-4AC2-42DD-8F29-04223FA89437}" type="datetime1">
              <a:rPr lang="ru-RU" smtClean="0"/>
              <a:t>30.01.2018</a:t>
            </a:fld>
            <a:endParaRPr lang="ru-RU"/>
          </a:p>
        </p:txBody>
      </p:sp>
      <p:sp>
        <p:nvSpPr>
          <p:cNvPr id="4" name="Нижний колонтитул 3"/>
          <p:cNvSpPr>
            <a:spLocks noGrp="1"/>
          </p:cNvSpPr>
          <p:nvPr>
            <p:ph type="ftr" sz="quarter" idx="11"/>
          </p:nvPr>
        </p:nvSpPr>
        <p:spPr/>
        <p:txBody>
          <a:bodyPr/>
          <a:lstStyle/>
          <a:p>
            <a:r>
              <a:rPr lang="en-US" smtClean="0"/>
              <a:t>V. Babkin    TOF TDR</a:t>
            </a:r>
            <a:endParaRPr lang="ru-RU"/>
          </a:p>
        </p:txBody>
      </p:sp>
      <p:sp>
        <p:nvSpPr>
          <p:cNvPr id="6" name="Номер слайда 5"/>
          <p:cNvSpPr>
            <a:spLocks noGrp="1"/>
          </p:cNvSpPr>
          <p:nvPr>
            <p:ph type="sldNum" sz="quarter" idx="12"/>
          </p:nvPr>
        </p:nvSpPr>
        <p:spPr/>
        <p:txBody>
          <a:bodyPr/>
          <a:lstStyle/>
          <a:p>
            <a:fld id="{0F9BF74C-D542-4A04-A2BF-D03B5D387137}" type="slidenum">
              <a:rPr lang="ru-RU" smtClean="0"/>
              <a:t>13</a:t>
            </a:fld>
            <a:endParaRPr lang="ru-RU"/>
          </a:p>
        </p:txBody>
      </p:sp>
    </p:spTree>
    <p:extLst>
      <p:ext uri="{BB962C8B-B14F-4D97-AF65-F5344CB8AC3E}">
        <p14:creationId xmlns:p14="http://schemas.microsoft.com/office/powerpoint/2010/main" val="597441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1125" y="2770821"/>
            <a:ext cx="8841345" cy="461665"/>
          </a:xfrm>
          <a:prstGeom prst="rect">
            <a:avLst/>
          </a:prstGeom>
        </p:spPr>
        <p:txBody>
          <a:bodyPr wrap="square">
            <a:spAutoFit/>
          </a:bodyPr>
          <a:lstStyle/>
          <a:p>
            <a:pPr>
              <a:spcAft>
                <a:spcPts val="600"/>
              </a:spcAft>
            </a:pPr>
            <a:r>
              <a:rPr lang="en-US" sz="1200" dirty="0" smtClean="0">
                <a:latin typeface="Cambria Math" panose="02040503050406030204" pitchFamily="18" charset="0"/>
                <a:ea typeface="Cambria Math" panose="02040503050406030204" pitchFamily="18" charset="0"/>
              </a:rPr>
              <a:t>We </a:t>
            </a:r>
            <a:r>
              <a:rPr lang="en-US" sz="1200" dirty="0">
                <a:latin typeface="Cambria Math" panose="02040503050406030204" pitchFamily="18" charset="0"/>
                <a:ea typeface="Cambria Math" panose="02040503050406030204" pitchFamily="18" charset="0"/>
              </a:rPr>
              <a:t>take into consideration o</a:t>
            </a:r>
            <a:r>
              <a:rPr lang="en-US" sz="1200" dirty="0" smtClean="0">
                <a:latin typeface="Cambria Math" panose="02040503050406030204" pitchFamily="18" charset="0"/>
                <a:ea typeface="Cambria Math" panose="02040503050406030204" pitchFamily="18" charset="0"/>
              </a:rPr>
              <a:t>nly </a:t>
            </a:r>
            <a:r>
              <a:rPr lang="en-US" sz="1200" dirty="0" smtClean="0">
                <a:latin typeface="Cambria Math" panose="02040503050406030204" pitchFamily="18" charset="0"/>
                <a:ea typeface="Cambria Math" panose="02040503050406030204" pitchFamily="18" charset="0"/>
              </a:rPr>
              <a:t>reliably</a:t>
            </a:r>
            <a:r>
              <a:rPr lang="en-US" sz="1200" dirty="0" smtClean="0">
                <a:latin typeface="Cambria Math" panose="02040503050406030204" pitchFamily="18" charset="0"/>
                <a:ea typeface="Cambria Math" panose="02040503050406030204" pitchFamily="18" charset="0"/>
              </a:rPr>
              <a:t> reconstructed tracks </a:t>
            </a:r>
            <a:r>
              <a:rPr lang="en-US" sz="1200" dirty="0">
                <a:latin typeface="Cambria Math" panose="02040503050406030204" pitchFamily="18" charset="0"/>
                <a:ea typeface="Cambria Math" panose="02040503050406030204" pitchFamily="18" charset="0"/>
              </a:rPr>
              <a:t>that have reached the TOF </a:t>
            </a:r>
            <a:r>
              <a:rPr lang="en-US" sz="1200" dirty="0" smtClean="0">
                <a:latin typeface="Cambria Math" panose="02040503050406030204" pitchFamily="18" charset="0"/>
                <a:ea typeface="Cambria Math" panose="02040503050406030204" pitchFamily="18" charset="0"/>
              </a:rPr>
              <a:t>barrel</a:t>
            </a:r>
            <a:r>
              <a:rPr lang="en-US" sz="1200" dirty="0" smtClean="0">
                <a:latin typeface="Cambria Math" panose="02040503050406030204" pitchFamily="18" charset="0"/>
                <a:ea typeface="Cambria Math" panose="02040503050406030204" pitchFamily="18" charset="0"/>
              </a:rPr>
              <a:t>. </a:t>
            </a:r>
            <a:r>
              <a:rPr lang="en-US" sz="1200" dirty="0" smtClean="0">
                <a:latin typeface="Cambria Math" panose="02040503050406030204" pitchFamily="18" charset="0"/>
                <a:ea typeface="Cambria Math" panose="02040503050406030204" pitchFamily="18" charset="0"/>
              </a:rPr>
              <a:t>Number of </a:t>
            </a:r>
            <a:r>
              <a:rPr lang="en-US" sz="1200" dirty="0" smtClean="0">
                <a:latin typeface="Cambria Math" panose="02040503050406030204" pitchFamily="18" charset="0"/>
                <a:ea typeface="Cambria Math" panose="02040503050406030204" pitchFamily="18" charset="0"/>
              </a:rPr>
              <a:t>these </a:t>
            </a:r>
            <a:r>
              <a:rPr lang="en-US" sz="1200" dirty="0" smtClean="0">
                <a:latin typeface="Cambria Math" panose="02040503050406030204" pitchFamily="18" charset="0"/>
                <a:ea typeface="Cambria Math" panose="02040503050406030204" pitchFamily="18" charset="0"/>
              </a:rPr>
              <a:t>tracks is </a:t>
            </a:r>
            <a:r>
              <a:rPr lang="en-US" sz="1200" dirty="0" err="1" smtClean="0">
                <a:latin typeface="Cambria Math" panose="02040503050406030204" pitchFamily="18" charset="0"/>
                <a:ea typeface="Cambria Math" panose="02040503050406030204" pitchFamily="18" charset="0"/>
              </a:rPr>
              <a:t>N</a:t>
            </a:r>
            <a:r>
              <a:rPr lang="en-US" sz="1200" baseline="-25000" dirty="0" err="1" smtClean="0">
                <a:latin typeface="Cambria Math" panose="02040503050406030204" pitchFamily="18" charset="0"/>
                <a:ea typeface="Cambria Math" panose="02040503050406030204" pitchFamily="18" charset="0"/>
              </a:rPr>
              <a:t>rec_tracks</a:t>
            </a:r>
            <a:r>
              <a:rPr lang="ru-RU" sz="1200" dirty="0" smtClean="0">
                <a:latin typeface="Cambria Math" panose="02040503050406030204" pitchFamily="18" charset="0"/>
                <a:ea typeface="Cambria Math" panose="02040503050406030204" pitchFamily="18" charset="0"/>
              </a:rPr>
              <a:t> </a:t>
            </a:r>
            <a:r>
              <a:rPr lang="en-US" sz="1200" dirty="0" smtClean="0">
                <a:latin typeface="Cambria Math" panose="02040503050406030204" pitchFamily="18" charset="0"/>
                <a:ea typeface="Cambria Math" panose="02040503050406030204" pitchFamily="18" charset="0"/>
              </a:rPr>
              <a:t>for </a:t>
            </a:r>
            <a:r>
              <a:rPr lang="en-US" sz="1200" dirty="0" smtClean="0">
                <a:latin typeface="Cambria Math" panose="02040503050406030204" pitchFamily="18" charset="0"/>
                <a:ea typeface="Cambria Math" panose="02040503050406030204" pitchFamily="18" charset="0"/>
              </a:rPr>
              <a:t>the efficiency </a:t>
            </a:r>
            <a:r>
              <a:rPr lang="en-US" sz="1200" dirty="0" smtClean="0">
                <a:latin typeface="Cambria Math" panose="02040503050406030204" pitchFamily="18" charset="0"/>
                <a:ea typeface="Cambria Math" panose="02040503050406030204" pitchFamily="18" charset="0"/>
              </a:rPr>
              <a:t>and contamination calculation</a:t>
            </a:r>
            <a:r>
              <a:rPr lang="en-US" sz="1200" dirty="0" smtClean="0">
                <a:latin typeface="Cambria Math" panose="02040503050406030204" pitchFamily="18" charset="0"/>
                <a:ea typeface="Cambria Math" panose="02040503050406030204" pitchFamily="18" charset="0"/>
              </a:rPr>
              <a:t>.</a:t>
            </a:r>
            <a:endParaRPr lang="en-US" sz="1200" dirty="0" smtClean="0">
              <a:latin typeface="Cambria Math" panose="02040503050406030204" pitchFamily="18" charset="0"/>
              <a:ea typeface="Cambria Math" panose="02040503050406030204" pitchFamily="18" charset="0"/>
            </a:endParaRPr>
          </a:p>
        </p:txBody>
      </p:sp>
      <p:sp>
        <p:nvSpPr>
          <p:cNvPr id="27" name="TextBox 26"/>
          <p:cNvSpPr txBox="1"/>
          <p:nvPr/>
        </p:nvSpPr>
        <p:spPr>
          <a:xfrm>
            <a:off x="3892296" y="0"/>
            <a:ext cx="1359411" cy="461665"/>
          </a:xfrm>
          <a:prstGeom prst="rect">
            <a:avLst/>
          </a:prstGeom>
          <a:noFill/>
        </p:spPr>
        <p:txBody>
          <a:bodyPr wrap="none" rtlCol="0">
            <a:spAutoFit/>
          </a:bodyPr>
          <a:lstStyle/>
          <a:p>
            <a:pPr algn="ctr"/>
            <a:r>
              <a:rPr lang="en-US" sz="2400" dirty="0" smtClean="0"/>
              <a:t>Matching</a:t>
            </a:r>
            <a:endParaRPr lang="ru-RU" sz="2400" dirty="0"/>
          </a:p>
        </p:txBody>
      </p:sp>
      <p:sp>
        <p:nvSpPr>
          <p:cNvPr id="5" name="TextBox 4"/>
          <p:cNvSpPr txBox="1"/>
          <p:nvPr/>
        </p:nvSpPr>
        <p:spPr>
          <a:xfrm>
            <a:off x="179081" y="3244426"/>
            <a:ext cx="8841345" cy="461665"/>
          </a:xfrm>
          <a:prstGeom prst="rect">
            <a:avLst/>
          </a:prstGeom>
          <a:noFill/>
        </p:spPr>
        <p:txBody>
          <a:bodyPr wrap="square" rtlCol="0">
            <a:spAutoFit/>
          </a:bodyPr>
          <a:lstStyle/>
          <a:p>
            <a:pPr lvl="0">
              <a:spcAft>
                <a:spcPts val="600"/>
              </a:spcAft>
            </a:pPr>
            <a:r>
              <a:rPr lang="en-US" sz="1200" dirty="0">
                <a:solidFill>
                  <a:prstClr val="black"/>
                </a:solidFill>
                <a:latin typeface="Cambria Math" panose="02040503050406030204" pitchFamily="18" charset="0"/>
                <a:ea typeface="Cambria Math" panose="02040503050406030204" pitchFamily="18" charset="0"/>
              </a:rPr>
              <a:t>In the TOF detector each </a:t>
            </a:r>
            <a:r>
              <a:rPr lang="en-US" sz="1200" dirty="0" smtClean="0">
                <a:solidFill>
                  <a:prstClr val="black"/>
                </a:solidFill>
                <a:latin typeface="Cambria Math" panose="02040503050406030204" pitchFamily="18" charset="0"/>
                <a:ea typeface="Cambria Math" panose="02040503050406030204" pitchFamily="18" charset="0"/>
              </a:rPr>
              <a:t>track </a:t>
            </a:r>
            <a:r>
              <a:rPr lang="en-US" sz="1200" dirty="0">
                <a:solidFill>
                  <a:prstClr val="black"/>
                </a:solidFill>
                <a:latin typeface="Cambria Math" panose="02040503050406030204" pitchFamily="18" charset="0"/>
                <a:ea typeface="Cambria Math" panose="02040503050406030204" pitchFamily="18" charset="0"/>
              </a:rPr>
              <a:t>has an extrapolated point with spatial window, determined by the accuracy of the </a:t>
            </a:r>
            <a:r>
              <a:rPr lang="en-US" sz="1200" dirty="0" smtClean="0">
                <a:solidFill>
                  <a:prstClr val="black"/>
                </a:solidFill>
                <a:latin typeface="Cambria Math" panose="02040503050406030204" pitchFamily="18" charset="0"/>
                <a:ea typeface="Cambria Math" panose="02040503050406030204" pitchFamily="18" charset="0"/>
              </a:rPr>
              <a:t>reconstructed track </a:t>
            </a:r>
            <a:r>
              <a:rPr lang="en-US" sz="1200" dirty="0">
                <a:solidFill>
                  <a:prstClr val="black"/>
                </a:solidFill>
                <a:latin typeface="Cambria Math" panose="02040503050406030204" pitchFamily="18" charset="0"/>
                <a:ea typeface="Cambria Math" panose="02040503050406030204" pitchFamily="18" charset="0"/>
              </a:rPr>
              <a:t>extrapolation (</a:t>
            </a:r>
            <a:r>
              <a:rPr lang="en-US" sz="1200" b="1" dirty="0">
                <a:solidFill>
                  <a:prstClr val="black"/>
                </a:solidFill>
                <a:latin typeface="Cambria Math" panose="02040503050406030204" pitchFamily="18" charset="0"/>
                <a:ea typeface="Cambria Math" panose="02040503050406030204" pitchFamily="18" charset="0"/>
              </a:rPr>
              <a:t>3</a:t>
            </a:r>
            <a:r>
              <a:rPr lang="el-GR" sz="1200" b="1" dirty="0">
                <a:solidFill>
                  <a:prstClr val="black"/>
                </a:solidFill>
                <a:latin typeface="Cambria Math" panose="02040503050406030204" pitchFamily="18" charset="0"/>
                <a:ea typeface="Cambria Math" panose="02040503050406030204" pitchFamily="18" charset="0"/>
              </a:rPr>
              <a:t>σ</a:t>
            </a:r>
            <a:r>
              <a:rPr lang="en-US" sz="1200" dirty="0">
                <a:solidFill>
                  <a:prstClr val="black"/>
                </a:solidFill>
                <a:latin typeface="Cambria Math" panose="02040503050406030204" pitchFamily="18" charset="0"/>
                <a:ea typeface="Cambria Math" panose="02040503050406030204" pitchFamily="18" charset="0"/>
              </a:rPr>
              <a:t>). </a:t>
            </a:r>
          </a:p>
        </p:txBody>
      </p:sp>
      <p:sp>
        <p:nvSpPr>
          <p:cNvPr id="29" name="TextBox 28"/>
          <p:cNvSpPr txBox="1"/>
          <p:nvPr/>
        </p:nvSpPr>
        <p:spPr>
          <a:xfrm>
            <a:off x="179081" y="3718031"/>
            <a:ext cx="8841345" cy="461665"/>
          </a:xfrm>
          <a:prstGeom prst="rect">
            <a:avLst/>
          </a:prstGeom>
          <a:noFill/>
        </p:spPr>
        <p:txBody>
          <a:bodyPr wrap="square" rtlCol="0">
            <a:spAutoFit/>
          </a:bodyPr>
          <a:lstStyle/>
          <a:p>
            <a:pPr lvl="0">
              <a:spcAft>
                <a:spcPts val="600"/>
              </a:spcAft>
            </a:pPr>
            <a:r>
              <a:rPr lang="en-US" sz="1200" dirty="0">
                <a:solidFill>
                  <a:prstClr val="black"/>
                </a:solidFill>
                <a:latin typeface="Cambria Math" panose="02040503050406030204" pitchFamily="18" charset="0"/>
                <a:ea typeface="Cambria Math" panose="02040503050406030204" pitchFamily="18" charset="0"/>
              </a:rPr>
              <a:t>Hits in the TOF - candidates for matching are selected in each track window (even if they overlap). Such candidates can be more than one in one window. </a:t>
            </a:r>
          </a:p>
        </p:txBody>
      </p:sp>
      <p:sp>
        <p:nvSpPr>
          <p:cNvPr id="30" name="TextBox 29"/>
          <p:cNvSpPr txBox="1"/>
          <p:nvPr/>
        </p:nvSpPr>
        <p:spPr>
          <a:xfrm>
            <a:off x="191125" y="4191636"/>
            <a:ext cx="8825711" cy="276999"/>
          </a:xfrm>
          <a:prstGeom prst="rect">
            <a:avLst/>
          </a:prstGeom>
          <a:noFill/>
        </p:spPr>
        <p:txBody>
          <a:bodyPr wrap="square" rtlCol="0">
            <a:spAutoFit/>
          </a:bodyPr>
          <a:lstStyle/>
          <a:p>
            <a:pPr lvl="0">
              <a:spcAft>
                <a:spcPts val="600"/>
              </a:spcAft>
            </a:pPr>
            <a:r>
              <a:rPr lang="en-US" sz="1200" dirty="0">
                <a:solidFill>
                  <a:prstClr val="black"/>
                </a:solidFill>
                <a:latin typeface="Cambria Math" panose="02040503050406030204" pitchFamily="18" charset="0"/>
                <a:ea typeface="Cambria Math" panose="02040503050406030204" pitchFamily="18" charset="0"/>
              </a:rPr>
              <a:t>The first iteration selects only tracks with </a:t>
            </a:r>
            <a:r>
              <a:rPr lang="en-US" sz="1200" b="1" dirty="0">
                <a:solidFill>
                  <a:prstClr val="black"/>
                </a:solidFill>
                <a:latin typeface="Cambria Math" panose="02040503050406030204" pitchFamily="18" charset="0"/>
                <a:ea typeface="Cambria Math" panose="02040503050406030204" pitchFamily="18" charset="0"/>
              </a:rPr>
              <a:t>one candidate</a:t>
            </a:r>
            <a:r>
              <a:rPr lang="en-US" sz="1200" dirty="0">
                <a:solidFill>
                  <a:prstClr val="black"/>
                </a:solidFill>
                <a:latin typeface="Cambria Math" panose="02040503050406030204" pitchFamily="18" charset="0"/>
                <a:ea typeface="Cambria Math" panose="02040503050406030204" pitchFamily="18" charset="0"/>
              </a:rPr>
              <a:t> hit that fall into the window. It is considered that a match is found for them</a:t>
            </a:r>
            <a:r>
              <a:rPr lang="en-US" sz="1200" dirty="0" smtClean="0">
                <a:solidFill>
                  <a:prstClr val="black"/>
                </a:solidFill>
                <a:latin typeface="Cambria Math" panose="02040503050406030204" pitchFamily="18" charset="0"/>
                <a:ea typeface="Cambria Math" panose="02040503050406030204" pitchFamily="18" charset="0"/>
              </a:rPr>
              <a:t>.</a:t>
            </a:r>
            <a:endParaRPr lang="ru-RU" sz="1200" dirty="0"/>
          </a:p>
        </p:txBody>
      </p:sp>
      <p:sp>
        <p:nvSpPr>
          <p:cNvPr id="33" name="TextBox 32"/>
          <p:cNvSpPr txBox="1"/>
          <p:nvPr/>
        </p:nvSpPr>
        <p:spPr>
          <a:xfrm>
            <a:off x="197147" y="4480575"/>
            <a:ext cx="8817893" cy="461665"/>
          </a:xfrm>
          <a:prstGeom prst="rect">
            <a:avLst/>
          </a:prstGeom>
          <a:noFill/>
        </p:spPr>
        <p:txBody>
          <a:bodyPr wrap="square" rtlCol="0">
            <a:spAutoFit/>
          </a:bodyPr>
          <a:lstStyle/>
          <a:p>
            <a:pPr lvl="0">
              <a:spcAft>
                <a:spcPts val="600"/>
              </a:spcAft>
            </a:pPr>
            <a:r>
              <a:rPr lang="en-US" sz="1200" dirty="0">
                <a:solidFill>
                  <a:prstClr val="black"/>
                </a:solidFill>
                <a:latin typeface="Cambria Math" panose="02040503050406030204" pitchFamily="18" charset="0"/>
                <a:ea typeface="Cambria Math" panose="02040503050406030204" pitchFamily="18" charset="0"/>
              </a:rPr>
              <a:t>The second iteration considers </a:t>
            </a:r>
            <a:r>
              <a:rPr lang="en-US" sz="1200" b="1" dirty="0">
                <a:solidFill>
                  <a:prstClr val="black"/>
                </a:solidFill>
                <a:latin typeface="Cambria Math" panose="02040503050406030204" pitchFamily="18" charset="0"/>
                <a:ea typeface="Cambria Math" panose="02040503050406030204" pitchFamily="18" charset="0"/>
              </a:rPr>
              <a:t>two-candidate</a:t>
            </a:r>
            <a:r>
              <a:rPr lang="en-US" sz="1200" dirty="0">
                <a:solidFill>
                  <a:prstClr val="black"/>
                </a:solidFill>
                <a:latin typeface="Cambria Math" panose="02040503050406030204" pitchFamily="18" charset="0"/>
                <a:ea typeface="Cambria Math" panose="02040503050406030204" pitchFamily="18" charset="0"/>
              </a:rPr>
              <a:t> tracks. We search the nearest to track hit and exclude these pairs from consideration. Iterations are repeated for all multi-candidate tracks. </a:t>
            </a:r>
          </a:p>
        </p:txBody>
      </p:sp>
      <p:sp>
        <p:nvSpPr>
          <p:cNvPr id="34" name="TextBox 33"/>
          <p:cNvSpPr txBox="1"/>
          <p:nvPr/>
        </p:nvSpPr>
        <p:spPr>
          <a:xfrm>
            <a:off x="173695" y="4954181"/>
            <a:ext cx="8841345" cy="1431161"/>
          </a:xfrm>
          <a:prstGeom prst="rect">
            <a:avLst/>
          </a:prstGeom>
          <a:noFill/>
        </p:spPr>
        <p:txBody>
          <a:bodyPr wrap="square" rtlCol="0">
            <a:spAutoFit/>
          </a:bodyPr>
          <a:lstStyle/>
          <a:p>
            <a:pPr lvl="0">
              <a:spcAft>
                <a:spcPts val="600"/>
              </a:spcAft>
            </a:pPr>
            <a:r>
              <a:rPr lang="en-US" sz="1200" dirty="0" smtClean="0">
                <a:solidFill>
                  <a:prstClr val="black"/>
                </a:solidFill>
                <a:latin typeface="Cambria Math" panose="02040503050406030204" pitchFamily="18" charset="0"/>
                <a:ea typeface="Cambria Math" panose="02040503050406030204" pitchFamily="18" charset="0"/>
              </a:rPr>
              <a:t>If</a:t>
            </a:r>
            <a:r>
              <a:rPr lang="en-US" sz="1200" dirty="0">
                <a:solidFill>
                  <a:prstClr val="black"/>
                </a:solidFill>
                <a:latin typeface="Cambria Math" panose="02040503050406030204" pitchFamily="18" charset="0"/>
                <a:ea typeface="Cambria Math" panose="02040503050406030204" pitchFamily="18" charset="0"/>
              </a:rPr>
              <a:t>, as a result of matching, </a:t>
            </a:r>
            <a:r>
              <a:rPr lang="en-US" sz="1200" dirty="0" smtClean="0">
                <a:solidFill>
                  <a:prstClr val="black"/>
                </a:solidFill>
                <a:latin typeface="Cambria Math" panose="02040503050406030204" pitchFamily="18" charset="0"/>
                <a:ea typeface="Cambria Math" panose="02040503050406030204" pitchFamily="18" charset="0"/>
              </a:rPr>
              <a:t>the </a:t>
            </a:r>
            <a:r>
              <a:rPr lang="en-US" sz="1200" dirty="0">
                <a:solidFill>
                  <a:prstClr val="black"/>
                </a:solidFill>
                <a:latin typeface="Cambria Math" panose="02040503050406030204" pitchFamily="18" charset="0"/>
                <a:ea typeface="Cambria Math" panose="02040503050406030204" pitchFamily="18" charset="0"/>
              </a:rPr>
              <a:t>track and the </a:t>
            </a:r>
            <a:r>
              <a:rPr lang="en-US" sz="1200" dirty="0" smtClean="0">
                <a:solidFill>
                  <a:prstClr val="black"/>
                </a:solidFill>
                <a:latin typeface="Cambria Math" panose="02040503050406030204" pitchFamily="18" charset="0"/>
                <a:ea typeface="Cambria Math" panose="02040503050406030204" pitchFamily="18" charset="0"/>
              </a:rPr>
              <a:t>TOF </a:t>
            </a:r>
            <a:r>
              <a:rPr lang="en-US" sz="1200" dirty="0">
                <a:solidFill>
                  <a:prstClr val="black"/>
                </a:solidFill>
                <a:latin typeface="Cambria Math" panose="02040503050406030204" pitchFamily="18" charset="0"/>
                <a:ea typeface="Cambria Math" panose="02040503050406030204" pitchFamily="18" charset="0"/>
              </a:rPr>
              <a:t>hit correspond to </a:t>
            </a:r>
            <a:r>
              <a:rPr lang="en-US" sz="1200" dirty="0" smtClean="0">
                <a:solidFill>
                  <a:prstClr val="black"/>
                </a:solidFill>
                <a:latin typeface="Cambria Math" panose="02040503050406030204" pitchFamily="18" charset="0"/>
                <a:ea typeface="Cambria Math" panose="02040503050406030204" pitchFamily="18" charset="0"/>
              </a:rPr>
              <a:t>the correct </a:t>
            </a:r>
            <a:r>
              <a:rPr lang="en-US" sz="1200" dirty="0">
                <a:solidFill>
                  <a:prstClr val="black"/>
                </a:solidFill>
                <a:latin typeface="Cambria Math" panose="02040503050406030204" pitchFamily="18" charset="0"/>
                <a:ea typeface="Cambria Math" panose="02040503050406030204" pitchFamily="18" charset="0"/>
              </a:rPr>
              <a:t>particle, then such track is considered to be </a:t>
            </a:r>
            <a:r>
              <a:rPr lang="en-US" sz="1200" b="1" dirty="0">
                <a:solidFill>
                  <a:prstClr val="black"/>
                </a:solidFill>
                <a:latin typeface="Cambria Math" panose="02040503050406030204" pitchFamily="18" charset="0"/>
                <a:ea typeface="Cambria Math" panose="02040503050406030204" pitchFamily="18" charset="0"/>
              </a:rPr>
              <a:t>well-matched or true (</a:t>
            </a:r>
            <a:r>
              <a:rPr lang="en-US" sz="1200" b="1" i="1" dirty="0" err="1">
                <a:solidFill>
                  <a:prstClr val="black"/>
                </a:solidFill>
                <a:latin typeface="Cambria Math" panose="02040503050406030204" pitchFamily="18" charset="0"/>
                <a:ea typeface="Cambria Math" panose="02040503050406030204" pitchFamily="18" charset="0"/>
              </a:rPr>
              <a:t>N</a:t>
            </a:r>
            <a:r>
              <a:rPr lang="en-US" sz="1200" b="1" i="1" baseline="-25000" dirty="0" err="1">
                <a:solidFill>
                  <a:prstClr val="black"/>
                </a:solidFill>
                <a:latin typeface="Cambria Math" panose="02040503050406030204" pitchFamily="18" charset="0"/>
                <a:ea typeface="Cambria Math" panose="02040503050406030204" pitchFamily="18" charset="0"/>
              </a:rPr>
              <a:t>t</a:t>
            </a:r>
            <a:r>
              <a:rPr lang="en-US" sz="1200" b="1" dirty="0">
                <a:solidFill>
                  <a:prstClr val="black"/>
                </a:solidFill>
                <a:latin typeface="Cambria Math" panose="02040503050406030204" pitchFamily="18" charset="0"/>
                <a:ea typeface="Cambria Math" panose="02040503050406030204" pitchFamily="18" charset="0"/>
              </a:rPr>
              <a:t>)</a:t>
            </a:r>
            <a:r>
              <a:rPr lang="en-US" sz="1200" dirty="0">
                <a:solidFill>
                  <a:prstClr val="black"/>
                </a:solidFill>
                <a:latin typeface="Cambria Math" panose="02040503050406030204" pitchFamily="18" charset="0"/>
                <a:ea typeface="Cambria Math" panose="02040503050406030204" pitchFamily="18" charset="0"/>
              </a:rPr>
              <a:t>. If </a:t>
            </a:r>
            <a:r>
              <a:rPr lang="en-US" sz="1200" dirty="0" smtClean="0">
                <a:solidFill>
                  <a:prstClr val="black"/>
                </a:solidFill>
                <a:latin typeface="Cambria Math" panose="02040503050406030204" pitchFamily="18" charset="0"/>
                <a:ea typeface="Cambria Math" panose="02040503050406030204" pitchFamily="18" charset="0"/>
              </a:rPr>
              <a:t>matched </a:t>
            </a:r>
            <a:r>
              <a:rPr lang="en-US" sz="1200" dirty="0">
                <a:solidFill>
                  <a:prstClr val="black"/>
                </a:solidFill>
                <a:latin typeface="Cambria Math" panose="02040503050406030204" pitchFamily="18" charset="0"/>
                <a:ea typeface="Cambria Math" panose="02040503050406030204" pitchFamily="18" charset="0"/>
              </a:rPr>
              <a:t>track </a:t>
            </a:r>
            <a:r>
              <a:rPr lang="en-US" sz="1200" dirty="0" smtClean="0">
                <a:solidFill>
                  <a:prstClr val="black"/>
                </a:solidFill>
                <a:latin typeface="Cambria Math" panose="02040503050406030204" pitchFamily="18" charset="0"/>
                <a:ea typeface="Cambria Math" panose="02040503050406030204" pitchFamily="18" charset="0"/>
              </a:rPr>
              <a:t>correspond </a:t>
            </a:r>
            <a:r>
              <a:rPr lang="en-US" sz="1200" dirty="0">
                <a:solidFill>
                  <a:prstClr val="black"/>
                </a:solidFill>
                <a:latin typeface="Cambria Math" panose="02040503050406030204" pitchFamily="18" charset="0"/>
                <a:ea typeface="Cambria Math" panose="02040503050406030204" pitchFamily="18" charset="0"/>
              </a:rPr>
              <a:t>to the </a:t>
            </a:r>
            <a:r>
              <a:rPr lang="en-US" sz="1200" dirty="0" smtClean="0">
                <a:solidFill>
                  <a:prstClr val="black"/>
                </a:solidFill>
                <a:latin typeface="Cambria Math" panose="02040503050406030204" pitchFamily="18" charset="0"/>
                <a:ea typeface="Cambria Math" panose="02040503050406030204" pitchFamily="18" charset="0"/>
              </a:rPr>
              <a:t>wrong </a:t>
            </a:r>
            <a:r>
              <a:rPr lang="en-US" sz="1200" dirty="0">
                <a:solidFill>
                  <a:prstClr val="black"/>
                </a:solidFill>
                <a:latin typeface="Cambria Math" panose="02040503050406030204" pitchFamily="18" charset="0"/>
                <a:ea typeface="Cambria Math" panose="02040503050406030204" pitchFamily="18" charset="0"/>
              </a:rPr>
              <a:t>particle, then such a track is considered </a:t>
            </a:r>
            <a:r>
              <a:rPr lang="en-US" sz="1200" b="1" dirty="0">
                <a:solidFill>
                  <a:prstClr val="black"/>
                </a:solidFill>
                <a:latin typeface="Cambria Math" panose="02040503050406030204" pitchFamily="18" charset="0"/>
                <a:ea typeface="Cambria Math" panose="02040503050406030204" pitchFamily="18" charset="0"/>
              </a:rPr>
              <a:t>wrong-matched (</a:t>
            </a:r>
            <a:r>
              <a:rPr lang="en-US" sz="1200" b="1" i="1" dirty="0" err="1">
                <a:solidFill>
                  <a:prstClr val="black"/>
                </a:solidFill>
                <a:latin typeface="Cambria Math" panose="02040503050406030204" pitchFamily="18" charset="0"/>
                <a:ea typeface="Cambria Math" panose="02040503050406030204" pitchFamily="18" charset="0"/>
              </a:rPr>
              <a:t>N</a:t>
            </a:r>
            <a:r>
              <a:rPr lang="en-US" sz="1200" b="1" i="1" baseline="-25000" dirty="0" err="1">
                <a:solidFill>
                  <a:prstClr val="black"/>
                </a:solidFill>
                <a:latin typeface="Cambria Math" panose="02040503050406030204" pitchFamily="18" charset="0"/>
                <a:ea typeface="Cambria Math" panose="02040503050406030204" pitchFamily="18" charset="0"/>
              </a:rPr>
              <a:t>w</a:t>
            </a:r>
            <a:r>
              <a:rPr lang="en-US" sz="1200" b="1" dirty="0">
                <a:solidFill>
                  <a:prstClr val="black"/>
                </a:solidFill>
                <a:latin typeface="Cambria Math" panose="02040503050406030204" pitchFamily="18" charset="0"/>
                <a:ea typeface="Cambria Math" panose="02040503050406030204" pitchFamily="18" charset="0"/>
              </a:rPr>
              <a:t>)</a:t>
            </a:r>
            <a:r>
              <a:rPr lang="en-US" sz="1200" dirty="0">
                <a:solidFill>
                  <a:prstClr val="black"/>
                </a:solidFill>
                <a:latin typeface="Cambria Math" panose="02040503050406030204" pitchFamily="18" charset="0"/>
                <a:ea typeface="Cambria Math" panose="02040503050406030204" pitchFamily="18" charset="0"/>
              </a:rPr>
              <a:t>. </a:t>
            </a:r>
          </a:p>
          <a:p>
            <a:pPr lvl="0">
              <a:spcAft>
                <a:spcPts val="600"/>
              </a:spcAft>
            </a:pPr>
            <a:r>
              <a:rPr lang="en-US" sz="1200" dirty="0">
                <a:solidFill>
                  <a:prstClr val="black"/>
                </a:solidFill>
                <a:latin typeface="Cambria Math" panose="02040503050406030204" pitchFamily="18" charset="0"/>
                <a:ea typeface="Cambria Math" panose="02040503050406030204" pitchFamily="18" charset="0"/>
              </a:rPr>
              <a:t>In a real experiment, we </a:t>
            </a:r>
            <a:r>
              <a:rPr lang="en-US" sz="1200" dirty="0" smtClean="0">
                <a:solidFill>
                  <a:prstClr val="black"/>
                </a:solidFill>
                <a:latin typeface="Cambria Math" panose="02040503050406030204" pitchFamily="18" charset="0"/>
                <a:ea typeface="Cambria Math" panose="02040503050406030204" pitchFamily="18" charset="0"/>
              </a:rPr>
              <a:t>cannot </a:t>
            </a:r>
            <a:r>
              <a:rPr lang="en-US" sz="1200" dirty="0">
                <a:solidFill>
                  <a:prstClr val="black"/>
                </a:solidFill>
                <a:latin typeface="Cambria Math" panose="02040503050406030204" pitchFamily="18" charset="0"/>
                <a:ea typeface="Cambria Math" panose="02040503050406030204" pitchFamily="18" charset="0"/>
              </a:rPr>
              <a:t>distinguish between true and false combinations. Therefore, the matching </a:t>
            </a:r>
            <a:r>
              <a:rPr lang="en-US" sz="1200" b="1" dirty="0">
                <a:solidFill>
                  <a:prstClr val="black"/>
                </a:solidFill>
                <a:latin typeface="Cambria Math" panose="02040503050406030204" pitchFamily="18" charset="0"/>
                <a:ea typeface="Cambria Math" panose="02040503050406030204" pitchFamily="18" charset="0"/>
              </a:rPr>
              <a:t>efficiency</a:t>
            </a:r>
            <a:r>
              <a:rPr lang="en-US" sz="1200" dirty="0">
                <a:solidFill>
                  <a:prstClr val="black"/>
                </a:solidFill>
                <a:latin typeface="Cambria Math" panose="02040503050406030204" pitchFamily="18" charset="0"/>
                <a:ea typeface="Cambria Math" panose="02040503050406030204" pitchFamily="18" charset="0"/>
              </a:rPr>
              <a:t> is calculated as: </a:t>
            </a:r>
            <a:r>
              <a:rPr lang="en-US" sz="1200" b="1" i="1" dirty="0">
                <a:solidFill>
                  <a:prstClr val="black"/>
                </a:solidFill>
                <a:latin typeface="Cambria Math" panose="02040503050406030204" pitchFamily="18" charset="0"/>
                <a:ea typeface="Cambria Math" panose="02040503050406030204" pitchFamily="18" charset="0"/>
              </a:rPr>
              <a:t>eff=(</a:t>
            </a:r>
            <a:r>
              <a:rPr lang="en-US" sz="1200" b="1" i="1" dirty="0" err="1">
                <a:solidFill>
                  <a:prstClr val="black"/>
                </a:solidFill>
                <a:latin typeface="Cambria Math" panose="02040503050406030204" pitchFamily="18" charset="0"/>
                <a:ea typeface="Cambria Math" panose="02040503050406030204" pitchFamily="18" charset="0"/>
              </a:rPr>
              <a:t>N</a:t>
            </a:r>
            <a:r>
              <a:rPr lang="en-US" sz="1200" b="1" i="1" baseline="-25000" dirty="0" err="1">
                <a:solidFill>
                  <a:prstClr val="black"/>
                </a:solidFill>
                <a:latin typeface="Cambria Math" panose="02040503050406030204" pitchFamily="18" charset="0"/>
                <a:ea typeface="Cambria Math" panose="02040503050406030204" pitchFamily="18" charset="0"/>
              </a:rPr>
              <a:t>t</a:t>
            </a:r>
            <a:r>
              <a:rPr lang="en-US" sz="1200" b="1" i="1" dirty="0" err="1">
                <a:solidFill>
                  <a:prstClr val="black"/>
                </a:solidFill>
                <a:latin typeface="Cambria Math" panose="02040503050406030204" pitchFamily="18" charset="0"/>
                <a:ea typeface="Cambria Math" panose="02040503050406030204" pitchFamily="18" charset="0"/>
              </a:rPr>
              <a:t>+N</a:t>
            </a:r>
            <a:r>
              <a:rPr lang="en-US" sz="1200" b="1" i="1" baseline="-25000" dirty="0" err="1">
                <a:solidFill>
                  <a:prstClr val="black"/>
                </a:solidFill>
                <a:latin typeface="Cambria Math" panose="02040503050406030204" pitchFamily="18" charset="0"/>
                <a:ea typeface="Cambria Math" panose="02040503050406030204" pitchFamily="18" charset="0"/>
              </a:rPr>
              <a:t>w</a:t>
            </a:r>
            <a:r>
              <a:rPr lang="en-US" sz="1200" b="1" i="1" dirty="0">
                <a:solidFill>
                  <a:prstClr val="black"/>
                </a:solidFill>
                <a:latin typeface="Cambria Math" panose="02040503050406030204" pitchFamily="18" charset="0"/>
                <a:ea typeface="Cambria Math" panose="02040503050406030204" pitchFamily="18" charset="0"/>
              </a:rPr>
              <a:t>)/</a:t>
            </a:r>
            <a:r>
              <a:rPr lang="en-US" sz="1200" b="1" i="1" dirty="0" err="1">
                <a:solidFill>
                  <a:prstClr val="black"/>
                </a:solidFill>
                <a:latin typeface="Cambria Math" panose="02040503050406030204" pitchFamily="18" charset="0"/>
                <a:ea typeface="Cambria Math" panose="02040503050406030204" pitchFamily="18" charset="0"/>
              </a:rPr>
              <a:t>N</a:t>
            </a:r>
            <a:r>
              <a:rPr lang="en-US" sz="1200" b="1" i="1" baseline="-25000" dirty="0" err="1">
                <a:solidFill>
                  <a:prstClr val="black"/>
                </a:solidFill>
                <a:latin typeface="Cambria Math" panose="02040503050406030204" pitchFamily="18" charset="0"/>
                <a:ea typeface="Cambria Math" panose="02040503050406030204" pitchFamily="18" charset="0"/>
              </a:rPr>
              <a:t>rec_tracks</a:t>
            </a:r>
            <a:endParaRPr lang="en-US" sz="1200" b="1" i="1" dirty="0">
              <a:solidFill>
                <a:prstClr val="black"/>
              </a:solidFill>
              <a:latin typeface="Cambria Math" panose="02040503050406030204" pitchFamily="18" charset="0"/>
              <a:ea typeface="Cambria Math" panose="02040503050406030204" pitchFamily="18" charset="0"/>
            </a:endParaRPr>
          </a:p>
          <a:p>
            <a:pPr lvl="0">
              <a:spcAft>
                <a:spcPts val="600"/>
              </a:spcAft>
            </a:pPr>
            <a:r>
              <a:rPr lang="en-US" sz="1200" b="1" dirty="0">
                <a:solidFill>
                  <a:prstClr val="black"/>
                </a:solidFill>
                <a:latin typeface="Cambria Math" panose="02040503050406030204" pitchFamily="18" charset="0"/>
                <a:ea typeface="Cambria Math" panose="02040503050406030204" pitchFamily="18" charset="0"/>
              </a:rPr>
              <a:t>Contamination</a:t>
            </a:r>
            <a:r>
              <a:rPr lang="en-US" sz="1200" dirty="0">
                <a:solidFill>
                  <a:prstClr val="black"/>
                </a:solidFill>
                <a:latin typeface="Cambria Math" panose="02040503050406030204" pitchFamily="18" charset="0"/>
                <a:ea typeface="Cambria Math" panose="02040503050406030204" pitchFamily="18" charset="0"/>
              </a:rPr>
              <a:t> means the ratio of wrong-matched to the sum of wrong and true matched pairs: </a:t>
            </a:r>
            <a:r>
              <a:rPr lang="en-US" sz="1200" b="1" i="1" dirty="0" err="1">
                <a:solidFill>
                  <a:prstClr val="black"/>
                </a:solidFill>
                <a:latin typeface="Cambria Math" panose="02040503050406030204" pitchFamily="18" charset="0"/>
                <a:ea typeface="Cambria Math" panose="02040503050406030204" pitchFamily="18" charset="0"/>
              </a:rPr>
              <a:t>cont</a:t>
            </a:r>
            <a:r>
              <a:rPr lang="en-US" sz="1200" b="1" i="1" dirty="0">
                <a:solidFill>
                  <a:prstClr val="black"/>
                </a:solidFill>
                <a:latin typeface="Cambria Math" panose="02040503050406030204" pitchFamily="18" charset="0"/>
                <a:ea typeface="Cambria Math" panose="02040503050406030204" pitchFamily="18" charset="0"/>
              </a:rPr>
              <a:t>=</a:t>
            </a:r>
            <a:r>
              <a:rPr lang="en-US" sz="1200" b="1" i="1" dirty="0" err="1">
                <a:solidFill>
                  <a:prstClr val="black"/>
                </a:solidFill>
                <a:latin typeface="Cambria Math" panose="02040503050406030204" pitchFamily="18" charset="0"/>
                <a:ea typeface="Cambria Math" panose="02040503050406030204" pitchFamily="18" charset="0"/>
              </a:rPr>
              <a:t>N</a:t>
            </a:r>
            <a:r>
              <a:rPr lang="en-US" sz="1200" b="1" i="1" baseline="-25000" dirty="0" err="1">
                <a:solidFill>
                  <a:prstClr val="black"/>
                </a:solidFill>
                <a:latin typeface="Cambria Math" panose="02040503050406030204" pitchFamily="18" charset="0"/>
                <a:ea typeface="Cambria Math" panose="02040503050406030204" pitchFamily="18" charset="0"/>
              </a:rPr>
              <a:t>w</a:t>
            </a:r>
            <a:r>
              <a:rPr lang="en-US" sz="1200" b="1" i="1" dirty="0">
                <a:solidFill>
                  <a:prstClr val="black"/>
                </a:solidFill>
                <a:latin typeface="Cambria Math" panose="02040503050406030204" pitchFamily="18" charset="0"/>
                <a:ea typeface="Cambria Math" panose="02040503050406030204" pitchFamily="18" charset="0"/>
              </a:rPr>
              <a:t>/ (</a:t>
            </a:r>
            <a:r>
              <a:rPr lang="en-US" sz="1200" b="1" i="1" dirty="0" err="1">
                <a:solidFill>
                  <a:prstClr val="black"/>
                </a:solidFill>
                <a:latin typeface="Cambria Math" panose="02040503050406030204" pitchFamily="18" charset="0"/>
                <a:ea typeface="Cambria Math" panose="02040503050406030204" pitchFamily="18" charset="0"/>
              </a:rPr>
              <a:t>N</a:t>
            </a:r>
            <a:r>
              <a:rPr lang="en-US" sz="1200" b="1" i="1" baseline="-25000" dirty="0" err="1">
                <a:solidFill>
                  <a:prstClr val="black"/>
                </a:solidFill>
                <a:latin typeface="Cambria Math" panose="02040503050406030204" pitchFamily="18" charset="0"/>
                <a:ea typeface="Cambria Math" panose="02040503050406030204" pitchFamily="18" charset="0"/>
              </a:rPr>
              <a:t>t</a:t>
            </a:r>
            <a:r>
              <a:rPr lang="en-US" sz="1200" b="1" i="1" dirty="0" err="1">
                <a:solidFill>
                  <a:prstClr val="black"/>
                </a:solidFill>
                <a:latin typeface="Cambria Math" panose="02040503050406030204" pitchFamily="18" charset="0"/>
                <a:ea typeface="Cambria Math" panose="02040503050406030204" pitchFamily="18" charset="0"/>
              </a:rPr>
              <a:t>+N</a:t>
            </a:r>
            <a:r>
              <a:rPr lang="en-US" sz="1200" b="1" i="1" baseline="-25000" dirty="0" err="1">
                <a:solidFill>
                  <a:prstClr val="black"/>
                </a:solidFill>
                <a:latin typeface="Cambria Math" panose="02040503050406030204" pitchFamily="18" charset="0"/>
                <a:ea typeface="Cambria Math" panose="02040503050406030204" pitchFamily="18" charset="0"/>
              </a:rPr>
              <a:t>w</a:t>
            </a:r>
            <a:r>
              <a:rPr lang="en-US" sz="1200" b="1" i="1" dirty="0">
                <a:solidFill>
                  <a:prstClr val="black"/>
                </a:solidFill>
                <a:latin typeface="Cambria Math" panose="02040503050406030204" pitchFamily="18" charset="0"/>
                <a:ea typeface="Cambria Math" panose="02040503050406030204" pitchFamily="18" charset="0"/>
              </a:rPr>
              <a:t>)</a:t>
            </a:r>
            <a:endParaRPr lang="en-US" sz="1200" b="1" dirty="0">
              <a:solidFill>
                <a:prstClr val="black"/>
              </a:solidFill>
              <a:latin typeface="Cambria Math" panose="02040503050406030204" pitchFamily="18" charset="0"/>
              <a:ea typeface="Cambria Math" panose="02040503050406030204" pitchFamily="18" charset="0"/>
            </a:endParaRPr>
          </a:p>
          <a:p>
            <a:endParaRPr lang="ru-RU" sz="1200" dirty="0"/>
          </a:p>
        </p:txBody>
      </p:sp>
      <p:sp>
        <p:nvSpPr>
          <p:cNvPr id="35" name="Дата 34"/>
          <p:cNvSpPr>
            <a:spLocks noGrp="1"/>
          </p:cNvSpPr>
          <p:nvPr>
            <p:ph type="dt" sz="half" idx="10"/>
          </p:nvPr>
        </p:nvSpPr>
        <p:spPr/>
        <p:txBody>
          <a:bodyPr/>
          <a:lstStyle/>
          <a:p>
            <a:fld id="{6E248CC5-0694-429C-AF70-8B337D1859F5}" type="datetime1">
              <a:rPr lang="ru-RU" smtClean="0"/>
              <a:t>30.01.2018</a:t>
            </a:fld>
            <a:endParaRPr lang="ru-RU"/>
          </a:p>
        </p:txBody>
      </p:sp>
      <p:sp>
        <p:nvSpPr>
          <p:cNvPr id="36" name="Нижний колонтитул 35"/>
          <p:cNvSpPr>
            <a:spLocks noGrp="1"/>
          </p:cNvSpPr>
          <p:nvPr>
            <p:ph type="ftr" sz="quarter" idx="11"/>
          </p:nvPr>
        </p:nvSpPr>
        <p:spPr/>
        <p:txBody>
          <a:bodyPr/>
          <a:lstStyle/>
          <a:p>
            <a:r>
              <a:rPr lang="en-US" smtClean="0"/>
              <a:t>V. Babkin    TOF TDR</a:t>
            </a:r>
            <a:endParaRPr lang="ru-RU"/>
          </a:p>
        </p:txBody>
      </p:sp>
      <p:sp>
        <p:nvSpPr>
          <p:cNvPr id="37" name="Номер слайда 36"/>
          <p:cNvSpPr>
            <a:spLocks noGrp="1"/>
          </p:cNvSpPr>
          <p:nvPr>
            <p:ph type="sldNum" sz="quarter" idx="12"/>
          </p:nvPr>
        </p:nvSpPr>
        <p:spPr/>
        <p:txBody>
          <a:bodyPr/>
          <a:lstStyle/>
          <a:p>
            <a:fld id="{0F9BF74C-D542-4A04-A2BF-D03B5D387137}" type="slidenum">
              <a:rPr lang="ru-RU" smtClean="0"/>
              <a:t>14</a:t>
            </a:fld>
            <a:endParaRPr lang="ru-RU" dirty="0"/>
          </a:p>
        </p:txBody>
      </p:sp>
      <p:cxnSp>
        <p:nvCxnSpPr>
          <p:cNvPr id="38" name="Прямая соединительная линия 37"/>
          <p:cNvCxnSpPr/>
          <p:nvPr/>
        </p:nvCxnSpPr>
        <p:spPr>
          <a:xfrm>
            <a:off x="3430290" y="528046"/>
            <a:ext cx="287636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flipH="1">
            <a:off x="5418888" y="528046"/>
            <a:ext cx="887767" cy="88776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flipH="1">
            <a:off x="2542523" y="528046"/>
            <a:ext cx="887767" cy="88776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a:off x="2542523" y="1415813"/>
            <a:ext cx="28782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a:off x="3256243" y="703318"/>
            <a:ext cx="287655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a:off x="3083999" y="873974"/>
            <a:ext cx="2876550" cy="79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2907787" y="1057331"/>
            <a:ext cx="2874962" cy="15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a:off x="2715699" y="1243068"/>
            <a:ext cx="2880519" cy="238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2" name="Стрелка вправо 51"/>
          <p:cNvSpPr/>
          <p:nvPr/>
        </p:nvSpPr>
        <p:spPr>
          <a:xfrm>
            <a:off x="5866293" y="969885"/>
            <a:ext cx="431569" cy="45719"/>
          </a:xfrm>
          <a:prstGeom prst="rightArrow">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Стрелка вправо 52"/>
          <p:cNvSpPr/>
          <p:nvPr/>
        </p:nvSpPr>
        <p:spPr>
          <a:xfrm rot="10800000">
            <a:off x="2544611" y="953436"/>
            <a:ext cx="431569" cy="45719"/>
          </a:xfrm>
          <a:prstGeom prst="rightArrow">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Равнобедренный треугольник 53"/>
          <p:cNvSpPr/>
          <p:nvPr/>
        </p:nvSpPr>
        <p:spPr>
          <a:xfrm rot="5400000">
            <a:off x="6296164" y="872220"/>
            <a:ext cx="279616" cy="241048"/>
          </a:xfrm>
          <a:prstGeom prst="triangl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Равнобедренный треугольник 54"/>
          <p:cNvSpPr/>
          <p:nvPr/>
        </p:nvSpPr>
        <p:spPr>
          <a:xfrm rot="16200000">
            <a:off x="2269816" y="869864"/>
            <a:ext cx="279616" cy="241048"/>
          </a:xfrm>
          <a:prstGeom prst="triangl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TextBox 55"/>
          <p:cNvSpPr txBox="1"/>
          <p:nvPr/>
        </p:nvSpPr>
        <p:spPr>
          <a:xfrm>
            <a:off x="3020578" y="1006378"/>
            <a:ext cx="490840" cy="307777"/>
          </a:xfrm>
          <a:prstGeom prst="rect">
            <a:avLst/>
          </a:prstGeom>
          <a:noFill/>
        </p:spPr>
        <p:txBody>
          <a:bodyPr wrap="none" rtlCol="0">
            <a:spAutoFit/>
          </a:bodyPr>
          <a:lstStyle/>
          <a:p>
            <a:r>
              <a:rPr lang="en-US" sz="1400" dirty="0" smtClean="0">
                <a:solidFill>
                  <a:srgbClr val="00B050"/>
                </a:solidFill>
              </a:rPr>
              <a:t>Hit1</a:t>
            </a:r>
            <a:endParaRPr lang="ru-RU" sz="1400" dirty="0">
              <a:solidFill>
                <a:srgbClr val="00B050"/>
              </a:solidFill>
            </a:endParaRPr>
          </a:p>
        </p:txBody>
      </p:sp>
      <p:sp>
        <p:nvSpPr>
          <p:cNvPr id="57" name="TextBox 56"/>
          <p:cNvSpPr txBox="1"/>
          <p:nvPr/>
        </p:nvSpPr>
        <p:spPr>
          <a:xfrm>
            <a:off x="5297467" y="474122"/>
            <a:ext cx="490840" cy="307777"/>
          </a:xfrm>
          <a:prstGeom prst="rect">
            <a:avLst/>
          </a:prstGeom>
          <a:noFill/>
        </p:spPr>
        <p:txBody>
          <a:bodyPr wrap="none" rtlCol="0">
            <a:spAutoFit/>
          </a:bodyPr>
          <a:lstStyle/>
          <a:p>
            <a:r>
              <a:rPr lang="en-US" sz="1400" dirty="0" smtClean="0">
                <a:solidFill>
                  <a:srgbClr val="FF0000"/>
                </a:solidFill>
              </a:rPr>
              <a:t>Hit2</a:t>
            </a:r>
            <a:endParaRPr lang="ru-RU" sz="1400" dirty="0">
              <a:solidFill>
                <a:srgbClr val="FF0000"/>
              </a:solidFill>
            </a:endParaRPr>
          </a:p>
        </p:txBody>
      </p:sp>
      <p:sp>
        <p:nvSpPr>
          <p:cNvPr id="58" name="TextBox 57"/>
          <p:cNvSpPr txBox="1"/>
          <p:nvPr/>
        </p:nvSpPr>
        <p:spPr>
          <a:xfrm>
            <a:off x="2280958" y="603967"/>
            <a:ext cx="486030" cy="246221"/>
          </a:xfrm>
          <a:prstGeom prst="rect">
            <a:avLst/>
          </a:prstGeom>
          <a:noFill/>
          <a:ln w="19050">
            <a:noFill/>
          </a:ln>
        </p:spPr>
        <p:txBody>
          <a:bodyPr wrap="none" rtlCol="0">
            <a:spAutoFit/>
          </a:bodyPr>
          <a:lstStyle/>
          <a:p>
            <a:r>
              <a:rPr lang="en-US" sz="1000" dirty="0" err="1" smtClean="0"/>
              <a:t>FEE</a:t>
            </a:r>
            <a:r>
              <a:rPr lang="en-US" sz="1000" baseline="-25000" dirty="0" err="1" smtClean="0"/>
              <a:t>left</a:t>
            </a:r>
            <a:endParaRPr lang="ru-RU" sz="1000" baseline="-25000" dirty="0"/>
          </a:p>
        </p:txBody>
      </p:sp>
      <p:sp>
        <p:nvSpPr>
          <p:cNvPr id="59" name="TextBox 58"/>
          <p:cNvSpPr txBox="1"/>
          <p:nvPr/>
        </p:nvSpPr>
        <p:spPr>
          <a:xfrm>
            <a:off x="6113221" y="594599"/>
            <a:ext cx="551754" cy="246221"/>
          </a:xfrm>
          <a:prstGeom prst="rect">
            <a:avLst/>
          </a:prstGeom>
          <a:noFill/>
          <a:ln w="19050">
            <a:noFill/>
          </a:ln>
        </p:spPr>
        <p:txBody>
          <a:bodyPr wrap="none" rtlCol="0">
            <a:spAutoFit/>
          </a:bodyPr>
          <a:lstStyle/>
          <a:p>
            <a:r>
              <a:rPr lang="en-US" sz="1000" dirty="0" err="1" smtClean="0"/>
              <a:t>FEE</a:t>
            </a:r>
            <a:r>
              <a:rPr lang="en-US" sz="1000" baseline="-25000" dirty="0" err="1" smtClean="0"/>
              <a:t>right</a:t>
            </a:r>
            <a:endParaRPr lang="ru-RU" sz="1000" baseline="-25000" dirty="0"/>
          </a:p>
        </p:txBody>
      </p:sp>
      <p:sp>
        <p:nvSpPr>
          <p:cNvPr id="60" name="Плюс 59"/>
          <p:cNvSpPr/>
          <p:nvPr/>
        </p:nvSpPr>
        <p:spPr>
          <a:xfrm>
            <a:off x="3571303" y="1051731"/>
            <a:ext cx="208882" cy="203888"/>
          </a:xfrm>
          <a:prstGeom prst="mathPlus">
            <a:avLst/>
          </a:prstGeom>
          <a:solidFill>
            <a:srgbClr val="00B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Дуга 60"/>
          <p:cNvSpPr/>
          <p:nvPr/>
        </p:nvSpPr>
        <p:spPr>
          <a:xfrm>
            <a:off x="1363919" y="422915"/>
            <a:ext cx="2907651" cy="4345430"/>
          </a:xfrm>
          <a:prstGeom prst="arc">
            <a:avLst/>
          </a:prstGeom>
          <a:ln w="1905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2" name="4-конечная звезда 61"/>
          <p:cNvSpPr/>
          <p:nvPr/>
        </p:nvSpPr>
        <p:spPr>
          <a:xfrm>
            <a:off x="3841721" y="1076347"/>
            <a:ext cx="139700" cy="14403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4-конечная звезда 63"/>
          <p:cNvSpPr/>
          <p:nvPr/>
        </p:nvSpPr>
        <p:spPr>
          <a:xfrm>
            <a:off x="4169928" y="1953402"/>
            <a:ext cx="139700" cy="14403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4-конечная звезда 64"/>
          <p:cNvSpPr/>
          <p:nvPr/>
        </p:nvSpPr>
        <p:spPr>
          <a:xfrm>
            <a:off x="4201720" y="2430091"/>
            <a:ext cx="139700" cy="14403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Параллелограмм 65"/>
          <p:cNvSpPr/>
          <p:nvPr/>
        </p:nvSpPr>
        <p:spPr>
          <a:xfrm>
            <a:off x="3427895" y="943760"/>
            <a:ext cx="924943" cy="337991"/>
          </a:xfrm>
          <a:prstGeom prst="parallelogram">
            <a:avLst>
              <a:gd name="adj" fmla="val 86999"/>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p:cNvSpPr txBox="1"/>
          <p:nvPr/>
        </p:nvSpPr>
        <p:spPr>
          <a:xfrm>
            <a:off x="2460970" y="1593582"/>
            <a:ext cx="1610056" cy="307777"/>
          </a:xfrm>
          <a:prstGeom prst="rect">
            <a:avLst/>
          </a:prstGeom>
          <a:noFill/>
        </p:spPr>
        <p:txBody>
          <a:bodyPr wrap="none" rtlCol="0">
            <a:spAutoFit/>
          </a:bodyPr>
          <a:lstStyle/>
          <a:p>
            <a:r>
              <a:rPr lang="en-US" sz="1400" dirty="0" smtClean="0">
                <a:solidFill>
                  <a:srgbClr val="0000FF"/>
                </a:solidFill>
              </a:rPr>
              <a:t>Well-matched track</a:t>
            </a:r>
            <a:endParaRPr lang="ru-RU" sz="1400" dirty="0">
              <a:solidFill>
                <a:srgbClr val="0000FF"/>
              </a:solidFill>
            </a:endParaRPr>
          </a:p>
        </p:txBody>
      </p:sp>
      <p:cxnSp>
        <p:nvCxnSpPr>
          <p:cNvPr id="71" name="Прямая со стрелкой 70"/>
          <p:cNvCxnSpPr>
            <a:endCxn id="64" idx="3"/>
          </p:cNvCxnSpPr>
          <p:nvPr/>
        </p:nvCxnSpPr>
        <p:spPr>
          <a:xfrm flipH="1">
            <a:off x="4309628" y="1953402"/>
            <a:ext cx="558844" cy="720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Прямая со стрелкой 72"/>
          <p:cNvCxnSpPr/>
          <p:nvPr/>
        </p:nvCxnSpPr>
        <p:spPr>
          <a:xfrm flipH="1">
            <a:off x="4352838" y="1953402"/>
            <a:ext cx="515634" cy="4766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4825499" y="1765877"/>
            <a:ext cx="957250" cy="307777"/>
          </a:xfrm>
          <a:prstGeom prst="rect">
            <a:avLst/>
          </a:prstGeom>
          <a:noFill/>
        </p:spPr>
        <p:txBody>
          <a:bodyPr wrap="none" rtlCol="0">
            <a:spAutoFit/>
          </a:bodyPr>
          <a:lstStyle/>
          <a:p>
            <a:r>
              <a:rPr lang="en-US" sz="1400" dirty="0" smtClean="0">
                <a:solidFill>
                  <a:srgbClr val="0000FF"/>
                </a:solidFill>
              </a:rPr>
              <a:t>TPC points</a:t>
            </a:r>
            <a:endParaRPr lang="ru-RU" sz="1400" dirty="0">
              <a:solidFill>
                <a:srgbClr val="0000FF"/>
              </a:solidFill>
            </a:endParaRPr>
          </a:p>
        </p:txBody>
      </p:sp>
      <p:cxnSp>
        <p:nvCxnSpPr>
          <p:cNvPr id="76" name="Прямая со стрелкой 75"/>
          <p:cNvCxnSpPr>
            <a:stCxn id="77" idx="1"/>
            <a:endCxn id="62" idx="3"/>
          </p:cNvCxnSpPr>
          <p:nvPr/>
        </p:nvCxnSpPr>
        <p:spPr>
          <a:xfrm flipH="1" flipV="1">
            <a:off x="3981421" y="1148362"/>
            <a:ext cx="837816" cy="4002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4819237" y="1394745"/>
            <a:ext cx="3735895" cy="307777"/>
          </a:xfrm>
          <a:prstGeom prst="rect">
            <a:avLst/>
          </a:prstGeom>
          <a:noFill/>
        </p:spPr>
        <p:txBody>
          <a:bodyPr wrap="none" rtlCol="0">
            <a:spAutoFit/>
          </a:bodyPr>
          <a:lstStyle/>
          <a:p>
            <a:r>
              <a:rPr lang="en-US" sz="1400" dirty="0" smtClean="0">
                <a:solidFill>
                  <a:srgbClr val="0000FF"/>
                </a:solidFill>
              </a:rPr>
              <a:t>Track extrapolated point with </a:t>
            </a:r>
            <a:r>
              <a:rPr lang="en-US" sz="1400" dirty="0">
                <a:solidFill>
                  <a:srgbClr val="0000FF"/>
                </a:solidFill>
              </a:rPr>
              <a:t> 3</a:t>
            </a:r>
            <a:r>
              <a:rPr lang="el-GR" sz="1400" dirty="0">
                <a:solidFill>
                  <a:srgbClr val="0000FF"/>
                </a:solidFill>
              </a:rPr>
              <a:t>σ</a:t>
            </a:r>
            <a:r>
              <a:rPr lang="en-US" sz="1400" dirty="0" smtClean="0">
                <a:solidFill>
                  <a:srgbClr val="0000FF"/>
                </a:solidFill>
              </a:rPr>
              <a:t> spatial window</a:t>
            </a:r>
            <a:endParaRPr lang="ru-RU" sz="1400" dirty="0">
              <a:solidFill>
                <a:srgbClr val="0000FF"/>
              </a:solidFill>
            </a:endParaRPr>
          </a:p>
        </p:txBody>
      </p:sp>
      <p:sp>
        <p:nvSpPr>
          <p:cNvPr id="83" name="Плюс 82"/>
          <p:cNvSpPr/>
          <p:nvPr/>
        </p:nvSpPr>
        <p:spPr>
          <a:xfrm>
            <a:off x="5418888" y="701023"/>
            <a:ext cx="208882" cy="203888"/>
          </a:xfrm>
          <a:prstGeom prst="mathPlus">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57654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141" y="457200"/>
            <a:ext cx="8099714" cy="4958010"/>
          </a:xfrm>
          <a:prstGeom prst="rect">
            <a:avLst/>
          </a:prstGeom>
        </p:spPr>
      </p:pic>
      <p:sp>
        <p:nvSpPr>
          <p:cNvPr id="4" name="TextBox 3"/>
          <p:cNvSpPr txBox="1"/>
          <p:nvPr/>
        </p:nvSpPr>
        <p:spPr>
          <a:xfrm>
            <a:off x="3246607" y="0"/>
            <a:ext cx="2650790" cy="461665"/>
          </a:xfrm>
          <a:prstGeom prst="rect">
            <a:avLst/>
          </a:prstGeom>
          <a:noFill/>
        </p:spPr>
        <p:txBody>
          <a:bodyPr wrap="none" rtlCol="0">
            <a:spAutoFit/>
          </a:bodyPr>
          <a:lstStyle/>
          <a:p>
            <a:pPr algn="ctr"/>
            <a:r>
              <a:rPr lang="en-US" sz="2400" dirty="0"/>
              <a:t>Matching </a:t>
            </a:r>
            <a:r>
              <a:rPr lang="en-US" sz="2400" dirty="0" smtClean="0"/>
              <a:t>efficiency</a:t>
            </a:r>
            <a:endParaRPr lang="ru-RU" sz="2400" dirty="0"/>
          </a:p>
        </p:txBody>
      </p:sp>
      <p:sp>
        <p:nvSpPr>
          <p:cNvPr id="2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TextBox 5"/>
          <p:cNvSpPr txBox="1"/>
          <p:nvPr/>
        </p:nvSpPr>
        <p:spPr>
          <a:xfrm>
            <a:off x="1845426" y="4854633"/>
            <a:ext cx="184731" cy="369332"/>
          </a:xfrm>
          <a:prstGeom prst="rect">
            <a:avLst/>
          </a:prstGeom>
          <a:noFill/>
        </p:spPr>
        <p:txBody>
          <a:bodyPr wrap="none" rtlCol="0">
            <a:spAutoFit/>
          </a:bodyPr>
          <a:lstStyle/>
          <a:p>
            <a:endParaRPr lang="ru-RU" dirty="0"/>
          </a:p>
        </p:txBody>
      </p:sp>
      <p:sp>
        <p:nvSpPr>
          <p:cNvPr id="5" name="Прямоугольник 4"/>
          <p:cNvSpPr/>
          <p:nvPr/>
        </p:nvSpPr>
        <p:spPr>
          <a:xfrm>
            <a:off x="3394240" y="470820"/>
            <a:ext cx="2355517" cy="369332"/>
          </a:xfrm>
          <a:prstGeom prst="rect">
            <a:avLst/>
          </a:prstGeom>
        </p:spPr>
        <p:txBody>
          <a:bodyPr wrap="none">
            <a:spAutoFit/>
          </a:bodyPr>
          <a:lstStyle/>
          <a:p>
            <a:pPr lvl="0">
              <a:spcAft>
                <a:spcPts val="600"/>
              </a:spcAft>
            </a:pPr>
            <a:r>
              <a:rPr lang="en-US" b="1" i="1" dirty="0">
                <a:solidFill>
                  <a:prstClr val="black"/>
                </a:solidFill>
                <a:latin typeface="Cambria Math" panose="02040503050406030204" pitchFamily="18" charset="0"/>
                <a:ea typeface="Cambria Math" panose="02040503050406030204" pitchFamily="18" charset="0"/>
              </a:rPr>
              <a:t>eff=(</a:t>
            </a:r>
            <a:r>
              <a:rPr lang="en-US" b="1" i="1" dirty="0" err="1">
                <a:solidFill>
                  <a:prstClr val="black"/>
                </a:solidFill>
                <a:latin typeface="Cambria Math" panose="02040503050406030204" pitchFamily="18" charset="0"/>
                <a:ea typeface="Cambria Math" panose="02040503050406030204" pitchFamily="18" charset="0"/>
              </a:rPr>
              <a:t>N</a:t>
            </a:r>
            <a:r>
              <a:rPr lang="en-US" b="1" i="1" baseline="-25000" dirty="0" err="1">
                <a:solidFill>
                  <a:prstClr val="black"/>
                </a:solidFill>
                <a:latin typeface="Cambria Math" panose="02040503050406030204" pitchFamily="18" charset="0"/>
                <a:ea typeface="Cambria Math" panose="02040503050406030204" pitchFamily="18" charset="0"/>
              </a:rPr>
              <a:t>t</a:t>
            </a:r>
            <a:r>
              <a:rPr lang="en-US" b="1" i="1" dirty="0" err="1">
                <a:solidFill>
                  <a:prstClr val="black"/>
                </a:solidFill>
                <a:latin typeface="Cambria Math" panose="02040503050406030204" pitchFamily="18" charset="0"/>
                <a:ea typeface="Cambria Math" panose="02040503050406030204" pitchFamily="18" charset="0"/>
              </a:rPr>
              <a:t>+N</a:t>
            </a:r>
            <a:r>
              <a:rPr lang="en-US" b="1" i="1" baseline="-25000" dirty="0" err="1">
                <a:solidFill>
                  <a:prstClr val="black"/>
                </a:solidFill>
                <a:latin typeface="Cambria Math" panose="02040503050406030204" pitchFamily="18" charset="0"/>
                <a:ea typeface="Cambria Math" panose="02040503050406030204" pitchFamily="18" charset="0"/>
              </a:rPr>
              <a:t>w</a:t>
            </a:r>
            <a:r>
              <a:rPr lang="en-US" b="1" i="1" dirty="0">
                <a:solidFill>
                  <a:prstClr val="black"/>
                </a:solidFill>
                <a:latin typeface="Cambria Math" panose="02040503050406030204" pitchFamily="18" charset="0"/>
                <a:ea typeface="Cambria Math" panose="02040503050406030204" pitchFamily="18" charset="0"/>
              </a:rPr>
              <a:t>)/</a:t>
            </a:r>
            <a:r>
              <a:rPr lang="en-US" b="1" i="1" dirty="0" err="1">
                <a:solidFill>
                  <a:prstClr val="black"/>
                </a:solidFill>
                <a:latin typeface="Cambria Math" panose="02040503050406030204" pitchFamily="18" charset="0"/>
                <a:ea typeface="Cambria Math" panose="02040503050406030204" pitchFamily="18" charset="0"/>
              </a:rPr>
              <a:t>N</a:t>
            </a:r>
            <a:r>
              <a:rPr lang="en-US" b="1" i="1" baseline="-25000" dirty="0" err="1">
                <a:solidFill>
                  <a:prstClr val="black"/>
                </a:solidFill>
                <a:latin typeface="Cambria Math" panose="02040503050406030204" pitchFamily="18" charset="0"/>
                <a:ea typeface="Cambria Math" panose="02040503050406030204" pitchFamily="18" charset="0"/>
              </a:rPr>
              <a:t>rec_tracks</a:t>
            </a:r>
            <a:endParaRPr lang="en-US" b="1" i="1" dirty="0">
              <a:solidFill>
                <a:prstClr val="black"/>
              </a:solidFill>
              <a:latin typeface="Cambria Math" panose="02040503050406030204" pitchFamily="18" charset="0"/>
              <a:ea typeface="Cambria Math" panose="02040503050406030204" pitchFamily="18" charset="0"/>
            </a:endParaRPr>
          </a:p>
        </p:txBody>
      </p:sp>
      <p:sp>
        <p:nvSpPr>
          <p:cNvPr id="8" name="Дата 7"/>
          <p:cNvSpPr>
            <a:spLocks noGrp="1"/>
          </p:cNvSpPr>
          <p:nvPr>
            <p:ph type="dt" sz="half" idx="10"/>
          </p:nvPr>
        </p:nvSpPr>
        <p:spPr/>
        <p:txBody>
          <a:bodyPr/>
          <a:lstStyle/>
          <a:p>
            <a:fld id="{FEBE3CF0-1BDE-45B0-8594-67153B54023C}" type="datetime1">
              <a:rPr lang="ru-RU" smtClean="0"/>
              <a:t>30.01.2018</a:t>
            </a:fld>
            <a:endParaRPr lang="ru-RU"/>
          </a:p>
        </p:txBody>
      </p:sp>
      <p:sp>
        <p:nvSpPr>
          <p:cNvPr id="9" name="Нижний колонтитул 8"/>
          <p:cNvSpPr>
            <a:spLocks noGrp="1"/>
          </p:cNvSpPr>
          <p:nvPr>
            <p:ph type="ftr" sz="quarter" idx="11"/>
          </p:nvPr>
        </p:nvSpPr>
        <p:spPr/>
        <p:txBody>
          <a:bodyPr/>
          <a:lstStyle/>
          <a:p>
            <a:r>
              <a:rPr lang="en-US" dirty="0" smtClean="0"/>
              <a:t>V. </a:t>
            </a:r>
            <a:r>
              <a:rPr lang="en-US" dirty="0" err="1" smtClean="0"/>
              <a:t>Babkin</a:t>
            </a:r>
            <a:r>
              <a:rPr lang="en-US" dirty="0" smtClean="0"/>
              <a:t>    TOF TDR</a:t>
            </a:r>
            <a:endParaRPr lang="ru-RU" dirty="0"/>
          </a:p>
        </p:txBody>
      </p:sp>
      <p:sp>
        <p:nvSpPr>
          <p:cNvPr id="10" name="Номер слайда 9"/>
          <p:cNvSpPr>
            <a:spLocks noGrp="1"/>
          </p:cNvSpPr>
          <p:nvPr>
            <p:ph type="sldNum" sz="quarter" idx="12"/>
          </p:nvPr>
        </p:nvSpPr>
        <p:spPr/>
        <p:txBody>
          <a:bodyPr/>
          <a:lstStyle/>
          <a:p>
            <a:fld id="{0F9BF74C-D542-4A04-A2BF-D03B5D387137}" type="slidenum">
              <a:rPr lang="ru-RU" smtClean="0"/>
              <a:t>15</a:t>
            </a:fld>
            <a:endParaRPr lang="ru-RU"/>
          </a:p>
        </p:txBody>
      </p:sp>
      <p:sp>
        <p:nvSpPr>
          <p:cNvPr id="12" name="Прямоугольник 11"/>
          <p:cNvSpPr/>
          <p:nvPr/>
        </p:nvSpPr>
        <p:spPr>
          <a:xfrm>
            <a:off x="71821" y="5575627"/>
            <a:ext cx="9000354" cy="587853"/>
          </a:xfrm>
          <a:prstGeom prst="rect">
            <a:avLst/>
          </a:prstGeom>
        </p:spPr>
        <p:txBody>
          <a:bodyPr wrap="square">
            <a:spAutoFit/>
          </a:bodyPr>
          <a:lstStyle/>
          <a:p>
            <a:pPr lvl="0" algn="just">
              <a:lnSpc>
                <a:spcPct val="115000"/>
              </a:lnSpc>
            </a:pPr>
            <a:r>
              <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The slow decrease in efficiency in the P</a:t>
            </a:r>
            <a:r>
              <a:rPr lang="en-US" sz="1400" baseline="-25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 </a:t>
            </a:r>
            <a:r>
              <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range between 0.5 and 3 GeV/c is due to dependence of the matching efficiency on the multiple </a:t>
            </a:r>
            <a:r>
              <a:rPr lang="en-US" sz="14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scattering, </a:t>
            </a:r>
            <a:r>
              <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which in turn depends on the momentum of the particle. </a:t>
            </a:r>
          </a:p>
        </p:txBody>
      </p:sp>
    </p:spTree>
    <p:extLst>
      <p:ext uri="{BB962C8B-B14F-4D97-AF65-F5344CB8AC3E}">
        <p14:creationId xmlns:p14="http://schemas.microsoft.com/office/powerpoint/2010/main" val="25743520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852E8CD6-650E-483A-A856-86BB693E90C3}" type="datetime1">
              <a:rPr lang="ru-RU" smtClean="0"/>
              <a:t>30.01.2018</a:t>
            </a:fld>
            <a:endParaRPr lang="ru-RU"/>
          </a:p>
        </p:txBody>
      </p:sp>
      <p:sp>
        <p:nvSpPr>
          <p:cNvPr id="5" name="Нижний колонтитул 4"/>
          <p:cNvSpPr>
            <a:spLocks noGrp="1"/>
          </p:cNvSpPr>
          <p:nvPr>
            <p:ph type="ftr" sz="quarter" idx="11"/>
          </p:nvPr>
        </p:nvSpPr>
        <p:spPr/>
        <p:txBody>
          <a:bodyPr/>
          <a:lstStyle/>
          <a:p>
            <a:r>
              <a:rPr lang="en-US" smtClean="0"/>
              <a:t>V. Babkin    TOF TDR</a:t>
            </a:r>
            <a:endParaRPr lang="ru-RU"/>
          </a:p>
        </p:txBody>
      </p:sp>
      <p:sp>
        <p:nvSpPr>
          <p:cNvPr id="6" name="Номер слайда 5"/>
          <p:cNvSpPr>
            <a:spLocks noGrp="1"/>
          </p:cNvSpPr>
          <p:nvPr>
            <p:ph type="sldNum" sz="quarter" idx="12"/>
          </p:nvPr>
        </p:nvSpPr>
        <p:spPr/>
        <p:txBody>
          <a:bodyPr/>
          <a:lstStyle/>
          <a:p>
            <a:fld id="{0F9BF74C-D542-4A04-A2BF-D03B5D387137}" type="slidenum">
              <a:rPr lang="ru-RU" smtClean="0"/>
              <a:t>16</a:t>
            </a:fld>
            <a:endParaRPr lang="ru-RU"/>
          </a:p>
        </p:txBody>
      </p:sp>
      <p:sp>
        <p:nvSpPr>
          <p:cNvPr id="7" name="TextBox 6"/>
          <p:cNvSpPr txBox="1"/>
          <p:nvPr/>
        </p:nvSpPr>
        <p:spPr>
          <a:xfrm>
            <a:off x="4010025" y="3009900"/>
            <a:ext cx="1438471" cy="369332"/>
          </a:xfrm>
          <a:prstGeom prst="rect">
            <a:avLst/>
          </a:prstGeom>
          <a:noFill/>
        </p:spPr>
        <p:txBody>
          <a:bodyPr wrap="none" rtlCol="0">
            <a:spAutoFit/>
          </a:bodyPr>
          <a:lstStyle/>
          <a:p>
            <a:r>
              <a:rPr lang="en-US" dirty="0" smtClean="0"/>
              <a:t>Backup slides</a:t>
            </a:r>
            <a:endParaRPr lang="ru-RU" dirty="0"/>
          </a:p>
        </p:txBody>
      </p:sp>
    </p:spTree>
    <p:extLst>
      <p:ext uri="{BB962C8B-B14F-4D97-AF65-F5344CB8AC3E}">
        <p14:creationId xmlns:p14="http://schemas.microsoft.com/office/powerpoint/2010/main" val="23627591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nvPr>
        </p:nvGraphicFramePr>
        <p:xfrm>
          <a:off x="629727" y="750498"/>
          <a:ext cx="7962178" cy="4956900"/>
        </p:xfrm>
        <a:graphic>
          <a:graphicData uri="http://schemas.openxmlformats.org/drawingml/2006/table">
            <a:tbl>
              <a:tblPr>
                <a:tableStyleId>{5C22544A-7EE6-4342-B048-85BDC9FD1C3A}</a:tableStyleId>
              </a:tblPr>
              <a:tblGrid>
                <a:gridCol w="1034565">
                  <a:extLst>
                    <a:ext uri="{9D8B030D-6E8A-4147-A177-3AD203B41FA5}">
                      <a16:colId xmlns:a16="http://schemas.microsoft.com/office/drawing/2014/main" val="2446923698"/>
                    </a:ext>
                  </a:extLst>
                </a:gridCol>
                <a:gridCol w="989659">
                  <a:extLst>
                    <a:ext uri="{9D8B030D-6E8A-4147-A177-3AD203B41FA5}">
                      <a16:colId xmlns:a16="http://schemas.microsoft.com/office/drawing/2014/main" val="1586173549"/>
                    </a:ext>
                  </a:extLst>
                </a:gridCol>
                <a:gridCol w="989659">
                  <a:extLst>
                    <a:ext uri="{9D8B030D-6E8A-4147-A177-3AD203B41FA5}">
                      <a16:colId xmlns:a16="http://schemas.microsoft.com/office/drawing/2014/main" val="515797761"/>
                    </a:ext>
                  </a:extLst>
                </a:gridCol>
                <a:gridCol w="989659">
                  <a:extLst>
                    <a:ext uri="{9D8B030D-6E8A-4147-A177-3AD203B41FA5}">
                      <a16:colId xmlns:a16="http://schemas.microsoft.com/office/drawing/2014/main" val="176315324"/>
                    </a:ext>
                  </a:extLst>
                </a:gridCol>
                <a:gridCol w="989659">
                  <a:extLst>
                    <a:ext uri="{9D8B030D-6E8A-4147-A177-3AD203B41FA5}">
                      <a16:colId xmlns:a16="http://schemas.microsoft.com/office/drawing/2014/main" val="994136095"/>
                    </a:ext>
                  </a:extLst>
                </a:gridCol>
                <a:gridCol w="989659">
                  <a:extLst>
                    <a:ext uri="{9D8B030D-6E8A-4147-A177-3AD203B41FA5}">
                      <a16:colId xmlns:a16="http://schemas.microsoft.com/office/drawing/2014/main" val="3390818460"/>
                    </a:ext>
                  </a:extLst>
                </a:gridCol>
                <a:gridCol w="989659">
                  <a:extLst>
                    <a:ext uri="{9D8B030D-6E8A-4147-A177-3AD203B41FA5}">
                      <a16:colId xmlns:a16="http://schemas.microsoft.com/office/drawing/2014/main" val="2528951984"/>
                    </a:ext>
                  </a:extLst>
                </a:gridCol>
                <a:gridCol w="989659">
                  <a:extLst>
                    <a:ext uri="{9D8B030D-6E8A-4147-A177-3AD203B41FA5}">
                      <a16:colId xmlns:a16="http://schemas.microsoft.com/office/drawing/2014/main" val="556329251"/>
                    </a:ext>
                  </a:extLst>
                </a:gridCol>
              </a:tblGrid>
              <a:tr h="64549">
                <a:tc>
                  <a:txBody>
                    <a:bodyPr/>
                    <a:lstStyle/>
                    <a:p>
                      <a:pPr algn="l" fontAlgn="b"/>
                      <a:r>
                        <a:rPr lang="en-US" sz="1200" b="1" u="none" strike="noStrike" dirty="0">
                          <a:effectLst/>
                        </a:rPr>
                        <a:t>all</a:t>
                      </a:r>
                      <a:endParaRPr lang="en-US" sz="1200" b="1"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b="1" u="none" strike="noStrike" dirty="0">
                          <a:effectLst/>
                        </a:rPr>
                        <a:t>2017,00</a:t>
                      </a:r>
                      <a:endParaRPr lang="ru-RU" sz="1200" b="1"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b="1" u="none" strike="noStrike" dirty="0">
                          <a:effectLst/>
                        </a:rPr>
                        <a:t>609,90</a:t>
                      </a:r>
                      <a:endParaRPr lang="ru-RU" sz="1200" b="1"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b="1" u="none" strike="noStrike" dirty="0">
                          <a:effectLst/>
                        </a:rPr>
                        <a:t>551,20</a:t>
                      </a:r>
                      <a:endParaRPr lang="ru-RU" sz="1200" b="1"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b="1" u="none" strike="noStrike" dirty="0">
                          <a:effectLst/>
                        </a:rPr>
                        <a:t>558,70</a:t>
                      </a:r>
                      <a:endParaRPr lang="ru-RU" sz="1200" b="1"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b="1" u="none" strike="noStrike" dirty="0">
                          <a:effectLst/>
                        </a:rPr>
                        <a:t>509,00</a:t>
                      </a:r>
                      <a:endParaRPr lang="ru-RU" sz="1200" b="1"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b="1" u="none" strike="noStrike" dirty="0">
                          <a:effectLst/>
                        </a:rPr>
                        <a:t>436,20</a:t>
                      </a:r>
                      <a:endParaRPr lang="ru-RU" sz="1200" b="1"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b="1" u="none" strike="noStrike" dirty="0">
                          <a:effectLst/>
                        </a:rPr>
                        <a:t>394,20</a:t>
                      </a:r>
                      <a:endParaRPr lang="ru-RU" sz="1200" b="1" i="0" u="none" strike="noStrike" dirty="0">
                        <a:solidFill>
                          <a:srgbClr val="000000"/>
                        </a:solidFill>
                        <a:effectLst/>
                        <a:latin typeface="Calibri" panose="020F0502020204030204" pitchFamily="34" charset="0"/>
                      </a:endParaRPr>
                    </a:p>
                  </a:txBody>
                  <a:tcPr marL="7770" marR="7770" marT="7770" marB="0" anchor="b"/>
                </a:tc>
                <a:extLst>
                  <a:ext uri="{0D108BD9-81ED-4DB2-BD59-A6C34878D82A}">
                    <a16:rowId xmlns:a16="http://schemas.microsoft.com/office/drawing/2014/main" val="4269828387"/>
                  </a:ext>
                </a:extLst>
              </a:tr>
              <a:tr h="155405">
                <a:tc>
                  <a:txBody>
                    <a:bodyPr/>
                    <a:lstStyle/>
                    <a:p>
                      <a:pPr algn="l" fontAlgn="b"/>
                      <a:r>
                        <a:rPr lang="en-US" sz="1200" u="none" strike="noStrike">
                          <a:effectLst/>
                        </a:rPr>
                        <a:t>proton</a:t>
                      </a:r>
                      <a:endParaRPr lang="en-US" sz="12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153,80</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38,27</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37,78</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34,18</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33,87</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30,57</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30,29</a:t>
                      </a:r>
                      <a:endParaRPr lang="ru-RU" sz="1200" b="0" i="0" u="none" strike="noStrike" dirty="0">
                        <a:solidFill>
                          <a:srgbClr val="000000"/>
                        </a:solidFill>
                        <a:effectLst/>
                        <a:latin typeface="Calibri" panose="020F0502020204030204" pitchFamily="34" charset="0"/>
                      </a:endParaRPr>
                    </a:p>
                  </a:txBody>
                  <a:tcPr marL="7770" marR="7770" marT="7770" marB="0" anchor="b"/>
                </a:tc>
                <a:extLst>
                  <a:ext uri="{0D108BD9-81ED-4DB2-BD59-A6C34878D82A}">
                    <a16:rowId xmlns:a16="http://schemas.microsoft.com/office/drawing/2014/main" val="3661516153"/>
                  </a:ext>
                </a:extLst>
              </a:tr>
              <a:tr h="155405">
                <a:tc>
                  <a:txBody>
                    <a:bodyPr/>
                    <a:lstStyle/>
                    <a:p>
                      <a:pPr algn="l" fontAlgn="b"/>
                      <a:r>
                        <a:rPr lang="en-US" sz="1200" u="none" strike="noStrike">
                          <a:effectLst/>
                        </a:rPr>
                        <a:t>neutron</a:t>
                      </a:r>
                      <a:endParaRPr lang="en-US" sz="12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183,40</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45,67</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45,67</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43,25</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43,33</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0,42</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0,38</a:t>
                      </a:r>
                      <a:endParaRPr lang="ru-RU" sz="1200" b="0" i="0" u="none" strike="noStrike" dirty="0">
                        <a:solidFill>
                          <a:srgbClr val="000000"/>
                        </a:solidFill>
                        <a:effectLst/>
                        <a:latin typeface="Calibri" panose="020F0502020204030204" pitchFamily="34" charset="0"/>
                      </a:endParaRPr>
                    </a:p>
                  </a:txBody>
                  <a:tcPr marL="7770" marR="7770" marT="7770" marB="0" anchor="b"/>
                </a:tc>
                <a:extLst>
                  <a:ext uri="{0D108BD9-81ED-4DB2-BD59-A6C34878D82A}">
                    <a16:rowId xmlns:a16="http://schemas.microsoft.com/office/drawing/2014/main" val="3958566040"/>
                  </a:ext>
                </a:extLst>
              </a:tr>
              <a:tr h="155405">
                <a:tc>
                  <a:txBody>
                    <a:bodyPr/>
                    <a:lstStyle/>
                    <a:p>
                      <a:pPr algn="l" fontAlgn="b"/>
                      <a:r>
                        <a:rPr lang="en-US" sz="1200" u="none" strike="noStrike">
                          <a:effectLst/>
                        </a:rPr>
                        <a:t>pion+-</a:t>
                      </a:r>
                      <a:endParaRPr lang="en-US" sz="12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895,90</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465,80</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408,20</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426,60</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378,00</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387,00</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345,80</a:t>
                      </a:r>
                      <a:endParaRPr lang="ru-RU" sz="1200" b="0" i="0" u="none" strike="noStrike" dirty="0">
                        <a:solidFill>
                          <a:srgbClr val="000000"/>
                        </a:solidFill>
                        <a:effectLst/>
                        <a:latin typeface="Calibri" panose="020F0502020204030204" pitchFamily="34" charset="0"/>
                      </a:endParaRPr>
                    </a:p>
                  </a:txBody>
                  <a:tcPr marL="7770" marR="7770" marT="7770" marB="0" anchor="b"/>
                </a:tc>
                <a:extLst>
                  <a:ext uri="{0D108BD9-81ED-4DB2-BD59-A6C34878D82A}">
                    <a16:rowId xmlns:a16="http://schemas.microsoft.com/office/drawing/2014/main" val="1520690240"/>
                  </a:ext>
                </a:extLst>
              </a:tr>
              <a:tr h="155405">
                <a:tc>
                  <a:txBody>
                    <a:bodyPr/>
                    <a:lstStyle/>
                    <a:p>
                      <a:pPr algn="l" fontAlgn="b"/>
                      <a:r>
                        <a:rPr lang="en-US" sz="1200" u="none" strike="noStrike">
                          <a:effectLst/>
                        </a:rPr>
                        <a:t>kaon+-</a:t>
                      </a:r>
                      <a:endParaRPr lang="en-US" sz="12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64,90</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19,47</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18,84</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18,05</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17,35</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16,48</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15,93</a:t>
                      </a:r>
                      <a:endParaRPr lang="ru-RU" sz="1200" b="0" i="0" u="none" strike="noStrike" dirty="0">
                        <a:solidFill>
                          <a:srgbClr val="000000"/>
                        </a:solidFill>
                        <a:effectLst/>
                        <a:latin typeface="Calibri" panose="020F0502020204030204" pitchFamily="34" charset="0"/>
                      </a:endParaRPr>
                    </a:p>
                  </a:txBody>
                  <a:tcPr marL="7770" marR="7770" marT="7770" marB="0" anchor="b"/>
                </a:tc>
                <a:extLst>
                  <a:ext uri="{0D108BD9-81ED-4DB2-BD59-A6C34878D82A}">
                    <a16:rowId xmlns:a16="http://schemas.microsoft.com/office/drawing/2014/main" val="3806273492"/>
                  </a:ext>
                </a:extLst>
              </a:tr>
              <a:tr h="155405">
                <a:tc>
                  <a:txBody>
                    <a:bodyPr/>
                    <a:lstStyle/>
                    <a:p>
                      <a:pPr algn="l" fontAlgn="b"/>
                      <a:r>
                        <a:rPr lang="en-US" sz="1200" u="none" strike="noStrike">
                          <a:effectLst/>
                        </a:rPr>
                        <a:t>electron</a:t>
                      </a:r>
                      <a:endParaRPr lang="en-US" sz="12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0,00</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0,00</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0,00</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0,00</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0,00</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0,00</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0,00</a:t>
                      </a:r>
                      <a:endParaRPr lang="ru-RU" sz="1200" b="0" i="0" u="none" strike="noStrike" dirty="0">
                        <a:solidFill>
                          <a:srgbClr val="000000"/>
                        </a:solidFill>
                        <a:effectLst/>
                        <a:latin typeface="Calibri" panose="020F0502020204030204" pitchFamily="34" charset="0"/>
                      </a:endParaRPr>
                    </a:p>
                  </a:txBody>
                  <a:tcPr marL="7770" marR="7770" marT="7770" marB="0" anchor="b"/>
                </a:tc>
                <a:extLst>
                  <a:ext uri="{0D108BD9-81ED-4DB2-BD59-A6C34878D82A}">
                    <a16:rowId xmlns:a16="http://schemas.microsoft.com/office/drawing/2014/main" val="2817304194"/>
                  </a:ext>
                </a:extLst>
              </a:tr>
              <a:tr h="155405">
                <a:tc>
                  <a:txBody>
                    <a:bodyPr/>
                    <a:lstStyle/>
                    <a:p>
                      <a:pPr algn="l" fontAlgn="b"/>
                      <a:r>
                        <a:rPr lang="en-US" sz="1200" u="none" strike="noStrike">
                          <a:effectLst/>
                        </a:rPr>
                        <a:t>positron</a:t>
                      </a:r>
                      <a:endParaRPr lang="en-US" sz="12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0,00</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0,00</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0,00</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0,00</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0,00</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0,00</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0,00</a:t>
                      </a:r>
                      <a:endParaRPr lang="ru-RU" sz="1200" b="0" i="0" u="none" strike="noStrike" dirty="0">
                        <a:solidFill>
                          <a:srgbClr val="000000"/>
                        </a:solidFill>
                        <a:effectLst/>
                        <a:latin typeface="Calibri" panose="020F0502020204030204" pitchFamily="34" charset="0"/>
                      </a:endParaRPr>
                    </a:p>
                  </a:txBody>
                  <a:tcPr marL="7770" marR="7770" marT="7770" marB="0" anchor="b"/>
                </a:tc>
                <a:extLst>
                  <a:ext uri="{0D108BD9-81ED-4DB2-BD59-A6C34878D82A}">
                    <a16:rowId xmlns:a16="http://schemas.microsoft.com/office/drawing/2014/main" val="1433321756"/>
                  </a:ext>
                </a:extLst>
              </a:tr>
              <a:tr h="155405">
                <a:tc>
                  <a:txBody>
                    <a:bodyPr/>
                    <a:lstStyle/>
                    <a:p>
                      <a:pPr algn="l" fontAlgn="b"/>
                      <a:r>
                        <a:rPr lang="en-US" sz="1200" u="none" strike="noStrike">
                          <a:effectLst/>
                        </a:rPr>
                        <a:t>gamma</a:t>
                      </a:r>
                      <a:endParaRPr lang="en-US" sz="12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36,41</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24,71</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24,70</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21,96</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21,94</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0,48</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0,30</a:t>
                      </a:r>
                      <a:endParaRPr lang="ru-RU" sz="1200" b="0" i="0" u="none" strike="noStrike" dirty="0">
                        <a:solidFill>
                          <a:srgbClr val="000000"/>
                        </a:solidFill>
                        <a:effectLst/>
                        <a:latin typeface="Calibri" panose="020F0502020204030204" pitchFamily="34" charset="0"/>
                      </a:endParaRPr>
                    </a:p>
                  </a:txBody>
                  <a:tcPr marL="7770" marR="7770" marT="7770" marB="0" anchor="b"/>
                </a:tc>
                <a:extLst>
                  <a:ext uri="{0D108BD9-81ED-4DB2-BD59-A6C34878D82A}">
                    <a16:rowId xmlns:a16="http://schemas.microsoft.com/office/drawing/2014/main" val="3082311540"/>
                  </a:ext>
                </a:extLst>
              </a:tr>
              <a:tr h="155405">
                <a:tc>
                  <a:txBody>
                    <a:bodyPr/>
                    <a:lstStyle/>
                    <a:p>
                      <a:pPr algn="l" fontAlgn="b"/>
                      <a:r>
                        <a:rPr lang="en-US" sz="1200" u="none" strike="noStrike">
                          <a:effectLst/>
                        </a:rPr>
                        <a:t>muon+-</a:t>
                      </a:r>
                      <a:endParaRPr lang="en-US" sz="12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~0</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~0</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~0</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0,00</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0,00</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~0</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~0</a:t>
                      </a:r>
                      <a:endParaRPr lang="ru-RU" sz="1200" b="0" i="0" u="none" strike="noStrike" dirty="0">
                        <a:solidFill>
                          <a:srgbClr val="000000"/>
                        </a:solidFill>
                        <a:effectLst/>
                        <a:latin typeface="Calibri" panose="020F0502020204030204" pitchFamily="34" charset="0"/>
                      </a:endParaRPr>
                    </a:p>
                  </a:txBody>
                  <a:tcPr marL="7770" marR="7770" marT="7770" marB="0" anchor="b"/>
                </a:tc>
                <a:extLst>
                  <a:ext uri="{0D108BD9-81ED-4DB2-BD59-A6C34878D82A}">
                    <a16:rowId xmlns:a16="http://schemas.microsoft.com/office/drawing/2014/main" val="178697390"/>
                  </a:ext>
                </a:extLst>
              </a:tr>
              <a:tr h="155405">
                <a:tc>
                  <a:txBody>
                    <a:bodyPr/>
                    <a:lstStyle/>
                    <a:p>
                      <a:pPr algn="l" fontAlgn="b"/>
                      <a:r>
                        <a:rPr lang="en-US" sz="1200" u="none" strike="noStrike">
                          <a:effectLst/>
                        </a:rPr>
                        <a:t>pi0</a:t>
                      </a:r>
                      <a:endParaRPr lang="en-US" sz="12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564,60</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endParaRPr lang="ru-RU" sz="1200" b="0" i="0" u="none" strike="noStrike" dirty="0">
                        <a:solidFill>
                          <a:srgbClr val="000000"/>
                        </a:solidFill>
                        <a:effectLst/>
                        <a:latin typeface="Calibri" panose="020F0502020204030204" pitchFamily="34" charset="0"/>
                      </a:endParaRPr>
                    </a:p>
                  </a:txBody>
                  <a:tcPr marL="7770" marR="7770" marT="7770" marB="0" anchor="b"/>
                </a:tc>
                <a:extLst>
                  <a:ext uri="{0D108BD9-81ED-4DB2-BD59-A6C34878D82A}">
                    <a16:rowId xmlns:a16="http://schemas.microsoft.com/office/drawing/2014/main" val="3586299376"/>
                  </a:ext>
                </a:extLst>
              </a:tr>
              <a:tr h="155405">
                <a:tc>
                  <a:txBody>
                    <a:bodyPr/>
                    <a:lstStyle/>
                    <a:p>
                      <a:pPr algn="l" fontAlgn="b"/>
                      <a:r>
                        <a:rPr lang="en-US" sz="1200" b="1" u="none" strike="noStrike" dirty="0">
                          <a:effectLst/>
                        </a:rPr>
                        <a:t>SUM:</a:t>
                      </a:r>
                      <a:endParaRPr lang="en-US" sz="1200" b="1"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b="1" u="none" strike="noStrike" dirty="0">
                          <a:effectLst/>
                        </a:rPr>
                        <a:t>1899,00</a:t>
                      </a:r>
                      <a:endParaRPr lang="ru-RU" sz="1200" b="1"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b="1" u="none" strike="noStrike" dirty="0">
                          <a:effectLst/>
                        </a:rPr>
                        <a:t>593,90</a:t>
                      </a:r>
                      <a:endParaRPr lang="ru-RU" sz="1200" b="1"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b="1" u="none" strike="noStrike" dirty="0">
                          <a:effectLst/>
                        </a:rPr>
                        <a:t>535,20</a:t>
                      </a:r>
                      <a:endParaRPr lang="ru-RU" sz="1200" b="1"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b="1" u="none" strike="noStrike" dirty="0">
                          <a:effectLst/>
                        </a:rPr>
                        <a:t>544,00</a:t>
                      </a:r>
                      <a:endParaRPr lang="ru-RU" sz="1200" b="1"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b="1" u="none" strike="noStrike" dirty="0">
                          <a:effectLst/>
                        </a:rPr>
                        <a:t>494,50</a:t>
                      </a:r>
                      <a:endParaRPr lang="ru-RU" sz="1200" b="1"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b="1" u="none" strike="noStrike" dirty="0">
                          <a:effectLst/>
                        </a:rPr>
                        <a:t>434,90</a:t>
                      </a:r>
                      <a:endParaRPr lang="ru-RU" sz="1200" b="1"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b="1" u="none" strike="noStrike" dirty="0">
                          <a:effectLst/>
                        </a:rPr>
                        <a:t>392,70</a:t>
                      </a:r>
                      <a:endParaRPr lang="ru-RU" sz="1200" b="1" i="0" u="none" strike="noStrike" dirty="0">
                        <a:solidFill>
                          <a:srgbClr val="000000"/>
                        </a:solidFill>
                        <a:effectLst/>
                        <a:latin typeface="Calibri" panose="020F0502020204030204" pitchFamily="34" charset="0"/>
                      </a:endParaRPr>
                    </a:p>
                  </a:txBody>
                  <a:tcPr marL="7770" marR="7770" marT="7770" marB="0" anchor="b"/>
                </a:tc>
                <a:extLst>
                  <a:ext uri="{0D108BD9-81ED-4DB2-BD59-A6C34878D82A}">
                    <a16:rowId xmlns:a16="http://schemas.microsoft.com/office/drawing/2014/main" val="3301842663"/>
                  </a:ext>
                </a:extLst>
              </a:tr>
              <a:tr h="155405">
                <a:tc>
                  <a:txBody>
                    <a:bodyPr/>
                    <a:lstStyle/>
                    <a:p>
                      <a:pPr algn="l" fontAlgn="b"/>
                      <a:r>
                        <a:rPr lang="en-US" sz="1200" b="1" u="none" strike="noStrike">
                          <a:effectLst/>
                        </a:rPr>
                        <a:t>SUM%:</a:t>
                      </a:r>
                      <a:endParaRPr lang="en-US" sz="1200" b="1"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ru-RU" sz="1200" b="1" u="none" strike="noStrike" dirty="0">
                          <a:effectLst/>
                        </a:rPr>
                        <a:t>94.1%</a:t>
                      </a:r>
                      <a:endParaRPr lang="ru-RU" sz="1200" b="1"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b="1" u="none" strike="noStrike" dirty="0">
                          <a:effectLst/>
                        </a:rPr>
                        <a:t>97.4%</a:t>
                      </a:r>
                      <a:endParaRPr lang="ru-RU" sz="1200" b="1"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b="1" u="none" strike="noStrike" dirty="0">
                          <a:effectLst/>
                        </a:rPr>
                        <a:t>97.1%</a:t>
                      </a:r>
                      <a:endParaRPr lang="ru-RU" sz="1200" b="1"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b="1" u="none" strike="noStrike" dirty="0">
                          <a:effectLst/>
                        </a:rPr>
                        <a:t>97.4%</a:t>
                      </a:r>
                      <a:endParaRPr lang="ru-RU" sz="1200" b="1"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b="1" u="none" strike="noStrike" dirty="0">
                          <a:effectLst/>
                        </a:rPr>
                        <a:t>97.2%</a:t>
                      </a:r>
                      <a:endParaRPr lang="ru-RU" sz="1200" b="1"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b="1" u="none" strike="noStrike" dirty="0">
                          <a:effectLst/>
                        </a:rPr>
                        <a:t>99.7%</a:t>
                      </a:r>
                      <a:endParaRPr lang="ru-RU" sz="1200" b="1"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b="1" u="none" strike="noStrike" dirty="0">
                          <a:effectLst/>
                        </a:rPr>
                        <a:t>99.6%</a:t>
                      </a:r>
                      <a:endParaRPr lang="ru-RU" sz="1200" b="1" i="0" u="none" strike="noStrike" dirty="0">
                        <a:solidFill>
                          <a:srgbClr val="000000"/>
                        </a:solidFill>
                        <a:effectLst/>
                        <a:latin typeface="Calibri" panose="020F0502020204030204" pitchFamily="34" charset="0"/>
                      </a:endParaRPr>
                    </a:p>
                  </a:txBody>
                  <a:tcPr marL="7770" marR="7770" marT="7770" marB="0" anchor="b"/>
                </a:tc>
                <a:extLst>
                  <a:ext uri="{0D108BD9-81ED-4DB2-BD59-A6C34878D82A}">
                    <a16:rowId xmlns:a16="http://schemas.microsoft.com/office/drawing/2014/main" val="2633889364"/>
                  </a:ext>
                </a:extLst>
              </a:tr>
              <a:tr h="155405">
                <a:tc>
                  <a:txBody>
                    <a:bodyPr/>
                    <a:lstStyle/>
                    <a:p>
                      <a:pPr algn="l" fontAlgn="b"/>
                      <a:r>
                        <a:rPr lang="ru-RU" sz="1200" u="none" strike="noStrike">
                          <a:effectLst/>
                        </a:rPr>
                        <a:t>--</a:t>
                      </a:r>
                      <a:endParaRPr lang="ru-RU" sz="12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endParaRPr lang="ru-RU" sz="1200" b="0" i="0" u="none" strike="noStrike" dirty="0">
                        <a:solidFill>
                          <a:srgbClr val="000000"/>
                        </a:solidFill>
                        <a:effectLst/>
                        <a:latin typeface="Calibri" panose="020F0502020204030204" pitchFamily="34" charset="0"/>
                      </a:endParaRPr>
                    </a:p>
                  </a:txBody>
                  <a:tcPr marL="7770" marR="7770" marT="7770" marB="0" anchor="b"/>
                </a:tc>
                <a:extLst>
                  <a:ext uri="{0D108BD9-81ED-4DB2-BD59-A6C34878D82A}">
                    <a16:rowId xmlns:a16="http://schemas.microsoft.com/office/drawing/2014/main" val="421018507"/>
                  </a:ext>
                </a:extLst>
              </a:tr>
              <a:tr h="155405">
                <a:tc>
                  <a:txBody>
                    <a:bodyPr/>
                    <a:lstStyle/>
                    <a:p>
                      <a:pPr algn="l" fontAlgn="b"/>
                      <a:r>
                        <a:rPr lang="en-US" sz="1200" b="1" u="none" strike="noStrike" dirty="0">
                          <a:effectLst/>
                        </a:rPr>
                        <a:t>SECONDARY:</a:t>
                      </a:r>
                      <a:endParaRPr lang="en-US" sz="1200" b="1"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endParaRPr lang="ru-RU" sz="1200" b="1"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endParaRPr lang="ru-RU" sz="1200" b="1"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endParaRPr lang="ru-RU" sz="1200" b="1"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endParaRPr lang="ru-RU" sz="1200" b="1"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endParaRPr lang="ru-RU" sz="1200" b="1"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endParaRPr lang="ru-RU" sz="1200" b="1"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endParaRPr lang="ru-RU" sz="1200" b="1" i="0" u="none" strike="noStrike" dirty="0">
                        <a:solidFill>
                          <a:srgbClr val="000000"/>
                        </a:solidFill>
                        <a:effectLst/>
                        <a:latin typeface="Calibri" panose="020F0502020204030204" pitchFamily="34" charset="0"/>
                      </a:endParaRPr>
                    </a:p>
                  </a:txBody>
                  <a:tcPr marL="7770" marR="7770" marT="7770" marB="0" anchor="b"/>
                </a:tc>
                <a:extLst>
                  <a:ext uri="{0D108BD9-81ED-4DB2-BD59-A6C34878D82A}">
                    <a16:rowId xmlns:a16="http://schemas.microsoft.com/office/drawing/2014/main" val="806321203"/>
                  </a:ext>
                </a:extLst>
              </a:tr>
              <a:tr h="155405">
                <a:tc>
                  <a:txBody>
                    <a:bodyPr/>
                    <a:lstStyle/>
                    <a:p>
                      <a:pPr algn="l" fontAlgn="b"/>
                      <a:r>
                        <a:rPr lang="en-US" sz="1200" b="1" u="none" strike="noStrike" dirty="0">
                          <a:effectLst/>
                        </a:rPr>
                        <a:t>all</a:t>
                      </a:r>
                      <a:endParaRPr lang="en-US" sz="1200" b="1"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b="1" u="none" strike="noStrike" dirty="0">
                          <a:effectLst/>
                        </a:rPr>
                        <a:t>--</a:t>
                      </a:r>
                      <a:endParaRPr lang="ru-RU" sz="1200" b="1"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b="1" u="none" strike="noStrike" dirty="0">
                          <a:effectLst/>
                        </a:rPr>
                        <a:t>1103,00</a:t>
                      </a:r>
                      <a:endParaRPr lang="ru-RU" sz="1200" b="1"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b="1" u="none" strike="noStrike" dirty="0">
                          <a:effectLst/>
                        </a:rPr>
                        <a:t>1054,00</a:t>
                      </a:r>
                      <a:endParaRPr lang="ru-RU" sz="1200" b="1"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b="1" u="none" strike="noStrike" dirty="0">
                          <a:effectLst/>
                        </a:rPr>
                        <a:t>5208,00</a:t>
                      </a:r>
                      <a:endParaRPr lang="ru-RU" sz="1200" b="1"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b="1" u="none" strike="noStrike" dirty="0">
                          <a:effectLst/>
                        </a:rPr>
                        <a:t>4980,00</a:t>
                      </a:r>
                      <a:endParaRPr lang="ru-RU" sz="1200" b="1"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b="1" u="none" strike="noStrike" dirty="0">
                          <a:effectLst/>
                        </a:rPr>
                        <a:t>467,90</a:t>
                      </a:r>
                      <a:endParaRPr lang="ru-RU" sz="1200" b="1"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b="1" u="none" strike="noStrike" dirty="0">
                          <a:effectLst/>
                        </a:rPr>
                        <a:t>283,80</a:t>
                      </a:r>
                      <a:endParaRPr lang="ru-RU" sz="1200" b="1" i="0" u="none" strike="noStrike" dirty="0">
                        <a:solidFill>
                          <a:srgbClr val="000000"/>
                        </a:solidFill>
                        <a:effectLst/>
                        <a:latin typeface="Calibri" panose="020F0502020204030204" pitchFamily="34" charset="0"/>
                      </a:endParaRPr>
                    </a:p>
                  </a:txBody>
                  <a:tcPr marL="7770" marR="7770" marT="7770" marB="0" anchor="b"/>
                </a:tc>
                <a:extLst>
                  <a:ext uri="{0D108BD9-81ED-4DB2-BD59-A6C34878D82A}">
                    <a16:rowId xmlns:a16="http://schemas.microsoft.com/office/drawing/2014/main" val="2848810209"/>
                  </a:ext>
                </a:extLst>
              </a:tr>
              <a:tr h="155405">
                <a:tc>
                  <a:txBody>
                    <a:bodyPr/>
                    <a:lstStyle/>
                    <a:p>
                      <a:pPr algn="l" fontAlgn="b"/>
                      <a:r>
                        <a:rPr lang="en-US" sz="1200" u="none" strike="noStrike" dirty="0">
                          <a:effectLst/>
                        </a:rPr>
                        <a:t>proton</a:t>
                      </a:r>
                      <a:endParaRPr lang="en-US"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25,21</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24,18</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60,63</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58,52</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35,94</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35,14</a:t>
                      </a:r>
                      <a:endParaRPr lang="ru-RU" sz="1200" b="0" i="0" u="none" strike="noStrike" dirty="0">
                        <a:solidFill>
                          <a:srgbClr val="000000"/>
                        </a:solidFill>
                        <a:effectLst/>
                        <a:latin typeface="Calibri" panose="020F0502020204030204" pitchFamily="34" charset="0"/>
                      </a:endParaRPr>
                    </a:p>
                  </a:txBody>
                  <a:tcPr marL="7770" marR="7770" marT="7770" marB="0" anchor="b"/>
                </a:tc>
                <a:extLst>
                  <a:ext uri="{0D108BD9-81ED-4DB2-BD59-A6C34878D82A}">
                    <a16:rowId xmlns:a16="http://schemas.microsoft.com/office/drawing/2014/main" val="3322521461"/>
                  </a:ext>
                </a:extLst>
              </a:tr>
              <a:tr h="155405">
                <a:tc>
                  <a:txBody>
                    <a:bodyPr/>
                    <a:lstStyle/>
                    <a:p>
                      <a:pPr algn="l" fontAlgn="b"/>
                      <a:r>
                        <a:rPr lang="en-US" sz="1200" u="none" strike="noStrike">
                          <a:effectLst/>
                        </a:rPr>
                        <a:t>neutron</a:t>
                      </a:r>
                      <a:endParaRPr lang="en-US" sz="12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46,40</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47,86</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1841,00</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1854,00</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2,14</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2,18</a:t>
                      </a:r>
                      <a:endParaRPr lang="ru-RU" sz="1200" b="0" i="0" u="none" strike="noStrike" dirty="0">
                        <a:solidFill>
                          <a:srgbClr val="000000"/>
                        </a:solidFill>
                        <a:effectLst/>
                        <a:latin typeface="Calibri" panose="020F0502020204030204" pitchFamily="34" charset="0"/>
                      </a:endParaRPr>
                    </a:p>
                  </a:txBody>
                  <a:tcPr marL="7770" marR="7770" marT="7770" marB="0" anchor="b"/>
                </a:tc>
                <a:extLst>
                  <a:ext uri="{0D108BD9-81ED-4DB2-BD59-A6C34878D82A}">
                    <a16:rowId xmlns:a16="http://schemas.microsoft.com/office/drawing/2014/main" val="3431226658"/>
                  </a:ext>
                </a:extLst>
              </a:tr>
              <a:tr h="155405">
                <a:tc>
                  <a:txBody>
                    <a:bodyPr/>
                    <a:lstStyle/>
                    <a:p>
                      <a:pPr algn="l" fontAlgn="b"/>
                      <a:r>
                        <a:rPr lang="en-US" sz="1200" u="none" strike="noStrike">
                          <a:effectLst/>
                        </a:rPr>
                        <a:t>pion+-</a:t>
                      </a:r>
                      <a:endParaRPr lang="en-US" sz="12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57,33</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46,10</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88,85</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72,13</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75,85</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63,81</a:t>
                      </a:r>
                      <a:endParaRPr lang="ru-RU" sz="1200" b="0" i="0" u="none" strike="noStrike" dirty="0">
                        <a:solidFill>
                          <a:srgbClr val="000000"/>
                        </a:solidFill>
                        <a:effectLst/>
                        <a:latin typeface="Calibri" panose="020F0502020204030204" pitchFamily="34" charset="0"/>
                      </a:endParaRPr>
                    </a:p>
                  </a:txBody>
                  <a:tcPr marL="7770" marR="7770" marT="7770" marB="0" anchor="b"/>
                </a:tc>
                <a:extLst>
                  <a:ext uri="{0D108BD9-81ED-4DB2-BD59-A6C34878D82A}">
                    <a16:rowId xmlns:a16="http://schemas.microsoft.com/office/drawing/2014/main" val="2730478120"/>
                  </a:ext>
                </a:extLst>
              </a:tr>
              <a:tr h="155405">
                <a:tc>
                  <a:txBody>
                    <a:bodyPr/>
                    <a:lstStyle/>
                    <a:p>
                      <a:pPr algn="l" fontAlgn="b"/>
                      <a:r>
                        <a:rPr lang="en-US" sz="1200" u="none" strike="noStrike">
                          <a:effectLst/>
                        </a:rPr>
                        <a:t>kaon+-</a:t>
                      </a:r>
                      <a:endParaRPr lang="en-US" sz="12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~0</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~0</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0,33</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0,34</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0,28</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0,29</a:t>
                      </a:r>
                      <a:endParaRPr lang="ru-RU" sz="1200" b="0" i="0" u="none" strike="noStrike" dirty="0">
                        <a:solidFill>
                          <a:srgbClr val="000000"/>
                        </a:solidFill>
                        <a:effectLst/>
                        <a:latin typeface="Calibri" panose="020F0502020204030204" pitchFamily="34" charset="0"/>
                      </a:endParaRPr>
                    </a:p>
                  </a:txBody>
                  <a:tcPr marL="7770" marR="7770" marT="7770" marB="0" anchor="b"/>
                </a:tc>
                <a:extLst>
                  <a:ext uri="{0D108BD9-81ED-4DB2-BD59-A6C34878D82A}">
                    <a16:rowId xmlns:a16="http://schemas.microsoft.com/office/drawing/2014/main" val="272033259"/>
                  </a:ext>
                </a:extLst>
              </a:tr>
              <a:tr h="155405">
                <a:tc>
                  <a:txBody>
                    <a:bodyPr/>
                    <a:lstStyle/>
                    <a:p>
                      <a:pPr algn="l" fontAlgn="b"/>
                      <a:r>
                        <a:rPr lang="en-US" sz="1200" u="none" strike="noStrike">
                          <a:effectLst/>
                        </a:rPr>
                        <a:t>electron</a:t>
                      </a:r>
                      <a:endParaRPr lang="en-US" sz="12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30,71</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4,82</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218,50</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44,91</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125,40</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42,18</a:t>
                      </a:r>
                      <a:endParaRPr lang="ru-RU" sz="1200" b="0" i="0" u="none" strike="noStrike" dirty="0">
                        <a:solidFill>
                          <a:srgbClr val="000000"/>
                        </a:solidFill>
                        <a:effectLst/>
                        <a:latin typeface="Calibri" panose="020F0502020204030204" pitchFamily="34" charset="0"/>
                      </a:endParaRPr>
                    </a:p>
                  </a:txBody>
                  <a:tcPr marL="7770" marR="7770" marT="7770" marB="0" anchor="b"/>
                </a:tc>
                <a:extLst>
                  <a:ext uri="{0D108BD9-81ED-4DB2-BD59-A6C34878D82A}">
                    <a16:rowId xmlns:a16="http://schemas.microsoft.com/office/drawing/2014/main" val="3735284126"/>
                  </a:ext>
                </a:extLst>
              </a:tr>
              <a:tr h="155405">
                <a:tc>
                  <a:txBody>
                    <a:bodyPr/>
                    <a:lstStyle/>
                    <a:p>
                      <a:pPr algn="l" fontAlgn="b"/>
                      <a:r>
                        <a:rPr lang="en-US" sz="1200" u="none" strike="noStrike">
                          <a:effectLst/>
                        </a:rPr>
                        <a:t>positron</a:t>
                      </a:r>
                      <a:endParaRPr lang="en-US" sz="12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14,20</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4,36</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154,10</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41,71</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117,70</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39,79</a:t>
                      </a:r>
                      <a:endParaRPr lang="ru-RU" sz="1200" b="0" i="0" u="none" strike="noStrike" dirty="0">
                        <a:solidFill>
                          <a:srgbClr val="000000"/>
                        </a:solidFill>
                        <a:effectLst/>
                        <a:latin typeface="Calibri" panose="020F0502020204030204" pitchFamily="34" charset="0"/>
                      </a:endParaRPr>
                    </a:p>
                  </a:txBody>
                  <a:tcPr marL="7770" marR="7770" marT="7770" marB="0" anchor="b"/>
                </a:tc>
                <a:extLst>
                  <a:ext uri="{0D108BD9-81ED-4DB2-BD59-A6C34878D82A}">
                    <a16:rowId xmlns:a16="http://schemas.microsoft.com/office/drawing/2014/main" val="1698575940"/>
                  </a:ext>
                </a:extLst>
              </a:tr>
              <a:tr h="155405">
                <a:tc>
                  <a:txBody>
                    <a:bodyPr/>
                    <a:lstStyle/>
                    <a:p>
                      <a:pPr algn="l" fontAlgn="b"/>
                      <a:r>
                        <a:rPr lang="en-US" sz="1200" u="none" strike="noStrike">
                          <a:effectLst/>
                        </a:rPr>
                        <a:t>gamma</a:t>
                      </a:r>
                      <a:endParaRPr lang="en-US" sz="12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839,30</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845,80</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2750,00</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2835,00</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33,91</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39,96</a:t>
                      </a:r>
                      <a:endParaRPr lang="ru-RU" sz="1200" b="0" i="0" u="none" strike="noStrike" dirty="0">
                        <a:solidFill>
                          <a:srgbClr val="000000"/>
                        </a:solidFill>
                        <a:effectLst/>
                        <a:latin typeface="Calibri" panose="020F0502020204030204" pitchFamily="34" charset="0"/>
                      </a:endParaRPr>
                    </a:p>
                  </a:txBody>
                  <a:tcPr marL="7770" marR="7770" marT="7770" marB="0" anchor="b"/>
                </a:tc>
                <a:extLst>
                  <a:ext uri="{0D108BD9-81ED-4DB2-BD59-A6C34878D82A}">
                    <a16:rowId xmlns:a16="http://schemas.microsoft.com/office/drawing/2014/main" val="2834849856"/>
                  </a:ext>
                </a:extLst>
              </a:tr>
              <a:tr h="155405">
                <a:tc>
                  <a:txBody>
                    <a:bodyPr/>
                    <a:lstStyle/>
                    <a:p>
                      <a:pPr algn="l" fontAlgn="b"/>
                      <a:r>
                        <a:rPr lang="en-US" sz="1200" u="none" strike="noStrike">
                          <a:effectLst/>
                        </a:rPr>
                        <a:t>muon+-</a:t>
                      </a:r>
                      <a:endParaRPr lang="en-US" sz="12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86,06</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77,49</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84,76</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62,84</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71,19</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55,00</a:t>
                      </a:r>
                      <a:endParaRPr lang="ru-RU" sz="1200" b="0" i="0" u="none" strike="noStrike" dirty="0">
                        <a:solidFill>
                          <a:srgbClr val="000000"/>
                        </a:solidFill>
                        <a:effectLst/>
                        <a:latin typeface="Calibri" panose="020F0502020204030204" pitchFamily="34" charset="0"/>
                      </a:endParaRPr>
                    </a:p>
                  </a:txBody>
                  <a:tcPr marL="7770" marR="7770" marT="7770" marB="0" anchor="b"/>
                </a:tc>
                <a:extLst>
                  <a:ext uri="{0D108BD9-81ED-4DB2-BD59-A6C34878D82A}">
                    <a16:rowId xmlns:a16="http://schemas.microsoft.com/office/drawing/2014/main" val="2393968163"/>
                  </a:ext>
                </a:extLst>
              </a:tr>
              <a:tr h="155405">
                <a:tc>
                  <a:txBody>
                    <a:bodyPr/>
                    <a:lstStyle/>
                    <a:p>
                      <a:pPr algn="l" fontAlgn="b"/>
                      <a:r>
                        <a:rPr lang="ru-RU" sz="1200" u="none" strike="noStrike">
                          <a:effectLst/>
                        </a:rPr>
                        <a:t>--</a:t>
                      </a:r>
                      <a:endParaRPr lang="ru-RU" sz="12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ru-RU" sz="1200" u="none" strike="noStrike" dirty="0">
                          <a:effectLst/>
                        </a:rPr>
                        <a:t>--</a:t>
                      </a:r>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endParaRPr lang="ru-RU" sz="1200" b="0"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endParaRPr lang="ru-RU" sz="1200" b="0" i="0" u="none" strike="noStrike" dirty="0">
                        <a:solidFill>
                          <a:srgbClr val="000000"/>
                        </a:solidFill>
                        <a:effectLst/>
                        <a:latin typeface="Calibri" panose="020F0502020204030204" pitchFamily="34" charset="0"/>
                      </a:endParaRPr>
                    </a:p>
                  </a:txBody>
                  <a:tcPr marL="7770" marR="7770" marT="7770" marB="0" anchor="b"/>
                </a:tc>
                <a:extLst>
                  <a:ext uri="{0D108BD9-81ED-4DB2-BD59-A6C34878D82A}">
                    <a16:rowId xmlns:a16="http://schemas.microsoft.com/office/drawing/2014/main" val="1211264110"/>
                  </a:ext>
                </a:extLst>
              </a:tr>
              <a:tr h="155405">
                <a:tc>
                  <a:txBody>
                    <a:bodyPr/>
                    <a:lstStyle/>
                    <a:p>
                      <a:pPr algn="l" fontAlgn="b"/>
                      <a:r>
                        <a:rPr lang="en-US" sz="1200" b="1" u="none" strike="noStrike" dirty="0">
                          <a:effectLst/>
                        </a:rPr>
                        <a:t>SUM:</a:t>
                      </a:r>
                      <a:endParaRPr lang="en-US" sz="1200" b="1"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b="1" u="none" strike="noStrike" dirty="0">
                          <a:effectLst/>
                        </a:rPr>
                        <a:t>--</a:t>
                      </a:r>
                      <a:endParaRPr lang="ru-RU" sz="1200" b="1"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b="1" u="none" strike="noStrike" dirty="0">
                          <a:effectLst/>
                        </a:rPr>
                        <a:t>1099,20</a:t>
                      </a:r>
                      <a:endParaRPr lang="ru-RU" sz="1200" b="1"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b="1" u="none" strike="noStrike" dirty="0">
                          <a:effectLst/>
                        </a:rPr>
                        <a:t>1050,60</a:t>
                      </a:r>
                      <a:endParaRPr lang="ru-RU" sz="1200" b="1"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b="1" u="none" strike="noStrike" dirty="0">
                          <a:effectLst/>
                        </a:rPr>
                        <a:t>5198,20</a:t>
                      </a:r>
                      <a:endParaRPr lang="ru-RU" sz="1200" b="1"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b="1" u="none" strike="noStrike" dirty="0">
                          <a:effectLst/>
                        </a:rPr>
                        <a:t>4969,50</a:t>
                      </a:r>
                      <a:endParaRPr lang="ru-RU" sz="1200" b="1"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b="1" u="none" strike="noStrike" dirty="0">
                          <a:effectLst/>
                        </a:rPr>
                        <a:t>462,40</a:t>
                      </a:r>
                      <a:endParaRPr lang="ru-RU" sz="1200" b="1"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b="1" u="none" strike="noStrike" dirty="0">
                          <a:effectLst/>
                        </a:rPr>
                        <a:t>278,40</a:t>
                      </a:r>
                      <a:endParaRPr lang="ru-RU" sz="1200" b="1" i="0" u="none" strike="noStrike" dirty="0">
                        <a:solidFill>
                          <a:srgbClr val="000000"/>
                        </a:solidFill>
                        <a:effectLst/>
                        <a:latin typeface="Calibri" panose="020F0502020204030204" pitchFamily="34" charset="0"/>
                      </a:endParaRPr>
                    </a:p>
                  </a:txBody>
                  <a:tcPr marL="7770" marR="7770" marT="7770" marB="0" anchor="b"/>
                </a:tc>
                <a:extLst>
                  <a:ext uri="{0D108BD9-81ED-4DB2-BD59-A6C34878D82A}">
                    <a16:rowId xmlns:a16="http://schemas.microsoft.com/office/drawing/2014/main" val="315011641"/>
                  </a:ext>
                </a:extLst>
              </a:tr>
              <a:tr h="155405">
                <a:tc>
                  <a:txBody>
                    <a:bodyPr/>
                    <a:lstStyle/>
                    <a:p>
                      <a:pPr algn="l" fontAlgn="b"/>
                      <a:r>
                        <a:rPr lang="en-US" sz="1200" b="1" u="none" strike="noStrike">
                          <a:effectLst/>
                        </a:rPr>
                        <a:t>SUM%:</a:t>
                      </a:r>
                      <a:endParaRPr lang="en-US" sz="1200" b="1"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ru-RU" sz="1200" b="1" u="none" strike="noStrike">
                          <a:effectLst/>
                        </a:rPr>
                        <a:t>--</a:t>
                      </a:r>
                      <a:endParaRPr lang="ru-RU" sz="1200" b="1"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ru-RU" sz="1200" b="1" u="none" strike="noStrike" dirty="0">
                          <a:effectLst/>
                        </a:rPr>
                        <a:t>99.7%</a:t>
                      </a:r>
                      <a:endParaRPr lang="ru-RU" sz="1200" b="1"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b="1" u="none" strike="noStrike" dirty="0">
                          <a:effectLst/>
                        </a:rPr>
                        <a:t>99.7%</a:t>
                      </a:r>
                      <a:endParaRPr lang="ru-RU" sz="1200" b="1"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b="1" u="none" strike="noStrike" dirty="0">
                          <a:effectLst/>
                        </a:rPr>
                        <a:t>99.8%</a:t>
                      </a:r>
                      <a:endParaRPr lang="ru-RU" sz="1200" b="1"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b="1" u="none" strike="noStrike" dirty="0">
                          <a:effectLst/>
                        </a:rPr>
                        <a:t>99.8%</a:t>
                      </a:r>
                      <a:endParaRPr lang="ru-RU" sz="1200" b="1"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b="1" u="none" strike="noStrike" dirty="0">
                          <a:effectLst/>
                        </a:rPr>
                        <a:t>98.8%</a:t>
                      </a:r>
                      <a:endParaRPr lang="ru-RU" sz="1200" b="1" i="0" u="none" strike="noStrike" dirty="0">
                        <a:solidFill>
                          <a:srgbClr val="000000"/>
                        </a:solidFill>
                        <a:effectLst/>
                        <a:latin typeface="Calibri" panose="020F0502020204030204" pitchFamily="34" charset="0"/>
                      </a:endParaRPr>
                    </a:p>
                  </a:txBody>
                  <a:tcPr marL="7770" marR="7770" marT="7770" marB="0" anchor="b"/>
                </a:tc>
                <a:tc>
                  <a:txBody>
                    <a:bodyPr/>
                    <a:lstStyle/>
                    <a:p>
                      <a:pPr algn="r" fontAlgn="b"/>
                      <a:r>
                        <a:rPr lang="ru-RU" sz="1200" b="1" u="none" strike="noStrike" dirty="0">
                          <a:effectLst/>
                        </a:rPr>
                        <a:t>98.1%</a:t>
                      </a:r>
                      <a:endParaRPr lang="ru-RU" sz="1200" b="1" i="0" u="none" strike="noStrike" dirty="0">
                        <a:solidFill>
                          <a:srgbClr val="000000"/>
                        </a:solidFill>
                        <a:effectLst/>
                        <a:latin typeface="Calibri" panose="020F0502020204030204" pitchFamily="34" charset="0"/>
                      </a:endParaRPr>
                    </a:p>
                  </a:txBody>
                  <a:tcPr marL="7770" marR="7770" marT="7770" marB="0" anchor="b"/>
                </a:tc>
                <a:extLst>
                  <a:ext uri="{0D108BD9-81ED-4DB2-BD59-A6C34878D82A}">
                    <a16:rowId xmlns:a16="http://schemas.microsoft.com/office/drawing/2014/main" val="2917654865"/>
                  </a:ext>
                </a:extLst>
              </a:tr>
            </a:tbl>
          </a:graphicData>
        </a:graphic>
      </p:graphicFrame>
      <p:sp>
        <p:nvSpPr>
          <p:cNvPr id="5" name="TextBox 4"/>
          <p:cNvSpPr txBox="1"/>
          <p:nvPr/>
        </p:nvSpPr>
        <p:spPr>
          <a:xfrm>
            <a:off x="1902213" y="378175"/>
            <a:ext cx="595676" cy="276999"/>
          </a:xfrm>
          <a:prstGeom prst="rect">
            <a:avLst/>
          </a:prstGeom>
          <a:noFill/>
        </p:spPr>
        <p:txBody>
          <a:bodyPr wrap="none" rtlCol="0">
            <a:spAutoFit/>
          </a:bodyPr>
          <a:lstStyle/>
          <a:p>
            <a:r>
              <a:rPr lang="en-US" sz="1200" b="1" dirty="0" smtClean="0"/>
              <a:t>Vertex</a:t>
            </a:r>
            <a:endParaRPr lang="ru-RU" sz="1200" b="1" dirty="0"/>
          </a:p>
        </p:txBody>
      </p:sp>
      <p:sp>
        <p:nvSpPr>
          <p:cNvPr id="6" name="TextBox 5"/>
          <p:cNvSpPr txBox="1"/>
          <p:nvPr/>
        </p:nvSpPr>
        <p:spPr>
          <a:xfrm>
            <a:off x="3564884" y="370979"/>
            <a:ext cx="1140056" cy="261610"/>
          </a:xfrm>
          <a:prstGeom prst="rect">
            <a:avLst/>
          </a:prstGeom>
          <a:noFill/>
        </p:spPr>
        <p:txBody>
          <a:bodyPr wrap="none" rtlCol="0">
            <a:spAutoFit/>
          </a:bodyPr>
          <a:lstStyle/>
          <a:p>
            <a:r>
              <a:rPr lang="en-US" sz="1100" b="1" dirty="0" smtClean="0"/>
              <a:t>Cylinder, B=0</a:t>
            </a:r>
            <a:r>
              <a:rPr lang="ru-RU" sz="1100" b="1" dirty="0"/>
              <a:t>.</a:t>
            </a:r>
            <a:r>
              <a:rPr lang="ru-RU" sz="1100" b="1" dirty="0" smtClean="0"/>
              <a:t>5</a:t>
            </a:r>
            <a:r>
              <a:rPr lang="en-US" sz="1100" b="1" dirty="0" smtClean="0"/>
              <a:t>T</a:t>
            </a:r>
            <a:endParaRPr lang="ru-RU" sz="1100" b="1" dirty="0"/>
          </a:p>
        </p:txBody>
      </p:sp>
      <p:sp>
        <p:nvSpPr>
          <p:cNvPr id="7" name="TextBox 6"/>
          <p:cNvSpPr txBox="1"/>
          <p:nvPr/>
        </p:nvSpPr>
        <p:spPr>
          <a:xfrm>
            <a:off x="2647301" y="378175"/>
            <a:ext cx="1029449" cy="261610"/>
          </a:xfrm>
          <a:prstGeom prst="rect">
            <a:avLst/>
          </a:prstGeom>
          <a:noFill/>
        </p:spPr>
        <p:txBody>
          <a:bodyPr wrap="none" rtlCol="0">
            <a:spAutoFit/>
          </a:bodyPr>
          <a:lstStyle/>
          <a:p>
            <a:r>
              <a:rPr lang="en-US" sz="1100" b="1" dirty="0" smtClean="0"/>
              <a:t>Cylinder, B=0T</a:t>
            </a:r>
            <a:endParaRPr lang="ru-RU" sz="1100" b="1" dirty="0"/>
          </a:p>
        </p:txBody>
      </p:sp>
      <p:sp>
        <p:nvSpPr>
          <p:cNvPr id="8" name="TextBox 7"/>
          <p:cNvSpPr txBox="1"/>
          <p:nvPr/>
        </p:nvSpPr>
        <p:spPr>
          <a:xfrm>
            <a:off x="4704940" y="308925"/>
            <a:ext cx="952505" cy="400110"/>
          </a:xfrm>
          <a:prstGeom prst="rect">
            <a:avLst/>
          </a:prstGeom>
          <a:noFill/>
        </p:spPr>
        <p:txBody>
          <a:bodyPr wrap="none" rtlCol="0">
            <a:spAutoFit/>
          </a:bodyPr>
          <a:lstStyle/>
          <a:p>
            <a:r>
              <a:rPr lang="en-US" sz="1000" b="1" dirty="0" smtClean="0"/>
              <a:t>Cylinder, B=0T</a:t>
            </a:r>
          </a:p>
          <a:p>
            <a:r>
              <a:rPr lang="en-US" sz="1000" b="1" dirty="0" smtClean="0"/>
              <a:t>All materials</a:t>
            </a:r>
            <a:endParaRPr lang="ru-RU" sz="1000" b="1" dirty="0"/>
          </a:p>
        </p:txBody>
      </p:sp>
      <p:sp>
        <p:nvSpPr>
          <p:cNvPr id="9" name="TextBox 8"/>
          <p:cNvSpPr txBox="1"/>
          <p:nvPr/>
        </p:nvSpPr>
        <p:spPr>
          <a:xfrm>
            <a:off x="5594033" y="291434"/>
            <a:ext cx="1051891" cy="400110"/>
          </a:xfrm>
          <a:prstGeom prst="rect">
            <a:avLst/>
          </a:prstGeom>
          <a:noFill/>
        </p:spPr>
        <p:txBody>
          <a:bodyPr wrap="none" rtlCol="0">
            <a:spAutoFit/>
          </a:bodyPr>
          <a:lstStyle/>
          <a:p>
            <a:r>
              <a:rPr lang="en-US" sz="1000" b="1" dirty="0" smtClean="0"/>
              <a:t>Cylinder, B=0</a:t>
            </a:r>
            <a:r>
              <a:rPr lang="ru-RU" sz="1000" b="1" dirty="0" smtClean="0"/>
              <a:t>.5</a:t>
            </a:r>
            <a:r>
              <a:rPr lang="en-US" sz="1000" b="1" dirty="0" smtClean="0"/>
              <a:t>T</a:t>
            </a:r>
          </a:p>
          <a:p>
            <a:r>
              <a:rPr lang="en-US" sz="1000" b="1" dirty="0" smtClean="0"/>
              <a:t>All materials</a:t>
            </a:r>
            <a:endParaRPr lang="ru-RU" sz="1000" b="1" dirty="0"/>
          </a:p>
        </p:txBody>
      </p:sp>
      <p:sp>
        <p:nvSpPr>
          <p:cNvPr id="10" name="TextBox 9"/>
          <p:cNvSpPr txBox="1"/>
          <p:nvPr/>
        </p:nvSpPr>
        <p:spPr>
          <a:xfrm>
            <a:off x="6674767" y="295032"/>
            <a:ext cx="857927" cy="400110"/>
          </a:xfrm>
          <a:prstGeom prst="rect">
            <a:avLst/>
          </a:prstGeom>
          <a:noFill/>
        </p:spPr>
        <p:txBody>
          <a:bodyPr wrap="none" rtlCol="0">
            <a:spAutoFit/>
          </a:bodyPr>
          <a:lstStyle/>
          <a:p>
            <a:r>
              <a:rPr lang="en-US" sz="1000" b="1" dirty="0" smtClean="0"/>
              <a:t>TOF, B=0T</a:t>
            </a:r>
          </a:p>
          <a:p>
            <a:r>
              <a:rPr lang="en-US" sz="1000" b="1" dirty="0" smtClean="0"/>
              <a:t>All materials</a:t>
            </a:r>
            <a:endParaRPr lang="ru-RU" sz="1000" b="1" dirty="0"/>
          </a:p>
        </p:txBody>
      </p:sp>
      <p:sp>
        <p:nvSpPr>
          <p:cNvPr id="11" name="TextBox 10"/>
          <p:cNvSpPr txBox="1"/>
          <p:nvPr/>
        </p:nvSpPr>
        <p:spPr>
          <a:xfrm>
            <a:off x="7655430" y="298218"/>
            <a:ext cx="857927" cy="400110"/>
          </a:xfrm>
          <a:prstGeom prst="rect">
            <a:avLst/>
          </a:prstGeom>
          <a:noFill/>
        </p:spPr>
        <p:txBody>
          <a:bodyPr wrap="none" rtlCol="0">
            <a:spAutoFit/>
          </a:bodyPr>
          <a:lstStyle/>
          <a:p>
            <a:r>
              <a:rPr lang="en-US" sz="1000" b="1" dirty="0" smtClean="0"/>
              <a:t>TOF, B=0</a:t>
            </a:r>
            <a:r>
              <a:rPr lang="ru-RU" sz="1000" b="1" dirty="0" smtClean="0"/>
              <a:t>.5</a:t>
            </a:r>
            <a:r>
              <a:rPr lang="en-US" sz="1000" b="1" dirty="0" smtClean="0"/>
              <a:t>T</a:t>
            </a:r>
          </a:p>
          <a:p>
            <a:r>
              <a:rPr lang="en-US" sz="1000" b="1" dirty="0" smtClean="0"/>
              <a:t>All materials</a:t>
            </a:r>
            <a:endParaRPr lang="ru-RU" sz="1000" b="1" dirty="0"/>
          </a:p>
        </p:txBody>
      </p:sp>
      <p:sp>
        <p:nvSpPr>
          <p:cNvPr id="2" name="Дата 1"/>
          <p:cNvSpPr>
            <a:spLocks noGrp="1"/>
          </p:cNvSpPr>
          <p:nvPr>
            <p:ph type="dt" sz="half" idx="10"/>
          </p:nvPr>
        </p:nvSpPr>
        <p:spPr/>
        <p:txBody>
          <a:bodyPr/>
          <a:lstStyle/>
          <a:p>
            <a:fld id="{A0CD85DB-4774-4423-995E-DB6AFBD97B47}" type="datetime1">
              <a:rPr lang="ru-RU" smtClean="0"/>
              <a:t>30.01.2018</a:t>
            </a:fld>
            <a:endParaRPr lang="ru-RU"/>
          </a:p>
        </p:txBody>
      </p:sp>
      <p:sp>
        <p:nvSpPr>
          <p:cNvPr id="3" name="Нижний колонтитул 2"/>
          <p:cNvSpPr>
            <a:spLocks noGrp="1"/>
          </p:cNvSpPr>
          <p:nvPr>
            <p:ph type="ftr" sz="quarter" idx="11"/>
          </p:nvPr>
        </p:nvSpPr>
        <p:spPr/>
        <p:txBody>
          <a:bodyPr/>
          <a:lstStyle/>
          <a:p>
            <a:r>
              <a:rPr lang="en-US" smtClean="0"/>
              <a:t>V. Babkin    TOF TDR</a:t>
            </a:r>
            <a:endParaRPr lang="ru-RU"/>
          </a:p>
        </p:txBody>
      </p:sp>
      <p:sp>
        <p:nvSpPr>
          <p:cNvPr id="12" name="Номер слайда 11"/>
          <p:cNvSpPr>
            <a:spLocks noGrp="1"/>
          </p:cNvSpPr>
          <p:nvPr>
            <p:ph type="sldNum" sz="quarter" idx="12"/>
          </p:nvPr>
        </p:nvSpPr>
        <p:spPr/>
        <p:txBody>
          <a:bodyPr/>
          <a:lstStyle/>
          <a:p>
            <a:fld id="{0F9BF74C-D542-4A04-A2BF-D03B5D387137}" type="slidenum">
              <a:rPr lang="ru-RU" smtClean="0"/>
              <a:t>17</a:t>
            </a:fld>
            <a:endParaRPr lang="ru-RU"/>
          </a:p>
        </p:txBody>
      </p:sp>
    </p:spTree>
    <p:extLst>
      <p:ext uri="{BB962C8B-B14F-4D97-AF65-F5344CB8AC3E}">
        <p14:creationId xmlns:p14="http://schemas.microsoft.com/office/powerpoint/2010/main" val="19916762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35" y="2918810"/>
            <a:ext cx="9077465" cy="3437541"/>
          </a:xfrm>
          <a:prstGeom prst="rect">
            <a:avLst/>
          </a:prstGeom>
        </p:spPr>
      </p:pic>
      <p:sp>
        <p:nvSpPr>
          <p:cNvPr id="4" name="TextBox 3"/>
          <p:cNvSpPr txBox="1"/>
          <p:nvPr/>
        </p:nvSpPr>
        <p:spPr>
          <a:xfrm>
            <a:off x="353911" y="-35669"/>
            <a:ext cx="8502712" cy="369332"/>
          </a:xfrm>
          <a:prstGeom prst="rect">
            <a:avLst/>
          </a:prstGeom>
          <a:noFill/>
        </p:spPr>
        <p:txBody>
          <a:bodyPr wrap="none" rtlCol="0">
            <a:spAutoFit/>
          </a:bodyPr>
          <a:lstStyle/>
          <a:p>
            <a:r>
              <a:rPr lang="en-US" dirty="0" smtClean="0"/>
              <a:t>Particles on the cylinder at the TOF distance</a:t>
            </a:r>
            <a:r>
              <a:rPr lang="ru-RU" dirty="0" smtClean="0"/>
              <a:t>. </a:t>
            </a:r>
            <a:r>
              <a:rPr lang="en-US" dirty="0" err="1" smtClean="0"/>
              <a:t>Primary&amp;secondary</a:t>
            </a:r>
            <a:r>
              <a:rPr lang="ru-RU" dirty="0" smtClean="0"/>
              <a:t>.</a:t>
            </a:r>
            <a:r>
              <a:rPr lang="en-US" dirty="0" smtClean="0"/>
              <a:t> All materials.</a:t>
            </a:r>
            <a:r>
              <a:rPr lang="ru-RU" dirty="0" smtClean="0"/>
              <a:t> </a:t>
            </a:r>
            <a:r>
              <a:rPr lang="en-US" b="1" i="1" dirty="0" smtClean="0">
                <a:solidFill>
                  <a:srgbClr val="FF0000"/>
                </a:solidFill>
              </a:rPr>
              <a:t>B</a:t>
            </a:r>
            <a:r>
              <a:rPr lang="en-US" b="1" dirty="0" smtClean="0">
                <a:solidFill>
                  <a:srgbClr val="FF0000"/>
                </a:solidFill>
              </a:rPr>
              <a:t> = 0.5 T</a:t>
            </a:r>
            <a:r>
              <a:rPr lang="ru-RU" b="1" dirty="0" smtClean="0">
                <a:solidFill>
                  <a:srgbClr val="FF0000"/>
                </a:solidFill>
              </a:rPr>
              <a:t>!</a:t>
            </a:r>
            <a:endParaRPr lang="ru-RU" dirty="0"/>
          </a:p>
        </p:txBody>
      </p:sp>
      <p:graphicFrame>
        <p:nvGraphicFramePr>
          <p:cNvPr id="8" name="Таблица 7"/>
          <p:cNvGraphicFramePr>
            <a:graphicFrameLocks noGrp="1"/>
          </p:cNvGraphicFramePr>
          <p:nvPr>
            <p:extLst/>
          </p:nvPr>
        </p:nvGraphicFramePr>
        <p:xfrm>
          <a:off x="2152285" y="992367"/>
          <a:ext cx="2521790" cy="2849880"/>
        </p:xfrm>
        <a:graphic>
          <a:graphicData uri="http://schemas.openxmlformats.org/drawingml/2006/table">
            <a:tbl>
              <a:tblPr firstRow="1" bandRow="1">
                <a:tableStyleId>{5C22544A-7EE6-4342-B048-85BDC9FD1C3A}</a:tableStyleId>
              </a:tblPr>
              <a:tblGrid>
                <a:gridCol w="1118386">
                  <a:extLst>
                    <a:ext uri="{9D8B030D-6E8A-4147-A177-3AD203B41FA5}">
                      <a16:colId xmlns:a16="http://schemas.microsoft.com/office/drawing/2014/main" val="3094614549"/>
                    </a:ext>
                  </a:extLst>
                </a:gridCol>
                <a:gridCol w="1403404">
                  <a:extLst>
                    <a:ext uri="{9D8B030D-6E8A-4147-A177-3AD203B41FA5}">
                      <a16:colId xmlns:a16="http://schemas.microsoft.com/office/drawing/2014/main" val="718094568"/>
                    </a:ext>
                  </a:extLst>
                </a:gridCol>
              </a:tblGrid>
              <a:tr h="216000">
                <a:tc>
                  <a:txBody>
                    <a:bodyPr/>
                    <a:lstStyle/>
                    <a:p>
                      <a:r>
                        <a:rPr lang="en-US" sz="1100" dirty="0" smtClean="0"/>
                        <a:t>Particle type</a:t>
                      </a:r>
                      <a:endParaRPr lang="ru-RU" sz="1100" dirty="0"/>
                    </a:p>
                  </a:txBody>
                  <a:tcPr/>
                </a:tc>
                <a:tc>
                  <a:txBody>
                    <a:bodyPr/>
                    <a:lstStyle/>
                    <a:p>
                      <a:r>
                        <a:rPr lang="en-US" sz="1100" dirty="0" smtClean="0"/>
                        <a:t>Mean multiplicity</a:t>
                      </a:r>
                      <a:endParaRPr lang="ru-RU" sz="1100" dirty="0"/>
                    </a:p>
                  </a:txBody>
                  <a:tcPr/>
                </a:tc>
                <a:extLst>
                  <a:ext uri="{0D108BD9-81ED-4DB2-BD59-A6C34878D82A}">
                    <a16:rowId xmlns:a16="http://schemas.microsoft.com/office/drawing/2014/main" val="2251502401"/>
                  </a:ext>
                </a:extLst>
              </a:tr>
              <a:tr h="216000">
                <a:tc>
                  <a:txBody>
                    <a:bodyPr/>
                    <a:lstStyle/>
                    <a:p>
                      <a:r>
                        <a:rPr lang="en-US" sz="1100" b="1" dirty="0" smtClean="0"/>
                        <a:t>Total</a:t>
                      </a:r>
                      <a:endParaRPr lang="ru-RU" sz="1100" b="1" dirty="0"/>
                    </a:p>
                  </a:txBody>
                  <a:tcPr/>
                </a:tc>
                <a:tc>
                  <a:txBody>
                    <a:bodyPr/>
                    <a:lstStyle/>
                    <a:p>
                      <a:r>
                        <a:rPr lang="ru-RU" sz="1100" b="1" dirty="0" smtClean="0"/>
                        <a:t>5</a:t>
                      </a:r>
                      <a:r>
                        <a:rPr lang="en-US" sz="1100" b="1" dirty="0" smtClean="0"/>
                        <a:t>09</a:t>
                      </a:r>
                      <a:endParaRPr lang="ru-RU" sz="1100" b="1" dirty="0"/>
                    </a:p>
                  </a:txBody>
                  <a:tcPr/>
                </a:tc>
                <a:extLst>
                  <a:ext uri="{0D108BD9-81ED-4DB2-BD59-A6C34878D82A}">
                    <a16:rowId xmlns:a16="http://schemas.microsoft.com/office/drawing/2014/main" val="1444697895"/>
                  </a:ext>
                </a:extLst>
              </a:tr>
              <a:tr h="216000">
                <a:tc>
                  <a:txBody>
                    <a:bodyPr/>
                    <a:lstStyle/>
                    <a:p>
                      <a:r>
                        <a:rPr lang="en-US" sz="1100" dirty="0" smtClean="0"/>
                        <a:t>Protons</a:t>
                      </a:r>
                      <a:endParaRPr lang="ru-RU" sz="1100" dirty="0"/>
                    </a:p>
                  </a:txBody>
                  <a:tcPr/>
                </a:tc>
                <a:tc>
                  <a:txBody>
                    <a:bodyPr/>
                    <a:lstStyle/>
                    <a:p>
                      <a:r>
                        <a:rPr lang="ru-RU" sz="1100" dirty="0" smtClean="0"/>
                        <a:t>3</a:t>
                      </a:r>
                      <a:r>
                        <a:rPr lang="en-US" sz="1100" dirty="0" smtClean="0"/>
                        <a:t>3</a:t>
                      </a:r>
                      <a:r>
                        <a:rPr lang="ru-RU" sz="1100" dirty="0" smtClean="0"/>
                        <a:t>,8</a:t>
                      </a:r>
                      <a:r>
                        <a:rPr lang="en-US" sz="1100" dirty="0" smtClean="0"/>
                        <a:t>7</a:t>
                      </a:r>
                      <a:endParaRPr lang="ru-RU" sz="1100" dirty="0"/>
                    </a:p>
                  </a:txBody>
                  <a:tcPr/>
                </a:tc>
                <a:extLst>
                  <a:ext uri="{0D108BD9-81ED-4DB2-BD59-A6C34878D82A}">
                    <a16:rowId xmlns:a16="http://schemas.microsoft.com/office/drawing/2014/main" val="1881010290"/>
                  </a:ext>
                </a:extLst>
              </a:tr>
              <a:tr h="216000">
                <a:tc>
                  <a:txBody>
                    <a:bodyPr/>
                    <a:lstStyle/>
                    <a:p>
                      <a:r>
                        <a:rPr lang="en-US" sz="1100" dirty="0" smtClean="0"/>
                        <a:t>Neutrons</a:t>
                      </a:r>
                      <a:endParaRPr lang="ru-RU" sz="1100" dirty="0"/>
                    </a:p>
                  </a:txBody>
                  <a:tcPr/>
                </a:tc>
                <a:tc>
                  <a:txBody>
                    <a:bodyPr/>
                    <a:lstStyle/>
                    <a:p>
                      <a:r>
                        <a:rPr lang="ru-RU" sz="1100" dirty="0" smtClean="0">
                          <a:solidFill>
                            <a:srgbClr val="FF0000"/>
                          </a:solidFill>
                        </a:rPr>
                        <a:t>43,</a:t>
                      </a:r>
                      <a:r>
                        <a:rPr lang="en-US" sz="1100" dirty="0" smtClean="0">
                          <a:solidFill>
                            <a:srgbClr val="FF0000"/>
                          </a:solidFill>
                        </a:rPr>
                        <a:t>33</a:t>
                      </a:r>
                      <a:endParaRPr lang="ru-RU" sz="1100" dirty="0">
                        <a:solidFill>
                          <a:srgbClr val="FF0000"/>
                        </a:solidFill>
                      </a:endParaRPr>
                    </a:p>
                  </a:txBody>
                  <a:tcPr/>
                </a:tc>
                <a:extLst>
                  <a:ext uri="{0D108BD9-81ED-4DB2-BD59-A6C34878D82A}">
                    <a16:rowId xmlns:a16="http://schemas.microsoft.com/office/drawing/2014/main" val="1980283759"/>
                  </a:ext>
                </a:extLst>
              </a:tr>
              <a:tr h="216000">
                <a:tc>
                  <a:txBody>
                    <a:bodyPr/>
                    <a:lstStyle/>
                    <a:p>
                      <a:r>
                        <a:rPr lang="en-US" sz="1100" dirty="0" err="1" smtClean="0"/>
                        <a:t>Pions</a:t>
                      </a:r>
                      <a:r>
                        <a:rPr lang="ru-RU" sz="1100" dirty="0" smtClean="0"/>
                        <a:t> +-</a:t>
                      </a:r>
                      <a:endParaRPr lang="ru-RU" sz="1100" dirty="0"/>
                    </a:p>
                  </a:txBody>
                  <a:tcPr/>
                </a:tc>
                <a:tc>
                  <a:txBody>
                    <a:bodyPr/>
                    <a:lstStyle/>
                    <a:p>
                      <a:r>
                        <a:rPr lang="en-US" sz="1100" dirty="0" smtClean="0"/>
                        <a:t>378</a:t>
                      </a:r>
                      <a:r>
                        <a:rPr lang="ru-RU" sz="1100" dirty="0" smtClean="0"/>
                        <a:t>,</a:t>
                      </a:r>
                      <a:r>
                        <a:rPr lang="en-US" sz="1100" dirty="0" smtClean="0"/>
                        <a:t>0</a:t>
                      </a:r>
                      <a:endParaRPr lang="ru-RU" sz="1100" dirty="0"/>
                    </a:p>
                  </a:txBody>
                  <a:tcPr/>
                </a:tc>
                <a:extLst>
                  <a:ext uri="{0D108BD9-81ED-4DB2-BD59-A6C34878D82A}">
                    <a16:rowId xmlns:a16="http://schemas.microsoft.com/office/drawing/2014/main" val="4089761874"/>
                  </a:ext>
                </a:extLst>
              </a:tr>
              <a:tr h="216000">
                <a:tc>
                  <a:txBody>
                    <a:bodyPr/>
                    <a:lstStyle/>
                    <a:p>
                      <a:r>
                        <a:rPr lang="en-US" sz="1100" dirty="0" smtClean="0"/>
                        <a:t>Kaons</a:t>
                      </a:r>
                      <a:r>
                        <a:rPr lang="ru-RU" sz="1100" dirty="0" smtClean="0"/>
                        <a:t> +-</a:t>
                      </a:r>
                      <a:endParaRPr lang="ru-RU" sz="1100" dirty="0"/>
                    </a:p>
                  </a:txBody>
                  <a:tcPr/>
                </a:tc>
                <a:tc>
                  <a:txBody>
                    <a:bodyPr/>
                    <a:lstStyle/>
                    <a:p>
                      <a:r>
                        <a:rPr lang="ru-RU" sz="1100" dirty="0" smtClean="0"/>
                        <a:t>1</a:t>
                      </a:r>
                      <a:r>
                        <a:rPr lang="en-US" sz="1100" dirty="0" smtClean="0"/>
                        <a:t>7</a:t>
                      </a:r>
                      <a:r>
                        <a:rPr lang="ru-RU" sz="1100" dirty="0" smtClean="0"/>
                        <a:t>,</a:t>
                      </a:r>
                      <a:r>
                        <a:rPr lang="en-US" sz="1100" dirty="0" smtClean="0"/>
                        <a:t>35</a:t>
                      </a:r>
                      <a:endParaRPr lang="ru-RU" sz="1100" dirty="0"/>
                    </a:p>
                  </a:txBody>
                  <a:tcPr/>
                </a:tc>
                <a:extLst>
                  <a:ext uri="{0D108BD9-81ED-4DB2-BD59-A6C34878D82A}">
                    <a16:rowId xmlns:a16="http://schemas.microsoft.com/office/drawing/2014/main" val="424067024"/>
                  </a:ext>
                </a:extLst>
              </a:tr>
              <a:tr h="216000">
                <a:tc>
                  <a:txBody>
                    <a:bodyPr/>
                    <a:lstStyle/>
                    <a:p>
                      <a:r>
                        <a:rPr lang="en-US" sz="1100" dirty="0" smtClean="0"/>
                        <a:t>Electrons</a:t>
                      </a:r>
                      <a:endParaRPr lang="ru-RU" sz="1100" dirty="0"/>
                    </a:p>
                  </a:txBody>
                  <a:tcPr/>
                </a:tc>
                <a:tc>
                  <a:txBody>
                    <a:bodyPr/>
                    <a:lstStyle/>
                    <a:p>
                      <a:r>
                        <a:rPr lang="ru-RU" sz="1100" dirty="0" smtClean="0"/>
                        <a:t>0</a:t>
                      </a:r>
                      <a:endParaRPr lang="ru-RU" sz="1100" dirty="0"/>
                    </a:p>
                  </a:txBody>
                  <a:tcPr/>
                </a:tc>
                <a:extLst>
                  <a:ext uri="{0D108BD9-81ED-4DB2-BD59-A6C34878D82A}">
                    <a16:rowId xmlns:a16="http://schemas.microsoft.com/office/drawing/2014/main" val="3641899608"/>
                  </a:ext>
                </a:extLst>
              </a:tr>
              <a:tr h="216000">
                <a:tc>
                  <a:txBody>
                    <a:bodyPr/>
                    <a:lstStyle/>
                    <a:p>
                      <a:r>
                        <a:rPr lang="en-US" sz="1100" dirty="0" smtClean="0"/>
                        <a:t>Positrons</a:t>
                      </a:r>
                      <a:endParaRPr lang="ru-RU" sz="1100" dirty="0"/>
                    </a:p>
                  </a:txBody>
                  <a:tcPr/>
                </a:tc>
                <a:tc>
                  <a:txBody>
                    <a:bodyPr/>
                    <a:lstStyle/>
                    <a:p>
                      <a:r>
                        <a:rPr lang="ru-RU" sz="1100" dirty="0" smtClean="0"/>
                        <a:t>0</a:t>
                      </a:r>
                      <a:endParaRPr lang="ru-RU" sz="1100" dirty="0"/>
                    </a:p>
                  </a:txBody>
                  <a:tcPr/>
                </a:tc>
                <a:extLst>
                  <a:ext uri="{0D108BD9-81ED-4DB2-BD59-A6C34878D82A}">
                    <a16:rowId xmlns:a16="http://schemas.microsoft.com/office/drawing/2014/main" val="335301847"/>
                  </a:ext>
                </a:extLst>
              </a:tr>
              <a:tr h="216000">
                <a:tc>
                  <a:txBody>
                    <a:bodyPr/>
                    <a:lstStyle/>
                    <a:p>
                      <a:r>
                        <a:rPr lang="en-US" sz="1100" dirty="0" smtClean="0"/>
                        <a:t>Gamma</a:t>
                      </a:r>
                      <a:endParaRPr lang="ru-RU" sz="1100" dirty="0"/>
                    </a:p>
                  </a:txBody>
                  <a:tcPr/>
                </a:tc>
                <a:tc>
                  <a:txBody>
                    <a:bodyPr/>
                    <a:lstStyle/>
                    <a:p>
                      <a:r>
                        <a:rPr lang="ru-RU" sz="1100" dirty="0" smtClean="0">
                          <a:solidFill>
                            <a:srgbClr val="FF0000"/>
                          </a:solidFill>
                        </a:rPr>
                        <a:t>21,9</a:t>
                      </a:r>
                      <a:r>
                        <a:rPr lang="en-US" sz="1100" dirty="0" smtClean="0">
                          <a:solidFill>
                            <a:srgbClr val="FF0000"/>
                          </a:solidFill>
                        </a:rPr>
                        <a:t>4</a:t>
                      </a:r>
                      <a:endParaRPr lang="ru-RU" sz="1100" dirty="0">
                        <a:solidFill>
                          <a:srgbClr val="FF0000"/>
                        </a:solidFill>
                      </a:endParaRPr>
                    </a:p>
                  </a:txBody>
                  <a:tcPr/>
                </a:tc>
                <a:extLst>
                  <a:ext uri="{0D108BD9-81ED-4DB2-BD59-A6C34878D82A}">
                    <a16:rowId xmlns:a16="http://schemas.microsoft.com/office/drawing/2014/main" val="2394632263"/>
                  </a:ext>
                </a:extLst>
              </a:tr>
              <a:tr h="216000">
                <a:tc>
                  <a:txBody>
                    <a:bodyPr/>
                    <a:lstStyle/>
                    <a:p>
                      <a:r>
                        <a:rPr lang="en-US" sz="1100" dirty="0" smtClean="0"/>
                        <a:t>Muons</a:t>
                      </a:r>
                      <a:r>
                        <a:rPr lang="ru-RU" sz="1100" dirty="0" smtClean="0"/>
                        <a:t> +-</a:t>
                      </a:r>
                      <a:endParaRPr lang="ru-RU" sz="1100" dirty="0"/>
                    </a:p>
                  </a:txBody>
                  <a:tcPr/>
                </a:tc>
                <a:tc>
                  <a:txBody>
                    <a:bodyPr/>
                    <a:lstStyle/>
                    <a:p>
                      <a:r>
                        <a:rPr lang="en-US" sz="1100" dirty="0" smtClean="0"/>
                        <a:t>0</a:t>
                      </a:r>
                      <a:endParaRPr lang="ru-RU" sz="1100" dirty="0"/>
                    </a:p>
                  </a:txBody>
                  <a:tcPr/>
                </a:tc>
                <a:extLst>
                  <a:ext uri="{0D108BD9-81ED-4DB2-BD59-A6C34878D82A}">
                    <a16:rowId xmlns:a16="http://schemas.microsoft.com/office/drawing/2014/main" val="3899478791"/>
                  </a:ext>
                </a:extLst>
              </a:tr>
              <a:tr h="216000">
                <a:tc>
                  <a:txBody>
                    <a:bodyPr/>
                    <a:lstStyle/>
                    <a:p>
                      <a:r>
                        <a:rPr lang="en-US" sz="1100" b="0" dirty="0" smtClean="0"/>
                        <a:t>Other</a:t>
                      </a:r>
                      <a:endParaRPr lang="ru-RU" sz="1100" b="0" dirty="0"/>
                    </a:p>
                  </a:txBody>
                  <a:tcPr>
                    <a:solidFill>
                      <a:schemeClr val="accent5">
                        <a:lumMod val="20000"/>
                        <a:lumOff val="80000"/>
                      </a:schemeClr>
                    </a:solidFill>
                  </a:tcPr>
                </a:tc>
                <a:tc>
                  <a:txBody>
                    <a:bodyPr/>
                    <a:lstStyle/>
                    <a:p>
                      <a:r>
                        <a:rPr lang="en-US" sz="1100" b="0" dirty="0" smtClean="0"/>
                        <a:t>14,5</a:t>
                      </a:r>
                      <a:endParaRPr lang="ru-RU" sz="1100" b="0" dirty="0"/>
                    </a:p>
                  </a:txBody>
                  <a:tcPr>
                    <a:solidFill>
                      <a:schemeClr val="accent5">
                        <a:lumMod val="20000"/>
                        <a:lumOff val="80000"/>
                      </a:schemeClr>
                    </a:solidFill>
                  </a:tcPr>
                </a:tc>
                <a:extLst>
                  <a:ext uri="{0D108BD9-81ED-4DB2-BD59-A6C34878D82A}">
                    <a16:rowId xmlns:a16="http://schemas.microsoft.com/office/drawing/2014/main" val="2078206302"/>
                  </a:ext>
                </a:extLst>
              </a:tr>
            </a:tbl>
          </a:graphicData>
        </a:graphic>
      </p:graphicFrame>
      <p:graphicFrame>
        <p:nvGraphicFramePr>
          <p:cNvPr id="9" name="Таблица 8"/>
          <p:cNvGraphicFramePr>
            <a:graphicFrameLocks noGrp="1"/>
          </p:cNvGraphicFramePr>
          <p:nvPr>
            <p:extLst/>
          </p:nvPr>
        </p:nvGraphicFramePr>
        <p:xfrm>
          <a:off x="4674075" y="992367"/>
          <a:ext cx="2521790" cy="2849880"/>
        </p:xfrm>
        <a:graphic>
          <a:graphicData uri="http://schemas.openxmlformats.org/drawingml/2006/table">
            <a:tbl>
              <a:tblPr firstRow="1" bandRow="1">
                <a:tableStyleId>{21E4AEA4-8DFA-4A89-87EB-49C32662AFE0}</a:tableStyleId>
              </a:tblPr>
              <a:tblGrid>
                <a:gridCol w="1118386">
                  <a:extLst>
                    <a:ext uri="{9D8B030D-6E8A-4147-A177-3AD203B41FA5}">
                      <a16:colId xmlns:a16="http://schemas.microsoft.com/office/drawing/2014/main" val="3094614549"/>
                    </a:ext>
                  </a:extLst>
                </a:gridCol>
                <a:gridCol w="1403404">
                  <a:extLst>
                    <a:ext uri="{9D8B030D-6E8A-4147-A177-3AD203B41FA5}">
                      <a16:colId xmlns:a16="http://schemas.microsoft.com/office/drawing/2014/main" val="718094568"/>
                    </a:ext>
                  </a:extLst>
                </a:gridCol>
              </a:tblGrid>
              <a:tr h="216000">
                <a:tc>
                  <a:txBody>
                    <a:bodyPr/>
                    <a:lstStyle/>
                    <a:p>
                      <a:r>
                        <a:rPr lang="en-US" sz="1100" dirty="0" smtClean="0"/>
                        <a:t>Particle type</a:t>
                      </a:r>
                      <a:endParaRPr lang="ru-RU" sz="1100" dirty="0"/>
                    </a:p>
                  </a:txBody>
                  <a:tcPr/>
                </a:tc>
                <a:tc>
                  <a:txBody>
                    <a:bodyPr/>
                    <a:lstStyle/>
                    <a:p>
                      <a:r>
                        <a:rPr lang="en-US" sz="1100" dirty="0" smtClean="0"/>
                        <a:t>Mean multiplicity</a:t>
                      </a:r>
                      <a:endParaRPr lang="ru-RU" sz="1100" dirty="0"/>
                    </a:p>
                  </a:txBody>
                  <a:tcPr/>
                </a:tc>
                <a:extLst>
                  <a:ext uri="{0D108BD9-81ED-4DB2-BD59-A6C34878D82A}">
                    <a16:rowId xmlns:a16="http://schemas.microsoft.com/office/drawing/2014/main" val="2251502401"/>
                  </a:ext>
                </a:extLst>
              </a:tr>
              <a:tr h="216000">
                <a:tc>
                  <a:txBody>
                    <a:bodyPr/>
                    <a:lstStyle/>
                    <a:p>
                      <a:r>
                        <a:rPr lang="en-US" sz="1100" b="1" dirty="0" smtClean="0"/>
                        <a:t>Total</a:t>
                      </a:r>
                      <a:endParaRPr lang="ru-RU" sz="1100" b="1" dirty="0"/>
                    </a:p>
                  </a:txBody>
                  <a:tcPr/>
                </a:tc>
                <a:tc>
                  <a:txBody>
                    <a:bodyPr/>
                    <a:lstStyle/>
                    <a:p>
                      <a:r>
                        <a:rPr lang="en-US" sz="1100" b="1" dirty="0" smtClean="0"/>
                        <a:t>49</a:t>
                      </a:r>
                      <a:r>
                        <a:rPr lang="ru-RU" sz="1100" b="1" dirty="0" smtClean="0"/>
                        <a:t>8</a:t>
                      </a:r>
                      <a:r>
                        <a:rPr lang="en-US" sz="1100" b="1" dirty="0" smtClean="0"/>
                        <a:t>0</a:t>
                      </a:r>
                      <a:endParaRPr lang="ru-RU" sz="1100" b="1" dirty="0"/>
                    </a:p>
                  </a:txBody>
                  <a:tcPr/>
                </a:tc>
                <a:extLst>
                  <a:ext uri="{0D108BD9-81ED-4DB2-BD59-A6C34878D82A}">
                    <a16:rowId xmlns:a16="http://schemas.microsoft.com/office/drawing/2014/main" val="1444697895"/>
                  </a:ext>
                </a:extLst>
              </a:tr>
              <a:tr h="216000">
                <a:tc>
                  <a:txBody>
                    <a:bodyPr/>
                    <a:lstStyle/>
                    <a:p>
                      <a:r>
                        <a:rPr lang="en-US" sz="1100" dirty="0" smtClean="0"/>
                        <a:t>Protons</a:t>
                      </a:r>
                      <a:endParaRPr lang="ru-RU" sz="1100" dirty="0"/>
                    </a:p>
                  </a:txBody>
                  <a:tcPr/>
                </a:tc>
                <a:tc>
                  <a:txBody>
                    <a:bodyPr/>
                    <a:lstStyle/>
                    <a:p>
                      <a:r>
                        <a:rPr lang="en-US" sz="1100" dirty="0" smtClean="0"/>
                        <a:t>58</a:t>
                      </a:r>
                      <a:r>
                        <a:rPr lang="ru-RU" sz="1100" dirty="0" smtClean="0"/>
                        <a:t>,</a:t>
                      </a:r>
                      <a:r>
                        <a:rPr lang="en-US" sz="1100" dirty="0" smtClean="0"/>
                        <a:t>52</a:t>
                      </a:r>
                      <a:endParaRPr lang="ru-RU" sz="1100" dirty="0"/>
                    </a:p>
                  </a:txBody>
                  <a:tcPr/>
                </a:tc>
                <a:extLst>
                  <a:ext uri="{0D108BD9-81ED-4DB2-BD59-A6C34878D82A}">
                    <a16:rowId xmlns:a16="http://schemas.microsoft.com/office/drawing/2014/main" val="1881010290"/>
                  </a:ext>
                </a:extLst>
              </a:tr>
              <a:tr h="216000">
                <a:tc>
                  <a:txBody>
                    <a:bodyPr/>
                    <a:lstStyle/>
                    <a:p>
                      <a:r>
                        <a:rPr lang="en-US" sz="1100" dirty="0" smtClean="0"/>
                        <a:t>Neutrons</a:t>
                      </a:r>
                      <a:endParaRPr lang="ru-RU" sz="1100" dirty="0"/>
                    </a:p>
                  </a:txBody>
                  <a:tcPr/>
                </a:tc>
                <a:tc>
                  <a:txBody>
                    <a:bodyPr/>
                    <a:lstStyle/>
                    <a:p>
                      <a:r>
                        <a:rPr lang="ru-RU" sz="1100" dirty="0" smtClean="0">
                          <a:solidFill>
                            <a:srgbClr val="FF0000"/>
                          </a:solidFill>
                        </a:rPr>
                        <a:t>18</a:t>
                      </a:r>
                      <a:r>
                        <a:rPr lang="en-US" sz="1100" dirty="0" smtClean="0">
                          <a:solidFill>
                            <a:srgbClr val="FF0000"/>
                          </a:solidFill>
                        </a:rPr>
                        <a:t>54</a:t>
                      </a:r>
                      <a:endParaRPr lang="ru-RU" sz="1100" dirty="0">
                        <a:solidFill>
                          <a:srgbClr val="FF0000"/>
                        </a:solidFill>
                      </a:endParaRPr>
                    </a:p>
                  </a:txBody>
                  <a:tcPr/>
                </a:tc>
                <a:extLst>
                  <a:ext uri="{0D108BD9-81ED-4DB2-BD59-A6C34878D82A}">
                    <a16:rowId xmlns:a16="http://schemas.microsoft.com/office/drawing/2014/main" val="1980283759"/>
                  </a:ext>
                </a:extLst>
              </a:tr>
              <a:tr h="216000">
                <a:tc>
                  <a:txBody>
                    <a:bodyPr/>
                    <a:lstStyle/>
                    <a:p>
                      <a:r>
                        <a:rPr lang="en-US" sz="1100" dirty="0" err="1" smtClean="0"/>
                        <a:t>Pions</a:t>
                      </a:r>
                      <a:r>
                        <a:rPr lang="ru-RU" sz="1100" dirty="0" smtClean="0"/>
                        <a:t> +-</a:t>
                      </a:r>
                      <a:endParaRPr lang="ru-RU" sz="1100" dirty="0"/>
                    </a:p>
                  </a:txBody>
                  <a:tcPr/>
                </a:tc>
                <a:tc>
                  <a:txBody>
                    <a:bodyPr/>
                    <a:lstStyle/>
                    <a:p>
                      <a:r>
                        <a:rPr lang="en-US" sz="1100" dirty="0" smtClean="0"/>
                        <a:t>72</a:t>
                      </a:r>
                      <a:r>
                        <a:rPr lang="ru-RU" sz="1100" dirty="0" smtClean="0"/>
                        <a:t>,</a:t>
                      </a:r>
                      <a:r>
                        <a:rPr lang="en-US" sz="1100" dirty="0" smtClean="0"/>
                        <a:t>13</a:t>
                      </a:r>
                      <a:endParaRPr lang="ru-RU" sz="1100" dirty="0"/>
                    </a:p>
                  </a:txBody>
                  <a:tcPr/>
                </a:tc>
                <a:extLst>
                  <a:ext uri="{0D108BD9-81ED-4DB2-BD59-A6C34878D82A}">
                    <a16:rowId xmlns:a16="http://schemas.microsoft.com/office/drawing/2014/main" val="4089761874"/>
                  </a:ext>
                </a:extLst>
              </a:tr>
              <a:tr h="216000">
                <a:tc>
                  <a:txBody>
                    <a:bodyPr/>
                    <a:lstStyle/>
                    <a:p>
                      <a:r>
                        <a:rPr lang="en-US" sz="1100" dirty="0" smtClean="0"/>
                        <a:t>Kaons</a:t>
                      </a:r>
                      <a:r>
                        <a:rPr lang="ru-RU" sz="1100" dirty="0" smtClean="0"/>
                        <a:t> +-</a:t>
                      </a:r>
                      <a:endParaRPr lang="ru-RU" sz="1100" dirty="0"/>
                    </a:p>
                  </a:txBody>
                  <a:tcPr/>
                </a:tc>
                <a:tc>
                  <a:txBody>
                    <a:bodyPr/>
                    <a:lstStyle/>
                    <a:p>
                      <a:r>
                        <a:rPr lang="en-US" sz="1100" dirty="0" smtClean="0"/>
                        <a:t>0</a:t>
                      </a:r>
                      <a:r>
                        <a:rPr lang="ru-RU" sz="1100" dirty="0" smtClean="0"/>
                        <a:t>,3</a:t>
                      </a:r>
                      <a:r>
                        <a:rPr lang="en-US" sz="1100" dirty="0" smtClean="0"/>
                        <a:t>4</a:t>
                      </a:r>
                      <a:endParaRPr lang="ru-RU" sz="1100" dirty="0"/>
                    </a:p>
                  </a:txBody>
                  <a:tcPr/>
                </a:tc>
                <a:extLst>
                  <a:ext uri="{0D108BD9-81ED-4DB2-BD59-A6C34878D82A}">
                    <a16:rowId xmlns:a16="http://schemas.microsoft.com/office/drawing/2014/main" val="3315329984"/>
                  </a:ext>
                </a:extLst>
              </a:tr>
              <a:tr h="216000">
                <a:tc>
                  <a:txBody>
                    <a:bodyPr/>
                    <a:lstStyle/>
                    <a:p>
                      <a:r>
                        <a:rPr lang="en-US" sz="1100" dirty="0" smtClean="0"/>
                        <a:t>Electrons</a:t>
                      </a:r>
                      <a:endParaRPr lang="ru-RU" sz="1100" dirty="0"/>
                    </a:p>
                  </a:txBody>
                  <a:tcPr/>
                </a:tc>
                <a:tc>
                  <a:txBody>
                    <a:bodyPr/>
                    <a:lstStyle/>
                    <a:p>
                      <a:r>
                        <a:rPr lang="en-US" sz="1100" dirty="0" smtClean="0"/>
                        <a:t>44</a:t>
                      </a:r>
                      <a:r>
                        <a:rPr lang="ru-RU" sz="1100" dirty="0" smtClean="0"/>
                        <a:t>,</a:t>
                      </a:r>
                      <a:r>
                        <a:rPr lang="en-US" sz="1100" dirty="0" smtClean="0"/>
                        <a:t>91</a:t>
                      </a:r>
                      <a:endParaRPr lang="ru-RU" sz="1100" dirty="0"/>
                    </a:p>
                  </a:txBody>
                  <a:tcPr/>
                </a:tc>
                <a:extLst>
                  <a:ext uri="{0D108BD9-81ED-4DB2-BD59-A6C34878D82A}">
                    <a16:rowId xmlns:a16="http://schemas.microsoft.com/office/drawing/2014/main" val="3641899608"/>
                  </a:ext>
                </a:extLst>
              </a:tr>
              <a:tr h="216000">
                <a:tc>
                  <a:txBody>
                    <a:bodyPr/>
                    <a:lstStyle/>
                    <a:p>
                      <a:r>
                        <a:rPr lang="en-US" sz="1100" dirty="0" smtClean="0"/>
                        <a:t>Positrons</a:t>
                      </a:r>
                      <a:endParaRPr lang="ru-RU" sz="1100" dirty="0"/>
                    </a:p>
                  </a:txBody>
                  <a:tcPr/>
                </a:tc>
                <a:tc>
                  <a:txBody>
                    <a:bodyPr/>
                    <a:lstStyle/>
                    <a:p>
                      <a:r>
                        <a:rPr lang="en-US" sz="1100" dirty="0" smtClean="0"/>
                        <a:t>41,71</a:t>
                      </a:r>
                      <a:endParaRPr lang="ru-RU" sz="1100" dirty="0"/>
                    </a:p>
                  </a:txBody>
                  <a:tcPr/>
                </a:tc>
                <a:extLst>
                  <a:ext uri="{0D108BD9-81ED-4DB2-BD59-A6C34878D82A}">
                    <a16:rowId xmlns:a16="http://schemas.microsoft.com/office/drawing/2014/main" val="335301847"/>
                  </a:ext>
                </a:extLst>
              </a:tr>
              <a:tr h="216000">
                <a:tc>
                  <a:txBody>
                    <a:bodyPr/>
                    <a:lstStyle/>
                    <a:p>
                      <a:r>
                        <a:rPr lang="en-US" sz="1100" dirty="0" smtClean="0"/>
                        <a:t>Gamma</a:t>
                      </a:r>
                      <a:endParaRPr lang="ru-RU" sz="1100" dirty="0"/>
                    </a:p>
                  </a:txBody>
                  <a:tcPr/>
                </a:tc>
                <a:tc>
                  <a:txBody>
                    <a:bodyPr/>
                    <a:lstStyle/>
                    <a:p>
                      <a:r>
                        <a:rPr lang="en-US" sz="1100" dirty="0" smtClean="0">
                          <a:solidFill>
                            <a:srgbClr val="FF0000"/>
                          </a:solidFill>
                        </a:rPr>
                        <a:t>2835</a:t>
                      </a:r>
                      <a:endParaRPr lang="ru-RU" sz="1100" dirty="0">
                        <a:solidFill>
                          <a:srgbClr val="FF0000"/>
                        </a:solidFill>
                      </a:endParaRPr>
                    </a:p>
                  </a:txBody>
                  <a:tcPr/>
                </a:tc>
                <a:extLst>
                  <a:ext uri="{0D108BD9-81ED-4DB2-BD59-A6C34878D82A}">
                    <a16:rowId xmlns:a16="http://schemas.microsoft.com/office/drawing/2014/main" val="2394632263"/>
                  </a:ext>
                </a:extLst>
              </a:tr>
              <a:tr h="216000">
                <a:tc>
                  <a:txBody>
                    <a:bodyPr/>
                    <a:lstStyle/>
                    <a:p>
                      <a:r>
                        <a:rPr lang="en-US" sz="1100" dirty="0" smtClean="0"/>
                        <a:t>Muons</a:t>
                      </a:r>
                      <a:r>
                        <a:rPr lang="ru-RU" sz="1100" dirty="0" smtClean="0"/>
                        <a:t> +-</a:t>
                      </a:r>
                      <a:endParaRPr lang="ru-RU" sz="1100" dirty="0"/>
                    </a:p>
                  </a:txBody>
                  <a:tcPr/>
                </a:tc>
                <a:tc>
                  <a:txBody>
                    <a:bodyPr/>
                    <a:lstStyle/>
                    <a:p>
                      <a:r>
                        <a:rPr lang="en-US" sz="1100" dirty="0" smtClean="0">
                          <a:solidFill>
                            <a:srgbClr val="0070C0"/>
                          </a:solidFill>
                        </a:rPr>
                        <a:t>62,84</a:t>
                      </a:r>
                      <a:endParaRPr lang="ru-RU" sz="1100" dirty="0">
                        <a:solidFill>
                          <a:srgbClr val="0070C0"/>
                        </a:solidFill>
                      </a:endParaRPr>
                    </a:p>
                  </a:txBody>
                  <a:tcPr/>
                </a:tc>
                <a:extLst>
                  <a:ext uri="{0D108BD9-81ED-4DB2-BD59-A6C34878D82A}">
                    <a16:rowId xmlns:a16="http://schemas.microsoft.com/office/drawing/2014/main" val="3899478791"/>
                  </a:ext>
                </a:extLst>
              </a:tr>
              <a:tr h="216000">
                <a:tc>
                  <a:txBody>
                    <a:bodyPr/>
                    <a:lstStyle/>
                    <a:p>
                      <a:r>
                        <a:rPr lang="en-US" sz="1100" b="0" dirty="0" smtClean="0"/>
                        <a:t>Other</a:t>
                      </a:r>
                      <a:endParaRPr lang="ru-RU" sz="1100" b="0" dirty="0"/>
                    </a:p>
                  </a:txBody>
                  <a:tcPr>
                    <a:solidFill>
                      <a:schemeClr val="accent2">
                        <a:lumMod val="20000"/>
                        <a:lumOff val="80000"/>
                      </a:schemeClr>
                    </a:solidFill>
                  </a:tcPr>
                </a:tc>
                <a:tc>
                  <a:txBody>
                    <a:bodyPr/>
                    <a:lstStyle/>
                    <a:p>
                      <a:r>
                        <a:rPr lang="en-US" sz="1100" b="0" dirty="0" smtClean="0"/>
                        <a:t>10,5</a:t>
                      </a:r>
                      <a:endParaRPr lang="ru-RU" sz="1100" b="0" dirty="0"/>
                    </a:p>
                  </a:txBody>
                  <a:tcPr>
                    <a:solidFill>
                      <a:schemeClr val="accent2">
                        <a:lumMod val="20000"/>
                        <a:lumOff val="80000"/>
                      </a:schemeClr>
                    </a:solidFill>
                  </a:tcPr>
                </a:tc>
                <a:extLst>
                  <a:ext uri="{0D108BD9-81ED-4DB2-BD59-A6C34878D82A}">
                    <a16:rowId xmlns:a16="http://schemas.microsoft.com/office/drawing/2014/main" val="2078206302"/>
                  </a:ext>
                </a:extLst>
              </a:tr>
            </a:tbl>
          </a:graphicData>
        </a:graphic>
      </p:graphicFrame>
      <p:sp>
        <p:nvSpPr>
          <p:cNvPr id="2" name="TextBox 1"/>
          <p:cNvSpPr txBox="1"/>
          <p:nvPr/>
        </p:nvSpPr>
        <p:spPr>
          <a:xfrm>
            <a:off x="2761399" y="623035"/>
            <a:ext cx="857222" cy="338554"/>
          </a:xfrm>
          <a:prstGeom prst="rect">
            <a:avLst/>
          </a:prstGeom>
          <a:noFill/>
        </p:spPr>
        <p:txBody>
          <a:bodyPr wrap="none" rtlCol="0">
            <a:spAutoFit/>
          </a:bodyPr>
          <a:lstStyle/>
          <a:p>
            <a:r>
              <a:rPr lang="en-US" sz="1600" b="1" dirty="0" smtClean="0">
                <a:solidFill>
                  <a:schemeClr val="accent1"/>
                </a:solidFill>
              </a:rPr>
              <a:t>Primary</a:t>
            </a:r>
            <a:endParaRPr lang="ru-RU" sz="1600" b="1" dirty="0">
              <a:solidFill>
                <a:schemeClr val="accent1"/>
              </a:solidFill>
            </a:endParaRPr>
          </a:p>
        </p:txBody>
      </p:sp>
      <p:sp>
        <p:nvSpPr>
          <p:cNvPr id="10" name="TextBox 9"/>
          <p:cNvSpPr txBox="1"/>
          <p:nvPr/>
        </p:nvSpPr>
        <p:spPr>
          <a:xfrm>
            <a:off x="5347822" y="637908"/>
            <a:ext cx="1075807" cy="338554"/>
          </a:xfrm>
          <a:prstGeom prst="rect">
            <a:avLst/>
          </a:prstGeom>
          <a:noFill/>
        </p:spPr>
        <p:txBody>
          <a:bodyPr wrap="none" rtlCol="0">
            <a:spAutoFit/>
          </a:bodyPr>
          <a:lstStyle/>
          <a:p>
            <a:r>
              <a:rPr lang="en-US" sz="1600" b="1" dirty="0" smtClean="0">
                <a:solidFill>
                  <a:schemeClr val="accent2"/>
                </a:solidFill>
              </a:rPr>
              <a:t>Secondary</a:t>
            </a:r>
            <a:endParaRPr lang="ru-RU" sz="1600" b="1" dirty="0">
              <a:solidFill>
                <a:schemeClr val="accent2"/>
              </a:solidFill>
            </a:endParaRPr>
          </a:p>
        </p:txBody>
      </p:sp>
      <p:sp>
        <p:nvSpPr>
          <p:cNvPr id="3" name="TextBox 2"/>
          <p:cNvSpPr txBox="1"/>
          <p:nvPr/>
        </p:nvSpPr>
        <p:spPr>
          <a:xfrm>
            <a:off x="3929805" y="615083"/>
            <a:ext cx="1170770" cy="369332"/>
          </a:xfrm>
          <a:prstGeom prst="rect">
            <a:avLst/>
          </a:prstGeom>
          <a:noFill/>
        </p:spPr>
        <p:txBody>
          <a:bodyPr wrap="none" rtlCol="0">
            <a:spAutoFit/>
          </a:bodyPr>
          <a:lstStyle/>
          <a:p>
            <a:r>
              <a:rPr lang="en-US" b="1" dirty="0" smtClean="0">
                <a:solidFill>
                  <a:srgbClr val="FF0000"/>
                </a:solidFill>
              </a:rPr>
              <a:t>Total</a:t>
            </a:r>
            <a:r>
              <a:rPr lang="ru-RU" b="1" dirty="0" smtClean="0">
                <a:solidFill>
                  <a:srgbClr val="FF0000"/>
                </a:solidFill>
              </a:rPr>
              <a:t> </a:t>
            </a:r>
            <a:r>
              <a:rPr lang="en-US" b="1" dirty="0" smtClean="0">
                <a:solidFill>
                  <a:srgbClr val="FF0000"/>
                </a:solidFill>
              </a:rPr>
              <a:t>5489</a:t>
            </a:r>
            <a:endParaRPr lang="ru-RU" b="1" dirty="0">
              <a:solidFill>
                <a:srgbClr val="FF0000"/>
              </a:solidFill>
            </a:endParaRPr>
          </a:p>
        </p:txBody>
      </p:sp>
      <p:sp>
        <p:nvSpPr>
          <p:cNvPr id="12" name="TextBox 11"/>
          <p:cNvSpPr txBox="1"/>
          <p:nvPr/>
        </p:nvSpPr>
        <p:spPr>
          <a:xfrm>
            <a:off x="4682595" y="307306"/>
            <a:ext cx="4078361" cy="307777"/>
          </a:xfrm>
          <a:prstGeom prst="rect">
            <a:avLst/>
          </a:prstGeom>
          <a:noFill/>
        </p:spPr>
        <p:txBody>
          <a:bodyPr wrap="none" rtlCol="0">
            <a:spAutoFit/>
          </a:bodyPr>
          <a:lstStyle/>
          <a:p>
            <a:r>
              <a:rPr lang="en-US" sz="1400" b="1" dirty="0" smtClean="0"/>
              <a:t>Cylinder</a:t>
            </a:r>
            <a:r>
              <a:rPr lang="ru-RU" sz="1400" b="1" dirty="0" smtClean="0"/>
              <a:t> </a:t>
            </a:r>
            <a:r>
              <a:rPr lang="en-US" sz="1400" b="1" dirty="0" smtClean="0"/>
              <a:t>(virtual TOF) </a:t>
            </a:r>
            <a:r>
              <a:rPr lang="en-US" sz="1400" b="1" dirty="0"/>
              <a:t>R = 152, Z =[-300,+300] // [cm]</a:t>
            </a:r>
            <a:endParaRPr lang="ru-RU" sz="1400" b="1" dirty="0"/>
          </a:p>
        </p:txBody>
      </p:sp>
      <p:sp>
        <p:nvSpPr>
          <p:cNvPr id="13" name="TextBox 12"/>
          <p:cNvSpPr txBox="1"/>
          <p:nvPr/>
        </p:nvSpPr>
        <p:spPr>
          <a:xfrm>
            <a:off x="33552" y="338097"/>
            <a:ext cx="4640523" cy="461665"/>
          </a:xfrm>
          <a:prstGeom prst="rect">
            <a:avLst/>
          </a:prstGeom>
          <a:noFill/>
        </p:spPr>
        <p:txBody>
          <a:bodyPr wrap="square" rtlCol="0">
            <a:spAutoFit/>
          </a:bodyPr>
          <a:lstStyle/>
          <a:p>
            <a:r>
              <a:rPr lang="en-US" sz="1200" b="1" dirty="0" smtClean="0"/>
              <a:t>Conditions</a:t>
            </a:r>
            <a:r>
              <a:rPr lang="ru-RU" sz="1200" b="1" dirty="0" smtClean="0"/>
              <a:t>:</a:t>
            </a:r>
            <a:r>
              <a:rPr lang="en-US" sz="1200" b="1" dirty="0" smtClean="0"/>
              <a:t> LAQGSM </a:t>
            </a:r>
            <a:r>
              <a:rPr lang="en-US" sz="1200" b="1" dirty="0"/>
              <a:t>vertex: </a:t>
            </a:r>
            <a:r>
              <a:rPr lang="en-US" sz="1200" b="1" dirty="0" smtClean="0"/>
              <a:t>AuAuss11_5mb5_mer.r12</a:t>
            </a:r>
            <a:r>
              <a:rPr lang="en-US" sz="1200" b="1" dirty="0"/>
              <a:t>, </a:t>
            </a:r>
            <a:r>
              <a:rPr lang="ru-RU" sz="1200" b="1" dirty="0" smtClean="0"/>
              <a:t>60000 </a:t>
            </a:r>
            <a:r>
              <a:rPr lang="en-US" sz="1200" b="1" dirty="0" smtClean="0"/>
              <a:t>events</a:t>
            </a:r>
            <a:endParaRPr lang="ru-RU" sz="1200" b="1" dirty="0" smtClean="0"/>
          </a:p>
          <a:p>
            <a:r>
              <a:rPr lang="en-US" sz="1200" b="1" dirty="0" smtClean="0"/>
              <a:t>√S </a:t>
            </a:r>
            <a:r>
              <a:rPr lang="en-US" sz="1200" b="1" dirty="0"/>
              <a:t>= 11.5 </a:t>
            </a:r>
            <a:r>
              <a:rPr lang="en-US" sz="1200" b="1" dirty="0" smtClean="0"/>
              <a:t>GeV, b </a:t>
            </a:r>
            <a:r>
              <a:rPr lang="en-US" sz="1200" b="1" dirty="0"/>
              <a:t>&lt; 3fm </a:t>
            </a:r>
            <a:r>
              <a:rPr lang="en-US" sz="1200" b="1" dirty="0" smtClean="0"/>
              <a:t>(central)</a:t>
            </a:r>
            <a:endParaRPr lang="ru-RU" sz="1200" b="1" dirty="0" smtClean="0"/>
          </a:p>
        </p:txBody>
      </p:sp>
      <p:sp>
        <p:nvSpPr>
          <p:cNvPr id="5" name="Дата 4"/>
          <p:cNvSpPr>
            <a:spLocks noGrp="1"/>
          </p:cNvSpPr>
          <p:nvPr>
            <p:ph type="dt" sz="half" idx="10"/>
          </p:nvPr>
        </p:nvSpPr>
        <p:spPr/>
        <p:txBody>
          <a:bodyPr/>
          <a:lstStyle/>
          <a:p>
            <a:fld id="{CC55D2EC-C2A9-4E20-ACE6-B8FDB5BBE503}" type="datetime1">
              <a:rPr lang="ru-RU" smtClean="0"/>
              <a:t>30.01.2018</a:t>
            </a:fld>
            <a:endParaRPr lang="ru-RU"/>
          </a:p>
        </p:txBody>
      </p:sp>
      <p:sp>
        <p:nvSpPr>
          <p:cNvPr id="6" name="Нижний колонтитул 5"/>
          <p:cNvSpPr>
            <a:spLocks noGrp="1"/>
          </p:cNvSpPr>
          <p:nvPr>
            <p:ph type="ftr" sz="quarter" idx="11"/>
          </p:nvPr>
        </p:nvSpPr>
        <p:spPr/>
        <p:txBody>
          <a:bodyPr/>
          <a:lstStyle/>
          <a:p>
            <a:r>
              <a:rPr lang="en-US" smtClean="0"/>
              <a:t>V. Babkin    TOF TDR</a:t>
            </a:r>
            <a:endParaRPr lang="ru-RU"/>
          </a:p>
        </p:txBody>
      </p:sp>
      <p:sp>
        <p:nvSpPr>
          <p:cNvPr id="7" name="Номер слайда 6"/>
          <p:cNvSpPr>
            <a:spLocks noGrp="1"/>
          </p:cNvSpPr>
          <p:nvPr>
            <p:ph type="sldNum" sz="quarter" idx="12"/>
          </p:nvPr>
        </p:nvSpPr>
        <p:spPr/>
        <p:txBody>
          <a:bodyPr/>
          <a:lstStyle/>
          <a:p>
            <a:fld id="{0F9BF74C-D542-4A04-A2BF-D03B5D387137}" type="slidenum">
              <a:rPr lang="ru-RU" smtClean="0"/>
              <a:t>18</a:t>
            </a:fld>
            <a:endParaRPr lang="ru-RU"/>
          </a:p>
        </p:txBody>
      </p:sp>
    </p:spTree>
    <p:extLst>
      <p:ext uri="{BB962C8B-B14F-4D97-AF65-F5344CB8AC3E}">
        <p14:creationId xmlns:p14="http://schemas.microsoft.com/office/powerpoint/2010/main" val="35605873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TextBox 5"/>
          <p:cNvSpPr txBox="1"/>
          <p:nvPr/>
        </p:nvSpPr>
        <p:spPr>
          <a:xfrm>
            <a:off x="1845426" y="4854633"/>
            <a:ext cx="184731" cy="369332"/>
          </a:xfrm>
          <a:prstGeom prst="rect">
            <a:avLst/>
          </a:prstGeom>
          <a:noFill/>
        </p:spPr>
        <p:txBody>
          <a:bodyPr wrap="none" rtlCol="0">
            <a:spAutoFit/>
          </a:bodyPr>
          <a:lstStyle/>
          <a:p>
            <a:endParaRPr lang="ru-RU"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 y="428329"/>
            <a:ext cx="9144148" cy="4952919"/>
          </a:xfrm>
          <a:prstGeom prst="rect">
            <a:avLst/>
          </a:prstGeom>
        </p:spPr>
      </p:pic>
      <p:sp>
        <p:nvSpPr>
          <p:cNvPr id="3" name="Прямоугольник 2"/>
          <p:cNvSpPr/>
          <p:nvPr/>
        </p:nvSpPr>
        <p:spPr>
          <a:xfrm>
            <a:off x="3435625" y="5624911"/>
            <a:ext cx="2044149" cy="369332"/>
          </a:xfrm>
          <a:prstGeom prst="rect">
            <a:avLst/>
          </a:prstGeom>
        </p:spPr>
        <p:txBody>
          <a:bodyPr wrap="none">
            <a:spAutoFit/>
          </a:bodyPr>
          <a:lstStyle/>
          <a:p>
            <a:pPr lvl="0">
              <a:spcAft>
                <a:spcPts val="600"/>
              </a:spcAft>
            </a:pPr>
            <a:r>
              <a:rPr lang="en-US" b="1" i="1" dirty="0" err="1">
                <a:solidFill>
                  <a:prstClr val="black"/>
                </a:solidFill>
                <a:latin typeface="Cambria Math" panose="02040503050406030204" pitchFamily="18" charset="0"/>
                <a:ea typeface="Cambria Math" panose="02040503050406030204" pitchFamily="18" charset="0"/>
              </a:rPr>
              <a:t>cont</a:t>
            </a:r>
            <a:r>
              <a:rPr lang="en-US" b="1" i="1" dirty="0">
                <a:solidFill>
                  <a:prstClr val="black"/>
                </a:solidFill>
                <a:latin typeface="Cambria Math" panose="02040503050406030204" pitchFamily="18" charset="0"/>
                <a:ea typeface="Cambria Math" panose="02040503050406030204" pitchFamily="18" charset="0"/>
              </a:rPr>
              <a:t>=</a:t>
            </a:r>
            <a:r>
              <a:rPr lang="en-US" b="1" i="1" dirty="0" err="1">
                <a:solidFill>
                  <a:prstClr val="black"/>
                </a:solidFill>
                <a:latin typeface="Cambria Math" panose="02040503050406030204" pitchFamily="18" charset="0"/>
                <a:ea typeface="Cambria Math" panose="02040503050406030204" pitchFamily="18" charset="0"/>
              </a:rPr>
              <a:t>N</a:t>
            </a:r>
            <a:r>
              <a:rPr lang="en-US" b="1" i="1" baseline="-25000" dirty="0" err="1">
                <a:solidFill>
                  <a:prstClr val="black"/>
                </a:solidFill>
                <a:latin typeface="Cambria Math" panose="02040503050406030204" pitchFamily="18" charset="0"/>
                <a:ea typeface="Cambria Math" panose="02040503050406030204" pitchFamily="18" charset="0"/>
              </a:rPr>
              <a:t>w</a:t>
            </a:r>
            <a:r>
              <a:rPr lang="en-US" b="1" i="1" dirty="0">
                <a:solidFill>
                  <a:prstClr val="black"/>
                </a:solidFill>
                <a:latin typeface="Cambria Math" panose="02040503050406030204" pitchFamily="18" charset="0"/>
                <a:ea typeface="Cambria Math" panose="02040503050406030204" pitchFamily="18" charset="0"/>
              </a:rPr>
              <a:t>/ (</a:t>
            </a:r>
            <a:r>
              <a:rPr lang="en-US" b="1" i="1" dirty="0" err="1">
                <a:solidFill>
                  <a:prstClr val="black"/>
                </a:solidFill>
                <a:latin typeface="Cambria Math" panose="02040503050406030204" pitchFamily="18" charset="0"/>
                <a:ea typeface="Cambria Math" panose="02040503050406030204" pitchFamily="18" charset="0"/>
              </a:rPr>
              <a:t>N</a:t>
            </a:r>
            <a:r>
              <a:rPr lang="en-US" b="1" i="1" baseline="-25000" dirty="0" err="1">
                <a:solidFill>
                  <a:prstClr val="black"/>
                </a:solidFill>
                <a:latin typeface="Cambria Math" panose="02040503050406030204" pitchFamily="18" charset="0"/>
                <a:ea typeface="Cambria Math" panose="02040503050406030204" pitchFamily="18" charset="0"/>
              </a:rPr>
              <a:t>t</a:t>
            </a:r>
            <a:r>
              <a:rPr lang="en-US" b="1" i="1" dirty="0" err="1">
                <a:solidFill>
                  <a:prstClr val="black"/>
                </a:solidFill>
                <a:latin typeface="Cambria Math" panose="02040503050406030204" pitchFamily="18" charset="0"/>
                <a:ea typeface="Cambria Math" panose="02040503050406030204" pitchFamily="18" charset="0"/>
              </a:rPr>
              <a:t>+N</a:t>
            </a:r>
            <a:r>
              <a:rPr lang="en-US" b="1" i="1" baseline="-25000" dirty="0" err="1">
                <a:solidFill>
                  <a:prstClr val="black"/>
                </a:solidFill>
                <a:latin typeface="Cambria Math" panose="02040503050406030204" pitchFamily="18" charset="0"/>
                <a:ea typeface="Cambria Math" panose="02040503050406030204" pitchFamily="18" charset="0"/>
              </a:rPr>
              <a:t>w</a:t>
            </a:r>
            <a:r>
              <a:rPr lang="en-US" b="1" i="1" dirty="0">
                <a:solidFill>
                  <a:prstClr val="black"/>
                </a:solidFill>
                <a:latin typeface="Cambria Math" panose="02040503050406030204" pitchFamily="18" charset="0"/>
                <a:ea typeface="Cambria Math" panose="02040503050406030204" pitchFamily="18" charset="0"/>
              </a:rPr>
              <a:t>)</a:t>
            </a:r>
            <a:endParaRPr lang="en-US" b="1" dirty="0">
              <a:solidFill>
                <a:prstClr val="black"/>
              </a:solidFill>
              <a:latin typeface="Cambria Math" panose="02040503050406030204" pitchFamily="18" charset="0"/>
              <a:ea typeface="Cambria Math" panose="02040503050406030204" pitchFamily="18" charset="0"/>
            </a:endParaRPr>
          </a:p>
        </p:txBody>
      </p:sp>
      <p:sp>
        <p:nvSpPr>
          <p:cNvPr id="5" name="Дата 4"/>
          <p:cNvSpPr>
            <a:spLocks noGrp="1"/>
          </p:cNvSpPr>
          <p:nvPr>
            <p:ph type="dt" sz="half" idx="10"/>
          </p:nvPr>
        </p:nvSpPr>
        <p:spPr/>
        <p:txBody>
          <a:bodyPr/>
          <a:lstStyle/>
          <a:p>
            <a:fld id="{D96F9926-E92D-4F8A-A7B2-04F075660459}" type="datetime1">
              <a:rPr lang="ru-RU" smtClean="0"/>
              <a:t>30.01.2018</a:t>
            </a:fld>
            <a:endParaRPr lang="ru-RU"/>
          </a:p>
        </p:txBody>
      </p:sp>
      <p:sp>
        <p:nvSpPr>
          <p:cNvPr id="7" name="Нижний колонтитул 6"/>
          <p:cNvSpPr>
            <a:spLocks noGrp="1"/>
          </p:cNvSpPr>
          <p:nvPr>
            <p:ph type="ftr" sz="quarter" idx="11"/>
          </p:nvPr>
        </p:nvSpPr>
        <p:spPr/>
        <p:txBody>
          <a:bodyPr/>
          <a:lstStyle/>
          <a:p>
            <a:r>
              <a:rPr lang="en-US" smtClean="0"/>
              <a:t>V. Babkin    TOF TDR</a:t>
            </a:r>
            <a:endParaRPr lang="ru-RU"/>
          </a:p>
        </p:txBody>
      </p:sp>
      <p:sp>
        <p:nvSpPr>
          <p:cNvPr id="8" name="Номер слайда 7"/>
          <p:cNvSpPr>
            <a:spLocks noGrp="1"/>
          </p:cNvSpPr>
          <p:nvPr>
            <p:ph type="sldNum" sz="quarter" idx="12"/>
          </p:nvPr>
        </p:nvSpPr>
        <p:spPr/>
        <p:txBody>
          <a:bodyPr/>
          <a:lstStyle/>
          <a:p>
            <a:fld id="{0F9BF74C-D542-4A04-A2BF-D03B5D387137}" type="slidenum">
              <a:rPr lang="ru-RU" smtClean="0"/>
              <a:t>19</a:t>
            </a:fld>
            <a:endParaRPr lang="ru-RU"/>
          </a:p>
        </p:txBody>
      </p:sp>
    </p:spTree>
    <p:extLst>
      <p:ext uri="{BB962C8B-B14F-4D97-AF65-F5344CB8AC3E}">
        <p14:creationId xmlns:p14="http://schemas.microsoft.com/office/powerpoint/2010/main" val="3009440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Рисунок 28" descr="D:\babkin\NIKA-MPD\ToF_RPC\documents_15\ToF_TDR\fig_3_18_box_along.png"/>
          <p:cNvPicPr>
            <a:picLocks noChangeAspect="1"/>
          </p:cNvPicPr>
          <p:nvPr/>
        </p:nvPicPr>
        <p:blipFill>
          <a:blip r:embed="rId3" cstate="print"/>
          <a:srcRect r="42201"/>
          <a:stretch>
            <a:fillRect/>
          </a:stretch>
        </p:blipFill>
        <p:spPr bwMode="auto">
          <a:xfrm>
            <a:off x="4067944" y="332656"/>
            <a:ext cx="4968552" cy="2892194"/>
          </a:xfrm>
          <a:prstGeom prst="rect">
            <a:avLst/>
          </a:prstGeom>
          <a:noFill/>
          <a:ln w="9525">
            <a:noFill/>
            <a:miter lim="800000"/>
            <a:headEnd/>
            <a:tailEnd/>
          </a:ln>
        </p:spPr>
      </p:pic>
      <p:sp>
        <p:nvSpPr>
          <p:cNvPr id="32" name="TextBox 31"/>
          <p:cNvSpPr txBox="1"/>
          <p:nvPr/>
        </p:nvSpPr>
        <p:spPr>
          <a:xfrm>
            <a:off x="2355945" y="0"/>
            <a:ext cx="4432112" cy="461665"/>
          </a:xfrm>
          <a:prstGeom prst="rect">
            <a:avLst/>
          </a:prstGeom>
          <a:noFill/>
        </p:spPr>
        <p:txBody>
          <a:bodyPr wrap="none" rtlCol="0">
            <a:spAutoFit/>
          </a:bodyPr>
          <a:lstStyle/>
          <a:p>
            <a:pPr algn="ctr"/>
            <a:r>
              <a:rPr lang="en-US" sz="2400" dirty="0" smtClean="0"/>
              <a:t>Time </a:t>
            </a:r>
            <a:r>
              <a:rPr lang="en-US" sz="2400" dirty="0"/>
              <a:t>o</a:t>
            </a:r>
            <a:r>
              <a:rPr lang="en-US" sz="2400" dirty="0" smtClean="0"/>
              <a:t>f Flight </a:t>
            </a:r>
            <a:r>
              <a:rPr lang="en-US" sz="2400" dirty="0"/>
              <a:t>system of </a:t>
            </a:r>
            <a:r>
              <a:rPr lang="en-US" sz="2400" dirty="0" smtClean="0"/>
              <a:t>the </a:t>
            </a:r>
            <a:r>
              <a:rPr lang="en-US" sz="2400" dirty="0"/>
              <a:t>MPD </a:t>
            </a:r>
            <a:endParaRPr lang="ru-RU" sz="2400" dirty="0"/>
          </a:p>
        </p:txBody>
      </p:sp>
      <p:sp>
        <p:nvSpPr>
          <p:cNvPr id="33" name="TextBox 32"/>
          <p:cNvSpPr txBox="1"/>
          <p:nvPr/>
        </p:nvSpPr>
        <p:spPr>
          <a:xfrm>
            <a:off x="5436096" y="2708920"/>
            <a:ext cx="2002728" cy="276999"/>
          </a:xfrm>
          <a:prstGeom prst="rect">
            <a:avLst/>
          </a:prstGeom>
          <a:noFill/>
        </p:spPr>
        <p:txBody>
          <a:bodyPr wrap="none" rtlCol="0">
            <a:spAutoFit/>
          </a:bodyPr>
          <a:lstStyle/>
          <a:p>
            <a:r>
              <a:rPr lang="en-US" sz="1200" i="1" dirty="0">
                <a:latin typeface="Cambria" panose="02040503050406030204" pitchFamily="18" charset="0"/>
                <a:cs typeface="Times New Roman" pitchFamily="18" charset="0"/>
              </a:rPr>
              <a:t>Z</a:t>
            </a:r>
            <a:r>
              <a:rPr lang="en-US" sz="1200" dirty="0">
                <a:latin typeface="Cambria" panose="02040503050406030204" pitchFamily="18" charset="0"/>
                <a:cs typeface="Times New Roman" pitchFamily="18" charset="0"/>
              </a:rPr>
              <a:t>-direction detectors layout</a:t>
            </a:r>
            <a:endParaRPr lang="ru-RU" sz="1200" dirty="0">
              <a:latin typeface="Cambria" panose="02040503050406030204" pitchFamily="18" charset="0"/>
              <a:cs typeface="Times New Roman" pitchFamily="18" charset="0"/>
            </a:endParaRPr>
          </a:p>
        </p:txBody>
      </p:sp>
      <p:pic>
        <p:nvPicPr>
          <p:cNvPr id="34" name="Рисунок 33" descr="D:\babkin\NIKA-MPD\ToF_RPC\documents_15\ToF_TDR\barrel_tof_14.png"/>
          <p:cNvPicPr>
            <a:picLocks noChangeAspect="1"/>
          </p:cNvPicPr>
          <p:nvPr/>
        </p:nvPicPr>
        <p:blipFill>
          <a:blip r:embed="rId4" cstate="print">
            <a:clrChange>
              <a:clrFrom>
                <a:srgbClr val="FFFFFF"/>
              </a:clrFrom>
              <a:clrTo>
                <a:srgbClr val="FFFFFF">
                  <a:alpha val="0"/>
                </a:srgbClr>
              </a:clrTo>
            </a:clrChange>
          </a:blip>
          <a:srcRect l="753"/>
          <a:stretch>
            <a:fillRect/>
          </a:stretch>
        </p:blipFill>
        <p:spPr bwMode="auto">
          <a:xfrm>
            <a:off x="42917" y="393632"/>
            <a:ext cx="4486920" cy="4176463"/>
          </a:xfrm>
          <a:prstGeom prst="rect">
            <a:avLst/>
          </a:prstGeom>
          <a:ln w="9525">
            <a:noFill/>
            <a:miter lim="800000"/>
            <a:headEnd/>
            <a:tailEnd/>
          </a:ln>
        </p:spPr>
      </p:pic>
      <p:graphicFrame>
        <p:nvGraphicFramePr>
          <p:cNvPr id="35" name="Таблица 34"/>
          <p:cNvGraphicFramePr>
            <a:graphicFrameLocks noGrp="1"/>
          </p:cNvGraphicFramePr>
          <p:nvPr>
            <p:extLst>
              <p:ext uri="{D42A27DB-BD31-4B8C-83A1-F6EECF244321}">
                <p14:modId xmlns:p14="http://schemas.microsoft.com/office/powerpoint/2010/main" val="4249839400"/>
              </p:ext>
            </p:extLst>
          </p:nvPr>
        </p:nvGraphicFramePr>
        <p:xfrm>
          <a:off x="3962400" y="5019894"/>
          <a:ext cx="5157103" cy="1243967"/>
        </p:xfrm>
        <a:graphic>
          <a:graphicData uri="http://schemas.openxmlformats.org/drawingml/2006/table">
            <a:tbl>
              <a:tblPr/>
              <a:tblGrid>
                <a:gridCol w="730947">
                  <a:extLst>
                    <a:ext uri="{9D8B030D-6E8A-4147-A177-3AD203B41FA5}">
                      <a16:colId xmlns:a16="http://schemas.microsoft.com/office/drawing/2014/main" val="20000"/>
                    </a:ext>
                  </a:extLst>
                </a:gridCol>
                <a:gridCol w="766144">
                  <a:extLst>
                    <a:ext uri="{9D8B030D-6E8A-4147-A177-3AD203B41FA5}">
                      <a16:colId xmlns:a16="http://schemas.microsoft.com/office/drawing/2014/main" val="20001"/>
                    </a:ext>
                  </a:extLst>
                </a:gridCol>
                <a:gridCol w="995168">
                  <a:extLst>
                    <a:ext uri="{9D8B030D-6E8A-4147-A177-3AD203B41FA5}">
                      <a16:colId xmlns:a16="http://schemas.microsoft.com/office/drawing/2014/main" val="20002"/>
                    </a:ext>
                  </a:extLst>
                </a:gridCol>
                <a:gridCol w="834545">
                  <a:extLst>
                    <a:ext uri="{9D8B030D-6E8A-4147-A177-3AD203B41FA5}">
                      <a16:colId xmlns:a16="http://schemas.microsoft.com/office/drawing/2014/main" val="20003"/>
                    </a:ext>
                  </a:extLst>
                </a:gridCol>
                <a:gridCol w="826961">
                  <a:extLst>
                    <a:ext uri="{9D8B030D-6E8A-4147-A177-3AD203B41FA5}">
                      <a16:colId xmlns:a16="http://schemas.microsoft.com/office/drawing/2014/main" val="20004"/>
                    </a:ext>
                  </a:extLst>
                </a:gridCol>
                <a:gridCol w="1003338">
                  <a:extLst>
                    <a:ext uri="{9D8B030D-6E8A-4147-A177-3AD203B41FA5}">
                      <a16:colId xmlns:a16="http://schemas.microsoft.com/office/drawing/2014/main" val="20005"/>
                    </a:ext>
                  </a:extLst>
                </a:gridCol>
              </a:tblGrid>
              <a:tr h="0">
                <a:tc>
                  <a:txBody>
                    <a:bodyPr/>
                    <a:lstStyle/>
                    <a:p>
                      <a:pPr algn="ctr">
                        <a:lnSpc>
                          <a:spcPct val="107000"/>
                        </a:lnSpc>
                        <a:spcBef>
                          <a:spcPts val="600"/>
                        </a:spcBef>
                        <a:spcAft>
                          <a:spcPts val="0"/>
                        </a:spcAft>
                      </a:pPr>
                      <a:endParaRPr lang="en-US" sz="1100" dirty="0">
                        <a:latin typeface="Cambria" panose="02040503050406030204" pitchFamily="18" charset="0"/>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US" sz="1100" b="1" dirty="0">
                          <a:latin typeface="Cambria" panose="02040503050406030204" pitchFamily="18" charset="0"/>
                          <a:ea typeface="Calibri"/>
                          <a:cs typeface="Times New Roman"/>
                        </a:rPr>
                        <a:t>Number of detectors</a:t>
                      </a:r>
                      <a:endParaRPr lang="ru-RU" sz="1100" dirty="0">
                        <a:latin typeface="Cambria" panose="02040503050406030204"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US" sz="1100" b="1" dirty="0">
                          <a:latin typeface="Cambria" panose="02040503050406030204" pitchFamily="18" charset="0"/>
                          <a:ea typeface="Calibri"/>
                          <a:cs typeface="Times New Roman"/>
                        </a:rPr>
                        <a:t>Number of readout strips</a:t>
                      </a:r>
                      <a:endParaRPr lang="ru-RU" sz="1100" dirty="0">
                        <a:latin typeface="Cambria" panose="02040503050406030204"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US" sz="1100" b="1">
                          <a:latin typeface="Cambria" panose="02040503050406030204" pitchFamily="18" charset="0"/>
                          <a:ea typeface="Calibri"/>
                          <a:cs typeface="Times New Roman"/>
                        </a:rPr>
                        <a:t>Sensitive area, m</a:t>
                      </a:r>
                      <a:r>
                        <a:rPr lang="en-US" sz="1100" b="1" baseline="30000">
                          <a:latin typeface="Cambria" panose="02040503050406030204" pitchFamily="18" charset="0"/>
                          <a:ea typeface="Calibri"/>
                          <a:cs typeface="Times New Roman"/>
                        </a:rPr>
                        <a:t>2</a:t>
                      </a:r>
                      <a:endParaRPr lang="ru-RU" sz="1100">
                        <a:latin typeface="Cambria" panose="02040503050406030204"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US" sz="1100" b="1">
                          <a:latin typeface="Cambria" panose="02040503050406030204" pitchFamily="18" charset="0"/>
                          <a:ea typeface="Calibri"/>
                          <a:cs typeface="Times New Roman"/>
                        </a:rPr>
                        <a:t>Number of FEE cards</a:t>
                      </a:r>
                      <a:endParaRPr lang="ru-RU" sz="1100">
                        <a:latin typeface="Cambria" panose="02040503050406030204"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US" sz="1100" b="1">
                          <a:latin typeface="Cambria" panose="02040503050406030204" pitchFamily="18" charset="0"/>
                          <a:ea typeface="Calibri"/>
                          <a:cs typeface="Times New Roman"/>
                        </a:rPr>
                        <a:t>Number of FEE channels</a:t>
                      </a:r>
                      <a:endParaRPr lang="ru-RU" sz="1100">
                        <a:latin typeface="Cambria" panose="02040503050406030204"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lnSpc>
                          <a:spcPct val="107000"/>
                        </a:lnSpc>
                        <a:spcBef>
                          <a:spcPts val="600"/>
                        </a:spcBef>
                        <a:spcAft>
                          <a:spcPts val="0"/>
                        </a:spcAft>
                      </a:pPr>
                      <a:r>
                        <a:rPr lang="en-US" sz="1100" dirty="0">
                          <a:latin typeface="Cambria" panose="02040503050406030204" pitchFamily="18" charset="0"/>
                          <a:ea typeface="Calibri"/>
                          <a:cs typeface="Times New Roman"/>
                        </a:rPr>
                        <a:t>MRPC</a:t>
                      </a:r>
                      <a:endParaRPr lang="ru-RU" sz="1100" dirty="0">
                        <a:latin typeface="Cambria" panose="02040503050406030204" pitchFamily="18" charset="0"/>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US" sz="1100" dirty="0">
                          <a:latin typeface="Cambria" panose="02040503050406030204" pitchFamily="18" charset="0"/>
                          <a:ea typeface="Calibri"/>
                          <a:cs typeface="Times New Roman"/>
                        </a:rPr>
                        <a:t>1</a:t>
                      </a:r>
                      <a:endParaRPr lang="ru-RU" sz="1100" dirty="0">
                        <a:latin typeface="Cambria" panose="02040503050406030204"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US" sz="1100">
                          <a:latin typeface="Cambria" panose="02040503050406030204" pitchFamily="18" charset="0"/>
                          <a:ea typeface="Calibri"/>
                          <a:cs typeface="Times New Roman"/>
                        </a:rPr>
                        <a:t>24</a:t>
                      </a:r>
                      <a:endParaRPr lang="ru-RU" sz="1100">
                        <a:latin typeface="Cambria" panose="02040503050406030204"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US" sz="1100" dirty="0" smtClean="0">
                          <a:latin typeface="Cambria" panose="02040503050406030204" pitchFamily="18" charset="0"/>
                          <a:ea typeface="Calibri"/>
                          <a:cs typeface="Times New Roman"/>
                        </a:rPr>
                        <a:t>0.192</a:t>
                      </a:r>
                      <a:endParaRPr lang="ru-RU" sz="1100" dirty="0">
                        <a:latin typeface="Cambria" panose="02040503050406030204"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US" sz="1100">
                          <a:latin typeface="Cambria" panose="02040503050406030204" pitchFamily="18" charset="0"/>
                          <a:ea typeface="Calibri"/>
                          <a:cs typeface="Times New Roman"/>
                        </a:rPr>
                        <a:t>2</a:t>
                      </a:r>
                      <a:endParaRPr lang="ru-RU" sz="1100">
                        <a:latin typeface="Cambria" panose="02040503050406030204"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US" sz="1100">
                          <a:latin typeface="Cambria" panose="02040503050406030204" pitchFamily="18" charset="0"/>
                          <a:ea typeface="Calibri"/>
                          <a:cs typeface="Times New Roman"/>
                        </a:rPr>
                        <a:t>48</a:t>
                      </a:r>
                      <a:endParaRPr lang="ru-RU" sz="1100">
                        <a:latin typeface="Cambria" panose="02040503050406030204"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lnSpc>
                          <a:spcPct val="107000"/>
                        </a:lnSpc>
                        <a:spcBef>
                          <a:spcPts val="600"/>
                        </a:spcBef>
                        <a:spcAft>
                          <a:spcPts val="0"/>
                        </a:spcAft>
                      </a:pPr>
                      <a:r>
                        <a:rPr lang="en-US" sz="1100" dirty="0">
                          <a:latin typeface="Cambria" panose="02040503050406030204" pitchFamily="18" charset="0"/>
                          <a:ea typeface="Calibri"/>
                          <a:cs typeface="Times New Roman"/>
                        </a:rPr>
                        <a:t>Module</a:t>
                      </a:r>
                      <a:endParaRPr lang="ru-RU" sz="1100" dirty="0">
                        <a:latin typeface="Cambria" panose="02040503050406030204" pitchFamily="18" charset="0"/>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US" sz="1100" dirty="0">
                          <a:latin typeface="Cambria" panose="02040503050406030204" pitchFamily="18" charset="0"/>
                          <a:ea typeface="Calibri"/>
                          <a:cs typeface="Times New Roman"/>
                        </a:rPr>
                        <a:t>10</a:t>
                      </a:r>
                      <a:endParaRPr lang="ru-RU" sz="1100" dirty="0">
                        <a:latin typeface="Cambria" panose="02040503050406030204"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US" sz="1100" dirty="0">
                          <a:latin typeface="Cambria" panose="02040503050406030204" pitchFamily="18" charset="0"/>
                          <a:ea typeface="Calibri"/>
                          <a:cs typeface="Times New Roman"/>
                        </a:rPr>
                        <a:t>240</a:t>
                      </a:r>
                      <a:endParaRPr lang="ru-RU" sz="1100" dirty="0">
                        <a:latin typeface="Cambria" panose="02040503050406030204"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US" sz="1100" dirty="0" smtClean="0">
                          <a:latin typeface="Cambria" panose="02040503050406030204" pitchFamily="18" charset="0"/>
                          <a:ea typeface="Calibri"/>
                          <a:cs typeface="Times New Roman"/>
                        </a:rPr>
                        <a:t>1.848</a:t>
                      </a:r>
                      <a:endParaRPr lang="ru-RU" sz="1100" dirty="0">
                        <a:latin typeface="Cambria" panose="02040503050406030204"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US" sz="1100" dirty="0">
                          <a:latin typeface="Cambria" panose="02040503050406030204" pitchFamily="18" charset="0"/>
                          <a:ea typeface="Calibri"/>
                          <a:cs typeface="Times New Roman"/>
                        </a:rPr>
                        <a:t>20</a:t>
                      </a:r>
                      <a:endParaRPr lang="ru-RU" sz="1100" dirty="0">
                        <a:latin typeface="Cambria" panose="02040503050406030204"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US" sz="1100" dirty="0">
                          <a:latin typeface="Cambria" panose="02040503050406030204" pitchFamily="18" charset="0"/>
                          <a:ea typeface="Calibri"/>
                          <a:cs typeface="Times New Roman"/>
                        </a:rPr>
                        <a:t>480</a:t>
                      </a:r>
                      <a:endParaRPr lang="ru-RU" sz="1100" dirty="0">
                        <a:latin typeface="Cambria" panose="02040503050406030204"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lnSpc>
                          <a:spcPct val="107000"/>
                        </a:lnSpc>
                        <a:spcBef>
                          <a:spcPts val="600"/>
                        </a:spcBef>
                        <a:spcAft>
                          <a:spcPts val="0"/>
                        </a:spcAft>
                      </a:pPr>
                      <a:r>
                        <a:rPr lang="en-US" sz="1100">
                          <a:latin typeface="Cambria" panose="02040503050406030204" pitchFamily="18" charset="0"/>
                          <a:ea typeface="Calibri"/>
                          <a:cs typeface="Times New Roman"/>
                        </a:rPr>
                        <a:t>Barrel</a:t>
                      </a:r>
                      <a:endParaRPr lang="ru-RU" sz="1100">
                        <a:latin typeface="Cambria" panose="02040503050406030204" pitchFamily="18" charset="0"/>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US" sz="1100" dirty="0">
                          <a:latin typeface="Cambria" panose="02040503050406030204" pitchFamily="18" charset="0"/>
                          <a:ea typeface="Calibri"/>
                          <a:cs typeface="Times New Roman"/>
                        </a:rPr>
                        <a:t>280</a:t>
                      </a:r>
                      <a:endParaRPr lang="ru-RU" sz="1100" dirty="0">
                        <a:latin typeface="Cambria" panose="02040503050406030204"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US" sz="1100" b="1" dirty="0">
                          <a:latin typeface="Cambria" panose="02040503050406030204" pitchFamily="18" charset="0"/>
                          <a:ea typeface="Calibri"/>
                          <a:cs typeface="Times New Roman"/>
                        </a:rPr>
                        <a:t>6720</a:t>
                      </a:r>
                      <a:endParaRPr lang="ru-RU" sz="1100" b="1" dirty="0">
                        <a:latin typeface="Cambria" panose="02040503050406030204"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US" sz="1100" dirty="0">
                          <a:latin typeface="Cambria" panose="02040503050406030204" pitchFamily="18" charset="0"/>
                          <a:ea typeface="Calibri"/>
                          <a:cs typeface="Times New Roman"/>
                        </a:rPr>
                        <a:t>51.8</a:t>
                      </a:r>
                      <a:endParaRPr lang="ru-RU" sz="1100" dirty="0">
                        <a:latin typeface="Cambria" panose="02040503050406030204"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0"/>
                        </a:spcAft>
                      </a:pPr>
                      <a:r>
                        <a:rPr lang="en-US" sz="1100" dirty="0">
                          <a:latin typeface="Cambria" panose="02040503050406030204" pitchFamily="18" charset="0"/>
                          <a:ea typeface="Calibri"/>
                          <a:cs typeface="Times New Roman"/>
                        </a:rPr>
                        <a:t>560</a:t>
                      </a:r>
                      <a:endParaRPr lang="ru-RU" sz="1100" dirty="0">
                        <a:latin typeface="Cambria" panose="02040503050406030204"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en-US" sz="1100" b="1" dirty="0">
                          <a:latin typeface="Cambria" panose="02040503050406030204" pitchFamily="18" charset="0"/>
                          <a:ea typeface="Calibri"/>
                          <a:cs typeface="Times New Roman"/>
                        </a:rPr>
                        <a:t>13440</a:t>
                      </a:r>
                      <a:endParaRPr lang="ru-RU" sz="1100" b="1" dirty="0">
                        <a:latin typeface="Cambria" panose="02040503050406030204" pitchFamily="18" charset="0"/>
                        <a:ea typeface="Calibri"/>
                        <a:cs typeface="Times New Roman"/>
                      </a:endParaRPr>
                    </a:p>
                    <a:p>
                      <a:pPr algn="ctr">
                        <a:lnSpc>
                          <a:spcPct val="107000"/>
                        </a:lnSpc>
                        <a:spcBef>
                          <a:spcPts val="0"/>
                        </a:spcBef>
                        <a:spcAft>
                          <a:spcPts val="0"/>
                        </a:spcAft>
                      </a:pPr>
                      <a:r>
                        <a:rPr lang="en-US" sz="1100" dirty="0">
                          <a:latin typeface="Cambria" panose="02040503050406030204" pitchFamily="18" charset="0"/>
                          <a:ea typeface="Calibri"/>
                          <a:cs typeface="Times New Roman"/>
                        </a:rPr>
                        <a:t>(1680 chips)</a:t>
                      </a:r>
                      <a:endParaRPr lang="ru-RU" sz="1100" dirty="0">
                        <a:latin typeface="Cambria" panose="02040503050406030204"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36" name="Picture 4"/>
          <p:cNvPicPr>
            <a:picLocks noChangeAspect="1" noChangeArrowheads="1"/>
          </p:cNvPicPr>
          <p:nvPr/>
        </p:nvPicPr>
        <p:blipFill>
          <a:blip r:embed="rId5" cstate="print"/>
          <a:srcRect/>
          <a:stretch>
            <a:fillRect/>
          </a:stretch>
        </p:blipFill>
        <p:spPr bwMode="auto">
          <a:xfrm>
            <a:off x="4586388" y="3216910"/>
            <a:ext cx="3478000" cy="1602714"/>
          </a:xfrm>
          <a:prstGeom prst="rect">
            <a:avLst/>
          </a:prstGeom>
          <a:noFill/>
          <a:ln w="9525">
            <a:noFill/>
            <a:miter lim="800000"/>
            <a:headEnd/>
            <a:tailEnd/>
          </a:ln>
        </p:spPr>
      </p:pic>
      <p:sp>
        <p:nvSpPr>
          <p:cNvPr id="37" name="TextBox 36"/>
          <p:cNvSpPr txBox="1"/>
          <p:nvPr/>
        </p:nvSpPr>
        <p:spPr>
          <a:xfrm>
            <a:off x="1320565" y="2985919"/>
            <a:ext cx="2283830" cy="276999"/>
          </a:xfrm>
          <a:prstGeom prst="rect">
            <a:avLst/>
          </a:prstGeom>
          <a:noFill/>
        </p:spPr>
        <p:txBody>
          <a:bodyPr wrap="none" rtlCol="0">
            <a:spAutoFit/>
          </a:bodyPr>
          <a:lstStyle/>
          <a:p>
            <a:r>
              <a:rPr lang="en-US" sz="1200" i="1" dirty="0">
                <a:latin typeface="Cambria" panose="02040503050406030204" pitchFamily="18" charset="0"/>
                <a:cs typeface="Times New Roman" pitchFamily="18" charset="0"/>
              </a:rPr>
              <a:t>φ</a:t>
            </a:r>
            <a:r>
              <a:rPr lang="en-US" sz="1200" dirty="0">
                <a:latin typeface="Cambria" panose="02040503050406030204" pitchFamily="18" charset="0"/>
                <a:cs typeface="Times New Roman" pitchFamily="18" charset="0"/>
              </a:rPr>
              <a:t>-direction TOF modules layout</a:t>
            </a:r>
            <a:endParaRPr lang="ru-RU" sz="1200" dirty="0">
              <a:latin typeface="Cambria" panose="02040503050406030204"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432D6898-0A46-4AB4-8E0F-EC70D0D57769}" type="slidenum">
              <a:rPr lang="ru-RU" smtClean="0"/>
              <a:pPr/>
              <a:t>2</a:t>
            </a:fld>
            <a:endParaRPr lang="ru-RU"/>
          </a:p>
        </p:txBody>
      </p:sp>
      <p:sp>
        <p:nvSpPr>
          <p:cNvPr id="2" name="Дата 1"/>
          <p:cNvSpPr>
            <a:spLocks noGrp="1"/>
          </p:cNvSpPr>
          <p:nvPr>
            <p:ph type="dt" sz="half" idx="10"/>
          </p:nvPr>
        </p:nvSpPr>
        <p:spPr/>
        <p:txBody>
          <a:bodyPr/>
          <a:lstStyle/>
          <a:p>
            <a:fld id="{2C99BE2B-30EB-4A34-BA65-7863DDED77DB}" type="datetime1">
              <a:rPr lang="ru-RU" smtClean="0"/>
              <a:t>30.01.2018</a:t>
            </a:fld>
            <a:endParaRPr lang="ru-RU"/>
          </a:p>
        </p:txBody>
      </p:sp>
      <p:sp>
        <p:nvSpPr>
          <p:cNvPr id="3" name="Нижний колонтитул 2"/>
          <p:cNvSpPr>
            <a:spLocks noGrp="1"/>
          </p:cNvSpPr>
          <p:nvPr>
            <p:ph type="ftr" sz="quarter" idx="11"/>
          </p:nvPr>
        </p:nvSpPr>
        <p:spPr/>
        <p:txBody>
          <a:bodyPr/>
          <a:lstStyle/>
          <a:p>
            <a:r>
              <a:rPr lang="en-US" smtClean="0"/>
              <a:t>V. Babkin    TOF TDR</a:t>
            </a:r>
            <a:endParaRPr lang="ru-RU"/>
          </a:p>
        </p:txBody>
      </p:sp>
      <p:pic>
        <p:nvPicPr>
          <p:cNvPr id="17" name="Рисунок 16" descr="D:\babkin\NIKA-MPD\ToF_RPC\documents_15\ToF_TDR\tripple_stack_SRPC_scheme_v2.png"/>
          <p:cNvPicPr/>
          <p:nvPr/>
        </p:nvPicPr>
        <p:blipFill rotWithShape="1">
          <a:blip r:embed="rId6" cstate="print"/>
          <a:srcRect l="46173" b="46996"/>
          <a:stretch/>
        </p:blipFill>
        <p:spPr bwMode="auto">
          <a:xfrm>
            <a:off x="229802" y="4631071"/>
            <a:ext cx="3374593" cy="1489228"/>
          </a:xfrm>
          <a:prstGeom prst="rect">
            <a:avLst/>
          </a:prstGeom>
          <a:noFill/>
          <a:ln w="9525">
            <a:noFill/>
            <a:miter lim="800000"/>
            <a:headEnd/>
            <a:tailEnd/>
          </a:ln>
        </p:spPr>
      </p:pic>
      <p:sp>
        <p:nvSpPr>
          <p:cNvPr id="18" name="TextBox 17"/>
          <p:cNvSpPr txBox="1"/>
          <p:nvPr/>
        </p:nvSpPr>
        <p:spPr>
          <a:xfrm>
            <a:off x="1133782" y="6125361"/>
            <a:ext cx="1957011" cy="276999"/>
          </a:xfrm>
          <a:prstGeom prst="rect">
            <a:avLst/>
          </a:prstGeom>
          <a:noFill/>
        </p:spPr>
        <p:txBody>
          <a:bodyPr wrap="none" rtlCol="0">
            <a:spAutoFit/>
          </a:bodyPr>
          <a:lstStyle/>
          <a:p>
            <a:r>
              <a:rPr lang="en-US" sz="1200" dirty="0">
                <a:latin typeface="Times New Roman" pitchFamily="18" charset="0"/>
                <a:cs typeface="Times New Roman" pitchFamily="18" charset="0"/>
              </a:rPr>
              <a:t>Triple-stack MRPC cut view</a:t>
            </a:r>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412317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flipH="1">
            <a:off x="4145872" y="1340528"/>
            <a:ext cx="1819922" cy="369332"/>
          </a:xfrm>
          <a:prstGeom prst="rect">
            <a:avLst/>
          </a:prstGeom>
          <a:noFill/>
        </p:spPr>
        <p:txBody>
          <a:bodyPr wrap="square" rtlCol="0">
            <a:spAutoFit/>
          </a:bodyPr>
          <a:lstStyle/>
          <a:p>
            <a:r>
              <a:rPr lang="en-US" dirty="0" smtClean="0"/>
              <a:t>Question 1</a:t>
            </a:r>
            <a:endParaRPr lang="ru-RU" dirty="0"/>
          </a:p>
        </p:txBody>
      </p:sp>
      <p:pic>
        <p:nvPicPr>
          <p:cNvPr id="3" name="Рисунок 2"/>
          <p:cNvPicPr>
            <a:picLocks noChangeAspect="1"/>
          </p:cNvPicPr>
          <p:nvPr/>
        </p:nvPicPr>
        <p:blipFill>
          <a:blip r:embed="rId2"/>
          <a:stretch>
            <a:fillRect/>
          </a:stretch>
        </p:blipFill>
        <p:spPr>
          <a:xfrm>
            <a:off x="452762" y="2380386"/>
            <a:ext cx="8317886" cy="779654"/>
          </a:xfrm>
          <a:prstGeom prst="rect">
            <a:avLst/>
          </a:prstGeom>
        </p:spPr>
      </p:pic>
      <p:sp>
        <p:nvSpPr>
          <p:cNvPr id="2" name="Дата 1"/>
          <p:cNvSpPr>
            <a:spLocks noGrp="1"/>
          </p:cNvSpPr>
          <p:nvPr>
            <p:ph type="dt" sz="half" idx="10"/>
          </p:nvPr>
        </p:nvSpPr>
        <p:spPr/>
        <p:txBody>
          <a:bodyPr/>
          <a:lstStyle/>
          <a:p>
            <a:fld id="{4FF2F411-B528-405C-8816-D1BF2D1A7E6B}" type="datetime1">
              <a:rPr lang="ru-RU" smtClean="0"/>
              <a:t>30.01.2018</a:t>
            </a:fld>
            <a:endParaRPr lang="ru-RU"/>
          </a:p>
        </p:txBody>
      </p:sp>
      <p:sp>
        <p:nvSpPr>
          <p:cNvPr id="4" name="Нижний колонтитул 3"/>
          <p:cNvSpPr>
            <a:spLocks noGrp="1"/>
          </p:cNvSpPr>
          <p:nvPr>
            <p:ph type="ftr" sz="quarter" idx="11"/>
          </p:nvPr>
        </p:nvSpPr>
        <p:spPr/>
        <p:txBody>
          <a:bodyPr/>
          <a:lstStyle/>
          <a:p>
            <a:r>
              <a:rPr lang="en-US" smtClean="0"/>
              <a:t>V. Babkin    TOF TDR</a:t>
            </a:r>
            <a:endParaRPr lang="ru-RU"/>
          </a:p>
        </p:txBody>
      </p:sp>
      <p:sp>
        <p:nvSpPr>
          <p:cNvPr id="6" name="Номер слайда 5"/>
          <p:cNvSpPr>
            <a:spLocks noGrp="1"/>
          </p:cNvSpPr>
          <p:nvPr>
            <p:ph type="sldNum" sz="quarter" idx="12"/>
          </p:nvPr>
        </p:nvSpPr>
        <p:spPr/>
        <p:txBody>
          <a:bodyPr/>
          <a:lstStyle/>
          <a:p>
            <a:fld id="{0F9BF74C-D542-4A04-A2BF-D03B5D387137}" type="slidenum">
              <a:rPr lang="ru-RU" smtClean="0"/>
              <a:t>3</a:t>
            </a:fld>
            <a:endParaRPr lang="ru-RU"/>
          </a:p>
        </p:txBody>
      </p:sp>
    </p:spTree>
    <p:extLst>
      <p:ext uri="{BB962C8B-B14F-4D97-AF65-F5344CB8AC3E}">
        <p14:creationId xmlns:p14="http://schemas.microsoft.com/office/powerpoint/2010/main" val="2067420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60" name="Picture 1" descr="effPhi_with_magnetic_field_ne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6509" y="2498104"/>
            <a:ext cx="4747491" cy="3249955"/>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effZ_with_magnetic_field_n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94" y="2613891"/>
            <a:ext cx="4467717" cy="3038764"/>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p:cNvSpPr txBox="1"/>
          <p:nvPr/>
        </p:nvSpPr>
        <p:spPr>
          <a:xfrm>
            <a:off x="3219450" y="0"/>
            <a:ext cx="2764539" cy="461665"/>
          </a:xfrm>
          <a:prstGeom prst="rect">
            <a:avLst/>
          </a:prstGeom>
          <a:noFill/>
        </p:spPr>
        <p:txBody>
          <a:bodyPr wrap="none" rtlCol="0">
            <a:spAutoFit/>
          </a:bodyPr>
          <a:lstStyle/>
          <a:p>
            <a:r>
              <a:rPr lang="en-US" sz="2400" dirty="0" smtClean="0"/>
              <a:t>Geometric efficiency</a:t>
            </a:r>
            <a:endParaRPr lang="ru-RU" sz="2400" dirty="0"/>
          </a:p>
        </p:txBody>
      </p:sp>
      <p:sp>
        <p:nvSpPr>
          <p:cNvPr id="68" name="Прямоугольник 67"/>
          <p:cNvSpPr/>
          <p:nvPr/>
        </p:nvSpPr>
        <p:spPr>
          <a:xfrm>
            <a:off x="435321" y="711307"/>
            <a:ext cx="8007349" cy="1815882"/>
          </a:xfrm>
          <a:prstGeom prst="rect">
            <a:avLst/>
          </a:prstGeom>
        </p:spPr>
        <p:txBody>
          <a:bodyPr wrap="square">
            <a:spAutoFit/>
          </a:bodyPr>
          <a:lstStyle/>
          <a:p>
            <a:pPr algn="just"/>
            <a:r>
              <a:rPr lang="en-US" sz="1600" dirty="0" smtClean="0">
                <a:cs typeface="Times New Roman" panose="02020603050405020304" pitchFamily="18" charset="0"/>
              </a:rPr>
              <a:t>	We </a:t>
            </a:r>
            <a:r>
              <a:rPr lang="en-US" sz="1600" dirty="0">
                <a:cs typeface="Times New Roman" panose="02020603050405020304" pitchFamily="18" charset="0"/>
              </a:rPr>
              <a:t>calculate the geometrical efficiency which depends on the geometry of whole TOF system and arrangement of the MRPCs in the TOF. The efficiency in Fig. 3.13 is differential efficiency (</a:t>
            </a:r>
            <a:r>
              <a:rPr lang="en-US" sz="1600" i="1" dirty="0" err="1">
                <a:cs typeface="Times New Roman" panose="02020603050405020304" pitchFamily="18" charset="0"/>
              </a:rPr>
              <a:t>dε</a:t>
            </a:r>
            <a:r>
              <a:rPr lang="en-US" sz="1600" i="1" dirty="0">
                <a:cs typeface="Times New Roman" panose="02020603050405020304" pitchFamily="18" charset="0"/>
              </a:rPr>
              <a:t>/</a:t>
            </a:r>
            <a:r>
              <a:rPr lang="en-US" sz="1600" i="1" dirty="0" err="1">
                <a:cs typeface="Times New Roman" panose="02020603050405020304" pitchFamily="18" charset="0"/>
              </a:rPr>
              <a:t>dZ</a:t>
            </a:r>
            <a:r>
              <a:rPr lang="en-US" sz="1600" dirty="0">
                <a:cs typeface="Times New Roman" panose="02020603050405020304" pitchFamily="18" charset="0"/>
              </a:rPr>
              <a:t>) along the </a:t>
            </a:r>
            <a:r>
              <a:rPr lang="en-US" sz="1600" i="1" dirty="0">
                <a:cs typeface="Times New Roman" panose="02020603050405020304" pitchFamily="18" charset="0"/>
              </a:rPr>
              <a:t>Z</a:t>
            </a:r>
            <a:r>
              <a:rPr lang="en-US" sz="1600" dirty="0">
                <a:cs typeface="Times New Roman" panose="02020603050405020304" pitchFamily="18" charset="0"/>
              </a:rPr>
              <a:t> direction with step of 1 cm and </a:t>
            </a:r>
            <a:r>
              <a:rPr lang="en-US" sz="1600" dirty="0" smtClean="0">
                <a:cs typeface="Times New Roman" panose="02020603050405020304" pitchFamily="18" charset="0"/>
              </a:rPr>
              <a:t>averaged (integrated) </a:t>
            </a:r>
            <a:r>
              <a:rPr lang="en-US" sz="1600" dirty="0">
                <a:cs typeface="Times New Roman" panose="02020603050405020304" pitchFamily="18" charset="0"/>
              </a:rPr>
              <a:t>over the angle </a:t>
            </a:r>
            <a:r>
              <a:rPr lang="en-US" sz="1600" i="1" dirty="0">
                <a:cs typeface="Times New Roman" panose="02020603050405020304" pitchFamily="18" charset="0"/>
              </a:rPr>
              <a:t>φ</a:t>
            </a:r>
            <a:r>
              <a:rPr lang="en-US" sz="1600" dirty="0">
                <a:cs typeface="Times New Roman" panose="02020603050405020304" pitchFamily="18" charset="0"/>
              </a:rPr>
              <a:t> (sum of particles for all 14 modules/14). </a:t>
            </a:r>
          </a:p>
          <a:p>
            <a:pPr algn="just"/>
            <a:r>
              <a:rPr lang="en-US" sz="1600" dirty="0" smtClean="0">
                <a:cs typeface="Times New Roman" panose="02020603050405020304" pitchFamily="18" charset="0"/>
              </a:rPr>
              <a:t>	It </a:t>
            </a:r>
            <a:r>
              <a:rPr lang="en-US" sz="1600" dirty="0">
                <a:cs typeface="Times New Roman" panose="02020603050405020304" pitchFamily="18" charset="0"/>
              </a:rPr>
              <a:t>follows from the Fig. 3.13 that 93,5% of all particles flying in direction of the TOF fall into the active region of detectors. The others (inefficient) fly through the gaps between the modules</a:t>
            </a:r>
            <a:r>
              <a:rPr lang="en-US" sz="1600" dirty="0" smtClean="0">
                <a:cs typeface="Times New Roman" panose="02020603050405020304" pitchFamily="18" charset="0"/>
              </a:rPr>
              <a:t>.</a:t>
            </a:r>
            <a:endParaRPr lang="en-US" sz="1600" dirty="0" smtClean="0">
              <a:cs typeface="Times New Roman" panose="02020603050405020304" pitchFamily="18" charset="0"/>
            </a:endParaRPr>
          </a:p>
        </p:txBody>
      </p:sp>
      <p:sp>
        <p:nvSpPr>
          <p:cNvPr id="2" name="Дата 1"/>
          <p:cNvSpPr>
            <a:spLocks noGrp="1"/>
          </p:cNvSpPr>
          <p:nvPr>
            <p:ph type="dt" sz="half" idx="10"/>
          </p:nvPr>
        </p:nvSpPr>
        <p:spPr/>
        <p:txBody>
          <a:bodyPr/>
          <a:lstStyle/>
          <a:p>
            <a:fld id="{AF6FEEB7-1D35-4F30-AD17-2F24A3F88A5F}" type="datetime1">
              <a:rPr lang="ru-RU" smtClean="0"/>
              <a:t>30.01.2018</a:t>
            </a:fld>
            <a:endParaRPr lang="ru-RU"/>
          </a:p>
        </p:txBody>
      </p:sp>
      <p:sp>
        <p:nvSpPr>
          <p:cNvPr id="3" name="Нижний колонтитул 2"/>
          <p:cNvSpPr>
            <a:spLocks noGrp="1"/>
          </p:cNvSpPr>
          <p:nvPr>
            <p:ph type="ftr" sz="quarter" idx="11"/>
          </p:nvPr>
        </p:nvSpPr>
        <p:spPr/>
        <p:txBody>
          <a:bodyPr/>
          <a:lstStyle/>
          <a:p>
            <a:r>
              <a:rPr lang="en-US" smtClean="0"/>
              <a:t>V. Babkin    TOF TDR</a:t>
            </a:r>
            <a:endParaRPr lang="ru-RU"/>
          </a:p>
        </p:txBody>
      </p:sp>
      <p:sp>
        <p:nvSpPr>
          <p:cNvPr id="4" name="Номер слайда 3"/>
          <p:cNvSpPr>
            <a:spLocks noGrp="1"/>
          </p:cNvSpPr>
          <p:nvPr>
            <p:ph type="sldNum" sz="quarter" idx="12"/>
          </p:nvPr>
        </p:nvSpPr>
        <p:spPr/>
        <p:txBody>
          <a:bodyPr/>
          <a:lstStyle/>
          <a:p>
            <a:fld id="{0F9BF74C-D542-4A04-A2BF-D03B5D387137}" type="slidenum">
              <a:rPr lang="ru-RU" smtClean="0"/>
              <a:t>4</a:t>
            </a:fld>
            <a:endParaRPr lang="ru-RU"/>
          </a:p>
        </p:txBody>
      </p:sp>
    </p:spTree>
    <p:extLst>
      <p:ext uri="{BB962C8B-B14F-4D97-AF65-F5344CB8AC3E}">
        <p14:creationId xmlns:p14="http://schemas.microsoft.com/office/powerpoint/2010/main" val="741137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p:cNvPicPr>
            <a:picLocks noChangeAspect="1"/>
          </p:cNvPicPr>
          <p:nvPr/>
        </p:nvPicPr>
        <p:blipFill rotWithShape="1">
          <a:blip r:embed="rId2">
            <a:extLst>
              <a:ext uri="{28A0092B-C50C-407E-A947-70E740481C1C}">
                <a14:useLocalDpi xmlns:a14="http://schemas.microsoft.com/office/drawing/2010/main" val="0"/>
              </a:ext>
            </a:extLst>
          </a:blip>
          <a:srcRect l="41344" t="30790" r="38344" b="40012"/>
          <a:stretch/>
        </p:blipFill>
        <p:spPr>
          <a:xfrm rot="10800000">
            <a:off x="5405438" y="3740229"/>
            <a:ext cx="3109912" cy="2440086"/>
          </a:xfrm>
          <a:prstGeom prst="rect">
            <a:avLst/>
          </a:prstGeom>
        </p:spPr>
      </p:pic>
      <p:sp>
        <p:nvSpPr>
          <p:cNvPr id="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6" name="TextBox 65"/>
          <p:cNvSpPr txBox="1"/>
          <p:nvPr/>
        </p:nvSpPr>
        <p:spPr>
          <a:xfrm>
            <a:off x="3219450" y="0"/>
            <a:ext cx="2764539" cy="461665"/>
          </a:xfrm>
          <a:prstGeom prst="rect">
            <a:avLst/>
          </a:prstGeom>
          <a:noFill/>
        </p:spPr>
        <p:txBody>
          <a:bodyPr wrap="none" rtlCol="0">
            <a:spAutoFit/>
          </a:bodyPr>
          <a:lstStyle/>
          <a:p>
            <a:r>
              <a:rPr lang="en-US" sz="2400" dirty="0" smtClean="0"/>
              <a:t>Geometric efficiency</a:t>
            </a:r>
            <a:endParaRPr lang="ru-RU" sz="2400" dirty="0"/>
          </a:p>
        </p:txBody>
      </p:sp>
      <p:sp>
        <p:nvSpPr>
          <p:cNvPr id="2" name="Дата 1"/>
          <p:cNvSpPr>
            <a:spLocks noGrp="1"/>
          </p:cNvSpPr>
          <p:nvPr>
            <p:ph type="dt" sz="half" idx="10"/>
          </p:nvPr>
        </p:nvSpPr>
        <p:spPr/>
        <p:txBody>
          <a:bodyPr/>
          <a:lstStyle/>
          <a:p>
            <a:fld id="{882F5066-B891-43CB-BE4E-763B1917D953}" type="datetime1">
              <a:rPr lang="ru-RU" smtClean="0"/>
              <a:t>30.01.2018</a:t>
            </a:fld>
            <a:endParaRPr lang="ru-RU"/>
          </a:p>
        </p:txBody>
      </p:sp>
      <p:sp>
        <p:nvSpPr>
          <p:cNvPr id="3" name="Нижний колонтитул 2"/>
          <p:cNvSpPr>
            <a:spLocks noGrp="1"/>
          </p:cNvSpPr>
          <p:nvPr>
            <p:ph type="ftr" sz="quarter" idx="11"/>
          </p:nvPr>
        </p:nvSpPr>
        <p:spPr/>
        <p:txBody>
          <a:bodyPr/>
          <a:lstStyle/>
          <a:p>
            <a:r>
              <a:rPr lang="en-US" smtClean="0"/>
              <a:t>V. Babkin    TOF TDR</a:t>
            </a:r>
            <a:endParaRPr lang="ru-RU"/>
          </a:p>
        </p:txBody>
      </p:sp>
      <p:sp>
        <p:nvSpPr>
          <p:cNvPr id="4" name="Номер слайда 3"/>
          <p:cNvSpPr>
            <a:spLocks noGrp="1"/>
          </p:cNvSpPr>
          <p:nvPr>
            <p:ph type="sldNum" sz="quarter" idx="12"/>
          </p:nvPr>
        </p:nvSpPr>
        <p:spPr/>
        <p:txBody>
          <a:bodyPr/>
          <a:lstStyle/>
          <a:p>
            <a:fld id="{0F9BF74C-D542-4A04-A2BF-D03B5D387137}" type="slidenum">
              <a:rPr lang="ru-RU" smtClean="0"/>
              <a:t>5</a:t>
            </a:fld>
            <a:endParaRPr lang="ru-RU"/>
          </a:p>
        </p:txBody>
      </p:sp>
      <p:sp>
        <p:nvSpPr>
          <p:cNvPr id="7" name="Прямоугольник 6"/>
          <p:cNvSpPr/>
          <p:nvPr/>
        </p:nvSpPr>
        <p:spPr>
          <a:xfrm>
            <a:off x="5410201" y="390134"/>
            <a:ext cx="2709781" cy="369332"/>
          </a:xfrm>
          <a:prstGeom prst="rect">
            <a:avLst/>
          </a:prstGeom>
        </p:spPr>
        <p:txBody>
          <a:bodyPr wrap="none">
            <a:spAutoFit/>
          </a:bodyPr>
          <a:lstStyle/>
          <a:p>
            <a:r>
              <a:rPr lang="ru-RU" dirty="0" err="1"/>
              <a:t>Two</a:t>
            </a:r>
            <a:r>
              <a:rPr lang="ru-RU" dirty="0"/>
              <a:t> </a:t>
            </a:r>
            <a:r>
              <a:rPr lang="ru-RU" dirty="0" err="1"/>
              <a:t>adjacent</a:t>
            </a:r>
            <a:r>
              <a:rPr lang="ru-RU" dirty="0"/>
              <a:t> </a:t>
            </a:r>
            <a:r>
              <a:rPr lang="en-US" dirty="0" smtClean="0"/>
              <a:t>TOF </a:t>
            </a:r>
            <a:r>
              <a:rPr lang="ru-RU" dirty="0" err="1" smtClean="0"/>
              <a:t>modules</a:t>
            </a:r>
            <a:endParaRPr lang="ru-RU" dirty="0"/>
          </a:p>
        </p:txBody>
      </p:sp>
      <p:cxnSp>
        <p:nvCxnSpPr>
          <p:cNvPr id="64" name="Прямая со стрелкой 63"/>
          <p:cNvCxnSpPr/>
          <p:nvPr/>
        </p:nvCxnSpPr>
        <p:spPr>
          <a:xfrm flipH="1">
            <a:off x="6960394" y="5524446"/>
            <a:ext cx="440532" cy="308047"/>
          </a:xfrm>
          <a:prstGeom prst="straightConnector1">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7400925" y="5348681"/>
            <a:ext cx="820930" cy="307777"/>
          </a:xfrm>
          <a:prstGeom prst="rect">
            <a:avLst/>
          </a:prstGeom>
          <a:noFill/>
        </p:spPr>
        <p:txBody>
          <a:bodyPr wrap="square" rtlCol="0">
            <a:spAutoFit/>
          </a:bodyPr>
          <a:lstStyle/>
          <a:p>
            <a:r>
              <a:rPr lang="en-US" sz="1400" dirty="0" smtClean="0">
                <a:solidFill>
                  <a:srgbClr val="FFFF00"/>
                </a:solidFill>
              </a:rPr>
              <a:t>~</a:t>
            </a:r>
            <a:r>
              <a:rPr lang="en-US" sz="1400" dirty="0" smtClean="0">
                <a:solidFill>
                  <a:srgbClr val="FFFF00"/>
                </a:solidFill>
              </a:rPr>
              <a:t>93% </a:t>
            </a:r>
            <a:r>
              <a:rPr lang="en-US" sz="1400" dirty="0" smtClean="0">
                <a:solidFill>
                  <a:srgbClr val="FFFF00"/>
                </a:solidFill>
              </a:rPr>
              <a:t>eff</a:t>
            </a:r>
            <a:endParaRPr lang="ru-RU" sz="1400" dirty="0">
              <a:solidFill>
                <a:srgbClr val="FFFF00"/>
              </a:solidFill>
            </a:endParaRPr>
          </a:p>
        </p:txBody>
      </p:sp>
      <p:cxnSp>
        <p:nvCxnSpPr>
          <p:cNvPr id="67" name="Прямая со стрелкой 66"/>
          <p:cNvCxnSpPr/>
          <p:nvPr/>
        </p:nvCxnSpPr>
        <p:spPr>
          <a:xfrm flipH="1" flipV="1">
            <a:off x="6877170" y="4359096"/>
            <a:ext cx="424839" cy="363769"/>
          </a:xfrm>
          <a:prstGeom prst="straightConnector1">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7285795" y="4590853"/>
            <a:ext cx="820930" cy="307777"/>
          </a:xfrm>
          <a:prstGeom prst="rect">
            <a:avLst/>
          </a:prstGeom>
          <a:noFill/>
        </p:spPr>
        <p:txBody>
          <a:bodyPr wrap="square" rtlCol="0">
            <a:spAutoFit/>
          </a:bodyPr>
          <a:lstStyle/>
          <a:p>
            <a:r>
              <a:rPr lang="en-US" sz="1400" dirty="0" smtClean="0">
                <a:solidFill>
                  <a:srgbClr val="FFFF00"/>
                </a:solidFill>
              </a:rPr>
              <a:t>~</a:t>
            </a:r>
            <a:r>
              <a:rPr lang="en-US" sz="1400" dirty="0" smtClean="0">
                <a:solidFill>
                  <a:srgbClr val="FFFF00"/>
                </a:solidFill>
              </a:rPr>
              <a:t>94% </a:t>
            </a:r>
            <a:r>
              <a:rPr lang="en-US" sz="1400" dirty="0" smtClean="0">
                <a:solidFill>
                  <a:srgbClr val="FFFF00"/>
                </a:solidFill>
              </a:rPr>
              <a:t>eff</a:t>
            </a:r>
            <a:endParaRPr lang="ru-RU" sz="1400" dirty="0">
              <a:solidFill>
                <a:srgbClr val="FFFF00"/>
              </a:solidFill>
            </a:endParaRPr>
          </a:p>
        </p:txBody>
      </p:sp>
      <p:pic>
        <p:nvPicPr>
          <p:cNvPr id="70" name="Picture 2" descr="effZ_with_magnetic_field_n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179" y="3609455"/>
            <a:ext cx="4520025" cy="2746896"/>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Прямая со стрелкой 16"/>
          <p:cNvCxnSpPr/>
          <p:nvPr/>
        </p:nvCxnSpPr>
        <p:spPr>
          <a:xfrm flipH="1">
            <a:off x="4067175" y="4359096"/>
            <a:ext cx="2809995" cy="3031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Прямая со стрелкой 70"/>
          <p:cNvCxnSpPr/>
          <p:nvPr/>
        </p:nvCxnSpPr>
        <p:spPr>
          <a:xfrm flipH="1" flipV="1">
            <a:off x="4133851" y="5294695"/>
            <a:ext cx="2788467" cy="5602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3" name="Рисунок 22"/>
          <p:cNvPicPr>
            <a:picLocks noChangeAspect="1"/>
          </p:cNvPicPr>
          <p:nvPr/>
        </p:nvPicPr>
        <p:blipFill rotWithShape="1">
          <a:blip r:embed="rId4" cstate="print">
            <a:extLst>
              <a:ext uri="{28A0092B-C50C-407E-A947-70E740481C1C}">
                <a14:useLocalDpi xmlns:a14="http://schemas.microsoft.com/office/drawing/2010/main" val="0"/>
              </a:ext>
            </a:extLst>
          </a:blip>
          <a:srcRect l="20521" t="17939" r="14792" b="1336"/>
          <a:stretch/>
        </p:blipFill>
        <p:spPr>
          <a:xfrm>
            <a:off x="4778590" y="781269"/>
            <a:ext cx="4197159" cy="2858934"/>
          </a:xfrm>
          <a:prstGeom prst="rect">
            <a:avLst/>
          </a:prstGeom>
        </p:spPr>
      </p:pic>
      <p:sp>
        <p:nvSpPr>
          <p:cNvPr id="31" name="Прямоугольник 30"/>
          <p:cNvSpPr/>
          <p:nvPr/>
        </p:nvSpPr>
        <p:spPr>
          <a:xfrm>
            <a:off x="6313788" y="2453570"/>
            <a:ext cx="1126764" cy="11120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3" name="Прямая со стрелкой 32"/>
          <p:cNvCxnSpPr>
            <a:stCxn id="31" idx="2"/>
          </p:cNvCxnSpPr>
          <p:nvPr/>
        </p:nvCxnSpPr>
        <p:spPr>
          <a:xfrm>
            <a:off x="6877170" y="3565604"/>
            <a:ext cx="0" cy="37974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Прямоугольник 37"/>
          <p:cNvSpPr/>
          <p:nvPr/>
        </p:nvSpPr>
        <p:spPr>
          <a:xfrm>
            <a:off x="67819" y="529734"/>
            <a:ext cx="4572000" cy="830997"/>
          </a:xfrm>
          <a:prstGeom prst="rect">
            <a:avLst/>
          </a:prstGeom>
        </p:spPr>
        <p:txBody>
          <a:bodyPr>
            <a:spAutoFit/>
          </a:bodyPr>
          <a:lstStyle/>
          <a:p>
            <a:pPr lvl="0" algn="just"/>
            <a:r>
              <a:rPr lang="en-US" sz="1200" b="1" dirty="0">
                <a:solidFill>
                  <a:prstClr val="black"/>
                </a:solidFill>
                <a:cs typeface="Times New Roman" panose="02020603050405020304" pitchFamily="18" charset="0"/>
              </a:rPr>
              <a:t>The origin of the zigzags in the efficiency. </a:t>
            </a:r>
            <a:r>
              <a:rPr lang="en-US" sz="1200" dirty="0">
                <a:solidFill>
                  <a:prstClr val="black"/>
                </a:solidFill>
                <a:cs typeface="Times New Roman" panose="02020603050405020304" pitchFamily="18" charset="0"/>
              </a:rPr>
              <a:t>The upper zigzag peak corresponds to the lower edge of the detector in adjacent modules. In this position, the active regions of adjacent modules are closest to each other. Therefore, more particles are detected at this location.</a:t>
            </a:r>
            <a:endParaRPr lang="en-US" sz="1200" dirty="0">
              <a:solidFill>
                <a:prstClr val="black"/>
              </a:solidFill>
              <a:cs typeface="Times New Roman" panose="02020603050405020304" pitchFamily="18" charset="0"/>
            </a:endParaRPr>
          </a:p>
        </p:txBody>
      </p:sp>
      <p:sp>
        <p:nvSpPr>
          <p:cNvPr id="72" name="Прямоугольник 71"/>
          <p:cNvSpPr/>
          <p:nvPr/>
        </p:nvSpPr>
        <p:spPr>
          <a:xfrm rot="20701119">
            <a:off x="769637" y="2768569"/>
            <a:ext cx="1543600" cy="4541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3" name="Прямоугольник 72"/>
          <p:cNvSpPr/>
          <p:nvPr/>
        </p:nvSpPr>
        <p:spPr>
          <a:xfrm rot="970992">
            <a:off x="2417916" y="2762676"/>
            <a:ext cx="1540447" cy="470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74" name="Прямая соединительная линия 73"/>
          <p:cNvCxnSpPr/>
          <p:nvPr/>
        </p:nvCxnSpPr>
        <p:spPr>
          <a:xfrm flipV="1">
            <a:off x="906744" y="2982716"/>
            <a:ext cx="1391208" cy="372288"/>
          </a:xfrm>
          <a:prstGeom prst="line">
            <a:avLst/>
          </a:prstGeom>
          <a:ln w="76200"/>
        </p:spPr>
        <p:style>
          <a:lnRef idx="3">
            <a:schemeClr val="accent2"/>
          </a:lnRef>
          <a:fillRef idx="0">
            <a:schemeClr val="accent2"/>
          </a:fillRef>
          <a:effectRef idx="2">
            <a:schemeClr val="accent2"/>
          </a:effectRef>
          <a:fontRef idx="minor">
            <a:schemeClr val="tx1"/>
          </a:fontRef>
        </p:style>
      </p:cxnSp>
      <p:cxnSp>
        <p:nvCxnSpPr>
          <p:cNvPr id="75" name="Прямая соединительная линия 74"/>
          <p:cNvCxnSpPr/>
          <p:nvPr/>
        </p:nvCxnSpPr>
        <p:spPr>
          <a:xfrm>
            <a:off x="2454130" y="2972981"/>
            <a:ext cx="1383094" cy="401386"/>
          </a:xfrm>
          <a:prstGeom prst="line">
            <a:avLst/>
          </a:prstGeom>
          <a:ln w="76200"/>
        </p:spPr>
        <p:style>
          <a:lnRef idx="3">
            <a:schemeClr val="accent2"/>
          </a:lnRef>
          <a:fillRef idx="0">
            <a:schemeClr val="accent2"/>
          </a:fillRef>
          <a:effectRef idx="2">
            <a:schemeClr val="accent2"/>
          </a:effectRef>
          <a:fontRef idx="minor">
            <a:schemeClr val="tx1"/>
          </a:fontRef>
        </p:style>
      </p:cxnSp>
      <p:cxnSp>
        <p:nvCxnSpPr>
          <p:cNvPr id="81" name="Прямая со стрелкой 80"/>
          <p:cNvCxnSpPr>
            <a:stCxn id="83" idx="1"/>
          </p:cNvCxnSpPr>
          <p:nvPr/>
        </p:nvCxnSpPr>
        <p:spPr>
          <a:xfrm flipH="1" flipV="1">
            <a:off x="2382877" y="3076871"/>
            <a:ext cx="897197" cy="5565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Прямая со стрелкой 81"/>
          <p:cNvCxnSpPr/>
          <p:nvPr/>
        </p:nvCxnSpPr>
        <p:spPr>
          <a:xfrm flipH="1">
            <a:off x="2385900" y="2523416"/>
            <a:ext cx="940966" cy="31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3280074" y="3479536"/>
            <a:ext cx="820930" cy="307777"/>
          </a:xfrm>
          <a:prstGeom prst="rect">
            <a:avLst/>
          </a:prstGeom>
          <a:noFill/>
        </p:spPr>
        <p:txBody>
          <a:bodyPr wrap="none" rtlCol="0">
            <a:spAutoFit/>
          </a:bodyPr>
          <a:lstStyle/>
          <a:p>
            <a:r>
              <a:rPr lang="en-US" sz="1400" dirty="0" smtClean="0"/>
              <a:t>~94% eff</a:t>
            </a:r>
            <a:endParaRPr lang="ru-RU" sz="1400" dirty="0"/>
          </a:p>
        </p:txBody>
      </p:sp>
      <p:sp>
        <p:nvSpPr>
          <p:cNvPr id="84" name="TextBox 83"/>
          <p:cNvSpPr txBox="1"/>
          <p:nvPr/>
        </p:nvSpPr>
        <p:spPr>
          <a:xfrm>
            <a:off x="3280074" y="2362371"/>
            <a:ext cx="820930" cy="307777"/>
          </a:xfrm>
          <a:prstGeom prst="rect">
            <a:avLst/>
          </a:prstGeom>
          <a:noFill/>
        </p:spPr>
        <p:txBody>
          <a:bodyPr wrap="none" rtlCol="0">
            <a:spAutoFit/>
          </a:bodyPr>
          <a:lstStyle/>
          <a:p>
            <a:r>
              <a:rPr lang="en-US" sz="1400" dirty="0" smtClean="0"/>
              <a:t>~93% eff</a:t>
            </a:r>
            <a:endParaRPr lang="ru-RU" sz="1400" dirty="0"/>
          </a:p>
        </p:txBody>
      </p:sp>
      <p:pic>
        <p:nvPicPr>
          <p:cNvPr id="85" name="Рисунок 84"/>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25457" b="20478"/>
          <a:stretch/>
        </p:blipFill>
        <p:spPr>
          <a:xfrm>
            <a:off x="253906" y="1503286"/>
            <a:ext cx="3936148" cy="921344"/>
          </a:xfrm>
          <a:prstGeom prst="rect">
            <a:avLst/>
          </a:prstGeom>
        </p:spPr>
      </p:pic>
      <p:sp>
        <p:nvSpPr>
          <p:cNvPr id="91" name="TextBox 90"/>
          <p:cNvSpPr txBox="1"/>
          <p:nvPr/>
        </p:nvSpPr>
        <p:spPr>
          <a:xfrm>
            <a:off x="92273" y="2066239"/>
            <a:ext cx="317716" cy="369332"/>
          </a:xfrm>
          <a:prstGeom prst="rect">
            <a:avLst/>
          </a:prstGeom>
          <a:noFill/>
        </p:spPr>
        <p:txBody>
          <a:bodyPr wrap="none" rtlCol="0">
            <a:spAutoFit/>
          </a:bodyPr>
          <a:lstStyle/>
          <a:p>
            <a:r>
              <a:rPr lang="en-US" dirty="0" smtClean="0"/>
              <a:t>A</a:t>
            </a:r>
            <a:endParaRPr lang="ru-RU" dirty="0"/>
          </a:p>
        </p:txBody>
      </p:sp>
      <p:sp>
        <p:nvSpPr>
          <p:cNvPr id="92" name="TextBox 91"/>
          <p:cNvSpPr txBox="1"/>
          <p:nvPr/>
        </p:nvSpPr>
        <p:spPr>
          <a:xfrm>
            <a:off x="1354050" y="1328295"/>
            <a:ext cx="1735860" cy="369332"/>
          </a:xfrm>
          <a:prstGeom prst="rect">
            <a:avLst/>
          </a:prstGeom>
          <a:noFill/>
        </p:spPr>
        <p:txBody>
          <a:bodyPr wrap="none" rtlCol="0">
            <a:spAutoFit/>
          </a:bodyPr>
          <a:lstStyle/>
          <a:p>
            <a:r>
              <a:rPr lang="en-US" i="1" dirty="0" smtClean="0"/>
              <a:t>Z</a:t>
            </a:r>
            <a:r>
              <a:rPr lang="en-US" dirty="0" smtClean="0"/>
              <a:t> – cross-section</a:t>
            </a:r>
            <a:endParaRPr lang="ru-RU" dirty="0"/>
          </a:p>
        </p:txBody>
      </p:sp>
      <p:sp>
        <p:nvSpPr>
          <p:cNvPr id="93" name="TextBox 92"/>
          <p:cNvSpPr txBox="1"/>
          <p:nvPr/>
        </p:nvSpPr>
        <p:spPr>
          <a:xfrm>
            <a:off x="1421364" y="3207859"/>
            <a:ext cx="1803186" cy="369332"/>
          </a:xfrm>
          <a:prstGeom prst="rect">
            <a:avLst/>
          </a:prstGeom>
          <a:noFill/>
        </p:spPr>
        <p:txBody>
          <a:bodyPr wrap="none" rtlCol="0">
            <a:spAutoFit/>
          </a:bodyPr>
          <a:lstStyle/>
          <a:p>
            <a:r>
              <a:rPr lang="el-GR" i="1" dirty="0" smtClean="0"/>
              <a:t>φ</a:t>
            </a:r>
            <a:r>
              <a:rPr lang="en-US" dirty="0" smtClean="0"/>
              <a:t> – cross-section</a:t>
            </a:r>
            <a:endParaRPr lang="ru-RU" dirty="0"/>
          </a:p>
        </p:txBody>
      </p:sp>
      <p:cxnSp>
        <p:nvCxnSpPr>
          <p:cNvPr id="98" name="Прямая соединительная линия 97"/>
          <p:cNvCxnSpPr/>
          <p:nvPr/>
        </p:nvCxnSpPr>
        <p:spPr>
          <a:xfrm flipV="1">
            <a:off x="815540" y="2657816"/>
            <a:ext cx="1391208" cy="372288"/>
          </a:xfrm>
          <a:prstGeom prst="line">
            <a:avLst/>
          </a:prstGeom>
          <a:ln w="76200"/>
        </p:spPr>
        <p:style>
          <a:lnRef idx="3">
            <a:schemeClr val="accent2"/>
          </a:lnRef>
          <a:fillRef idx="0">
            <a:schemeClr val="accent2"/>
          </a:fillRef>
          <a:effectRef idx="2">
            <a:schemeClr val="accent2"/>
          </a:effectRef>
          <a:fontRef idx="minor">
            <a:schemeClr val="tx1"/>
          </a:fontRef>
        </p:style>
      </p:cxnSp>
      <p:cxnSp>
        <p:nvCxnSpPr>
          <p:cNvPr id="99" name="Прямая соединительная линия 98"/>
          <p:cNvCxnSpPr/>
          <p:nvPr/>
        </p:nvCxnSpPr>
        <p:spPr>
          <a:xfrm>
            <a:off x="2549195" y="2644123"/>
            <a:ext cx="1383094" cy="401386"/>
          </a:xfrm>
          <a:prstGeom prst="line">
            <a:avLst/>
          </a:prstGeom>
          <a:ln w="76200"/>
        </p:spPr>
        <p:style>
          <a:lnRef idx="3">
            <a:schemeClr val="accent2"/>
          </a:lnRef>
          <a:fillRef idx="0">
            <a:schemeClr val="accent2"/>
          </a:fillRef>
          <a:effectRef idx="2">
            <a:schemeClr val="accent2"/>
          </a:effectRef>
          <a:fontRef idx="minor">
            <a:schemeClr val="tx1"/>
          </a:fontRef>
        </p:style>
      </p:cxnSp>
      <p:cxnSp>
        <p:nvCxnSpPr>
          <p:cNvPr id="101" name="Прямая соединительная линия 100"/>
          <p:cNvCxnSpPr/>
          <p:nvPr/>
        </p:nvCxnSpPr>
        <p:spPr>
          <a:xfrm>
            <a:off x="2206748" y="2657816"/>
            <a:ext cx="91204" cy="315165"/>
          </a:xfrm>
          <a:prstGeom prst="line">
            <a:avLst/>
          </a:prstGeom>
          <a:ln>
            <a:prstDash val="sysDash"/>
          </a:ln>
        </p:spPr>
        <p:style>
          <a:lnRef idx="3">
            <a:schemeClr val="accent2"/>
          </a:lnRef>
          <a:fillRef idx="0">
            <a:schemeClr val="accent2"/>
          </a:fillRef>
          <a:effectRef idx="2">
            <a:schemeClr val="accent2"/>
          </a:effectRef>
          <a:fontRef idx="minor">
            <a:schemeClr val="tx1"/>
          </a:fontRef>
        </p:style>
      </p:cxnSp>
      <p:cxnSp>
        <p:nvCxnSpPr>
          <p:cNvPr id="102" name="Прямая соединительная линия 101"/>
          <p:cNvCxnSpPr/>
          <p:nvPr/>
        </p:nvCxnSpPr>
        <p:spPr>
          <a:xfrm>
            <a:off x="819502" y="3039839"/>
            <a:ext cx="91204" cy="315165"/>
          </a:xfrm>
          <a:prstGeom prst="line">
            <a:avLst/>
          </a:prstGeom>
          <a:ln>
            <a:prstDash val="sysDash"/>
          </a:ln>
        </p:spPr>
        <p:style>
          <a:lnRef idx="3">
            <a:schemeClr val="accent2"/>
          </a:lnRef>
          <a:fillRef idx="0">
            <a:schemeClr val="accent2"/>
          </a:fillRef>
          <a:effectRef idx="2">
            <a:schemeClr val="accent2"/>
          </a:effectRef>
          <a:fontRef idx="minor">
            <a:schemeClr val="tx1"/>
          </a:fontRef>
        </p:style>
      </p:cxnSp>
      <p:cxnSp>
        <p:nvCxnSpPr>
          <p:cNvPr id="103" name="Прямая соединительная линия 102"/>
          <p:cNvCxnSpPr/>
          <p:nvPr/>
        </p:nvCxnSpPr>
        <p:spPr>
          <a:xfrm flipH="1">
            <a:off x="3833150" y="3076871"/>
            <a:ext cx="75327" cy="278133"/>
          </a:xfrm>
          <a:prstGeom prst="line">
            <a:avLst/>
          </a:prstGeom>
          <a:ln>
            <a:prstDash val="sysDash"/>
          </a:ln>
        </p:spPr>
        <p:style>
          <a:lnRef idx="3">
            <a:schemeClr val="accent2"/>
          </a:lnRef>
          <a:fillRef idx="0">
            <a:schemeClr val="accent2"/>
          </a:fillRef>
          <a:effectRef idx="2">
            <a:schemeClr val="accent2"/>
          </a:effectRef>
          <a:fontRef idx="minor">
            <a:schemeClr val="tx1"/>
          </a:fontRef>
        </p:style>
      </p:cxnSp>
      <p:cxnSp>
        <p:nvCxnSpPr>
          <p:cNvPr id="104" name="Прямая соединительная линия 103"/>
          <p:cNvCxnSpPr/>
          <p:nvPr/>
        </p:nvCxnSpPr>
        <p:spPr>
          <a:xfrm flipH="1">
            <a:off x="2464270" y="2635288"/>
            <a:ext cx="84925" cy="335144"/>
          </a:xfrm>
          <a:prstGeom prst="line">
            <a:avLst/>
          </a:prstGeom>
          <a:ln>
            <a:prstDash val="sysDash"/>
          </a:ln>
        </p:spPr>
        <p:style>
          <a:lnRef idx="3">
            <a:schemeClr val="accent2"/>
          </a:lnRef>
          <a:fillRef idx="0">
            <a:schemeClr val="accent2"/>
          </a:fillRef>
          <a:effectRef idx="2">
            <a:schemeClr val="accent2"/>
          </a:effectRef>
          <a:fontRef idx="minor">
            <a:schemeClr val="tx1"/>
          </a:fontRef>
        </p:style>
      </p:cxnSp>
      <p:sp>
        <p:nvSpPr>
          <p:cNvPr id="113" name="Прямоугольник 112"/>
          <p:cNvSpPr/>
          <p:nvPr/>
        </p:nvSpPr>
        <p:spPr>
          <a:xfrm rot="20668192">
            <a:off x="851636" y="2841010"/>
            <a:ext cx="1400525" cy="307195"/>
          </a:xfrm>
          <a:prstGeom prst="rect">
            <a:avLst/>
          </a:prstGeom>
          <a:solidFill>
            <a:srgbClr val="ED7D31">
              <a:alpha val="60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114" name="Прямоугольник 113"/>
          <p:cNvSpPr/>
          <p:nvPr/>
        </p:nvSpPr>
        <p:spPr>
          <a:xfrm rot="1024036">
            <a:off x="2494682" y="2857897"/>
            <a:ext cx="1400525" cy="318749"/>
          </a:xfrm>
          <a:prstGeom prst="rect">
            <a:avLst/>
          </a:prstGeom>
          <a:solidFill>
            <a:srgbClr val="ED7D31">
              <a:alpha val="60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87420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flipH="1">
            <a:off x="506028" y="3506679"/>
            <a:ext cx="8317886" cy="1323439"/>
          </a:xfrm>
          <a:prstGeom prst="rect">
            <a:avLst/>
          </a:prstGeom>
          <a:noFill/>
        </p:spPr>
        <p:txBody>
          <a:bodyPr wrap="square" rtlCol="0">
            <a:spAutoFit/>
          </a:bodyPr>
          <a:lstStyle/>
          <a:p>
            <a:r>
              <a:rPr lang="en-US" sz="1600" dirty="0"/>
              <a:t>These are different efficiencies. Efficiency measured in the beam or cosmic tests (for example on fig.2.10) is only intrinsic </a:t>
            </a:r>
            <a:r>
              <a:rPr lang="en-US" sz="1600" i="1" dirty="0"/>
              <a:t>registration</a:t>
            </a:r>
            <a:r>
              <a:rPr lang="en-US" sz="1600" dirty="0"/>
              <a:t> efficiency of the MRPC due to primary ionization and avalanche statistic. This efficiency doesn’t depend on the TOF system position or geometry but depends on the width of the gas gap, gas composition, applied voltage, etc. Since all detectors that we tested have intrinsic efficiency about 99%.</a:t>
            </a:r>
            <a:endParaRPr lang="ru-RU" sz="1600" dirty="0"/>
          </a:p>
        </p:txBody>
      </p:sp>
      <p:pic>
        <p:nvPicPr>
          <p:cNvPr id="7" name="Рисунок 6"/>
          <p:cNvPicPr>
            <a:picLocks noChangeAspect="1"/>
          </p:cNvPicPr>
          <p:nvPr/>
        </p:nvPicPr>
        <p:blipFill>
          <a:blip r:embed="rId2"/>
          <a:stretch>
            <a:fillRect/>
          </a:stretch>
        </p:blipFill>
        <p:spPr>
          <a:xfrm>
            <a:off x="506028" y="1685758"/>
            <a:ext cx="8317886" cy="1077882"/>
          </a:xfrm>
          <a:prstGeom prst="rect">
            <a:avLst/>
          </a:prstGeom>
        </p:spPr>
      </p:pic>
      <p:sp>
        <p:nvSpPr>
          <p:cNvPr id="8" name="TextBox 7"/>
          <p:cNvSpPr txBox="1"/>
          <p:nvPr/>
        </p:nvSpPr>
        <p:spPr>
          <a:xfrm flipH="1">
            <a:off x="3706922" y="1129573"/>
            <a:ext cx="1916097" cy="369332"/>
          </a:xfrm>
          <a:prstGeom prst="rect">
            <a:avLst/>
          </a:prstGeom>
          <a:noFill/>
        </p:spPr>
        <p:txBody>
          <a:bodyPr wrap="square" rtlCol="0">
            <a:spAutoFit/>
          </a:bodyPr>
          <a:lstStyle/>
          <a:p>
            <a:r>
              <a:rPr lang="en-US" dirty="0" smtClean="0"/>
              <a:t>Addition Question</a:t>
            </a:r>
            <a:endParaRPr lang="ru-RU" dirty="0"/>
          </a:p>
        </p:txBody>
      </p:sp>
      <p:sp>
        <p:nvSpPr>
          <p:cNvPr id="6" name="TextBox 5"/>
          <p:cNvSpPr txBox="1"/>
          <p:nvPr/>
        </p:nvSpPr>
        <p:spPr>
          <a:xfrm>
            <a:off x="3219450" y="0"/>
            <a:ext cx="2764539" cy="461665"/>
          </a:xfrm>
          <a:prstGeom prst="rect">
            <a:avLst/>
          </a:prstGeom>
          <a:noFill/>
        </p:spPr>
        <p:txBody>
          <a:bodyPr wrap="none" rtlCol="0">
            <a:spAutoFit/>
          </a:bodyPr>
          <a:lstStyle/>
          <a:p>
            <a:r>
              <a:rPr lang="en-US" sz="2400" dirty="0" smtClean="0"/>
              <a:t>Geometric efficiency</a:t>
            </a:r>
            <a:endParaRPr lang="ru-RU" sz="2400" dirty="0"/>
          </a:p>
        </p:txBody>
      </p:sp>
      <p:sp>
        <p:nvSpPr>
          <p:cNvPr id="2" name="Дата 1"/>
          <p:cNvSpPr>
            <a:spLocks noGrp="1"/>
          </p:cNvSpPr>
          <p:nvPr>
            <p:ph type="dt" sz="half" idx="10"/>
          </p:nvPr>
        </p:nvSpPr>
        <p:spPr/>
        <p:txBody>
          <a:bodyPr/>
          <a:lstStyle/>
          <a:p>
            <a:fld id="{98E1B23F-5C33-4A3E-B879-92E53378FB1A}" type="datetime1">
              <a:rPr lang="ru-RU" smtClean="0"/>
              <a:t>30.01.2018</a:t>
            </a:fld>
            <a:endParaRPr lang="ru-RU"/>
          </a:p>
        </p:txBody>
      </p:sp>
      <p:sp>
        <p:nvSpPr>
          <p:cNvPr id="3" name="Нижний колонтитул 2"/>
          <p:cNvSpPr>
            <a:spLocks noGrp="1"/>
          </p:cNvSpPr>
          <p:nvPr>
            <p:ph type="ftr" sz="quarter" idx="11"/>
          </p:nvPr>
        </p:nvSpPr>
        <p:spPr/>
        <p:txBody>
          <a:bodyPr/>
          <a:lstStyle/>
          <a:p>
            <a:r>
              <a:rPr lang="en-US" smtClean="0"/>
              <a:t>V. Babkin    TOF TDR</a:t>
            </a:r>
            <a:endParaRPr lang="ru-RU"/>
          </a:p>
        </p:txBody>
      </p:sp>
      <p:sp>
        <p:nvSpPr>
          <p:cNvPr id="4" name="Номер слайда 3"/>
          <p:cNvSpPr>
            <a:spLocks noGrp="1"/>
          </p:cNvSpPr>
          <p:nvPr>
            <p:ph type="sldNum" sz="quarter" idx="12"/>
          </p:nvPr>
        </p:nvSpPr>
        <p:spPr/>
        <p:txBody>
          <a:bodyPr/>
          <a:lstStyle/>
          <a:p>
            <a:fld id="{0F9BF74C-D542-4A04-A2BF-D03B5D387137}" type="slidenum">
              <a:rPr lang="ru-RU" smtClean="0"/>
              <a:t>6</a:t>
            </a:fld>
            <a:endParaRPr lang="ru-RU"/>
          </a:p>
        </p:txBody>
      </p:sp>
    </p:spTree>
    <p:extLst>
      <p:ext uri="{BB962C8B-B14F-4D97-AF65-F5344CB8AC3E}">
        <p14:creationId xmlns:p14="http://schemas.microsoft.com/office/powerpoint/2010/main" val="2627230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71516" y="2502503"/>
            <a:ext cx="8297163" cy="1075197"/>
          </a:xfrm>
          <a:prstGeom prst="rect">
            <a:avLst/>
          </a:prstGeom>
        </p:spPr>
      </p:pic>
      <p:sp>
        <p:nvSpPr>
          <p:cNvPr id="5" name="TextBox 4"/>
          <p:cNvSpPr txBox="1"/>
          <p:nvPr/>
        </p:nvSpPr>
        <p:spPr>
          <a:xfrm flipH="1">
            <a:off x="4145872" y="1340528"/>
            <a:ext cx="1819922" cy="369332"/>
          </a:xfrm>
          <a:prstGeom prst="rect">
            <a:avLst/>
          </a:prstGeom>
          <a:noFill/>
        </p:spPr>
        <p:txBody>
          <a:bodyPr wrap="square" rtlCol="0">
            <a:spAutoFit/>
          </a:bodyPr>
          <a:lstStyle/>
          <a:p>
            <a:r>
              <a:rPr lang="en-US" dirty="0" smtClean="0"/>
              <a:t>Question 2</a:t>
            </a:r>
            <a:endParaRPr lang="ru-RU" dirty="0"/>
          </a:p>
        </p:txBody>
      </p:sp>
      <p:sp>
        <p:nvSpPr>
          <p:cNvPr id="2" name="Дата 1"/>
          <p:cNvSpPr>
            <a:spLocks noGrp="1"/>
          </p:cNvSpPr>
          <p:nvPr>
            <p:ph type="dt" sz="half" idx="10"/>
          </p:nvPr>
        </p:nvSpPr>
        <p:spPr/>
        <p:txBody>
          <a:bodyPr/>
          <a:lstStyle/>
          <a:p>
            <a:fld id="{9EB0FF51-C669-4E56-B304-D52727897406}" type="datetime1">
              <a:rPr lang="ru-RU" smtClean="0"/>
              <a:t>30.01.2018</a:t>
            </a:fld>
            <a:endParaRPr lang="ru-RU"/>
          </a:p>
        </p:txBody>
      </p:sp>
      <p:sp>
        <p:nvSpPr>
          <p:cNvPr id="3" name="Нижний колонтитул 2"/>
          <p:cNvSpPr>
            <a:spLocks noGrp="1"/>
          </p:cNvSpPr>
          <p:nvPr>
            <p:ph type="ftr" sz="quarter" idx="11"/>
          </p:nvPr>
        </p:nvSpPr>
        <p:spPr/>
        <p:txBody>
          <a:bodyPr/>
          <a:lstStyle/>
          <a:p>
            <a:r>
              <a:rPr lang="en-US" smtClean="0"/>
              <a:t>V. Babkin    TOF TDR</a:t>
            </a:r>
            <a:endParaRPr lang="ru-RU"/>
          </a:p>
        </p:txBody>
      </p:sp>
      <p:sp>
        <p:nvSpPr>
          <p:cNvPr id="6" name="Номер слайда 5"/>
          <p:cNvSpPr>
            <a:spLocks noGrp="1"/>
          </p:cNvSpPr>
          <p:nvPr>
            <p:ph type="sldNum" sz="quarter" idx="12"/>
          </p:nvPr>
        </p:nvSpPr>
        <p:spPr/>
        <p:txBody>
          <a:bodyPr/>
          <a:lstStyle/>
          <a:p>
            <a:fld id="{0F9BF74C-D542-4A04-A2BF-D03B5D387137}" type="slidenum">
              <a:rPr lang="ru-RU" smtClean="0"/>
              <a:t>7</a:t>
            </a:fld>
            <a:endParaRPr lang="ru-RU"/>
          </a:p>
        </p:txBody>
      </p:sp>
    </p:spTree>
    <p:extLst>
      <p:ext uri="{BB962C8B-B14F-4D97-AF65-F5344CB8AC3E}">
        <p14:creationId xmlns:p14="http://schemas.microsoft.com/office/powerpoint/2010/main" val="4170720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05" y="3059772"/>
            <a:ext cx="9074989" cy="3437541"/>
          </a:xfrm>
          <a:prstGeom prst="rect">
            <a:avLst/>
          </a:prstGeom>
        </p:spPr>
      </p:pic>
      <p:sp>
        <p:nvSpPr>
          <p:cNvPr id="4" name="TextBox 3"/>
          <p:cNvSpPr txBox="1"/>
          <p:nvPr/>
        </p:nvSpPr>
        <p:spPr>
          <a:xfrm>
            <a:off x="764067" y="-38116"/>
            <a:ext cx="7615867" cy="369332"/>
          </a:xfrm>
          <a:prstGeom prst="rect">
            <a:avLst/>
          </a:prstGeom>
          <a:noFill/>
        </p:spPr>
        <p:txBody>
          <a:bodyPr wrap="none" rtlCol="0">
            <a:spAutoFit/>
          </a:bodyPr>
          <a:lstStyle/>
          <a:p>
            <a:r>
              <a:rPr lang="en-US" dirty="0" smtClean="0"/>
              <a:t>Particles </a:t>
            </a:r>
            <a:r>
              <a:rPr lang="en-US" b="1" dirty="0" smtClean="0"/>
              <a:t>registered</a:t>
            </a:r>
            <a:r>
              <a:rPr lang="en-US" dirty="0" smtClean="0"/>
              <a:t> in</a:t>
            </a:r>
            <a:r>
              <a:rPr lang="ru-RU" dirty="0" smtClean="0"/>
              <a:t> </a:t>
            </a:r>
            <a:r>
              <a:rPr lang="en-US" dirty="0" smtClean="0">
                <a:solidFill>
                  <a:srgbClr val="FF0000"/>
                </a:solidFill>
              </a:rPr>
              <a:t>TOF</a:t>
            </a:r>
            <a:r>
              <a:rPr lang="en-US" dirty="0" smtClean="0"/>
              <a:t> (</a:t>
            </a:r>
            <a:r>
              <a:rPr lang="en-US" b="1" i="1" dirty="0" err="1" smtClean="0">
                <a:solidFill>
                  <a:srgbClr val="FF0000"/>
                </a:solidFill>
              </a:rPr>
              <a:t>E</a:t>
            </a:r>
            <a:r>
              <a:rPr lang="en-US" b="1" i="1" baseline="-25000" dirty="0" err="1" smtClean="0">
                <a:solidFill>
                  <a:srgbClr val="FF0000"/>
                </a:solidFill>
              </a:rPr>
              <a:t>loss</a:t>
            </a:r>
            <a:r>
              <a:rPr lang="en-US" b="1" dirty="0" smtClean="0">
                <a:solidFill>
                  <a:srgbClr val="FF0000"/>
                </a:solidFill>
              </a:rPr>
              <a:t>&gt;0</a:t>
            </a:r>
            <a:r>
              <a:rPr lang="en-US" dirty="0" smtClean="0"/>
              <a:t>)</a:t>
            </a:r>
            <a:r>
              <a:rPr lang="ru-RU" dirty="0" smtClean="0"/>
              <a:t>. </a:t>
            </a:r>
            <a:r>
              <a:rPr lang="en-US" dirty="0" err="1" smtClean="0"/>
              <a:t>Primary&amp;secondary</a:t>
            </a:r>
            <a:r>
              <a:rPr lang="ru-RU" dirty="0" smtClean="0"/>
              <a:t>.</a:t>
            </a:r>
            <a:r>
              <a:rPr lang="en-US" dirty="0"/>
              <a:t> All materials.</a:t>
            </a:r>
            <a:r>
              <a:rPr lang="ru-RU" dirty="0" smtClean="0"/>
              <a:t> </a:t>
            </a:r>
            <a:r>
              <a:rPr lang="en-US" b="1" i="1" dirty="0" smtClean="0">
                <a:solidFill>
                  <a:srgbClr val="FF0000"/>
                </a:solidFill>
              </a:rPr>
              <a:t>B </a:t>
            </a:r>
            <a:r>
              <a:rPr lang="en-US" b="1" dirty="0" smtClean="0">
                <a:solidFill>
                  <a:srgbClr val="FF0000"/>
                </a:solidFill>
              </a:rPr>
              <a:t>= 0.5 T</a:t>
            </a:r>
            <a:r>
              <a:rPr lang="ru-RU" b="1" dirty="0" smtClean="0">
                <a:solidFill>
                  <a:srgbClr val="FF0000"/>
                </a:solidFill>
              </a:rPr>
              <a:t>!</a:t>
            </a:r>
            <a:endParaRPr lang="ru-RU" dirty="0"/>
          </a:p>
        </p:txBody>
      </p:sp>
      <p:graphicFrame>
        <p:nvGraphicFramePr>
          <p:cNvPr id="8" name="Таблица 7"/>
          <p:cNvGraphicFramePr>
            <a:graphicFrameLocks noGrp="1"/>
          </p:cNvGraphicFramePr>
          <p:nvPr>
            <p:extLst>
              <p:ext uri="{D42A27DB-BD31-4B8C-83A1-F6EECF244321}">
                <p14:modId xmlns:p14="http://schemas.microsoft.com/office/powerpoint/2010/main" val="2981625219"/>
              </p:ext>
            </p:extLst>
          </p:nvPr>
        </p:nvGraphicFramePr>
        <p:xfrm>
          <a:off x="2166845" y="986930"/>
          <a:ext cx="2521790" cy="2849880"/>
        </p:xfrm>
        <a:graphic>
          <a:graphicData uri="http://schemas.openxmlformats.org/drawingml/2006/table">
            <a:tbl>
              <a:tblPr firstRow="1" bandRow="1">
                <a:tableStyleId>{5C22544A-7EE6-4342-B048-85BDC9FD1C3A}</a:tableStyleId>
              </a:tblPr>
              <a:tblGrid>
                <a:gridCol w="1118386">
                  <a:extLst>
                    <a:ext uri="{9D8B030D-6E8A-4147-A177-3AD203B41FA5}">
                      <a16:colId xmlns:a16="http://schemas.microsoft.com/office/drawing/2014/main" val="3094614549"/>
                    </a:ext>
                  </a:extLst>
                </a:gridCol>
                <a:gridCol w="1403404">
                  <a:extLst>
                    <a:ext uri="{9D8B030D-6E8A-4147-A177-3AD203B41FA5}">
                      <a16:colId xmlns:a16="http://schemas.microsoft.com/office/drawing/2014/main" val="718094568"/>
                    </a:ext>
                  </a:extLst>
                </a:gridCol>
              </a:tblGrid>
              <a:tr h="216000">
                <a:tc>
                  <a:txBody>
                    <a:bodyPr/>
                    <a:lstStyle/>
                    <a:p>
                      <a:r>
                        <a:rPr lang="en-US" sz="1100" dirty="0" smtClean="0"/>
                        <a:t>Particle type</a:t>
                      </a:r>
                      <a:endParaRPr lang="ru-RU" sz="1100" dirty="0"/>
                    </a:p>
                  </a:txBody>
                  <a:tcPr/>
                </a:tc>
                <a:tc>
                  <a:txBody>
                    <a:bodyPr/>
                    <a:lstStyle/>
                    <a:p>
                      <a:r>
                        <a:rPr lang="en-US" sz="1100" dirty="0" smtClean="0"/>
                        <a:t>Mean multiplicity</a:t>
                      </a:r>
                      <a:endParaRPr lang="ru-RU" sz="1100" dirty="0"/>
                    </a:p>
                  </a:txBody>
                  <a:tcPr/>
                </a:tc>
                <a:extLst>
                  <a:ext uri="{0D108BD9-81ED-4DB2-BD59-A6C34878D82A}">
                    <a16:rowId xmlns:a16="http://schemas.microsoft.com/office/drawing/2014/main" val="2251502401"/>
                  </a:ext>
                </a:extLst>
              </a:tr>
              <a:tr h="216000">
                <a:tc>
                  <a:txBody>
                    <a:bodyPr/>
                    <a:lstStyle/>
                    <a:p>
                      <a:r>
                        <a:rPr lang="en-US" sz="1100" b="1" dirty="0" smtClean="0"/>
                        <a:t>Total</a:t>
                      </a:r>
                      <a:endParaRPr lang="ru-RU" sz="1100" b="1" dirty="0"/>
                    </a:p>
                  </a:txBody>
                  <a:tcPr/>
                </a:tc>
                <a:tc>
                  <a:txBody>
                    <a:bodyPr/>
                    <a:lstStyle/>
                    <a:p>
                      <a:r>
                        <a:rPr lang="ru-RU" sz="1100" b="1" dirty="0" smtClean="0"/>
                        <a:t>394</a:t>
                      </a:r>
                      <a:r>
                        <a:rPr lang="en-US" sz="1100" b="1" dirty="0" smtClean="0"/>
                        <a:t>.</a:t>
                      </a:r>
                      <a:r>
                        <a:rPr lang="ru-RU" sz="1100" b="1" dirty="0" smtClean="0"/>
                        <a:t>2</a:t>
                      </a:r>
                      <a:endParaRPr lang="ru-RU" sz="1100" b="1" dirty="0"/>
                    </a:p>
                  </a:txBody>
                  <a:tcPr/>
                </a:tc>
                <a:extLst>
                  <a:ext uri="{0D108BD9-81ED-4DB2-BD59-A6C34878D82A}">
                    <a16:rowId xmlns:a16="http://schemas.microsoft.com/office/drawing/2014/main" val="1444697895"/>
                  </a:ext>
                </a:extLst>
              </a:tr>
              <a:tr h="216000">
                <a:tc>
                  <a:txBody>
                    <a:bodyPr/>
                    <a:lstStyle/>
                    <a:p>
                      <a:r>
                        <a:rPr lang="en-US" sz="1100" dirty="0" smtClean="0"/>
                        <a:t>Protons</a:t>
                      </a:r>
                      <a:endParaRPr lang="ru-RU" sz="1100" dirty="0"/>
                    </a:p>
                  </a:txBody>
                  <a:tcPr/>
                </a:tc>
                <a:tc>
                  <a:txBody>
                    <a:bodyPr/>
                    <a:lstStyle/>
                    <a:p>
                      <a:r>
                        <a:rPr lang="ru-RU" sz="1100" dirty="0" smtClean="0"/>
                        <a:t>30</a:t>
                      </a:r>
                      <a:r>
                        <a:rPr lang="en-US" sz="1100" dirty="0" smtClean="0"/>
                        <a:t>.</a:t>
                      </a:r>
                      <a:r>
                        <a:rPr lang="ru-RU" sz="1100" dirty="0" smtClean="0"/>
                        <a:t>29</a:t>
                      </a:r>
                      <a:endParaRPr lang="ru-RU" sz="1100" dirty="0"/>
                    </a:p>
                  </a:txBody>
                  <a:tcPr/>
                </a:tc>
                <a:extLst>
                  <a:ext uri="{0D108BD9-81ED-4DB2-BD59-A6C34878D82A}">
                    <a16:rowId xmlns:a16="http://schemas.microsoft.com/office/drawing/2014/main" val="1881010290"/>
                  </a:ext>
                </a:extLst>
              </a:tr>
              <a:tr h="216000">
                <a:tc>
                  <a:txBody>
                    <a:bodyPr/>
                    <a:lstStyle/>
                    <a:p>
                      <a:r>
                        <a:rPr lang="en-US" sz="1100" dirty="0" smtClean="0"/>
                        <a:t>Neutrons</a:t>
                      </a:r>
                      <a:endParaRPr lang="ru-RU" sz="1100" dirty="0"/>
                    </a:p>
                  </a:txBody>
                  <a:tcPr/>
                </a:tc>
                <a:tc>
                  <a:txBody>
                    <a:bodyPr/>
                    <a:lstStyle/>
                    <a:p>
                      <a:r>
                        <a:rPr lang="ru-RU" sz="1100" dirty="0" smtClean="0">
                          <a:solidFill>
                            <a:schemeClr val="tx1"/>
                          </a:solidFill>
                        </a:rPr>
                        <a:t>0</a:t>
                      </a:r>
                      <a:r>
                        <a:rPr lang="en-US" sz="1100" dirty="0" smtClean="0">
                          <a:solidFill>
                            <a:schemeClr val="tx1"/>
                          </a:solidFill>
                        </a:rPr>
                        <a:t>.3</a:t>
                      </a:r>
                      <a:r>
                        <a:rPr lang="ru-RU" sz="1100" dirty="0" smtClean="0">
                          <a:solidFill>
                            <a:schemeClr val="tx1"/>
                          </a:solidFill>
                        </a:rPr>
                        <a:t>8</a:t>
                      </a:r>
                      <a:endParaRPr lang="ru-RU" sz="1100" dirty="0">
                        <a:solidFill>
                          <a:schemeClr val="tx1"/>
                        </a:solidFill>
                      </a:endParaRPr>
                    </a:p>
                  </a:txBody>
                  <a:tcPr/>
                </a:tc>
                <a:extLst>
                  <a:ext uri="{0D108BD9-81ED-4DB2-BD59-A6C34878D82A}">
                    <a16:rowId xmlns:a16="http://schemas.microsoft.com/office/drawing/2014/main" val="1980283759"/>
                  </a:ext>
                </a:extLst>
              </a:tr>
              <a:tr h="216000">
                <a:tc>
                  <a:txBody>
                    <a:bodyPr/>
                    <a:lstStyle/>
                    <a:p>
                      <a:r>
                        <a:rPr lang="en-US" sz="1100" dirty="0" err="1" smtClean="0"/>
                        <a:t>Pions</a:t>
                      </a:r>
                      <a:r>
                        <a:rPr lang="ru-RU" sz="1100" dirty="0" smtClean="0"/>
                        <a:t> +-</a:t>
                      </a:r>
                      <a:endParaRPr lang="ru-RU" sz="1100" dirty="0"/>
                    </a:p>
                  </a:txBody>
                  <a:tcPr/>
                </a:tc>
                <a:tc>
                  <a:txBody>
                    <a:bodyPr/>
                    <a:lstStyle/>
                    <a:p>
                      <a:r>
                        <a:rPr lang="en-US" sz="1100" dirty="0" smtClean="0"/>
                        <a:t>3</a:t>
                      </a:r>
                      <a:r>
                        <a:rPr lang="ru-RU" sz="1100" dirty="0" smtClean="0"/>
                        <a:t>45</a:t>
                      </a:r>
                      <a:r>
                        <a:rPr lang="en-US" sz="1100" dirty="0" smtClean="0"/>
                        <a:t>.</a:t>
                      </a:r>
                      <a:r>
                        <a:rPr lang="ru-RU" sz="1100" dirty="0" smtClean="0"/>
                        <a:t>8</a:t>
                      </a:r>
                      <a:endParaRPr lang="ru-RU" sz="1100" dirty="0"/>
                    </a:p>
                  </a:txBody>
                  <a:tcPr/>
                </a:tc>
                <a:extLst>
                  <a:ext uri="{0D108BD9-81ED-4DB2-BD59-A6C34878D82A}">
                    <a16:rowId xmlns:a16="http://schemas.microsoft.com/office/drawing/2014/main" val="4089761874"/>
                  </a:ext>
                </a:extLst>
              </a:tr>
              <a:tr h="216000">
                <a:tc>
                  <a:txBody>
                    <a:bodyPr/>
                    <a:lstStyle/>
                    <a:p>
                      <a:r>
                        <a:rPr lang="en-US" sz="1100" dirty="0" smtClean="0"/>
                        <a:t>Kaons</a:t>
                      </a:r>
                      <a:r>
                        <a:rPr lang="ru-RU" sz="1100" dirty="0" smtClean="0"/>
                        <a:t> +-</a:t>
                      </a:r>
                      <a:endParaRPr lang="ru-RU" sz="1100" dirty="0"/>
                    </a:p>
                  </a:txBody>
                  <a:tcPr/>
                </a:tc>
                <a:tc>
                  <a:txBody>
                    <a:bodyPr/>
                    <a:lstStyle/>
                    <a:p>
                      <a:r>
                        <a:rPr lang="ru-RU" sz="1100" dirty="0" smtClean="0"/>
                        <a:t>15</a:t>
                      </a:r>
                      <a:r>
                        <a:rPr lang="en-US" sz="1100" dirty="0" smtClean="0"/>
                        <a:t>.</a:t>
                      </a:r>
                      <a:r>
                        <a:rPr lang="ru-RU" sz="1100" dirty="0" smtClean="0"/>
                        <a:t>93</a:t>
                      </a:r>
                      <a:endParaRPr lang="ru-RU" sz="1100" dirty="0"/>
                    </a:p>
                  </a:txBody>
                  <a:tcPr/>
                </a:tc>
                <a:extLst>
                  <a:ext uri="{0D108BD9-81ED-4DB2-BD59-A6C34878D82A}">
                    <a16:rowId xmlns:a16="http://schemas.microsoft.com/office/drawing/2014/main" val="424067024"/>
                  </a:ext>
                </a:extLst>
              </a:tr>
              <a:tr h="216000">
                <a:tc>
                  <a:txBody>
                    <a:bodyPr/>
                    <a:lstStyle/>
                    <a:p>
                      <a:r>
                        <a:rPr lang="en-US" sz="1100" dirty="0" smtClean="0"/>
                        <a:t>Electrons</a:t>
                      </a:r>
                      <a:endParaRPr lang="ru-RU" sz="1100" dirty="0"/>
                    </a:p>
                  </a:txBody>
                  <a:tcPr/>
                </a:tc>
                <a:tc>
                  <a:txBody>
                    <a:bodyPr/>
                    <a:lstStyle/>
                    <a:p>
                      <a:r>
                        <a:rPr lang="ru-RU" sz="1100" dirty="0" smtClean="0"/>
                        <a:t>0</a:t>
                      </a:r>
                      <a:endParaRPr lang="ru-RU" sz="1100" dirty="0"/>
                    </a:p>
                  </a:txBody>
                  <a:tcPr/>
                </a:tc>
                <a:extLst>
                  <a:ext uri="{0D108BD9-81ED-4DB2-BD59-A6C34878D82A}">
                    <a16:rowId xmlns:a16="http://schemas.microsoft.com/office/drawing/2014/main" val="3641899608"/>
                  </a:ext>
                </a:extLst>
              </a:tr>
              <a:tr h="216000">
                <a:tc>
                  <a:txBody>
                    <a:bodyPr/>
                    <a:lstStyle/>
                    <a:p>
                      <a:r>
                        <a:rPr lang="en-US" sz="1100" dirty="0" smtClean="0"/>
                        <a:t>Positrons</a:t>
                      </a:r>
                      <a:endParaRPr lang="ru-RU" sz="1100" dirty="0"/>
                    </a:p>
                  </a:txBody>
                  <a:tcPr/>
                </a:tc>
                <a:tc>
                  <a:txBody>
                    <a:bodyPr/>
                    <a:lstStyle/>
                    <a:p>
                      <a:r>
                        <a:rPr lang="ru-RU" sz="1100" dirty="0" smtClean="0"/>
                        <a:t>0</a:t>
                      </a:r>
                      <a:endParaRPr lang="ru-RU" sz="1100" dirty="0"/>
                    </a:p>
                  </a:txBody>
                  <a:tcPr/>
                </a:tc>
                <a:extLst>
                  <a:ext uri="{0D108BD9-81ED-4DB2-BD59-A6C34878D82A}">
                    <a16:rowId xmlns:a16="http://schemas.microsoft.com/office/drawing/2014/main" val="335301847"/>
                  </a:ext>
                </a:extLst>
              </a:tr>
              <a:tr h="216000">
                <a:tc>
                  <a:txBody>
                    <a:bodyPr/>
                    <a:lstStyle/>
                    <a:p>
                      <a:r>
                        <a:rPr lang="en-US" sz="1100" dirty="0" smtClean="0"/>
                        <a:t>Gamma</a:t>
                      </a:r>
                      <a:endParaRPr lang="ru-RU" sz="1100" dirty="0"/>
                    </a:p>
                  </a:txBody>
                  <a:tcPr/>
                </a:tc>
                <a:tc>
                  <a:txBody>
                    <a:bodyPr/>
                    <a:lstStyle/>
                    <a:p>
                      <a:r>
                        <a:rPr lang="ru-RU" sz="1100" dirty="0" smtClean="0">
                          <a:solidFill>
                            <a:schemeClr val="tx1"/>
                          </a:solidFill>
                        </a:rPr>
                        <a:t>0</a:t>
                      </a:r>
                      <a:r>
                        <a:rPr lang="en-US" sz="1100" dirty="0" smtClean="0">
                          <a:solidFill>
                            <a:schemeClr val="tx1"/>
                          </a:solidFill>
                        </a:rPr>
                        <a:t>.</a:t>
                      </a:r>
                      <a:r>
                        <a:rPr lang="ru-RU" sz="1100" dirty="0" smtClean="0">
                          <a:solidFill>
                            <a:schemeClr val="tx1"/>
                          </a:solidFill>
                        </a:rPr>
                        <a:t>3</a:t>
                      </a:r>
                      <a:endParaRPr lang="ru-RU" sz="1100" dirty="0">
                        <a:solidFill>
                          <a:schemeClr val="tx1"/>
                        </a:solidFill>
                      </a:endParaRPr>
                    </a:p>
                  </a:txBody>
                  <a:tcPr/>
                </a:tc>
                <a:extLst>
                  <a:ext uri="{0D108BD9-81ED-4DB2-BD59-A6C34878D82A}">
                    <a16:rowId xmlns:a16="http://schemas.microsoft.com/office/drawing/2014/main" val="2394632263"/>
                  </a:ext>
                </a:extLst>
              </a:tr>
              <a:tr h="216000">
                <a:tc>
                  <a:txBody>
                    <a:bodyPr/>
                    <a:lstStyle/>
                    <a:p>
                      <a:r>
                        <a:rPr lang="en-US" sz="1100" dirty="0" smtClean="0"/>
                        <a:t>Muons</a:t>
                      </a:r>
                      <a:r>
                        <a:rPr lang="ru-RU" sz="1100" dirty="0" smtClean="0"/>
                        <a:t> +-</a:t>
                      </a:r>
                      <a:endParaRPr lang="ru-RU" sz="1100" dirty="0"/>
                    </a:p>
                  </a:txBody>
                  <a:tcPr/>
                </a:tc>
                <a:tc>
                  <a:txBody>
                    <a:bodyPr/>
                    <a:lstStyle/>
                    <a:p>
                      <a:r>
                        <a:rPr lang="en-US" sz="1100" dirty="0" smtClean="0"/>
                        <a:t>~0</a:t>
                      </a:r>
                      <a:endParaRPr lang="ru-RU" sz="1100" dirty="0"/>
                    </a:p>
                  </a:txBody>
                  <a:tcPr/>
                </a:tc>
                <a:extLst>
                  <a:ext uri="{0D108BD9-81ED-4DB2-BD59-A6C34878D82A}">
                    <a16:rowId xmlns:a16="http://schemas.microsoft.com/office/drawing/2014/main" val="3899478791"/>
                  </a:ext>
                </a:extLst>
              </a:tr>
              <a:tr h="216000">
                <a:tc>
                  <a:txBody>
                    <a:bodyPr/>
                    <a:lstStyle/>
                    <a:p>
                      <a:r>
                        <a:rPr lang="en-US" sz="1100" b="0" dirty="0" smtClean="0"/>
                        <a:t>Other</a:t>
                      </a:r>
                      <a:endParaRPr lang="ru-RU" sz="1100" b="0" dirty="0"/>
                    </a:p>
                  </a:txBody>
                  <a:tcPr>
                    <a:solidFill>
                      <a:schemeClr val="accent5">
                        <a:lumMod val="20000"/>
                        <a:lumOff val="80000"/>
                      </a:schemeClr>
                    </a:solidFill>
                  </a:tcPr>
                </a:tc>
                <a:tc>
                  <a:txBody>
                    <a:bodyPr/>
                    <a:lstStyle/>
                    <a:p>
                      <a:r>
                        <a:rPr lang="en-US" sz="1100" b="0" dirty="0" smtClean="0"/>
                        <a:t>1</a:t>
                      </a:r>
                      <a:r>
                        <a:rPr lang="ru-RU" sz="1100" b="0" dirty="0" smtClean="0"/>
                        <a:t>.</a:t>
                      </a:r>
                      <a:r>
                        <a:rPr lang="en-US" sz="1100" b="0" dirty="0" smtClean="0"/>
                        <a:t>5</a:t>
                      </a:r>
                      <a:endParaRPr lang="ru-RU" sz="1100" b="0" dirty="0"/>
                    </a:p>
                  </a:txBody>
                  <a:tcPr>
                    <a:solidFill>
                      <a:schemeClr val="accent5">
                        <a:lumMod val="20000"/>
                        <a:lumOff val="80000"/>
                      </a:schemeClr>
                    </a:solidFill>
                  </a:tcPr>
                </a:tc>
                <a:extLst>
                  <a:ext uri="{0D108BD9-81ED-4DB2-BD59-A6C34878D82A}">
                    <a16:rowId xmlns:a16="http://schemas.microsoft.com/office/drawing/2014/main" val="2078206302"/>
                  </a:ext>
                </a:extLst>
              </a:tr>
            </a:tbl>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142999087"/>
              </p:ext>
            </p:extLst>
          </p:nvPr>
        </p:nvGraphicFramePr>
        <p:xfrm>
          <a:off x="4688635" y="986930"/>
          <a:ext cx="2521790" cy="2849880"/>
        </p:xfrm>
        <a:graphic>
          <a:graphicData uri="http://schemas.openxmlformats.org/drawingml/2006/table">
            <a:tbl>
              <a:tblPr firstRow="1" bandRow="1">
                <a:tableStyleId>{21E4AEA4-8DFA-4A89-87EB-49C32662AFE0}</a:tableStyleId>
              </a:tblPr>
              <a:tblGrid>
                <a:gridCol w="1118386">
                  <a:extLst>
                    <a:ext uri="{9D8B030D-6E8A-4147-A177-3AD203B41FA5}">
                      <a16:colId xmlns:a16="http://schemas.microsoft.com/office/drawing/2014/main" val="3094614549"/>
                    </a:ext>
                  </a:extLst>
                </a:gridCol>
                <a:gridCol w="1403404">
                  <a:extLst>
                    <a:ext uri="{9D8B030D-6E8A-4147-A177-3AD203B41FA5}">
                      <a16:colId xmlns:a16="http://schemas.microsoft.com/office/drawing/2014/main" val="718094568"/>
                    </a:ext>
                  </a:extLst>
                </a:gridCol>
              </a:tblGrid>
              <a:tr h="216000">
                <a:tc>
                  <a:txBody>
                    <a:bodyPr/>
                    <a:lstStyle/>
                    <a:p>
                      <a:r>
                        <a:rPr lang="en-US" sz="1100" dirty="0" smtClean="0"/>
                        <a:t>Particle type</a:t>
                      </a:r>
                      <a:endParaRPr lang="ru-RU" sz="1100" dirty="0"/>
                    </a:p>
                  </a:txBody>
                  <a:tcPr/>
                </a:tc>
                <a:tc>
                  <a:txBody>
                    <a:bodyPr/>
                    <a:lstStyle/>
                    <a:p>
                      <a:r>
                        <a:rPr lang="en-US" sz="1100" dirty="0" smtClean="0"/>
                        <a:t>Mean multiplicity</a:t>
                      </a:r>
                      <a:endParaRPr lang="ru-RU" sz="1100" dirty="0"/>
                    </a:p>
                  </a:txBody>
                  <a:tcPr/>
                </a:tc>
                <a:extLst>
                  <a:ext uri="{0D108BD9-81ED-4DB2-BD59-A6C34878D82A}">
                    <a16:rowId xmlns:a16="http://schemas.microsoft.com/office/drawing/2014/main" val="2251502401"/>
                  </a:ext>
                </a:extLst>
              </a:tr>
              <a:tr h="216000">
                <a:tc>
                  <a:txBody>
                    <a:bodyPr/>
                    <a:lstStyle/>
                    <a:p>
                      <a:r>
                        <a:rPr lang="en-US" sz="1100" b="1" dirty="0" smtClean="0"/>
                        <a:t>Total</a:t>
                      </a:r>
                      <a:endParaRPr lang="ru-RU" sz="1100" b="1" dirty="0"/>
                    </a:p>
                  </a:txBody>
                  <a:tcPr/>
                </a:tc>
                <a:tc>
                  <a:txBody>
                    <a:bodyPr/>
                    <a:lstStyle/>
                    <a:p>
                      <a:r>
                        <a:rPr lang="en-US" sz="1100" b="1" dirty="0" smtClean="0"/>
                        <a:t>678</a:t>
                      </a:r>
                      <a:endParaRPr lang="ru-RU" sz="1100" b="1" dirty="0"/>
                    </a:p>
                  </a:txBody>
                  <a:tcPr/>
                </a:tc>
                <a:extLst>
                  <a:ext uri="{0D108BD9-81ED-4DB2-BD59-A6C34878D82A}">
                    <a16:rowId xmlns:a16="http://schemas.microsoft.com/office/drawing/2014/main" val="1444697895"/>
                  </a:ext>
                </a:extLst>
              </a:tr>
              <a:tr h="216000">
                <a:tc>
                  <a:txBody>
                    <a:bodyPr/>
                    <a:lstStyle/>
                    <a:p>
                      <a:r>
                        <a:rPr lang="en-US" sz="1100" dirty="0" smtClean="0"/>
                        <a:t>Protons</a:t>
                      </a:r>
                      <a:endParaRPr lang="ru-RU" sz="1100" dirty="0"/>
                    </a:p>
                  </a:txBody>
                  <a:tcPr/>
                </a:tc>
                <a:tc>
                  <a:txBody>
                    <a:bodyPr/>
                    <a:lstStyle/>
                    <a:p>
                      <a:r>
                        <a:rPr lang="en-US" sz="1100" b="0" dirty="0" smtClean="0">
                          <a:solidFill>
                            <a:schemeClr val="tx1"/>
                          </a:solidFill>
                        </a:rPr>
                        <a:t>6</a:t>
                      </a:r>
                      <a:r>
                        <a:rPr lang="ru-RU" sz="1100" b="0" dirty="0" smtClean="0">
                          <a:solidFill>
                            <a:schemeClr val="tx1"/>
                          </a:solidFill>
                        </a:rPr>
                        <a:t>5</a:t>
                      </a:r>
                      <a:r>
                        <a:rPr lang="en-US" sz="1100" b="0" dirty="0" smtClean="0">
                          <a:solidFill>
                            <a:schemeClr val="tx1"/>
                          </a:solidFill>
                        </a:rPr>
                        <a:t>.</a:t>
                      </a:r>
                      <a:r>
                        <a:rPr lang="ru-RU" sz="1100" b="0" dirty="0" smtClean="0">
                          <a:solidFill>
                            <a:schemeClr val="tx1"/>
                          </a:solidFill>
                        </a:rPr>
                        <a:t>4</a:t>
                      </a:r>
                      <a:r>
                        <a:rPr lang="en-US" sz="1100" b="0" dirty="0" smtClean="0">
                          <a:solidFill>
                            <a:schemeClr val="tx1"/>
                          </a:solidFill>
                        </a:rPr>
                        <a:t>3</a:t>
                      </a:r>
                      <a:endParaRPr lang="ru-RU" sz="1100" b="0" dirty="0">
                        <a:solidFill>
                          <a:schemeClr val="tx1"/>
                        </a:solidFill>
                      </a:endParaRPr>
                    </a:p>
                  </a:txBody>
                  <a:tcPr/>
                </a:tc>
                <a:extLst>
                  <a:ext uri="{0D108BD9-81ED-4DB2-BD59-A6C34878D82A}">
                    <a16:rowId xmlns:a16="http://schemas.microsoft.com/office/drawing/2014/main" val="1881010290"/>
                  </a:ext>
                </a:extLst>
              </a:tr>
              <a:tr h="216000">
                <a:tc>
                  <a:txBody>
                    <a:bodyPr/>
                    <a:lstStyle/>
                    <a:p>
                      <a:r>
                        <a:rPr lang="en-US" sz="1100" dirty="0" smtClean="0">
                          <a:solidFill>
                            <a:schemeClr val="tx1"/>
                          </a:solidFill>
                        </a:rPr>
                        <a:t>Neutrons</a:t>
                      </a:r>
                      <a:endParaRPr lang="ru-RU" sz="1100" dirty="0">
                        <a:solidFill>
                          <a:schemeClr val="tx1"/>
                        </a:solidFill>
                      </a:endParaRPr>
                    </a:p>
                  </a:txBody>
                  <a:tcPr/>
                </a:tc>
                <a:tc>
                  <a:txBody>
                    <a:bodyPr/>
                    <a:lstStyle/>
                    <a:p>
                      <a:r>
                        <a:rPr lang="ru-RU" sz="1100" dirty="0" smtClean="0">
                          <a:solidFill>
                            <a:schemeClr val="tx1"/>
                          </a:solidFill>
                        </a:rPr>
                        <a:t>2</a:t>
                      </a:r>
                      <a:r>
                        <a:rPr lang="en-US" sz="1100" dirty="0" smtClean="0">
                          <a:solidFill>
                            <a:schemeClr val="tx1"/>
                          </a:solidFill>
                        </a:rPr>
                        <a:t>.56</a:t>
                      </a:r>
                      <a:endParaRPr lang="ru-RU" sz="1100" dirty="0">
                        <a:solidFill>
                          <a:schemeClr val="tx1"/>
                        </a:solidFill>
                      </a:endParaRPr>
                    </a:p>
                  </a:txBody>
                  <a:tcPr/>
                </a:tc>
                <a:extLst>
                  <a:ext uri="{0D108BD9-81ED-4DB2-BD59-A6C34878D82A}">
                    <a16:rowId xmlns:a16="http://schemas.microsoft.com/office/drawing/2014/main" val="1980283759"/>
                  </a:ext>
                </a:extLst>
              </a:tr>
              <a:tr h="216000">
                <a:tc>
                  <a:txBody>
                    <a:bodyPr/>
                    <a:lstStyle/>
                    <a:p>
                      <a:r>
                        <a:rPr lang="en-US" sz="1100" dirty="0" err="1" smtClean="0"/>
                        <a:t>Pions</a:t>
                      </a:r>
                      <a:r>
                        <a:rPr lang="ru-RU" sz="1100" dirty="0" smtClean="0"/>
                        <a:t> +-</a:t>
                      </a:r>
                      <a:endParaRPr lang="ru-RU" sz="1100" dirty="0"/>
                    </a:p>
                  </a:txBody>
                  <a:tcPr/>
                </a:tc>
                <a:tc>
                  <a:txBody>
                    <a:bodyPr/>
                    <a:lstStyle/>
                    <a:p>
                      <a:r>
                        <a:rPr lang="en-US" sz="1100" dirty="0" smtClean="0"/>
                        <a:t>409.61</a:t>
                      </a:r>
                      <a:endParaRPr lang="ru-RU" sz="1100" dirty="0"/>
                    </a:p>
                  </a:txBody>
                  <a:tcPr/>
                </a:tc>
                <a:extLst>
                  <a:ext uri="{0D108BD9-81ED-4DB2-BD59-A6C34878D82A}">
                    <a16:rowId xmlns:a16="http://schemas.microsoft.com/office/drawing/2014/main" val="4089761874"/>
                  </a:ext>
                </a:extLst>
              </a:tr>
              <a:tr h="216000">
                <a:tc>
                  <a:txBody>
                    <a:bodyPr/>
                    <a:lstStyle/>
                    <a:p>
                      <a:r>
                        <a:rPr lang="en-US" sz="1100" dirty="0" smtClean="0"/>
                        <a:t>Kaons</a:t>
                      </a:r>
                      <a:r>
                        <a:rPr lang="ru-RU" sz="1100" dirty="0" smtClean="0"/>
                        <a:t> +-</a:t>
                      </a:r>
                      <a:endParaRPr lang="ru-RU" sz="1100" dirty="0"/>
                    </a:p>
                  </a:txBody>
                  <a:tcPr/>
                </a:tc>
                <a:tc>
                  <a:txBody>
                    <a:bodyPr/>
                    <a:lstStyle/>
                    <a:p>
                      <a:r>
                        <a:rPr lang="en-US" sz="1100" dirty="0" smtClean="0"/>
                        <a:t>16.22</a:t>
                      </a:r>
                      <a:endParaRPr lang="ru-RU" sz="1100" dirty="0"/>
                    </a:p>
                  </a:txBody>
                  <a:tcPr/>
                </a:tc>
                <a:extLst>
                  <a:ext uri="{0D108BD9-81ED-4DB2-BD59-A6C34878D82A}">
                    <a16:rowId xmlns:a16="http://schemas.microsoft.com/office/drawing/2014/main" val="3315329984"/>
                  </a:ext>
                </a:extLst>
              </a:tr>
              <a:tr h="216000">
                <a:tc>
                  <a:txBody>
                    <a:bodyPr/>
                    <a:lstStyle/>
                    <a:p>
                      <a:r>
                        <a:rPr lang="en-US" sz="1100" dirty="0" smtClean="0"/>
                        <a:t>Electrons</a:t>
                      </a:r>
                      <a:endParaRPr lang="ru-RU" sz="1100" dirty="0"/>
                    </a:p>
                  </a:txBody>
                  <a:tcPr/>
                </a:tc>
                <a:tc>
                  <a:txBody>
                    <a:bodyPr/>
                    <a:lstStyle/>
                    <a:p>
                      <a:r>
                        <a:rPr lang="en-US" sz="1100" dirty="0" smtClean="0"/>
                        <a:t>4</a:t>
                      </a:r>
                      <a:r>
                        <a:rPr lang="ru-RU" sz="1100" dirty="0" smtClean="0"/>
                        <a:t>2</a:t>
                      </a:r>
                      <a:r>
                        <a:rPr lang="en-US" sz="1100" dirty="0" smtClean="0"/>
                        <a:t>.1</a:t>
                      </a:r>
                      <a:r>
                        <a:rPr lang="ru-RU" sz="1100" dirty="0" smtClean="0"/>
                        <a:t>8</a:t>
                      </a:r>
                      <a:endParaRPr lang="ru-RU" sz="1100" dirty="0"/>
                    </a:p>
                  </a:txBody>
                  <a:tcPr/>
                </a:tc>
                <a:extLst>
                  <a:ext uri="{0D108BD9-81ED-4DB2-BD59-A6C34878D82A}">
                    <a16:rowId xmlns:a16="http://schemas.microsoft.com/office/drawing/2014/main" val="3641899608"/>
                  </a:ext>
                </a:extLst>
              </a:tr>
              <a:tr h="216000">
                <a:tc>
                  <a:txBody>
                    <a:bodyPr/>
                    <a:lstStyle/>
                    <a:p>
                      <a:r>
                        <a:rPr lang="en-US" sz="1100" dirty="0" smtClean="0"/>
                        <a:t>Positrons</a:t>
                      </a:r>
                      <a:endParaRPr lang="ru-RU" sz="1100" dirty="0"/>
                    </a:p>
                  </a:txBody>
                  <a:tcPr/>
                </a:tc>
                <a:tc>
                  <a:txBody>
                    <a:bodyPr/>
                    <a:lstStyle/>
                    <a:p>
                      <a:r>
                        <a:rPr lang="ru-RU" sz="1100" dirty="0" smtClean="0"/>
                        <a:t>39</a:t>
                      </a:r>
                      <a:r>
                        <a:rPr lang="en-US" sz="1100" dirty="0" smtClean="0"/>
                        <a:t>.7</a:t>
                      </a:r>
                      <a:r>
                        <a:rPr lang="ru-RU" sz="1100" dirty="0" smtClean="0"/>
                        <a:t>9</a:t>
                      </a:r>
                      <a:endParaRPr lang="ru-RU" sz="1100" dirty="0"/>
                    </a:p>
                  </a:txBody>
                  <a:tcPr/>
                </a:tc>
                <a:extLst>
                  <a:ext uri="{0D108BD9-81ED-4DB2-BD59-A6C34878D82A}">
                    <a16:rowId xmlns:a16="http://schemas.microsoft.com/office/drawing/2014/main" val="335301847"/>
                  </a:ext>
                </a:extLst>
              </a:tr>
              <a:tr h="216000">
                <a:tc>
                  <a:txBody>
                    <a:bodyPr/>
                    <a:lstStyle/>
                    <a:p>
                      <a:r>
                        <a:rPr lang="en-US" sz="1100" dirty="0" smtClean="0"/>
                        <a:t>Gamma</a:t>
                      </a:r>
                      <a:endParaRPr lang="ru-RU" sz="1100" dirty="0"/>
                    </a:p>
                  </a:txBody>
                  <a:tcPr/>
                </a:tc>
                <a:tc>
                  <a:txBody>
                    <a:bodyPr/>
                    <a:lstStyle/>
                    <a:p>
                      <a:r>
                        <a:rPr lang="en-US" sz="1100" dirty="0" smtClean="0">
                          <a:solidFill>
                            <a:schemeClr val="tx1"/>
                          </a:solidFill>
                        </a:rPr>
                        <a:t>40.2</a:t>
                      </a:r>
                      <a:r>
                        <a:rPr lang="ru-RU" sz="1100" dirty="0" smtClean="0">
                          <a:solidFill>
                            <a:schemeClr val="tx1"/>
                          </a:solidFill>
                        </a:rPr>
                        <a:t>6</a:t>
                      </a:r>
                      <a:endParaRPr lang="ru-RU" sz="1100" dirty="0">
                        <a:solidFill>
                          <a:schemeClr val="tx1"/>
                        </a:solidFill>
                      </a:endParaRPr>
                    </a:p>
                  </a:txBody>
                  <a:tcPr/>
                </a:tc>
                <a:extLst>
                  <a:ext uri="{0D108BD9-81ED-4DB2-BD59-A6C34878D82A}">
                    <a16:rowId xmlns:a16="http://schemas.microsoft.com/office/drawing/2014/main" val="2394632263"/>
                  </a:ext>
                </a:extLst>
              </a:tr>
              <a:tr h="216000">
                <a:tc>
                  <a:txBody>
                    <a:bodyPr/>
                    <a:lstStyle/>
                    <a:p>
                      <a:r>
                        <a:rPr lang="en-US" sz="1100" dirty="0" smtClean="0"/>
                        <a:t>Muons</a:t>
                      </a:r>
                      <a:r>
                        <a:rPr lang="ru-RU" sz="1100" dirty="0" smtClean="0"/>
                        <a:t> +-</a:t>
                      </a:r>
                      <a:endParaRPr lang="ru-RU" sz="1100" dirty="0"/>
                    </a:p>
                  </a:txBody>
                  <a:tcPr/>
                </a:tc>
                <a:tc>
                  <a:txBody>
                    <a:bodyPr/>
                    <a:lstStyle/>
                    <a:p>
                      <a:r>
                        <a:rPr lang="ru-RU" sz="1100" dirty="0" smtClean="0">
                          <a:solidFill>
                            <a:schemeClr val="tx1"/>
                          </a:solidFill>
                        </a:rPr>
                        <a:t>55</a:t>
                      </a:r>
                      <a:endParaRPr lang="ru-RU" sz="1100" dirty="0">
                        <a:solidFill>
                          <a:schemeClr val="tx1"/>
                        </a:solidFill>
                      </a:endParaRPr>
                    </a:p>
                  </a:txBody>
                  <a:tcPr/>
                </a:tc>
                <a:extLst>
                  <a:ext uri="{0D108BD9-81ED-4DB2-BD59-A6C34878D82A}">
                    <a16:rowId xmlns:a16="http://schemas.microsoft.com/office/drawing/2014/main" val="3899478791"/>
                  </a:ext>
                </a:extLst>
              </a:tr>
              <a:tr h="216000">
                <a:tc>
                  <a:txBody>
                    <a:bodyPr/>
                    <a:lstStyle/>
                    <a:p>
                      <a:r>
                        <a:rPr lang="en-US" sz="1100" b="0" dirty="0" smtClean="0"/>
                        <a:t>Other</a:t>
                      </a:r>
                      <a:endParaRPr lang="ru-RU" sz="1100" b="0" dirty="0"/>
                    </a:p>
                  </a:txBody>
                  <a:tcPr>
                    <a:solidFill>
                      <a:schemeClr val="accent2">
                        <a:lumMod val="20000"/>
                        <a:lumOff val="80000"/>
                      </a:schemeClr>
                    </a:solidFill>
                  </a:tcPr>
                </a:tc>
                <a:tc>
                  <a:txBody>
                    <a:bodyPr/>
                    <a:lstStyle/>
                    <a:p>
                      <a:r>
                        <a:rPr lang="en-US" sz="1100" b="0" dirty="0" smtClean="0"/>
                        <a:t>6,9</a:t>
                      </a:r>
                      <a:endParaRPr lang="ru-RU" sz="1100" b="0" dirty="0"/>
                    </a:p>
                  </a:txBody>
                  <a:tcPr>
                    <a:solidFill>
                      <a:schemeClr val="accent2">
                        <a:lumMod val="20000"/>
                        <a:lumOff val="80000"/>
                      </a:schemeClr>
                    </a:solidFill>
                  </a:tcPr>
                </a:tc>
                <a:extLst>
                  <a:ext uri="{0D108BD9-81ED-4DB2-BD59-A6C34878D82A}">
                    <a16:rowId xmlns:a16="http://schemas.microsoft.com/office/drawing/2014/main" val="2078206302"/>
                  </a:ext>
                </a:extLst>
              </a:tr>
            </a:tbl>
          </a:graphicData>
        </a:graphic>
      </p:graphicFrame>
      <p:sp>
        <p:nvSpPr>
          <p:cNvPr id="2" name="TextBox 1"/>
          <p:cNvSpPr txBox="1"/>
          <p:nvPr/>
        </p:nvSpPr>
        <p:spPr>
          <a:xfrm>
            <a:off x="2775959" y="617598"/>
            <a:ext cx="857222" cy="338554"/>
          </a:xfrm>
          <a:prstGeom prst="rect">
            <a:avLst/>
          </a:prstGeom>
          <a:noFill/>
        </p:spPr>
        <p:txBody>
          <a:bodyPr wrap="none" rtlCol="0">
            <a:spAutoFit/>
          </a:bodyPr>
          <a:lstStyle/>
          <a:p>
            <a:r>
              <a:rPr lang="en-US" sz="1600" b="1" dirty="0" smtClean="0">
                <a:solidFill>
                  <a:schemeClr val="accent1"/>
                </a:solidFill>
              </a:rPr>
              <a:t>Primary</a:t>
            </a:r>
            <a:endParaRPr lang="ru-RU" sz="1600" b="1" dirty="0">
              <a:solidFill>
                <a:schemeClr val="accent1"/>
              </a:solidFill>
            </a:endParaRPr>
          </a:p>
        </p:txBody>
      </p:sp>
      <p:sp>
        <p:nvSpPr>
          <p:cNvPr id="10" name="TextBox 9"/>
          <p:cNvSpPr txBox="1"/>
          <p:nvPr/>
        </p:nvSpPr>
        <p:spPr>
          <a:xfrm>
            <a:off x="5102890" y="625035"/>
            <a:ext cx="1850956" cy="338554"/>
          </a:xfrm>
          <a:prstGeom prst="rect">
            <a:avLst/>
          </a:prstGeom>
          <a:noFill/>
        </p:spPr>
        <p:txBody>
          <a:bodyPr wrap="none" rtlCol="0">
            <a:spAutoFit/>
          </a:bodyPr>
          <a:lstStyle/>
          <a:p>
            <a:r>
              <a:rPr lang="en-US" sz="1600" b="1" dirty="0" err="1" smtClean="0">
                <a:solidFill>
                  <a:schemeClr val="accent2">
                    <a:lumMod val="75000"/>
                  </a:schemeClr>
                </a:solidFill>
              </a:rPr>
              <a:t>Primary+Secondary</a:t>
            </a:r>
            <a:endParaRPr lang="ru-RU" sz="1600" b="1" dirty="0">
              <a:solidFill>
                <a:schemeClr val="accent2">
                  <a:lumMod val="75000"/>
                </a:schemeClr>
              </a:solidFill>
            </a:endParaRPr>
          </a:p>
        </p:txBody>
      </p:sp>
      <p:sp>
        <p:nvSpPr>
          <p:cNvPr id="3" name="TextBox 2"/>
          <p:cNvSpPr txBox="1"/>
          <p:nvPr/>
        </p:nvSpPr>
        <p:spPr>
          <a:xfrm>
            <a:off x="3971925" y="602209"/>
            <a:ext cx="1130965" cy="369332"/>
          </a:xfrm>
          <a:prstGeom prst="rect">
            <a:avLst/>
          </a:prstGeom>
          <a:noFill/>
        </p:spPr>
        <p:txBody>
          <a:bodyPr wrap="square" rtlCol="0">
            <a:spAutoFit/>
          </a:bodyPr>
          <a:lstStyle/>
          <a:p>
            <a:r>
              <a:rPr lang="en-US" b="1" dirty="0" smtClean="0">
                <a:solidFill>
                  <a:srgbClr val="FF0000"/>
                </a:solidFill>
              </a:rPr>
              <a:t>Total</a:t>
            </a:r>
            <a:r>
              <a:rPr lang="ru-RU" b="1" dirty="0" smtClean="0">
                <a:solidFill>
                  <a:srgbClr val="FF0000"/>
                </a:solidFill>
              </a:rPr>
              <a:t> 678</a:t>
            </a:r>
            <a:endParaRPr lang="ru-RU" b="1" dirty="0">
              <a:solidFill>
                <a:srgbClr val="FF0000"/>
              </a:solidFill>
            </a:endParaRPr>
          </a:p>
        </p:txBody>
      </p:sp>
      <mc:AlternateContent xmlns:mc="http://schemas.openxmlformats.org/markup-compatibility/2006" xmlns:a14="http://schemas.microsoft.com/office/drawing/2010/main">
        <mc:Choice Requires="a14">
          <p:sp>
            <p:nvSpPr>
              <p:cNvPr id="5" name="TextBox 4"/>
              <p:cNvSpPr txBox="1"/>
              <p:nvPr/>
            </p:nvSpPr>
            <p:spPr>
              <a:xfrm>
                <a:off x="4308140" y="3858489"/>
                <a:ext cx="3925049" cy="538994"/>
              </a:xfrm>
              <a:prstGeom prst="rect">
                <a:avLst/>
              </a:prstGeom>
              <a:noFill/>
            </p:spPr>
            <p:txBody>
              <a:bodyPr wrap="none" rtlCol="0">
                <a:spAutoFit/>
              </a:bodyPr>
              <a:lstStyle/>
              <a:p>
                <a:r>
                  <a:rPr lang="en-US" dirty="0" smtClean="0"/>
                  <a:t>Occupancy = </a:t>
                </a:r>
                <a14:m>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𝑎𝑙𝑙</m:t>
                            </m:r>
                            <m:r>
                              <a:rPr lang="en-US" b="0" i="1" smtClean="0">
                                <a:latin typeface="Cambria Math" panose="02040503050406030204" pitchFamily="18" charset="0"/>
                              </a:rPr>
                              <m:t> </m:t>
                            </m:r>
                            <m:r>
                              <a:rPr lang="en-US" b="0" i="1" smtClean="0">
                                <a:latin typeface="Cambria Math" panose="02040503050406030204" pitchFamily="18" charset="0"/>
                              </a:rPr>
                              <m:t>𝑝𝑎𝑟𝑡𝑖𝑐𝑙𝑒𝑠</m:t>
                            </m:r>
                          </m:sub>
                        </m:sSub>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𝑐h𝑎𝑛𝑛𝑒𝑙𝑠</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678</m:t>
                        </m:r>
                      </m:num>
                      <m:den>
                        <m:r>
                          <a:rPr lang="en-US" b="0" i="1" smtClean="0">
                            <a:latin typeface="Cambria Math" panose="02040503050406030204" pitchFamily="18" charset="0"/>
                          </a:rPr>
                          <m:t>6720</m:t>
                        </m:r>
                      </m:den>
                    </m:f>
                    <m:r>
                      <a:rPr lang="en-US"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rPr>
                      <m:t>𝟏𝟎</m:t>
                    </m:r>
                    <m:r>
                      <a:rPr lang="en-US" b="1" i="1" smtClean="0">
                        <a:latin typeface="Cambria Math" panose="02040503050406030204" pitchFamily="18" charset="0"/>
                      </a:rPr>
                      <m:t>%</m:t>
                    </m:r>
                  </m:oMath>
                </a14:m>
                <a:endParaRPr lang="ru-RU" b="1" dirty="0"/>
              </a:p>
            </p:txBody>
          </p:sp>
        </mc:Choice>
        <mc:Fallback xmlns="">
          <p:sp>
            <p:nvSpPr>
              <p:cNvPr id="5" name="TextBox 4"/>
              <p:cNvSpPr txBox="1">
                <a:spLocks noRot="1" noChangeAspect="1" noMove="1" noResize="1" noEditPoints="1" noAdjustHandles="1" noChangeArrowheads="1" noChangeShapeType="1" noTextEdit="1"/>
              </p:cNvSpPr>
              <p:nvPr/>
            </p:nvSpPr>
            <p:spPr>
              <a:xfrm>
                <a:off x="4308140" y="3858489"/>
                <a:ext cx="3925049" cy="538994"/>
              </a:xfrm>
              <a:prstGeom prst="rect">
                <a:avLst/>
              </a:prstGeom>
              <a:blipFill>
                <a:blip r:embed="rId4"/>
                <a:stretch>
                  <a:fillRect l="-1398" b="-1136"/>
                </a:stretch>
              </a:blipFill>
            </p:spPr>
            <p:txBody>
              <a:bodyPr/>
              <a:lstStyle/>
              <a:p>
                <a:r>
                  <a:rPr lang="ru-RU">
                    <a:noFill/>
                  </a:rPr>
                  <a:t> </a:t>
                </a:r>
              </a:p>
            </p:txBody>
          </p:sp>
        </mc:Fallback>
      </mc:AlternateContent>
      <p:sp>
        <p:nvSpPr>
          <p:cNvPr id="12" name="TextBox 11"/>
          <p:cNvSpPr txBox="1"/>
          <p:nvPr/>
        </p:nvSpPr>
        <p:spPr>
          <a:xfrm>
            <a:off x="69011" y="353525"/>
            <a:ext cx="9040483" cy="307777"/>
          </a:xfrm>
          <a:prstGeom prst="rect">
            <a:avLst/>
          </a:prstGeom>
          <a:noFill/>
        </p:spPr>
        <p:txBody>
          <a:bodyPr wrap="square" rtlCol="0">
            <a:spAutoFit/>
          </a:bodyPr>
          <a:lstStyle/>
          <a:p>
            <a:pPr algn="ctr"/>
            <a:r>
              <a:rPr lang="en-US" sz="1400" dirty="0" smtClean="0"/>
              <a:t>Conditions</a:t>
            </a:r>
            <a:r>
              <a:rPr lang="ru-RU" sz="1400" dirty="0" smtClean="0"/>
              <a:t>:</a:t>
            </a:r>
            <a:r>
              <a:rPr lang="en-US" sz="1400" dirty="0" smtClean="0"/>
              <a:t> LAQGSM </a:t>
            </a:r>
            <a:r>
              <a:rPr lang="en-US" sz="1400" dirty="0"/>
              <a:t>vertex: </a:t>
            </a:r>
            <a:r>
              <a:rPr lang="en-US" sz="1400" dirty="0" smtClean="0"/>
              <a:t>AuAuss11_5mb5_mer.r12</a:t>
            </a:r>
            <a:r>
              <a:rPr lang="en-US" sz="1400" dirty="0"/>
              <a:t>, </a:t>
            </a:r>
            <a:r>
              <a:rPr lang="ru-RU" sz="1400" dirty="0" smtClean="0"/>
              <a:t>60000 </a:t>
            </a:r>
            <a:r>
              <a:rPr lang="en-US" sz="1400" dirty="0" smtClean="0"/>
              <a:t>events</a:t>
            </a:r>
            <a:r>
              <a:rPr lang="en-US" sz="1400" dirty="0" smtClean="0"/>
              <a:t>, </a:t>
            </a:r>
            <a:r>
              <a:rPr lang="en-US" sz="1400" dirty="0" smtClean="0"/>
              <a:t>√</a:t>
            </a:r>
            <a:r>
              <a:rPr lang="en-US" sz="1400" dirty="0" smtClean="0"/>
              <a:t>S </a:t>
            </a:r>
            <a:r>
              <a:rPr lang="en-US" sz="1400" dirty="0"/>
              <a:t>= </a:t>
            </a:r>
            <a:r>
              <a:rPr lang="en-US" sz="1400" dirty="0" smtClean="0"/>
              <a:t>11 </a:t>
            </a:r>
            <a:r>
              <a:rPr lang="en-US" sz="1400" dirty="0" smtClean="0"/>
              <a:t>GeV, b </a:t>
            </a:r>
            <a:r>
              <a:rPr lang="en-US" sz="1400" dirty="0"/>
              <a:t>&lt; 3fm </a:t>
            </a:r>
            <a:r>
              <a:rPr lang="en-US" sz="1400" dirty="0" smtClean="0"/>
              <a:t>(central)</a:t>
            </a:r>
            <a:endParaRPr lang="ru-RU" sz="1400" dirty="0" smtClean="0"/>
          </a:p>
        </p:txBody>
      </p:sp>
      <p:sp>
        <p:nvSpPr>
          <p:cNvPr id="6" name="Дата 5"/>
          <p:cNvSpPr>
            <a:spLocks noGrp="1"/>
          </p:cNvSpPr>
          <p:nvPr>
            <p:ph type="dt" sz="half" idx="10"/>
          </p:nvPr>
        </p:nvSpPr>
        <p:spPr/>
        <p:txBody>
          <a:bodyPr/>
          <a:lstStyle/>
          <a:p>
            <a:fld id="{BE2E9E93-8C0F-4C92-BEDC-5F3453A3B56C}" type="datetime1">
              <a:rPr lang="ru-RU" smtClean="0"/>
              <a:t>30.01.2018</a:t>
            </a:fld>
            <a:endParaRPr lang="ru-RU"/>
          </a:p>
        </p:txBody>
      </p:sp>
      <p:sp>
        <p:nvSpPr>
          <p:cNvPr id="7" name="Нижний колонтитул 6"/>
          <p:cNvSpPr>
            <a:spLocks noGrp="1"/>
          </p:cNvSpPr>
          <p:nvPr>
            <p:ph type="ftr" sz="quarter" idx="11"/>
          </p:nvPr>
        </p:nvSpPr>
        <p:spPr/>
        <p:txBody>
          <a:bodyPr/>
          <a:lstStyle/>
          <a:p>
            <a:r>
              <a:rPr lang="en-US" smtClean="0"/>
              <a:t>V. Babkin    TOF TDR</a:t>
            </a:r>
            <a:endParaRPr lang="ru-RU"/>
          </a:p>
        </p:txBody>
      </p:sp>
      <p:sp>
        <p:nvSpPr>
          <p:cNvPr id="13" name="Номер слайда 12"/>
          <p:cNvSpPr>
            <a:spLocks noGrp="1"/>
          </p:cNvSpPr>
          <p:nvPr>
            <p:ph type="sldNum" sz="quarter" idx="12"/>
          </p:nvPr>
        </p:nvSpPr>
        <p:spPr/>
        <p:txBody>
          <a:bodyPr/>
          <a:lstStyle/>
          <a:p>
            <a:fld id="{0F9BF74C-D542-4A04-A2BF-D03B5D387137}" type="slidenum">
              <a:rPr lang="ru-RU" smtClean="0"/>
              <a:t>8</a:t>
            </a:fld>
            <a:endParaRPr lang="ru-RU"/>
          </a:p>
        </p:txBody>
      </p:sp>
    </p:spTree>
    <p:extLst>
      <p:ext uri="{BB962C8B-B14F-4D97-AF65-F5344CB8AC3E}">
        <p14:creationId xmlns:p14="http://schemas.microsoft.com/office/powerpoint/2010/main" val="213257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flipH="1" flipV="1">
            <a:off x="4279709" y="4919391"/>
            <a:ext cx="1492153" cy="1742255"/>
          </a:xfrm>
          <a:prstGeom prst="line">
            <a:avLst/>
          </a:prstGeom>
          <a:ln>
            <a:solidFill>
              <a:srgbClr val="FF0000"/>
            </a:solidFill>
            <a:tailEnd type="stealth" w="lg" len="lg"/>
          </a:ln>
        </p:spPr>
        <p:style>
          <a:lnRef idx="3">
            <a:schemeClr val="dk1"/>
          </a:lnRef>
          <a:fillRef idx="0">
            <a:schemeClr val="dk1"/>
          </a:fillRef>
          <a:effectRef idx="2">
            <a:schemeClr val="dk1"/>
          </a:effectRef>
          <a:fontRef idx="minor">
            <a:schemeClr val="tx1"/>
          </a:fontRef>
        </p:style>
      </p:cxnSp>
      <p:sp>
        <p:nvSpPr>
          <p:cNvPr id="5" name="TextBox 4"/>
          <p:cNvSpPr txBox="1"/>
          <p:nvPr/>
        </p:nvSpPr>
        <p:spPr>
          <a:xfrm>
            <a:off x="2717326" y="0"/>
            <a:ext cx="3709349" cy="461665"/>
          </a:xfrm>
          <a:prstGeom prst="rect">
            <a:avLst/>
          </a:prstGeom>
          <a:noFill/>
        </p:spPr>
        <p:txBody>
          <a:bodyPr wrap="none" rtlCol="0">
            <a:spAutoFit/>
          </a:bodyPr>
          <a:lstStyle/>
          <a:p>
            <a:r>
              <a:rPr lang="en-US" sz="2400" dirty="0" smtClean="0"/>
              <a:t>TOF geometry in MPD ROOT</a:t>
            </a:r>
            <a:endParaRPr lang="ru-RU" sz="2400" dirty="0"/>
          </a:p>
        </p:txBody>
      </p:sp>
      <p:sp>
        <p:nvSpPr>
          <p:cNvPr id="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7" name="Picture 3" descr="D:\babkin\NIKA-MPD\ToF_RPC\documents_15\ToF_TDR\Lobastov_MC\mpd_geov7.png"/>
          <p:cNvPicPr>
            <a:picLocks noChangeAspect="1" noChangeArrowheads="1"/>
          </p:cNvPicPr>
          <p:nvPr/>
        </p:nvPicPr>
        <p:blipFill>
          <a:blip r:embed="rId2" cstate="print"/>
          <a:srcRect l="11583" t="2973" r="13470" b="3965"/>
          <a:stretch>
            <a:fillRect/>
          </a:stretch>
        </p:blipFill>
        <p:spPr bwMode="auto">
          <a:xfrm>
            <a:off x="0" y="453841"/>
            <a:ext cx="5353467" cy="3990766"/>
          </a:xfrm>
          <a:prstGeom prst="rect">
            <a:avLst/>
          </a:prstGeom>
          <a:noFill/>
        </p:spPr>
      </p:pic>
      <p:pic>
        <p:nvPicPr>
          <p:cNvPr id="8" name="Рисунок 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5457" b="20478"/>
          <a:stretch/>
        </p:blipFill>
        <p:spPr>
          <a:xfrm>
            <a:off x="111252" y="4217974"/>
            <a:ext cx="3936148" cy="921344"/>
          </a:xfrm>
          <a:prstGeom prst="rect">
            <a:avLst/>
          </a:prstGeom>
        </p:spPr>
      </p:pic>
      <p:cxnSp>
        <p:nvCxnSpPr>
          <p:cNvPr id="9" name="Прямая со стрелкой 8"/>
          <p:cNvCxnSpPr/>
          <p:nvPr/>
        </p:nvCxnSpPr>
        <p:spPr>
          <a:xfrm>
            <a:off x="1730633" y="1232464"/>
            <a:ext cx="89289" cy="330555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8" name="Прямоугольник 17"/>
          <p:cNvSpPr/>
          <p:nvPr/>
        </p:nvSpPr>
        <p:spPr>
          <a:xfrm>
            <a:off x="3949325" y="5600250"/>
            <a:ext cx="970981" cy="207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4967093" y="5600250"/>
            <a:ext cx="970981" cy="207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0" name="Прямая соединительная линия 19"/>
          <p:cNvCxnSpPr>
            <a:stCxn id="18" idx="0"/>
          </p:cNvCxnSpPr>
          <p:nvPr/>
        </p:nvCxnSpPr>
        <p:spPr>
          <a:xfrm flipV="1">
            <a:off x="4434816" y="5092957"/>
            <a:ext cx="485490" cy="5072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a:endCxn id="19" idx="0"/>
          </p:cNvCxnSpPr>
          <p:nvPr/>
        </p:nvCxnSpPr>
        <p:spPr>
          <a:xfrm>
            <a:off x="4920306" y="5092957"/>
            <a:ext cx="532278" cy="507293"/>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180180" y="5314836"/>
            <a:ext cx="415697" cy="276999"/>
          </a:xfrm>
          <a:prstGeom prst="rect">
            <a:avLst/>
          </a:prstGeom>
          <a:noFill/>
        </p:spPr>
        <p:txBody>
          <a:bodyPr wrap="square" rtlCol="0">
            <a:spAutoFit/>
          </a:bodyPr>
          <a:lstStyle/>
          <a:p>
            <a:r>
              <a:rPr lang="en-US" sz="1200" dirty="0" smtClean="0"/>
              <a:t>0%</a:t>
            </a:r>
            <a:endParaRPr lang="ru-RU" sz="1200" dirty="0"/>
          </a:p>
        </p:txBody>
      </p:sp>
      <p:sp>
        <p:nvSpPr>
          <p:cNvPr id="23" name="TextBox 22"/>
          <p:cNvSpPr txBox="1"/>
          <p:nvPr/>
        </p:nvSpPr>
        <p:spPr>
          <a:xfrm>
            <a:off x="4674054" y="4834025"/>
            <a:ext cx="491672" cy="276999"/>
          </a:xfrm>
          <a:prstGeom prst="rect">
            <a:avLst/>
          </a:prstGeom>
          <a:noFill/>
        </p:spPr>
        <p:txBody>
          <a:bodyPr wrap="square" rtlCol="0">
            <a:spAutoFit/>
          </a:bodyPr>
          <a:lstStyle/>
          <a:p>
            <a:r>
              <a:rPr lang="en-US" sz="1200" dirty="0" smtClean="0"/>
              <a:t>30</a:t>
            </a:r>
            <a:r>
              <a:rPr lang="en-US" sz="1200" dirty="0" smtClean="0"/>
              <a:t>%</a:t>
            </a:r>
            <a:endParaRPr lang="ru-RU" sz="1200" dirty="0"/>
          </a:p>
        </p:txBody>
      </p:sp>
      <p:sp>
        <p:nvSpPr>
          <p:cNvPr id="24" name="TextBox 23"/>
          <p:cNvSpPr txBox="1"/>
          <p:nvPr/>
        </p:nvSpPr>
        <p:spPr>
          <a:xfrm>
            <a:off x="5361316" y="5323251"/>
            <a:ext cx="415697" cy="276999"/>
          </a:xfrm>
          <a:prstGeom prst="rect">
            <a:avLst/>
          </a:prstGeom>
          <a:noFill/>
        </p:spPr>
        <p:txBody>
          <a:bodyPr wrap="square" rtlCol="0">
            <a:spAutoFit/>
          </a:bodyPr>
          <a:lstStyle/>
          <a:p>
            <a:r>
              <a:rPr lang="en-US" sz="1200" dirty="0" smtClean="0"/>
              <a:t>0%</a:t>
            </a:r>
            <a:endParaRPr lang="ru-RU" sz="1200" dirty="0"/>
          </a:p>
        </p:txBody>
      </p:sp>
      <p:cxnSp>
        <p:nvCxnSpPr>
          <p:cNvPr id="26" name="Прямая соединительная линия 25"/>
          <p:cNvCxnSpPr>
            <a:stCxn id="18" idx="0"/>
          </p:cNvCxnSpPr>
          <p:nvPr/>
        </p:nvCxnSpPr>
        <p:spPr>
          <a:xfrm>
            <a:off x="4434816" y="5600250"/>
            <a:ext cx="0" cy="4891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a:stCxn id="18" idx="3"/>
          </p:cNvCxnSpPr>
          <p:nvPr/>
        </p:nvCxnSpPr>
        <p:spPr>
          <a:xfrm>
            <a:off x="4920306" y="5704160"/>
            <a:ext cx="0" cy="37482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401383" y="5834015"/>
            <a:ext cx="545342" cy="276999"/>
          </a:xfrm>
          <a:prstGeom prst="rect">
            <a:avLst/>
          </a:prstGeom>
          <a:noFill/>
        </p:spPr>
        <p:txBody>
          <a:bodyPr wrap="none" rtlCol="0">
            <a:spAutoFit/>
          </a:bodyPr>
          <a:lstStyle/>
          <a:p>
            <a:r>
              <a:rPr lang="en-US" sz="1200" dirty="0" smtClean="0"/>
              <a:t>5 mm</a:t>
            </a:r>
            <a:endParaRPr lang="ru-RU" sz="1200" dirty="0"/>
          </a:p>
        </p:txBody>
      </p:sp>
      <p:pic>
        <p:nvPicPr>
          <p:cNvPr id="29" name="Picture 2" descr="nhits_0deg_12kV"/>
          <p:cNvPicPr>
            <a:picLocks noChangeAspect="1" noChangeArrowheads="1"/>
          </p:cNvPicPr>
          <p:nvPr/>
        </p:nvPicPr>
        <p:blipFill>
          <a:blip r:embed="rId4">
            <a:extLst>
              <a:ext uri="{28A0092B-C50C-407E-A947-70E740481C1C}">
                <a14:useLocalDpi xmlns:a14="http://schemas.microsoft.com/office/drawing/2010/main" val="0"/>
              </a:ext>
            </a:extLst>
          </a:blip>
          <a:srcRect t="4150" r="3380"/>
          <a:stretch>
            <a:fillRect/>
          </a:stretch>
        </p:blipFill>
        <p:spPr bwMode="auto">
          <a:xfrm>
            <a:off x="5679970" y="558235"/>
            <a:ext cx="2885006" cy="2146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 name="Прямая соединительная линия 30"/>
          <p:cNvCxnSpPr>
            <a:stCxn id="19" idx="1"/>
          </p:cNvCxnSpPr>
          <p:nvPr/>
        </p:nvCxnSpPr>
        <p:spPr>
          <a:xfrm>
            <a:off x="4967093" y="5704160"/>
            <a:ext cx="0" cy="3748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a:stCxn id="19" idx="3"/>
          </p:cNvCxnSpPr>
          <p:nvPr/>
        </p:nvCxnSpPr>
        <p:spPr>
          <a:xfrm>
            <a:off x="5938074" y="5704160"/>
            <a:ext cx="0" cy="385211"/>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186445" y="5854236"/>
            <a:ext cx="585417" cy="261610"/>
          </a:xfrm>
          <a:prstGeom prst="rect">
            <a:avLst/>
          </a:prstGeom>
          <a:noFill/>
        </p:spPr>
        <p:txBody>
          <a:bodyPr wrap="none" rtlCol="0">
            <a:spAutoFit/>
          </a:bodyPr>
          <a:lstStyle/>
          <a:p>
            <a:r>
              <a:rPr lang="en-US" sz="1100" dirty="0" smtClean="0"/>
              <a:t>10 mm</a:t>
            </a:r>
            <a:endParaRPr lang="ru-RU" sz="1100" dirty="0"/>
          </a:p>
        </p:txBody>
      </p:sp>
      <p:sp>
        <p:nvSpPr>
          <p:cNvPr id="34" name="TextBox 33"/>
          <p:cNvSpPr txBox="1"/>
          <p:nvPr/>
        </p:nvSpPr>
        <p:spPr>
          <a:xfrm>
            <a:off x="4967376" y="6120162"/>
            <a:ext cx="620683" cy="261610"/>
          </a:xfrm>
          <a:prstGeom prst="rect">
            <a:avLst/>
          </a:prstGeom>
          <a:noFill/>
        </p:spPr>
        <p:txBody>
          <a:bodyPr wrap="none" rtlCol="0">
            <a:spAutoFit/>
          </a:bodyPr>
          <a:lstStyle/>
          <a:p>
            <a:r>
              <a:rPr lang="en-US" sz="1100" dirty="0" smtClean="0"/>
              <a:t>2.5 mm</a:t>
            </a:r>
            <a:endParaRPr lang="ru-RU" sz="1100" dirty="0"/>
          </a:p>
        </p:txBody>
      </p:sp>
      <p:cxnSp>
        <p:nvCxnSpPr>
          <p:cNvPr id="35" name="Прямая со стрелкой 34"/>
          <p:cNvCxnSpPr/>
          <p:nvPr/>
        </p:nvCxnSpPr>
        <p:spPr>
          <a:xfrm flipH="1" flipV="1">
            <a:off x="4945995" y="6102063"/>
            <a:ext cx="155177" cy="765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572341" y="1392262"/>
            <a:ext cx="1423659" cy="369332"/>
          </a:xfrm>
          <a:prstGeom prst="rect">
            <a:avLst/>
          </a:prstGeom>
          <a:noFill/>
        </p:spPr>
        <p:txBody>
          <a:bodyPr wrap="none" rtlCol="0">
            <a:spAutoFit/>
          </a:bodyPr>
          <a:lstStyle/>
          <a:p>
            <a:r>
              <a:rPr lang="en-US" dirty="0" smtClean="0"/>
              <a:t>Experimental</a:t>
            </a:r>
            <a:endParaRPr lang="ru-RU" dirty="0"/>
          </a:p>
        </p:txBody>
      </p:sp>
      <p:pic>
        <p:nvPicPr>
          <p:cNvPr id="39" name="Рисунок 38"/>
          <p:cNvPicPr/>
          <p:nvPr/>
        </p:nvPicPr>
        <p:blipFill rotWithShape="1">
          <a:blip r:embed="rId5" cstate="print">
            <a:extLst>
              <a:ext uri="{28A0092B-C50C-407E-A947-70E740481C1C}">
                <a14:useLocalDpi xmlns:a14="http://schemas.microsoft.com/office/drawing/2010/main" val="0"/>
              </a:ext>
            </a:extLst>
          </a:blip>
          <a:srcRect l="8359" t="8737" r="5575" b="5277"/>
          <a:stretch/>
        </p:blipFill>
        <p:spPr bwMode="auto">
          <a:xfrm>
            <a:off x="5564285" y="2738785"/>
            <a:ext cx="3272729" cy="2123716"/>
          </a:xfrm>
          <a:prstGeom prst="rect">
            <a:avLst/>
          </a:prstGeom>
          <a:noFill/>
          <a:ln>
            <a:noFill/>
          </a:ln>
          <a:extLst>
            <a:ext uri="{53640926-AAD7-44D8-BBD7-CCE9431645EC}">
              <a14:shadowObscured xmlns:a14="http://schemas.microsoft.com/office/drawing/2010/main"/>
            </a:ext>
          </a:extLst>
        </p:spPr>
      </p:pic>
      <p:sp>
        <p:nvSpPr>
          <p:cNvPr id="3" name="Дата 2"/>
          <p:cNvSpPr>
            <a:spLocks noGrp="1"/>
          </p:cNvSpPr>
          <p:nvPr>
            <p:ph type="dt" sz="half" idx="10"/>
          </p:nvPr>
        </p:nvSpPr>
        <p:spPr/>
        <p:txBody>
          <a:bodyPr/>
          <a:lstStyle/>
          <a:p>
            <a:fld id="{87E8A914-7244-4D00-B17F-C8916579605E}" type="datetime1">
              <a:rPr lang="ru-RU" smtClean="0"/>
              <a:t>30.01.2018</a:t>
            </a:fld>
            <a:endParaRPr lang="ru-RU"/>
          </a:p>
        </p:txBody>
      </p:sp>
      <p:sp>
        <p:nvSpPr>
          <p:cNvPr id="25" name="Нижний колонтитул 24"/>
          <p:cNvSpPr>
            <a:spLocks noGrp="1"/>
          </p:cNvSpPr>
          <p:nvPr>
            <p:ph type="ftr" sz="quarter" idx="11"/>
          </p:nvPr>
        </p:nvSpPr>
        <p:spPr/>
        <p:txBody>
          <a:bodyPr/>
          <a:lstStyle/>
          <a:p>
            <a:r>
              <a:rPr lang="en-US" smtClean="0"/>
              <a:t>V. Babkin    TOF TDR</a:t>
            </a:r>
            <a:endParaRPr lang="ru-RU"/>
          </a:p>
        </p:txBody>
      </p:sp>
      <p:sp>
        <p:nvSpPr>
          <p:cNvPr id="30" name="Номер слайда 29"/>
          <p:cNvSpPr>
            <a:spLocks noGrp="1"/>
          </p:cNvSpPr>
          <p:nvPr>
            <p:ph type="sldNum" sz="quarter" idx="12"/>
          </p:nvPr>
        </p:nvSpPr>
        <p:spPr/>
        <p:txBody>
          <a:bodyPr/>
          <a:lstStyle/>
          <a:p>
            <a:fld id="{0F9BF74C-D542-4A04-A2BF-D03B5D387137}" type="slidenum">
              <a:rPr lang="ru-RU" smtClean="0"/>
              <a:t>9</a:t>
            </a:fld>
            <a:endParaRPr lang="ru-RU"/>
          </a:p>
        </p:txBody>
      </p:sp>
      <p:cxnSp>
        <p:nvCxnSpPr>
          <p:cNvPr id="44" name="Прямая со стрелкой 43"/>
          <p:cNvCxnSpPr/>
          <p:nvPr/>
        </p:nvCxnSpPr>
        <p:spPr>
          <a:xfrm>
            <a:off x="1931174" y="4905539"/>
            <a:ext cx="2094975" cy="55621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3814100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52885</TotalTime>
  <Words>1559</Words>
  <Application>Microsoft Office PowerPoint</Application>
  <PresentationFormat>Экран (4:3)</PresentationFormat>
  <Paragraphs>501</Paragraphs>
  <Slides>19</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19</vt:i4>
      </vt:variant>
    </vt:vector>
  </HeadingPairs>
  <TitlesOfParts>
    <vt:vector size="26" baseType="lpstr">
      <vt:lpstr>Arial</vt:lpstr>
      <vt:lpstr>Calibri</vt:lpstr>
      <vt:lpstr>Calibri Light</vt:lpstr>
      <vt:lpstr>Cambria</vt:lpstr>
      <vt:lpstr>Cambria Math</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Image&amp;Matros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Image&amp;Matros ®</dc:creator>
  <cp:lastModifiedBy>Image&amp;Matros ®</cp:lastModifiedBy>
  <cp:revision>195</cp:revision>
  <cp:lastPrinted>2018-01-17T13:45:52Z</cp:lastPrinted>
  <dcterms:created xsi:type="dcterms:W3CDTF">2017-12-21T13:00:13Z</dcterms:created>
  <dcterms:modified xsi:type="dcterms:W3CDTF">2018-01-30T08:35:11Z</dcterms:modified>
</cp:coreProperties>
</file>