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1728" r:id="rId2"/>
    <p:sldId id="1729" r:id="rId3"/>
    <p:sldId id="867" r:id="rId4"/>
    <p:sldId id="1758" r:id="rId5"/>
    <p:sldId id="1731" r:id="rId6"/>
    <p:sldId id="1732" r:id="rId7"/>
    <p:sldId id="1759" r:id="rId8"/>
    <p:sldId id="1644" r:id="rId9"/>
    <p:sldId id="1771" r:id="rId10"/>
    <p:sldId id="1778" r:id="rId11"/>
    <p:sldId id="1760" r:id="rId12"/>
    <p:sldId id="1646" r:id="rId13"/>
    <p:sldId id="1647" r:id="rId14"/>
    <p:sldId id="1733" r:id="rId15"/>
    <p:sldId id="1750" r:id="rId16"/>
    <p:sldId id="1777" r:id="rId17"/>
    <p:sldId id="1751" r:id="rId18"/>
    <p:sldId id="1588" r:id="rId19"/>
    <p:sldId id="1591" r:id="rId20"/>
    <p:sldId id="1628" r:id="rId21"/>
    <p:sldId id="1749" r:id="rId22"/>
    <p:sldId id="1773" r:id="rId23"/>
    <p:sldId id="1757" r:id="rId24"/>
    <p:sldId id="520" r:id="rId25"/>
    <p:sldId id="1768" r:id="rId26"/>
    <p:sldId id="1764" r:id="rId27"/>
    <p:sldId id="1776" r:id="rId28"/>
    <p:sldId id="1772" r:id="rId29"/>
    <p:sldId id="1775" r:id="rId30"/>
    <p:sldId id="1770" r:id="rId31"/>
    <p:sldId id="25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FE7"/>
    <a:srgbClr val="E4FFFF"/>
    <a:srgbClr val="DEFAFF"/>
    <a:srgbClr val="D5FFFF"/>
    <a:srgbClr val="D0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8" autoAdjust="0"/>
    <p:restoredTop sz="87403"/>
  </p:normalViewPr>
  <p:slideViewPr>
    <p:cSldViewPr snapToGrid="0">
      <p:cViewPr varScale="1">
        <p:scale>
          <a:sx n="96" d="100"/>
          <a:sy n="96" d="100"/>
        </p:scale>
        <p:origin x="101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02712-1E24-A343-802F-78E1FC55217A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7CB10-337D-6147-AFD8-2B3EE83FA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978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pioneer</a:t>
            </a:r>
            <a:r>
              <a:rPr lang="en-US" baseline="0" dirty="0"/>
              <a:t> researches in relativistic nuclear collisions have been started in ‘70</a:t>
            </a:r>
            <a:r>
              <a:rPr lang="en-US" baseline="30000" dirty="0"/>
              <a:t>th</a:t>
            </a:r>
            <a:r>
              <a:rPr lang="en-US" baseline="0" dirty="0"/>
              <a:t> with the famous </a:t>
            </a:r>
            <a:r>
              <a:rPr lang="en-US" baseline="0" dirty="0" err="1"/>
              <a:t>Synchrophasotron</a:t>
            </a:r>
            <a:r>
              <a:rPr lang="en-US" baseline="0" dirty="0"/>
              <a:t>, and then were continued with the </a:t>
            </a:r>
            <a:r>
              <a:rPr lang="en-US" baseline="0" dirty="0" err="1"/>
              <a:t>Nuclotron</a:t>
            </a:r>
            <a:r>
              <a:rPr lang="en-US" baseline="0" dirty="0"/>
              <a:t> –a  synchrotron based on the SC magnets developed at LHE JINR.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318F3-7E7E-1D40-934A-711DCEDD20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26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Образ слайда 1">
            <a:extLst>
              <a:ext uri="{FF2B5EF4-FFF2-40B4-BE49-F238E27FC236}">
                <a16:creationId xmlns:a16="http://schemas.microsoft.com/office/drawing/2014/main" id="{270F94FF-C9A9-3F4B-A092-091E4669CA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2" name="Заметки 2">
            <a:extLst>
              <a:ext uri="{FF2B5EF4-FFF2-40B4-BE49-F238E27FC236}">
                <a16:creationId xmlns:a16="http://schemas.microsoft.com/office/drawing/2014/main" id="{04D1781D-CE1D-F647-8C22-D4C17B70C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013" y="4681538"/>
            <a:ext cx="5572125" cy="4433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r>
              <a:rPr lang="en-US" altLang="ru-RU" sz="1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  </a:t>
            </a:r>
            <a:endParaRPr lang="ru-RU" altLang="ru-RU" sz="14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8003" name="Номер слайда 3">
            <a:extLst>
              <a:ext uri="{FF2B5EF4-FFF2-40B4-BE49-F238E27FC236}">
                <a16:creationId xmlns:a16="http://schemas.microsoft.com/office/drawing/2014/main" id="{92D78EDE-E9F2-5040-857E-7502F8C41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A659635-C840-3347-A046-4F9BC160CF8B}" type="slidenum">
              <a:rPr lang="ru-RU" altLang="ru-RU" sz="1200">
                <a:solidFill>
                  <a:srgbClr val="000000"/>
                </a:solidFill>
              </a:rPr>
              <a:pPr eaLnBrk="1" hangingPunct="1"/>
              <a:t>24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16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CB10-337D-6147-AFD8-2B3EE83FA2B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152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CB10-337D-6147-AFD8-2B3EE83FA2B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613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CB10-337D-6147-AFD8-2B3EE83FA2BB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835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CB10-337D-6147-AFD8-2B3EE83FA2BB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618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pioneer</a:t>
            </a:r>
            <a:r>
              <a:rPr lang="en-US" baseline="0" dirty="0"/>
              <a:t> researches in relativistic nuclear collisions have been started in ‘70</a:t>
            </a:r>
            <a:r>
              <a:rPr lang="en-US" baseline="30000" dirty="0"/>
              <a:t>th</a:t>
            </a:r>
            <a:r>
              <a:rPr lang="en-US" baseline="0" dirty="0"/>
              <a:t> with the famous </a:t>
            </a:r>
            <a:r>
              <a:rPr lang="en-US" baseline="0" dirty="0" err="1"/>
              <a:t>Synchrophasotron</a:t>
            </a:r>
            <a:r>
              <a:rPr lang="en-US" baseline="0" dirty="0"/>
              <a:t>, and then were continued with the </a:t>
            </a:r>
            <a:r>
              <a:rPr lang="en-US" baseline="0" dirty="0" err="1"/>
              <a:t>Nuclotron</a:t>
            </a:r>
            <a:r>
              <a:rPr lang="en-US" baseline="0" dirty="0"/>
              <a:t> –a  synchrotron based on the SC magnets developed at LHE JINR.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318F3-7E7E-1D40-934A-711DCEDD20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01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05C8F830-A55A-A942-8B23-7362E32CBD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FFB7AA-095A-ED4F-8301-708EF9FF3DB9}" type="slidenum">
              <a:rPr lang="ru-RU" altLang="ru-RU" sz="1200"/>
              <a:pPr/>
              <a:t>8</a:t>
            </a:fld>
            <a:endParaRPr lang="ru-RU" altLang="ru-RU" sz="12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526F5C04-8E84-A544-96D1-BD8F88814A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202B7A0B-7161-5947-93D1-FD339AEAE9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14" tIns="47407" rIns="94814" bIns="47407"/>
          <a:lstStyle/>
          <a:p>
            <a:pPr algn="just"/>
            <a:r>
              <a:rPr lang="ru-RU" altLang="ru-RU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Вводные слова  / предисловие / преамбула </a:t>
            </a:r>
          </a:p>
        </p:txBody>
      </p:sp>
    </p:spTree>
    <p:extLst>
      <p:ext uri="{BB962C8B-B14F-4D97-AF65-F5344CB8AC3E}">
        <p14:creationId xmlns:p14="http://schemas.microsoft.com/office/powerpoint/2010/main" val="306890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7625" y="733425"/>
            <a:ext cx="6415088" cy="3609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24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359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3A80CE1D-009B-45EF-8656-F7993C9542E5}" type="slidenum">
              <a:rPr lang="en-US" sz="1400" b="0" strike="noStrike" spc="-1" smtClean="0">
                <a:latin typeface="Times New Roman"/>
              </a:rPr>
              <a:t>12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6102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Подобия коэффициент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3A80CE1D-009B-45EF-8656-F7993C9542E5}" type="slidenum">
              <a:rPr lang="en-US" sz="1400" b="0" strike="noStrike" spc="-1" smtClean="0">
                <a:latin typeface="Times New Roman"/>
              </a:rPr>
              <a:t>17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496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у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CB10-337D-6147-AFD8-2B3EE83FA2B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399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Более 20% модулей время-пролетной системы изготовлены и испытаны. До конца года будет завершено создание всей системы. Основной трекер ТРС собирается в чистой комнате. Собраны два внешних цилиндра. Последовательно идет сборка других частей детектора.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27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3A80CE1D-009B-45EF-8656-F7993C9542E5}" type="slidenum">
              <a:rPr lang="en-US" sz="1400" b="0" strike="noStrike" spc="-1" smtClean="0">
                <a:latin typeface="Times New Roman"/>
              </a:rPr>
              <a:t>22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0418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19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75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595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090888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25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489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3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757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33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40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92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205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22 декабря 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В. Кекелидзе, ЛФВЭ-70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65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63.jpeg"/><Relationship Id="rId5" Type="http://schemas.openxmlformats.org/officeDocument/2006/relationships/image" Target="../media/image58.jpeg"/><Relationship Id="rId10" Type="http://schemas.openxmlformats.org/officeDocument/2006/relationships/image" Target="../media/image62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1.png"/><Relationship Id="rId7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18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14.jpeg"/><Relationship Id="rId12" Type="http://schemas.openxmlformats.org/officeDocument/2006/relationships/image" Target="../media/image1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3.png"/><Relationship Id="rId11" Type="http://schemas.openxmlformats.org/officeDocument/2006/relationships/image" Target="../media/image116.jpeg"/><Relationship Id="rId5" Type="http://schemas.openxmlformats.org/officeDocument/2006/relationships/image" Target="../media/image112.jpeg"/><Relationship Id="rId15" Type="http://schemas.openxmlformats.org/officeDocument/2006/relationships/image" Target="../media/image120.png"/><Relationship Id="rId10" Type="http://schemas.openxmlformats.org/officeDocument/2006/relationships/image" Target="../media/image115.jpeg"/><Relationship Id="rId4" Type="http://schemas.openxmlformats.org/officeDocument/2006/relationships/image" Target="../media/image110.png"/><Relationship Id="rId9" Type="http://schemas.openxmlformats.org/officeDocument/2006/relationships/image" Target="../media/image111.png"/><Relationship Id="rId14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36D91F-88D9-8B45-AB87-A9B0BAEE8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0"/>
            <a:ext cx="1187394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62A9B7-48D4-4447-B6EE-ADE57432B1D0}"/>
              </a:ext>
            </a:extLst>
          </p:cNvPr>
          <p:cNvSpPr txBox="1"/>
          <p:nvPr/>
        </p:nvSpPr>
        <p:spPr>
          <a:xfrm>
            <a:off x="92765" y="136525"/>
            <a:ext cx="1155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Лаборатории Физики Высоких Энергий им. В.И. Векслера и А.М.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Балдина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36A87-ADDF-2643-90D5-8178408E64FD}"/>
              </a:ext>
            </a:extLst>
          </p:cNvPr>
          <p:cNvSpPr txBox="1"/>
          <p:nvPr/>
        </p:nvSpPr>
        <p:spPr>
          <a:xfrm>
            <a:off x="4839465" y="395704"/>
            <a:ext cx="1412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pple Chancery" panose="03020702040506060504" pitchFamily="66" charset="-79"/>
              </a:rPr>
              <a:t>70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pple Chancery" panose="03020702040506060504" pitchFamily="66" charset="-79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20A61-0A86-894E-B68E-3385576B72AA}"/>
              </a:ext>
            </a:extLst>
          </p:cNvPr>
          <p:cNvSpPr txBox="1"/>
          <p:nvPr/>
        </p:nvSpPr>
        <p:spPr>
          <a:xfrm>
            <a:off x="7876903" y="1332411"/>
            <a:ext cx="3420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Вехи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59B594-0142-6144-B7DA-DF4679FCA953}"/>
              </a:ext>
            </a:extLst>
          </p:cNvPr>
          <p:cNvSpPr txBox="1"/>
          <p:nvPr/>
        </p:nvSpPr>
        <p:spPr>
          <a:xfrm>
            <a:off x="10105547" y="1917186"/>
            <a:ext cx="173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r>
              <a:rPr lang="ru-RU" sz="20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Кекелидзе</a:t>
            </a:r>
            <a:endParaRPr lang="ru-RU" sz="20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CE5FD9-2A41-9F4E-8556-377C690FE981}"/>
              </a:ext>
            </a:extLst>
          </p:cNvPr>
          <p:cNvSpPr txBox="1"/>
          <p:nvPr/>
        </p:nvSpPr>
        <p:spPr>
          <a:xfrm>
            <a:off x="531203" y="6208228"/>
            <a:ext cx="3304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Дубна, 22 декабря 2023 г.</a:t>
            </a:r>
          </a:p>
        </p:txBody>
      </p:sp>
    </p:spTree>
    <p:extLst>
      <p:ext uri="{BB962C8B-B14F-4D97-AF65-F5344CB8AC3E}">
        <p14:creationId xmlns:p14="http://schemas.microsoft.com/office/powerpoint/2010/main" val="1897350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0EB3A0-842A-464E-A0BD-D545B4E19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41F193-3DF7-3643-9E45-751FB7524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D1BE5B-1C1A-C246-99F0-F66ACBEFBE84}"/>
              </a:ext>
            </a:extLst>
          </p:cNvPr>
          <p:cNvSpPr/>
          <p:nvPr/>
        </p:nvSpPr>
        <p:spPr>
          <a:xfrm>
            <a:off x="1360004" y="166211"/>
            <a:ext cx="10532994" cy="830997"/>
          </a:xfrm>
          <a:prstGeom prst="rect">
            <a:avLst/>
          </a:prstGeom>
          <a:solidFill>
            <a:srgbClr val="E4FFFF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заседание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Комиссии по науке и технологии при Правительстве РФ, </a:t>
            </a:r>
          </a:p>
          <a:p>
            <a:pPr algn="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 председательством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В.В. Путина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ОИЯИ, Дубна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03D09-DD45-1A4C-8CA4-E434D01E13F7}"/>
              </a:ext>
            </a:extLst>
          </p:cNvPr>
          <p:cNvSpPr txBox="1"/>
          <p:nvPr/>
        </p:nvSpPr>
        <p:spPr>
          <a:xfrm>
            <a:off x="337857" y="166211"/>
            <a:ext cx="959493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B438C-85B7-624D-8763-831AC8CD5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38" y="1212276"/>
            <a:ext cx="6154805" cy="40307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F930E0-BC73-0545-8FFC-F1D08C355079}"/>
              </a:ext>
            </a:extLst>
          </p:cNvPr>
          <p:cNvSpPr/>
          <p:nvPr/>
        </p:nvSpPr>
        <p:spPr>
          <a:xfrm>
            <a:off x="4691269" y="1065756"/>
            <a:ext cx="7096463" cy="830997"/>
          </a:xfrm>
          <a:prstGeom prst="rect">
            <a:avLst/>
          </a:prstGeom>
          <a:solidFill>
            <a:srgbClr val="F9EFE7"/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принято принципиальное решение о создании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Комплекса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NICA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как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мегасайенс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проекта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3801A08-5037-9A45-956B-2ACE5CEDF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545" y="3038165"/>
            <a:ext cx="2743199" cy="377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8697394-3632-104D-A480-68312B50C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1046" y="4227527"/>
            <a:ext cx="2028883" cy="251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EB4BB039-EEA9-074E-AF35-53283E2F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969320"/>
            <a:ext cx="3078022" cy="830997"/>
          </a:xfrm>
          <a:prstGeom prst="rect">
            <a:avLst/>
          </a:prstGeom>
          <a:solidFill>
            <a:srgbClr val="CBFFF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rgbClr val="000090"/>
                </a:solidFill>
              </a:rPr>
              <a:t>Распоряжение </a:t>
            </a:r>
          </a:p>
          <a:p>
            <a:pPr algn="ctr" eaLnBrk="1" hangingPunct="1"/>
            <a:r>
              <a:rPr lang="ru-RU" b="1" dirty="0">
                <a:solidFill>
                  <a:srgbClr val="000090"/>
                </a:solidFill>
              </a:rPr>
              <a:t>Правительства РФ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23707E-38D3-BE42-915E-18D3367A1969}"/>
              </a:ext>
            </a:extLst>
          </p:cNvPr>
          <p:cNvSpPr txBox="1"/>
          <p:nvPr/>
        </p:nvSpPr>
        <p:spPr>
          <a:xfrm>
            <a:off x="5690466" y="2734671"/>
            <a:ext cx="63085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подписании</a:t>
            </a:r>
          </a:p>
          <a:p>
            <a:pPr algn="r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Соглашения между </a:t>
            </a:r>
          </a:p>
          <a:p>
            <a:pPr algn="r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Правительством РФ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ОИЯИ 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создании и эксплуатации </a:t>
            </a:r>
          </a:p>
          <a:p>
            <a:pPr algn="r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Комплекса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endParaRPr lang="ru-RU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C393C-2659-9E46-98C5-41A77EAD5840}"/>
              </a:ext>
            </a:extLst>
          </p:cNvPr>
          <p:cNvSpPr txBox="1"/>
          <p:nvPr/>
        </p:nvSpPr>
        <p:spPr>
          <a:xfrm>
            <a:off x="6896026" y="2042447"/>
            <a:ext cx="986167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FE3E87-FCBC-C049-AFCD-E7708CAAA01D}"/>
              </a:ext>
            </a:extLst>
          </p:cNvPr>
          <p:cNvSpPr txBox="1"/>
          <p:nvPr/>
        </p:nvSpPr>
        <p:spPr>
          <a:xfrm>
            <a:off x="120751" y="5550847"/>
            <a:ext cx="6360587" cy="707886"/>
          </a:xfrm>
          <a:prstGeom prst="rect">
            <a:avLst/>
          </a:prstGeom>
          <a:solidFill>
            <a:srgbClr val="D5FFFF"/>
          </a:solidFill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Мегасайенс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вошел </a:t>
            </a: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  Национального проекта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НАУКА</a:t>
            </a:r>
          </a:p>
        </p:txBody>
      </p:sp>
    </p:spTree>
    <p:extLst>
      <p:ext uri="{BB962C8B-B14F-4D97-AF65-F5344CB8AC3E}">
        <p14:creationId xmlns:p14="http://schemas.microsoft.com/office/powerpoint/2010/main" val="3438593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3327FF-7628-C240-97CC-81189BE0E849}"/>
              </a:ext>
            </a:extLst>
          </p:cNvPr>
          <p:cNvSpPr txBox="1"/>
          <p:nvPr/>
        </p:nvSpPr>
        <p:spPr>
          <a:xfrm>
            <a:off x="511827" y="251791"/>
            <a:ext cx="11245159" cy="892552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2010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модернизация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Нуклотрона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(проект 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r"/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значимый </a:t>
            </a:r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стартовый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этап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развитии ускорительной базы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917CE-B161-B84A-836D-872DA84E2C51}"/>
              </a:ext>
            </a:extLst>
          </p:cNvPr>
          <p:cNvSpPr txBox="1"/>
          <p:nvPr/>
        </p:nvSpPr>
        <p:spPr>
          <a:xfrm>
            <a:off x="357809" y="1232455"/>
            <a:ext cx="11399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Усовершенствованы системы: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вакуума и коррекции орбиты, </a:t>
            </a:r>
          </a:p>
          <a:p>
            <a:pPr algn="r"/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запущено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стохастическое охлаждение</a:t>
            </a:r>
          </a:p>
        </p:txBody>
      </p:sp>
      <p:pic>
        <p:nvPicPr>
          <p:cNvPr id="8" name="Picture 26" descr="pick-up">
            <a:extLst>
              <a:ext uri="{FF2B5EF4-FFF2-40B4-BE49-F238E27FC236}">
                <a16:creationId xmlns:a16="http://schemas.microsoft.com/office/drawing/2014/main" id="{63C5DAD1-4D1A-C449-8AE6-EF800CE0A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963" y="2041547"/>
            <a:ext cx="1890781" cy="150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9" descr="P1050069.JPG">
            <a:extLst>
              <a:ext uri="{FF2B5EF4-FFF2-40B4-BE49-F238E27FC236}">
                <a16:creationId xmlns:a16="http://schemas.microsoft.com/office/drawing/2014/main" id="{8FF4B9DE-12C9-DE4E-A8A9-C64C57730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5" y="1882798"/>
            <a:ext cx="3669065" cy="223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5" descr="P1050061.JPG">
            <a:extLst>
              <a:ext uri="{FF2B5EF4-FFF2-40B4-BE49-F238E27FC236}">
                <a16:creationId xmlns:a16="http://schemas.microsoft.com/office/drawing/2014/main" id="{19DD7434-C22B-AB47-AA2B-FD696BFDC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399" y="2049067"/>
            <a:ext cx="2943266" cy="220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32CEE2-9BA4-514A-98BA-7345D33E690A}"/>
              </a:ext>
            </a:extLst>
          </p:cNvPr>
          <p:cNvSpPr/>
          <p:nvPr/>
        </p:nvSpPr>
        <p:spPr>
          <a:xfrm>
            <a:off x="689114" y="4629033"/>
            <a:ext cx="10363200" cy="461665"/>
          </a:xfrm>
          <a:prstGeom prst="rect">
            <a:avLst/>
          </a:prstGeom>
          <a:solidFill>
            <a:srgbClr val="D5FFFF"/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Премия Правительства РФ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года в области науки и техники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D7408D-5C55-0A45-8AD8-3509DA29ECBB}"/>
              </a:ext>
            </a:extLst>
          </p:cNvPr>
          <p:cNvSpPr/>
          <p:nvPr/>
        </p:nvSpPr>
        <p:spPr>
          <a:xfrm>
            <a:off x="689114" y="5340556"/>
            <a:ext cx="11209551" cy="1200329"/>
          </a:xfrm>
          <a:prstGeom prst="rect">
            <a:avLst/>
          </a:prstGeom>
          <a:solidFill>
            <a:srgbClr val="F9EFE7"/>
          </a:solidFill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А.Д. Коваленко, А.Н. </a:t>
            </a:r>
            <a:r>
              <a:rPr lang="ru-RU" sz="2400" b="1" i="1" dirty="0" err="1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Сисакян</a:t>
            </a:r>
            <a:r>
              <a:rPr lang="ru-RU" sz="2400" b="1" i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Г.В. Трубников, Г.Г. </a:t>
            </a:r>
            <a:r>
              <a:rPr lang="ru-RU" sz="2400" b="1" i="1" dirty="0" err="1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Ходжибагиян</a:t>
            </a:r>
            <a:r>
              <a:rPr lang="ru-RU" sz="2400" b="1" i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- ОИЯИ</a:t>
            </a:r>
          </a:p>
          <a:p>
            <a:pPr algn="r"/>
            <a:r>
              <a:rPr lang="ru-RU" sz="2400" b="1" i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Б.Ю. Шарков,</a:t>
            </a:r>
          </a:p>
          <a:p>
            <a:pPr algn="r"/>
            <a:r>
              <a:rPr lang="ru-RU" sz="2400" i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 Алексеев, В. Заводов, Ю. </a:t>
            </a:r>
            <a:r>
              <a:rPr lang="ru-RU" sz="2400" i="1" dirty="0" err="1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Сатов</a:t>
            </a:r>
            <a:r>
              <a:rPr lang="ru-RU" sz="2400" i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 </a:t>
            </a:r>
            <a:r>
              <a:rPr lang="ru-RU" sz="2400" i="1" dirty="0" err="1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Шумшуров,В</a:t>
            </a:r>
            <a:r>
              <a:rPr lang="ru-RU" sz="2400" i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Щеголев - </a:t>
            </a:r>
            <a:r>
              <a:rPr lang="ru-RU" sz="2400" b="1" i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ИТЭФ 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9793F0-E7FB-F741-A868-1C9A0D92FB6F}"/>
              </a:ext>
            </a:extLst>
          </p:cNvPr>
          <p:cNvSpPr txBox="1"/>
          <p:nvPr/>
        </p:nvSpPr>
        <p:spPr>
          <a:xfrm>
            <a:off x="4062430" y="3774485"/>
            <a:ext cx="2033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Пикап станция</a:t>
            </a:r>
          </a:p>
        </p:txBody>
      </p:sp>
      <p:sp>
        <p:nvSpPr>
          <p:cNvPr id="14" name="Прямоугольник 16">
            <a:extLst>
              <a:ext uri="{FF2B5EF4-FFF2-40B4-BE49-F238E27FC236}">
                <a16:creationId xmlns:a16="http://schemas.microsoft.com/office/drawing/2014/main" id="{C8A3A26C-5AED-C241-9B60-55696D77B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6106" y="2935011"/>
            <a:ext cx="245802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ru-RU" altLang="ru-RU" sz="2000" i="1" dirty="0" err="1">
                <a:solidFill>
                  <a:srgbClr val="002060"/>
                </a:solidFill>
                <a:cs typeface="Arial" panose="020B0604020202020204" pitchFamily="34" charset="0"/>
              </a:rPr>
              <a:t>Кикерная</a:t>
            </a:r>
            <a:r>
              <a:rPr lang="ru-RU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 станция </a:t>
            </a:r>
          </a:p>
          <a:p>
            <a:pPr algn="r"/>
            <a:r>
              <a:rPr lang="ru-RU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установлена в </a:t>
            </a:r>
          </a:p>
          <a:p>
            <a:pPr algn="r"/>
            <a:r>
              <a:rPr lang="ru-RU" altLang="ru-RU" sz="2000" i="1" dirty="0">
                <a:solidFill>
                  <a:srgbClr val="002060"/>
                </a:solidFill>
                <a:cs typeface="Arial" panose="020B0604020202020204" pitchFamily="34" charset="0"/>
              </a:rPr>
              <a:t>теплом ПП </a:t>
            </a:r>
          </a:p>
          <a:p>
            <a:pPr algn="r"/>
            <a:r>
              <a:rPr lang="ru-RU" altLang="ru-RU" sz="2000" i="1" dirty="0" err="1">
                <a:solidFill>
                  <a:srgbClr val="002060"/>
                </a:solidFill>
                <a:cs typeface="Arial" panose="020B0604020202020204" pitchFamily="34" charset="0"/>
              </a:rPr>
              <a:t>Нуклотрона</a:t>
            </a:r>
            <a:endParaRPr lang="ru-RU" altLang="ru-RU" sz="2000" i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28F13D-D6B5-3347-9B89-DB2612D0E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E6537-D655-F845-BBBA-FEEB70143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</p:spTree>
    <p:extLst>
      <p:ext uri="{BB962C8B-B14F-4D97-AF65-F5344CB8AC3E}">
        <p14:creationId xmlns:p14="http://schemas.microsoft.com/office/powerpoint/2010/main" val="544211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BEF540D-E652-6942-87FB-3749C5119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4" y="3816745"/>
            <a:ext cx="5166454" cy="2981490"/>
          </a:xfrm>
          <a:prstGeom prst="rect">
            <a:avLst/>
          </a:prstGeom>
        </p:spPr>
      </p:pic>
      <p:pic>
        <p:nvPicPr>
          <p:cNvPr id="22" name="Picture 21" descr="maxresdefault.jpg">
            <a:extLst>
              <a:ext uri="{FF2B5EF4-FFF2-40B4-BE49-F238E27FC236}">
                <a16:creationId xmlns:a16="http://schemas.microsoft.com/office/drawing/2014/main" id="{8405A8AC-8985-894A-BD56-9C6DE97AC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6" y="688701"/>
            <a:ext cx="5273631" cy="29664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83844-8DFF-0B4E-A716-E6FACADE3E9E}"/>
              </a:ext>
            </a:extLst>
          </p:cNvPr>
          <p:cNvSpPr txBox="1"/>
          <p:nvPr/>
        </p:nvSpPr>
        <p:spPr>
          <a:xfrm>
            <a:off x="1748011" y="155849"/>
            <a:ext cx="10305450" cy="461665"/>
          </a:xfrm>
          <a:prstGeom prst="rect">
            <a:avLst/>
          </a:prstGeom>
          <a:solidFill>
            <a:srgbClr val="D0FFFF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фабрика СП магнитов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криогеника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B276B56-B567-5047-B341-FFCF73796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8723" y="702067"/>
            <a:ext cx="5822081" cy="293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3369C9A4-5377-EC4E-970B-969E9B178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198" y="1898673"/>
            <a:ext cx="2593327" cy="1722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8DC063-30B7-5E4F-9B3F-10B563873ED8}"/>
              </a:ext>
            </a:extLst>
          </p:cNvPr>
          <p:cNvSpPr txBox="1"/>
          <p:nvPr/>
        </p:nvSpPr>
        <p:spPr>
          <a:xfrm>
            <a:off x="1375328" y="3144117"/>
            <a:ext cx="5928526" cy="369332"/>
          </a:xfrm>
          <a:prstGeom prst="rect">
            <a:avLst/>
          </a:prstGeom>
          <a:solidFill>
            <a:srgbClr val="F4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запуск в эксплуатацию фабрики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 магнитов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3832A3-FF4D-FC4E-884E-C1C0DAF12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3" y="4067808"/>
            <a:ext cx="3560236" cy="27598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BD1340-6781-F749-A8C3-8CC8449F2D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59" y="4216458"/>
            <a:ext cx="3071564" cy="25817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797361-879A-4143-B313-FDC0E9583BFC}"/>
              </a:ext>
            </a:extLst>
          </p:cNvPr>
          <p:cNvSpPr txBox="1"/>
          <p:nvPr/>
        </p:nvSpPr>
        <p:spPr>
          <a:xfrm>
            <a:off x="51623" y="3581845"/>
            <a:ext cx="7547783" cy="707886"/>
          </a:xfrm>
          <a:prstGeom prst="rect">
            <a:avLst/>
          </a:prstGeom>
          <a:solidFill>
            <a:srgbClr val="D0FFFF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Криогеника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охлаждения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кВт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 K</a:t>
            </a:r>
            <a:r>
              <a:rPr lang="en-US" sz="2000" b="1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2 000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 жидкого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9F3CDF-240C-F347-A49D-F42210505460}"/>
              </a:ext>
            </a:extLst>
          </p:cNvPr>
          <p:cNvSpPr txBox="1"/>
          <p:nvPr/>
        </p:nvSpPr>
        <p:spPr>
          <a:xfrm>
            <a:off x="9271982" y="1630619"/>
            <a:ext cx="275249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магнитов для 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E07089-4B64-E849-B6BF-4AA0864CCD2A}"/>
              </a:ext>
            </a:extLst>
          </p:cNvPr>
          <p:cNvSpPr txBox="1"/>
          <p:nvPr/>
        </p:nvSpPr>
        <p:spPr>
          <a:xfrm>
            <a:off x="8189967" y="3775129"/>
            <a:ext cx="3834511" cy="369332"/>
          </a:xfrm>
          <a:prstGeom prst="rect">
            <a:avLst/>
          </a:prstGeom>
          <a:solidFill>
            <a:srgbClr val="F9EFE7"/>
          </a:solidFill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компрессорная станция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25E48C7C-1449-874D-8806-5BAFCCA57E5B}"/>
              </a:ext>
            </a:extLst>
          </p:cNvPr>
          <p:cNvSpPr/>
          <p:nvPr/>
        </p:nvSpPr>
        <p:spPr>
          <a:xfrm flipV="1">
            <a:off x="4339591" y="4468928"/>
            <a:ext cx="596900" cy="129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6BA79E3C-86D8-1C49-8A4E-9D0EE0D8FF8B}"/>
              </a:ext>
            </a:extLst>
          </p:cNvPr>
          <p:cNvSpPr/>
          <p:nvPr/>
        </p:nvSpPr>
        <p:spPr>
          <a:xfrm>
            <a:off x="4035875" y="3977446"/>
            <a:ext cx="723127" cy="1938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E4503B-779F-5B46-A6B3-F6B4709D01D3}"/>
              </a:ext>
            </a:extLst>
          </p:cNvPr>
          <p:cNvSpPr txBox="1"/>
          <p:nvPr/>
        </p:nvSpPr>
        <p:spPr>
          <a:xfrm>
            <a:off x="75667" y="88526"/>
            <a:ext cx="986167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91115839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07E100-A4FF-D14F-AEA2-0ABE96C2F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9" y="4216456"/>
            <a:ext cx="4422695" cy="2528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1E35A8-410E-A948-BD67-1B58243E8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29" y="484253"/>
            <a:ext cx="4736612" cy="2655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1FDCAA-2FA1-7A4C-B07B-246DCA1E9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789" y="3139456"/>
            <a:ext cx="7690192" cy="3602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5E9FD-E2BE-D446-A0DB-19C4A69E5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" y="712853"/>
            <a:ext cx="5976674" cy="34781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CAE243-D2B3-3446-8B48-BDA8241DD357}"/>
              </a:ext>
            </a:extLst>
          </p:cNvPr>
          <p:cNvSpPr txBox="1"/>
          <p:nvPr/>
        </p:nvSpPr>
        <p:spPr>
          <a:xfrm>
            <a:off x="134815" y="100510"/>
            <a:ext cx="11952166" cy="461665"/>
          </a:xfrm>
          <a:prstGeom prst="rect">
            <a:avLst/>
          </a:prstGeom>
          <a:solidFill>
            <a:srgbClr val="D0FFFF"/>
          </a:solidFill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Инженерния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инфраструктура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силовая п/станция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 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(110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F15303-3C6B-C743-950C-1EC36A5F19AD}"/>
              </a:ext>
            </a:extLst>
          </p:cNvPr>
          <p:cNvSpPr txBox="1"/>
          <p:nvPr/>
        </p:nvSpPr>
        <p:spPr>
          <a:xfrm>
            <a:off x="134816" y="551037"/>
            <a:ext cx="6634214" cy="461665"/>
          </a:xfrm>
          <a:prstGeom prst="rect">
            <a:avLst/>
          </a:prstGeom>
          <a:solidFill>
            <a:srgbClr val="D0FFFF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п/станция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 – 12 M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 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7319855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" y="392267"/>
            <a:ext cx="12165761" cy="53875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08344" y="86149"/>
            <a:ext cx="5513294" cy="1200329"/>
          </a:xfrm>
          <a:prstGeom prst="rect">
            <a:avLst/>
          </a:prstGeom>
          <a:solidFill>
            <a:srgbClr val="AD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solidFill>
                  <a:srgbClr val="000090"/>
                </a:solidFill>
                <a:latin typeface="Arial"/>
                <a:cs typeface="Arial"/>
              </a:rPr>
              <a:t>Первое организационное совещание коллабораций</a:t>
            </a:r>
            <a:endParaRPr lang="en-US" sz="2400" b="1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en-US" sz="2400" b="1">
                <a:solidFill>
                  <a:srgbClr val="000090"/>
                </a:solidFill>
                <a:latin typeface="Arial"/>
                <a:cs typeface="Arial"/>
              </a:rPr>
              <a:t>MPD </a:t>
            </a:r>
            <a:r>
              <a:rPr lang="ru-RU" sz="2400" b="1">
                <a:solidFill>
                  <a:srgbClr val="000090"/>
                </a:solidFill>
                <a:latin typeface="Arial"/>
                <a:cs typeface="Arial"/>
              </a:rPr>
              <a:t>и</a:t>
            </a:r>
            <a:r>
              <a:rPr lang="en-US" sz="2400" b="1">
                <a:solidFill>
                  <a:srgbClr val="000090"/>
                </a:solidFill>
                <a:latin typeface="Arial"/>
                <a:cs typeface="Arial"/>
              </a:rPr>
              <a:t> BM@N </a:t>
            </a:r>
            <a:endParaRPr lang="ru-RU" sz="2400" b="1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542801"/>
            <a:ext cx="5094664" cy="400110"/>
          </a:xfrm>
          <a:prstGeom prst="rect">
            <a:avLst/>
          </a:prstGeom>
          <a:solidFill>
            <a:srgbClr val="FBF1D7"/>
          </a:solidFill>
        </p:spPr>
        <p:txBody>
          <a:bodyPr wrap="none" rtlCol="0">
            <a:spAutoFit/>
          </a:bodyPr>
          <a:lstStyle/>
          <a:p>
            <a:r>
              <a:rPr lang="ru-RU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состоялось в Дубне 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11-13 </a:t>
            </a:r>
            <a:r>
              <a:rPr lang="ru-RU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апреля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813933" y="13960"/>
            <a:ext cx="1364947" cy="6723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981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/>
              <a:t>22 декабря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48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ru-RU"/>
              <a:t>В. Кекелидзе, ЛФВЭ-70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667" y="5488972"/>
            <a:ext cx="12051461" cy="1015663"/>
          </a:xfrm>
          <a:prstGeom prst="rect">
            <a:avLst/>
          </a:prstGeom>
          <a:solidFill>
            <a:srgbClr val="ADFFFF"/>
          </a:solidFill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Были утверждены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уставы </a:t>
            </a:r>
            <a:r>
              <a:rPr lang="ru-RU" sz="2000" b="1" i="1" dirty="0" err="1">
                <a:solidFill>
                  <a:srgbClr val="000090"/>
                </a:solidFill>
                <a:latin typeface="Arial"/>
                <a:cs typeface="Arial"/>
              </a:rPr>
              <a:t>коллабораций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и сформированы их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руководящие органы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проведены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выборы руководителей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ru-RU" sz="2000" b="1" i="1" dirty="0" err="1">
                <a:solidFill>
                  <a:srgbClr val="000090"/>
                </a:solidFill>
                <a:latin typeface="Arial"/>
                <a:cs typeface="Arial"/>
              </a:rPr>
              <a:t>споксперсон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выработаны и утверждены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условия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функционирования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международных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cs typeface="Arial"/>
              </a:rPr>
              <a:t>коллабораций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 в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ОИЯИ</a:t>
            </a:r>
            <a:endParaRPr lang="en-US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508F8-D25C-E743-97DA-4A1AD4C11BA2}"/>
              </a:ext>
            </a:extLst>
          </p:cNvPr>
          <p:cNvSpPr txBox="1"/>
          <p:nvPr/>
        </p:nvSpPr>
        <p:spPr>
          <a:xfrm>
            <a:off x="75667" y="88526"/>
            <a:ext cx="986167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35265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">
            <a:extLst>
              <a:ext uri="{FF2B5EF4-FFF2-40B4-BE49-F238E27FC236}">
                <a16:creationId xmlns:a16="http://schemas.microsoft.com/office/drawing/2014/main" id="{24639471-EED9-0D44-9DC1-5B1CC39B0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5027" y="-1"/>
            <a:ext cx="4606973" cy="2591423"/>
          </a:xfrm>
          <a:prstGeom prst="rect">
            <a:avLst/>
          </a:prstGeom>
          <a:solidFill>
            <a:srgbClr val="D5FFFF"/>
          </a:solidFill>
          <a:ln>
            <a:noFill/>
          </a:ln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BAF5EA8A-6722-5543-A9B4-83499794BD1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821030" y="4342645"/>
            <a:ext cx="4308313" cy="2415600"/>
          </a:xfrm>
          <a:prstGeom prst="rect">
            <a:avLst/>
          </a:prstGeom>
          <a:ln w="0">
            <a:noFill/>
          </a:ln>
        </p:spPr>
      </p:pic>
      <p:sp>
        <p:nvSpPr>
          <p:cNvPr id="24" name="TextBox 55">
            <a:extLst>
              <a:ext uri="{FF2B5EF4-FFF2-40B4-BE49-F238E27FC236}">
                <a16:creationId xmlns:a16="http://schemas.microsoft.com/office/drawing/2014/main" id="{5C9A0F07-6D4A-4549-8B6A-8F79DB6C8F54}"/>
              </a:ext>
            </a:extLst>
          </p:cNvPr>
          <p:cNvSpPr/>
          <p:nvPr/>
        </p:nvSpPr>
        <p:spPr>
          <a:xfrm>
            <a:off x="4219153" y="5436260"/>
            <a:ext cx="3753694" cy="1321985"/>
          </a:xfrm>
          <a:prstGeom prst="rect">
            <a:avLst/>
          </a:prstGeom>
          <a:solidFill>
            <a:srgbClr val="D5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buClr>
                <a:srgbClr val="000000"/>
              </a:buClr>
            </a:pP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hysics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etector (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SPD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Collaboration:</a:t>
            </a:r>
          </a:p>
          <a:p>
            <a:pPr algn="r">
              <a:buClr>
                <a:srgbClr val="000000"/>
              </a:buClr>
            </a:pP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32 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Institutes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000" b="1" i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Clr>
                <a:srgbClr val="000000"/>
              </a:buClr>
            </a:pP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57E416-860E-EB4E-A763-4FBF40699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8" y="1453259"/>
            <a:ext cx="4420400" cy="4386486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FE768B41-ABAD-0043-BE65-7266F573A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5456" y="-32070"/>
            <a:ext cx="1234782" cy="691801"/>
          </a:xfrm>
          <a:prstGeom prst="rect">
            <a:avLst/>
          </a:prstGeom>
          <a:solidFill>
            <a:srgbClr val="D5FFFF"/>
          </a:solidFill>
          <a:ln>
            <a:noFill/>
          </a:ln>
          <a:effectLst/>
        </p:spPr>
      </p:pic>
      <p:sp>
        <p:nvSpPr>
          <p:cNvPr id="14" name="TextBox 55">
            <a:extLst>
              <a:ext uri="{FF2B5EF4-FFF2-40B4-BE49-F238E27FC236}">
                <a16:creationId xmlns:a16="http://schemas.microsoft.com/office/drawing/2014/main" id="{94D40484-5C4A-8B4D-84B5-C85B0CF498CD}"/>
              </a:ext>
            </a:extLst>
          </p:cNvPr>
          <p:cNvSpPr/>
          <p:nvPr/>
        </p:nvSpPr>
        <p:spPr>
          <a:xfrm>
            <a:off x="4378674" y="2815460"/>
            <a:ext cx="4077044" cy="1321985"/>
          </a:xfrm>
          <a:prstGeom prst="rect">
            <a:avLst/>
          </a:prstGeom>
          <a:solidFill>
            <a:srgbClr val="D5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urpose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etector (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000000"/>
              </a:buClr>
            </a:pP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Collaboration:</a:t>
            </a:r>
          </a:p>
          <a:p>
            <a:pPr>
              <a:buClr>
                <a:srgbClr val="000000"/>
              </a:buClr>
            </a:pP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+ 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JINR, 3</a:t>
            </a:r>
            <a:r>
              <a:rPr lang="ru-RU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Institutes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000" b="1" i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</a:pP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1495F4-699A-8A40-B127-6BF24083C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30" y="997584"/>
            <a:ext cx="1384156" cy="596252"/>
          </a:xfrm>
          <a:prstGeom prst="rect">
            <a:avLst/>
          </a:prstGeom>
          <a:solidFill>
            <a:srgbClr val="D5FFFF"/>
          </a:solidFill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2B184F1-18D7-1448-BCD4-E7938A7B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085" y="46175"/>
            <a:ext cx="3674912" cy="1554272"/>
          </a:xfrm>
          <a:prstGeom prst="rect">
            <a:avLst/>
          </a:prstGeom>
          <a:solidFill>
            <a:srgbClr val="F0FFFD"/>
          </a:solidFill>
          <a:ln>
            <a:noFill/>
          </a:ln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ru-RU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aryonic </a:t>
            </a:r>
            <a:r>
              <a:rPr lang="en-US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ru-RU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atter at </a:t>
            </a:r>
            <a:r>
              <a:rPr lang="en-US" altLang="ru-RU" sz="2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ru-RU" sz="2000" b="1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uclotron</a:t>
            </a:r>
            <a:endParaRPr lang="ru-RU" altLang="ru-RU" sz="20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600"/>
              </a:spcAft>
            </a:pPr>
            <a:r>
              <a:rPr lang="en-US" altLang="ru-RU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Collaboration: </a:t>
            </a:r>
          </a:p>
          <a:p>
            <a:pPr algn="r">
              <a:spcAft>
                <a:spcPts val="600"/>
              </a:spcAft>
            </a:pPr>
            <a:r>
              <a:rPr lang="en-US" altLang="ru-RU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ru-RU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Countries</a:t>
            </a:r>
            <a:r>
              <a:rPr lang="ru-RU" altLang="ru-RU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altLang="ru-RU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Institutions</a:t>
            </a:r>
            <a:r>
              <a:rPr lang="ru-RU" altLang="ru-RU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r">
              <a:spcAft>
                <a:spcPts val="600"/>
              </a:spcAft>
            </a:pPr>
            <a:r>
              <a:rPr lang="ru-RU" altLang="ru-RU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altLang="ru-RU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en-US" altLang="ru-RU" sz="20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14E4F-1D8D-5A45-AABD-194D9015B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327" y="5862257"/>
            <a:ext cx="1475603" cy="81977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19CF0-8D67-9640-B4BD-C76464993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D8C92-585A-6D46-8E97-2DD4A9615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</p:spTree>
    <p:extLst>
      <p:ext uri="{BB962C8B-B14F-4D97-AF65-F5344CB8AC3E}">
        <p14:creationId xmlns:p14="http://schemas.microsoft.com/office/powerpoint/2010/main" val="754867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FB056-FD4C-5D4C-9C21-2561C151B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1"/>
            <a:ext cx="7392168" cy="4146826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6CCCFB44-85E1-9A46-9F97-8E53F71B8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513" y="956846"/>
            <a:ext cx="7222435" cy="5416826"/>
          </a:xfrm>
          <a:prstGeom prst="rect">
            <a:avLst/>
          </a:prstGeom>
        </p:spPr>
      </p:pic>
      <p:grpSp>
        <p:nvGrpSpPr>
          <p:cNvPr id="20" name="Группа 11">
            <a:extLst>
              <a:ext uri="{FF2B5EF4-FFF2-40B4-BE49-F238E27FC236}">
                <a16:creationId xmlns:a16="http://schemas.microsoft.com/office/drawing/2014/main" id="{1AD8CE65-208E-5D4C-B26A-2B5DBD5C772B}"/>
              </a:ext>
            </a:extLst>
          </p:cNvPr>
          <p:cNvGrpSpPr/>
          <p:nvPr/>
        </p:nvGrpSpPr>
        <p:grpSpPr>
          <a:xfrm>
            <a:off x="48459" y="4252573"/>
            <a:ext cx="4846252" cy="2328505"/>
            <a:chOff x="1604020" y="2500671"/>
            <a:chExt cx="5118925" cy="2070100"/>
          </a:xfrm>
        </p:grpSpPr>
        <p:pic>
          <p:nvPicPr>
            <p:cNvPr id="21" name="Рисунок 2">
              <a:extLst>
                <a:ext uri="{FF2B5EF4-FFF2-40B4-BE49-F238E27FC236}">
                  <a16:creationId xmlns:a16="http://schemas.microsoft.com/office/drawing/2014/main" id="{9D256B4A-5E3A-B044-B905-315255C37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" t="47098" r="38383" b="5803"/>
            <a:stretch>
              <a:fillRect/>
            </a:stretch>
          </p:blipFill>
          <p:spPr bwMode="auto">
            <a:xfrm>
              <a:off x="1604020" y="2500671"/>
              <a:ext cx="5118925" cy="207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F1B53AD8-431B-364C-8451-FB8B805376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4695" y="2721904"/>
              <a:ext cx="3575242" cy="36902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/>
                </a:rPr>
                <a:t> noise is Off        |   noise is On</a:t>
              </a:r>
              <a:endParaRPr lang="ru-RU" alt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144B4F4-49AB-E24F-B26D-E08EBB7A750B}"/>
              </a:ext>
            </a:extLst>
          </p:cNvPr>
          <p:cNvSpPr txBox="1"/>
          <p:nvPr/>
        </p:nvSpPr>
        <p:spPr>
          <a:xfrm>
            <a:off x="1835896" y="621974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spill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7D7307-8F7A-FB4D-8D46-7B3DFB1DF13C}"/>
              </a:ext>
            </a:extLst>
          </p:cNvPr>
          <p:cNvSpPr txBox="1"/>
          <p:nvPr/>
        </p:nvSpPr>
        <p:spPr>
          <a:xfrm>
            <a:off x="4284762" y="595340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,0 s</a:t>
            </a:r>
            <a:endParaRPr lang="ru-RU" i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AB277-6358-8B4E-AD68-B0F2C1295281}"/>
              </a:ext>
            </a:extLst>
          </p:cNvPr>
          <p:cNvSpPr txBox="1"/>
          <p:nvPr/>
        </p:nvSpPr>
        <p:spPr>
          <a:xfrm>
            <a:off x="644584" y="597087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i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51271D-FC35-984F-ADEA-0886A4D2FB8F}"/>
              </a:ext>
            </a:extLst>
          </p:cNvPr>
          <p:cNvSpPr txBox="1"/>
          <p:nvPr/>
        </p:nvSpPr>
        <p:spPr>
          <a:xfrm>
            <a:off x="3176578" y="4999645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similarity </a:t>
            </a:r>
          </a:p>
          <a:p>
            <a:r>
              <a:rPr lang="en-US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~ 90%</a:t>
            </a:r>
            <a:endParaRPr lang="ru-RU" i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0A18A4-0BFD-1849-8836-ABA3689453D3}"/>
              </a:ext>
            </a:extLst>
          </p:cNvPr>
          <p:cNvCxnSpPr>
            <a:endCxn id="24" idx="2"/>
          </p:cNvCxnSpPr>
          <p:nvPr/>
        </p:nvCxnSpPr>
        <p:spPr>
          <a:xfrm>
            <a:off x="357809" y="6322739"/>
            <a:ext cx="4269355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264D825-4B4A-C84F-8575-CB14FB2D7FEA}"/>
              </a:ext>
            </a:extLst>
          </p:cNvPr>
          <p:cNvSpPr txBox="1"/>
          <p:nvPr/>
        </p:nvSpPr>
        <p:spPr>
          <a:xfrm>
            <a:off x="0" y="-14703"/>
            <a:ext cx="986167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5A06F1-FF8E-6445-AFAE-0B4815A6CA3D}"/>
              </a:ext>
            </a:extLst>
          </p:cNvPr>
          <p:cNvSpPr txBox="1"/>
          <p:nvPr/>
        </p:nvSpPr>
        <p:spPr>
          <a:xfrm>
            <a:off x="5928370" y="93018"/>
            <a:ext cx="6230578" cy="830997"/>
          </a:xfrm>
          <a:prstGeom prst="rect">
            <a:avLst/>
          </a:prstGeom>
          <a:solidFill>
            <a:srgbClr val="E4FFFF"/>
          </a:solidFill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 СП синхротрон</a:t>
            </a:r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Бустер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578 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MeV/u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660772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LHEAC"/>
          <p:cNvPicPr>
            <a:picLocks noChangeAspect="1" noChangeArrowheads="1"/>
          </p:cNvPicPr>
          <p:nvPr/>
        </p:nvPicPr>
        <p:blipFill>
          <a:blip r:embed="rId3"/>
          <a:srcRect l="2283" r="2283"/>
          <a:stretch>
            <a:fillRect/>
          </a:stretch>
        </p:blipFill>
        <p:spPr bwMode="auto">
          <a:xfrm>
            <a:off x="1471941" y="614513"/>
            <a:ext cx="10301759" cy="625782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79211" name="Rectangle 11"/>
          <p:cNvSpPr>
            <a:spLocks noChangeArrowheads="1"/>
          </p:cNvSpPr>
          <p:nvPr/>
        </p:nvSpPr>
        <p:spPr bwMode="auto">
          <a:xfrm>
            <a:off x="3927676" y="3418857"/>
            <a:ext cx="154726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ru-RU" sz="2000" b="1" err="1">
                <a:solidFill>
                  <a:schemeClr val="hlink"/>
                </a:solidFill>
                <a:latin typeface="Arial"/>
                <a:ea typeface="ＭＳ Ｐゴシック" charset="0"/>
                <a:cs typeface="Arial"/>
              </a:rPr>
              <a:t>Нуклотрон</a:t>
            </a:r>
            <a:endParaRPr lang="ru-RU" sz="2000" b="1">
              <a:solidFill>
                <a:schemeClr val="hlink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9218" name="Rectangle 18"/>
          <p:cNvSpPr>
            <a:spLocks noChangeArrowheads="1"/>
          </p:cNvSpPr>
          <p:nvPr/>
        </p:nvSpPr>
        <p:spPr bwMode="auto">
          <a:xfrm>
            <a:off x="7141832" y="6314600"/>
            <a:ext cx="97043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hlink"/>
                </a:solidFill>
                <a:latin typeface="Arial"/>
                <a:ea typeface="ＭＳ Ｐゴシック" charset="0"/>
                <a:cs typeface="Arial"/>
              </a:rPr>
              <a:t>~160 m</a:t>
            </a:r>
            <a:endParaRPr lang="ru-RU" b="1">
              <a:solidFill>
                <a:schemeClr val="hlink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9222" name="Rectangle 22"/>
          <p:cNvSpPr>
            <a:spLocks noChangeArrowheads="1"/>
          </p:cNvSpPr>
          <p:nvPr/>
        </p:nvSpPr>
        <p:spPr bwMode="auto">
          <a:xfrm>
            <a:off x="9263623" y="5984503"/>
            <a:ext cx="258145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n-US" sz="2000" i="1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Bld. 205 (10 000 m</a:t>
            </a:r>
            <a:r>
              <a:rPr lang="en-US" sz="2000" i="1" baseline="30000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000" i="1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)</a:t>
            </a:r>
            <a:endParaRPr lang="ru-RU" sz="2000" i="1">
              <a:solidFill>
                <a:srgbClr val="00206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55354DD-5E6C-AD48-9587-5FAD9F53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2550"/>
            <a:ext cx="2743200" cy="365125"/>
          </a:xfrm>
        </p:spPr>
        <p:txBody>
          <a:bodyPr anchor="b"/>
          <a:lstStyle/>
          <a:p>
            <a:r>
              <a:rPr lang="ru-RU"/>
              <a:t>22 декабря 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29B0C62-6592-0745-9D2F-A7FF8AB92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1978"/>
            <a:ext cx="4114800" cy="365125"/>
          </a:xfrm>
        </p:spPr>
        <p:txBody>
          <a:bodyPr anchor="b"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AF2EE7-6964-B543-B7EC-5A42EECB0F5B}"/>
              </a:ext>
            </a:extLst>
          </p:cNvPr>
          <p:cNvSpPr/>
          <p:nvPr/>
        </p:nvSpPr>
        <p:spPr>
          <a:xfrm>
            <a:off x="3561950" y="2488066"/>
            <a:ext cx="2422161" cy="239958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977A0-4256-0649-B382-6717829E1E8D}"/>
              </a:ext>
            </a:extLst>
          </p:cNvPr>
          <p:cNvSpPr txBox="1"/>
          <p:nvPr/>
        </p:nvSpPr>
        <p:spPr>
          <a:xfrm>
            <a:off x="4166821" y="2788793"/>
            <a:ext cx="1069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Бустер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F58C04F-4B9F-EF40-948E-E8493DA8FDE0}"/>
              </a:ext>
            </a:extLst>
          </p:cNvPr>
          <p:cNvSpPr/>
          <p:nvPr/>
        </p:nvSpPr>
        <p:spPr>
          <a:xfrm>
            <a:off x="3321934" y="2240335"/>
            <a:ext cx="2891122" cy="2883678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EB13C1-36E2-3848-AAA7-E8DCF92DA1A9}"/>
              </a:ext>
            </a:extLst>
          </p:cNvPr>
          <p:cNvCxnSpPr/>
          <p:nvPr/>
        </p:nvCxnSpPr>
        <p:spPr>
          <a:xfrm>
            <a:off x="4252421" y="3182530"/>
            <a:ext cx="97227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AAC3E3-89DB-8C42-A101-B48A590C9206}"/>
              </a:ext>
            </a:extLst>
          </p:cNvPr>
          <p:cNvCxnSpPr/>
          <p:nvPr/>
        </p:nvCxnSpPr>
        <p:spPr>
          <a:xfrm flipV="1">
            <a:off x="5189340" y="2818302"/>
            <a:ext cx="408164" cy="38316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CA8E36D-A34C-4240-830C-4C568923D5E8}"/>
              </a:ext>
            </a:extLst>
          </p:cNvPr>
          <p:cNvCxnSpPr/>
          <p:nvPr/>
        </p:nvCxnSpPr>
        <p:spPr>
          <a:xfrm>
            <a:off x="4166821" y="3809573"/>
            <a:ext cx="9722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E53522-D2C8-0A49-BB66-813A778F2BA2}"/>
              </a:ext>
            </a:extLst>
          </p:cNvPr>
          <p:cNvCxnSpPr/>
          <p:nvPr/>
        </p:nvCxnSpPr>
        <p:spPr>
          <a:xfrm>
            <a:off x="5139094" y="3809573"/>
            <a:ext cx="956906" cy="35324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13">
            <a:extLst>
              <a:ext uri="{FF2B5EF4-FFF2-40B4-BE49-F238E27FC236}">
                <a16:creationId xmlns:a16="http://schemas.microsoft.com/office/drawing/2014/main" id="{42461419-0C0C-FF45-9307-FC9F9C94F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7" y="392146"/>
            <a:ext cx="4063296" cy="304747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9606D16-E2DA-8F4E-A838-E7F39D01EECE}"/>
              </a:ext>
            </a:extLst>
          </p:cNvPr>
          <p:cNvSpPr txBox="1"/>
          <p:nvPr/>
        </p:nvSpPr>
        <p:spPr>
          <a:xfrm>
            <a:off x="1496368" y="2746487"/>
            <a:ext cx="260336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Бустер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2020)</a:t>
            </a:r>
          </a:p>
          <a:p>
            <a:pPr algn="r"/>
            <a:r>
              <a:rPr lang="ru-RU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578</a:t>
            </a:r>
            <a:r>
              <a:rPr lang="en-US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МэВ</a:t>
            </a:r>
            <a:r>
              <a:rPr lang="en-US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/u</a:t>
            </a:r>
            <a:endParaRPr lang="ru-RU" sz="2000" b="1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6">
            <a:extLst>
              <a:ext uri="{FF2B5EF4-FFF2-40B4-BE49-F238E27FC236}">
                <a16:creationId xmlns:a16="http://schemas.microsoft.com/office/drawing/2014/main" id="{38192BFC-190F-9A48-B76E-3C0D877E130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213982" y="3431778"/>
            <a:ext cx="2891121" cy="2067184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BBEDB3-32EE-4C45-A1FF-3421326EFEFF}"/>
              </a:ext>
            </a:extLst>
          </p:cNvPr>
          <p:cNvSpPr/>
          <p:nvPr/>
        </p:nvSpPr>
        <p:spPr>
          <a:xfrm>
            <a:off x="11170232" y="4532548"/>
            <a:ext cx="934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endParaRPr lang="ru-RU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BC27FC0-DA8A-204A-9905-85D12E3F40E1}"/>
              </a:ext>
            </a:extLst>
          </p:cNvPr>
          <p:cNvCxnSpPr/>
          <p:nvPr/>
        </p:nvCxnSpPr>
        <p:spPr>
          <a:xfrm flipV="1">
            <a:off x="5245756" y="4943838"/>
            <a:ext cx="880446" cy="12604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00453A1-6A71-FF40-AB6E-A28592AF5485}"/>
              </a:ext>
            </a:extLst>
          </p:cNvPr>
          <p:cNvCxnSpPr>
            <a:stCxn id="10" idx="3"/>
          </p:cNvCxnSpPr>
          <p:nvPr/>
        </p:nvCxnSpPr>
        <p:spPr>
          <a:xfrm>
            <a:off x="3916667" y="4536236"/>
            <a:ext cx="335754" cy="46011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AEF74B4-B08B-884E-96BC-6F93FBE835E0}"/>
              </a:ext>
            </a:extLst>
          </p:cNvPr>
          <p:cNvSpPr/>
          <p:nvPr/>
        </p:nvSpPr>
        <p:spPr>
          <a:xfrm>
            <a:off x="5542126" y="1757838"/>
            <a:ext cx="1003546" cy="242849"/>
          </a:xfrm>
          <a:prstGeom prst="rect">
            <a:avLst/>
          </a:prstGeom>
          <a:solidFill>
            <a:srgbClr val="00B0F0"/>
          </a:solidFill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2DD282-CC50-FC4A-A11A-D12F96878A57}"/>
              </a:ext>
            </a:extLst>
          </p:cNvPr>
          <p:cNvSpPr txBox="1"/>
          <p:nvPr/>
        </p:nvSpPr>
        <p:spPr>
          <a:xfrm>
            <a:off x="5450376" y="1307285"/>
            <a:ext cx="1351652" cy="1015663"/>
          </a:xfrm>
          <a:prstGeom prst="rect">
            <a:avLst/>
          </a:prstGeom>
          <a:noFill/>
          <a:scene3d>
            <a:camera prst="orthographicFront">
              <a:rot lat="0" lon="0" rev="15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000" b="1" err="1">
                <a:latin typeface="Arial" panose="020B0604020202020204" pitchFamily="34" charset="0"/>
                <a:cs typeface="Arial" panose="020B0604020202020204" pitchFamily="34" charset="0"/>
              </a:rPr>
              <a:t>HiLac,</a:t>
            </a:r>
          </a:p>
          <a:p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3,2 MeV/u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4B9BBF4-1902-F74F-A003-3A45EA5870D6}"/>
              </a:ext>
            </a:extLst>
          </p:cNvPr>
          <p:cNvCxnSpPr/>
          <p:nvPr/>
        </p:nvCxnSpPr>
        <p:spPr>
          <a:xfrm flipH="1">
            <a:off x="4721718" y="2107532"/>
            <a:ext cx="859531" cy="30888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937813A-0F92-3642-B1F4-28D47C8DF32B}"/>
              </a:ext>
            </a:extLst>
          </p:cNvPr>
          <p:cNvCxnSpPr/>
          <p:nvPr/>
        </p:nvCxnSpPr>
        <p:spPr>
          <a:xfrm>
            <a:off x="3730347" y="4717214"/>
            <a:ext cx="683961" cy="16371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6D7C1CF-EE4E-A34F-8837-2DB4B43A2EE4}"/>
              </a:ext>
            </a:extLst>
          </p:cNvPr>
          <p:cNvCxnSpPr/>
          <p:nvPr/>
        </p:nvCxnSpPr>
        <p:spPr>
          <a:xfrm>
            <a:off x="3749797" y="4692151"/>
            <a:ext cx="1058428" cy="16205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39DF5858-D943-3743-A187-84B248F0CF42}"/>
              </a:ext>
            </a:extLst>
          </p:cNvPr>
          <p:cNvSpPr txBox="1"/>
          <p:nvPr/>
        </p:nvSpPr>
        <p:spPr>
          <a:xfrm>
            <a:off x="7450206" y="28505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i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E6BA05-FC68-1148-864C-CED711563168}"/>
              </a:ext>
            </a:extLst>
          </p:cNvPr>
          <p:cNvSpPr txBox="1"/>
          <p:nvPr/>
        </p:nvSpPr>
        <p:spPr>
          <a:xfrm>
            <a:off x="180951" y="3656167"/>
            <a:ext cx="2703452" cy="1323439"/>
          </a:xfrm>
          <a:prstGeom prst="rect">
            <a:avLst/>
          </a:prstGeom>
          <a:solidFill>
            <a:srgbClr val="F9EFE7"/>
          </a:solidFill>
        </p:spPr>
        <p:txBody>
          <a:bodyPr wrap="square" rtlCol="0">
            <a:spAutoFit/>
          </a:bodyPr>
          <a:lstStyle/>
          <a:p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последние этапы </a:t>
            </a:r>
          </a:p>
          <a:p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пусковых работ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янв.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март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‘22; </a:t>
            </a:r>
          </a:p>
          <a:p>
            <a:r>
              <a:rPr lang="ru-RU" sz="2000" b="1" i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нояб.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‘22- 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февр.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‘23</a:t>
            </a:r>
            <a:endParaRPr lang="ru-RU" sz="2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8530CE-9992-3345-A084-05FB78B28D23}"/>
              </a:ext>
            </a:extLst>
          </p:cNvPr>
          <p:cNvSpPr/>
          <p:nvPr/>
        </p:nvSpPr>
        <p:spPr>
          <a:xfrm>
            <a:off x="6802028" y="5039826"/>
            <a:ext cx="3085429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январь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 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BM@N:</a:t>
            </a:r>
          </a:p>
          <a:p>
            <a:r>
              <a:rPr lang="en-US" sz="2000" b="1" i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3,8 A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ГэВ</a:t>
            </a:r>
            <a:endParaRPr lang="ru-RU" sz="20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846AFD-92A4-B449-8490-992B644A4516}"/>
              </a:ext>
            </a:extLst>
          </p:cNvPr>
          <p:cNvSpPr txBox="1"/>
          <p:nvPr/>
        </p:nvSpPr>
        <p:spPr>
          <a:xfrm>
            <a:off x="1199243" y="26079"/>
            <a:ext cx="10906947" cy="461665"/>
          </a:xfrm>
          <a:prstGeom prst="rect">
            <a:avLst/>
          </a:prstGeom>
          <a:solidFill>
            <a:srgbClr val="D0FFFF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Ускорители: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инжекционный комплекс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 в эксплуатацию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81E789-7C00-1F4C-B502-F4545730627A}"/>
              </a:ext>
            </a:extLst>
          </p:cNvPr>
          <p:cNvSpPr/>
          <p:nvPr/>
        </p:nvSpPr>
        <p:spPr>
          <a:xfrm>
            <a:off x="3600604" y="907931"/>
            <a:ext cx="8455071" cy="461665"/>
          </a:xfrm>
          <a:prstGeom prst="rect">
            <a:avLst/>
          </a:prstGeom>
          <a:solidFill>
            <a:srgbClr val="E4FFFF"/>
          </a:solidFill>
          <a:ln>
            <a:solidFill>
              <a:srgbClr val="FF0000"/>
            </a:soli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Старт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программы экспериментов с фикс. мишенью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EC0A01-EFD2-0A46-897C-964D2BB67BEA}"/>
              </a:ext>
            </a:extLst>
          </p:cNvPr>
          <p:cNvSpPr txBox="1"/>
          <p:nvPr/>
        </p:nvSpPr>
        <p:spPr>
          <a:xfrm>
            <a:off x="3607962" y="424837"/>
            <a:ext cx="8455071" cy="461665"/>
          </a:xfrm>
          <a:prstGeom prst="rect">
            <a:avLst/>
          </a:prstGeom>
          <a:solidFill>
            <a:srgbClr val="D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важнейший этап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создания Комплекса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0DB8716-5DFE-864C-8A28-F171837F8176}"/>
              </a:ext>
            </a:extLst>
          </p:cNvPr>
          <p:cNvSpPr/>
          <p:nvPr/>
        </p:nvSpPr>
        <p:spPr>
          <a:xfrm>
            <a:off x="3773830" y="6283450"/>
            <a:ext cx="2005299" cy="503685"/>
          </a:xfrm>
          <a:prstGeom prst="ellipse">
            <a:avLst/>
          </a:prstGeom>
          <a:solidFill>
            <a:srgbClr val="D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6DE2484-A80B-CA43-BA20-D3F7E93F5474}"/>
              </a:ext>
            </a:extLst>
          </p:cNvPr>
          <p:cNvSpPr txBox="1"/>
          <p:nvPr/>
        </p:nvSpPr>
        <p:spPr>
          <a:xfrm>
            <a:off x="3998765" y="6321638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Коллайдер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01D6C-873C-584F-A77A-4B0306536C3A}"/>
              </a:ext>
            </a:extLst>
          </p:cNvPr>
          <p:cNvSpPr txBox="1"/>
          <p:nvPr/>
        </p:nvSpPr>
        <p:spPr>
          <a:xfrm>
            <a:off x="67304" y="37139"/>
            <a:ext cx="986167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Grafik 3">
            <a:extLst>
              <a:ext uri="{FF2B5EF4-FFF2-40B4-BE49-F238E27FC236}">
                <a16:creationId xmlns:a16="http://schemas.microsoft.com/office/drawing/2014/main" id="{E3B8355D-289B-0844-A5B0-38B977BE5E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205" y="1399918"/>
            <a:ext cx="3720198" cy="220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08030E2-7462-924F-B6A8-4CC5D1125E2C}"/>
              </a:ext>
            </a:extLst>
          </p:cNvPr>
          <p:cNvSpPr txBox="1"/>
          <p:nvPr/>
        </p:nvSpPr>
        <p:spPr>
          <a:xfrm>
            <a:off x="6571188" y="3437112"/>
            <a:ext cx="2676590" cy="1015663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29.03.20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SRC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spc="-1" baseline="30000" dirty="0">
                <a:solidFill>
                  <a:srgbClr val="002060"/>
                </a:solidFill>
                <a:latin typeface="Arial"/>
              </a:rPr>
              <a:t>12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C</a:t>
            </a:r>
            <a:r>
              <a:rPr lang="ru-RU" sz="2000" b="1" i="1" spc="-1" dirty="0">
                <a:solidFill>
                  <a:srgbClr val="002060"/>
                </a:solidFill>
                <a:latin typeface="Arial"/>
              </a:rPr>
              <a:t>,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5D813-6982-324F-8126-C13EEDA95C56}"/>
              </a:ext>
            </a:extLst>
          </p:cNvPr>
          <p:cNvSpPr txBox="1"/>
          <p:nvPr/>
        </p:nvSpPr>
        <p:spPr>
          <a:xfrm>
            <a:off x="10866058" y="2558228"/>
            <a:ext cx="1287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событий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B0339C9-7CE1-274A-9226-E780DB722E09}"/>
              </a:ext>
            </a:extLst>
          </p:cNvPr>
          <p:cNvSpPr txBox="1"/>
          <p:nvPr/>
        </p:nvSpPr>
        <p:spPr>
          <a:xfrm>
            <a:off x="10751411" y="5211279"/>
            <a:ext cx="1287532" cy="707886"/>
          </a:xfrm>
          <a:prstGeom prst="rect">
            <a:avLst/>
          </a:prstGeom>
          <a:solidFill>
            <a:srgbClr val="F9EFE7"/>
          </a:solidFill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событий</a:t>
            </a:r>
          </a:p>
        </p:txBody>
      </p:sp>
    </p:spTree>
    <p:extLst>
      <p:ext uri="{BB962C8B-B14F-4D97-AF65-F5344CB8AC3E}">
        <p14:creationId xmlns:p14="http://schemas.microsoft.com/office/powerpoint/2010/main" val="2896335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3DF2B-BC6B-4041-9DCD-E38EC96FC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99971-19F0-CF49-B11E-BA89C30BD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BFA67D-A878-6A4F-A4E3-32FEAACFF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0" y="91102"/>
            <a:ext cx="6838415" cy="51348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1662DA-01CD-694F-B26B-63D243F1F2D6}"/>
              </a:ext>
            </a:extLst>
          </p:cNvPr>
          <p:cNvSpPr/>
          <p:nvPr/>
        </p:nvSpPr>
        <p:spPr>
          <a:xfrm>
            <a:off x="39395" y="5311995"/>
            <a:ext cx="5768281" cy="1323439"/>
          </a:xfrm>
          <a:prstGeom prst="rect">
            <a:avLst/>
          </a:prstGeom>
          <a:solidFill>
            <a:srgbClr val="A3FDFF"/>
          </a:solidFill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 магнит смонтирован в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зале, </a:t>
            </a: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идет подготовка: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криогенным испытаниям;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измерениям магнитного поля.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21BBB5-8A8B-6E48-93E2-334312F24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068" y="551313"/>
            <a:ext cx="4559570" cy="3407594"/>
          </a:xfrm>
          <a:prstGeom prst="rect">
            <a:avLst/>
          </a:prstGeom>
        </p:spPr>
      </p:pic>
      <p:sp>
        <p:nvSpPr>
          <p:cNvPr id="13" name="TextBox 55">
            <a:extLst>
              <a:ext uri="{FF2B5EF4-FFF2-40B4-BE49-F238E27FC236}">
                <a16:creationId xmlns:a16="http://schemas.microsoft.com/office/drawing/2014/main" id="{3E313F67-995B-9A40-8585-270B2692522F}"/>
              </a:ext>
            </a:extLst>
          </p:cNvPr>
          <p:cNvSpPr/>
          <p:nvPr/>
        </p:nvSpPr>
        <p:spPr>
          <a:xfrm>
            <a:off x="3249827" y="45679"/>
            <a:ext cx="8662087" cy="460211"/>
          </a:xfrm>
          <a:prstGeom prst="rect">
            <a:avLst/>
          </a:prstGeom>
          <a:solidFill>
            <a:srgbClr val="D5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sz="2400" b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монтаж</a:t>
            </a:r>
            <a:r>
              <a:rPr lang="ru-RU" sz="2400" b="1" spc="-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400" b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СП соленоидального магнита в зале </a:t>
            </a:r>
            <a:r>
              <a:rPr lang="en-US" sz="2400" b="1" spc="-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MPD</a:t>
            </a:r>
            <a:endParaRPr lang="en-US" sz="2400" i="1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4" name="Рисунок 27">
            <a:extLst>
              <a:ext uri="{FF2B5EF4-FFF2-40B4-BE49-F238E27FC236}">
                <a16:creationId xmlns:a16="http://schemas.microsoft.com/office/drawing/2014/main" id="{5D5DD825-F1A4-044C-9903-BE892A7E8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26" y="2973420"/>
            <a:ext cx="6091579" cy="3793478"/>
          </a:xfrm>
          <a:prstGeom prst="rect">
            <a:avLst/>
          </a:prstGeom>
        </p:spPr>
      </p:pic>
      <p:pic>
        <p:nvPicPr>
          <p:cNvPr id="15" name="Рисунок 8">
            <a:extLst>
              <a:ext uri="{FF2B5EF4-FFF2-40B4-BE49-F238E27FC236}">
                <a16:creationId xmlns:a16="http://schemas.microsoft.com/office/drawing/2014/main" id="{046E7341-8522-764D-93BE-ED6AF2E73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801" y="577025"/>
            <a:ext cx="4105456" cy="30790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B1A93A-12FE-034A-B298-04927AA0D173}"/>
              </a:ext>
            </a:extLst>
          </p:cNvPr>
          <p:cNvSpPr/>
          <p:nvPr/>
        </p:nvSpPr>
        <p:spPr>
          <a:xfrm>
            <a:off x="4205219" y="3059668"/>
            <a:ext cx="4007572" cy="369332"/>
          </a:xfrm>
          <a:prstGeom prst="rect">
            <a:avLst/>
          </a:prstGeom>
          <a:solidFill>
            <a:srgbClr val="D5FFFF"/>
          </a:solidFill>
        </p:spPr>
        <p:txBody>
          <a:bodyPr wrap="none">
            <a:spAutoFit/>
          </a:bodyPr>
          <a:lstStyle/>
          <a:p>
            <a:pPr algn="ctr"/>
            <a:r>
              <a:rPr lang="ru-RU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СП соленоида в ярмо</a:t>
            </a:r>
            <a:endParaRPr lang="ru-RU" b="1"/>
          </a:p>
        </p:txBody>
      </p:sp>
    </p:spTree>
    <p:extLst>
      <p:ext uri="{BB962C8B-B14F-4D97-AF65-F5344CB8AC3E}">
        <p14:creationId xmlns:p14="http://schemas.microsoft.com/office/powerpoint/2010/main" val="2988374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2E75225-4C6F-504E-A79F-938CF5051A5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11016" y="4758659"/>
            <a:ext cx="4352108" cy="20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Рисунок 1">
            <a:extLst>
              <a:ext uri="{FF2B5EF4-FFF2-40B4-BE49-F238E27FC236}">
                <a16:creationId xmlns:a16="http://schemas.microsoft.com/office/drawing/2014/main" id="{C1BF56D8-D01A-FC42-B5D3-5188BD211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256" y="1816444"/>
            <a:ext cx="4893509" cy="345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70D84BD7-864A-0D44-8132-BB25051C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4510" y="6415589"/>
            <a:ext cx="2381455" cy="365125"/>
          </a:xfrm>
        </p:spPr>
        <p:txBody>
          <a:bodyPr anchor="b"/>
          <a:lstStyle/>
          <a:p>
            <a:r>
              <a:rPr lang="ru-RU"/>
              <a:t>22 декабря 2023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CC67D4-B4C5-8B47-A3F3-530B14D94AD5}"/>
              </a:ext>
            </a:extLst>
          </p:cNvPr>
          <p:cNvSpPr txBox="1"/>
          <p:nvPr/>
        </p:nvSpPr>
        <p:spPr>
          <a:xfrm>
            <a:off x="5038510" y="6097732"/>
            <a:ext cx="1637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  <a:cs typeface="Arial" panose="020B0604020202020204" pitchFamily="34" charset="0"/>
              </a:rPr>
              <a:t>a</a:t>
            </a:r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ssembly in </a:t>
            </a:r>
          </a:p>
          <a:p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room</a:t>
            </a:r>
            <a:endParaRPr lang="ru-RU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3" descr="D:\babkin\NIKA-MPD\ToF_RPC\documents_15\ToF_TDR\Lobastov_MC\mpd_geov7.png">
            <a:extLst>
              <a:ext uri="{FF2B5EF4-FFF2-40B4-BE49-F238E27FC236}">
                <a16:creationId xmlns:a16="http://schemas.microsoft.com/office/drawing/2014/main" id="{0EED952B-9BC4-3741-B258-2EB277291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83" t="2973" r="13470" b="3965"/>
          <a:stretch>
            <a:fillRect/>
          </a:stretch>
        </p:blipFill>
        <p:spPr bwMode="auto">
          <a:xfrm>
            <a:off x="8153400" y="86107"/>
            <a:ext cx="4038600" cy="2697258"/>
          </a:xfrm>
          <a:prstGeom prst="rect">
            <a:avLst/>
          </a:prstGeom>
          <a:noFill/>
        </p:spPr>
      </p:pic>
      <p:sp>
        <p:nvSpPr>
          <p:cNvPr id="30" name="Заголовок 3">
            <a:extLst>
              <a:ext uri="{FF2B5EF4-FFF2-40B4-BE49-F238E27FC236}">
                <a16:creationId xmlns:a16="http://schemas.microsoft.com/office/drawing/2014/main" id="{53B86EC1-B177-8F43-B56B-430FA18ABAC5}"/>
              </a:ext>
            </a:extLst>
          </p:cNvPr>
          <p:cNvSpPr txBox="1"/>
          <p:nvPr/>
        </p:nvSpPr>
        <p:spPr>
          <a:xfrm>
            <a:off x="8886735" y="718788"/>
            <a:ext cx="2639171" cy="76209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000" b="1" i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время пролетная </a:t>
            </a:r>
          </a:p>
          <a:p>
            <a:pPr algn="l">
              <a:defRPr/>
            </a:pPr>
            <a:r>
              <a:rPr lang="ru-RU" sz="2000" b="1" i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система </a:t>
            </a:r>
            <a:r>
              <a:rPr lang="en-US" sz="2000" b="1" i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(TOF)</a:t>
            </a:r>
            <a:endParaRPr lang="ru-RU" sz="2000" i="1">
              <a:solidFill>
                <a:srgbClr val="002060"/>
              </a:solidFill>
              <a:effectLst>
                <a:glow>
                  <a:schemeClr val="accent1">
                    <a:alpha val="40000"/>
                  </a:schemeClr>
                </a:glow>
                <a:reflection endPos="0" dist="50800" dir="5400000" sy="-100000" algn="bl" rotWithShape="0"/>
              </a:effectLst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8415C7-8AE3-134F-AE35-CD88A2D4C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В. Кекелидзе, ЛФВЭ-70</a:t>
            </a:r>
          </a:p>
        </p:txBody>
      </p:sp>
      <p:sp>
        <p:nvSpPr>
          <p:cNvPr id="48" name="Заголовок 3">
            <a:extLst>
              <a:ext uri="{FF2B5EF4-FFF2-40B4-BE49-F238E27FC236}">
                <a16:creationId xmlns:a16="http://schemas.microsoft.com/office/drawing/2014/main" id="{AFB25B86-81F5-224E-8A44-EEA676C4145F}"/>
              </a:ext>
            </a:extLst>
          </p:cNvPr>
          <p:cNvSpPr txBox="1"/>
          <p:nvPr/>
        </p:nvSpPr>
        <p:spPr>
          <a:xfrm>
            <a:off x="1641782" y="60765"/>
            <a:ext cx="7477381" cy="478074"/>
          </a:xfrm>
          <a:prstGeom prst="rect">
            <a:avLst/>
          </a:prstGeom>
          <a:solidFill>
            <a:srgbClr val="D5FFFF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Завершается создание основных систем </a:t>
            </a:r>
            <a:r>
              <a:rPr lang="en-US" sz="2400" b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MPD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04B5702-4081-A04D-98BC-841BA8A12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63" y="0"/>
            <a:ext cx="1384156" cy="59625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BF8746-E796-B84F-8C91-5BA5F598A2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95" y="679281"/>
            <a:ext cx="2541839" cy="1770487"/>
          </a:xfrm>
          <a:prstGeom prst="rect">
            <a:avLst/>
          </a:prstGeom>
        </p:spPr>
      </p:pic>
      <p:pic>
        <p:nvPicPr>
          <p:cNvPr id="51" name="Рисунок 25">
            <a:extLst>
              <a:ext uri="{FF2B5EF4-FFF2-40B4-BE49-F238E27FC236}">
                <a16:creationId xmlns:a16="http://schemas.microsoft.com/office/drawing/2014/main" id="{A0428A1A-9418-4D4A-80B6-38FD91596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" t="4280" r="3287" b="9985"/>
          <a:stretch>
            <a:fillRect/>
          </a:stretch>
        </p:blipFill>
        <p:spPr>
          <a:xfrm>
            <a:off x="5238928" y="2345405"/>
            <a:ext cx="3548220" cy="17804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B525A21-5B18-1242-8A95-09BEB0CBAF0C}"/>
              </a:ext>
            </a:extLst>
          </p:cNvPr>
          <p:cNvSpPr txBox="1"/>
          <p:nvPr/>
        </p:nvSpPr>
        <p:spPr>
          <a:xfrm>
            <a:off x="5154079" y="3800931"/>
            <a:ext cx="6760473" cy="369332"/>
          </a:xfrm>
          <a:prstGeom prst="rect">
            <a:avLst/>
          </a:prstGeom>
          <a:solidFill>
            <a:srgbClr val="FFF6DB"/>
          </a:solidFill>
        </p:spPr>
        <p:txBody>
          <a:bodyPr wrap="square" rtlCol="0">
            <a:spAutoFit/>
          </a:bodyPr>
          <a:lstStyle/>
          <a:p>
            <a:r>
              <a:rPr lang="ru-RU" i="1">
                <a:solidFill>
                  <a:srgbClr val="000090"/>
                </a:solidFill>
                <a:latin typeface="Arial"/>
                <a:cs typeface="Arial"/>
              </a:rPr>
              <a:t>все</a:t>
            </a:r>
            <a:r>
              <a:rPr lang="ru-RU" b="1" i="1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b="1" i="1">
                <a:solidFill>
                  <a:srgbClr val="000090"/>
                </a:solidFill>
                <a:latin typeface="Arial"/>
                <a:cs typeface="Arial"/>
              </a:rPr>
              <a:t>28</a:t>
            </a:r>
            <a:r>
              <a:rPr lang="en-US" i="1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i="1">
                <a:solidFill>
                  <a:srgbClr val="000090"/>
                </a:solidFill>
                <a:latin typeface="Arial"/>
                <a:cs typeface="Arial"/>
              </a:rPr>
              <a:t>модулей собраны; идут испытания на космике</a:t>
            </a:r>
            <a:r>
              <a:rPr lang="en-US" i="1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5720436-824F-324E-B5FF-2474A1AB0E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0473" y="464350"/>
            <a:ext cx="3270492" cy="217374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16E3C0A-43FF-234D-918D-87CF009766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723" y="1462347"/>
            <a:ext cx="3416401" cy="24065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4FD423-9444-034D-A47A-BED425F70A15}"/>
              </a:ext>
            </a:extLst>
          </p:cNvPr>
          <p:cNvSpPr txBox="1"/>
          <p:nvPr/>
        </p:nvSpPr>
        <p:spPr>
          <a:xfrm>
            <a:off x="6486289" y="118188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50 ps</a:t>
            </a:r>
            <a:endParaRPr lang="ru-RU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190B4B-101E-E346-92F6-A5BC620C8845}"/>
              </a:ext>
            </a:extLst>
          </p:cNvPr>
          <p:cNvSpPr txBox="1"/>
          <p:nvPr/>
        </p:nvSpPr>
        <p:spPr>
          <a:xfrm>
            <a:off x="12319000" y="-279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54" name="Рисунок 1">
            <a:extLst>
              <a:ext uri="{FF2B5EF4-FFF2-40B4-BE49-F238E27FC236}">
                <a16:creationId xmlns:a16="http://schemas.microsoft.com/office/drawing/2014/main" id="{C7AAB422-5D6B-5545-B983-759841C8D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8291" y="4671148"/>
            <a:ext cx="3675071" cy="2098420"/>
          </a:xfrm>
          <a:prstGeom prst="rect">
            <a:avLst/>
          </a:prstGeom>
        </p:spPr>
      </p:pic>
      <p:pic>
        <p:nvPicPr>
          <p:cNvPr id="57" name="Объект 3">
            <a:extLst>
              <a:ext uri="{FF2B5EF4-FFF2-40B4-BE49-F238E27FC236}">
                <a16:creationId xmlns:a16="http://schemas.microsoft.com/office/drawing/2014/main" id="{001C84C6-45E7-CF44-8DE2-715CE49DD5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1265" y="4689642"/>
            <a:ext cx="1565666" cy="2017723"/>
          </a:xfrm>
          <a:prstGeom prst="rect">
            <a:avLst/>
          </a:prstGeom>
        </p:spPr>
      </p:pic>
      <p:graphicFrame>
        <p:nvGraphicFramePr>
          <p:cNvPr id="67" name="Таблица 12">
            <a:extLst>
              <a:ext uri="{FF2B5EF4-FFF2-40B4-BE49-F238E27FC236}">
                <a16:creationId xmlns:a16="http://schemas.microsoft.com/office/drawing/2014/main" id="{5BDE9884-05C4-9A45-B7AA-FA2EE7AC3BB9}"/>
              </a:ext>
            </a:extLst>
          </p:cNvPr>
          <p:cNvGraphicFramePr>
            <a:graphicFrameLocks noGrp="1"/>
          </p:cNvGraphicFramePr>
          <p:nvPr/>
        </p:nvGraphicFramePr>
        <p:xfrm>
          <a:off x="97706" y="1063517"/>
          <a:ext cx="2208428" cy="1154176"/>
        </p:xfrm>
        <a:graphic>
          <a:graphicData uri="http://schemas.openxmlformats.org/drawingml/2006/table">
            <a:tbl>
              <a:tblPr/>
              <a:tblGrid>
                <a:gridCol w="1150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accep.</a:t>
                      </a:r>
                      <a:r>
                        <a:rPr kumimoji="0" lang="en-US" sz="18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pitchFamily="2" charset="2"/>
                          <a:ea typeface="ＭＳ Ｐゴシック" charset="0"/>
                          <a:cs typeface="Arial"/>
                        </a:rPr>
                        <a:t>h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pitchFamily="2" charset="2"/>
                          <a:ea typeface="ＭＳ Ｐゴシック" charset="0"/>
                          <a:cs typeface="Arial"/>
                        </a:rPr>
                        <a:t>&lt; 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1,2</a:t>
                      </a:r>
                      <a:endParaRPr kumimoji="0" lang="ru-RU" sz="1800" b="1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pitchFamily="2" charset="2"/>
                          <a:ea typeface="ＭＳ Ｐゴシック" charset="0"/>
                          <a:cs typeface="Arial"/>
                        </a:rPr>
                        <a:t> s (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p)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&lt; 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%</a:t>
                      </a:r>
                      <a:endParaRPr kumimoji="0" lang="ru-RU" sz="18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channels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95</a:t>
                      </a:r>
                      <a:r>
                        <a:rPr kumimoji="0" lang="ru-RU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232</a:t>
                      </a:r>
                      <a:endParaRPr kumimoji="0" lang="ru-RU" sz="1800" b="1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max rate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~ 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7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kHz</a:t>
                      </a:r>
                      <a:endParaRPr kumimoji="0" lang="ru-RU" sz="18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289F467A-6583-2949-9685-873DEF882AA2}"/>
              </a:ext>
            </a:extLst>
          </p:cNvPr>
          <p:cNvSpPr txBox="1"/>
          <p:nvPr/>
        </p:nvSpPr>
        <p:spPr>
          <a:xfrm>
            <a:off x="386709" y="613234"/>
            <a:ext cx="3188982" cy="383613"/>
          </a:xfrm>
          <a:prstGeom prst="rect">
            <a:avLst/>
          </a:prstGeom>
          <a:solidFill>
            <a:srgbClr val="F9EFE7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b="1" i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TPC – </a:t>
            </a:r>
            <a:r>
              <a:rPr lang="ru-RU" sz="2000" b="1" i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базовый трекер</a:t>
            </a:r>
            <a:endParaRPr lang="en-US" sz="2000" b="1" i="1">
              <a:solidFill>
                <a:srgbClr val="002060"/>
              </a:solidFill>
              <a:effectLst>
                <a:glow>
                  <a:schemeClr val="accent1">
                    <a:alpha val="40000"/>
                  </a:schemeClr>
                </a:glow>
                <a:reflection endPos="0" dist="50800" dir="5400000" sy="-100000" algn="bl" rotWithShape="0"/>
              </a:effectLst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33A83E-F9AD-E743-A149-BFD26294740E}"/>
              </a:ext>
            </a:extLst>
          </p:cNvPr>
          <p:cNvSpPr txBox="1"/>
          <p:nvPr/>
        </p:nvSpPr>
        <p:spPr>
          <a:xfrm>
            <a:off x="9093622" y="4907067"/>
            <a:ext cx="1017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>
                <a:solidFill>
                  <a:srgbClr val="000090"/>
                </a:solidFill>
                <a:latin typeface="Symbol" charset="2"/>
                <a:cs typeface="Symbol" charset="2"/>
              </a:rPr>
              <a:t>0</a:t>
            </a:r>
            <a:r>
              <a:rPr lang="en-US" sz="2400">
                <a:solidFill>
                  <a:srgbClr val="000090"/>
                </a:solidFill>
                <a:latin typeface="Symbol" charset="2"/>
                <a:cs typeface="Symbol" charset="2"/>
              </a:rPr>
              <a:t>    gg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37164D-708D-B240-A7D1-2EDB3272E975}"/>
              </a:ext>
            </a:extLst>
          </p:cNvPr>
          <p:cNvSpPr txBox="1"/>
          <p:nvPr/>
        </p:nvSpPr>
        <p:spPr>
          <a:xfrm>
            <a:off x="9104454" y="5269000"/>
            <a:ext cx="2708701" cy="80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i="1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2000" i="1">
                <a:solidFill>
                  <a:srgbClr val="000090"/>
                </a:solidFill>
              </a:rPr>
              <a:t>(E) ~ 5% @ 1 GeV;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i="1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2000" i="1">
                <a:solidFill>
                  <a:srgbClr val="000090"/>
                </a:solidFill>
              </a:rPr>
              <a:t>(t) ~</a:t>
            </a:r>
            <a:r>
              <a:rPr lang="ru-RU" sz="2000" i="1">
                <a:solidFill>
                  <a:srgbClr val="000090"/>
                </a:solidFill>
              </a:rPr>
              <a:t>  </a:t>
            </a:r>
            <a:r>
              <a:rPr lang="en-US" sz="2000" i="1">
                <a:solidFill>
                  <a:srgbClr val="000090"/>
                </a:solidFill>
              </a:rPr>
              <a:t>500 ps  </a:t>
            </a:r>
            <a:endParaRPr lang="ru-RU" sz="2000" i="1">
              <a:solidFill>
                <a:srgbClr val="000090"/>
              </a:solidFill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602D39B3-FE02-BC45-908E-DEA4EF81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t="10382" r="26785" b="11237"/>
          <a:stretch>
            <a:fillRect/>
          </a:stretch>
        </p:blipFill>
        <p:spPr bwMode="auto">
          <a:xfrm>
            <a:off x="0" y="4564289"/>
            <a:ext cx="2631384" cy="226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FABDF0C-B689-FD4C-A845-3E54C82311EA}"/>
              </a:ext>
            </a:extLst>
          </p:cNvPr>
          <p:cNvSpPr/>
          <p:nvPr/>
        </p:nvSpPr>
        <p:spPr>
          <a:xfrm>
            <a:off x="541509" y="5258373"/>
            <a:ext cx="1613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projective</a:t>
            </a:r>
          </a:p>
          <a:p>
            <a:pPr algn="ctr"/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CE2E9E-8E5A-6C4B-B349-7BDF1A3EDEA6}"/>
              </a:ext>
            </a:extLst>
          </p:cNvPr>
          <p:cNvSpPr txBox="1"/>
          <p:nvPr/>
        </p:nvSpPr>
        <p:spPr>
          <a:xfrm>
            <a:off x="-1304" y="4237106"/>
            <a:ext cx="11996588" cy="369332"/>
          </a:xfrm>
          <a:prstGeom prst="rect">
            <a:avLst/>
          </a:prstGeom>
          <a:solidFill>
            <a:srgbClr val="E4FFFF"/>
          </a:solidFill>
        </p:spPr>
        <p:txBody>
          <a:bodyPr wrap="square" rtlCol="0">
            <a:spAutoFit/>
          </a:bodyPr>
          <a:lstStyle/>
          <a:p>
            <a:r>
              <a:rPr lang="en-US" b="1" i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 </a:t>
            </a:r>
            <a:r>
              <a:rPr lang="ru-RU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проективной</a:t>
            </a:r>
            <a:r>
              <a:rPr lang="ru-RU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геометрии</a:t>
            </a:r>
            <a:r>
              <a:rPr lang="ru-RU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>
                <a:solidFill>
                  <a:srgbClr val="DE4E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- 39 </a:t>
            </a:r>
            <a:r>
              <a:rPr lang="ru-RU" b="1" i="1">
                <a:solidFill>
                  <a:srgbClr val="DE4E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en-US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башен типа «шашлык» </a:t>
            </a:r>
            <a:r>
              <a:rPr lang="ru-RU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Pb+Sc</a:t>
            </a:r>
            <a:r>
              <a:rPr lang="ru-RU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интегрированы в </a:t>
            </a:r>
            <a:r>
              <a:rPr lang="en-US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2400 </a:t>
            </a:r>
            <a:r>
              <a:rPr lang="ru-RU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модулей</a:t>
            </a:r>
            <a:r>
              <a:rPr lang="en-US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i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8DD22-F6AE-8147-8D06-934682D581F8}"/>
              </a:ext>
            </a:extLst>
          </p:cNvPr>
          <p:cNvSpPr/>
          <p:nvPr/>
        </p:nvSpPr>
        <p:spPr>
          <a:xfrm>
            <a:off x="427883" y="6457548"/>
            <a:ext cx="206960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i="1" err="1">
                <a:solidFill>
                  <a:srgbClr val="002060"/>
                </a:solidFill>
                <a:latin typeface="Arial"/>
                <a:cs typeface="Arial"/>
              </a:rPr>
              <a:t>ECal ~</a:t>
            </a:r>
            <a:r>
              <a:rPr lang="ru-RU" b="1" i="1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b="1" i="1">
                <a:solidFill>
                  <a:srgbClr val="FF0000"/>
                </a:solidFill>
                <a:latin typeface="Arial"/>
                <a:cs typeface="Arial"/>
              </a:rPr>
              <a:t>100</a:t>
            </a:r>
            <a:r>
              <a:rPr lang="ru-RU" b="1" i="1">
                <a:solidFill>
                  <a:srgbClr val="002060"/>
                </a:solidFill>
                <a:latin typeface="Arial"/>
                <a:cs typeface="Arial"/>
              </a:rPr>
              <a:t> тонн</a:t>
            </a:r>
            <a:endParaRPr lang="ru-RU" i="1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E4F046-5A77-2041-A155-FB909EFFCF27}"/>
              </a:ext>
            </a:extLst>
          </p:cNvPr>
          <p:cNvGrpSpPr/>
          <p:nvPr/>
        </p:nvGrpSpPr>
        <p:grpSpPr>
          <a:xfrm>
            <a:off x="58669" y="647094"/>
            <a:ext cx="4297418" cy="6118996"/>
            <a:chOff x="6911058" y="1133823"/>
            <a:chExt cx="4297418" cy="611899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7FC1354-86E9-3848-AC05-0D905FEE8FC5}"/>
                </a:ext>
              </a:extLst>
            </p:cNvPr>
            <p:cNvSpPr txBox="1"/>
            <p:nvPr/>
          </p:nvSpPr>
          <p:spPr>
            <a:xfrm>
              <a:off x="6944673" y="1133823"/>
              <a:ext cx="4038600" cy="830997"/>
            </a:xfrm>
            <a:prstGeom prst="rect">
              <a:avLst/>
            </a:prstGeom>
            <a:solidFill>
              <a:srgbClr val="D5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Collaboration Paper</a:t>
              </a:r>
              <a:r>
                <a:rPr lang="ru-RU" sz="24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b="1" i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Eur. Phys. J. A (2022) 7, 140.</a:t>
              </a:r>
              <a:endParaRPr lang="ru-RU" sz="2400" b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A373061-600A-694B-8BB1-9547C5B59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1058" y="1932633"/>
              <a:ext cx="4297418" cy="5320186"/>
            </a:xfrm>
            <a:prstGeom prst="rect">
              <a:avLst/>
            </a:prstGeom>
            <a:solidFill>
              <a:srgbClr val="D5FFFF"/>
            </a:solidFill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E34B497-D4B2-BE46-8CC6-4CBE2B200DEE}"/>
              </a:ext>
            </a:extLst>
          </p:cNvPr>
          <p:cNvSpPr txBox="1"/>
          <p:nvPr/>
        </p:nvSpPr>
        <p:spPr>
          <a:xfrm>
            <a:off x="6546084" y="5995883"/>
            <a:ext cx="1181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модули </a:t>
            </a:r>
          </a:p>
          <a:p>
            <a:pPr algn="ctr"/>
            <a:r>
              <a:rPr lang="ru-RU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Китая</a:t>
            </a:r>
          </a:p>
        </p:txBody>
      </p:sp>
    </p:spTree>
    <p:extLst>
      <p:ext uri="{BB962C8B-B14F-4D97-AF65-F5344CB8AC3E}">
        <p14:creationId xmlns:p14="http://schemas.microsoft.com/office/powerpoint/2010/main" val="401678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0" descr="veksler">
            <a:extLst>
              <a:ext uri="{FF2B5EF4-FFF2-40B4-BE49-F238E27FC236}">
                <a16:creationId xmlns:a16="http://schemas.microsoft.com/office/drawing/2014/main" id="{FE90E817-74A7-D544-BFFA-BA7A23407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5154" y="2074050"/>
            <a:ext cx="4187159" cy="332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DBCE3-F7A2-7D45-AD46-6BB3F1C38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19517-9A31-AF42-B435-30842F3F2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A010F26D-3F2E-244D-A911-4CF1C4067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731" y="192906"/>
            <a:ext cx="10704012" cy="1938992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ru-RU" i="1" dirty="0">
                <a:solidFill>
                  <a:srgbClr val="0C1167"/>
                </a:solidFill>
              </a:rPr>
              <a:t>образована </a:t>
            </a:r>
            <a:r>
              <a:rPr lang="ru-RU" altLang="ru-RU" b="1" i="1" dirty="0">
                <a:solidFill>
                  <a:srgbClr val="0C1167"/>
                </a:solidFill>
              </a:rPr>
              <a:t>Электрофизическая лаборатория </a:t>
            </a:r>
            <a:r>
              <a:rPr lang="en-US" altLang="ru-RU" b="1" i="1" dirty="0">
                <a:solidFill>
                  <a:srgbClr val="0C1167"/>
                </a:solidFill>
              </a:rPr>
              <a:t> </a:t>
            </a:r>
            <a:r>
              <a:rPr lang="ru-RU" altLang="ru-RU" b="1" i="1" dirty="0">
                <a:solidFill>
                  <a:srgbClr val="0C1167"/>
                </a:solidFill>
              </a:rPr>
              <a:t>АН СССР </a:t>
            </a:r>
            <a:r>
              <a:rPr lang="ru-RU" altLang="ru-RU" i="1" dirty="0">
                <a:solidFill>
                  <a:srgbClr val="0C1167"/>
                </a:solidFill>
              </a:rPr>
              <a:t>(</a:t>
            </a:r>
            <a:r>
              <a:rPr lang="en-US" altLang="ru-RU" b="1" i="1" dirty="0">
                <a:solidFill>
                  <a:srgbClr val="0C1167"/>
                </a:solidFill>
              </a:rPr>
              <a:t>ЭФЛАН</a:t>
            </a:r>
            <a:r>
              <a:rPr lang="ru-RU" altLang="ru-RU" i="1" dirty="0">
                <a:solidFill>
                  <a:srgbClr val="0C1167"/>
                </a:solidFill>
              </a:rPr>
              <a:t>)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на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правах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института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в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составе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b="1" i="1" dirty="0" err="1">
                <a:solidFill>
                  <a:srgbClr val="0C1167"/>
                </a:solidFill>
              </a:rPr>
              <a:t>Отделения</a:t>
            </a:r>
            <a:r>
              <a:rPr lang="en-US" altLang="ru-RU" b="1" i="1" dirty="0">
                <a:solidFill>
                  <a:srgbClr val="0C1167"/>
                </a:solidFill>
              </a:rPr>
              <a:t> </a:t>
            </a:r>
            <a:r>
              <a:rPr lang="en-US" altLang="ru-RU" b="1" i="1" dirty="0" err="1">
                <a:solidFill>
                  <a:srgbClr val="0C1167"/>
                </a:solidFill>
              </a:rPr>
              <a:t>физико-математических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наук</a:t>
            </a:r>
            <a:r>
              <a:rPr lang="ru-RU" altLang="ru-RU" i="1" dirty="0">
                <a:solidFill>
                  <a:srgbClr val="0C1167"/>
                </a:solidFill>
              </a:rPr>
              <a:t>  </a:t>
            </a:r>
            <a:r>
              <a:rPr lang="en-US" altLang="ru-RU" i="1" dirty="0" err="1">
                <a:solidFill>
                  <a:srgbClr val="0C1167"/>
                </a:solidFill>
              </a:rPr>
              <a:t>для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проведения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исследований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в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области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физики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высоких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энергий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на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строившемся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в</a:t>
            </a:r>
            <a:r>
              <a:rPr lang="ru-RU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то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время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b="1" i="1" dirty="0" err="1">
                <a:solidFill>
                  <a:srgbClr val="0C1167"/>
                </a:solidFill>
              </a:rPr>
              <a:t>синхрофазотроне</a:t>
            </a:r>
            <a:r>
              <a:rPr lang="ru-RU" altLang="ru-RU" b="1" i="1" dirty="0">
                <a:solidFill>
                  <a:srgbClr val="0C1167"/>
                </a:solidFill>
              </a:rPr>
              <a:t>;               </a:t>
            </a:r>
          </a:p>
          <a:p>
            <a:pPr algn="r"/>
            <a:r>
              <a:rPr lang="ru-RU" altLang="ru-RU" i="1" dirty="0">
                <a:solidFill>
                  <a:srgbClr val="0C1167"/>
                </a:solidFill>
              </a:rPr>
              <a:t>д</a:t>
            </a:r>
            <a:r>
              <a:rPr lang="en-US" altLang="ru-RU" i="1" dirty="0" err="1">
                <a:solidFill>
                  <a:srgbClr val="0C1167"/>
                </a:solidFill>
              </a:rPr>
              <a:t>иректор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  <a:r>
              <a:rPr lang="en-US" altLang="ru-RU" i="1" dirty="0" err="1">
                <a:solidFill>
                  <a:srgbClr val="0C1167"/>
                </a:solidFill>
              </a:rPr>
              <a:t>лаборатории</a:t>
            </a:r>
            <a:r>
              <a:rPr lang="en-US" altLang="ru-RU" i="1" dirty="0">
                <a:solidFill>
                  <a:srgbClr val="0C1167"/>
                </a:solidFill>
              </a:rPr>
              <a:t> - </a:t>
            </a:r>
            <a:r>
              <a:rPr lang="en-US" altLang="ru-RU" b="1" i="1" dirty="0">
                <a:solidFill>
                  <a:srgbClr val="0C1167"/>
                </a:solidFill>
              </a:rPr>
              <a:t>В.И. </a:t>
            </a:r>
            <a:r>
              <a:rPr lang="en-US" altLang="ru-RU" b="1" i="1" dirty="0" err="1">
                <a:solidFill>
                  <a:srgbClr val="0C1167"/>
                </a:solidFill>
              </a:rPr>
              <a:t>Векслер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7D98B865-8B59-1B44-8928-D3C9A3487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46" y="161955"/>
            <a:ext cx="1208985" cy="5847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ru-RU" sz="3200" b="1" dirty="0">
                <a:solidFill>
                  <a:schemeClr val="bg1"/>
                </a:solidFill>
              </a:rPr>
              <a:t>1953 </a:t>
            </a:r>
            <a:endParaRPr lang="en-US" altLang="ru-RU" sz="3200" b="1" dirty="0">
              <a:solidFill>
                <a:schemeClr val="bg1"/>
              </a:solidFill>
            </a:endParaRPr>
          </a:p>
        </p:txBody>
      </p:sp>
      <p:pic>
        <p:nvPicPr>
          <p:cNvPr id="8" name="Рисунок 9" descr="Векслер.jpg">
            <a:extLst>
              <a:ext uri="{FF2B5EF4-FFF2-40B4-BE49-F238E27FC236}">
                <a16:creationId xmlns:a16="http://schemas.microsoft.com/office/drawing/2014/main" id="{575E0721-87EA-4549-AC75-89D44149E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25" y="1807426"/>
            <a:ext cx="4934640" cy="409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8">
            <a:extLst>
              <a:ext uri="{FF2B5EF4-FFF2-40B4-BE49-F238E27FC236}">
                <a16:creationId xmlns:a16="http://schemas.microsoft.com/office/drawing/2014/main" id="{D92BAF28-205E-E94B-BCDE-76CB0D3F7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133" y="5413213"/>
            <a:ext cx="10664114" cy="1200329"/>
          </a:xfrm>
          <a:prstGeom prst="rect">
            <a:avLst/>
          </a:prstGeom>
          <a:solidFill>
            <a:srgbClr val="DADF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ru-RU" b="1" i="1" dirty="0">
                <a:solidFill>
                  <a:srgbClr val="0D228C"/>
                </a:solidFill>
              </a:rPr>
              <a:t>ЭФЛАН</a:t>
            </a:r>
            <a:r>
              <a:rPr lang="en-US" altLang="ru-RU" i="1" dirty="0">
                <a:solidFill>
                  <a:srgbClr val="0D228C"/>
                </a:solidFill>
              </a:rPr>
              <a:t> </a:t>
            </a:r>
            <a:r>
              <a:rPr lang="ru-RU" altLang="ru-RU" i="1" dirty="0">
                <a:solidFill>
                  <a:srgbClr val="0D228C"/>
                </a:solidFill>
              </a:rPr>
              <a:t>совместно с </a:t>
            </a:r>
            <a:r>
              <a:rPr lang="ru-RU" altLang="ru-RU" b="1" i="1" dirty="0">
                <a:solidFill>
                  <a:srgbClr val="0D228C"/>
                </a:solidFill>
              </a:rPr>
              <a:t>Институтом ядерных проблем </a:t>
            </a:r>
            <a:r>
              <a:rPr lang="en-US" altLang="ru-RU" i="1" dirty="0" err="1">
                <a:solidFill>
                  <a:srgbClr val="0D228C"/>
                </a:solidFill>
              </a:rPr>
              <a:t>вошла</a:t>
            </a:r>
            <a:r>
              <a:rPr lang="en-US" altLang="ru-RU" i="1" dirty="0">
                <a:solidFill>
                  <a:srgbClr val="0D228C"/>
                </a:solidFill>
              </a:rPr>
              <a:t> </a:t>
            </a:r>
            <a:r>
              <a:rPr lang="en-US" altLang="ru-RU" i="1" dirty="0" err="1">
                <a:solidFill>
                  <a:srgbClr val="0D228C"/>
                </a:solidFill>
              </a:rPr>
              <a:t>в</a:t>
            </a:r>
            <a:r>
              <a:rPr lang="en-US" altLang="ru-RU" i="1" dirty="0">
                <a:solidFill>
                  <a:srgbClr val="0D228C"/>
                </a:solidFill>
              </a:rPr>
              <a:t> </a:t>
            </a:r>
            <a:r>
              <a:rPr lang="en-US" altLang="ru-RU" i="1" dirty="0" err="1">
                <a:solidFill>
                  <a:srgbClr val="0D228C"/>
                </a:solidFill>
              </a:rPr>
              <a:t>состав</a:t>
            </a:r>
            <a:r>
              <a:rPr lang="en-US" altLang="ru-RU" i="1" dirty="0">
                <a:solidFill>
                  <a:srgbClr val="0D228C"/>
                </a:solidFill>
              </a:rPr>
              <a:t> </a:t>
            </a:r>
            <a:r>
              <a:rPr lang="en-US" altLang="ru-RU" b="1" i="1" dirty="0">
                <a:solidFill>
                  <a:srgbClr val="0D228C"/>
                </a:solidFill>
              </a:rPr>
              <a:t>ОИЯИ</a:t>
            </a:r>
            <a:r>
              <a:rPr lang="en-US" altLang="ru-RU" i="1" dirty="0">
                <a:solidFill>
                  <a:srgbClr val="0D228C"/>
                </a:solidFill>
              </a:rPr>
              <a:t> </a:t>
            </a:r>
            <a:r>
              <a:rPr lang="en-US" altLang="ru-RU" i="1" dirty="0" err="1">
                <a:solidFill>
                  <a:srgbClr val="0D228C"/>
                </a:solidFill>
              </a:rPr>
              <a:t>и</a:t>
            </a:r>
            <a:r>
              <a:rPr lang="en-US" altLang="ru-RU" i="1" dirty="0">
                <a:solidFill>
                  <a:srgbClr val="0D228C"/>
                </a:solidFill>
              </a:rPr>
              <a:t> </a:t>
            </a:r>
            <a:r>
              <a:rPr lang="en-US" altLang="ru-RU" i="1" dirty="0" err="1">
                <a:solidFill>
                  <a:srgbClr val="0D228C"/>
                </a:solidFill>
              </a:rPr>
              <a:t>стала</a:t>
            </a:r>
            <a:r>
              <a:rPr lang="en-US" altLang="ru-RU" i="1" dirty="0">
                <a:solidFill>
                  <a:srgbClr val="0D228C"/>
                </a:solidFill>
              </a:rPr>
              <a:t> </a:t>
            </a:r>
            <a:r>
              <a:rPr lang="en-US" altLang="ru-RU" i="1" dirty="0" err="1">
                <a:solidFill>
                  <a:srgbClr val="0D228C"/>
                </a:solidFill>
              </a:rPr>
              <a:t>называться</a:t>
            </a:r>
            <a:r>
              <a:rPr lang="en-US" altLang="ru-RU" i="1" dirty="0">
                <a:solidFill>
                  <a:srgbClr val="0D228C"/>
                </a:solidFill>
              </a:rPr>
              <a:t> </a:t>
            </a:r>
            <a:r>
              <a:rPr lang="en-US" altLang="ru-RU" b="1" i="1" dirty="0" err="1">
                <a:solidFill>
                  <a:srgbClr val="0D228C"/>
                </a:solidFill>
              </a:rPr>
              <a:t>Лабораторией</a:t>
            </a:r>
            <a:r>
              <a:rPr lang="en-US" altLang="ru-RU" b="1" i="1" dirty="0">
                <a:solidFill>
                  <a:srgbClr val="0D228C"/>
                </a:solidFill>
              </a:rPr>
              <a:t> </a:t>
            </a:r>
            <a:r>
              <a:rPr lang="ru-RU" altLang="ru-RU" b="1" i="1" dirty="0">
                <a:solidFill>
                  <a:srgbClr val="0D228C"/>
                </a:solidFill>
              </a:rPr>
              <a:t>В</a:t>
            </a:r>
            <a:r>
              <a:rPr lang="en-US" altLang="ru-RU" b="1" i="1" dirty="0" err="1">
                <a:solidFill>
                  <a:srgbClr val="0D228C"/>
                </a:solidFill>
              </a:rPr>
              <a:t>ысоких</a:t>
            </a:r>
            <a:r>
              <a:rPr lang="en-US" altLang="ru-RU" b="1" i="1" dirty="0">
                <a:solidFill>
                  <a:srgbClr val="0D228C"/>
                </a:solidFill>
              </a:rPr>
              <a:t> </a:t>
            </a:r>
            <a:r>
              <a:rPr lang="ru-RU" altLang="ru-RU" b="1" i="1" dirty="0">
                <a:solidFill>
                  <a:srgbClr val="0D228C"/>
                </a:solidFill>
              </a:rPr>
              <a:t>Э</a:t>
            </a:r>
            <a:r>
              <a:rPr lang="en-US" altLang="ru-RU" b="1" i="1" dirty="0" err="1">
                <a:solidFill>
                  <a:srgbClr val="0D228C"/>
                </a:solidFill>
              </a:rPr>
              <a:t>нергий</a:t>
            </a:r>
            <a:endParaRPr lang="ru-RU" altLang="ru-RU" b="1" i="1" dirty="0">
              <a:solidFill>
                <a:srgbClr val="0D228C"/>
              </a:solidFill>
            </a:endParaRPr>
          </a:p>
          <a:p>
            <a:pPr algn="r"/>
            <a:r>
              <a:rPr lang="ru-RU" altLang="ru-RU" i="1" dirty="0">
                <a:solidFill>
                  <a:srgbClr val="0C1167"/>
                </a:solidFill>
              </a:rPr>
              <a:t>Первый д</a:t>
            </a:r>
            <a:r>
              <a:rPr lang="en-US" altLang="ru-RU" i="1" dirty="0" err="1">
                <a:solidFill>
                  <a:srgbClr val="0C1167"/>
                </a:solidFill>
              </a:rPr>
              <a:t>иректор</a:t>
            </a:r>
            <a:r>
              <a:rPr lang="en-US" altLang="ru-RU" i="1" dirty="0">
                <a:solidFill>
                  <a:srgbClr val="0C1167"/>
                </a:solidFill>
              </a:rPr>
              <a:t> - </a:t>
            </a:r>
            <a:r>
              <a:rPr lang="en-US" altLang="ru-RU" b="1" i="1" dirty="0">
                <a:solidFill>
                  <a:srgbClr val="0C1167"/>
                </a:solidFill>
              </a:rPr>
              <a:t>В.И. </a:t>
            </a:r>
            <a:r>
              <a:rPr lang="en-US" altLang="ru-RU" b="1" i="1" dirty="0" err="1">
                <a:solidFill>
                  <a:srgbClr val="0C1167"/>
                </a:solidFill>
              </a:rPr>
              <a:t>Векслер</a:t>
            </a:r>
            <a:endParaRPr lang="en-US" altLang="ru-RU" i="1" dirty="0">
              <a:solidFill>
                <a:srgbClr val="0D228C"/>
              </a:solidFill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8CFEB0B-F099-3747-A6F0-60953728E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53" y="5428602"/>
            <a:ext cx="1208985" cy="5847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ru-RU" sz="3200" b="1" dirty="0">
                <a:solidFill>
                  <a:schemeClr val="bg1"/>
                </a:solidFill>
              </a:rPr>
              <a:t>1956 </a:t>
            </a:r>
            <a:endParaRPr lang="en-US" alt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9ED4B0-9E7E-3841-AF92-BEA3E2AB273D}"/>
              </a:ext>
            </a:extLst>
          </p:cNvPr>
          <p:cNvSpPr txBox="1"/>
          <p:nvPr/>
        </p:nvSpPr>
        <p:spPr>
          <a:xfrm>
            <a:off x="6543201" y="4896613"/>
            <a:ext cx="5317610" cy="369332"/>
          </a:xfrm>
          <a:prstGeom prst="rect">
            <a:avLst/>
          </a:prstGeom>
          <a:solidFill>
            <a:srgbClr val="F9EFE7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Д.И. Блохинцев, В.И. Векслер, Ф.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Жолио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-Кюри </a:t>
            </a:r>
          </a:p>
        </p:txBody>
      </p:sp>
    </p:spTree>
    <p:extLst>
      <p:ext uri="{BB962C8B-B14F-4D97-AF65-F5344CB8AC3E}">
        <p14:creationId xmlns:p14="http://schemas.microsoft.com/office/powerpoint/2010/main" val="1259351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0150618_180947 .jpg">
            <a:extLst>
              <a:ext uri="{FF2B5EF4-FFF2-40B4-BE49-F238E27FC236}">
                <a16:creationId xmlns:a16="http://schemas.microsoft.com/office/drawing/2014/main" id="{6A506CAF-31CE-9A4A-B80C-AE3E67ED7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5" y="929312"/>
            <a:ext cx="3733800" cy="280035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3E672DD-D834-344E-940E-A1370135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876" y="5596811"/>
            <a:ext cx="2546264" cy="1015663"/>
          </a:xfrm>
          <a:prstGeom prst="rect">
            <a:avLst/>
          </a:prstGeom>
          <a:solidFill>
            <a:srgbClr val="EAFC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support structure is </a:t>
            </a:r>
          </a:p>
          <a:p>
            <a:pPr eaLnBrk="1" hangingPunct="1"/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based on carbon </a:t>
            </a:r>
          </a:p>
          <a:p>
            <a:pPr eaLnBrk="1" hangingPunct="1"/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fiber space frames </a:t>
            </a:r>
            <a:endParaRPr lang="en-US" sz="2000" b="1" i="1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E2A8E766-CD4D-C24B-A32E-A7604777754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63699" y="1351875"/>
            <a:ext cx="2636366" cy="1890423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Screen Shot 2018-09-08 at 12.41.05.png">
            <a:extLst>
              <a:ext uri="{FF2B5EF4-FFF2-40B4-BE49-F238E27FC236}">
                <a16:creationId xmlns:a16="http://schemas.microsoft.com/office/drawing/2014/main" id="{4A46AB2F-35BC-0C4F-910E-899EF49AE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003" y="4745842"/>
            <a:ext cx="1219016" cy="118377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D9765DDB-5DAF-2C4F-8B2D-9352DE65E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431" y="5924580"/>
            <a:ext cx="1574973" cy="8576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ru-RU" sz="2000" b="1" i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5</a:t>
            </a:r>
            <a:r>
              <a:rPr lang="en-US" altLang="ru-RU" sz="2000" i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 cylinders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ru-RU" sz="2000" i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of </a:t>
            </a:r>
            <a:r>
              <a:rPr lang="en-US" altLang="ru-RU" sz="2000" b="1" i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2</a:t>
            </a:r>
            <a:r>
              <a:rPr lang="en-US" altLang="ru-RU" sz="2000" i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 barrels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48ED8C-8D1C-3D41-A390-7DE457460B96}"/>
              </a:ext>
            </a:extLst>
          </p:cNvPr>
          <p:cNvSpPr/>
          <p:nvPr/>
        </p:nvSpPr>
        <p:spPr>
          <a:xfrm>
            <a:off x="9703272" y="5937898"/>
            <a:ext cx="2245310" cy="707886"/>
          </a:xfrm>
          <a:prstGeom prst="rect">
            <a:avLst/>
          </a:prstGeom>
          <a:solidFill>
            <a:srgbClr val="FFFEF8"/>
          </a:solidFill>
        </p:spPr>
        <p:txBody>
          <a:bodyPr wrap="square"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  <a:latin typeface="Arial"/>
                <a:cs typeface="Arial"/>
              </a:rPr>
              <a:t>4,9</a:t>
            </a:r>
            <a:r>
              <a:rPr lang="x-none" sz="2000" b="1" i="1">
                <a:solidFill>
                  <a:srgbClr val="FF0000"/>
                </a:solidFill>
                <a:latin typeface="Arial"/>
                <a:cs typeface="Arial"/>
              </a:rPr>
              <a:t>۰</a:t>
            </a:r>
            <a:r>
              <a:rPr lang="en-US" sz="2000" b="1" i="1">
                <a:solidFill>
                  <a:srgbClr val="FF0000"/>
                </a:solidFill>
                <a:latin typeface="Arial"/>
                <a:cs typeface="Arial"/>
              </a:rPr>
              <a:t>10</a:t>
            </a:r>
            <a:r>
              <a:rPr lang="en-US" sz="2000" b="1" i="1" baseline="30000">
                <a:solidFill>
                  <a:srgbClr val="FF0000"/>
                </a:solidFill>
                <a:latin typeface="Arial"/>
                <a:cs typeface="Arial"/>
              </a:rPr>
              <a:t>9</a:t>
            </a:r>
            <a:r>
              <a:rPr lang="en-US" sz="2000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pixels, </a:t>
            </a:r>
          </a:p>
          <a:p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active area </a:t>
            </a:r>
            <a:r>
              <a:rPr lang="en-US" sz="2000" b="1" i="1">
                <a:solidFill>
                  <a:srgbClr val="FF0000"/>
                </a:solidFill>
                <a:latin typeface="Arial"/>
                <a:cs typeface="Arial"/>
              </a:rPr>
              <a:t>3,9</a:t>
            </a:r>
            <a:r>
              <a:rPr lang="en-US" sz="2000" b="1" i="1">
                <a:solidFill>
                  <a:srgbClr val="000090"/>
                </a:solidFill>
                <a:latin typeface="Arial"/>
                <a:cs typeface="Arial"/>
              </a:rPr>
              <a:t> m</a:t>
            </a:r>
            <a:r>
              <a:rPr lang="en-US" sz="2000" b="1" i="1" baseline="30000">
                <a:solidFill>
                  <a:srgbClr val="000090"/>
                </a:solidFill>
                <a:latin typeface="Arial"/>
                <a:cs typeface="Arial"/>
              </a:rPr>
              <a:t>2</a:t>
            </a:r>
            <a:endParaRPr lang="en-US" sz="2000" i="1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6" name="Рисунок 29">
            <a:extLst>
              <a:ext uri="{FF2B5EF4-FFF2-40B4-BE49-F238E27FC236}">
                <a16:creationId xmlns:a16="http://schemas.microsoft.com/office/drawing/2014/main" id="{1E0A7ECC-8131-B646-AD46-E01CACF35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16" y="1245971"/>
            <a:ext cx="3740919" cy="2484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6">
            <a:extLst>
              <a:ext uri="{FF2B5EF4-FFF2-40B4-BE49-F238E27FC236}">
                <a16:creationId xmlns:a16="http://schemas.microsoft.com/office/drawing/2014/main" id="{2A516F23-9859-0A45-902F-9AA841058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47" y="4201764"/>
            <a:ext cx="3618273" cy="2656227"/>
          </a:xfrm>
          <a:prstGeom prst="rect">
            <a:avLst/>
          </a:prstGeom>
        </p:spPr>
      </p:pic>
      <p:pic>
        <p:nvPicPr>
          <p:cNvPr id="21" name="Рисунок 17">
            <a:extLst>
              <a:ext uri="{FF2B5EF4-FFF2-40B4-BE49-F238E27FC236}">
                <a16:creationId xmlns:a16="http://schemas.microsoft.com/office/drawing/2014/main" id="{B0497D9C-A381-064B-B379-A5638DC01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2" t="18579" r="30086" b="31451"/>
          <a:stretch>
            <a:fillRect/>
          </a:stretch>
        </p:blipFill>
        <p:spPr>
          <a:xfrm>
            <a:off x="0" y="1276521"/>
            <a:ext cx="1635327" cy="1305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">
            <a:extLst>
              <a:ext uri="{FF2B5EF4-FFF2-40B4-BE49-F238E27FC236}">
                <a16:creationId xmlns:a16="http://schemas.microsoft.com/office/drawing/2014/main" id="{9354D8D1-1BA6-1B4A-9732-6C84AB609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31214" r="2871" b="26731"/>
          <a:stretch>
            <a:fillRect/>
          </a:stretch>
        </p:blipFill>
        <p:spPr>
          <a:xfrm>
            <a:off x="6388519" y="4214469"/>
            <a:ext cx="5718499" cy="1883926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E4E3A610-0E2A-6844-BDE1-E83142B25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017" y="164716"/>
            <a:ext cx="8693589" cy="461665"/>
          </a:xfrm>
          <a:prstGeom prst="rect">
            <a:avLst/>
          </a:prstGeom>
          <a:solidFill>
            <a:srgbClr val="D0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90"/>
                </a:solidFill>
                <a:latin typeface="Arial"/>
                <a:cs typeface="Arial"/>
              </a:rPr>
              <a:t>Advanced tracking detectors based on silicon sensors</a:t>
            </a:r>
            <a:endParaRPr lang="en-US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6EA88-B2FD-414F-A36F-22C7FC978698}"/>
              </a:ext>
            </a:extLst>
          </p:cNvPr>
          <p:cNvSpPr txBox="1"/>
          <p:nvPr/>
        </p:nvSpPr>
        <p:spPr>
          <a:xfrm>
            <a:off x="2765904" y="3807459"/>
            <a:ext cx="4469750" cy="400110"/>
          </a:xfrm>
          <a:prstGeom prst="rect">
            <a:avLst/>
          </a:prstGeom>
          <a:solidFill>
            <a:srgbClr val="F4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</a:rPr>
              <a:t>Inner Tracker System (ITS) for </a:t>
            </a:r>
            <a:r>
              <a:rPr lang="en-US" sz="2000" b="1">
                <a:solidFill>
                  <a:srgbClr val="FF0000"/>
                </a:solidFill>
              </a:rPr>
              <a:t>MPD</a:t>
            </a:r>
            <a:endParaRPr lang="ru-RU" sz="2000" b="1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EA1AA-4557-4647-BEC6-E3D92B298227}"/>
              </a:ext>
            </a:extLst>
          </p:cNvPr>
          <p:cNvSpPr txBox="1"/>
          <p:nvPr/>
        </p:nvSpPr>
        <p:spPr>
          <a:xfrm>
            <a:off x="8597736" y="4267506"/>
            <a:ext cx="2363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2060"/>
                </a:solidFill>
              </a:rPr>
              <a:t>integration with</a:t>
            </a:r>
          </a:p>
          <a:p>
            <a:pPr algn="r"/>
            <a:r>
              <a:rPr lang="en-US" i="1">
                <a:solidFill>
                  <a:srgbClr val="002060"/>
                </a:solidFill>
              </a:rPr>
              <a:t>the beam pipe</a:t>
            </a:r>
            <a:endParaRPr lang="ru-RU" i="1">
              <a:solidFill>
                <a:srgbClr val="002060"/>
              </a:solidFill>
            </a:endParaRPr>
          </a:p>
        </p:txBody>
      </p:sp>
      <p:pic>
        <p:nvPicPr>
          <p:cNvPr id="26" name="Рисунок 2">
            <a:extLst>
              <a:ext uri="{FF2B5EF4-FFF2-40B4-BE49-F238E27FC236}">
                <a16:creationId xmlns:a16="http://schemas.microsoft.com/office/drawing/2014/main" id="{87045A1C-CD32-6C48-A8F5-2DF2A05F69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34" y="5585115"/>
            <a:ext cx="2122322" cy="1215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AEAB8-0398-AA45-B7C3-171A8ECE7B93}"/>
              </a:ext>
            </a:extLst>
          </p:cNvPr>
          <p:cNvSpPr txBox="1"/>
          <p:nvPr/>
        </p:nvSpPr>
        <p:spPr>
          <a:xfrm>
            <a:off x="486364" y="4331187"/>
            <a:ext cx="4087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solidFill>
                  <a:srgbClr val="002060"/>
                </a:solidFill>
              </a:rPr>
              <a:t>large area  ~ several </a:t>
            </a:r>
            <a:r>
              <a:rPr lang="en-US" sz="2000" b="1" i="1">
                <a:solidFill>
                  <a:srgbClr val="002060"/>
                </a:solidFill>
              </a:rPr>
              <a:t>m</a:t>
            </a:r>
            <a:r>
              <a:rPr lang="en-US" sz="2000" b="1" i="1" baseline="30000">
                <a:solidFill>
                  <a:srgbClr val="002060"/>
                </a:solidFill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solidFill>
                  <a:srgbClr val="002060"/>
                </a:solidFill>
              </a:rPr>
              <a:t>hit spatial resolution ~ </a:t>
            </a:r>
            <a:r>
              <a:rPr lang="en-US" sz="2000" b="1" i="1">
                <a:solidFill>
                  <a:srgbClr val="002060"/>
                </a:solidFill>
              </a:rPr>
              <a:t>5-7 </a:t>
            </a:r>
            <a:r>
              <a:rPr lang="en-US" sz="2000" i="1" spc="-1">
                <a:solidFill>
                  <a:srgbClr val="002060"/>
                </a:solidFill>
                <a:ea typeface="Cambria"/>
              </a:rPr>
              <a:t>µm;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spc="-1">
                <a:solidFill>
                  <a:srgbClr val="002060"/>
                </a:solidFill>
              </a:rPr>
              <a:t>low material budget</a:t>
            </a:r>
            <a:r>
              <a:rPr lang="en-US" sz="2000" i="1">
                <a:solidFill>
                  <a:srgbClr val="002060"/>
                </a:solidFill>
              </a:rPr>
              <a:t>   </a:t>
            </a:r>
            <a:r>
              <a:rPr lang="en-US" sz="2000" b="1" i="1">
                <a:solidFill>
                  <a:srgbClr val="002060"/>
                </a:solidFill>
              </a:rPr>
              <a:t>0,05%</a:t>
            </a:r>
            <a:r>
              <a:rPr lang="en-US" sz="2000" i="1">
                <a:solidFill>
                  <a:srgbClr val="002060"/>
                </a:solidFill>
              </a:rPr>
              <a:t> X</a:t>
            </a:r>
            <a:r>
              <a:rPr lang="en-US" sz="2000" i="1" baseline="-25000">
                <a:solidFill>
                  <a:srgbClr val="002060"/>
                </a:solidFill>
              </a:rPr>
              <a:t>0</a:t>
            </a:r>
            <a:endParaRPr lang="ru-RU" sz="2000" i="1" baseline="-25000">
              <a:solidFill>
                <a:srgbClr val="002060"/>
              </a:solidFill>
            </a:endParaRP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id="{2C05C6E1-0D8D-CF4F-931B-F331D4C76AB3}"/>
              </a:ext>
            </a:extLst>
          </p:cNvPr>
          <p:cNvGrpSpPr/>
          <p:nvPr/>
        </p:nvGrpSpPr>
        <p:grpSpPr>
          <a:xfrm>
            <a:off x="95003" y="2338766"/>
            <a:ext cx="2124174" cy="1814513"/>
            <a:chOff x="3710780" y="653765"/>
            <a:chExt cx="4480908" cy="4252763"/>
          </a:xfrm>
        </p:grpSpPr>
        <p:sp>
          <p:nvSpPr>
            <p:cNvPr id="28" name="CustomShape 3">
              <a:extLst>
                <a:ext uri="{FF2B5EF4-FFF2-40B4-BE49-F238E27FC236}">
                  <a16:creationId xmlns:a16="http://schemas.microsoft.com/office/drawing/2014/main" id="{C9244D93-1402-5D49-8587-3D5987673082}"/>
                </a:ext>
              </a:extLst>
            </p:cNvPr>
            <p:cNvSpPr/>
            <p:nvPr/>
          </p:nvSpPr>
          <p:spPr>
            <a:xfrm>
              <a:off x="3710780" y="1228049"/>
              <a:ext cx="3654480" cy="3678479"/>
            </a:xfrm>
            <a:prstGeom prst="ellipse">
              <a:avLst/>
            </a:prstGeom>
            <a:blipFill rotWithShape="0">
              <a:blip r:embed="rId10"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/>
            </a:p>
          </p:txBody>
        </p:sp>
        <p:pic>
          <p:nvPicPr>
            <p:cNvPr id="29" name="Рисунок 10">
              <a:extLst>
                <a:ext uri="{FF2B5EF4-FFF2-40B4-BE49-F238E27FC236}">
                  <a16:creationId xmlns:a16="http://schemas.microsoft.com/office/drawing/2014/main" id="{B5E186F1-A00B-9B4C-926F-8DB9D6843551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 rot="16200000">
              <a:off x="5439824" y="747131"/>
              <a:ext cx="2845229" cy="265849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4BCEACD0-6952-C64C-831A-12446149E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565" y="710603"/>
            <a:ext cx="11806736" cy="677108"/>
          </a:xfrm>
          <a:prstGeom prst="rect">
            <a:avLst/>
          </a:prstGeom>
          <a:solidFill>
            <a:srgbClr val="F4FFFF"/>
          </a:solidFill>
          <a:ln>
            <a:noFill/>
          </a:ln>
        </p:spPr>
        <p:txBody>
          <a:bodyPr wrap="square" tIns="0" bIns="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rgbClr val="000090"/>
                </a:solidFill>
              </a:rPr>
              <a:t>The relevant infrastructure: the detector assembly workshop (</a:t>
            </a:r>
            <a:r>
              <a:rPr lang="en-US" sz="2000" b="1" i="1">
                <a:solidFill>
                  <a:srgbClr val="0070C0"/>
                </a:solidFill>
              </a:rPr>
              <a:t>VBLHEP</a:t>
            </a:r>
            <a:r>
              <a:rPr lang="en-US" sz="2000" i="1">
                <a:solidFill>
                  <a:srgbClr val="000090"/>
                </a:solidFill>
              </a:rPr>
              <a:t>)     -  in operation since </a:t>
            </a:r>
            <a:r>
              <a:rPr lang="en-US" sz="2000" b="1" i="1">
                <a:solidFill>
                  <a:srgbClr val="000090"/>
                </a:solidFill>
              </a:rPr>
              <a:t>2015 </a:t>
            </a:r>
          </a:p>
          <a:p>
            <a:pPr eaLnBrk="1" hangingPunct="1"/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Cooperation with </a:t>
            </a:r>
            <a:r>
              <a:rPr lang="en-US" sz="2000" b="1" i="1">
                <a:solidFill>
                  <a:srgbClr val="FF0000"/>
                </a:solidFill>
                <a:latin typeface="Arial"/>
                <a:cs typeface="Arial"/>
              </a:rPr>
              <a:t>ALICE</a:t>
            </a:r>
            <a:r>
              <a:rPr lang="en-US" sz="2000" b="1" i="1">
                <a:solidFill>
                  <a:srgbClr val="000090"/>
                </a:solidFill>
                <a:latin typeface="Arial"/>
                <a:cs typeface="Arial"/>
              </a:rPr>
              <a:t> CERN, </a:t>
            </a:r>
            <a:r>
              <a:rPr lang="en-US" sz="2000" b="1" i="1">
                <a:solidFill>
                  <a:srgbClr val="FF0000"/>
                </a:solidFill>
                <a:latin typeface="Arial"/>
                <a:cs typeface="Arial"/>
              </a:rPr>
              <a:t>GSI</a:t>
            </a:r>
            <a:r>
              <a:rPr lang="en-US" sz="2000" b="1" i="1">
                <a:solidFill>
                  <a:srgbClr val="0070C0"/>
                </a:solidFill>
                <a:latin typeface="Arial"/>
                <a:cs typeface="Arial"/>
              </a:rPr>
              <a:t>,</a:t>
            </a:r>
            <a:r>
              <a:rPr lang="en-US" sz="2000" b="1" i="1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with support of </a:t>
            </a:r>
            <a:r>
              <a:rPr lang="en-GB" sz="2000" b="1" i="1">
                <a:solidFill>
                  <a:srgbClr val="002060"/>
                </a:solidFill>
              </a:rPr>
              <a:t>CCNU</a:t>
            </a:r>
            <a:r>
              <a:rPr lang="en-GB" sz="2000" i="1">
                <a:solidFill>
                  <a:srgbClr val="002060"/>
                </a:solidFill>
              </a:rPr>
              <a:t> Wuhan, </a:t>
            </a:r>
            <a:r>
              <a:rPr lang="en-GB" sz="2000" b="1" i="1">
                <a:solidFill>
                  <a:srgbClr val="002060"/>
                </a:solidFill>
              </a:rPr>
              <a:t>IMP</a:t>
            </a:r>
            <a:r>
              <a:rPr lang="en-GB" sz="2000" i="1">
                <a:solidFill>
                  <a:srgbClr val="002060"/>
                </a:solidFill>
              </a:rPr>
              <a:t> Lanzhou, </a:t>
            </a:r>
            <a:r>
              <a:rPr lang="en-GB" sz="2000" b="1" i="1">
                <a:solidFill>
                  <a:srgbClr val="002060"/>
                </a:solidFill>
              </a:rPr>
              <a:t>UST</a:t>
            </a:r>
            <a:r>
              <a:rPr lang="en-GB" sz="2000" i="1">
                <a:solidFill>
                  <a:srgbClr val="002060"/>
                </a:solidFill>
              </a:rPr>
              <a:t> Hefei</a:t>
            </a:r>
            <a:r>
              <a:rPr lang="en-GB"/>
              <a:t>.</a:t>
            </a:r>
            <a:endParaRPr lang="en-US" sz="2000" b="1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4948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DF8302-DF0C-BD42-B45C-0AB4827CD961}"/>
              </a:ext>
            </a:extLst>
          </p:cNvPr>
          <p:cNvSpPr txBox="1"/>
          <p:nvPr/>
        </p:nvSpPr>
        <p:spPr>
          <a:xfrm>
            <a:off x="171079" y="80705"/>
            <a:ext cx="10322441" cy="461665"/>
          </a:xfrm>
          <a:prstGeom prst="rect">
            <a:avLst/>
          </a:prstGeom>
          <a:solidFill>
            <a:srgbClr val="D5FFFF"/>
          </a:solidFill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Инновационные и прикладные исследования на Комплексе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endParaRPr lang="ru-RU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C316E-2E65-EA43-92D5-FDA72B44E86D}"/>
              </a:ext>
            </a:extLst>
          </p:cNvPr>
          <p:cNvSpPr txBox="1"/>
          <p:nvPr/>
        </p:nvSpPr>
        <p:spPr>
          <a:xfrm>
            <a:off x="275635" y="717422"/>
            <a:ext cx="5293244" cy="1015663"/>
          </a:xfrm>
          <a:prstGeom prst="rect">
            <a:avLst/>
          </a:prstGeom>
          <a:solidFill>
            <a:srgbClr val="F9EFE7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Уникальный набор пучков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широкий спектр по составу 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Au, Bi</a:t>
            </a:r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энергии от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кэВ до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,5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АГэВ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A7E3FC-CE89-DD43-8889-4BAFB4C64791}"/>
              </a:ext>
            </a:extLst>
          </p:cNvPr>
          <p:cNvSpPr txBox="1"/>
          <p:nvPr/>
        </p:nvSpPr>
        <p:spPr>
          <a:xfrm>
            <a:off x="5806317" y="542370"/>
            <a:ext cx="61694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проводить исследования по</a:t>
            </a: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радиационной стойкости микроэлектроники;</a:t>
            </a:r>
          </a:p>
          <a:p>
            <a:pPr marL="342900" indent="-342900">
              <a:buFontTx/>
              <a:buChar char="-"/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радиационной биологии</a:t>
            </a:r>
            <a:r>
              <a:rPr lang="en-US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медицине;</a:t>
            </a:r>
          </a:p>
          <a:p>
            <a:pPr marL="342900" indent="-342900">
              <a:buFontTx/>
              <a:buChar char="-"/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радиационному материаловедению; </a:t>
            </a:r>
            <a:endParaRPr lang="en-US" sz="2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ADS 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системам    и др. </a:t>
            </a:r>
          </a:p>
        </p:txBody>
      </p:sp>
      <p:pic>
        <p:nvPicPr>
          <p:cNvPr id="7" name="Рисунок 11">
            <a:extLst>
              <a:ext uri="{FF2B5EF4-FFF2-40B4-BE49-F238E27FC236}">
                <a16:creationId xmlns:a16="http://schemas.microsoft.com/office/drawing/2014/main" id="{272C2C0C-B94F-C94E-AE72-45CC32D96F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24023" r="17314" b="14569"/>
          <a:stretch>
            <a:fillRect/>
          </a:stretch>
        </p:blipFill>
        <p:spPr bwMode="auto">
          <a:xfrm>
            <a:off x="636470" y="3635479"/>
            <a:ext cx="5026314" cy="29676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1B9E09-D3CB-704F-A43E-4488E87B29BC}"/>
              </a:ext>
            </a:extLst>
          </p:cNvPr>
          <p:cNvSpPr txBox="1"/>
          <p:nvPr/>
        </p:nvSpPr>
        <p:spPr>
          <a:xfrm>
            <a:off x="1272517" y="6375523"/>
            <a:ext cx="3774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пучков д/прикладных работ</a:t>
            </a:r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5CCC6A30-2643-B745-8FB3-1862DE8AF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218" y="3722418"/>
            <a:ext cx="5461923" cy="3079024"/>
          </a:xfrm>
          <a:prstGeom prst="rect">
            <a:avLst/>
          </a:prstGeom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ABFED963-5E96-6D41-8CBA-E2C2C4ECFEAA}"/>
              </a:ext>
            </a:extLst>
          </p:cNvPr>
          <p:cNvSpPr/>
          <p:nvPr/>
        </p:nvSpPr>
        <p:spPr>
          <a:xfrm>
            <a:off x="6420417" y="6220566"/>
            <a:ext cx="5679523" cy="353943"/>
          </a:xfrm>
          <a:prstGeom prst="rect">
            <a:avLst/>
          </a:prstGeom>
          <a:solidFill>
            <a:srgbClr val="F9EFE7"/>
          </a:solidFill>
        </p:spPr>
        <p:txBody>
          <a:bodyPr wrap="square" rIns="0" bIns="0">
            <a:spAutoFit/>
          </a:bodyPr>
          <a:lstStyle/>
          <a:p>
            <a:pPr algn="ctr"/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запущена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танция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блучения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Чи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(СОЧи)</a:t>
            </a:r>
            <a:endParaRPr lang="ru-RU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3">
            <a:extLst>
              <a:ext uri="{FF2B5EF4-FFF2-40B4-BE49-F238E27FC236}">
                <a16:creationId xmlns:a16="http://schemas.microsoft.com/office/drawing/2014/main" id="{741C4309-FAB4-AD40-B106-4D727344D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5" y="2184174"/>
            <a:ext cx="6450806" cy="764381"/>
          </a:xfrm>
          <a:prstGeom prst="rect">
            <a:avLst/>
          </a:prstGeom>
          <a:solidFill>
            <a:srgbClr val="D5FFFF"/>
          </a:solidFill>
          <a:ln>
            <a:solidFill>
              <a:srgbClr val="002060"/>
            </a:solidFill>
          </a:ln>
        </p:spPr>
      </p:pic>
      <p:pic>
        <p:nvPicPr>
          <p:cNvPr id="12" name="Рисунок 2">
            <a:extLst>
              <a:ext uri="{FF2B5EF4-FFF2-40B4-BE49-F238E27FC236}">
                <a16:creationId xmlns:a16="http://schemas.microsoft.com/office/drawing/2014/main" id="{A0FFAF68-260D-A143-B681-E5D516E8298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2" y="2133149"/>
            <a:ext cx="1000761" cy="1000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598B8B-C99E-8948-B36A-64ED844A8992}"/>
              </a:ext>
            </a:extLst>
          </p:cNvPr>
          <p:cNvSpPr txBox="1"/>
          <p:nvPr/>
        </p:nvSpPr>
        <p:spPr>
          <a:xfrm>
            <a:off x="1210962" y="2203506"/>
            <a:ext cx="3771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Коллаборация 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ARIADNA</a:t>
            </a:r>
            <a:endParaRPr lang="ru-RU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87A4C5-464F-814B-B4B7-5C27ACB1319A}"/>
              </a:ext>
            </a:extLst>
          </p:cNvPr>
          <p:cNvSpPr txBox="1"/>
          <p:nvPr/>
        </p:nvSpPr>
        <p:spPr>
          <a:xfrm>
            <a:off x="1758893" y="2609545"/>
            <a:ext cx="289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191C6B-5D0D-F44E-BC74-1423665F277B}"/>
              </a:ext>
            </a:extLst>
          </p:cNvPr>
          <p:cNvSpPr txBox="1"/>
          <p:nvPr/>
        </p:nvSpPr>
        <p:spPr>
          <a:xfrm>
            <a:off x="6302340" y="3146988"/>
            <a:ext cx="5544595" cy="400110"/>
          </a:xfrm>
          <a:prstGeom prst="rect">
            <a:avLst/>
          </a:prstGeom>
          <a:solidFill>
            <a:srgbClr val="F9EFE7"/>
          </a:solidFill>
        </p:spPr>
        <p:txBody>
          <a:bodyPr wrap="none" rtlCol="0">
            <a:spAutoFit/>
          </a:bodyPr>
          <a:lstStyle/>
          <a:p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проведены первые облучения в зоне 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endParaRPr lang="ru-RU" sz="2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9BEBC9-BB05-5C4C-B970-B9491A25AEC9}"/>
              </a:ext>
            </a:extLst>
          </p:cNvPr>
          <p:cNvSpPr txBox="1"/>
          <p:nvPr/>
        </p:nvSpPr>
        <p:spPr>
          <a:xfrm>
            <a:off x="942563" y="3188747"/>
            <a:ext cx="4926560" cy="1015663"/>
          </a:xfrm>
          <a:prstGeom prst="rect">
            <a:avLst/>
          </a:prstGeom>
          <a:solidFill>
            <a:srgbClr val="F9EFE7"/>
          </a:solidFill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конца года будет подготовлена инфраструктура для работы с пучками, выведенными из 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Нуклотрона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055813-A6F2-0F41-B85E-70A53ECBE663}"/>
              </a:ext>
            </a:extLst>
          </p:cNvPr>
          <p:cNvSpPr/>
          <p:nvPr/>
        </p:nvSpPr>
        <p:spPr>
          <a:xfrm>
            <a:off x="805446" y="665199"/>
            <a:ext cx="10787449" cy="5909310"/>
          </a:xfrm>
          <a:prstGeom prst="rect">
            <a:avLst/>
          </a:prstGeom>
          <a:solidFill>
            <a:srgbClr val="D5FFFF"/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</a:t>
            </a:r>
            <a:r>
              <a:rPr lang="ru-RU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Коллаборации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ARIADNA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уже начались исследования с участием Российских научных центров: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медико-биологических проблем РАН, г. Москва; 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ФИЦ химической физики имени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Н.Н.Семенова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РАН, г. Москва; 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радиологический научный центр имени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А.Ф.Цыба</a:t>
            </a: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филиал ФГБУ "НМИЦ радиологии" Минздрава России, г. Обнинск; 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Российский химико-технологический университет имени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Д.И.Менделеева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 Москва;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Объединенный институт высоких температур РАН, г. Москва;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государственный университет, г. Санкт-Петербург;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теоретической и экспериментальной биофизики РАН, г. Пущино; 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общей и неорганической химии им. Н.С. Курнакова РАН, г. Москва;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Московский физико-технический институт, г. Долгопрудный;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исследовательский ядерный университет «МИФИ», г. Москва;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НИИ ядерной физики им. Д.В.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Скобельцына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МГУ, г. Москва;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медицинский биофизический центр им. А.И.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Бурназяна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ФМБА России, г. Москва;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Научно-производственная компания ООО «Квант-Р», г. Москва;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Северо-Осетинский государственный университет, г. Владикавказ;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«С-Инновации», г. Москва.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ряд других организаций  готовит заявки для участия в этой программе </a:t>
            </a:r>
          </a:p>
        </p:txBody>
      </p:sp>
    </p:spTree>
    <p:extLst>
      <p:ext uri="{BB962C8B-B14F-4D97-AF65-F5344CB8AC3E}">
        <p14:creationId xmlns:p14="http://schemas.microsoft.com/office/powerpoint/2010/main" val="1256433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6CE5C6D-F389-E246-92AD-792007CB4768}"/>
              </a:ext>
            </a:extLst>
          </p:cNvPr>
          <p:cNvGrpSpPr/>
          <p:nvPr/>
        </p:nvGrpSpPr>
        <p:grpSpPr>
          <a:xfrm>
            <a:off x="6096000" y="1519311"/>
            <a:ext cx="6096000" cy="5338688"/>
            <a:chOff x="2273301" y="317500"/>
            <a:chExt cx="7734299" cy="6311900"/>
          </a:xfrm>
        </p:grpSpPr>
        <p:pic>
          <p:nvPicPr>
            <p:cNvPr id="18" name="Picture 17" descr="ni15.jpg">
              <a:extLst>
                <a:ext uri="{FF2B5EF4-FFF2-40B4-BE49-F238E27FC236}">
                  <a16:creationId xmlns:a16="http://schemas.microsoft.com/office/drawing/2014/main" id="{40EDD05E-6E7B-BE40-875E-AB088D76DDF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301" y="317500"/>
              <a:ext cx="7734299" cy="6311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D87C22-5CA6-684D-8562-15D118E7EA2A}"/>
                </a:ext>
              </a:extLst>
            </p:cNvPr>
            <p:cNvSpPr/>
            <p:nvPr/>
          </p:nvSpPr>
          <p:spPr>
            <a:xfrm>
              <a:off x="3163890" y="5716906"/>
              <a:ext cx="6772738" cy="836930"/>
            </a:xfrm>
            <a:prstGeom prst="rect">
              <a:avLst/>
            </a:prstGeom>
            <a:solidFill>
              <a:srgbClr val="FDFFE8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i="1" dirty="0">
                  <a:solidFill>
                    <a:srgbClr val="00009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  <a:r>
                <a:rPr lang="ru-RU" sz="2000" i="1" dirty="0">
                  <a:solidFill>
                    <a:srgbClr val="00009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церемония закладки первого камня</a:t>
              </a:r>
            </a:p>
            <a:p>
              <a:pPr algn="ctr"/>
              <a:r>
                <a:rPr lang="ru-RU" sz="2000" i="1" dirty="0">
                  <a:solidFill>
                    <a:srgbClr val="00009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участием</a:t>
              </a:r>
              <a:r>
                <a:rPr lang="en-US" sz="2000" i="1" dirty="0">
                  <a:solidFill>
                    <a:srgbClr val="00009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Prof. D. Gross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43F1243-F8CB-A64B-9DE5-F38A04403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15"/>
            <a:ext cx="10888394" cy="2943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5CBF6-72B6-C74F-8AB6-4F0CADFE6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" y="2081381"/>
            <a:ext cx="5823999" cy="4712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4DD2B9-A30E-E346-AC4D-F9CF06AD5E2E}"/>
              </a:ext>
            </a:extLst>
          </p:cNvPr>
          <p:cNvSpPr txBox="1"/>
          <p:nvPr/>
        </p:nvSpPr>
        <p:spPr>
          <a:xfrm>
            <a:off x="5070763" y="259668"/>
            <a:ext cx="3624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2060"/>
                </a:solidFill>
              </a:rPr>
              <a:t>2015</a:t>
            </a:r>
            <a:r>
              <a:rPr lang="en-US" sz="2400" i="1">
                <a:solidFill>
                  <a:srgbClr val="002060"/>
                </a:solidFill>
              </a:rPr>
              <a:t>: civil construction site </a:t>
            </a:r>
            <a:endParaRPr lang="ru-RU" sz="2400" b="1" i="1">
              <a:solidFill>
                <a:srgbClr val="00206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6F7DB8-52D2-D54C-89B6-CE1B85213581}"/>
              </a:ext>
            </a:extLst>
          </p:cNvPr>
          <p:cNvSpPr/>
          <p:nvPr/>
        </p:nvSpPr>
        <p:spPr>
          <a:xfrm>
            <a:off x="55938" y="5778424"/>
            <a:ext cx="6256125" cy="1015663"/>
          </a:xfrm>
          <a:prstGeom prst="rect">
            <a:avLst/>
          </a:prstGeom>
          <a:solidFill>
            <a:srgbClr val="FDFFE8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Консультативный комитет по ускорителям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2000" i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</a:t>
            </a:r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акад. </a:t>
            </a:r>
            <a:r>
              <a:rPr 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 Шарков</a:t>
            </a:r>
            <a:r>
              <a:rPr lang="en-US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endParaRPr lang="ru-RU" sz="2000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научный руководитель акад. </a:t>
            </a:r>
            <a:r>
              <a:rPr 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 Мешков</a:t>
            </a:r>
            <a:r>
              <a:rPr lang="en-US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5A163E-5F21-C749-BBF7-3AF03A6D98A9}"/>
              </a:ext>
            </a:extLst>
          </p:cNvPr>
          <p:cNvGrpSpPr/>
          <p:nvPr/>
        </p:nvGrpSpPr>
        <p:grpSpPr>
          <a:xfrm>
            <a:off x="30132" y="23119"/>
            <a:ext cx="12105929" cy="6811762"/>
            <a:chOff x="45212" y="9622"/>
            <a:chExt cx="12105929" cy="681176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0A0C48A-32B2-1441-BFA6-77F7165C5A3A}"/>
                </a:ext>
              </a:extLst>
            </p:cNvPr>
            <p:cNvGrpSpPr/>
            <p:nvPr/>
          </p:nvGrpSpPr>
          <p:grpSpPr>
            <a:xfrm>
              <a:off x="45212" y="9622"/>
              <a:ext cx="12105929" cy="6811762"/>
              <a:chOff x="45212" y="9622"/>
              <a:chExt cx="12105929" cy="681176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EB215A3-9E59-5449-841E-EA1359F7A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12" y="27822"/>
                <a:ext cx="12105929" cy="679356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50A44B4-ACB4-E44E-99D5-6DD229CE97A5}"/>
                  </a:ext>
                </a:extLst>
              </p:cNvPr>
              <p:cNvSpPr txBox="1"/>
              <p:nvPr/>
            </p:nvSpPr>
            <p:spPr>
              <a:xfrm>
                <a:off x="46300" y="9622"/>
                <a:ext cx="12070080" cy="496931"/>
              </a:xfrm>
              <a:prstGeom prst="rect">
                <a:avLst/>
              </a:prstGeom>
              <a:solidFill>
                <a:srgbClr val="F4FFFF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ru-RU" sz="2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строительные работы практически завершены, идет монтаж инженерного оборудования </a:t>
                </a:r>
                <a:endParaRPr lang="ru-RU" sz="2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FF0831-DD8A-2244-89FB-F753A7AF96B9}"/>
                </a:ext>
              </a:extLst>
            </p:cNvPr>
            <p:cNvSpPr txBox="1"/>
            <p:nvPr/>
          </p:nvSpPr>
          <p:spPr>
            <a:xfrm>
              <a:off x="432855" y="708860"/>
              <a:ext cx="870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177C944-04B1-AC49-B30D-5CDF59324FF8}"/>
              </a:ext>
            </a:extLst>
          </p:cNvPr>
          <p:cNvSpPr txBox="1"/>
          <p:nvPr/>
        </p:nvSpPr>
        <p:spPr>
          <a:xfrm>
            <a:off x="83362" y="-66710"/>
            <a:ext cx="12070080" cy="1477328"/>
          </a:xfrm>
          <a:prstGeom prst="rect">
            <a:avLst/>
          </a:prstGeom>
          <a:solidFill>
            <a:srgbClr val="F4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флагманская установка ОИЯИ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предстоящие декады 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доступен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широкий набор ионных пучков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диапазоне энергий </a:t>
            </a:r>
            <a:r>
              <a:rPr 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</a:t>
            </a:r>
            <a:r>
              <a:rPr lang="en-US" sz="2000" b="1" i="1" dirty="0">
                <a:solidFill>
                  <a:srgbClr val="FF00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r>
              <a:rPr 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en-US" sz="2000" b="1" i="1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r>
              <a:rPr lang="ru-RU" sz="2000" b="1" i="1" baseline="300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</a:t>
            </a:r>
            <a:r>
              <a:rPr lang="en-US" sz="2000" b="1" i="1" dirty="0">
                <a:solidFill>
                  <a:srgbClr val="FF00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GeV</a:t>
            </a:r>
            <a:r>
              <a:rPr 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(p) </a:t>
            </a:r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экспериментов на </a:t>
            </a:r>
            <a:r>
              <a:rPr lang="ru-RU" sz="2000" i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коллайдере</a:t>
            </a:r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с фиксированной мишенью, а также для прикладных исследований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5">
            <a:extLst>
              <a:ext uri="{FF2B5EF4-FFF2-40B4-BE49-F238E27FC236}">
                <a16:creationId xmlns:a16="http://schemas.microsoft.com/office/drawing/2014/main" id="{E16B65FA-85D7-2447-BA7B-EFE68C5894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" y="1434281"/>
            <a:ext cx="7107480" cy="52887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EB5297-7C18-4F4D-A629-5284FD2267C8}"/>
              </a:ext>
            </a:extLst>
          </p:cNvPr>
          <p:cNvSpPr txBox="1"/>
          <p:nvPr/>
        </p:nvSpPr>
        <p:spPr>
          <a:xfrm>
            <a:off x="3942099" y="5632656"/>
            <a:ext cx="8221931" cy="1200329"/>
          </a:xfrm>
          <a:prstGeom prst="rect">
            <a:avLst/>
          </a:prstGeom>
          <a:solidFill>
            <a:srgbClr val="D0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b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Базовая установка </a:t>
            </a:r>
            <a:r>
              <a:rPr lang="en-US" sz="2400" b="1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en-US" sz="2400" b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востребована </a:t>
            </a:r>
          </a:p>
          <a:p>
            <a:pPr algn="ctr"/>
            <a:r>
              <a:rPr lang="ru-RU" sz="2400" b="1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глобальным научным сообществом пользователей</a:t>
            </a:r>
            <a:r>
              <a:rPr lang="ru-RU" sz="2400" b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b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из стран-участниц ОИЯИ, так и из других стран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118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8B4D5F-1399-ED40-BDB4-A1EB42B8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EB4AD-470E-DE4F-B00B-D726FF9C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D7DEF6-895C-0449-9CEF-BAB640D83D2A}"/>
              </a:ext>
            </a:extLst>
          </p:cNvPr>
          <p:cNvSpPr/>
          <p:nvPr/>
        </p:nvSpPr>
        <p:spPr>
          <a:xfrm>
            <a:off x="242647" y="1225689"/>
            <a:ext cx="11723270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1944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открытие принципа автофазировки </a:t>
            </a:r>
          </a:p>
          <a:p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основы работы всех современных ускорителей</a:t>
            </a: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1957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запущен в эксплуатацию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Синхрофазотрон</a:t>
            </a:r>
            <a:b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открытие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анти-сигма-минус гиперона</a:t>
            </a:r>
            <a:b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1967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открытие ядерных свойств света (</a:t>
            </a:r>
            <a:r>
              <a:rPr lang="en-US" sz="2400" b="1" i="1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f -&gt;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е+е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ускорение дейтронов  - рождение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РЯФ</a:t>
            </a:r>
            <a:b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наблюдение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кумулятивного эффекта</a:t>
            </a:r>
            <a:b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 </a:t>
            </a:r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пучками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изогнутыми кристаллами</a:t>
            </a:r>
            <a:b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разработана технология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 магнитов</a:t>
            </a:r>
            <a:b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1993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введен в строй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</a:t>
            </a:r>
            <a:b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разработан уникальный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–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 проект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</a:t>
            </a:r>
            <a:endParaRPr lang="en-GB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 СП синхротрон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Бустер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запущен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инжекционный комплекс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коллайдера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начаты эксперименты по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научной программе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2D937C-5255-FD47-8A25-1C006B280CDE}"/>
              </a:ext>
            </a:extLst>
          </p:cNvPr>
          <p:cNvSpPr txBox="1"/>
          <p:nvPr/>
        </p:nvSpPr>
        <p:spPr>
          <a:xfrm>
            <a:off x="877128" y="136525"/>
            <a:ext cx="5408543" cy="523220"/>
          </a:xfrm>
          <a:prstGeom prst="rect">
            <a:avLst/>
          </a:prstGeom>
          <a:solidFill>
            <a:srgbClr val="D5FF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Ряд важнейших достижений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AD7BF-E0F1-BC4F-8C5A-02466FF49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157" y="1297058"/>
            <a:ext cx="3470477" cy="4737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CB099F-7112-6149-9D8B-18D308B13412}"/>
              </a:ext>
            </a:extLst>
          </p:cNvPr>
          <p:cNvSpPr/>
          <p:nvPr/>
        </p:nvSpPr>
        <p:spPr>
          <a:xfrm>
            <a:off x="226082" y="314051"/>
            <a:ext cx="117398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более подробно в сборнике 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Лаборатория физики высоких энергий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им. В.И. Векслера и А.М.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Балдина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r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Итоги 1956-2016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</a:p>
        </p:txBody>
      </p:sp>
    </p:spTree>
    <p:extLst>
      <p:ext uri="{BB962C8B-B14F-4D97-AF65-F5344CB8AC3E}">
        <p14:creationId xmlns:p14="http://schemas.microsoft.com/office/powerpoint/2010/main" val="532469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977" name="Straight Connector 120">
            <a:extLst>
              <a:ext uri="{FF2B5EF4-FFF2-40B4-BE49-F238E27FC236}">
                <a16:creationId xmlns:a16="http://schemas.microsoft.com/office/drawing/2014/main" id="{FC46EE29-E0B2-4A48-9F4D-F69C57F986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43093" y="4101297"/>
            <a:ext cx="1181099" cy="874299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6978" name="Straight Connector 112">
            <a:extLst>
              <a:ext uri="{FF2B5EF4-FFF2-40B4-BE49-F238E27FC236}">
                <a16:creationId xmlns:a16="http://schemas.microsoft.com/office/drawing/2014/main" id="{1CE783D0-3971-C648-9E17-A3A37B912A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10400" y="3429000"/>
            <a:ext cx="2527208" cy="1042374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6979" name="Straight Connector 111">
            <a:extLst>
              <a:ext uri="{FF2B5EF4-FFF2-40B4-BE49-F238E27FC236}">
                <a16:creationId xmlns:a16="http://schemas.microsoft.com/office/drawing/2014/main" id="{6565C93F-3E85-494E-B17B-81B0A927C6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88551" y="4390896"/>
            <a:ext cx="0" cy="1156037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6980" name="Straight Connector 104">
            <a:extLst>
              <a:ext uri="{FF2B5EF4-FFF2-40B4-BE49-F238E27FC236}">
                <a16:creationId xmlns:a16="http://schemas.microsoft.com/office/drawing/2014/main" id="{70BD8891-5A2A-6C46-9852-F573D4CFD7B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322066" y="1631764"/>
            <a:ext cx="961046" cy="916746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6981" name="Straight Connector 99">
            <a:extLst>
              <a:ext uri="{FF2B5EF4-FFF2-40B4-BE49-F238E27FC236}">
                <a16:creationId xmlns:a16="http://schemas.microsoft.com/office/drawing/2014/main" id="{85053C9E-1F8C-EF4D-9AAC-32EDE8AEEE0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822838" y="1243113"/>
            <a:ext cx="1049860" cy="1263434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6982" name="Rectangle 5">
            <a:extLst>
              <a:ext uri="{FF2B5EF4-FFF2-40B4-BE49-F238E27FC236}">
                <a16:creationId xmlns:a16="http://schemas.microsoft.com/office/drawing/2014/main" id="{A84DBE63-5ACA-E44D-B03C-41613A8285B1}"/>
              </a:ext>
            </a:extLst>
          </p:cNvPr>
          <p:cNvSpPr>
            <a:spLocks/>
          </p:cNvSpPr>
          <p:nvPr/>
        </p:nvSpPr>
        <p:spPr bwMode="auto">
          <a:xfrm>
            <a:off x="6003925" y="444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ru-RU" altLang="ru-RU" sz="1800">
              <a:solidFill>
                <a:srgbClr val="002060"/>
              </a:solidFill>
              <a:ea typeface="ヒラギノ角ゴ ProN W3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6983" name="Rectangle 7">
            <a:extLst>
              <a:ext uri="{FF2B5EF4-FFF2-40B4-BE49-F238E27FC236}">
                <a16:creationId xmlns:a16="http://schemas.microsoft.com/office/drawing/2014/main" id="{9D7D0230-C530-1548-ABFA-B68B51660036}"/>
              </a:ext>
            </a:extLst>
          </p:cNvPr>
          <p:cNvSpPr>
            <a:spLocks/>
          </p:cNvSpPr>
          <p:nvPr/>
        </p:nvSpPr>
        <p:spPr bwMode="auto">
          <a:xfrm>
            <a:off x="6003925" y="444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ru-RU" altLang="ru-RU" sz="1800">
              <a:solidFill>
                <a:srgbClr val="002060"/>
              </a:solidFill>
              <a:ea typeface="ヒラギノ角ゴ ProN W3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6984" name="Rectangle 1">
            <a:extLst>
              <a:ext uri="{FF2B5EF4-FFF2-40B4-BE49-F238E27FC236}">
                <a16:creationId xmlns:a16="http://schemas.microsoft.com/office/drawing/2014/main" id="{D19955B6-B245-ED4C-8F3F-33A1FAABBC48}"/>
              </a:ext>
            </a:extLst>
          </p:cNvPr>
          <p:cNvSpPr>
            <a:spLocks/>
          </p:cNvSpPr>
          <p:nvPr/>
        </p:nvSpPr>
        <p:spPr bwMode="auto">
          <a:xfrm>
            <a:off x="63004" y="95156"/>
            <a:ext cx="7868578" cy="862222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txBody>
          <a:bodyPr lIns="0" tIns="0" rIns="40639" bIns="0"/>
          <a:lstStyle>
            <a:lvl1pPr marL="396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002060"/>
                </a:solidFill>
                <a:cs typeface="Arial" panose="020B0604020202020204" pitchFamily="34" charset="0"/>
              </a:rPr>
              <a:t>Международное научное сотрудничество, </a:t>
            </a:r>
            <a:endParaRPr lang="en-US" altLang="ru-RU" sz="28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ru-RU" altLang="ru-RU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эксперименты на внешних ускорителях</a:t>
            </a:r>
          </a:p>
        </p:txBody>
      </p:sp>
      <p:pic>
        <p:nvPicPr>
          <p:cNvPr id="126985" name="Picture 6" descr="IHEP">
            <a:extLst>
              <a:ext uri="{FF2B5EF4-FFF2-40B4-BE49-F238E27FC236}">
                <a16:creationId xmlns:a16="http://schemas.microsoft.com/office/drawing/2014/main" id="{B9CC6638-9F00-CC46-AE59-0FB36C80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47" y="1134541"/>
            <a:ext cx="1203591" cy="12035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6" name="Picture 8" descr="CERN">
            <a:extLst>
              <a:ext uri="{FF2B5EF4-FFF2-40B4-BE49-F238E27FC236}">
                <a16:creationId xmlns:a16="http://schemas.microsoft.com/office/drawing/2014/main" id="{CE7634DC-9752-9045-9794-10BBAF4ED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623" y="462124"/>
            <a:ext cx="1203590" cy="12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7" name="Picture 22" descr="BNL">
            <a:extLst>
              <a:ext uri="{FF2B5EF4-FFF2-40B4-BE49-F238E27FC236}">
                <a16:creationId xmlns:a16="http://schemas.microsoft.com/office/drawing/2014/main" id="{ECA4F6E7-6269-404F-A681-965C20C63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96" y="5493563"/>
            <a:ext cx="2117171" cy="105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8" name="Picture 24" descr="DESY">
            <a:extLst>
              <a:ext uri="{FF2B5EF4-FFF2-40B4-BE49-F238E27FC236}">
                <a16:creationId xmlns:a16="http://schemas.microsoft.com/office/drawing/2014/main" id="{FBDF4893-7423-624A-8517-11EEF16DF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708" y="429219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9" name="Text Box 31">
            <a:extLst>
              <a:ext uri="{FF2B5EF4-FFF2-40B4-BE49-F238E27FC236}">
                <a16:creationId xmlns:a16="http://schemas.microsoft.com/office/drawing/2014/main" id="{FCC03227-083A-8B47-8374-483EE3970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4" y="1014238"/>
            <a:ext cx="393697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2-м </a:t>
            </a:r>
            <a:r>
              <a:rPr lang="ru-RU" sz="20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Пропановая</a:t>
            </a:r>
            <a:r>
              <a:rPr 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 камера;</a:t>
            </a:r>
          </a:p>
          <a:p>
            <a:pPr algn="r"/>
            <a:r>
              <a:rPr 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Водородная </a:t>
            </a:r>
            <a:r>
              <a:rPr lang="ru-RU" sz="2000" b="1" i="1" dirty="0" err="1">
                <a:solidFill>
                  <a:srgbClr val="002060"/>
                </a:solidFill>
                <a:cs typeface="Arial" panose="020B0604020202020204" pitchFamily="34" charset="0"/>
              </a:rPr>
              <a:t>кам</a:t>
            </a:r>
            <a:r>
              <a:rPr 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. Людмила;</a:t>
            </a:r>
            <a:endParaRPr lang="ru-RU" altLang="ru-RU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r"/>
            <a:r>
              <a:rPr lang="ru-RU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БИС, БИС-2, ЭКСЧАРМ;</a:t>
            </a:r>
          </a:p>
          <a:p>
            <a:pPr algn="r"/>
            <a:r>
              <a:rPr 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Измерение э-м радиуса </a:t>
            </a:r>
          </a:p>
          <a:p>
            <a:pPr marL="342900" indent="-342900" algn="r">
              <a:buFont typeface="Symbol" pitchFamily="2" charset="2"/>
              <a:buChar char="p"/>
            </a:pPr>
            <a:r>
              <a:rPr 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и </a:t>
            </a:r>
            <a:r>
              <a:rPr lang="en-US" sz="2000" b="1" i="1" dirty="0">
                <a:solidFill>
                  <a:srgbClr val="FF0000"/>
                </a:solidFill>
                <a:cs typeface="Arial" panose="020B0604020202020204" pitchFamily="34" charset="0"/>
              </a:rPr>
              <a:t>K</a:t>
            </a:r>
            <a:r>
              <a:rPr lang="en-US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мезонов;</a:t>
            </a:r>
          </a:p>
          <a:p>
            <a:pPr algn="r"/>
            <a:r>
              <a:rPr 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Кристалл;</a:t>
            </a:r>
            <a:endParaRPr lang="en-US" sz="2000" b="1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r"/>
            <a:r>
              <a:rPr 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Спектрометр Ядер Отдачи </a:t>
            </a:r>
          </a:p>
          <a:p>
            <a:pPr algn="r"/>
            <a:r>
              <a:rPr lang="ru-RU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Ускорительная физика</a:t>
            </a:r>
            <a:endParaRPr lang="en-US" altLang="ru-RU" sz="2000" b="1" i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26990" name="Text Box 33">
            <a:extLst>
              <a:ext uri="{FF2B5EF4-FFF2-40B4-BE49-F238E27FC236}">
                <a16:creationId xmlns:a16="http://schemas.microsoft.com/office/drawing/2014/main" id="{83F22E1C-C1F0-B346-A9D7-341919E8A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9298" y="411164"/>
            <a:ext cx="297289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ru-RU" sz="2000" b="1" u="sng" dirty="0">
                <a:solidFill>
                  <a:srgbClr val="002060"/>
                </a:solidFill>
                <a:highlight>
                  <a:srgbClr val="00FFFF"/>
                </a:highlight>
                <a:cs typeface="Arial" panose="020B0604020202020204" pitchFamily="34" charset="0"/>
              </a:rPr>
              <a:t>SPS</a:t>
            </a:r>
            <a:r>
              <a:rPr lang="en-US" altLang="ru-RU" sz="2000" b="1" dirty="0">
                <a:solidFill>
                  <a:srgbClr val="002060"/>
                </a:solidFill>
                <a:cs typeface="Arial" panose="020B0604020202020204" pitchFamily="34" charset="0"/>
              </a:rPr>
              <a:t>:</a:t>
            </a:r>
          </a:p>
          <a:p>
            <a:r>
              <a:rPr lang="en-US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NA4, NA47, COMPASS</a:t>
            </a:r>
          </a:p>
          <a:p>
            <a:r>
              <a:rPr lang="en-US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NA</a:t>
            </a:r>
            <a:r>
              <a:rPr lang="ru-RU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45</a:t>
            </a:r>
            <a:r>
              <a:rPr lang="en-US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, NA49, NA61</a:t>
            </a:r>
          </a:p>
          <a:p>
            <a:r>
              <a:rPr lang="en-US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NA48, 48/2, NA62</a:t>
            </a:r>
            <a:endParaRPr lang="ru-RU" altLang="ru-RU" sz="2000" b="1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NA64</a:t>
            </a:r>
          </a:p>
          <a:p>
            <a:r>
              <a:rPr lang="en-US" altLang="ru-RU" sz="2000" b="1" u="sng" dirty="0">
                <a:solidFill>
                  <a:srgbClr val="002060"/>
                </a:solidFill>
                <a:highlight>
                  <a:srgbClr val="00FF00"/>
                </a:highlight>
                <a:cs typeface="Arial" panose="020B0604020202020204" pitchFamily="34" charset="0"/>
              </a:rPr>
              <a:t>LHC</a:t>
            </a:r>
            <a:r>
              <a:rPr lang="en-US" altLang="ru-RU" sz="2000" b="1" dirty="0">
                <a:solidFill>
                  <a:srgbClr val="002060"/>
                </a:solidFill>
                <a:highlight>
                  <a:srgbClr val="00FF00"/>
                </a:highlight>
                <a:cs typeface="Arial" panose="020B0604020202020204" pitchFamily="34" charset="0"/>
              </a:rPr>
              <a:t>:</a:t>
            </a:r>
          </a:p>
          <a:p>
            <a:r>
              <a:rPr lang="en-US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ATLAS</a:t>
            </a:r>
          </a:p>
          <a:p>
            <a:r>
              <a:rPr lang="en-US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CMS</a:t>
            </a:r>
          </a:p>
          <a:p>
            <a:r>
              <a:rPr lang="en-US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ALICE</a:t>
            </a:r>
            <a:endParaRPr lang="ru-RU" altLang="ru-RU" sz="2000" b="1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altLang="ru-RU" sz="2000" b="1" i="1" dirty="0">
                <a:solidFill>
                  <a:srgbClr val="0000CC"/>
                </a:solidFill>
                <a:cs typeface="Arial" panose="020B0604020202020204" pitchFamily="34" charset="0"/>
              </a:rPr>
              <a:t>DAMPER, BTVI</a:t>
            </a:r>
            <a:endParaRPr lang="ru-RU" altLang="ru-RU" sz="2000" b="1" i="1" dirty="0">
              <a:solidFill>
                <a:srgbClr val="0000CC"/>
              </a:solidFill>
              <a:cs typeface="Arial" panose="020B0604020202020204" pitchFamily="34" charset="0"/>
            </a:endParaRPr>
          </a:p>
          <a:p>
            <a:r>
              <a:rPr lang="en-US" altLang="ru-RU" sz="2000" b="1" u="sng" dirty="0">
                <a:solidFill>
                  <a:srgbClr val="0000CC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CLIC</a:t>
            </a:r>
          </a:p>
        </p:txBody>
      </p:sp>
      <p:sp>
        <p:nvSpPr>
          <p:cNvPr id="126992" name="Text Box 36">
            <a:extLst>
              <a:ext uri="{FF2B5EF4-FFF2-40B4-BE49-F238E27FC236}">
                <a16:creationId xmlns:a16="http://schemas.microsoft.com/office/drawing/2014/main" id="{3B33A083-31DD-CC4D-BA66-53E6AC28A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8208" y="4261012"/>
            <a:ext cx="152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H1	   </a:t>
            </a:r>
            <a:endParaRPr lang="ru-RU" altLang="ru-RU" sz="2000" b="1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HERMES</a:t>
            </a:r>
          </a:p>
          <a:p>
            <a:r>
              <a:rPr lang="en-US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XFEL</a:t>
            </a:r>
          </a:p>
        </p:txBody>
      </p:sp>
      <p:sp>
        <p:nvSpPr>
          <p:cNvPr id="126993" name="Text Box 36">
            <a:extLst>
              <a:ext uri="{FF2B5EF4-FFF2-40B4-BE49-F238E27FC236}">
                <a16:creationId xmlns:a16="http://schemas.microsoft.com/office/drawing/2014/main" id="{097CA624-1BCF-D642-964D-D987BB4A2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933" y="5936615"/>
            <a:ext cx="205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CBM, HADES</a:t>
            </a:r>
          </a:p>
          <a:p>
            <a:r>
              <a:rPr lang="en-US" altLang="ru-RU" sz="2000" b="1" i="1" dirty="0">
                <a:solidFill>
                  <a:srgbClr val="002060"/>
                </a:solidFill>
                <a:cs typeface="Arial" panose="020B0604020202020204" pitchFamily="34" charset="0"/>
              </a:rPr>
              <a:t>SIS100/SIS300	   </a:t>
            </a:r>
          </a:p>
        </p:txBody>
      </p:sp>
      <p:pic>
        <p:nvPicPr>
          <p:cNvPr id="126994" name="Picture 24">
            <a:extLst>
              <a:ext uri="{FF2B5EF4-FFF2-40B4-BE49-F238E27FC236}">
                <a16:creationId xmlns:a16="http://schemas.microsoft.com/office/drawing/2014/main" id="{BF955A2F-FAA8-AB42-B12C-66A452C5E5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495" y="4771421"/>
            <a:ext cx="1060321" cy="87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95" name="Picture 25">
            <a:extLst>
              <a:ext uri="{FF2B5EF4-FFF2-40B4-BE49-F238E27FC236}">
                <a16:creationId xmlns:a16="http://schemas.microsoft.com/office/drawing/2014/main" id="{EDD6BE14-648B-BD47-811D-D6166E53B0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933" y="5327014"/>
            <a:ext cx="12192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96" name="Picture 24">
            <a:extLst>
              <a:ext uri="{FF2B5EF4-FFF2-40B4-BE49-F238E27FC236}">
                <a16:creationId xmlns:a16="http://schemas.microsoft.com/office/drawing/2014/main" id="{627EE719-9CA1-C04F-8EEF-6B625EC02C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058" y="2548510"/>
            <a:ext cx="3003084" cy="1802378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pic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41A2F4DB-EB30-7D4A-AA8A-935B19732F5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ru-RU" altLang="ru-RU" sz="1000">
                <a:solidFill>
                  <a:srgbClr val="002060"/>
                </a:solidFill>
                <a:cs typeface="Arial" panose="020B0604020202020204" pitchFamily="34" charset="0"/>
              </a:rPr>
              <a:t>22 декабря 2023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EBAAC6A7-8EA7-434B-9A7D-8BB523F1C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ru-RU" altLang="ru-RU" sz="1000">
                <a:solidFill>
                  <a:srgbClr val="002060"/>
                </a:solidFill>
                <a:cs typeface="Arial" panose="020B0604020202020204" pitchFamily="34" charset="0"/>
              </a:rPr>
              <a:t>В. Кекелидзе, ЛФВЭ-70</a:t>
            </a:r>
            <a:endParaRPr lang="ru-RU" altLang="ru-RU" sz="1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7" name="Group 39">
            <a:extLst>
              <a:ext uri="{FF2B5EF4-FFF2-40B4-BE49-F238E27FC236}">
                <a16:creationId xmlns:a16="http://schemas.microsoft.com/office/drawing/2014/main" id="{7F4DF5E9-5917-914A-9FBD-C938975B19CB}"/>
              </a:ext>
            </a:extLst>
          </p:cNvPr>
          <p:cNvGrpSpPr>
            <a:grpSpLocks/>
          </p:cNvGrpSpPr>
          <p:nvPr/>
        </p:nvGrpSpPr>
        <p:grpSpPr bwMode="auto">
          <a:xfrm>
            <a:off x="298156" y="5213640"/>
            <a:ext cx="2628901" cy="1366838"/>
            <a:chOff x="-671" y="586"/>
            <a:chExt cx="1656" cy="861"/>
          </a:xfrm>
        </p:grpSpPr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59F4E6DF-6FCD-B147-B18F-F3A3990DC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71" y="586"/>
              <a:ext cx="1656" cy="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 eaLnBrk="1" hangingPunct="1">
                <a:spcBef>
                  <a:spcPct val="50000"/>
                </a:spcBef>
                <a:buClr>
                  <a:srgbClr val="FF0000"/>
                </a:buClr>
              </a:pPr>
              <a:r>
                <a:rPr lang="en-US" altLang="ru-RU" sz="2000" dirty="0">
                  <a:solidFill>
                    <a:srgbClr val="000066"/>
                  </a:solidFill>
                  <a:latin typeface="Arial" panose="020B0604020202020204" pitchFamily="34" charset="0"/>
                </a:rPr>
                <a:t>Gran </a:t>
              </a:r>
              <a:r>
                <a:rPr lang="en-US" altLang="ru-RU" sz="2000" dirty="0" err="1">
                  <a:solidFill>
                    <a:srgbClr val="000066"/>
                  </a:solidFill>
                  <a:latin typeface="Arial" panose="020B0604020202020204" pitchFamily="34" charset="0"/>
                </a:rPr>
                <a:t>Sasso</a:t>
              </a:r>
              <a:endParaRPr lang="en-US" altLang="ru-RU" sz="2000" dirty="0">
                <a:solidFill>
                  <a:srgbClr val="000066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50000"/>
                </a:spcBef>
                <a:buClr>
                  <a:srgbClr val="FF0000"/>
                </a:buClr>
                <a:buFont typeface="Wingdings" pitchFamily="2" charset="2"/>
                <a:buNone/>
              </a:pPr>
              <a:r>
                <a:rPr lang="en-US" altLang="ru-RU" sz="2000" b="1" i="1" dirty="0">
                  <a:solidFill>
                    <a:srgbClr val="000066"/>
                  </a:solidFill>
                  <a:latin typeface="Arial" panose="020B0604020202020204" pitchFamily="34" charset="0"/>
                </a:rPr>
                <a:t>BOREXINO</a:t>
              </a:r>
              <a:r>
                <a:rPr lang="en-US" altLang="ru-RU" sz="2000" dirty="0">
                  <a:solidFill>
                    <a:srgbClr val="000066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ru-RU" sz="2000" dirty="0">
                  <a:solidFill>
                    <a:srgbClr val="000066"/>
                  </a:solidFill>
                  <a:latin typeface="Arial" panose="020B0604020202020204" pitchFamily="34" charset="0"/>
                </a:rPr>
                <a:t>		</a:t>
              </a:r>
              <a:endParaRPr lang="en-US" altLang="ru-RU" sz="2000" i="1" dirty="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9" name="Picture 41" descr="bore_c">
              <a:extLst>
                <a:ext uri="{FF2B5EF4-FFF2-40B4-BE49-F238E27FC236}">
                  <a16:creationId xmlns:a16="http://schemas.microsoft.com/office/drawing/2014/main" id="{192F60B6-3AAB-9243-B7C0-206863974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" y="864"/>
              <a:ext cx="591" cy="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" name="Straight Connector 111">
            <a:extLst>
              <a:ext uri="{FF2B5EF4-FFF2-40B4-BE49-F238E27FC236}">
                <a16:creationId xmlns:a16="http://schemas.microsoft.com/office/drawing/2014/main" id="{51FBDD1D-DEFB-8043-AFF9-870DC3C3CAF7}"/>
              </a:ext>
            </a:extLst>
          </p:cNvPr>
          <p:cNvCxnSpPr>
            <a:cxnSpLocks noChangeShapeType="1"/>
            <a:endCxn id="28" idx="3"/>
          </p:cNvCxnSpPr>
          <p:nvPr/>
        </p:nvCxnSpPr>
        <p:spPr bwMode="auto">
          <a:xfrm flipH="1">
            <a:off x="2927057" y="4210371"/>
            <a:ext cx="1722051" cy="1588263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2108D3A-702C-0043-8292-FA7F5362A6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49" y="3935128"/>
            <a:ext cx="1865076" cy="494700"/>
          </a:xfrm>
          <a:prstGeom prst="rect">
            <a:avLst/>
          </a:prstGeom>
        </p:spPr>
      </p:pic>
      <p:cxnSp>
        <p:nvCxnSpPr>
          <p:cNvPr id="37" name="Straight Connector 111">
            <a:extLst>
              <a:ext uri="{FF2B5EF4-FFF2-40B4-BE49-F238E27FC236}">
                <a16:creationId xmlns:a16="http://schemas.microsoft.com/office/drawing/2014/main" id="{D13F78B9-B4BE-8141-B7FF-D0143F7A2E3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77459" y="3734833"/>
            <a:ext cx="1769945" cy="437141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D77CE0C-12B8-094A-BB6D-63212F1BEB68}"/>
              </a:ext>
            </a:extLst>
          </p:cNvPr>
          <p:cNvSpPr/>
          <p:nvPr/>
        </p:nvSpPr>
        <p:spPr>
          <a:xfrm>
            <a:off x="163403" y="3840417"/>
            <a:ext cx="25089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упругое 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рассеяние</a:t>
            </a:r>
          </a:p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малые углы </a:t>
            </a:r>
          </a:p>
        </p:txBody>
      </p:sp>
      <p:pic>
        <p:nvPicPr>
          <p:cNvPr id="45" name="Picture 2" descr="Картинки по запросу STAR bnl">
            <a:extLst>
              <a:ext uri="{FF2B5EF4-FFF2-40B4-BE49-F238E27FC236}">
                <a16:creationId xmlns:a16="http://schemas.microsoft.com/office/drawing/2014/main" id="{C26332F5-8438-A645-98C5-0EC7FC246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65" y="5559291"/>
            <a:ext cx="1696392" cy="45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0D85D8-6D9B-714D-BB92-96B2B3EA6B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205" y="6110154"/>
            <a:ext cx="1366370" cy="4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33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536C1-A375-0F42-B8EE-90A36E083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A289F-1080-0B48-944B-4002F9FE0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1365" y="6391413"/>
            <a:ext cx="4114800" cy="365125"/>
          </a:xfrm>
        </p:spPr>
        <p:txBody>
          <a:bodyPr/>
          <a:lstStyle/>
          <a:p>
            <a:r>
              <a:rPr lang="ru-RU"/>
              <a:t>В. Кекелидзе, ЛФВЭ-70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A20705-38DE-5C47-A32A-D3544F7D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8" y="207045"/>
            <a:ext cx="10315907" cy="47346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E50237-DE47-D649-A9E2-1F42D7D1C349}"/>
              </a:ext>
            </a:extLst>
          </p:cNvPr>
          <p:cNvSpPr txBox="1"/>
          <p:nvPr/>
        </p:nvSpPr>
        <p:spPr>
          <a:xfrm>
            <a:off x="437321" y="794967"/>
            <a:ext cx="1699761" cy="461665"/>
          </a:xfrm>
          <a:prstGeom prst="rect">
            <a:avLst/>
          </a:prstGeom>
          <a:solidFill>
            <a:srgbClr val="D5FFFF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ЭКСЧАРМ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DBE742-EB40-F544-BBFD-6360FF664D48}"/>
              </a:ext>
            </a:extLst>
          </p:cNvPr>
          <p:cNvSpPr/>
          <p:nvPr/>
        </p:nvSpPr>
        <p:spPr>
          <a:xfrm>
            <a:off x="1287201" y="96458"/>
            <a:ext cx="8678103" cy="461665"/>
          </a:xfrm>
          <a:prstGeom prst="rect">
            <a:avLst/>
          </a:prstGeom>
          <a:solidFill>
            <a:srgbClr val="D5FFFF"/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 нейтральных частиц 5Н ускорителя У-70 (ИФВЭ)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9CC96A-30F5-ED45-8053-72C9F901A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29" y="3697357"/>
            <a:ext cx="5990171" cy="31606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60075A-FE05-4643-9B4F-4E6DCC8E5581}"/>
              </a:ext>
            </a:extLst>
          </p:cNvPr>
          <p:cNvSpPr txBox="1"/>
          <p:nvPr/>
        </p:nvSpPr>
        <p:spPr>
          <a:xfrm>
            <a:off x="8700954" y="3697357"/>
            <a:ext cx="3052118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</a:t>
            </a: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БИС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7B168-41FF-F74C-8890-6A8414BE530E}"/>
              </a:ext>
            </a:extLst>
          </p:cNvPr>
          <p:cNvSpPr txBox="1"/>
          <p:nvPr/>
        </p:nvSpPr>
        <p:spPr>
          <a:xfrm>
            <a:off x="106016" y="5325354"/>
            <a:ext cx="6663742" cy="1323439"/>
          </a:xfrm>
          <a:prstGeom prst="rect">
            <a:avLst/>
          </a:prstGeom>
          <a:solidFill>
            <a:srgbClr val="F9EFE7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околопороговое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рождение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очарованных частиц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поляризация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инклюзивно рожденных гиперонов;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выстроенность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спинов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векторных мезонов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поиск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многокварковых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состояний.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3D5B9-324D-1F48-A581-CE259639AA45}"/>
              </a:ext>
            </a:extLst>
          </p:cNvPr>
          <p:cNvSpPr txBox="1"/>
          <p:nvPr/>
        </p:nvSpPr>
        <p:spPr>
          <a:xfrm>
            <a:off x="170084" y="141458"/>
            <a:ext cx="870751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98CD03-AE23-384F-BFBF-D8DD5088DBC4}"/>
              </a:ext>
            </a:extLst>
          </p:cNvPr>
          <p:cNvSpPr txBox="1"/>
          <p:nvPr/>
        </p:nvSpPr>
        <p:spPr>
          <a:xfrm>
            <a:off x="6775562" y="3721615"/>
            <a:ext cx="1659429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1970-1989</a:t>
            </a:r>
          </a:p>
        </p:txBody>
      </p:sp>
    </p:spTree>
    <p:extLst>
      <p:ext uri="{BB962C8B-B14F-4D97-AF65-F5344CB8AC3E}">
        <p14:creationId xmlns:p14="http://schemas.microsoft.com/office/powerpoint/2010/main" val="1552224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8B372-5009-1E41-8A63-458CECE8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22168-9A00-C14B-8C87-C372D2F2E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69CD2-8DB3-FE45-A2AD-2E00AF50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01" y="637507"/>
            <a:ext cx="4616599" cy="35716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E0CAEC-591A-744E-BCD9-C8A535D091FF}"/>
              </a:ext>
            </a:extLst>
          </p:cNvPr>
          <p:cNvSpPr txBox="1"/>
          <p:nvPr/>
        </p:nvSpPr>
        <p:spPr>
          <a:xfrm>
            <a:off x="228324" y="222280"/>
            <a:ext cx="11735352" cy="830997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NA4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- первый совместный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CERN –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ОИЯИ эксперимент с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масштабным вкладом от ОИЯИ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AFD9B-16AA-8B44-904B-6B91160AD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4" y="730543"/>
            <a:ext cx="6706152" cy="37152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CC76B8-6978-1745-9E93-A643D344E60A}"/>
              </a:ext>
            </a:extLst>
          </p:cNvPr>
          <p:cNvSpPr txBox="1"/>
          <p:nvPr/>
        </p:nvSpPr>
        <p:spPr>
          <a:xfrm>
            <a:off x="228324" y="3793401"/>
            <a:ext cx="8054706" cy="707886"/>
          </a:xfrm>
          <a:prstGeom prst="rect">
            <a:avLst/>
          </a:prstGeom>
          <a:solidFill>
            <a:srgbClr val="F9EFE7"/>
          </a:solidFill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прибытие в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Женеву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военно-транспортного самолета из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СССР</a:t>
            </a: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камерам, изготовленными в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ОНМО ОИЯИ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на борту </a:t>
            </a:r>
          </a:p>
        </p:txBody>
      </p:sp>
      <p:graphicFrame>
        <p:nvGraphicFramePr>
          <p:cNvPr id="10" name="Object 13">
            <a:extLst>
              <a:ext uri="{FF2B5EF4-FFF2-40B4-BE49-F238E27FC236}">
                <a16:creationId xmlns:a16="http://schemas.microsoft.com/office/drawing/2014/main" id="{143C6B0A-1CE9-F442-A089-1E2CF20C1C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738178"/>
              </p:ext>
            </p:extLst>
          </p:nvPr>
        </p:nvGraphicFramePr>
        <p:xfrm>
          <a:off x="8481391" y="4351567"/>
          <a:ext cx="3379305" cy="2216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4" r:id="rId5" imgW="6026150" imgH="5003800" progId="MSPhotoEd.3">
                  <p:embed/>
                </p:oleObj>
              </mc:Choice>
              <mc:Fallback>
                <p:oleObj r:id="rId5" imgW="6026150" imgH="5003800" progId="MSPhotoEd.3">
                  <p:embed/>
                  <p:pic>
                    <p:nvPicPr>
                      <p:cNvPr id="5133" name="Object 13">
                        <a:extLst>
                          <a:ext uri="{FF2B5EF4-FFF2-40B4-BE49-F238E27FC236}">
                            <a16:creationId xmlns:a16="http://schemas.microsoft.com/office/drawing/2014/main" id="{77C74DFB-77C7-A540-A5C8-775694E7DA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94" t="1799" b="1799"/>
                      <a:stretch>
                        <a:fillRect/>
                      </a:stretch>
                    </p:blipFill>
                    <p:spPr bwMode="auto">
                      <a:xfrm>
                        <a:off x="8481391" y="4351567"/>
                        <a:ext cx="3379305" cy="22163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33">
            <a:extLst>
              <a:ext uri="{FF2B5EF4-FFF2-40B4-BE49-F238E27FC236}">
                <a16:creationId xmlns:a16="http://schemas.microsoft.com/office/drawing/2014/main" id="{3F86CEA8-D7A1-D74F-95FF-9F420A3D4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6" y="4571330"/>
            <a:ext cx="3814141" cy="225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4">
            <a:extLst>
              <a:ext uri="{FF2B5EF4-FFF2-40B4-BE49-F238E27FC236}">
                <a16:creationId xmlns:a16="http://schemas.microsoft.com/office/drawing/2014/main" id="{DDD04326-5D69-A144-8182-510A20C6A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890" y="4501287"/>
            <a:ext cx="3236843" cy="232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2DFE74-618F-C445-807D-5C9C8687E3D9}"/>
              </a:ext>
            </a:extLst>
          </p:cNvPr>
          <p:cNvSpPr txBox="1"/>
          <p:nvPr/>
        </p:nvSpPr>
        <p:spPr>
          <a:xfrm>
            <a:off x="8715171" y="6020438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23D0F9-B146-224E-97C1-5CFA81AA29F9}"/>
              </a:ext>
            </a:extLst>
          </p:cNvPr>
          <p:cNvSpPr txBox="1"/>
          <p:nvPr/>
        </p:nvSpPr>
        <p:spPr>
          <a:xfrm>
            <a:off x="5680091" y="6420548"/>
            <a:ext cx="1702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Ярмо 160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1708223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C:\My Documents\CERN\NA48\ping.bmp">
            <a:extLst>
              <a:ext uri="{FF2B5EF4-FFF2-40B4-BE49-F238E27FC236}">
                <a16:creationId xmlns:a16="http://schemas.microsoft.com/office/drawing/2014/main" id="{B0605C8E-05EA-3B49-A816-C38B124F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9" y="489309"/>
            <a:ext cx="3303514" cy="147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86AC3D-1A30-2B40-98B1-53474C92A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06" y="464733"/>
            <a:ext cx="4844331" cy="387213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AE32D5-3F10-4F49-8059-8ADB50260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C2368-92F6-3045-BF84-A59B1676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89490-8633-AD42-93EA-9E81CF781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75" y="324028"/>
            <a:ext cx="4044725" cy="2586045"/>
          </a:xfrm>
          <a:prstGeom prst="rect">
            <a:avLst/>
          </a:prstGeom>
        </p:spPr>
      </p:pic>
      <p:pic>
        <p:nvPicPr>
          <p:cNvPr id="7" name="Picture 4" descr="hi_view">
            <a:extLst>
              <a:ext uri="{FF2B5EF4-FFF2-40B4-BE49-F238E27FC236}">
                <a16:creationId xmlns:a16="http://schemas.microsoft.com/office/drawing/2014/main" id="{6F9DDAA6-5847-434A-B8E8-F81CDD87F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632" y="2450094"/>
            <a:ext cx="2931359" cy="434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0AA7194F-3884-0D41-B364-B699F39C1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387" y="60172"/>
            <a:ext cx="1352677" cy="646331"/>
          </a:xfrm>
          <a:prstGeom prst="rect">
            <a:avLst/>
          </a:prstGeom>
          <a:solidFill>
            <a:srgbClr val="D5FF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algn="ctr">
              <a:buFontTx/>
              <a:buNone/>
            </a:pPr>
            <a:r>
              <a:rPr lang="en-US" altLang="zh-CN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NA</a:t>
            </a:r>
            <a:r>
              <a:rPr lang="ru-RU" altLang="zh-CN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en-US" altLang="zh-CN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8</a:t>
            </a:r>
            <a:endParaRPr lang="zh-TW" altLang="ru-RU" sz="3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CA450-8951-2C4F-B021-28E524A43AEA}"/>
              </a:ext>
            </a:extLst>
          </p:cNvPr>
          <p:cNvSpPr txBox="1"/>
          <p:nvPr/>
        </p:nvSpPr>
        <p:spPr>
          <a:xfrm>
            <a:off x="4277818" y="75424"/>
            <a:ext cx="7738913" cy="461665"/>
          </a:xfrm>
          <a:prstGeom prst="rect">
            <a:avLst/>
          </a:prstGeom>
          <a:solidFill>
            <a:srgbClr val="D5FFFF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доказано существование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прямого СР-нарушения</a:t>
            </a:r>
          </a:p>
        </p:txBody>
      </p:sp>
      <p:pic>
        <p:nvPicPr>
          <p:cNvPr id="12" name="Рисунок 4" descr="S5002363.JPG">
            <a:extLst>
              <a:ext uri="{FF2B5EF4-FFF2-40B4-BE49-F238E27FC236}">
                <a16:creationId xmlns:a16="http://schemas.microsoft.com/office/drawing/2014/main" id="{E2244575-5998-204E-B2F9-DFAD4F13BB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" y="3407281"/>
            <a:ext cx="4571112" cy="342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00253B7-BF12-9743-8274-D17318224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387" y="2856580"/>
            <a:ext cx="2769119" cy="537520"/>
          </a:xfrm>
          <a:prstGeom prst="rect">
            <a:avLst/>
          </a:prstGeom>
          <a:solidFill>
            <a:srgbClr val="D5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b"/>
          <a:lstStyle/>
          <a:p>
            <a:pPr marL="533400" indent="-533400" eaLnBrk="0" hangingPunct="0">
              <a:lnSpc>
                <a:spcPct val="60000"/>
              </a:lnSpc>
              <a:spcBef>
                <a:spcPct val="20000"/>
              </a:spcBef>
              <a:defRPr/>
            </a:pPr>
            <a:endParaRPr lang="en-US" sz="2400" b="1" kern="0" dirty="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  <a:p>
            <a:pPr marL="533400" indent="-533400" eaLnBrk="0" hangingPunct="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2400" b="1" kern="0" dirty="0">
                <a:solidFill>
                  <a:srgbClr val="000066"/>
                </a:solidFill>
                <a:latin typeface="Arial" charset="0"/>
                <a:sym typeface="Symbol" pitchFamily="18" charset="2"/>
              </a:rPr>
              <a:t>=  </a:t>
            </a:r>
            <a:r>
              <a:rPr lang="en-US" sz="2400" b="1" kern="0" dirty="0">
                <a:solidFill>
                  <a:srgbClr val="CC0000"/>
                </a:solidFill>
                <a:latin typeface="Arial" charset="0"/>
                <a:sym typeface="Symbol" pitchFamily="18" charset="2"/>
              </a:rPr>
              <a:t>(14.7 2.2)10</a:t>
            </a:r>
            <a:r>
              <a:rPr lang="en-US" sz="2400" b="1" kern="0" baseline="30000" dirty="0">
                <a:solidFill>
                  <a:srgbClr val="CC0000"/>
                </a:solidFill>
                <a:sym typeface="Symbol" pitchFamily="18" charset="2"/>
              </a:rPr>
              <a:t></a:t>
            </a:r>
            <a:r>
              <a:rPr lang="en-US" sz="2400" b="1" kern="0" baseline="30000" dirty="0">
                <a:solidFill>
                  <a:srgbClr val="CC0000"/>
                </a:solidFill>
                <a:latin typeface="Arial" charset="0"/>
                <a:sym typeface="Symbol" pitchFamily="18" charset="2"/>
              </a:rPr>
              <a:t>4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7C17E312-1B0A-2349-9A0B-22B15D157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09" y="1937061"/>
            <a:ext cx="5524534" cy="9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ru-RU" sz="2400" dirty="0">
                <a:solidFill>
                  <a:srgbClr val="CC0000"/>
                </a:solidFill>
                <a:sym typeface="Symbol" pitchFamily="2" charset="2"/>
              </a:rPr>
              <a:t>’/</a:t>
            </a:r>
            <a:r>
              <a:rPr lang="en-US" altLang="ru-RU" sz="2400" dirty="0">
                <a:solidFill>
                  <a:srgbClr val="000066"/>
                </a:solidFill>
                <a:sym typeface="Symbol" pitchFamily="2" charset="2"/>
              </a:rPr>
              <a:t> = |</a:t>
            </a:r>
            <a:r>
              <a:rPr lang="en-US" altLang="ru-RU" sz="2400" dirty="0" err="1">
                <a:solidFill>
                  <a:srgbClr val="000066"/>
                </a:solidFill>
                <a:sym typeface="Symbol" pitchFamily="2" charset="2"/>
              </a:rPr>
              <a:t>V</a:t>
            </a:r>
            <a:r>
              <a:rPr lang="en-US" altLang="ru-RU" sz="2400" baseline="-25000" dirty="0" err="1">
                <a:solidFill>
                  <a:srgbClr val="000066"/>
                </a:solidFill>
                <a:sym typeface="Symbol" pitchFamily="2" charset="2"/>
              </a:rPr>
              <a:t>ub</a:t>
            </a:r>
            <a:r>
              <a:rPr lang="en-US" altLang="ru-RU" sz="2400" dirty="0">
                <a:solidFill>
                  <a:srgbClr val="000066"/>
                </a:solidFill>
                <a:sym typeface="Symbol" pitchFamily="2" charset="2"/>
              </a:rPr>
              <a:t>||</a:t>
            </a:r>
            <a:r>
              <a:rPr lang="en-US" altLang="ru-RU" sz="2400" dirty="0" err="1">
                <a:solidFill>
                  <a:srgbClr val="000066"/>
                </a:solidFill>
                <a:sym typeface="Symbol" pitchFamily="2" charset="2"/>
              </a:rPr>
              <a:t>V</a:t>
            </a:r>
            <a:r>
              <a:rPr lang="en-US" altLang="ru-RU" sz="2400" baseline="-25000" dirty="0" err="1">
                <a:solidFill>
                  <a:srgbClr val="000066"/>
                </a:solidFill>
                <a:sym typeface="Symbol" pitchFamily="2" charset="2"/>
              </a:rPr>
              <a:t>cb</a:t>
            </a:r>
            <a:r>
              <a:rPr lang="en-US" altLang="ru-RU" sz="2400" dirty="0">
                <a:solidFill>
                  <a:srgbClr val="000066"/>
                </a:solidFill>
                <a:sym typeface="Symbol" pitchFamily="2" charset="2"/>
              </a:rPr>
              <a:t>|sin</a:t>
            </a:r>
            <a:r>
              <a:rPr lang="en-US" altLang="ru-RU" sz="2400" dirty="0">
                <a:solidFill>
                  <a:srgbClr val="CC0000"/>
                </a:solidFill>
                <a:sym typeface="Symbol" pitchFamily="2" charset="2"/>
              </a:rPr>
              <a:t></a:t>
            </a:r>
            <a:r>
              <a:rPr lang="en-US" altLang="ru-RU" sz="2400" dirty="0">
                <a:solidFill>
                  <a:srgbClr val="000066"/>
                </a:solidFill>
                <a:sym typeface="Symbol" pitchFamily="2" charset="2"/>
              </a:rPr>
              <a:t>F</a:t>
            </a:r>
            <a:r>
              <a:rPr lang="en-US" altLang="ru-RU" sz="2400" baseline="-25000" dirty="0">
                <a:solidFill>
                  <a:srgbClr val="000066"/>
                </a:solidFill>
                <a:sym typeface="Symbol" pitchFamily="2" charset="2"/>
              </a:rPr>
              <a:t>’</a:t>
            </a:r>
            <a:r>
              <a:rPr lang="en-US" altLang="ru-RU" sz="2400" dirty="0">
                <a:solidFill>
                  <a:srgbClr val="000066"/>
                </a:solidFill>
                <a:sym typeface="Symbol" pitchFamily="2" charset="2"/>
              </a:rPr>
              <a:t> 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ru-RU" sz="2400" dirty="0">
                <a:solidFill>
                  <a:srgbClr val="000066"/>
                </a:solidFill>
                <a:sym typeface="Symbol" pitchFamily="2" charset="2"/>
              </a:rPr>
              <a:t>F</a:t>
            </a:r>
            <a:r>
              <a:rPr lang="en-US" altLang="ru-RU" sz="2400" baseline="-25000" dirty="0">
                <a:solidFill>
                  <a:srgbClr val="000066"/>
                </a:solidFill>
                <a:sym typeface="Symbol" pitchFamily="2" charset="2"/>
              </a:rPr>
              <a:t>’</a:t>
            </a:r>
            <a:r>
              <a:rPr lang="en-US" altLang="ru-RU" sz="2400" dirty="0">
                <a:solidFill>
                  <a:srgbClr val="000066"/>
                </a:solidFill>
                <a:sym typeface="Symbol" pitchFamily="2" charset="2"/>
              </a:rPr>
              <a:t> 1/</a:t>
            </a:r>
            <a:r>
              <a:rPr lang="en-US" altLang="ru-RU" sz="2400" dirty="0">
                <a:solidFill>
                  <a:srgbClr val="CC0000"/>
                </a:solidFill>
                <a:sym typeface="Symbol" pitchFamily="2" charset="2"/>
              </a:rPr>
              <a:t>m</a:t>
            </a:r>
            <a:r>
              <a:rPr lang="en-US" altLang="ru-RU" sz="2400" baseline="-25000" dirty="0">
                <a:solidFill>
                  <a:srgbClr val="CC0000"/>
                </a:solidFill>
                <a:sym typeface="Symbol" pitchFamily="2" charset="2"/>
              </a:rPr>
              <a:t>s</a:t>
            </a:r>
            <a:r>
              <a:rPr lang="en-US" altLang="ru-RU" sz="2400" baseline="30000" dirty="0">
                <a:solidFill>
                  <a:srgbClr val="000066"/>
                </a:solidFill>
                <a:sym typeface="Symbol" pitchFamily="2" charset="2"/>
              </a:rPr>
              <a:t>2</a:t>
            </a:r>
            <a:r>
              <a:rPr lang="en-US" altLang="ru-RU" sz="2400" dirty="0">
                <a:solidFill>
                  <a:srgbClr val="000066"/>
                </a:solidFill>
                <a:sym typeface="Symbol" pitchFamily="2" charset="2"/>
              </a:rPr>
              <a:t>[B</a:t>
            </a:r>
            <a:r>
              <a:rPr lang="en-US" altLang="ru-RU" sz="2400" baseline="-25000" dirty="0">
                <a:solidFill>
                  <a:srgbClr val="000066"/>
                </a:solidFill>
                <a:sym typeface="Symbol" pitchFamily="2" charset="2"/>
              </a:rPr>
              <a:t>6</a:t>
            </a:r>
            <a:r>
              <a:rPr lang="en-US" altLang="ru-RU" sz="2400" dirty="0">
                <a:solidFill>
                  <a:srgbClr val="000066"/>
                </a:solidFill>
                <a:sym typeface="Symbol" pitchFamily="2" charset="2"/>
              </a:rPr>
              <a:t>(1-) - cB</a:t>
            </a:r>
            <a:r>
              <a:rPr lang="en-US" altLang="ru-RU" sz="2400" baseline="-25000" dirty="0">
                <a:solidFill>
                  <a:srgbClr val="000066"/>
                </a:solidFill>
                <a:sym typeface="Symbol" pitchFamily="2" charset="2"/>
              </a:rPr>
              <a:t>8</a:t>
            </a:r>
            <a:r>
              <a:rPr lang="en-US" altLang="ru-RU" sz="2400" dirty="0">
                <a:solidFill>
                  <a:srgbClr val="000066"/>
                </a:solidFill>
                <a:sym typeface="Symbol" pitchFamily="2" charset="2"/>
              </a:rPr>
              <a:t></a:t>
            </a:r>
            <a:r>
              <a:rPr lang="en-US" altLang="ru-RU" sz="2400" dirty="0">
                <a:solidFill>
                  <a:srgbClr val="CC0000"/>
                </a:solidFill>
                <a:sym typeface="Symbol" pitchFamily="2" charset="2"/>
              </a:rPr>
              <a:t>m</a:t>
            </a:r>
            <a:r>
              <a:rPr lang="en-US" altLang="ru-RU" sz="2400" baseline="-25000" dirty="0">
                <a:solidFill>
                  <a:srgbClr val="CC0000"/>
                </a:solidFill>
                <a:sym typeface="Symbol" pitchFamily="2" charset="2"/>
              </a:rPr>
              <a:t>t</a:t>
            </a:r>
            <a:r>
              <a:rPr lang="en-US" altLang="ru-RU" sz="2400" baseline="30000" dirty="0">
                <a:solidFill>
                  <a:srgbClr val="000066"/>
                </a:solidFill>
                <a:sym typeface="Symbol" pitchFamily="2" charset="2"/>
              </a:rPr>
              <a:t>2,5</a:t>
            </a:r>
            <a:r>
              <a:rPr lang="en-US" altLang="ru-RU" sz="2400" dirty="0">
                <a:solidFill>
                  <a:srgbClr val="000066"/>
                </a:solidFill>
                <a:sym typeface="Symbol" pitchFamily="2" charset="2"/>
              </a:rPr>
              <a:t>]</a:t>
            </a:r>
            <a:endParaRPr lang="ru-RU" altLang="ru-RU" sz="2400" b="1" dirty="0">
              <a:solidFill>
                <a:srgbClr val="000066"/>
              </a:solidFill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971AAED9-A39C-0D44-A1A6-FD3B9DEE1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09" y="2910073"/>
            <a:ext cx="4064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ru-RU" sz="2400" dirty="0">
                <a:solidFill>
                  <a:srgbClr val="000066"/>
                </a:solidFill>
              </a:rPr>
              <a:t>Re(</a:t>
            </a:r>
            <a:r>
              <a:rPr lang="en-US" altLang="ru-RU" sz="2400" b="1" dirty="0">
                <a:solidFill>
                  <a:srgbClr val="CC0000"/>
                </a:solidFill>
                <a:sym typeface="Symbol" pitchFamily="2" charset="2"/>
              </a:rPr>
              <a:t>`</a:t>
            </a:r>
            <a:r>
              <a:rPr lang="en-US" altLang="ru-RU" sz="2400" dirty="0">
                <a:solidFill>
                  <a:srgbClr val="000066"/>
                </a:solidFill>
              </a:rPr>
              <a:t>/</a:t>
            </a:r>
            <a:r>
              <a:rPr lang="en-US" altLang="ru-RU" sz="2400" b="1" dirty="0">
                <a:solidFill>
                  <a:srgbClr val="000066"/>
                </a:solidFill>
                <a:sym typeface="Symbol" pitchFamily="2" charset="2"/>
              </a:rPr>
              <a:t></a:t>
            </a:r>
            <a:r>
              <a:rPr lang="en-US" altLang="ru-RU" sz="2400" b="1" dirty="0">
                <a:solidFill>
                  <a:srgbClr val="CC0000"/>
                </a:solidFill>
                <a:sym typeface="Symbol" pitchFamily="2" charset="2"/>
              </a:rPr>
              <a:t> </a:t>
            </a:r>
            <a:r>
              <a:rPr lang="en-US" altLang="ru-RU" sz="2400" b="1" dirty="0">
                <a:solidFill>
                  <a:srgbClr val="000066"/>
                </a:solidFill>
                <a:sym typeface="Symbol" pitchFamily="2" charset="2"/>
              </a:rPr>
              <a:t>)</a:t>
            </a:r>
            <a:r>
              <a:rPr lang="en-US" altLang="ru-RU" sz="2400" baseline="-25000" dirty="0">
                <a:solidFill>
                  <a:srgbClr val="000066"/>
                </a:solidFill>
              </a:rPr>
              <a:t> </a:t>
            </a:r>
            <a:r>
              <a:rPr lang="en-US" altLang="ru-RU" sz="2400" dirty="0">
                <a:solidFill>
                  <a:srgbClr val="000066"/>
                </a:solidFill>
              </a:rPr>
              <a:t>=(1 </a:t>
            </a:r>
            <a:r>
              <a:rPr lang="en-US" altLang="ru-RU" sz="2400" b="1" dirty="0">
                <a:solidFill>
                  <a:srgbClr val="000066"/>
                </a:solidFill>
                <a:sym typeface="Symbol" pitchFamily="2" charset="2"/>
              </a:rPr>
              <a:t> </a:t>
            </a:r>
            <a:r>
              <a:rPr lang="en-US" altLang="ru-RU" sz="2400" b="1" dirty="0">
                <a:solidFill>
                  <a:srgbClr val="CC0000"/>
                </a:solidFill>
                <a:sym typeface="Symbol" pitchFamily="2" charset="2"/>
              </a:rPr>
              <a:t>R</a:t>
            </a:r>
            <a:r>
              <a:rPr lang="en-US" altLang="ru-RU" sz="2400" b="1" dirty="0">
                <a:solidFill>
                  <a:srgbClr val="000066"/>
                </a:solidFill>
                <a:sym typeface="Symbol" pitchFamily="2" charset="2"/>
              </a:rPr>
              <a:t>)/</a:t>
            </a:r>
            <a:r>
              <a:rPr lang="en-US" altLang="ru-RU" sz="2400" dirty="0">
                <a:solidFill>
                  <a:srgbClr val="000066"/>
                </a:solidFill>
                <a:sym typeface="Symbol" pitchFamily="2" charset="2"/>
              </a:rPr>
              <a:t>6 </a:t>
            </a:r>
            <a:endParaRPr lang="ru-RU" alt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45C67-0E24-704D-B163-CF7C3EC2F475}"/>
              </a:ext>
            </a:extLst>
          </p:cNvPr>
          <p:cNvSpPr txBox="1"/>
          <p:nvPr/>
        </p:nvSpPr>
        <p:spPr>
          <a:xfrm>
            <a:off x="1104801" y="6353702"/>
            <a:ext cx="8203336" cy="461665"/>
          </a:xfrm>
          <a:prstGeom prst="rect">
            <a:avLst/>
          </a:prstGeom>
          <a:solidFill>
            <a:srgbClr val="E4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Strow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вакууме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(за 10 лет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</a:t>
            </a:r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отказов)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F24D3D-1AE1-AF4C-B143-A573A58AAA77}"/>
                  </a:ext>
                </a:extLst>
              </p:cNvPr>
              <p:cNvSpPr txBox="1"/>
              <p:nvPr/>
            </p:nvSpPr>
            <p:spPr>
              <a:xfrm>
                <a:off x="3581400" y="4035588"/>
                <a:ext cx="5726737" cy="2308324"/>
              </a:xfrm>
              <a:prstGeom prst="rect">
                <a:avLst/>
              </a:prstGeom>
              <a:solidFill>
                <a:srgbClr val="D5FFFF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Tx/>
                  <a:buChar char="-"/>
                </a:pPr>
                <a:r>
                  <a:rPr lang="ru-RU" sz="2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сверхедкие распады</a:t>
                </a:r>
                <a:r>
                  <a: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14:m>
                  <m:oMath xmlns:m="http://schemas.openxmlformats.org/officeDocument/2006/math">
                    <m:r>
                      <a:rPr lang="en-GB" sz="2400" b="1" i="1" baseline="3000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</m:oMath>
                </a14:m>
                <a:r>
                  <a:rPr lang="ru-RU" sz="2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342900" indent="-342900">
                  <a:buFontTx/>
                  <a:buChar char="-"/>
                </a:pPr>
                <a:r>
                  <a:rPr lang="ru-RU" sz="24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поиск Новой Физики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NA48/2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открыто </a:t>
                </a:r>
                <a:r>
                  <a:rPr lang="ru-RU" sz="24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ru-RU" sz="24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новых канала 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</a:t>
                </a:r>
                <a:r>
                  <a: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14:m>
                  <m:oMath xmlns:m="http://schemas.openxmlformats.org/officeDocument/2006/math">
                    <m:r>
                      <a:rPr lang="en-GB" sz="2400" b="1" i="1" baseline="3000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Symbol" pitchFamily="2" charset="2"/>
                    <a:cs typeface="Arial" panose="020B0604020202020204" pitchFamily="34" charset="0"/>
                  </a:rPr>
                  <a:t>   p</a:t>
                </a:r>
                <a:r>
                  <a:rPr lang="en-US" sz="2400" b="1" baseline="30000" dirty="0">
                    <a:solidFill>
                      <a:srgbClr val="002060"/>
                    </a:solidFill>
                    <a:latin typeface="Symbol" pitchFamily="2" charset="2"/>
                    <a:cs typeface="Arial" panose="020B0604020202020204" pitchFamily="34" charset="0"/>
                  </a:rPr>
                  <a:t>0</a:t>
                </a:r>
                <a:r>
                  <a:rPr lang="en-US" sz="2400" b="1" dirty="0">
                    <a:solidFill>
                      <a:srgbClr val="002060"/>
                    </a:solidFill>
                    <a:latin typeface="Symbol" pitchFamily="2" charset="2"/>
                    <a:cs typeface="Arial" panose="020B0604020202020204" pitchFamily="34" charset="0"/>
                  </a:rPr>
                  <a:t>p</a:t>
                </a:r>
                <a:r>
                  <a:rPr lang="en-US" sz="2400" b="1" baseline="30000" dirty="0">
                    <a:solidFill>
                      <a:srgbClr val="002060"/>
                    </a:solidFill>
                    <a:latin typeface="Symbol" pitchFamily="2" charset="2"/>
                    <a:cs typeface="Arial" panose="020B0604020202020204" pitchFamily="34" charset="0"/>
                  </a:rPr>
                  <a:t>0</a:t>
                </a:r>
                <a:r>
                  <a:rPr lang="en-US" sz="2400" b="1" dirty="0">
                    <a:solidFill>
                      <a:srgbClr val="002060"/>
                    </a:solidFill>
                    <a:latin typeface="Symbol" pitchFamily="2" charset="2"/>
                    <a:cs typeface="Arial" panose="020B0604020202020204" pitchFamily="34" charset="0"/>
                  </a:rPr>
                  <a:t>m</a:t>
                </a:r>
                <a:r>
                  <a:rPr lang="en-GB" sz="2400" b="1" baseline="30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1" i="1" baseline="3000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Symbol" pitchFamily="2" charset="2"/>
                    <a:cs typeface="Arial" panose="020B0604020202020204" pitchFamily="34" charset="0"/>
                  </a:rPr>
                  <a:t>n) </a:t>
                </a:r>
                <a:r>
                  <a: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(3,45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𝟏𝟔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𝟏𝟎</m:t>
                    </m:r>
                  </m:oMath>
                </a14:m>
                <a:r>
                  <a:rPr lang="en-US" sz="2400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-6</a:t>
                </a:r>
              </a:p>
              <a:p>
                <a:pPr algn="r"/>
                <a:r>
                  <a:rPr lang="en-US" sz="24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JHEP;</a:t>
                </a:r>
                <a:r>
                  <a:rPr lang="ru-RU" sz="24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дек</a:t>
                </a:r>
                <a:r>
                  <a:rPr lang="ru-RU" sz="24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r>
                  <a:rPr lang="ru-RU" sz="24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23</a:t>
                </a:r>
                <a:endPara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NA62</a:t>
                </a:r>
                <a:r>
                  <a:rPr lang="ru-RU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ru-RU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уникальная технология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F24D3D-1AE1-AF4C-B143-A573A58AA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4035588"/>
                <a:ext cx="5726737" cy="2308324"/>
              </a:xfrm>
              <a:prstGeom prst="rect">
                <a:avLst/>
              </a:prstGeom>
              <a:blipFill>
                <a:blip r:embed="rId8"/>
                <a:stretch>
                  <a:fillRect l="-1327" t="-2186" r="-1549" b="-43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1ACABC8-EADF-574E-8EE2-2E96A10F74F8}"/>
              </a:ext>
            </a:extLst>
          </p:cNvPr>
          <p:cNvSpPr txBox="1"/>
          <p:nvPr/>
        </p:nvSpPr>
        <p:spPr>
          <a:xfrm>
            <a:off x="43510" y="56416"/>
            <a:ext cx="1208985" cy="58477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 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57D5E8-7C9E-F84F-AA4D-4799AE43C127}"/>
              </a:ext>
            </a:extLst>
          </p:cNvPr>
          <p:cNvCxnSpPr>
            <a:cxnSpLocks/>
          </p:cNvCxnSpPr>
          <p:nvPr/>
        </p:nvCxnSpPr>
        <p:spPr>
          <a:xfrm>
            <a:off x="4764171" y="5393633"/>
            <a:ext cx="304798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18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3">
            <a:extLst>
              <a:ext uri="{FF2B5EF4-FFF2-40B4-BE49-F238E27FC236}">
                <a16:creationId xmlns:a16="http://schemas.microsoft.com/office/drawing/2014/main" id="{69378BDE-105E-034A-8CC0-67DB3FCF4B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079023"/>
              </p:ext>
            </p:extLst>
          </p:nvPr>
        </p:nvGraphicFramePr>
        <p:xfrm>
          <a:off x="6110815" y="2851245"/>
          <a:ext cx="6096000" cy="399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7" name="Photo Editor Photo" r:id="rId3" imgW="4000500" imgH="2400300" progId="MSPhotoEd.3">
                  <p:embed/>
                </p:oleObj>
              </mc:Choice>
              <mc:Fallback>
                <p:oleObj name="Photo Editor Photo" r:id="rId3" imgW="4000500" imgH="2400300" progId="MSPhotoEd.3">
                  <p:embed/>
                  <p:pic>
                    <p:nvPicPr>
                      <p:cNvPr id="563203" name="Object 3">
                        <a:extLst>
                          <a:ext uri="{FF2B5EF4-FFF2-40B4-BE49-F238E27FC236}">
                            <a16:creationId xmlns:a16="http://schemas.microsoft.com/office/drawing/2014/main" id="{61DF90D2-1EC3-C141-9441-176D64F0F2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500"/>
                      <a:stretch>
                        <a:fillRect/>
                      </a:stretch>
                    </p:blipFill>
                    <p:spPr bwMode="auto">
                      <a:xfrm>
                        <a:off x="6110815" y="2851245"/>
                        <a:ext cx="6096000" cy="3994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9" name="Text Box 1033">
            <a:extLst>
              <a:ext uri="{FF2B5EF4-FFF2-40B4-BE49-F238E27FC236}">
                <a16:creationId xmlns:a16="http://schemas.microsoft.com/office/drawing/2014/main" id="{5A929547-5F3A-7042-AEF0-E80BD238E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34" y="83597"/>
            <a:ext cx="7759372" cy="1477328"/>
          </a:xfrm>
          <a:prstGeom prst="rect">
            <a:avLst/>
          </a:prstGeom>
          <a:solidFill>
            <a:srgbClr val="F9EFE7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858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RDMS  -  R</a:t>
            </a:r>
            <a:r>
              <a:rPr lang="en-US" alt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ussia &amp;  </a:t>
            </a:r>
            <a:r>
              <a:rPr lang="en-US" altLang="ru-RU" sz="2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</a:t>
            </a:r>
            <a:r>
              <a:rPr lang="en-US" altLang="ru-RU" sz="2000" dirty="0" err="1">
                <a:solidFill>
                  <a:srgbClr val="002060"/>
                </a:solidFill>
                <a:latin typeface="Arial" panose="020B0604020202020204" pitchFamily="34" charset="0"/>
              </a:rPr>
              <a:t>ubna</a:t>
            </a:r>
            <a:r>
              <a:rPr lang="en-US" alt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M</a:t>
            </a:r>
            <a:r>
              <a:rPr lang="en-US" alt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ember-</a:t>
            </a: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S</a:t>
            </a:r>
            <a:r>
              <a:rPr lang="en-US" alt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tate institutions delivered</a:t>
            </a: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:</a:t>
            </a:r>
          </a:p>
          <a:p>
            <a:pPr lvl="1" algn="r" eaLnBrk="0" hangingPunct="0">
              <a:buClr>
                <a:srgbClr val="FF3300"/>
              </a:buClr>
              <a:buFont typeface="Wingdings" pitchFamily="2" charset="2"/>
              <a:buChar char="ü"/>
            </a:pPr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2 Endcap Hadron calorimeters (HE)</a:t>
            </a:r>
          </a:p>
          <a:p>
            <a:pPr lvl="1" algn="r" eaLnBrk="0" hangingPunct="0">
              <a:buClr>
                <a:srgbClr val="FF3300"/>
              </a:buClr>
              <a:buFont typeface="Wingdings" pitchFamily="2" charset="2"/>
              <a:buChar char="ü"/>
            </a:pPr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2 Forward Muon stations (ME1/1)</a:t>
            </a:r>
          </a:p>
          <a:p>
            <a:pPr lvl="1" algn="r" eaLnBrk="0" hangingPunct="0"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Si-strip det. for e-m </a:t>
            </a:r>
            <a:r>
              <a:rPr lang="en-US" altLang="ru-RU" sz="2000" i="1" dirty="0" err="1">
                <a:solidFill>
                  <a:srgbClr val="002060"/>
                </a:solidFill>
                <a:latin typeface="Arial" panose="020B0604020202020204" pitchFamily="34" charset="0"/>
              </a:rPr>
              <a:t>Preshower</a:t>
            </a:r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(ES)</a:t>
            </a:r>
            <a:endParaRPr lang="ru-RU" altLang="ru-RU" sz="2000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20490" name="Picture 1034">
            <a:extLst>
              <a:ext uri="{FF2B5EF4-FFF2-40B4-BE49-F238E27FC236}">
                <a16:creationId xmlns:a16="http://schemas.microsoft.com/office/drawing/2014/main" id="{4200D914-553D-B745-9200-4ADA63229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" y="594430"/>
            <a:ext cx="4478029" cy="306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1" name="Picture 1045" descr="atlas_overview">
            <a:extLst>
              <a:ext uri="{FF2B5EF4-FFF2-40B4-BE49-F238E27FC236}">
                <a16:creationId xmlns:a16="http://schemas.microsoft.com/office/drawing/2014/main" id="{4CDA03A8-6E45-2C4D-8349-2D4917041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7" y="3654783"/>
            <a:ext cx="3588448" cy="288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1046" descr="IMG_6907">
            <a:extLst>
              <a:ext uri="{FF2B5EF4-FFF2-40B4-BE49-F238E27FC236}">
                <a16:creationId xmlns:a16="http://schemas.microsoft.com/office/drawing/2014/main" id="{542AA16C-6525-9947-8A77-E450667B3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481" y="5219099"/>
            <a:ext cx="2343051" cy="15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A85BC2-5F77-6D49-AE11-64F6EEA59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FFA900-71AB-9446-9603-0666966B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D9246-0B21-0C48-8670-36411815D209}"/>
              </a:ext>
            </a:extLst>
          </p:cNvPr>
          <p:cNvSpPr txBox="1"/>
          <p:nvPr/>
        </p:nvSpPr>
        <p:spPr>
          <a:xfrm>
            <a:off x="106442" y="132765"/>
            <a:ext cx="869149" cy="461665"/>
          </a:xfrm>
          <a:prstGeom prst="rect">
            <a:avLst/>
          </a:prstGeom>
          <a:solidFill>
            <a:srgbClr val="D5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EB0757-93D8-6444-8AD9-7FB210868306}"/>
              </a:ext>
            </a:extLst>
          </p:cNvPr>
          <p:cNvSpPr txBox="1"/>
          <p:nvPr/>
        </p:nvSpPr>
        <p:spPr>
          <a:xfrm>
            <a:off x="94001" y="3483419"/>
            <a:ext cx="1187761" cy="461665"/>
          </a:xfrm>
          <a:prstGeom prst="rect">
            <a:avLst/>
          </a:prstGeom>
          <a:solidFill>
            <a:srgbClr val="D5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8">
            <a:extLst>
              <a:ext uri="{FF2B5EF4-FFF2-40B4-BE49-F238E27FC236}">
                <a16:creationId xmlns:a16="http://schemas.microsoft.com/office/drawing/2014/main" id="{1C50BEFE-44A4-1144-A3AD-6A1086EB60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801059"/>
              </p:ext>
            </p:extLst>
          </p:nvPr>
        </p:nvGraphicFramePr>
        <p:xfrm>
          <a:off x="9487023" y="4432304"/>
          <a:ext cx="2689290" cy="2018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8" name="Photo Editor Photo" r:id="rId8" imgW="13004800" imgH="9753600" progId="MSPhotoEd.3">
                  <p:embed/>
                </p:oleObj>
              </mc:Choice>
              <mc:Fallback>
                <p:oleObj name="Photo Editor Photo" r:id="rId8" imgW="13004800" imgH="9753600" progId="MSPhotoEd.3">
                  <p:embed/>
                  <p:pic>
                    <p:nvPicPr>
                      <p:cNvPr id="563208" name="Object 8">
                        <a:extLst>
                          <a:ext uri="{FF2B5EF4-FFF2-40B4-BE49-F238E27FC236}">
                            <a16:creationId xmlns:a16="http://schemas.microsoft.com/office/drawing/2014/main" id="{196E97A1-8F87-B942-AE89-02586BBC38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7023" y="4432304"/>
                        <a:ext cx="2689290" cy="2018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BD04538-D94D-2343-AAC8-47A4282AF849}"/>
              </a:ext>
            </a:extLst>
          </p:cNvPr>
          <p:cNvSpPr/>
          <p:nvPr/>
        </p:nvSpPr>
        <p:spPr>
          <a:xfrm>
            <a:off x="4672225" y="1568484"/>
            <a:ext cx="4659167" cy="2328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1036">
            <a:extLst>
              <a:ext uri="{FF2B5EF4-FFF2-40B4-BE49-F238E27FC236}">
                <a16:creationId xmlns:a16="http://schemas.microsoft.com/office/drawing/2014/main" id="{DFB180D4-6BF8-FC4F-8746-8F77CB361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28" y="1663854"/>
            <a:ext cx="2368458" cy="15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35">
            <a:extLst>
              <a:ext uri="{FF2B5EF4-FFF2-40B4-BE49-F238E27FC236}">
                <a16:creationId xmlns:a16="http://schemas.microsoft.com/office/drawing/2014/main" id="{80D0469C-597F-1548-BC7B-EA1F56B79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414" y="1659291"/>
            <a:ext cx="2098095" cy="15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4" name="Text Box 1048">
            <a:extLst>
              <a:ext uri="{FF2B5EF4-FFF2-40B4-BE49-F238E27FC236}">
                <a16:creationId xmlns:a16="http://schemas.microsoft.com/office/drawing/2014/main" id="{7A6B3559-A8D6-834F-8F8E-B28DABE5D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887" y="3500996"/>
            <a:ext cx="3906960" cy="707886"/>
          </a:xfrm>
          <a:prstGeom prst="rect">
            <a:avLst/>
          </a:prstGeom>
          <a:solidFill>
            <a:srgbClr val="F9EFE7"/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LPP Participation : </a:t>
            </a: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TRT</a:t>
            </a:r>
            <a:r>
              <a:rPr lang="en-US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(tracker) </a:t>
            </a:r>
          </a:p>
          <a:p>
            <a:r>
              <a:rPr lang="en-US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alt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(Hadron Cal.)</a:t>
            </a:r>
          </a:p>
        </p:txBody>
      </p:sp>
      <p:pic>
        <p:nvPicPr>
          <p:cNvPr id="20503" name="Picture 1047" descr="atlas-113-1329_IMG">
            <a:extLst>
              <a:ext uri="{FF2B5EF4-FFF2-40B4-BE49-F238E27FC236}">
                <a16:creationId xmlns:a16="http://schemas.microsoft.com/office/drawing/2014/main" id="{7F0918F1-2B86-5842-A4C0-880B55CEB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71" y="3889231"/>
            <a:ext cx="2225747" cy="166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5BBCAF-0723-D242-BE06-B162905799E7}"/>
              </a:ext>
            </a:extLst>
          </p:cNvPr>
          <p:cNvSpPr/>
          <p:nvPr/>
        </p:nvSpPr>
        <p:spPr>
          <a:xfrm>
            <a:off x="5948489" y="3724418"/>
            <a:ext cx="6229022" cy="707886"/>
          </a:xfrm>
          <a:prstGeom prst="rect">
            <a:avLst/>
          </a:prstGeom>
          <a:solidFill>
            <a:srgbClr val="F9EFE7"/>
          </a:solidFill>
        </p:spPr>
        <p:txBody>
          <a:bodyPr wrap="square">
            <a:spAutoFit/>
          </a:bodyPr>
          <a:lstStyle/>
          <a:p>
            <a:r>
              <a:rPr lang="en-US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Screen Monitors BTVI </a:t>
            </a:r>
          </a:p>
          <a:p>
            <a:r>
              <a:rPr lang="en-US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SPS - LHC</a:t>
            </a:r>
            <a:r>
              <a:rPr lang="en-US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Transfer Channels &amp; </a:t>
            </a:r>
            <a:r>
              <a:rPr lang="en-US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CNGS</a:t>
            </a:r>
            <a:r>
              <a:rPr lang="en-US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Beam</a:t>
            </a:r>
            <a:endParaRPr lang="ru-RU" sz="2000" dirty="0"/>
          </a:p>
        </p:txBody>
      </p:sp>
      <p:pic>
        <p:nvPicPr>
          <p:cNvPr id="25" name="Picture 2" descr="IMG_2645_v">
            <a:extLst>
              <a:ext uri="{FF2B5EF4-FFF2-40B4-BE49-F238E27FC236}">
                <a16:creationId xmlns:a16="http://schemas.microsoft.com/office/drawing/2014/main" id="{09E7183B-8898-8043-AA28-49E93D982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440" y="9429"/>
            <a:ext cx="2903794" cy="401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0">
            <a:extLst>
              <a:ext uri="{FF2B5EF4-FFF2-40B4-BE49-F238E27FC236}">
                <a16:creationId xmlns:a16="http://schemas.microsoft.com/office/drawing/2014/main" id="{D8B40440-06F2-E848-AB3E-80375DE83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69" y="5355135"/>
            <a:ext cx="1338828" cy="1323439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ru-RU" sz="2000" dirty="0">
                <a:solidFill>
                  <a:srgbClr val="000066"/>
                </a:solidFill>
                <a:latin typeface="Times New Roman" panose="02020603050405020304" pitchFamily="18" charset="0"/>
              </a:rPr>
              <a:t>TI8 line </a:t>
            </a:r>
          </a:p>
          <a:p>
            <a:pPr algn="l">
              <a:buFontTx/>
              <a:buNone/>
            </a:pPr>
            <a:r>
              <a:rPr lang="en-US" altLang="ru-RU" sz="2000" dirty="0">
                <a:solidFill>
                  <a:srgbClr val="000066"/>
                </a:solidFill>
                <a:latin typeface="Times New Roman" panose="02020603050405020304" pitchFamily="18" charset="0"/>
              </a:rPr>
              <a:t>Successful</a:t>
            </a:r>
          </a:p>
          <a:p>
            <a:pPr algn="l">
              <a:buFontTx/>
              <a:buNone/>
            </a:pPr>
            <a:r>
              <a:rPr lang="en-US" altLang="ru-RU" sz="2000" dirty="0">
                <a:solidFill>
                  <a:srgbClr val="000066"/>
                </a:solidFill>
                <a:latin typeface="Times New Roman" panose="02020603050405020304" pitchFamily="18" charset="0"/>
              </a:rPr>
              <a:t> test </a:t>
            </a:r>
          </a:p>
          <a:p>
            <a:pPr algn="l">
              <a:buFontTx/>
              <a:buNone/>
            </a:pPr>
            <a:r>
              <a:rPr lang="en-US" altLang="ru-RU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23</a:t>
            </a: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.10</a:t>
            </a:r>
            <a:r>
              <a:rPr lang="en-US" altLang="ru-RU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2004</a:t>
            </a:r>
            <a:endParaRPr lang="en-US" altLang="ru-RU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16">
            <a:extLst>
              <a:ext uri="{FF2B5EF4-FFF2-40B4-BE49-F238E27FC236}">
                <a16:creationId xmlns:a16="http://schemas.microsoft.com/office/drawing/2014/main" id="{7BA80F73-1D1B-894B-99C9-EF4CDF32B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916" y="4666752"/>
            <a:ext cx="1606530" cy="40011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ru-RU" sz="2000" dirty="0">
                <a:solidFill>
                  <a:srgbClr val="000066"/>
                </a:solidFill>
                <a:latin typeface="Times New Roman" panose="02020603050405020304" pitchFamily="18" charset="0"/>
              </a:rPr>
              <a:t>the beam spot</a:t>
            </a:r>
          </a:p>
        </p:txBody>
      </p:sp>
      <p:sp>
        <p:nvSpPr>
          <p:cNvPr id="34" name="Line 17">
            <a:extLst>
              <a:ext uri="{FF2B5EF4-FFF2-40B4-BE49-F238E27FC236}">
                <a16:creationId xmlns:a16="http://schemas.microsoft.com/office/drawing/2014/main" id="{00DF221C-A262-0646-B4A1-4902F8C9FA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80385" y="4743018"/>
            <a:ext cx="727510" cy="18084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4FFE0-F6E8-8D4C-A351-A0CE70CAF978}"/>
              </a:ext>
            </a:extLst>
          </p:cNvPr>
          <p:cNvSpPr txBox="1"/>
          <p:nvPr/>
        </p:nvSpPr>
        <p:spPr>
          <a:xfrm>
            <a:off x="8893006" y="6316551"/>
            <a:ext cx="2838961" cy="400110"/>
          </a:xfrm>
          <a:prstGeom prst="rect">
            <a:avLst/>
          </a:prstGeom>
          <a:solidFill>
            <a:srgbClr val="F9EFE7"/>
          </a:solidFill>
        </p:spPr>
        <p:txBody>
          <a:bodyPr wrap="square" rtlCol="0">
            <a:spAutoFit/>
          </a:bodyPr>
          <a:lstStyle/>
          <a:p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поставлено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BTVI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9E6163-A025-0D4F-A8B1-6683F8F777F7}"/>
              </a:ext>
            </a:extLst>
          </p:cNvPr>
          <p:cNvGrpSpPr/>
          <p:nvPr/>
        </p:nvGrpSpPr>
        <p:grpSpPr>
          <a:xfrm>
            <a:off x="111014" y="88911"/>
            <a:ext cx="11999601" cy="6571340"/>
            <a:chOff x="163633" y="69893"/>
            <a:chExt cx="11999601" cy="65713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837E019-D517-B64C-8D7E-D05BE94FE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33" y="396855"/>
              <a:ext cx="5470398" cy="57527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93E2D2-E0E0-C547-838A-E0D25EC73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6762" y="530524"/>
              <a:ext cx="6436472" cy="55874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108562-9348-1E4A-B16C-19A9A58544D0}"/>
                </a:ext>
              </a:extLst>
            </p:cNvPr>
            <p:cNvSpPr txBox="1"/>
            <p:nvPr/>
          </p:nvSpPr>
          <p:spPr>
            <a:xfrm>
              <a:off x="2121823" y="6118013"/>
              <a:ext cx="9755509" cy="523220"/>
            </a:xfrm>
            <a:prstGeom prst="rect">
              <a:avLst/>
            </a:prstGeom>
            <a:solidFill>
              <a:srgbClr val="E4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ICHEP – 2012, Melbourne, July 4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3B342EC-6CB1-6241-902F-159095B5B4BF}"/>
                </a:ext>
              </a:extLst>
            </p:cNvPr>
            <p:cNvSpPr txBox="1"/>
            <p:nvPr/>
          </p:nvSpPr>
          <p:spPr>
            <a:xfrm>
              <a:off x="163633" y="69893"/>
              <a:ext cx="11921925" cy="523220"/>
            </a:xfrm>
            <a:prstGeom prst="rect">
              <a:avLst/>
            </a:prstGeom>
            <a:solidFill>
              <a:srgbClr val="E4FFFF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HIGGS boson observation</a:t>
              </a:r>
              <a:endPara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57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C1C583B-4A0A-244C-BDC9-C7637A714386}"/>
              </a:ext>
            </a:extLst>
          </p:cNvPr>
          <p:cNvGrpSpPr/>
          <p:nvPr/>
        </p:nvGrpSpPr>
        <p:grpSpPr>
          <a:xfrm>
            <a:off x="3442252" y="1708581"/>
            <a:ext cx="8150526" cy="5043874"/>
            <a:chOff x="4503755" y="1710198"/>
            <a:chExt cx="8150526" cy="504387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4947629-7A08-384F-9E47-53A85604DF29}"/>
                </a:ext>
              </a:extLst>
            </p:cNvPr>
            <p:cNvGrpSpPr/>
            <p:nvPr/>
          </p:nvGrpSpPr>
          <p:grpSpPr>
            <a:xfrm>
              <a:off x="4503755" y="1710198"/>
              <a:ext cx="7469234" cy="4423186"/>
              <a:chOff x="4503755" y="1710198"/>
              <a:chExt cx="7469234" cy="44231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F3E1D7-A08D-914E-8300-F0AECE447B8F}"/>
                  </a:ext>
                </a:extLst>
              </p:cNvPr>
              <p:cNvSpPr/>
              <p:nvPr/>
            </p:nvSpPr>
            <p:spPr>
              <a:xfrm>
                <a:off x="10070425" y="5709314"/>
                <a:ext cx="1902564" cy="424070"/>
              </a:xfrm>
              <a:prstGeom prst="rect">
                <a:avLst/>
              </a:prstGeom>
              <a:solidFill>
                <a:srgbClr val="D5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F3CC209-F8A2-A04B-A320-C8662867064D}"/>
                  </a:ext>
                </a:extLst>
              </p:cNvPr>
              <p:cNvSpPr/>
              <p:nvPr/>
            </p:nvSpPr>
            <p:spPr>
              <a:xfrm>
                <a:off x="4503755" y="4071689"/>
                <a:ext cx="2743200" cy="424070"/>
              </a:xfrm>
              <a:prstGeom prst="rect">
                <a:avLst/>
              </a:prstGeom>
              <a:solidFill>
                <a:srgbClr val="D5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E2B41C5-1C16-DF47-9B41-4191893AAB2E}"/>
                  </a:ext>
                </a:extLst>
              </p:cNvPr>
              <p:cNvSpPr/>
              <p:nvPr/>
            </p:nvSpPr>
            <p:spPr>
              <a:xfrm>
                <a:off x="5100103" y="1710198"/>
                <a:ext cx="5375742" cy="424070"/>
              </a:xfrm>
              <a:prstGeom prst="rect">
                <a:avLst/>
              </a:prstGeom>
              <a:solidFill>
                <a:srgbClr val="D5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310CE9-7551-B04A-B7EE-58352711F4F0}"/>
                </a:ext>
              </a:extLst>
            </p:cNvPr>
            <p:cNvGrpSpPr/>
            <p:nvPr/>
          </p:nvGrpSpPr>
          <p:grpSpPr>
            <a:xfrm>
              <a:off x="6526695" y="1922233"/>
              <a:ext cx="6127586" cy="4831839"/>
              <a:chOff x="5678556" y="1895728"/>
              <a:chExt cx="6127586" cy="4831839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8A02B82-ACA1-5340-B497-D071BB4C9633}"/>
                  </a:ext>
                </a:extLst>
              </p:cNvPr>
              <p:cNvSpPr/>
              <p:nvPr/>
            </p:nvSpPr>
            <p:spPr>
              <a:xfrm>
                <a:off x="5678556" y="1895728"/>
                <a:ext cx="1704234" cy="947815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F545F78-FDCF-564A-93E6-7F33CA93AAEF}"/>
                  </a:ext>
                </a:extLst>
              </p:cNvPr>
              <p:cNvSpPr/>
              <p:nvPr/>
            </p:nvSpPr>
            <p:spPr>
              <a:xfrm>
                <a:off x="7144252" y="3899765"/>
                <a:ext cx="976206" cy="800684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1446AF4-FA2B-6C4A-974D-07373D51E1F2}"/>
                  </a:ext>
                </a:extLst>
              </p:cNvPr>
              <p:cNvSpPr/>
              <p:nvPr/>
            </p:nvSpPr>
            <p:spPr>
              <a:xfrm>
                <a:off x="9627706" y="6007484"/>
                <a:ext cx="2178436" cy="720083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E6C3405-D8EA-4A46-9816-3955DE30CE70}"/>
              </a:ext>
            </a:extLst>
          </p:cNvPr>
          <p:cNvSpPr/>
          <p:nvPr/>
        </p:nvSpPr>
        <p:spPr>
          <a:xfrm>
            <a:off x="231034" y="496161"/>
            <a:ext cx="1162391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1</a:t>
            </a:r>
            <a:r>
              <a:rPr lang="en-GB" sz="2400" b="1" dirty="0">
                <a:solidFill>
                  <a:srgbClr val="202122"/>
                </a:solidFill>
                <a:latin typeface="Arial" panose="020B0604020202020204" pitchFamily="34" charset="0"/>
              </a:rPr>
              <a:t>973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: </a:t>
            </a:r>
            <a:r>
              <a:rPr lang="en-GB" sz="2400" i="1" dirty="0">
                <a:solidFill>
                  <a:srgbClr val="202122"/>
                </a:solidFill>
                <a:latin typeface="Arial" panose="020B0604020202020204" pitchFamily="34" charset="0"/>
              </a:rPr>
              <a:t>The discovery of neutral currents in the </a:t>
            </a:r>
            <a:r>
              <a:rPr lang="en-GB" sz="2400" i="1" dirty="0" err="1">
                <a:solidFill>
                  <a:srgbClr val="202122"/>
                </a:solidFill>
                <a:latin typeface="Arial" panose="020B0604020202020204" pitchFamily="34" charset="0"/>
              </a:rPr>
              <a:t>Gargamelle</a:t>
            </a:r>
            <a:r>
              <a:rPr lang="en-GB" sz="2400" i="1" dirty="0">
                <a:solidFill>
                  <a:srgbClr val="202122"/>
                </a:solidFill>
                <a:latin typeface="Arial" panose="020B0604020202020204" pitchFamily="34" charset="0"/>
              </a:rPr>
              <a:t> bubble chamber;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202122"/>
                </a:solidFill>
                <a:latin typeface="Arial" panose="020B0604020202020204" pitchFamily="34" charset="0"/>
              </a:rPr>
              <a:t>1983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: The discovery of W and in the UA1 and UA2 experiments;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</a:rPr>
              <a:t>1</a:t>
            </a:r>
            <a:r>
              <a:rPr lang="en-GB" sz="2400" b="1" dirty="0">
                <a:solidFill>
                  <a:srgbClr val="202122"/>
                </a:solidFill>
                <a:latin typeface="Arial" panose="020B0604020202020204" pitchFamily="34" charset="0"/>
              </a:rPr>
              <a:t>989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: The determination of </a:t>
            </a:r>
            <a:r>
              <a:rPr lang="en-GB" sz="2400" b="1" dirty="0">
                <a:solidFill>
                  <a:srgbClr val="202122"/>
                </a:solidFill>
                <a:latin typeface="Arial" panose="020B0604020202020204" pitchFamily="34" charset="0"/>
              </a:rPr>
              <a:t>the number of light neutrino  families 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at the LEP operating on the Z boson peak: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ALEPH, 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DELPHI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OPAL, L3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202122"/>
                </a:solidFill>
                <a:latin typeface="Arial" panose="020B0604020202020204" pitchFamily="34" charset="0"/>
              </a:rPr>
              <a:t>1995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: The first creation of antihydrogen   atoms in the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PS210 experiment; </a:t>
            </a:r>
          </a:p>
          <a:p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1</a:t>
            </a:r>
            <a:r>
              <a:rPr lang="en-GB" sz="2400" b="1" dirty="0">
                <a:solidFill>
                  <a:srgbClr val="202122"/>
                </a:solidFill>
                <a:latin typeface="Arial" panose="020B0604020202020204" pitchFamily="34" charset="0"/>
              </a:rPr>
              <a:t>995–2005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: Precision measurement of the Z </a:t>
            </a:r>
            <a:r>
              <a:rPr lang="en-GB" sz="2400" dirty="0" err="1">
                <a:solidFill>
                  <a:srgbClr val="202122"/>
                </a:solidFill>
                <a:latin typeface="Arial" panose="020B0604020202020204" pitchFamily="34" charset="0"/>
              </a:rPr>
              <a:t>lineshape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,</a:t>
            </a:r>
            <a:r>
              <a:rPr lang="en-GB" sz="2400" baseline="30000" dirty="0">
                <a:solidFill>
                  <a:srgbClr val="3366CC"/>
                </a:solidFill>
                <a:latin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based predominantly on LEP data collected on the Z resonance from 1990 to 1995;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202122"/>
                </a:solidFill>
                <a:latin typeface="Arial" panose="020B0604020202020204" pitchFamily="34" charset="0"/>
              </a:rPr>
              <a:t>1999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: The discovery of </a:t>
            </a:r>
            <a:r>
              <a:rPr lang="en-GB" sz="2400" b="1" dirty="0">
                <a:solidFill>
                  <a:srgbClr val="202122"/>
                </a:solidFill>
                <a:latin typeface="Arial" panose="020B0604020202020204" pitchFamily="34" charset="0"/>
              </a:rPr>
              <a:t>direct CP violation 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in the 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</a:rPr>
              <a:t>NA48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 experiment; 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202122"/>
                </a:solidFill>
                <a:latin typeface="Arial" panose="020B0604020202020204" pitchFamily="34" charset="0"/>
              </a:rPr>
              <a:t>2010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: The isolation of 38 atoms of antihydrogen;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202122"/>
                </a:solidFill>
                <a:latin typeface="Arial" panose="020B0604020202020204" pitchFamily="34" charset="0"/>
              </a:rPr>
              <a:t>2011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: Maintaining antihydrogen  for over 15 minutes;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202122"/>
                </a:solidFill>
                <a:latin typeface="Arial" panose="020B0604020202020204" pitchFamily="34" charset="0"/>
              </a:rPr>
              <a:t>2012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: A boson with mass around 125 GeV/c</a:t>
            </a:r>
            <a:r>
              <a:rPr lang="en-GB" sz="2400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2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 consistent with the </a:t>
            </a:r>
            <a:r>
              <a:rPr lang="en-GB" sz="2400" b="1" dirty="0">
                <a:solidFill>
                  <a:srgbClr val="202122"/>
                </a:solidFill>
                <a:latin typeface="Arial" panose="020B0604020202020204" pitchFamily="34" charset="0"/>
              </a:rPr>
              <a:t>Higgs boson </a:t>
            </a:r>
          </a:p>
          <a:p>
            <a:pPr algn="r"/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– 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ATLAS, CMS</a:t>
            </a:r>
            <a:r>
              <a:rPr lang="en-GB" sz="2400" dirty="0">
                <a:solidFill>
                  <a:srgbClr val="202122"/>
                </a:solidFill>
                <a:latin typeface="Arial" panose="020B0604020202020204" pitchFamily="34" charset="0"/>
              </a:rPr>
              <a:t>.  </a:t>
            </a:r>
            <a:endParaRPr lang="en-GB" sz="2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97538-3F76-5848-A8E6-DCBCAE49A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EC6A5-2315-6342-BDC6-0DD20CE42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pic>
        <p:nvPicPr>
          <p:cNvPr id="7" name="Picture 8" descr="CERN">
            <a:extLst>
              <a:ext uri="{FF2B5EF4-FFF2-40B4-BE49-F238E27FC236}">
                <a16:creationId xmlns:a16="http://schemas.microsoft.com/office/drawing/2014/main" id="{7880DE3A-A79A-3D48-907D-953370B1F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496" y="33592"/>
            <a:ext cx="1437342" cy="143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F20B0F-7B6A-AE4B-9AFC-70E9B4C8BC13}"/>
              </a:ext>
            </a:extLst>
          </p:cNvPr>
          <p:cNvSpPr/>
          <p:nvPr/>
        </p:nvSpPr>
        <p:spPr>
          <a:xfrm>
            <a:off x="337051" y="77568"/>
            <a:ext cx="6745459" cy="461665"/>
          </a:xfrm>
          <a:prstGeom prst="rect">
            <a:avLst/>
          </a:prstGeom>
          <a:solidFill>
            <a:srgbClr val="E4FF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Крупнейшие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открытия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</a:rPr>
              <a:t>в </a:t>
            </a:r>
            <a:r>
              <a:rPr lang="en-US" sz="2400" b="1" dirty="0">
                <a:solidFill>
                  <a:srgbClr val="202122"/>
                </a:solidFill>
                <a:latin typeface="Arial" panose="020B0604020202020204" pitchFamily="34" charset="0"/>
              </a:rPr>
              <a:t>CERN</a:t>
            </a:r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202122"/>
                </a:solidFill>
                <a:latin typeface="Arial" panose="020B0604020202020204" pitchFamily="34" charset="0"/>
              </a:rPr>
              <a:t>(Wikipedia)</a:t>
            </a:r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</a:rPr>
              <a:t>:</a:t>
            </a:r>
            <a:endParaRPr lang="ru-RU" sz="2400" b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62564D-87D2-A748-A2DE-D8477F9E751B}"/>
              </a:ext>
            </a:extLst>
          </p:cNvPr>
          <p:cNvCxnSpPr>
            <a:cxnSpLocks/>
          </p:cNvCxnSpPr>
          <p:nvPr/>
        </p:nvCxnSpPr>
        <p:spPr>
          <a:xfrm flipH="1">
            <a:off x="4038600" y="2132651"/>
            <a:ext cx="53757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267B82-BCBD-6743-9622-67E8A7BBDB7F}"/>
              </a:ext>
            </a:extLst>
          </p:cNvPr>
          <p:cNvCxnSpPr>
            <a:cxnSpLocks/>
          </p:cNvCxnSpPr>
          <p:nvPr/>
        </p:nvCxnSpPr>
        <p:spPr>
          <a:xfrm flipH="1">
            <a:off x="3540315" y="4494142"/>
            <a:ext cx="26451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02B08C-A925-E346-AE5E-D4AEE8E2A711}"/>
              </a:ext>
            </a:extLst>
          </p:cNvPr>
          <p:cNvCxnSpPr>
            <a:cxnSpLocks/>
          </p:cNvCxnSpPr>
          <p:nvPr/>
        </p:nvCxnSpPr>
        <p:spPr>
          <a:xfrm flipH="1" flipV="1">
            <a:off x="9086982" y="6131761"/>
            <a:ext cx="1864260" cy="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74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kovalenko\My Documents\1_ЛФВЭ\ЛВЭ_вид сверху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7657" r="2301" b="7631"/>
          <a:stretch>
            <a:fillRect/>
          </a:stretch>
        </p:blipFill>
        <p:spPr bwMode="auto">
          <a:xfrm>
            <a:off x="172277" y="-4945"/>
            <a:ext cx="11701670" cy="686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inchrophasot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6" y="3316257"/>
            <a:ext cx="5950224" cy="34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photo0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276" y="5437"/>
            <a:ext cx="2049527" cy="310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251269" y="5899715"/>
            <a:ext cx="6768454" cy="830997"/>
          </a:xfrm>
          <a:prstGeom prst="rect">
            <a:avLst/>
          </a:prstGeom>
          <a:solidFill>
            <a:srgbClr val="E4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90"/>
                </a:solidFill>
                <a:latin typeface="Arial"/>
                <a:cs typeface="Arial"/>
              </a:rPr>
              <a:t>в </a:t>
            </a:r>
            <a:r>
              <a:rPr lang="ru-RU" sz="2400" b="1" i="1" dirty="0">
                <a:solidFill>
                  <a:srgbClr val="FF0000"/>
                </a:solidFill>
                <a:latin typeface="Arial"/>
                <a:cs typeface="Arial"/>
              </a:rPr>
              <a:t>70-х</a:t>
            </a:r>
            <a:r>
              <a:rPr lang="ru-RU" sz="2400" b="1" i="1" dirty="0">
                <a:solidFill>
                  <a:srgbClr val="000090"/>
                </a:solidFill>
                <a:latin typeface="Arial"/>
                <a:cs typeface="Arial"/>
              </a:rPr>
              <a:t> начаты пионерские исследования по Релятивисткой Ядерной Физике (РЯФ)</a:t>
            </a:r>
            <a:endParaRPr lang="en-US" sz="24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1080" y="47625"/>
            <a:ext cx="9705144" cy="1569660"/>
          </a:xfrm>
          <a:prstGeom prst="rect">
            <a:avLst/>
          </a:prstGeom>
          <a:solidFill>
            <a:srgbClr val="DEFAFF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В.И. Векслер: </a:t>
            </a:r>
          </a:p>
          <a:p>
            <a:pPr marL="342900" indent="-342900">
              <a:buFontTx/>
              <a:buChar char="-"/>
            </a:pPr>
            <a:r>
              <a:rPr lang="ru-RU" sz="24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1944 - открытие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Принципа Автофазировки 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1957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 – </a:t>
            </a:r>
            <a:r>
              <a:rPr lang="ru-RU" sz="2400" b="1" dirty="0">
                <a:solidFill>
                  <a:srgbClr val="000090"/>
                </a:solidFill>
                <a:latin typeface="Arial"/>
                <a:cs typeface="Arial"/>
              </a:rPr>
              <a:t>запуск Синхрофазотрона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ru-RU" sz="24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ru-RU" sz="2400" b="1" i="1" dirty="0">
                <a:solidFill>
                  <a:srgbClr val="FF0D1A"/>
                </a:solidFill>
                <a:latin typeface="Arial"/>
                <a:cs typeface="Arial"/>
                <a:sym typeface="Times" charset="0"/>
              </a:rPr>
              <a:t>мировой лидер по энергии</a:t>
            </a:r>
            <a:r>
              <a:rPr lang="ru-RU" sz="2400" b="1" i="1" dirty="0">
                <a:solidFill>
                  <a:srgbClr val="002060"/>
                </a:solidFill>
                <a:latin typeface="Arial"/>
                <a:cs typeface="Arial"/>
                <a:sym typeface="Times" charset="0"/>
              </a:rPr>
              <a:t>,</a:t>
            </a:r>
            <a:r>
              <a:rPr lang="ru-RU" sz="2400" b="1" i="1" dirty="0">
                <a:solidFill>
                  <a:srgbClr val="FF0D1A"/>
                </a:solidFill>
                <a:latin typeface="Arial"/>
                <a:cs typeface="Arial"/>
                <a:sym typeface="Times" charset="0"/>
              </a:rPr>
              <a:t> </a:t>
            </a:r>
            <a:r>
              <a:rPr lang="ru-RU" sz="2400" b="1" i="1" dirty="0">
                <a:solidFill>
                  <a:srgbClr val="000090"/>
                </a:solidFill>
                <a:latin typeface="Arial"/>
                <a:cs typeface="Arial"/>
              </a:rPr>
              <a:t>протоны ускорены до </a:t>
            </a:r>
            <a:r>
              <a:rPr lang="en-US" sz="2400" b="1" i="1" dirty="0">
                <a:solidFill>
                  <a:srgbClr val="FF0D1A"/>
                </a:solidFill>
                <a:latin typeface="Arial"/>
                <a:cs typeface="Arial"/>
                <a:sym typeface="Times" charset="0"/>
              </a:rPr>
              <a:t>10</a:t>
            </a:r>
            <a:r>
              <a:rPr lang="en-US" sz="2400" b="1" i="1" dirty="0">
                <a:solidFill>
                  <a:srgbClr val="000090"/>
                </a:solidFill>
                <a:latin typeface="Arial"/>
                <a:cs typeface="Arial"/>
                <a:sym typeface="Times" charset="0"/>
              </a:rPr>
              <a:t> </a:t>
            </a:r>
            <a:r>
              <a:rPr lang="ru-RU" sz="2400" b="1" i="1" dirty="0">
                <a:solidFill>
                  <a:srgbClr val="000090"/>
                </a:solidFill>
                <a:latin typeface="Arial"/>
                <a:cs typeface="Arial"/>
                <a:sym typeface="Times" charset="0"/>
              </a:rPr>
              <a:t>ГэВ </a:t>
            </a:r>
            <a:endParaRPr lang="en-US" sz="2400" b="1" i="1" dirty="0">
              <a:solidFill>
                <a:srgbClr val="000090"/>
              </a:solidFill>
              <a:latin typeface="Arial"/>
              <a:cs typeface="Arial"/>
              <a:sym typeface="Time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981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/>
              <a:t>22 декабря 2023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648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ru-RU"/>
              <a:t>В. Кекелидзе, ЛФВЭ-70</a:t>
            </a:r>
          </a:p>
        </p:txBody>
      </p:sp>
    </p:spTree>
    <p:extLst>
      <p:ext uri="{BB962C8B-B14F-4D97-AF65-F5344CB8AC3E}">
        <p14:creationId xmlns:p14="http://schemas.microsoft.com/office/powerpoint/2010/main" val="17423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68463-76BB-D246-B41B-28F432E4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D8F65-9CD2-DC41-94C9-528DA8E97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71859A-98BA-564E-995B-CC874CD4BEA3}"/>
              </a:ext>
            </a:extLst>
          </p:cNvPr>
          <p:cNvSpPr txBox="1"/>
          <p:nvPr/>
        </p:nvSpPr>
        <p:spPr>
          <a:xfrm>
            <a:off x="4853797" y="136525"/>
            <a:ext cx="2360262" cy="523220"/>
          </a:xfrm>
          <a:prstGeom prst="rect">
            <a:avLst/>
          </a:prstGeom>
          <a:solidFill>
            <a:srgbClr val="D5FFFF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9E06AF-CAFC-6846-A3FB-E750AE046394}"/>
              </a:ext>
            </a:extLst>
          </p:cNvPr>
          <p:cNvSpPr/>
          <p:nvPr/>
        </p:nvSpPr>
        <p:spPr>
          <a:xfrm>
            <a:off x="364435" y="598190"/>
            <a:ext cx="11463130" cy="589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20000"/>
              </a:lnSpc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 За </a:t>
            </a:r>
            <a:r>
              <a:rPr lang="ru-RU" sz="2400" b="1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70</a:t>
            </a:r>
            <a:r>
              <a:rPr lang="ru-RU" sz="2400" b="1" i="1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 Лаборатория прошла славный путь, полный открытий </a:t>
            </a:r>
          </a:p>
          <a:p>
            <a:pPr algn="r" eaLnBrk="0" hangingPunct="0">
              <a:lnSpc>
                <a:spcPct val="120000"/>
              </a:lnSpc>
              <a:buClr>
                <a:srgbClr val="FF0000"/>
              </a:buClr>
              <a:buSzPct val="160000"/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и значимых научных достижений</a:t>
            </a:r>
          </a:p>
          <a:p>
            <a:pPr marL="342900" indent="-342900" eaLnBrk="0" hangingPunct="0">
              <a:lnSpc>
                <a:spcPct val="120000"/>
              </a:lnSpc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 Сегодня в Лаборатории ведутся успешные исследования на передовых научных направлениях -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долгосрочную (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лет) программу исследований и выходит на междисциплинарный научный рубеж, открывая новые возможности в исследованиях:</a:t>
            </a:r>
          </a:p>
          <a:p>
            <a:pPr lvl="1" eaLnBrk="0" hangingPunct="0">
              <a:lnSpc>
                <a:spcPct val="120000"/>
              </a:lnSpc>
              <a:buClr>
                <a:srgbClr val="FF0000"/>
              </a:buClr>
              <a:buSzPct val="160000"/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фундаментальных свойств ядерной материи в экстремальных условиях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(высокие барионные плотности и температуры); </a:t>
            </a:r>
          </a:p>
          <a:p>
            <a:pPr lvl="1" eaLnBrk="0" hangingPunct="0">
              <a:lnSpc>
                <a:spcPct val="120000"/>
              </a:lnSpc>
              <a:buClr>
                <a:srgbClr val="FF0000"/>
              </a:buClr>
              <a:buSzPct val="160000"/>
              <a:defRPr/>
            </a:pP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адронной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физики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спиновой структуры нуклона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поляризационных явлений;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ядерной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атомной физики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биофизики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астрофизики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широкого спектра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прикладных и инновационных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</a:t>
            </a:r>
            <a:endParaRPr lang="ru-RU" sz="2400" b="1" i="1" dirty="0">
              <a:solidFill>
                <a:srgbClr val="00206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eaLnBrk="0" hangingPunct="0">
              <a:lnSpc>
                <a:spcPct val="150000"/>
              </a:lnSpc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ru-RU" sz="2400" b="1" i="1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 Коллектив Лаборатории уверенно смотрит в будущее </a:t>
            </a:r>
          </a:p>
        </p:txBody>
      </p:sp>
    </p:spTree>
    <p:extLst>
      <p:ext uri="{BB962C8B-B14F-4D97-AF65-F5344CB8AC3E}">
        <p14:creationId xmlns:p14="http://schemas.microsoft.com/office/powerpoint/2010/main" val="3154923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20893A-33B0-A83E-3715-D50553DB92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32" y="13063"/>
            <a:ext cx="11694936" cy="685799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F06CB6-DC2B-C644-8AD4-019A09C42532}"/>
              </a:ext>
            </a:extLst>
          </p:cNvPr>
          <p:cNvSpPr txBox="1"/>
          <p:nvPr/>
        </p:nvSpPr>
        <p:spPr>
          <a:xfrm>
            <a:off x="1192696" y="295518"/>
            <a:ext cx="6547686" cy="584775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Поздравляю с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ЮБИЛЕЕМ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3559831-CFC8-624F-A1C9-2FF9D488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F9638F-EF36-BF44-97AF-20488B60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</p:spTree>
    <p:extLst>
      <p:ext uri="{BB962C8B-B14F-4D97-AF65-F5344CB8AC3E}">
        <p14:creationId xmlns:p14="http://schemas.microsoft.com/office/powerpoint/2010/main" val="2976237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F6D2B-3F7D-E649-87F0-45C81B737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B5C3E-30E2-E44E-9E2E-50C68E6DB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97E00C56-129B-F540-9151-F70272227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83" y="243408"/>
            <a:ext cx="1208985" cy="5847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ru-RU" sz="3200" b="1" dirty="0">
                <a:solidFill>
                  <a:schemeClr val="bg1"/>
                </a:solidFill>
              </a:rPr>
              <a:t>1968 </a:t>
            </a:r>
            <a:endParaRPr lang="en-US" alt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67DAAF18-6E3A-BF4D-9592-2934DBC08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28" y="3881434"/>
            <a:ext cx="1208985" cy="5847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ru-RU" sz="3200" b="1" dirty="0">
                <a:solidFill>
                  <a:schemeClr val="bg1"/>
                </a:solidFill>
              </a:rPr>
              <a:t>1989 </a:t>
            </a:r>
            <a:endParaRPr lang="en-US" alt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8D3011B0-827A-9345-A843-14D3BD5B3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716" y="314959"/>
            <a:ext cx="7221622" cy="1938992"/>
          </a:xfrm>
          <a:prstGeom prst="rect">
            <a:avLst/>
          </a:prstGeom>
          <a:solidFill>
            <a:srgbClr val="E4FF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ru-RU" i="1" dirty="0">
                <a:solidFill>
                  <a:srgbClr val="0D228C"/>
                </a:solidFill>
              </a:rPr>
              <a:t>образован </a:t>
            </a:r>
            <a:r>
              <a:rPr lang="ru-RU" altLang="ru-RU" b="1" i="1" dirty="0">
                <a:solidFill>
                  <a:srgbClr val="0D228C"/>
                </a:solidFill>
              </a:rPr>
              <a:t>Отдел новых методов ускорения</a:t>
            </a:r>
          </a:p>
          <a:p>
            <a:r>
              <a:rPr lang="ru-RU" altLang="ru-RU" i="1" dirty="0">
                <a:solidFill>
                  <a:srgbClr val="0D228C"/>
                </a:solidFill>
              </a:rPr>
              <a:t>под руководством </a:t>
            </a:r>
            <a:r>
              <a:rPr lang="ru-RU" altLang="ru-RU" b="1" i="1" dirty="0">
                <a:solidFill>
                  <a:srgbClr val="0D228C"/>
                </a:solidFill>
              </a:rPr>
              <a:t>В.П. Саранце</a:t>
            </a:r>
            <a:r>
              <a:rPr lang="ru-RU" altLang="ru-RU" i="1" dirty="0">
                <a:solidFill>
                  <a:srgbClr val="0D228C"/>
                </a:solidFill>
              </a:rPr>
              <a:t>ва</a:t>
            </a:r>
          </a:p>
          <a:p>
            <a:r>
              <a:rPr lang="ru-RU" altLang="ru-RU" i="1" dirty="0">
                <a:solidFill>
                  <a:srgbClr val="0D228C"/>
                </a:solidFill>
              </a:rPr>
              <a:t>позднее </a:t>
            </a:r>
          </a:p>
          <a:p>
            <a:pPr algn="r"/>
            <a:r>
              <a:rPr lang="ru-RU" altLang="ru-RU" b="1" i="1" dirty="0">
                <a:solidFill>
                  <a:srgbClr val="0D228C"/>
                </a:solidFill>
              </a:rPr>
              <a:t>Общеинститутское научно-методическое </a:t>
            </a:r>
          </a:p>
          <a:p>
            <a:pPr algn="r"/>
            <a:r>
              <a:rPr lang="ru-RU" altLang="ru-RU" b="1" i="1" dirty="0">
                <a:solidFill>
                  <a:srgbClr val="0D228C"/>
                </a:solidFill>
              </a:rPr>
              <a:t>отделение</a:t>
            </a:r>
            <a:r>
              <a:rPr lang="en-US" altLang="ru-RU" b="1" i="1" dirty="0">
                <a:solidFill>
                  <a:srgbClr val="0D228C"/>
                </a:solidFill>
              </a:rPr>
              <a:t> </a:t>
            </a:r>
            <a:r>
              <a:rPr lang="en-US" altLang="ru-RU" i="1" dirty="0">
                <a:solidFill>
                  <a:srgbClr val="0D228C"/>
                </a:solidFill>
              </a:rPr>
              <a:t>(</a:t>
            </a:r>
            <a:r>
              <a:rPr lang="ru-RU" altLang="ru-RU" i="1" dirty="0">
                <a:solidFill>
                  <a:srgbClr val="0D228C"/>
                </a:solidFill>
              </a:rPr>
              <a:t>рук. </a:t>
            </a:r>
            <a:r>
              <a:rPr lang="ru-RU" altLang="ru-RU" b="1" i="1" dirty="0">
                <a:solidFill>
                  <a:srgbClr val="0D228C"/>
                </a:solidFill>
              </a:rPr>
              <a:t>В.А. Свиридов)</a:t>
            </a:r>
            <a:endParaRPr lang="en-US" altLang="ru-RU" b="1" i="1" dirty="0">
              <a:solidFill>
                <a:srgbClr val="0D228C"/>
              </a:solidFill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1A6CA06-3922-9743-9BA2-473D3DDBF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6313" y="3920128"/>
            <a:ext cx="10373415" cy="1938992"/>
          </a:xfrm>
          <a:prstGeom prst="rect">
            <a:avLst/>
          </a:prstGeom>
          <a:solidFill>
            <a:srgbClr val="FFE2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ru-RU" i="1" dirty="0">
                <a:solidFill>
                  <a:srgbClr val="0D228C"/>
                </a:solidFill>
              </a:rPr>
              <a:t>на базе </a:t>
            </a:r>
            <a:r>
              <a:rPr lang="ru-RU" altLang="ru-RU" b="1" i="1" dirty="0">
                <a:solidFill>
                  <a:srgbClr val="0D228C"/>
                </a:solidFill>
              </a:rPr>
              <a:t>ОНМО</a:t>
            </a:r>
            <a:r>
              <a:rPr lang="ru-RU" altLang="ru-RU" i="1" dirty="0">
                <a:solidFill>
                  <a:srgbClr val="0D228C"/>
                </a:solidFill>
              </a:rPr>
              <a:t> образована </a:t>
            </a:r>
          </a:p>
          <a:p>
            <a:r>
              <a:rPr lang="ru-RU" altLang="ru-RU" b="1" i="1" dirty="0">
                <a:solidFill>
                  <a:srgbClr val="0D228C"/>
                </a:solidFill>
              </a:rPr>
              <a:t>Лаборатория сверхвысоких </a:t>
            </a:r>
            <a:r>
              <a:rPr lang="ru-RU" altLang="ru-RU" b="1" i="1" dirty="0">
                <a:solidFill>
                  <a:srgbClr val="0C1167"/>
                </a:solidFill>
              </a:rPr>
              <a:t>энергий</a:t>
            </a:r>
            <a:r>
              <a:rPr lang="en-US" altLang="ru-RU" b="1" i="1" dirty="0">
                <a:solidFill>
                  <a:srgbClr val="0C1167"/>
                </a:solidFill>
              </a:rPr>
              <a:t> </a:t>
            </a:r>
            <a:r>
              <a:rPr lang="ru-RU" altLang="ru-RU" i="1" dirty="0">
                <a:solidFill>
                  <a:srgbClr val="0C1167"/>
                </a:solidFill>
              </a:rPr>
              <a:t>(</a:t>
            </a:r>
            <a:r>
              <a:rPr lang="ru-RU" altLang="ru-RU" i="1" dirty="0" err="1">
                <a:solidFill>
                  <a:srgbClr val="0C1167"/>
                </a:solidFill>
              </a:rPr>
              <a:t>дир</a:t>
            </a:r>
            <a:r>
              <a:rPr lang="ru-RU" altLang="ru-RU" i="1" dirty="0">
                <a:solidFill>
                  <a:srgbClr val="0C1167"/>
                </a:solidFill>
              </a:rPr>
              <a:t>. </a:t>
            </a:r>
            <a:r>
              <a:rPr lang="ru-RU" altLang="ru-RU" b="1" i="1" dirty="0">
                <a:solidFill>
                  <a:srgbClr val="0C1167"/>
                </a:solidFill>
              </a:rPr>
              <a:t>И.А. Савин</a:t>
            </a:r>
            <a:r>
              <a:rPr lang="ru-RU" altLang="ru-RU" i="1" dirty="0">
                <a:solidFill>
                  <a:srgbClr val="0C1167"/>
                </a:solidFill>
              </a:rPr>
              <a:t>),</a:t>
            </a:r>
            <a:r>
              <a:rPr lang="en-US" altLang="ru-RU" i="1" dirty="0">
                <a:solidFill>
                  <a:srgbClr val="0C1167"/>
                </a:solidFill>
              </a:rPr>
              <a:t> </a:t>
            </a:r>
          </a:p>
          <a:p>
            <a:r>
              <a:rPr lang="ru-RU" altLang="ru-RU" i="1" dirty="0">
                <a:solidFill>
                  <a:srgbClr val="0D228C"/>
                </a:solidFill>
              </a:rPr>
              <a:t> позднее – </a:t>
            </a:r>
            <a:r>
              <a:rPr lang="ru-RU" altLang="ru-RU" b="1" i="1" dirty="0">
                <a:solidFill>
                  <a:srgbClr val="0D228C"/>
                </a:solidFill>
              </a:rPr>
              <a:t>Лаборатория физики частиц,</a:t>
            </a:r>
            <a:r>
              <a:rPr lang="ru-RU" altLang="ru-RU" i="1" dirty="0">
                <a:solidFill>
                  <a:srgbClr val="0D228C"/>
                </a:solidFill>
              </a:rPr>
              <a:t> </a:t>
            </a:r>
            <a:endParaRPr lang="en-US" altLang="ru-RU" i="1" dirty="0">
              <a:solidFill>
                <a:srgbClr val="0D228C"/>
              </a:solidFill>
            </a:endParaRPr>
          </a:p>
          <a:p>
            <a:r>
              <a:rPr lang="ru-RU" altLang="ru-RU" i="1" dirty="0">
                <a:solidFill>
                  <a:srgbClr val="0D228C"/>
                </a:solidFill>
              </a:rPr>
              <a:t>для проведения исследований на передовых</a:t>
            </a:r>
          </a:p>
          <a:p>
            <a:r>
              <a:rPr lang="ru-RU" altLang="ru-RU" i="1" dirty="0">
                <a:solidFill>
                  <a:srgbClr val="0D228C"/>
                </a:solidFill>
              </a:rPr>
              <a:t>ускорителях </a:t>
            </a:r>
            <a:r>
              <a:rPr lang="ru-RU" altLang="ru-RU" i="1" dirty="0" err="1">
                <a:solidFill>
                  <a:srgbClr val="0D228C"/>
                </a:solidFill>
              </a:rPr>
              <a:t>ф.в.э</a:t>
            </a:r>
            <a:r>
              <a:rPr lang="ru-RU" altLang="ru-RU" i="1" dirty="0">
                <a:solidFill>
                  <a:srgbClr val="0D228C"/>
                </a:solidFill>
              </a:rPr>
              <a:t>.(</a:t>
            </a:r>
            <a:r>
              <a:rPr lang="en-US" altLang="ru-RU" i="1" dirty="0">
                <a:solidFill>
                  <a:srgbClr val="0D228C"/>
                </a:solidFill>
              </a:rPr>
              <a:t> </a:t>
            </a:r>
            <a:r>
              <a:rPr lang="ru-RU" altLang="ru-RU" b="1" i="1" dirty="0">
                <a:solidFill>
                  <a:srgbClr val="0D228C"/>
                </a:solidFill>
              </a:rPr>
              <a:t>ИФВЭ, </a:t>
            </a:r>
            <a:r>
              <a:rPr lang="en-US" altLang="ru-RU" b="1" i="1" dirty="0">
                <a:solidFill>
                  <a:srgbClr val="0D228C"/>
                </a:solidFill>
              </a:rPr>
              <a:t>CERN, DESY, BNL</a:t>
            </a:r>
            <a:r>
              <a:rPr lang="en-US" altLang="ru-RU" i="1" dirty="0">
                <a:solidFill>
                  <a:srgbClr val="0D228C"/>
                </a:solidFill>
              </a:rPr>
              <a:t>,..)</a:t>
            </a:r>
            <a:endParaRPr lang="ru-RU" altLang="ru-RU" i="1" dirty="0">
              <a:solidFill>
                <a:srgbClr val="0D228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13EC13-8C1E-3146-8CDF-F91B5C4C5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90" y="877788"/>
            <a:ext cx="1987826" cy="25654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72734D-C1D9-0144-9171-58E874895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163" y="3848552"/>
            <a:ext cx="2105426" cy="26594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D24995-3382-1E4C-8188-07027B136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994" y="314959"/>
            <a:ext cx="2395538" cy="212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85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29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276015" y="2105061"/>
            <a:ext cx="2597426" cy="37224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981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/>
              <a:t>22 декабря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648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ru-RU"/>
              <a:t>В. Кекелидзе, ЛФВЭ-70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94F20A-0396-EF4E-AFE3-5188B3183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765" y="1822281"/>
            <a:ext cx="8929369" cy="50227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EF540E-BE83-E64E-A1B3-36AF08DEF07F}"/>
              </a:ext>
            </a:extLst>
          </p:cNvPr>
          <p:cNvSpPr/>
          <p:nvPr/>
        </p:nvSpPr>
        <p:spPr>
          <a:xfrm>
            <a:off x="106878" y="5594115"/>
            <a:ext cx="3643488" cy="1200329"/>
          </a:xfrm>
          <a:prstGeom prst="rect">
            <a:avLst/>
          </a:prstGeom>
          <a:solidFill>
            <a:srgbClr val="F9EFE7"/>
          </a:solidFill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акад.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А.М.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Балдин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(1968 -1997)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пионер РЯФ</a:t>
            </a:r>
            <a:endParaRPr lang="ru-RU" sz="2400" dirty="0"/>
          </a:p>
        </p:txBody>
      </p:sp>
      <p:sp>
        <p:nvSpPr>
          <p:cNvPr id="2" name="Rectangle 1"/>
          <p:cNvSpPr/>
          <p:nvPr/>
        </p:nvSpPr>
        <p:spPr>
          <a:xfrm>
            <a:off x="71454" y="12950"/>
            <a:ext cx="11948268" cy="2159822"/>
          </a:xfrm>
          <a:prstGeom prst="rect">
            <a:avLst/>
          </a:prstGeom>
          <a:solidFill>
            <a:srgbClr val="F0FFFD"/>
          </a:solidFill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buClr>
                <a:srgbClr val="FDF520"/>
              </a:buClr>
              <a:buFontTx/>
              <a:buChar char="-"/>
            </a:pPr>
            <a:r>
              <a:rPr lang="ru-RU" sz="2800" b="1" i="1" dirty="0">
                <a:solidFill>
                  <a:schemeClr val="bg1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1993 </a:t>
            </a:r>
            <a:r>
              <a:rPr lang="ru-RU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запущен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России СП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синхротрон, созданный  по инициативе и под руководством акад.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А.М.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Балдина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создания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Нуклотрона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была разработана передовая технология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магнитов, названных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«Дубненскими»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широко востребованных для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укорительных центров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для ряда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прикладных задач</a:t>
            </a:r>
            <a:endParaRPr lang="en-US" sz="2400" b="1" i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2A16B7-798D-5D45-90A3-47B506BC9F70}"/>
              </a:ext>
            </a:extLst>
          </p:cNvPr>
          <p:cNvSpPr txBox="1"/>
          <p:nvPr/>
        </p:nvSpPr>
        <p:spPr>
          <a:xfrm>
            <a:off x="9928316" y="4939212"/>
            <a:ext cx="2091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CBF79-8B5E-D64C-9B69-3A1D15D56143}"/>
              </a:ext>
            </a:extLst>
          </p:cNvPr>
          <p:cNvSpPr txBox="1"/>
          <p:nvPr/>
        </p:nvSpPr>
        <p:spPr>
          <a:xfrm>
            <a:off x="3844700" y="5594114"/>
            <a:ext cx="8215488" cy="1200329"/>
          </a:xfrm>
          <a:prstGeom prst="rect">
            <a:avLst/>
          </a:prstGeom>
          <a:solidFill>
            <a:srgbClr val="F9EFE7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Эксперименты на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Синхрофазатроне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Нуклотроне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ФАЗА, 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DSS, ALPOM, SCAN,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Диск, Сфера,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Маруся, 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Delta,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Бэккерель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ГИБС-НИС,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SRC,…</a:t>
            </a:r>
            <a:endParaRPr lang="ru-RU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42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oup_photo_Badin_ISHEPP_XXII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" y="1110768"/>
            <a:ext cx="12041228" cy="49721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31504" y="48940"/>
            <a:ext cx="8928992" cy="830997"/>
          </a:xfrm>
          <a:prstGeom prst="rect">
            <a:avLst/>
          </a:prstGeom>
          <a:solidFill>
            <a:srgbClr val="EEF3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XXIII A.M. </a:t>
            </a:r>
            <a:r>
              <a:rPr lang="en-US" sz="2400" dirty="0" err="1">
                <a:solidFill>
                  <a:srgbClr val="000090"/>
                </a:solidFill>
                <a:latin typeface="Arial"/>
                <a:cs typeface="Arial"/>
              </a:rPr>
              <a:t>Baldin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International Seminar, </a:t>
            </a:r>
            <a:r>
              <a:rPr lang="en-US" sz="2400" i="1" dirty="0">
                <a:solidFill>
                  <a:srgbClr val="000090"/>
                </a:solidFill>
                <a:latin typeface="Arial"/>
                <a:cs typeface="Arial"/>
              </a:rPr>
              <a:t>Relativistic Nuclear Physics</a:t>
            </a:r>
            <a:r>
              <a:rPr lang="ru-RU" sz="24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i="1" dirty="0">
                <a:solidFill>
                  <a:srgbClr val="000090"/>
                </a:solidFill>
                <a:latin typeface="Arial"/>
                <a:cs typeface="Arial"/>
              </a:rPr>
              <a:t>&amp; QCD; </a:t>
            </a:r>
            <a:r>
              <a:rPr lang="en-US" sz="2400" i="1" dirty="0" err="1">
                <a:solidFill>
                  <a:srgbClr val="000090"/>
                </a:solidFill>
                <a:latin typeface="Arial"/>
                <a:cs typeface="Arial"/>
              </a:rPr>
              <a:t>Dubna</a:t>
            </a:r>
            <a:r>
              <a:rPr lang="ru-RU" sz="2400" i="1" dirty="0">
                <a:solidFill>
                  <a:srgbClr val="000090"/>
                </a:solidFill>
                <a:latin typeface="Arial"/>
                <a:cs typeface="Arial"/>
              </a:rPr>
              <a:t>, 19–24</a:t>
            </a:r>
            <a:r>
              <a:rPr lang="en-US" sz="2400" i="1" dirty="0">
                <a:solidFill>
                  <a:srgbClr val="000090"/>
                </a:solidFill>
                <a:latin typeface="Arial"/>
                <a:cs typeface="Arial"/>
              </a:rPr>
              <a:t> September, 2016</a:t>
            </a:r>
            <a:endParaRPr lang="ru-RU" sz="24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22 декабря 2023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В. Кекелидзе, ЛФВЭ-70</a:t>
            </a:r>
          </a:p>
        </p:txBody>
      </p:sp>
    </p:spTree>
    <p:extLst>
      <p:ext uri="{BB962C8B-B14F-4D97-AF65-F5344CB8AC3E}">
        <p14:creationId xmlns:p14="http://schemas.microsoft.com/office/powerpoint/2010/main" val="117130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C5094-7B03-114D-83DE-69379510B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BEC66-E6E2-2943-93F0-5DC6256DF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9C555D8-1EA2-2A48-959C-34F678647E1B}"/>
              </a:ext>
            </a:extLst>
          </p:cNvPr>
          <p:cNvSpPr txBox="1">
            <a:spLocks noChangeArrowheads="1"/>
          </p:cNvSpPr>
          <p:nvPr/>
        </p:nvSpPr>
        <p:spPr>
          <a:xfrm>
            <a:off x="129600" y="85721"/>
            <a:ext cx="12062569" cy="1815647"/>
          </a:xfrm>
          <a:prstGeom prst="rect">
            <a:avLst/>
          </a:prstGeom>
          <a:solidFill>
            <a:srgbClr val="D5FF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FDF520"/>
              </a:buClr>
              <a:buNone/>
            </a:pPr>
            <a:r>
              <a:rPr lang="ru-RU" altLang="ru-RU" b="1" i="1" dirty="0">
                <a:solidFill>
                  <a:schemeClr val="bg1"/>
                </a:solidFill>
                <a:highlight>
                  <a:srgbClr val="000080"/>
                </a:highligh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2009 </a:t>
            </a: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- решением </a:t>
            </a:r>
            <a:r>
              <a:rPr lang="ru-RU" altLang="ru-RU" sz="24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КПП </a:t>
            </a:r>
            <a:r>
              <a:rPr lang="ru-RU" alt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ОИЯИ</a:t>
            </a: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был принят стратегический курс на достижение  лидирующих позиций в значимых областях </a:t>
            </a:r>
            <a:r>
              <a:rPr lang="ru-RU" alt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физики частиц</a:t>
            </a: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FDF520"/>
              </a:buClr>
              <a:buNone/>
            </a:pP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опираясь на накопленный научный потенциал  в изучении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Clr>
                <a:srgbClr val="FDF520"/>
              </a:buClr>
              <a:buNone/>
            </a:pP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ru-RU" alt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столкновений релятивистских</a:t>
            </a:r>
            <a:r>
              <a:rPr lang="ru-RU" altLang="ru-RU" sz="24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ионов </a:t>
            </a:r>
            <a:r>
              <a:rPr lang="ru-RU" alt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и </a:t>
            </a:r>
            <a:r>
              <a:rPr lang="ru-RU" altLang="ru-RU" sz="24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поляризованных</a:t>
            </a:r>
            <a:r>
              <a:rPr lang="ru-RU" alt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пучков</a:t>
            </a: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endParaRPr lang="en-US" altLang="ru-RU" sz="2400" i="1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5599CE-6C63-7345-BB33-3897628AFF33}"/>
              </a:ext>
            </a:extLst>
          </p:cNvPr>
          <p:cNvSpPr/>
          <p:nvPr/>
        </p:nvSpPr>
        <p:spPr>
          <a:xfrm>
            <a:off x="176466" y="1811605"/>
            <a:ext cx="11562080" cy="2092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Потребовалось концентрация усилий по разработке научной программы, развитию ускорительной базы</a:t>
            </a:r>
            <a:r>
              <a:rPr lang="ru-RU" alt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на 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основе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Нуклотрона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ванию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международного 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коллектива  исследователей.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71A5645-8108-574B-93E9-9DF69F2CFC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34267" y="6115444"/>
            <a:ext cx="7738877" cy="636084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uclotron based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ollider f</a:t>
            </a:r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cility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1BADA-BC18-BF47-B0A4-D59B78E6E3A3}"/>
              </a:ext>
            </a:extLst>
          </p:cNvPr>
          <p:cNvSpPr txBox="1"/>
          <p:nvPr/>
        </p:nvSpPr>
        <p:spPr>
          <a:xfrm>
            <a:off x="368564" y="5569904"/>
            <a:ext cx="4708084" cy="461665"/>
          </a:xfrm>
          <a:prstGeom prst="rect">
            <a:avLst/>
          </a:prstGeom>
          <a:solidFill>
            <a:srgbClr val="F9EFE7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началась подготовка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BF65B-7A82-664C-8F89-0275F9D32697}"/>
              </a:ext>
            </a:extLst>
          </p:cNvPr>
          <p:cNvSpPr txBox="1"/>
          <p:nvPr/>
        </p:nvSpPr>
        <p:spPr>
          <a:xfrm>
            <a:off x="10090512" y="5254060"/>
            <a:ext cx="1776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24958B2B-CF1B-334D-B743-772E1555E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10" y="3916201"/>
            <a:ext cx="5423231" cy="1569660"/>
          </a:xfrm>
          <a:prstGeom prst="rect">
            <a:avLst/>
          </a:prstGeom>
          <a:solidFill>
            <a:srgbClr val="E4FF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ru-RU" altLang="ru-RU" i="1" dirty="0">
                <a:solidFill>
                  <a:srgbClr val="0D228C"/>
                </a:solidFill>
              </a:rPr>
              <a:t>С этой целью в </a:t>
            </a:r>
            <a:r>
              <a:rPr lang="ru-RU" altLang="ru-RU" b="1" i="1" dirty="0">
                <a:solidFill>
                  <a:srgbClr val="FF0000"/>
                </a:solidFill>
              </a:rPr>
              <a:t>2008</a:t>
            </a:r>
            <a:r>
              <a:rPr lang="ru-RU" altLang="ru-RU" i="1" dirty="0">
                <a:solidFill>
                  <a:srgbClr val="0D228C"/>
                </a:solidFill>
              </a:rPr>
              <a:t> г. </a:t>
            </a:r>
            <a:r>
              <a:rPr lang="ru-RU" altLang="ru-RU" b="1" i="1" dirty="0">
                <a:solidFill>
                  <a:srgbClr val="0D228C"/>
                </a:solidFill>
              </a:rPr>
              <a:t>ЛВЭ</a:t>
            </a:r>
            <a:r>
              <a:rPr lang="ru-RU" altLang="ru-RU" i="1" dirty="0">
                <a:solidFill>
                  <a:srgbClr val="0D228C"/>
                </a:solidFill>
              </a:rPr>
              <a:t> и </a:t>
            </a:r>
            <a:r>
              <a:rPr lang="ru-RU" altLang="ru-RU" b="1" i="1" dirty="0">
                <a:solidFill>
                  <a:srgbClr val="0D228C"/>
                </a:solidFill>
              </a:rPr>
              <a:t>ЛФЧ</a:t>
            </a:r>
            <a:r>
              <a:rPr lang="ru-RU" altLang="ru-RU" i="1" dirty="0">
                <a:solidFill>
                  <a:srgbClr val="0D228C"/>
                </a:solidFill>
              </a:rPr>
              <a:t> были объединены в </a:t>
            </a:r>
            <a:r>
              <a:rPr lang="ru-RU" altLang="ru-RU" b="1" i="1" dirty="0">
                <a:solidFill>
                  <a:srgbClr val="0D228C"/>
                </a:solidFill>
              </a:rPr>
              <a:t>Лабораторию физики высоких энергий (</a:t>
            </a:r>
            <a:r>
              <a:rPr lang="ru-RU" altLang="ru-RU" b="1" i="1" dirty="0">
                <a:solidFill>
                  <a:srgbClr val="FF0000"/>
                </a:solidFill>
              </a:rPr>
              <a:t>ЛФВЭ</a:t>
            </a:r>
            <a:r>
              <a:rPr lang="ru-RU" altLang="ru-RU" b="1" i="1" dirty="0">
                <a:solidFill>
                  <a:srgbClr val="002060"/>
                </a:solidFill>
              </a:rPr>
              <a:t>) </a:t>
            </a:r>
            <a:r>
              <a:rPr lang="ru-RU" altLang="ru-RU" b="1" i="1" dirty="0">
                <a:solidFill>
                  <a:srgbClr val="0D228C"/>
                </a:solidFill>
              </a:rPr>
              <a:t>им. В.И. Векслера и А.М. </a:t>
            </a:r>
            <a:r>
              <a:rPr lang="ru-RU" altLang="ru-RU" b="1" i="1" dirty="0" err="1">
                <a:solidFill>
                  <a:srgbClr val="0D228C"/>
                </a:solidFill>
              </a:rPr>
              <a:t>Балдина</a:t>
            </a:r>
            <a:r>
              <a:rPr lang="ru-RU" altLang="ru-RU" b="1" i="1" dirty="0">
                <a:solidFill>
                  <a:srgbClr val="0D228C"/>
                </a:solidFill>
              </a:rPr>
              <a:t> </a:t>
            </a:r>
            <a:endParaRPr lang="en-US" altLang="ru-RU" i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NICA_scheme_v_2.1.png">
            <a:extLst>
              <a:ext uri="{FF2B5EF4-FFF2-40B4-BE49-F238E27FC236}">
                <a16:creationId xmlns:a16="http://schemas.microsoft.com/office/drawing/2014/main" id="{8198BAAE-627C-C849-90F4-02C89140B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1" y="2281960"/>
            <a:ext cx="6674907" cy="3752802"/>
          </a:xfrm>
          <a:prstGeom prst="rect">
            <a:avLst/>
          </a:prstGeom>
        </p:spPr>
      </p:pic>
      <p:pic>
        <p:nvPicPr>
          <p:cNvPr id="9" name="Picture 6" descr="NICA-Logo_4c">
            <a:extLst>
              <a:ext uri="{FF2B5EF4-FFF2-40B4-BE49-F238E27FC236}">
                <a16:creationId xmlns:a16="http://schemas.microsoft.com/office/drawing/2014/main" id="{05A87F25-AF8F-A34F-B533-95C5AB0D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5562" y="5406349"/>
            <a:ext cx="1439539" cy="7090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990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54" name="Picture 3">
            <a:extLst>
              <a:ext uri="{FF2B5EF4-FFF2-40B4-BE49-F238E27FC236}">
                <a16:creationId xmlns:a16="http://schemas.microsoft.com/office/drawing/2014/main" id="{F0493F7E-E021-A441-B378-387719280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67" y="1005956"/>
            <a:ext cx="2075290" cy="271444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 descr="White book1.jpg">
            <a:extLst>
              <a:ext uri="{FF2B5EF4-FFF2-40B4-BE49-F238E27FC236}">
                <a16:creationId xmlns:a16="http://schemas.microsoft.com/office/drawing/2014/main" id="{84212BD7-6B3E-4A43-98AC-90AE26BA5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27219" y="1700931"/>
            <a:ext cx="2962953" cy="3723459"/>
          </a:xfrm>
          <a:prstGeom prst="rect">
            <a:avLst/>
          </a:prstGeom>
          <a:solidFill>
            <a:srgbClr val="F9EFE7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88858C-BC97-6147-9440-4A06DEA0E7BD}"/>
              </a:ext>
            </a:extLst>
          </p:cNvPr>
          <p:cNvSpPr txBox="1"/>
          <p:nvPr/>
        </p:nvSpPr>
        <p:spPr>
          <a:xfrm>
            <a:off x="3922802" y="4556904"/>
            <a:ext cx="2198574" cy="1200329"/>
          </a:xfrm>
          <a:prstGeom prst="rect">
            <a:avLst/>
          </a:prstGeom>
          <a:solidFill>
            <a:srgbClr val="F9EFE7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2009:</a:t>
            </a:r>
          </a:p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 white paper </a:t>
            </a:r>
          </a:p>
          <a:p>
            <a:pPr algn="r"/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authors from 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scientific cente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" descr="PDF.pdf">
            <a:extLst>
              <a:ext uri="{FF2B5EF4-FFF2-40B4-BE49-F238E27FC236}">
                <a16:creationId xmlns:a16="http://schemas.microsoft.com/office/drawing/2014/main" id="{15FE923E-AE6F-8A40-BA24-909F72D64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70" y="1642666"/>
            <a:ext cx="2971033" cy="388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">
            <a:extLst>
              <a:ext uri="{FF2B5EF4-FFF2-40B4-BE49-F238E27FC236}">
                <a16:creationId xmlns:a16="http://schemas.microsoft.com/office/drawing/2014/main" id="{08AF904D-9964-FC4C-82F9-1E19630E3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801" y="1700931"/>
            <a:ext cx="2629069" cy="388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4" name="Прямоугольник 5">
            <a:extLst>
              <a:ext uri="{FF2B5EF4-FFF2-40B4-BE49-F238E27FC236}">
                <a16:creationId xmlns:a16="http://schemas.microsoft.com/office/drawing/2014/main" id="{B94274CF-8045-4F4F-BCB1-0FC1FDCE7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4949" y="5726054"/>
            <a:ext cx="5123108" cy="40011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00"/>
                </a:solidFill>
              </a:rPr>
              <a:t>2015-2016: </a:t>
            </a:r>
            <a:r>
              <a:rPr lang="en-US" altLang="ru-RU" sz="2000" b="1" dirty="0">
                <a:solidFill>
                  <a:srgbClr val="FFFF00"/>
                </a:solidFill>
              </a:rPr>
              <a:t>188</a:t>
            </a:r>
            <a:r>
              <a:rPr lang="en-US" altLang="ru-RU" sz="2000" b="1" dirty="0">
                <a:solidFill>
                  <a:srgbClr val="0C1167"/>
                </a:solidFill>
              </a:rPr>
              <a:t> </a:t>
            </a:r>
            <a:r>
              <a:rPr lang="en-US" altLang="ru-RU" sz="2000" i="1" dirty="0">
                <a:solidFill>
                  <a:srgbClr val="FFFFFF"/>
                </a:solidFill>
              </a:rPr>
              <a:t>authors</a:t>
            </a:r>
            <a:r>
              <a:rPr lang="ru-RU" altLang="ru-RU" sz="2000" i="1" dirty="0">
                <a:solidFill>
                  <a:srgbClr val="FFFFFF"/>
                </a:solidFill>
              </a:rPr>
              <a:t> </a:t>
            </a:r>
            <a:r>
              <a:rPr lang="en-US" altLang="ru-RU" sz="2000" i="1" dirty="0">
                <a:solidFill>
                  <a:srgbClr val="FFFFFF"/>
                </a:solidFill>
              </a:rPr>
              <a:t>from</a:t>
            </a:r>
            <a:r>
              <a:rPr lang="en-US" altLang="ru-RU" sz="2000" b="1" dirty="0">
                <a:solidFill>
                  <a:srgbClr val="FFFFFF"/>
                </a:solidFill>
              </a:rPr>
              <a:t> </a:t>
            </a:r>
            <a:r>
              <a:rPr lang="en-US" altLang="ru-RU" sz="2000" b="1" dirty="0">
                <a:solidFill>
                  <a:srgbClr val="FFFF00"/>
                </a:solidFill>
              </a:rPr>
              <a:t>24</a:t>
            </a:r>
            <a:r>
              <a:rPr lang="en-US" altLang="ru-RU" sz="2000" b="1" dirty="0">
                <a:solidFill>
                  <a:srgbClr val="0C1167"/>
                </a:solidFill>
              </a:rPr>
              <a:t> </a:t>
            </a:r>
            <a:r>
              <a:rPr lang="en-US" altLang="ru-RU" sz="2000" i="1" dirty="0">
                <a:solidFill>
                  <a:srgbClr val="FFFFFF"/>
                </a:solidFill>
              </a:rPr>
              <a:t>countries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F621F2-C87F-2D40-9386-B84CC66A5B60}"/>
              </a:ext>
            </a:extLst>
          </p:cNvPr>
          <p:cNvSpPr txBox="1"/>
          <p:nvPr/>
        </p:nvSpPr>
        <p:spPr>
          <a:xfrm>
            <a:off x="309095" y="195429"/>
            <a:ext cx="11747248" cy="707886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 – 2016: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participation of the international scientific community, a scientific program was formulated and the main requirements for the </a:t>
            </a:r>
            <a:r>
              <a:rPr lang="en-GB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Complex for its implementation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8BA709-DDEE-0945-A585-CA7014E03E37}"/>
              </a:ext>
            </a:extLst>
          </p:cNvPr>
          <p:cNvSpPr/>
          <p:nvPr/>
        </p:nvSpPr>
        <p:spPr>
          <a:xfrm>
            <a:off x="130813" y="3823047"/>
            <a:ext cx="35074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en-US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quark-gluon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r>
              <a:rPr lang="ru-RU" alt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alt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alt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Lee</a:t>
            </a:r>
            <a:r>
              <a:rPr lang="ru-RU" alt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ru-RU" alt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Professor</a:t>
            </a:r>
            <a:r>
              <a:rPr lang="ru-RU" alt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Dept</a:t>
            </a:r>
            <a:r>
              <a:rPr lang="ru-RU" altLang="ru-RU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alt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ru-RU" altLang="ru-RU" i="1" dirty="0">
                <a:latin typeface="Arial" panose="020B0604020202020204" pitchFamily="34" charset="0"/>
                <a:cs typeface="Arial" panose="020B0604020202020204" pitchFamily="34" charset="0"/>
              </a:rPr>
              <a:t> - MC 5208 </a:t>
            </a:r>
            <a:endParaRPr lang="en-US" alt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Columbia</a:t>
            </a:r>
            <a:r>
              <a:rPr lang="ru-RU" alt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en-US" altLang="ru-RU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alt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alt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York</a:t>
            </a:r>
            <a:r>
              <a:rPr lang="ru-RU" altLang="ru-RU" i="1" dirty="0">
                <a:latin typeface="Arial" panose="020B0604020202020204" pitchFamily="34" charset="0"/>
                <a:cs typeface="Arial" panose="020B0604020202020204" pitchFamily="34" charset="0"/>
              </a:rPr>
              <a:t>, NY 10027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FB593-C44B-8047-9246-E227BF74FE72}"/>
              </a:ext>
            </a:extLst>
          </p:cNvPr>
          <p:cNvSpPr txBox="1"/>
          <p:nvPr/>
        </p:nvSpPr>
        <p:spPr>
          <a:xfrm>
            <a:off x="2479811" y="928515"/>
            <a:ext cx="7377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round tables, seminars, workshops have been organized 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 number of </a:t>
            </a:r>
            <a:r>
              <a:rPr lang="en-GB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s.c.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hite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papers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been published.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254453D-B554-4643-8DF2-87687206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5250"/>
            <a:ext cx="2743200" cy="365125"/>
          </a:xfrm>
        </p:spPr>
        <p:txBody>
          <a:bodyPr anchor="b"/>
          <a:lstStyle/>
          <a:p>
            <a:r>
              <a:rPr lang="ru-RU"/>
              <a:t>22 декабря 2023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0DABD3F-40F7-934C-83D6-FE12B4A73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5250"/>
            <a:ext cx="4114800" cy="365125"/>
          </a:xfrm>
        </p:spPr>
        <p:txBody>
          <a:bodyPr anchor="b"/>
          <a:lstStyle/>
          <a:p>
            <a:r>
              <a:rPr lang="ru-RU"/>
              <a:t>В. Кекелидзе, ЛФВЭ-70</a:t>
            </a:r>
          </a:p>
        </p:txBody>
      </p:sp>
    </p:spTree>
    <p:extLst>
      <p:ext uri="{BB962C8B-B14F-4D97-AF65-F5344CB8AC3E}">
        <p14:creationId xmlns:p14="http://schemas.microsoft.com/office/powerpoint/2010/main" val="3556348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20" name="Диаграмма 3"/>
          <p:cNvGraphicFramePr>
            <a:graphicFrameLocks/>
          </p:cNvGraphicFramePr>
          <p:nvPr/>
        </p:nvGraphicFramePr>
        <p:xfrm>
          <a:off x="70518" y="1517652"/>
          <a:ext cx="8654653" cy="505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3" name="Chart" r:id="rId4" imgW="11546825" imgH="5066215" progId="Excel.Chart.8">
                  <p:embed/>
                </p:oleObj>
              </mc:Choice>
              <mc:Fallback>
                <p:oleObj name="Chart" r:id="rId4" imgW="11546825" imgH="5066215" progId="Excel.Chart.8">
                  <p:embed/>
                  <p:pic>
                    <p:nvPicPr>
                      <p:cNvPr id="13722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18" y="1517652"/>
                        <a:ext cx="8654653" cy="505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DSC08952.JPG">
            <a:extLst>
              <a:ext uri="{FF2B5EF4-FFF2-40B4-BE49-F238E27FC236}">
                <a16:creationId xmlns:a16="http://schemas.microsoft.com/office/drawing/2014/main" id="{0798DBB9-4FE2-3446-BBAC-C257EE0E1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58" y="282573"/>
            <a:ext cx="4753247" cy="3564936"/>
          </a:xfrm>
          <a:prstGeom prst="rect">
            <a:avLst/>
          </a:prstGeom>
        </p:spPr>
      </p:pic>
      <p:sp>
        <p:nvSpPr>
          <p:cNvPr id="137222" name="TextBox 5"/>
          <p:cNvSpPr txBox="1">
            <a:spLocks noChangeArrowheads="1"/>
          </p:cNvSpPr>
          <p:nvPr/>
        </p:nvSpPr>
        <p:spPr bwMode="auto">
          <a:xfrm>
            <a:off x="186007" y="1123950"/>
            <a:ext cx="864394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000090"/>
                </a:solidFill>
                <a:cs typeface="Arial" charset="0"/>
              </a:rPr>
              <a:t>М</a:t>
            </a:r>
            <a:r>
              <a:rPr lang="en-US" sz="2400" b="1" dirty="0">
                <a:solidFill>
                  <a:srgbClr val="000090"/>
                </a:solidFill>
                <a:cs typeface="Arial" charset="0"/>
              </a:rPr>
              <a:t>$</a:t>
            </a:r>
            <a:endParaRPr lang="ru-RU" sz="2400" b="1" dirty="0">
              <a:solidFill>
                <a:srgbClr val="000090"/>
              </a:solidFill>
              <a:cs typeface="Arial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5450476" y="4084867"/>
            <a:ext cx="147319" cy="406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7589428" y="1783845"/>
            <a:ext cx="144601" cy="5782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8200" y="3423249"/>
            <a:ext cx="5118449" cy="646331"/>
          </a:xfrm>
          <a:prstGeom prst="rect">
            <a:avLst/>
          </a:prstGeom>
          <a:solidFill>
            <a:srgbClr val="D5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Сессия КПП</a:t>
            </a:r>
            <a:r>
              <a:rPr lang="en-US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стана</a:t>
            </a:r>
            <a:r>
              <a:rPr lang="en-US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утверждена </a:t>
            </a:r>
            <a:r>
              <a:rPr lang="en-US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</a:t>
            </a:r>
            <a:r>
              <a:rPr lang="ru-RU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летняя</a:t>
            </a:r>
            <a:r>
              <a:rPr lang="en-US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с флагманским проектом 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en-US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38DC9C3E-9BBF-D34A-8F36-8B32CF92A075}"/>
              </a:ext>
            </a:extLst>
          </p:cNvPr>
          <p:cNvSpPr/>
          <p:nvPr/>
        </p:nvSpPr>
        <p:spPr>
          <a:xfrm>
            <a:off x="4586875" y="4667775"/>
            <a:ext cx="147319" cy="406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AFBFA-BFA4-DB46-B136-D16204DE8591}"/>
              </a:ext>
            </a:extLst>
          </p:cNvPr>
          <p:cNvSpPr txBox="1"/>
          <p:nvPr/>
        </p:nvSpPr>
        <p:spPr>
          <a:xfrm>
            <a:off x="2785451" y="4245041"/>
            <a:ext cx="2539862" cy="369332"/>
          </a:xfrm>
          <a:prstGeom prst="rect">
            <a:avLst/>
          </a:prstGeom>
          <a:solidFill>
            <a:srgbClr val="D5FFFF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ICHEP-2006 (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F92171-827B-CA47-8332-C5E06E3AD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464" y="86716"/>
            <a:ext cx="2488506" cy="35097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F9ABA9-BD6B-1342-A3ED-021C49ED8E2F}"/>
              </a:ext>
            </a:extLst>
          </p:cNvPr>
          <p:cNvSpPr txBox="1"/>
          <p:nvPr/>
        </p:nvSpPr>
        <p:spPr>
          <a:xfrm>
            <a:off x="2738723" y="127441"/>
            <a:ext cx="4652620" cy="52322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ОИЯИ в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1999 -2019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CAE79A-B509-E848-969C-AD792B467A8C}"/>
              </a:ext>
            </a:extLst>
          </p:cNvPr>
          <p:cNvSpPr txBox="1"/>
          <p:nvPr/>
        </p:nvSpPr>
        <p:spPr>
          <a:xfrm>
            <a:off x="8712108" y="2887029"/>
            <a:ext cx="3403346" cy="707886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Медведев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Сисакян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постер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апрель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7E5A28-880E-F94B-AEA4-62E7BD9BFF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1146" y="3684512"/>
            <a:ext cx="5649631" cy="20055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2EBFE5-D4BC-984F-A619-B9017A792EAE}"/>
              </a:ext>
            </a:extLst>
          </p:cNvPr>
          <p:cNvSpPr txBox="1"/>
          <p:nvPr/>
        </p:nvSpPr>
        <p:spPr>
          <a:xfrm>
            <a:off x="8893258" y="5447845"/>
            <a:ext cx="3013171" cy="1323439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CC, 2007:</a:t>
            </a:r>
          </a:p>
          <a:p>
            <a:pPr algn="r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Трубников, А. Сорин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r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Сисакян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Т. 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Холманн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r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 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Церуйя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 Зиновьев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FBE77A7-C93C-4743-96FA-8ABC857C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22 декабря 2023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A89F1EB-5674-4849-8341-5C7B99A0B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ЛФВЭ-70</a:t>
            </a:r>
          </a:p>
        </p:txBody>
      </p:sp>
      <p:sp>
        <p:nvSpPr>
          <p:cNvPr id="6" name="Bent Up Arrow 5">
            <a:extLst>
              <a:ext uri="{FF2B5EF4-FFF2-40B4-BE49-F238E27FC236}">
                <a16:creationId xmlns:a16="http://schemas.microsoft.com/office/drawing/2014/main" id="{581F4617-7B8F-F14B-9C69-09D928C29E2F}"/>
              </a:ext>
            </a:extLst>
          </p:cNvPr>
          <p:cNvSpPr/>
          <p:nvPr/>
        </p:nvSpPr>
        <p:spPr>
          <a:xfrm flipV="1">
            <a:off x="7203904" y="2068988"/>
            <a:ext cx="366168" cy="280512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870F68-83DC-FA45-AC6C-A5D3BF8328D5}"/>
              </a:ext>
            </a:extLst>
          </p:cNvPr>
          <p:cNvSpPr txBox="1"/>
          <p:nvPr/>
        </p:nvSpPr>
        <p:spPr>
          <a:xfrm>
            <a:off x="5073557" y="1931114"/>
            <a:ext cx="2056973" cy="369332"/>
          </a:xfrm>
          <a:prstGeom prst="rect">
            <a:avLst/>
          </a:prstGeom>
          <a:solidFill>
            <a:srgbClr val="D5FFFF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ESFRI Roadmap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97795" y="772483"/>
            <a:ext cx="3839412" cy="923330"/>
          </a:xfrm>
          <a:prstGeom prst="rect">
            <a:avLst/>
          </a:prstGeom>
          <a:solidFill>
            <a:srgbClr val="D5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Соглашение Правительства </a:t>
            </a:r>
          </a:p>
          <a:p>
            <a:pPr algn="r"/>
            <a:r>
              <a:rPr lang="ru-RU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– ОИЯИ о реализации </a:t>
            </a:r>
          </a:p>
          <a:p>
            <a:pPr algn="r"/>
            <a:r>
              <a:rPr lang="ru-RU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мега проекта «Комплекс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7E0F9BED-A021-6247-82E0-904F570B6E26}"/>
              </a:ext>
            </a:extLst>
          </p:cNvPr>
          <p:cNvSpPr/>
          <p:nvPr/>
        </p:nvSpPr>
        <p:spPr>
          <a:xfrm>
            <a:off x="6037339" y="3167156"/>
            <a:ext cx="146324" cy="75192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25F5A9-8BE6-B04F-A1FB-F2FC41330C05}"/>
              </a:ext>
            </a:extLst>
          </p:cNvPr>
          <p:cNvSpPr txBox="1"/>
          <p:nvPr/>
        </p:nvSpPr>
        <p:spPr>
          <a:xfrm>
            <a:off x="3939799" y="2479543"/>
            <a:ext cx="3153812" cy="646331"/>
          </a:xfrm>
          <a:prstGeom prst="rect">
            <a:avLst/>
          </a:prstGeom>
          <a:solidFill>
            <a:srgbClr val="D5FFFF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Комиссия по Науке и тех.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Правительстве РФ</a:t>
            </a:r>
          </a:p>
        </p:txBody>
      </p:sp>
    </p:spTree>
    <p:extLst>
      <p:ext uri="{BB962C8B-B14F-4D97-AF65-F5344CB8AC3E}">
        <p14:creationId xmlns:p14="http://schemas.microsoft.com/office/powerpoint/2010/main" val="4233049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48192</TotalTime>
  <Words>2876</Words>
  <Application>Microsoft Macintosh PowerPoint</Application>
  <PresentationFormat>Widescreen</PresentationFormat>
  <Paragraphs>443</Paragraphs>
  <Slides>31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Тема Office</vt:lpstr>
      <vt:lpstr>Chart</vt:lpstr>
      <vt:lpstr>MSPhotoEd.3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Vladimir Kekelidze</cp:lastModifiedBy>
  <cp:revision>910</cp:revision>
  <dcterms:created xsi:type="dcterms:W3CDTF">2022-03-27T16:33:09Z</dcterms:created>
  <dcterms:modified xsi:type="dcterms:W3CDTF">2023-12-22T07:57:21Z</dcterms:modified>
</cp:coreProperties>
</file>