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74"/>
  </p:notesMasterIdLst>
  <p:sldIdLst>
    <p:sldId id="256" r:id="rId2"/>
    <p:sldId id="257" r:id="rId3"/>
    <p:sldId id="544" r:id="rId4"/>
    <p:sldId id="543" r:id="rId5"/>
    <p:sldId id="552" r:id="rId6"/>
    <p:sldId id="553" r:id="rId7"/>
    <p:sldId id="554" r:id="rId8"/>
    <p:sldId id="555" r:id="rId9"/>
    <p:sldId id="556" r:id="rId10"/>
    <p:sldId id="557" r:id="rId11"/>
    <p:sldId id="559" r:id="rId12"/>
    <p:sldId id="560" r:id="rId13"/>
    <p:sldId id="561" r:id="rId14"/>
    <p:sldId id="562" r:id="rId15"/>
    <p:sldId id="563" r:id="rId16"/>
    <p:sldId id="535" r:id="rId17"/>
    <p:sldId id="566" r:id="rId18"/>
    <p:sldId id="567" r:id="rId19"/>
    <p:sldId id="568" r:id="rId20"/>
    <p:sldId id="564" r:id="rId21"/>
    <p:sldId id="565" r:id="rId22"/>
    <p:sldId id="591" r:id="rId23"/>
    <p:sldId id="511" r:id="rId24"/>
    <p:sldId id="520" r:id="rId25"/>
    <p:sldId id="521" r:id="rId26"/>
    <p:sldId id="522" r:id="rId27"/>
    <p:sldId id="573" r:id="rId28"/>
    <p:sldId id="569" r:id="rId29"/>
    <p:sldId id="575" r:id="rId30"/>
    <p:sldId id="517" r:id="rId31"/>
    <p:sldId id="579" r:id="rId32"/>
    <p:sldId id="580" r:id="rId33"/>
    <p:sldId id="581" r:id="rId34"/>
    <p:sldId id="582" r:id="rId35"/>
    <p:sldId id="576" r:id="rId36"/>
    <p:sldId id="505" r:id="rId37"/>
    <p:sldId id="519" r:id="rId38"/>
    <p:sldId id="451" r:id="rId39"/>
    <p:sldId id="472" r:id="rId40"/>
    <p:sldId id="526" r:id="rId41"/>
    <p:sldId id="523" r:id="rId42"/>
    <p:sldId id="545" r:id="rId43"/>
    <p:sldId id="527" r:id="rId44"/>
    <p:sldId id="528" r:id="rId45"/>
    <p:sldId id="587" r:id="rId46"/>
    <p:sldId id="529" r:id="rId47"/>
    <p:sldId id="546" r:id="rId48"/>
    <p:sldId id="570" r:id="rId49"/>
    <p:sldId id="486" r:id="rId50"/>
    <p:sldId id="571" r:id="rId51"/>
    <p:sldId id="578" r:id="rId52"/>
    <p:sldId id="572" r:id="rId53"/>
    <p:sldId id="584" r:id="rId54"/>
    <p:sldId id="577" r:id="rId55"/>
    <p:sldId id="532" r:id="rId56"/>
    <p:sldId id="589" r:id="rId57"/>
    <p:sldId id="533" r:id="rId58"/>
    <p:sldId id="588" r:id="rId59"/>
    <p:sldId id="538" r:id="rId60"/>
    <p:sldId id="590" r:id="rId61"/>
    <p:sldId id="539" r:id="rId62"/>
    <p:sldId id="540" r:id="rId63"/>
    <p:sldId id="541" r:id="rId64"/>
    <p:sldId id="542" r:id="rId65"/>
    <p:sldId id="531" r:id="rId66"/>
    <p:sldId id="518" r:id="rId67"/>
    <p:sldId id="525" r:id="rId68"/>
    <p:sldId id="585" r:id="rId69"/>
    <p:sldId id="586" r:id="rId70"/>
    <p:sldId id="502" r:id="rId71"/>
    <p:sldId id="550" r:id="rId72"/>
    <p:sldId id="327" r:id="rId73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75"/>
      <p:bold r:id="rId76"/>
      <p:italic r:id="rId77"/>
      <p:boldItalic r:id="rId78"/>
    </p:embeddedFont>
    <p:embeddedFont>
      <p:font typeface="Bernard MT Condensed" panose="02050806060905020404" pitchFamily="18" charset="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mbria Math" panose="02040503050406030204" pitchFamily="18" charset="0"/>
      <p:regular r:id="rId84"/>
    </p:embeddedFont>
    <p:embeddedFont>
      <p:font typeface="Comfortaa" panose="020F0603070200060003" pitchFamily="34" charset="0"/>
      <p:regular r:id="rId85"/>
    </p:embeddedFont>
    <p:embeddedFont>
      <p:font typeface="Constantia" panose="02030602050306030303" pitchFamily="18" charset="0"/>
      <p:regular r:id="rId86"/>
      <p:bold r:id="rId87"/>
      <p:italic r:id="rId88"/>
      <p:boldItalic r:id="rId89"/>
    </p:embeddedFont>
    <p:embeddedFont>
      <p:font typeface="Segoe UI" panose="020B0502040204020203" pitchFamily="34" charset="0"/>
      <p:regular r:id="rId90"/>
      <p:bold r:id="rId91"/>
      <p:italic r:id="rId92"/>
      <p:boldItalic r:id="rId93"/>
    </p:embeddedFont>
    <p:embeddedFont>
      <p:font typeface="Segoe UI Light" panose="020B0502040204020203" pitchFamily="34" charset="0"/>
      <p:regular r:id="rId94"/>
      <p:italic r:id="rId9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0"/>
    <a:srgbClr val="104282"/>
    <a:srgbClr val="FF8001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6197" autoAdjust="0"/>
  </p:normalViewPr>
  <p:slideViewPr>
    <p:cSldViewPr snapToGrid="0" snapToObjects="1">
      <p:cViewPr varScale="1">
        <p:scale>
          <a:sx n="118" d="100"/>
          <a:sy n="118" d="100"/>
        </p:scale>
        <p:origin x="2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font" Target="fonts/font16.fntdata"/><Relationship Id="rId95" Type="http://schemas.openxmlformats.org/officeDocument/2006/relationships/font" Target="fonts/font2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94" Type="http://schemas.openxmlformats.org/officeDocument/2006/relationships/font" Target="fonts/font20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9.fntdata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6-4951-BCBF-C124AE9F7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6-4951-BCBF-C124AE9F7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6-4951-BCBF-C124AE9F7B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6-4951-BCBF-C124AE9F7BC1}"/>
              </c:ext>
            </c:extLst>
          </c:dPt>
          <c:dLbls>
            <c:dLbl>
              <c:idx val="0"/>
              <c:layout>
                <c:manualLayout>
                  <c:x val="0.21196993224735911"/>
                  <c:y val="-0.1019240769630785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7701"/>
                        <a:gd name="adj2" fmla="val -13072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E86-4951-BCBF-C124AE9F7BC1}"/>
                </c:ext>
              </c:extLst>
            </c:dLbl>
            <c:dLbl>
              <c:idx val="1"/>
              <c:layout>
                <c:manualLayout>
                  <c:x val="-0.16881714506944429"/>
                  <c:y val="0.233842626095187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028"/>
                        <a:gd name="adj2" fmla="val -769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86-4951-BCBF-C124AE9F7BC1}"/>
                </c:ext>
              </c:extLst>
            </c:dLbl>
            <c:dLbl>
              <c:idx val="2"/>
              <c:layout>
                <c:manualLayout>
                  <c:x val="-0.18223677444676362"/>
                  <c:y val="1.7650070988403958E-3"/>
                </c:manualLayout>
              </c:layout>
              <c:spPr>
                <a:xfrm>
                  <a:off x="32519" y="11278"/>
                  <a:ext cx="2723773" cy="102239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11"/>
                        <a:gd name="adj2" fmla="val 296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0034483915167"/>
                      <c:h val="0.160004043960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6-4951-BCBF-C124AE9F7BC1}"/>
                </c:ext>
              </c:extLst>
            </c:dLbl>
            <c:dLbl>
              <c:idx val="3"/>
              <c:layout>
                <c:manualLayout>
                  <c:x val="0.27519030567741848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6513"/>
                        <a:gd name="adj2" fmla="val 324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E86-4951-BCBF-C124AE9F7BC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'normalized ratio experiments'!$B$1:$E$1</c:f>
              <c:strCache>
                <c:ptCount val="4"/>
                <c:pt idx="0">
                  <c:v>MPD</c:v>
                </c:pt>
                <c:pt idx="1">
                  <c:v>Baikal-GVD</c:v>
                </c:pt>
                <c:pt idx="2">
                  <c:v>Folding@Home</c:v>
                </c:pt>
                <c:pt idx="3">
                  <c:v>BM@N</c:v>
                </c:pt>
              </c:strCache>
            </c:strRef>
          </c:cat>
          <c:val>
            <c:numRef>
              <c:f>'normalized ratio experiments'!$B$2:$E$2</c:f>
              <c:numCache>
                <c:formatCode>General</c:formatCode>
                <c:ptCount val="4"/>
                <c:pt idx="0">
                  <c:v>116139555.979</c:v>
                </c:pt>
                <c:pt idx="1">
                  <c:v>6799235.9547199998</c:v>
                </c:pt>
                <c:pt idx="2">
                  <c:v>3291313.1536099999</c:v>
                </c:pt>
                <c:pt idx="3">
                  <c:v>2652673.5536099998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86-4951-BCBF-C124AE9F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DIRACGrid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microsoft.com/office/2007/relationships/hdphoto" Target="../media/hdphoto2.wdp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.jpe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5.jpeg"/><Relationship Id="rId7" Type="http://schemas.openxmlformats.org/officeDocument/2006/relationships/image" Target="../media/image6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27.png"/><Relationship Id="rId10" Type="http://schemas.openxmlformats.org/officeDocument/2006/relationships/image" Target="../media/image68.png"/><Relationship Id="rId4" Type="http://schemas.openxmlformats.org/officeDocument/2006/relationships/image" Target="../media/image26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31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Event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D23DC59-5CC9-5ADC-5D4F-107D663B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75" y="1774373"/>
            <a:ext cx="7292850" cy="33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9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AF8C99-3D6D-1114-4F76-961E8E3B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68" y="2007421"/>
            <a:ext cx="3382543" cy="15348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40B140D-DEE2-B5DA-5628-07AB9FAC59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8464" y="1585319"/>
            <a:ext cx="2955636" cy="216336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D9441E76-EF44-899F-C5F2-8F57D09FB9C2}"/>
              </a:ext>
            </a:extLst>
          </p:cNvPr>
          <p:cNvSpPr txBox="1">
            <a:spLocks/>
          </p:cNvSpPr>
          <p:nvPr/>
        </p:nvSpPr>
        <p:spPr>
          <a:xfrm>
            <a:off x="4160539" y="2222720"/>
            <a:ext cx="583562" cy="888557"/>
          </a:xfrm>
          <a:prstGeom prst="rect">
            <a:avLst/>
          </a:prstGeom>
        </p:spPr>
        <p:txBody>
          <a:bodyPr vert="horz" lIns="34290" rIns="34290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latin typeface="Comfortaa" pitchFamily="34" charset="0"/>
              </a:rPr>
              <a:t>+</a:t>
            </a:r>
            <a:endParaRPr lang="en-US" sz="6000" dirty="0">
              <a:latin typeface="Comforta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13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AF8C99-3D6D-1114-4F76-961E8E3B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68" y="2007421"/>
            <a:ext cx="3382543" cy="15348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40B140D-DEE2-B5DA-5628-07AB9FAC59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8464" y="1585319"/>
            <a:ext cx="2955636" cy="216336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D9441E76-EF44-899F-C5F2-8F57D09FB9C2}"/>
              </a:ext>
            </a:extLst>
          </p:cNvPr>
          <p:cNvSpPr txBox="1">
            <a:spLocks/>
          </p:cNvSpPr>
          <p:nvPr/>
        </p:nvSpPr>
        <p:spPr>
          <a:xfrm>
            <a:off x="4160539" y="2222720"/>
            <a:ext cx="583562" cy="888557"/>
          </a:xfrm>
          <a:prstGeom prst="rect">
            <a:avLst/>
          </a:prstGeom>
        </p:spPr>
        <p:txBody>
          <a:bodyPr vert="horz" lIns="34290" rIns="34290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latin typeface="Comfortaa" pitchFamily="34" charset="0"/>
              </a:rPr>
              <a:t>+</a:t>
            </a:r>
            <a:endParaRPr lang="en-US" sz="6000" dirty="0">
              <a:latin typeface="Comforta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179A6-F16B-DE39-713B-1033710195D9}"/>
              </a:ext>
            </a:extLst>
          </p:cNvPr>
          <p:cNvSpPr txBox="1"/>
          <p:nvPr/>
        </p:nvSpPr>
        <p:spPr>
          <a:xfrm>
            <a:off x="2793649" y="3541400"/>
            <a:ext cx="39009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CH0:0.001</a:t>
            </a:r>
            <a:r>
              <a:rPr lang="en-US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CH2:0.14;</a:t>
            </a:r>
          </a:p>
          <a:p>
            <a:r>
              <a:rPr lang="en-US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CH4:0.34;</a:t>
            </a:r>
          </a:p>
          <a:p>
            <a:r>
              <a:rPr lang="en-US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CH98039232:0.08;</a:t>
            </a:r>
            <a:endParaRPr lang="ru-RU" sz="2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Full workflow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A668DA6-89DA-308F-DA3D-D1C3A9DB8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44" y="2163915"/>
            <a:ext cx="1806262" cy="819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999377-7EAD-D3FC-A95D-7E7D82E8E934}"/>
              </a:ext>
            </a:extLst>
          </p:cNvPr>
          <p:cNvSpPr txBox="1"/>
          <p:nvPr/>
        </p:nvSpPr>
        <p:spPr>
          <a:xfrm>
            <a:off x="6125660" y="3491370"/>
            <a:ext cx="1907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CH0:0.001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CH2:0.14;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CH4:0.34;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CH98039232:0.08;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D03D442-E1D8-71CC-83DC-8B23D1C3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98" y="863562"/>
            <a:ext cx="1213391" cy="9707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103083A-0FD6-5B72-FD8B-6D7E84C3E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746" y="4995333"/>
            <a:ext cx="1741269" cy="1414992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5350F91-DBF0-F90B-0453-9811E431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17" y="4995333"/>
            <a:ext cx="1752542" cy="1424152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C93992D2-AD1D-40FA-1DEC-4C7BB7A60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899" y="1797751"/>
            <a:ext cx="1805622" cy="1015663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130EC04A-2603-3972-C773-E692669C9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278" y="2259833"/>
            <a:ext cx="1164872" cy="873655"/>
          </a:xfrm>
          <a:prstGeom prst="rect">
            <a:avLst/>
          </a:prstGeom>
        </p:spPr>
      </p:pic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CCEF0EEA-C9E0-19FE-4034-F6041A65AC45}"/>
              </a:ext>
            </a:extLst>
          </p:cNvPr>
          <p:cNvCxnSpPr>
            <a:cxnSpLocks/>
          </p:cNvCxnSpPr>
          <p:nvPr/>
        </p:nvCxnSpPr>
        <p:spPr>
          <a:xfrm>
            <a:off x="1926719" y="3210350"/>
            <a:ext cx="0" cy="3462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8">
            <a:extLst>
              <a:ext uri="{FF2B5EF4-FFF2-40B4-BE49-F238E27FC236}">
                <a16:creationId xmlns:a16="http://schemas.microsoft.com/office/drawing/2014/main" id="{7A861B1D-7D3C-726F-CFDA-989A0C257D01}"/>
              </a:ext>
            </a:extLst>
          </p:cNvPr>
          <p:cNvCxnSpPr>
            <a:cxnSpLocks/>
          </p:cNvCxnSpPr>
          <p:nvPr/>
        </p:nvCxnSpPr>
        <p:spPr>
          <a:xfrm>
            <a:off x="1932188" y="4597863"/>
            <a:ext cx="0" cy="34622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2">
            <a:extLst>
              <a:ext uri="{FF2B5EF4-FFF2-40B4-BE49-F238E27FC236}">
                <a16:creationId xmlns:a16="http://schemas.microsoft.com/office/drawing/2014/main" id="{8B0A708F-B030-1601-C1F6-12FED9AEA9EE}"/>
              </a:ext>
            </a:extLst>
          </p:cNvPr>
          <p:cNvCxnSpPr>
            <a:cxnSpLocks/>
          </p:cNvCxnSpPr>
          <p:nvPr/>
        </p:nvCxnSpPr>
        <p:spPr>
          <a:xfrm>
            <a:off x="6989966" y="1837218"/>
            <a:ext cx="0" cy="34622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3">
            <a:extLst>
              <a:ext uri="{FF2B5EF4-FFF2-40B4-BE49-F238E27FC236}">
                <a16:creationId xmlns:a16="http://schemas.microsoft.com/office/drawing/2014/main" id="{4C1BEAD5-8848-C67E-F64F-DE8F883BA2E6}"/>
              </a:ext>
            </a:extLst>
          </p:cNvPr>
          <p:cNvCxnSpPr>
            <a:cxnSpLocks/>
          </p:cNvCxnSpPr>
          <p:nvPr/>
        </p:nvCxnSpPr>
        <p:spPr>
          <a:xfrm>
            <a:off x="6987867" y="2983538"/>
            <a:ext cx="0" cy="34622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30">
            <a:extLst>
              <a:ext uri="{FF2B5EF4-FFF2-40B4-BE49-F238E27FC236}">
                <a16:creationId xmlns:a16="http://schemas.microsoft.com/office/drawing/2014/main" id="{E443B44B-DF69-D6A5-C651-2439BAD3F141}"/>
              </a:ext>
            </a:extLst>
          </p:cNvPr>
          <p:cNvCxnSpPr>
            <a:cxnSpLocks/>
          </p:cNvCxnSpPr>
          <p:nvPr/>
        </p:nvCxnSpPr>
        <p:spPr>
          <a:xfrm>
            <a:off x="6987867" y="4532462"/>
            <a:ext cx="0" cy="34622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2">
            <a:extLst>
              <a:ext uri="{FF2B5EF4-FFF2-40B4-BE49-F238E27FC236}">
                <a16:creationId xmlns:a16="http://schemas.microsoft.com/office/drawing/2014/main" id="{7CFFC3E9-B63A-F9D7-DE86-49AE8063C7B2}"/>
              </a:ext>
            </a:extLst>
          </p:cNvPr>
          <p:cNvCxnSpPr>
            <a:cxnSpLocks/>
          </p:cNvCxnSpPr>
          <p:nvPr/>
        </p:nvCxnSpPr>
        <p:spPr>
          <a:xfrm>
            <a:off x="2869545" y="5361295"/>
            <a:ext cx="630412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34">
            <a:extLst>
              <a:ext uri="{FF2B5EF4-FFF2-40B4-BE49-F238E27FC236}">
                <a16:creationId xmlns:a16="http://schemas.microsoft.com/office/drawing/2014/main" id="{8202DF2E-90F8-1609-EF75-34E9F248F909}"/>
              </a:ext>
            </a:extLst>
          </p:cNvPr>
          <p:cNvCxnSpPr>
            <a:cxnSpLocks/>
          </p:cNvCxnSpPr>
          <p:nvPr/>
        </p:nvCxnSpPr>
        <p:spPr>
          <a:xfrm flipH="1">
            <a:off x="5540822" y="5402076"/>
            <a:ext cx="58483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43FC6DBB-42C9-248F-3F83-A055B0F52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6893" y="4739464"/>
            <a:ext cx="2003929" cy="19820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8B670D5-01C2-225A-E62B-0844394872FC}"/>
              </a:ext>
            </a:extLst>
          </p:cNvPr>
          <p:cNvSpPr txBox="1"/>
          <p:nvPr/>
        </p:nvSpPr>
        <p:spPr>
          <a:xfrm>
            <a:off x="1055917" y="3556579"/>
            <a:ext cx="1907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CH0:0.001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CH2:0.14;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CH4:0.34;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CH98039232:0.08;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3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Result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849B4FD-8E2E-266D-DDEC-F8EDA03E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486" y="907554"/>
            <a:ext cx="6131028" cy="59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7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Birth of DIRAC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D42706-686A-C6CC-4D65-9A7694DE8CCF}"/>
              </a:ext>
            </a:extLst>
          </p:cNvPr>
          <p:cNvSpPr txBox="1">
            <a:spLocks noChangeArrowheads="1"/>
          </p:cNvSpPr>
          <p:nvPr/>
        </p:nvSpPr>
        <p:spPr>
          <a:xfrm>
            <a:off x="741363" y="947057"/>
            <a:ext cx="7772400" cy="5775053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LHC experiments, all developed their own middleware</a:t>
            </a:r>
          </a:p>
          <a:p>
            <a:pPr lvl="1"/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PanDA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,  </a:t>
            </a:r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AliEn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,  </a:t>
            </a:r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glideIn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WMS,  </a:t>
            </a:r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PhEDEx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, …</a:t>
            </a:r>
          </a:p>
          <a:p>
            <a:pPr marL="274320" lvl="1" indent="0">
              <a:buFont typeface="Arial"/>
              <a:buNone/>
            </a:pPr>
            <a:endParaRPr lang="en-US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en-US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DIRAC is developed originally for the </a:t>
            </a:r>
            <a:r>
              <a:rPr lang="en-US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LHCb</a:t>
            </a:r>
            <a:r>
              <a:rPr lang="en-US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experiment</a:t>
            </a:r>
          </a:p>
          <a:p>
            <a:endParaRPr lang="en-US" sz="2900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The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experience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collected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with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a production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grid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system of a large HEP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experiment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is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very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valuable</a:t>
            </a:r>
            <a:endParaRPr lang="fr-FR" sz="2900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pPr lvl="1"/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Several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new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experiments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expressed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interest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in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using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this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software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relying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on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its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proven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in practice utility</a:t>
            </a:r>
          </a:p>
          <a:p>
            <a:pPr lvl="1"/>
            <a:endParaRPr lang="fr-FR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In 2009 the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core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DIRAC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development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team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decided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to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generalize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the software to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make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it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suitable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for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any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user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community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. </a:t>
            </a:r>
          </a:p>
          <a:p>
            <a:pPr lvl="1"/>
            <a:endParaRPr lang="fr-FR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The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results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of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this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work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allow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to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offer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DIRAC as a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general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purpose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distributed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computing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framework</a:t>
            </a:r>
            <a:endParaRPr lang="fr-FR" sz="2900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BFF705A-F2BE-CC6A-9AAC-53CDBD30E42E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C5528E-F96B-914F-9CCC-3B92A89F83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2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dirty="0">
                <a:latin typeface="Segoe UI Light" panose="020B0502040204020203" pitchFamily="34" charset="0"/>
              </a:rPr>
              <a:t>DIRAC provides all the necessary components to build ad-hoc grid infrastructures </a:t>
            </a:r>
            <a:r>
              <a:rPr lang="en-US" b="1" dirty="0">
                <a:latin typeface="Segoe UI Light" panose="020B0502040204020203" pitchFamily="34" charset="0"/>
              </a:rPr>
              <a:t>interconnecting</a:t>
            </a:r>
            <a:r>
              <a:rPr lang="en-US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b="1" dirty="0">
                <a:latin typeface="Segoe UI Light" panose="020B0502040204020203" pitchFamily="34" charset="0"/>
              </a:rPr>
              <a:t>interoperability</a:t>
            </a:r>
            <a:r>
              <a:rPr lang="en-US" dirty="0">
                <a:latin typeface="Segoe UI Light" panose="020B0502040204020203" pitchFamily="34" charset="0"/>
              </a:rPr>
              <a:t> and simplifying </a:t>
            </a:r>
            <a:r>
              <a:rPr lang="en-US" b="1" dirty="0">
                <a:latin typeface="Segoe UI Light" panose="020B0502040204020203" pitchFamily="34" charset="0"/>
              </a:rPr>
              <a:t>interfaces</a:t>
            </a:r>
            <a:r>
              <a:rPr lang="en-US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dirty="0">
                <a:latin typeface="Segoe UI Light" panose="020B0502040204020203" pitchFamily="34" charset="0"/>
              </a:rPr>
              <a:t>.  </a:t>
            </a: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894391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99912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DD00F-F96D-4490-B71C-74074FD10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8" y="2168252"/>
            <a:ext cx="5094514" cy="3820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07BFF-F06E-46D1-AD97-C55EC002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49" y="1766465"/>
            <a:ext cx="3326069" cy="2494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EB0CA-9421-4CF5-A110-54CE79BFB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49" y="4226923"/>
            <a:ext cx="3326069" cy="24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1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477982" y="1749191"/>
            <a:ext cx="8183880" cy="510177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93241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08780F-8786-774A-BC05-5BBD1B08FD9C}"/>
              </a:ext>
            </a:extLst>
          </p:cNvPr>
          <p:cNvSpPr/>
          <p:nvPr/>
        </p:nvSpPr>
        <p:spPr>
          <a:xfrm>
            <a:off x="2661007" y="4821601"/>
            <a:ext cx="1715784" cy="212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0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4755" y="1985794"/>
            <a:ext cx="6827242" cy="4151158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Distributed computing with DIRAC </a:t>
            </a:r>
            <a:r>
              <a:rPr lang="en-US" sz="4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br>
              <a:rPr lang="ru-RU" sz="4000" dirty="0">
                <a:latin typeface="Segoe UI Light" panose="020B0502040204020203" pitchFamily="34" charset="0"/>
              </a:rPr>
            </a:br>
            <a:endParaRPr lang="en-US" sz="3200" dirty="0">
              <a:latin typeface="Segoe UI Light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603383" y="4303370"/>
            <a:ext cx="8204433" cy="419653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Pelevanyuk, MLIT</a:t>
            </a:r>
            <a:endParaRPr lang="ru-RU" sz="20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85930" y="6217032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 November 2022</a:t>
            </a:r>
            <a:endParaRPr lang="ru-RU" sz="20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D9F5735-E34A-D6E9-CE25-2066AA08B704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382000" cy="513715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DIRAC is a multi-agent system written in Python. </a:t>
            </a:r>
          </a:p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DIRAC implements Service Oriented Architecture.</a:t>
            </a:r>
          </a:p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Whole system is built with the following </a:t>
            </a:r>
            <a:r>
              <a:rPr lang="en-U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bricks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lvl="1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</a:p>
          <a:p>
            <a:pPr lvl="1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Clients</a:t>
            </a:r>
          </a:p>
          <a:p>
            <a:pPr lvl="1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DBs</a:t>
            </a:r>
          </a:p>
          <a:p>
            <a:pPr lvl="1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Agents</a:t>
            </a:r>
          </a:p>
          <a:p>
            <a:pPr lvl="1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Scripts</a:t>
            </a:r>
          </a:p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Repository: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https://github.com/DIRACGrid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3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A9B75362-66A8-96C2-ADFC-87E2AFF3B3D6}"/>
              </a:ext>
            </a:extLst>
          </p:cNvPr>
          <p:cNvSpPr/>
          <p:nvPr/>
        </p:nvSpPr>
        <p:spPr>
          <a:xfrm>
            <a:off x="6901543" y="2196438"/>
            <a:ext cx="156440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DB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44CEA56-6898-17EE-DC76-462286508425}"/>
              </a:ext>
            </a:extLst>
          </p:cNvPr>
          <p:cNvSpPr/>
          <p:nvPr/>
        </p:nvSpPr>
        <p:spPr>
          <a:xfrm>
            <a:off x="4309174" y="2196436"/>
            <a:ext cx="156440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Service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7E7BC99D-1FC2-3058-DDF9-3800665DEA14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>
            <a:off x="5873577" y="2502008"/>
            <a:ext cx="1027966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0F95E95-2BC5-CD83-F5B4-3702E07E4D68}"/>
              </a:ext>
            </a:extLst>
          </p:cNvPr>
          <p:cNvSpPr/>
          <p:nvPr/>
        </p:nvSpPr>
        <p:spPr>
          <a:xfrm>
            <a:off x="1716805" y="2196435"/>
            <a:ext cx="156440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Client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0E36A64-B544-2831-FC3C-CC110803A97B}"/>
              </a:ext>
            </a:extLst>
          </p:cNvPr>
          <p:cNvCxnSpPr>
            <a:cxnSpLocks/>
            <a:stCxn id="11" idx="3"/>
            <a:endCxn id="5" idx="1"/>
          </p:cNvCxnSpPr>
          <p:nvPr/>
        </p:nvCxnSpPr>
        <p:spPr>
          <a:xfrm>
            <a:off x="3281208" y="2502007"/>
            <a:ext cx="102796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45C156B1-ABD1-C3B1-145E-9A60C3CAE1F5}"/>
              </a:ext>
            </a:extLst>
          </p:cNvPr>
          <p:cNvSpPr/>
          <p:nvPr/>
        </p:nvSpPr>
        <p:spPr>
          <a:xfrm>
            <a:off x="457200" y="4096475"/>
            <a:ext cx="156440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Agent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70874D6A-5939-6DC8-4F1A-F7C7BEFDCA52}"/>
              </a:ext>
            </a:extLst>
          </p:cNvPr>
          <p:cNvSpPr/>
          <p:nvPr/>
        </p:nvSpPr>
        <p:spPr>
          <a:xfrm>
            <a:off x="2950029" y="4096474"/>
            <a:ext cx="156440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Script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3BDB621-2734-6480-28F3-F73A61638EBA}"/>
              </a:ext>
            </a:extLst>
          </p:cNvPr>
          <p:cNvCxnSpPr>
            <a:cxnSpLocks/>
            <a:stCxn id="18" idx="0"/>
            <a:endCxn id="11" idx="2"/>
          </p:cNvCxnSpPr>
          <p:nvPr/>
        </p:nvCxnSpPr>
        <p:spPr>
          <a:xfrm flipV="1">
            <a:off x="1239402" y="2807578"/>
            <a:ext cx="1259605" cy="1288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93F9DAC-319E-C4F4-D2F9-0DA98EB026D8}"/>
              </a:ext>
            </a:extLst>
          </p:cNvPr>
          <p:cNvCxnSpPr>
            <a:cxnSpLocks/>
            <a:stCxn id="19" idx="0"/>
            <a:endCxn id="11" idx="2"/>
          </p:cNvCxnSpPr>
          <p:nvPr/>
        </p:nvCxnSpPr>
        <p:spPr>
          <a:xfrm flipH="1" flipV="1">
            <a:off x="2499007" y="2807578"/>
            <a:ext cx="1233224" cy="12888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0423B93-B35E-966B-41F7-D42957C2B138}"/>
              </a:ext>
            </a:extLst>
          </p:cNvPr>
          <p:cNvSpPr txBox="1"/>
          <p:nvPr/>
        </p:nvSpPr>
        <p:spPr>
          <a:xfrm>
            <a:off x="6094430" y="2132674"/>
            <a:ext cx="586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egoe UI Light" panose="020B0502040204020203" pitchFamily="34" charset="0"/>
              </a:rPr>
              <a:t>SQL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1698FA-A9B3-8223-46C1-60B69CDFD7A5}"/>
              </a:ext>
            </a:extLst>
          </p:cNvPr>
          <p:cNvSpPr txBox="1"/>
          <p:nvPr/>
        </p:nvSpPr>
        <p:spPr>
          <a:xfrm>
            <a:off x="3504707" y="2196435"/>
            <a:ext cx="662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</a:rPr>
              <a:t>https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60246E-BCC5-16FE-794E-0DE257B607AA}"/>
              </a:ext>
            </a:extLst>
          </p:cNvPr>
          <p:cNvSpPr txBox="1"/>
          <p:nvPr/>
        </p:nvSpPr>
        <p:spPr>
          <a:xfrm>
            <a:off x="3176174" y="3243887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</a:rPr>
              <a:t>import</a:t>
            </a:r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6DEB08-8923-B9CB-F561-9DDC3F9A4AE0}"/>
              </a:ext>
            </a:extLst>
          </p:cNvPr>
          <p:cNvSpPr txBox="1"/>
          <p:nvPr/>
        </p:nvSpPr>
        <p:spPr>
          <a:xfrm>
            <a:off x="1010973" y="3267360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</a:rPr>
              <a:t>import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92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 standard job workflow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7845" y="167386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Initial configuration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7845" y="2287926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Input data download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47845" y="290199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Processing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47845" y="3516056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Output data upload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47845" y="413012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5.Finalization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91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Job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425" y="1673861"/>
            <a:ext cx="8620125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dirac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-configure 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config.cfg</a:t>
            </a:r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dirac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dms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-get-file 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/raw/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AuAu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/data1002.raw</a:t>
            </a: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root –l –q –b reco.MC(“data1002.raw”)</a:t>
            </a: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#or</a:t>
            </a: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root –l –q –b reco.MC(/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eos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nica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AuAu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/data1002.raw)</a:t>
            </a: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dirac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dms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-put-file 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reco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AuAu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/data1002.root \\							data1002.root \\</a:t>
            </a: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						JINR-EOS-BMN</a:t>
            </a: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rm –f data1002.raw data1002.root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54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79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351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cxnSp>
        <p:nvCxnSpPr>
          <p:cNvPr id="55" name="Прямая со стрелкой 54"/>
          <p:cNvCxnSpPr>
            <a:stCxn id="47" idx="0"/>
            <a:endCxn id="46" idx="2"/>
          </p:cNvCxnSpPr>
          <p:nvPr/>
        </p:nvCxnSpPr>
        <p:spPr>
          <a:xfrm flipV="1">
            <a:off x="2158220" y="3324841"/>
            <a:ext cx="614900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0" idx="0"/>
            <a:endCxn id="46" idx="2"/>
          </p:cNvCxnSpPr>
          <p:nvPr/>
        </p:nvCxnSpPr>
        <p:spPr>
          <a:xfrm flipH="1" flipV="1">
            <a:off x="2773120" y="3324841"/>
            <a:ext cx="373418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51" idx="0"/>
            <a:endCxn id="46" idx="2"/>
          </p:cNvCxnSpPr>
          <p:nvPr/>
        </p:nvCxnSpPr>
        <p:spPr>
          <a:xfrm flipH="1" flipV="1">
            <a:off x="2773120" y="3324841"/>
            <a:ext cx="136987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52" idx="0"/>
            <a:endCxn id="46" idx="2"/>
          </p:cNvCxnSpPr>
          <p:nvPr/>
        </p:nvCxnSpPr>
        <p:spPr>
          <a:xfrm flipH="1" flipV="1">
            <a:off x="2773120" y="3324841"/>
            <a:ext cx="236633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53" idx="0"/>
            <a:endCxn id="46" idx="2"/>
          </p:cNvCxnSpPr>
          <p:nvPr/>
        </p:nvCxnSpPr>
        <p:spPr>
          <a:xfrm flipH="1" flipV="1">
            <a:off x="2773120" y="3324841"/>
            <a:ext cx="3369994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54" idx="0"/>
            <a:endCxn id="46" idx="2"/>
          </p:cNvCxnSpPr>
          <p:nvPr/>
        </p:nvCxnSpPr>
        <p:spPr>
          <a:xfrm flipH="1" flipV="1">
            <a:off x="2773120" y="3324841"/>
            <a:ext cx="4403839" cy="105035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1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5268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742697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41922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35214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32566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7271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cxnSp>
        <p:nvCxnSpPr>
          <p:cNvPr id="57" name="Прямая со стрелкой 56"/>
          <p:cNvCxnSpPr>
            <a:stCxn id="70" idx="0"/>
            <a:endCxn id="42" idx="1"/>
          </p:cNvCxnSpPr>
          <p:nvPr/>
        </p:nvCxnSpPr>
        <p:spPr>
          <a:xfrm flipV="1">
            <a:off x="2150078" y="2151509"/>
            <a:ext cx="5598158" cy="22185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71" idx="0"/>
            <a:endCxn id="42" idx="1"/>
          </p:cNvCxnSpPr>
          <p:nvPr/>
        </p:nvCxnSpPr>
        <p:spPr>
          <a:xfrm flipV="1">
            <a:off x="3141768" y="2151509"/>
            <a:ext cx="4606468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72" idx="0"/>
            <a:endCxn id="42" idx="1"/>
          </p:cNvCxnSpPr>
          <p:nvPr/>
        </p:nvCxnSpPr>
        <p:spPr>
          <a:xfrm flipV="1">
            <a:off x="4132550" y="2151509"/>
            <a:ext cx="3615686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4" idx="0"/>
            <a:endCxn id="42" idx="1"/>
          </p:cNvCxnSpPr>
          <p:nvPr/>
        </p:nvCxnSpPr>
        <p:spPr>
          <a:xfrm flipV="1">
            <a:off x="5135678" y="2151509"/>
            <a:ext cx="2612558" cy="22131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5" idx="0"/>
            <a:endCxn id="42" idx="1"/>
          </p:cNvCxnSpPr>
          <p:nvPr/>
        </p:nvCxnSpPr>
        <p:spPr>
          <a:xfrm flipV="1">
            <a:off x="6143114" y="2151509"/>
            <a:ext cx="1605122" cy="2228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6" idx="0"/>
            <a:endCxn id="42" idx="1"/>
          </p:cNvCxnSpPr>
          <p:nvPr/>
        </p:nvCxnSpPr>
        <p:spPr>
          <a:xfrm flipV="1">
            <a:off x="7195188" y="2151509"/>
            <a:ext cx="553048" cy="223443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350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How to achieve that?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A9B75362-66A8-96C2-ADFC-87E2AFF3B3D6}"/>
              </a:ext>
            </a:extLst>
          </p:cNvPr>
          <p:cNvSpPr/>
          <p:nvPr/>
        </p:nvSpPr>
        <p:spPr>
          <a:xfrm>
            <a:off x="6402103" y="2110640"/>
            <a:ext cx="1871847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Segoe UI Light" panose="020B0502040204020203" pitchFamily="34" charset="0"/>
              </a:rPr>
              <a:t>JobQueue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44CEA56-6898-17EE-DC76-462286508425}"/>
              </a:ext>
            </a:extLst>
          </p:cNvPr>
          <p:cNvSpPr/>
          <p:nvPr/>
        </p:nvSpPr>
        <p:spPr>
          <a:xfrm>
            <a:off x="880078" y="2110640"/>
            <a:ext cx="189568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Segoe UI Light" panose="020B0502040204020203" pitchFamily="34" charset="0"/>
              </a:rPr>
              <a:t>SubmitJob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0F95E95-2BC5-CD83-F5B4-3702E07E4D68}"/>
              </a:ext>
            </a:extLst>
          </p:cNvPr>
          <p:cNvSpPr/>
          <p:nvPr/>
        </p:nvSpPr>
        <p:spPr>
          <a:xfrm>
            <a:off x="3392611" y="3490591"/>
            <a:ext cx="2365338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Segoe UI Light" panose="020B0502040204020203" pitchFamily="34" charset="0"/>
              </a:rPr>
              <a:t>SiteDirector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45C156B1-ABD1-C3B1-145E-9A60C3CAE1F5}"/>
              </a:ext>
            </a:extLst>
          </p:cNvPr>
          <p:cNvSpPr/>
          <p:nvPr/>
        </p:nvSpPr>
        <p:spPr>
          <a:xfrm>
            <a:off x="6555823" y="3486499"/>
            <a:ext cx="156440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Matcher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70874D6A-5939-6DC8-4F1A-F7C7BEFDCA52}"/>
              </a:ext>
            </a:extLst>
          </p:cNvPr>
          <p:cNvSpPr/>
          <p:nvPr/>
        </p:nvSpPr>
        <p:spPr>
          <a:xfrm>
            <a:off x="3789798" y="5172020"/>
            <a:ext cx="1564403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Pilot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93F9DAC-319E-C4F4-D2F9-0DA98EB026D8}"/>
              </a:ext>
            </a:extLst>
          </p:cNvPr>
          <p:cNvCxnSpPr>
            <a:cxnSpLocks/>
            <a:stCxn id="5" idx="3"/>
            <a:endCxn id="45" idx="1"/>
          </p:cNvCxnSpPr>
          <p:nvPr/>
        </p:nvCxnSpPr>
        <p:spPr>
          <a:xfrm>
            <a:off x="2775761" y="2416212"/>
            <a:ext cx="7089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260246E-BCC5-16FE-794E-0DE257B607AA}"/>
              </a:ext>
            </a:extLst>
          </p:cNvPr>
          <p:cNvSpPr txBox="1"/>
          <p:nvPr/>
        </p:nvSpPr>
        <p:spPr>
          <a:xfrm>
            <a:off x="1157441" y="1803424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</a:rPr>
              <a:t>script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EBB1F-E15C-5648-2CC2-C1C5D4EB5331}"/>
              </a:ext>
            </a:extLst>
          </p:cNvPr>
          <p:cNvSpPr txBox="1"/>
          <p:nvPr/>
        </p:nvSpPr>
        <p:spPr>
          <a:xfrm>
            <a:off x="6667548" y="1803424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</a:rPr>
              <a:t>DB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9BFF87-7896-4EEA-AF9E-5E5CA4E75F1F}"/>
              </a:ext>
            </a:extLst>
          </p:cNvPr>
          <p:cNvSpPr txBox="1"/>
          <p:nvPr/>
        </p:nvSpPr>
        <p:spPr>
          <a:xfrm>
            <a:off x="3873914" y="3149475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</a:rPr>
              <a:t>agent</a:t>
            </a:r>
            <a:endParaRPr lang="ru-RU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894ABF1-7F4E-12E6-91E2-9FE252BB877E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5757949" y="3792071"/>
            <a:ext cx="797874" cy="4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4A5C1B5-B086-929E-232F-1569F1E9D05E}"/>
              </a:ext>
            </a:extLst>
          </p:cNvPr>
          <p:cNvCxnSpPr>
            <a:cxnSpLocks/>
          </p:cNvCxnSpPr>
          <p:nvPr/>
        </p:nvCxnSpPr>
        <p:spPr>
          <a:xfrm flipV="1">
            <a:off x="6957274" y="2721783"/>
            <a:ext cx="0" cy="764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AA4F051-A1DD-A017-1375-4818DCADC0CD}"/>
              </a:ext>
            </a:extLst>
          </p:cNvPr>
          <p:cNvSpPr txBox="1"/>
          <p:nvPr/>
        </p:nvSpPr>
        <p:spPr>
          <a:xfrm>
            <a:off x="7146768" y="3176794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</a:rPr>
              <a:t>service</a:t>
            </a:r>
            <a:endParaRPr lang="ru-RU" dirty="0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8D3902E-E675-7FDE-0E8C-EE4D3E584B7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5354201" y="4097641"/>
            <a:ext cx="1603073" cy="13799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F5DDEBE-7069-04E1-18C1-DFD5596951E0}"/>
              </a:ext>
            </a:extLst>
          </p:cNvPr>
          <p:cNvCxnSpPr>
            <a:cxnSpLocks/>
            <a:stCxn id="11" idx="2"/>
            <a:endCxn id="19" idx="0"/>
          </p:cNvCxnSpPr>
          <p:nvPr/>
        </p:nvCxnSpPr>
        <p:spPr>
          <a:xfrm flipH="1">
            <a:off x="4572000" y="4101734"/>
            <a:ext cx="3280" cy="1070286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FDD56C6F-B87E-1A7E-E11D-2F2BF68035E9}"/>
              </a:ext>
            </a:extLst>
          </p:cNvPr>
          <p:cNvSpPr/>
          <p:nvPr/>
        </p:nvSpPr>
        <p:spPr>
          <a:xfrm>
            <a:off x="3484732" y="2110640"/>
            <a:ext cx="2192684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Segoe UI Light" panose="020B0502040204020203" pitchFamily="34" charset="0"/>
              </a:rPr>
              <a:t>JobManager</a:t>
            </a:r>
            <a:endParaRPr lang="en-US" sz="2800" dirty="0">
              <a:latin typeface="Segoe UI Light" panose="020B0502040204020203" pitchFamily="34" charset="0"/>
            </a:endParaRP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29B4537A-1CE0-0AA0-00A0-D438E13BFD5D}"/>
              </a:ext>
            </a:extLst>
          </p:cNvPr>
          <p:cNvCxnSpPr>
            <a:cxnSpLocks/>
            <a:stCxn id="45" idx="3"/>
            <a:endCxn id="4" idx="1"/>
          </p:cNvCxnSpPr>
          <p:nvPr/>
        </p:nvCxnSpPr>
        <p:spPr>
          <a:xfrm>
            <a:off x="5677416" y="2416212"/>
            <a:ext cx="7246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BD1DE46-A486-1BF3-70EC-FB218DC62872}"/>
              </a:ext>
            </a:extLst>
          </p:cNvPr>
          <p:cNvSpPr txBox="1"/>
          <p:nvPr/>
        </p:nvSpPr>
        <p:spPr>
          <a:xfrm>
            <a:off x="3944549" y="1795797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</a:rPr>
              <a:t>service</a:t>
            </a:r>
            <a:endParaRPr lang="ru-RU" dirty="0"/>
          </a:p>
        </p:txBody>
      </p: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7B6C5A00-B1F4-71EC-B861-E98DFBC4D36A}"/>
              </a:ext>
            </a:extLst>
          </p:cNvPr>
          <p:cNvCxnSpPr>
            <a:cxnSpLocks/>
          </p:cNvCxnSpPr>
          <p:nvPr/>
        </p:nvCxnSpPr>
        <p:spPr>
          <a:xfrm>
            <a:off x="7146768" y="2721783"/>
            <a:ext cx="0" cy="764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A5DDC96B-1370-B667-8EE2-331120C0AF3D}"/>
              </a:ext>
            </a:extLst>
          </p:cNvPr>
          <p:cNvCxnSpPr>
            <a:cxnSpLocks/>
          </p:cNvCxnSpPr>
          <p:nvPr/>
        </p:nvCxnSpPr>
        <p:spPr>
          <a:xfrm flipH="1">
            <a:off x="5757949" y="3957802"/>
            <a:ext cx="7978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1756A3AC-64DC-E681-2E8C-66037CB898D0}"/>
              </a:ext>
            </a:extLst>
          </p:cNvPr>
          <p:cNvCxnSpPr>
            <a:cxnSpLocks/>
          </p:cNvCxnSpPr>
          <p:nvPr/>
        </p:nvCxnSpPr>
        <p:spPr>
          <a:xfrm flipH="1">
            <a:off x="5354201" y="4093549"/>
            <a:ext cx="1792567" cy="1555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874FB79-3348-1E00-0EFE-921CF9D8D3D9}"/>
              </a:ext>
            </a:extLst>
          </p:cNvPr>
          <p:cNvSpPr txBox="1"/>
          <p:nvPr/>
        </p:nvSpPr>
        <p:spPr>
          <a:xfrm>
            <a:off x="4333448" y="4828124"/>
            <a:ext cx="1340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</a:rPr>
              <a:t>script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6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8" grpId="0" animBg="1"/>
      <p:bldP spid="19" grpId="0" animBg="1"/>
      <p:bldP spid="33" grpId="0"/>
      <p:bldP spid="16" grpId="0"/>
      <p:bldP spid="21" grpId="0"/>
      <p:bldP spid="37" grpId="0"/>
      <p:bldP spid="45" grpId="0" animBg="1"/>
      <p:bldP spid="53" grpId="0"/>
      <p:bldP spid="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Computing 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121CCF7-13A6-F4D6-5599-F56403F8B9A3}"/>
              </a:ext>
            </a:extLst>
          </p:cNvPr>
          <p:cNvSpPr txBox="1">
            <a:spLocks/>
          </p:cNvSpPr>
          <p:nvPr/>
        </p:nvSpPr>
        <p:spPr>
          <a:xfrm>
            <a:off x="457200" y="1219199"/>
            <a:ext cx="8229600" cy="528567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Computing Elements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r>
              <a:rPr lang="en-US" dirty="0"/>
              <a:t>Clouds</a:t>
            </a:r>
          </a:p>
          <a:p>
            <a:pPr marL="274320" lvl="1" indent="0">
              <a:buFont typeface="Arial"/>
              <a:buNone/>
            </a:pPr>
            <a:endParaRPr lang="en-US" dirty="0"/>
          </a:p>
          <a:p>
            <a:r>
              <a:rPr lang="en-US" dirty="0"/>
              <a:t>Computing clusters (not included in any grid infrastructure)</a:t>
            </a:r>
          </a:p>
          <a:p>
            <a:pPr lvl="1"/>
            <a:r>
              <a:rPr lang="en-US" dirty="0"/>
              <a:t>Resources available at Universities and scientific laboratories</a:t>
            </a:r>
          </a:p>
          <a:p>
            <a:pPr lvl="1"/>
            <a:endParaRPr lang="en-US" dirty="0"/>
          </a:p>
          <a:p>
            <a:r>
              <a:rPr lang="en-US" dirty="0"/>
              <a:t>High Performance Computing (HPC) Centers, or Supercomputers</a:t>
            </a:r>
          </a:p>
          <a:p>
            <a:pPr lvl="1"/>
            <a:endParaRPr lang="en-US" dirty="0"/>
          </a:p>
          <a:p>
            <a:r>
              <a:rPr lang="en-US" dirty="0"/>
              <a:t>Volunteer Computing </a:t>
            </a:r>
          </a:p>
          <a:p>
            <a:pPr lvl="1"/>
            <a:r>
              <a:rPr lang="en-US" dirty="0"/>
              <a:t>Mostly based on BOINC technology</a:t>
            </a:r>
          </a:p>
          <a:p>
            <a:pPr lvl="1"/>
            <a:r>
              <a:rPr lang="en-US" dirty="0" err="1"/>
              <a:t>SETI@Home</a:t>
            </a:r>
            <a:r>
              <a:rPr lang="en-US" dirty="0"/>
              <a:t>, </a:t>
            </a:r>
            <a:r>
              <a:rPr lang="en-US" dirty="0" err="1"/>
              <a:t>LHC@Home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0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B49535-763C-B512-DAD9-FA435346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1" y="1219200"/>
            <a:ext cx="2936023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nsifying Suburbs Is the Better Path to Housing Affordability —  Shelterforce">
            <a:extLst>
              <a:ext uri="{FF2B5EF4-FFF2-40B4-BE49-F238E27FC236}">
                <a16:creationId xmlns:a16="http://schemas.microsoft.com/office/drawing/2014/main" id="{87AC946B-D583-66EB-B887-DCD9ADDE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7" y="1541122"/>
            <a:ext cx="5036673" cy="37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4C18569-E90B-9FD2-A390-84341467B3A4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 Throughput vs Performance</a:t>
            </a:r>
          </a:p>
        </p:txBody>
      </p:sp>
    </p:spTree>
    <p:extLst>
      <p:ext uri="{BB962C8B-B14F-4D97-AF65-F5344CB8AC3E}">
        <p14:creationId xmlns:p14="http://schemas.microsoft.com/office/powerpoint/2010/main" val="3853886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542351" y="1357269"/>
            <a:ext cx="1493306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DF33F-EB30-473D-8B56-E97AF7258884}"/>
              </a:ext>
            </a:extLst>
          </p:cNvPr>
          <p:cNvGrpSpPr/>
          <p:nvPr/>
        </p:nvGrpSpPr>
        <p:grpSpPr>
          <a:xfrm>
            <a:off x="7388690" y="1362574"/>
            <a:ext cx="1326776" cy="697264"/>
            <a:chOff x="5074447" y="1352100"/>
            <a:chExt cx="1631761" cy="697264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5074447" y="1359811"/>
              <a:ext cx="1631761" cy="68955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8" name="Picture 14" descr="ÐÐ°ÑÑÐ¸Ð½ÐºÐ¸ Ð¿Ð¾ Ð·Ð°Ð¿ÑÐ¾ÑÑ cep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320" y="1352100"/>
              <a:ext cx="555476" cy="69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0ACEDB-F448-40B3-A9C3-954E3755609C}"/>
              </a:ext>
            </a:extLst>
          </p:cNvPr>
          <p:cNvGrpSpPr/>
          <p:nvPr/>
        </p:nvGrpSpPr>
        <p:grpSpPr>
          <a:xfrm>
            <a:off x="3035657" y="1356611"/>
            <a:ext cx="1220613" cy="689553"/>
            <a:chOff x="7174766" y="1352100"/>
            <a:chExt cx="1631761" cy="689553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7174766" y="1352100"/>
              <a:ext cx="1631761" cy="68955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40" name="Picture 16" descr="Lustre_file_system_log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9929" y="1567463"/>
              <a:ext cx="1270711" cy="26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JINR Main 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285028-7084-4466-8022-FF0A2E1D539B}"/>
              </a:ext>
            </a:extLst>
          </p:cNvPr>
          <p:cNvGrpSpPr/>
          <p:nvPr/>
        </p:nvGrpSpPr>
        <p:grpSpPr>
          <a:xfrm>
            <a:off x="119566" y="1356613"/>
            <a:ext cx="1397323" cy="689553"/>
            <a:chOff x="3120791" y="1359811"/>
            <a:chExt cx="1778314" cy="689553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3120791" y="1359811"/>
              <a:ext cx="1778314" cy="689553"/>
              <a:chOff x="2527663" y="934196"/>
              <a:chExt cx="1778314" cy="689553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527663" y="934196"/>
                <a:ext cx="1631761" cy="689553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30694" y="934852"/>
                <a:ext cx="117528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8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Tapes</a:t>
                </a:r>
              </a:p>
              <a:p>
                <a:r>
                  <a:rPr lang="en-US" b="1" dirty="0">
                    <a:solidFill>
                      <a:schemeClr val="bg1">
                        <a:lumMod val="8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Disks</a:t>
                </a:r>
                <a:endParaRPr lang="ru-RU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36" name="Picture 12" descr="ÐÐ°ÑÑÐ¸Ð½ÐºÐ¸ Ð¿Ð¾ Ð·Ð°Ð¿ÑÐ¾ÑÑ dCach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9749" y="1033499"/>
                <a:ext cx="490945" cy="490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5F79CDB-A737-4395-891B-C21CCD7319A1}"/>
                </a:ext>
              </a:extLst>
            </p:cNvPr>
            <p:cNvSpPr txBox="1"/>
            <p:nvPr/>
          </p:nvSpPr>
          <p:spPr>
            <a:xfrm>
              <a:off x="3632727" y="1681145"/>
              <a:ext cx="11752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ru-RU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Группа 23">
            <a:extLst>
              <a:ext uri="{FF2B5EF4-FFF2-40B4-BE49-F238E27FC236}">
                <a16:creationId xmlns:a16="http://schemas.microsoft.com/office/drawing/2014/main" id="{4A6EAC47-75DA-4914-A7FF-BC0F04D18A43}"/>
              </a:ext>
            </a:extLst>
          </p:cNvPr>
          <p:cNvGrpSpPr/>
          <p:nvPr/>
        </p:nvGrpSpPr>
        <p:grpSpPr>
          <a:xfrm>
            <a:off x="4352253" y="1366431"/>
            <a:ext cx="1504703" cy="689553"/>
            <a:chOff x="768134" y="934196"/>
            <a:chExt cx="1743848" cy="689553"/>
          </a:xfrm>
        </p:grpSpPr>
        <p:sp>
          <p:nvSpPr>
            <p:cNvPr id="70" name="Скругленный прямоугольник 20">
              <a:extLst>
                <a:ext uri="{FF2B5EF4-FFF2-40B4-BE49-F238E27FC236}">
                  <a16:creationId xmlns:a16="http://schemas.microsoft.com/office/drawing/2014/main" id="{3E196285-42D8-4BFB-B5D9-5089BFA66CFC}"/>
                </a:ext>
              </a:extLst>
            </p:cNvPr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6" name="Рисунок 21">
              <a:extLst>
                <a:ext uri="{FF2B5EF4-FFF2-40B4-BE49-F238E27FC236}">
                  <a16:creationId xmlns:a16="http://schemas.microsoft.com/office/drawing/2014/main" id="{D26F2B8C-C1F8-4E1E-8835-BE25F13C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4CC057-02B4-488E-A578-604793E5BE6F}"/>
                </a:ext>
              </a:extLst>
            </p:cNvPr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8" name="Группа 23">
            <a:extLst>
              <a:ext uri="{FF2B5EF4-FFF2-40B4-BE49-F238E27FC236}">
                <a16:creationId xmlns:a16="http://schemas.microsoft.com/office/drawing/2014/main" id="{AC3E27FC-24B0-4D11-B08A-7D411621FE7C}"/>
              </a:ext>
            </a:extLst>
          </p:cNvPr>
          <p:cNvGrpSpPr/>
          <p:nvPr/>
        </p:nvGrpSpPr>
        <p:grpSpPr>
          <a:xfrm>
            <a:off x="5890193" y="1357269"/>
            <a:ext cx="1504703" cy="689553"/>
            <a:chOff x="768134" y="934196"/>
            <a:chExt cx="1743848" cy="689553"/>
          </a:xfrm>
        </p:grpSpPr>
        <p:sp>
          <p:nvSpPr>
            <p:cNvPr id="79" name="Скругленный прямоугольник 20">
              <a:extLst>
                <a:ext uri="{FF2B5EF4-FFF2-40B4-BE49-F238E27FC236}">
                  <a16:creationId xmlns:a16="http://schemas.microsoft.com/office/drawing/2014/main" id="{5F5DBD6B-437B-4938-B79C-1EC08AE29045}"/>
                </a:ext>
              </a:extLst>
            </p:cNvPr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80" name="Рисунок 21">
              <a:extLst>
                <a:ext uri="{FF2B5EF4-FFF2-40B4-BE49-F238E27FC236}">
                  <a16:creationId xmlns:a16="http://schemas.microsoft.com/office/drawing/2014/main" id="{430C9656-BE60-4267-8635-7F47DA3AB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39A43A-1624-4FC7-A240-A5792513D246}"/>
                </a:ext>
              </a:extLst>
            </p:cNvPr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6C94AFF5-6A90-41A1-9E97-28D0E9E0D038}"/>
              </a:ext>
            </a:extLst>
          </p:cNvPr>
          <p:cNvSpPr txBox="1"/>
          <p:nvPr/>
        </p:nvSpPr>
        <p:spPr>
          <a:xfrm>
            <a:off x="1477581" y="97034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EOS 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E020CE3-5998-4D91-9763-76E587E3EF9D}"/>
              </a:ext>
            </a:extLst>
          </p:cNvPr>
          <p:cNvSpPr txBox="1"/>
          <p:nvPr/>
        </p:nvSpPr>
        <p:spPr>
          <a:xfrm>
            <a:off x="4183619" y="970341"/>
            <a:ext cx="17065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EOS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B3CE523-B716-4E98-AB19-F81345A179CD}"/>
              </a:ext>
            </a:extLst>
          </p:cNvPr>
          <p:cNvSpPr txBox="1"/>
          <p:nvPr/>
        </p:nvSpPr>
        <p:spPr>
          <a:xfrm>
            <a:off x="5744672" y="970341"/>
            <a:ext cx="17065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EOS LHEP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Скругленный прямоугольник 25">
            <a:extLst>
              <a:ext uri="{FF2B5EF4-FFF2-40B4-BE49-F238E27FC236}">
                <a16:creationId xmlns:a16="http://schemas.microsoft.com/office/drawing/2014/main" id="{EF3BB831-D60D-4F56-8466-1A08F05F4C7C}"/>
              </a:ext>
            </a:extLst>
          </p:cNvPr>
          <p:cNvSpPr/>
          <p:nvPr/>
        </p:nvSpPr>
        <p:spPr>
          <a:xfrm>
            <a:off x="133350" y="2063762"/>
            <a:ext cx="2806324" cy="1130308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root – transfer protocol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X509 – authentication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VOMS - authorization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6" name="Picture 6" descr="https://micc.jinr.ru/assets/User-Content/images/About/micc_about.png">
            <a:extLst>
              <a:ext uri="{FF2B5EF4-FFF2-40B4-BE49-F238E27FC236}">
                <a16:creationId xmlns:a16="http://schemas.microsoft.com/office/drawing/2014/main" id="{CB8752EE-8E05-4F50-82B2-2E43AC0B8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2115360" y="4149072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s://micc.jinr.ru/assets/User-Content/images/About/micc_about.png">
            <a:extLst>
              <a:ext uri="{FF2B5EF4-FFF2-40B4-BE49-F238E27FC236}">
                <a16:creationId xmlns:a16="http://schemas.microsoft.com/office/drawing/2014/main" id="{B856383A-AA18-43BE-A281-E0910928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493544" y="4132996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ttps://micc.jinr.ru/assets/User-Content/images/About/micc_about.png">
            <a:extLst>
              <a:ext uri="{FF2B5EF4-FFF2-40B4-BE49-F238E27FC236}">
                <a16:creationId xmlns:a16="http://schemas.microsoft.com/office/drawing/2014/main" id="{FE937BDC-373B-4BBD-B35B-25FDE050C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6035969" y="4133683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https://micc.jinr.ru/assets/User-Content/images/About/micc_about.png">
            <a:extLst>
              <a:ext uri="{FF2B5EF4-FFF2-40B4-BE49-F238E27FC236}">
                <a16:creationId xmlns:a16="http://schemas.microsoft.com/office/drawing/2014/main" id="{FEC5C75F-01EA-4B71-841E-78C875E56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3508200" y="4133683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ttps://micc.jinr.ru/assets/User-Content/images/About/micc_about.png">
            <a:extLst>
              <a:ext uri="{FF2B5EF4-FFF2-40B4-BE49-F238E27FC236}">
                <a16:creationId xmlns:a16="http://schemas.microsoft.com/office/drawing/2014/main" id="{78289789-D3DC-45D8-86E6-14D0EA48D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4788753" y="4127228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800ADF0-924E-41A7-B7A3-7E288FD394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9" r="5471"/>
          <a:stretch/>
        </p:blipFill>
        <p:spPr>
          <a:xfrm>
            <a:off x="4829915" y="4189045"/>
            <a:ext cx="1124125" cy="1152110"/>
          </a:xfrm>
          <a:prstGeom prst="ellipse">
            <a:avLst/>
          </a:prstGeom>
        </p:spPr>
      </p:pic>
      <p:sp>
        <p:nvSpPr>
          <p:cNvPr id="68" name="Скругленный прямоугольник 25">
            <a:extLst>
              <a:ext uri="{FF2B5EF4-FFF2-40B4-BE49-F238E27FC236}">
                <a16:creationId xmlns:a16="http://schemas.microsoft.com/office/drawing/2014/main" id="{89D94654-BC7D-4982-86AF-6B9790782325}"/>
              </a:ext>
            </a:extLst>
          </p:cNvPr>
          <p:cNvSpPr/>
          <p:nvPr/>
        </p:nvSpPr>
        <p:spPr>
          <a:xfrm>
            <a:off x="414796" y="4050221"/>
            <a:ext cx="3011957" cy="1464953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5361695-6812-4103-B72E-593BD6DFBBEA}"/>
              </a:ext>
            </a:extLst>
          </p:cNvPr>
          <p:cNvCxnSpPr>
            <a:cxnSpLocks/>
            <a:stCxn id="68" idx="0"/>
            <a:endCxn id="53" idx="2"/>
          </p:cNvCxnSpPr>
          <p:nvPr/>
        </p:nvCxnSpPr>
        <p:spPr>
          <a:xfrm flipH="1" flipV="1">
            <a:off x="1536512" y="3194070"/>
            <a:ext cx="384263" cy="856151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DC8E20F-0D28-465D-944D-A08D325768BC}"/>
              </a:ext>
            </a:extLst>
          </p:cNvPr>
          <p:cNvCxnSpPr>
            <a:cxnSpLocks/>
            <a:stCxn id="63" idx="0"/>
            <a:endCxn id="53" idx="2"/>
          </p:cNvCxnSpPr>
          <p:nvPr/>
        </p:nvCxnSpPr>
        <p:spPr>
          <a:xfrm flipH="1" flipV="1">
            <a:off x="1536512" y="3194070"/>
            <a:ext cx="2621769" cy="939613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54AE15E-C604-460A-83E4-5B0A6BC4FCB7}"/>
              </a:ext>
            </a:extLst>
          </p:cNvPr>
          <p:cNvCxnSpPr>
            <a:cxnSpLocks/>
            <a:stCxn id="64" idx="0"/>
          </p:cNvCxnSpPr>
          <p:nvPr/>
        </p:nvCxnSpPr>
        <p:spPr>
          <a:xfrm flipH="1" flipV="1">
            <a:off x="2038655" y="3183090"/>
            <a:ext cx="3366842" cy="944138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4D730C1-8F44-4DF8-AB23-341FB9A2EF0D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2939674" y="3183090"/>
            <a:ext cx="3713039" cy="950593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" name="Picture 6" descr="https://micc.jinr.ru/assets/User-Content/images/About/micc_about.png">
            <a:extLst>
              <a:ext uri="{FF2B5EF4-FFF2-40B4-BE49-F238E27FC236}">
                <a16:creationId xmlns:a16="http://schemas.microsoft.com/office/drawing/2014/main" id="{A15090BF-CD54-4B62-9902-336B21848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7507682" y="4127228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25ED199-B762-4601-AC11-C21CCBCEC7B1}"/>
              </a:ext>
            </a:extLst>
          </p:cNvPr>
          <p:cNvSpPr/>
          <p:nvPr/>
        </p:nvSpPr>
        <p:spPr>
          <a:xfrm>
            <a:off x="7507682" y="4133683"/>
            <a:ext cx="1207784" cy="1207472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Any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PC*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83DE1E3-3AEE-4335-A01E-C47A0173F356}"/>
              </a:ext>
            </a:extLst>
          </p:cNvPr>
          <p:cNvCxnSpPr>
            <a:cxnSpLocks/>
            <a:stCxn id="29" idx="0"/>
            <a:endCxn id="53" idx="3"/>
          </p:cNvCxnSpPr>
          <p:nvPr/>
        </p:nvCxnSpPr>
        <p:spPr>
          <a:xfrm flipH="1" flipV="1">
            <a:off x="2939674" y="2628916"/>
            <a:ext cx="5171900" cy="1504767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F26C10F-20AD-4EF4-8514-03448614FAFF}"/>
              </a:ext>
            </a:extLst>
          </p:cNvPr>
          <p:cNvSpPr txBox="1"/>
          <p:nvPr/>
        </p:nvSpPr>
        <p:spPr>
          <a:xfrm>
            <a:off x="5791185" y="5638450"/>
            <a:ext cx="29242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* Any computer with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xrdcp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your certificate, or proxy of your certificate**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559FCA3-5C63-4331-A381-C9C1B13D7D65}"/>
              </a:ext>
            </a:extLst>
          </p:cNvPr>
          <p:cNvSpPr txBox="1"/>
          <p:nvPr/>
        </p:nvSpPr>
        <p:spPr>
          <a:xfrm>
            <a:off x="866099" y="6203997"/>
            <a:ext cx="5171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**How to pass credentials to processes to write?  Proxy is the answer!</a:t>
            </a:r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95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8FC019-0781-9456-9B99-15DA4BBC3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EB126B-5E35-FEE7-69A1-69D907DBD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2" y="2493344"/>
            <a:ext cx="883057" cy="8830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C259A-FFA0-AED6-8113-43EB800F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62" y="3561393"/>
            <a:ext cx="895529" cy="895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EBEC35-BA9B-C60C-0DF5-89C82F1EE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8" y="2504744"/>
            <a:ext cx="860256" cy="860256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B6C11B1-BAF0-8848-B4BD-5E9BA2B0DE18}"/>
              </a:ext>
            </a:extLst>
          </p:cNvPr>
          <p:cNvSpPr/>
          <p:nvPr/>
        </p:nvSpPr>
        <p:spPr>
          <a:xfrm>
            <a:off x="2540977" y="2760785"/>
            <a:ext cx="1362808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Encryption</a:t>
            </a:r>
            <a:endParaRPr lang="ru-RU" dirty="0">
              <a:latin typeface="Comfortaa" panose="020B060402020202020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8F5D2CF-6AB3-0307-1809-FC86BF4C3155}"/>
              </a:ext>
            </a:extLst>
          </p:cNvPr>
          <p:cNvSpPr/>
          <p:nvPr/>
        </p:nvSpPr>
        <p:spPr>
          <a:xfrm>
            <a:off x="5221165" y="2760785"/>
            <a:ext cx="1680796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Decryption</a:t>
            </a:r>
            <a:endParaRPr lang="ru-RU" sz="1400" dirty="0">
              <a:latin typeface="Comfortaa" panose="020B060402020202020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E0F9A39-5137-0D88-2A59-D8C35A7E0527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1440759" y="2934873"/>
            <a:ext cx="1100218" cy="6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D6B8FAB-B7F0-24D5-F714-69C13AD8B3DD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3903785" y="2941027"/>
            <a:ext cx="1317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A701F4C-D49D-2B37-2BC5-B511D0BA72D4}"/>
              </a:ext>
            </a:extLst>
          </p:cNvPr>
          <p:cNvCxnSpPr>
            <a:stCxn id="9" idx="3"/>
            <a:endCxn id="7" idx="1"/>
          </p:cNvCxnSpPr>
          <p:nvPr/>
        </p:nvCxnSpPr>
        <p:spPr>
          <a:xfrm flipV="1">
            <a:off x="6901961" y="2934872"/>
            <a:ext cx="1058167" cy="61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4B6DAC-9831-22B8-B4FC-45B3359D560C}"/>
              </a:ext>
            </a:extLst>
          </p:cNvPr>
          <p:cNvSpPr txBox="1"/>
          <p:nvPr/>
        </p:nvSpPr>
        <p:spPr>
          <a:xfrm>
            <a:off x="1500749" y="2540949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42AF01-3ED4-3C54-028B-ADD05378D83D}"/>
              </a:ext>
            </a:extLst>
          </p:cNvPr>
          <p:cNvSpPr txBox="1"/>
          <p:nvPr/>
        </p:nvSpPr>
        <p:spPr>
          <a:xfrm>
            <a:off x="4006436" y="2583445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Da!1z0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276F6-49F7-651A-7EFE-18281B453B8E}"/>
              </a:ext>
            </a:extLst>
          </p:cNvPr>
          <p:cNvSpPr txBox="1"/>
          <p:nvPr/>
        </p:nvSpPr>
        <p:spPr>
          <a:xfrm>
            <a:off x="6948199" y="2535142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8C2259-77B8-5353-02A8-B6E3DEEED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77" y="2125260"/>
            <a:ext cx="525607" cy="5256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0EEFCF-E0FA-D8A3-8749-C99A8224D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59" y="2167797"/>
            <a:ext cx="525607" cy="525607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DCE53B-5154-9BB4-855F-94B23A38AE30}"/>
              </a:ext>
            </a:extLst>
          </p:cNvPr>
          <p:cNvCxnSpPr/>
          <p:nvPr/>
        </p:nvCxnSpPr>
        <p:spPr>
          <a:xfrm flipV="1">
            <a:off x="4016075" y="1415332"/>
            <a:ext cx="0" cy="36178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47E01AA-B094-C0D4-083A-C04DA18EBFA9}"/>
              </a:ext>
            </a:extLst>
          </p:cNvPr>
          <p:cNvCxnSpPr/>
          <p:nvPr/>
        </p:nvCxnSpPr>
        <p:spPr>
          <a:xfrm flipV="1">
            <a:off x="5103314" y="1415332"/>
            <a:ext cx="0" cy="36178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7606509-1087-487C-5C43-DB4A873729BF}"/>
              </a:ext>
            </a:extLst>
          </p:cNvPr>
          <p:cNvSpPr/>
          <p:nvPr/>
        </p:nvSpPr>
        <p:spPr>
          <a:xfrm>
            <a:off x="1830886" y="4255180"/>
            <a:ext cx="1485101" cy="7882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400" dirty="0">
                <a:latin typeface="Comfortaa" panose="020B0604020202020204" charset="0"/>
              </a:rPr>
              <a:t>256bit</a:t>
            </a:r>
            <a:endParaRPr lang="ru-RU" dirty="0">
              <a:latin typeface="Comfortaa" panose="020B060402020202020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970F92-1193-3395-62BD-867BC14BA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72" y="4386482"/>
            <a:ext cx="525607" cy="525607"/>
          </a:xfrm>
          <a:prstGeom prst="rect">
            <a:avLst/>
          </a:prstGeom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E8CEE0CF-51AC-4EB4-CBD8-AC09DB112285}"/>
              </a:ext>
            </a:extLst>
          </p:cNvPr>
          <p:cNvCxnSpPr/>
          <p:nvPr/>
        </p:nvCxnSpPr>
        <p:spPr>
          <a:xfrm>
            <a:off x="1500749" y="3253153"/>
            <a:ext cx="6359574" cy="0"/>
          </a:xfrm>
          <a:prstGeom prst="straightConnector1">
            <a:avLst/>
          </a:prstGeom>
          <a:ln w="444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6B42DA-AB51-3D4A-6B58-A22E1D3A3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8" y="3298589"/>
            <a:ext cx="525607" cy="52560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82DF6D-C884-730A-3CF6-2A4CDE5E3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46" y="3347415"/>
            <a:ext cx="525607" cy="525607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66C3C4C-0624-1889-A941-422FC86BB22F}"/>
              </a:ext>
            </a:extLst>
          </p:cNvPr>
          <p:cNvSpPr/>
          <p:nvPr/>
        </p:nvSpPr>
        <p:spPr>
          <a:xfrm>
            <a:off x="740644" y="5333552"/>
            <a:ext cx="7533802" cy="6889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omfortaa" panose="020B0604020202020204" charset="0"/>
              </a:rPr>
              <a:t>Gues</a:t>
            </a:r>
            <a:r>
              <a:rPr lang="ru-RU" sz="2800" dirty="0">
                <a:latin typeface="Comfortaa" panose="020B0604020202020204" charset="0"/>
              </a:rPr>
              <a:t>        </a:t>
            </a:r>
            <a:r>
              <a:rPr lang="en-US" sz="2800" dirty="0">
                <a:latin typeface="Comfortaa" panose="020B0604020202020204" charset="0"/>
              </a:rPr>
              <a:t>key</a:t>
            </a:r>
            <a:r>
              <a:rPr lang="ru-RU" sz="2800" dirty="0">
                <a:latin typeface="Comfortaa" panose="020B0604020202020204" charset="0"/>
              </a:rPr>
              <a:t> </a:t>
            </a:r>
            <a:r>
              <a:rPr lang="en-US" sz="2800" dirty="0">
                <a:latin typeface="Comfortaa" panose="020B0604020202020204" charset="0"/>
              </a:rPr>
              <a:t>is</a:t>
            </a:r>
            <a:r>
              <a:rPr lang="ru-RU" sz="2800" dirty="0">
                <a:latin typeface="Comfortaa" panose="020B0604020202020204" charset="0"/>
              </a:rPr>
              <a:t> </a:t>
            </a:r>
            <a:r>
              <a:rPr lang="en-US" sz="2800" dirty="0">
                <a:latin typeface="Comfortaa" panose="020B0604020202020204" charset="0"/>
              </a:rPr>
              <a:t>hard</a:t>
            </a:r>
            <a:endParaRPr lang="ru-RU" sz="2800" dirty="0">
              <a:latin typeface="Comfortaa" panose="020B060402020202020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59B0F78-4A60-47D4-4AC1-1CF7BC147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32" y="5391845"/>
            <a:ext cx="525607" cy="525607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EE502C2F-AD99-1D07-7A42-C852FBE2F704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Symmetric-key algorithm </a:t>
            </a:r>
          </a:p>
        </p:txBody>
      </p:sp>
    </p:spTree>
    <p:extLst>
      <p:ext uri="{BB962C8B-B14F-4D97-AF65-F5344CB8AC3E}">
        <p14:creationId xmlns:p14="http://schemas.microsoft.com/office/powerpoint/2010/main" val="2003107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8FC019-0781-9456-9B99-15DA4BBC3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EE502C2F-AD99-1D07-7A42-C852FBE2F704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Asymmetric-key algorithm 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4ED8103-9631-8E59-106B-3901647DA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2" y="2493344"/>
            <a:ext cx="883057" cy="88305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4912D71-A933-3FEA-C661-310BA6FC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62" y="3561393"/>
            <a:ext cx="895529" cy="8955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FDDFC66-19E2-B932-9797-D53322D2F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8" y="2504744"/>
            <a:ext cx="860256" cy="860256"/>
          </a:xfrm>
          <a:prstGeom prst="rect">
            <a:avLst/>
          </a:prstGeom>
        </p:spPr>
      </p:pic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C10B0281-DC9E-B2C8-57AD-0863577E6679}"/>
              </a:ext>
            </a:extLst>
          </p:cNvPr>
          <p:cNvSpPr/>
          <p:nvPr/>
        </p:nvSpPr>
        <p:spPr>
          <a:xfrm>
            <a:off x="2540977" y="2760785"/>
            <a:ext cx="1362808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Encryption</a:t>
            </a:r>
            <a:endParaRPr lang="ru-RU" dirty="0">
              <a:latin typeface="Comfortaa" panose="020B060402020202020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814B5604-E8A0-FB28-88F7-031B71117432}"/>
              </a:ext>
            </a:extLst>
          </p:cNvPr>
          <p:cNvSpPr/>
          <p:nvPr/>
        </p:nvSpPr>
        <p:spPr>
          <a:xfrm>
            <a:off x="5221165" y="2760785"/>
            <a:ext cx="1680796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Decryption</a:t>
            </a:r>
            <a:endParaRPr lang="ru-RU" sz="1400" dirty="0">
              <a:latin typeface="Comfortaa" panose="020B0604020202020204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69E73637-464E-54A3-7ED5-3AD64F7FF3C6}"/>
              </a:ext>
            </a:extLst>
          </p:cNvPr>
          <p:cNvCxnSpPr>
            <a:stCxn id="53" idx="3"/>
            <a:endCxn id="56" idx="1"/>
          </p:cNvCxnSpPr>
          <p:nvPr/>
        </p:nvCxnSpPr>
        <p:spPr>
          <a:xfrm>
            <a:off x="1440759" y="2934873"/>
            <a:ext cx="1100218" cy="6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2C593CB6-388B-7E46-ED04-D2A65ECB902A}"/>
              </a:ext>
            </a:extLst>
          </p:cNvPr>
          <p:cNvCxnSpPr>
            <a:stCxn id="56" idx="3"/>
            <a:endCxn id="57" idx="1"/>
          </p:cNvCxnSpPr>
          <p:nvPr/>
        </p:nvCxnSpPr>
        <p:spPr>
          <a:xfrm>
            <a:off x="3903785" y="2941027"/>
            <a:ext cx="1317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B89C927D-2D65-7A22-95A8-5379E3AA7ED4}"/>
              </a:ext>
            </a:extLst>
          </p:cNvPr>
          <p:cNvCxnSpPr>
            <a:stCxn id="57" idx="3"/>
            <a:endCxn id="55" idx="1"/>
          </p:cNvCxnSpPr>
          <p:nvPr/>
        </p:nvCxnSpPr>
        <p:spPr>
          <a:xfrm flipV="1">
            <a:off x="6901961" y="2934872"/>
            <a:ext cx="1058167" cy="61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1D88AD5-8009-5129-33C2-9DA5FDAE8A91}"/>
              </a:ext>
            </a:extLst>
          </p:cNvPr>
          <p:cNvSpPr txBox="1"/>
          <p:nvPr/>
        </p:nvSpPr>
        <p:spPr>
          <a:xfrm>
            <a:off x="1500749" y="2540949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D31D8A-AF38-CAC3-E43A-10C32CC30049}"/>
              </a:ext>
            </a:extLst>
          </p:cNvPr>
          <p:cNvSpPr txBox="1"/>
          <p:nvPr/>
        </p:nvSpPr>
        <p:spPr>
          <a:xfrm>
            <a:off x="4006436" y="2583445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F10f%1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CB1E4EF-80CF-B85B-0D5B-54E41F4FCFB8}"/>
              </a:ext>
            </a:extLst>
          </p:cNvPr>
          <p:cNvSpPr txBox="1"/>
          <p:nvPr/>
        </p:nvSpPr>
        <p:spPr>
          <a:xfrm>
            <a:off x="6948199" y="2535142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77FC67F2-338E-83EE-8983-2194C91A0E10}"/>
              </a:ext>
            </a:extLst>
          </p:cNvPr>
          <p:cNvCxnSpPr/>
          <p:nvPr/>
        </p:nvCxnSpPr>
        <p:spPr>
          <a:xfrm flipV="1">
            <a:off x="4016075" y="1415332"/>
            <a:ext cx="0" cy="36178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B0ED9716-56FC-0866-CA33-03F561584E05}"/>
              </a:ext>
            </a:extLst>
          </p:cNvPr>
          <p:cNvCxnSpPr/>
          <p:nvPr/>
        </p:nvCxnSpPr>
        <p:spPr>
          <a:xfrm flipV="1">
            <a:off x="5103314" y="1415332"/>
            <a:ext cx="0" cy="36178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CCDD5D03-E997-B479-D566-DA7D17757048}"/>
              </a:ext>
            </a:extLst>
          </p:cNvPr>
          <p:cNvSpPr/>
          <p:nvPr/>
        </p:nvSpPr>
        <p:spPr>
          <a:xfrm>
            <a:off x="516516" y="4392062"/>
            <a:ext cx="1485101" cy="7882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400" dirty="0">
                <a:latin typeface="Comfortaa" panose="020B0604020202020204" charset="0"/>
              </a:rPr>
              <a:t>2048bit</a:t>
            </a:r>
            <a:endParaRPr lang="ru-RU" dirty="0">
              <a:latin typeface="Comfortaa" panose="020B0604020202020204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2EFBA2B-CE47-4BE4-94C5-B1BFBFA90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48" y="2215309"/>
            <a:ext cx="511829" cy="51182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57859F7-2BEB-CC4F-680A-C2045734F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85" y="1728189"/>
            <a:ext cx="511829" cy="511829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D13840F6-2840-C304-9579-2BFED90CC6C4}"/>
              </a:ext>
            </a:extLst>
          </p:cNvPr>
          <p:cNvCxnSpPr/>
          <p:nvPr/>
        </p:nvCxnSpPr>
        <p:spPr>
          <a:xfrm>
            <a:off x="1500749" y="3253153"/>
            <a:ext cx="6359574" cy="0"/>
          </a:xfrm>
          <a:prstGeom prst="straightConnector1">
            <a:avLst/>
          </a:prstGeom>
          <a:ln w="444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2F73C0FC-4D08-0918-FBA2-DAFD8BF9A1FA}"/>
              </a:ext>
            </a:extLst>
          </p:cNvPr>
          <p:cNvCxnSpPr/>
          <p:nvPr/>
        </p:nvCxnSpPr>
        <p:spPr>
          <a:xfrm>
            <a:off x="1441811" y="2007576"/>
            <a:ext cx="6359574" cy="0"/>
          </a:xfrm>
          <a:prstGeom prst="straightConnector1">
            <a:avLst/>
          </a:prstGeom>
          <a:ln w="444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CFFA8D1-EBC2-1A14-4407-FBCC6AA54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" y="1760750"/>
            <a:ext cx="511829" cy="51182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80F8AB2-EC81-C339-6E43-494A2BFC5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5" y="2215309"/>
            <a:ext cx="511829" cy="51182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5CA5C8A8-6BC8-CB66-1A37-1C48B907C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84" y="3364999"/>
            <a:ext cx="511829" cy="51182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43BF502-B986-8010-2D54-610FFBBC9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99" y="3365000"/>
            <a:ext cx="511829" cy="51182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9EDF8AC-ED7C-736B-5187-B07759CA5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0" y="4530253"/>
            <a:ext cx="511829" cy="51182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1F585515-3DD8-3F51-C001-5AA19762E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14" y="4446432"/>
            <a:ext cx="511829" cy="511829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1461866-09FF-1FBC-D4C5-DF72D909F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6" y="3376401"/>
            <a:ext cx="511829" cy="511829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CCCF575D-2282-5109-321E-6C351B231BED}"/>
              </a:ext>
            </a:extLst>
          </p:cNvPr>
          <p:cNvSpPr/>
          <p:nvPr/>
        </p:nvSpPr>
        <p:spPr>
          <a:xfrm>
            <a:off x="740644" y="5333552"/>
            <a:ext cx="7533802" cy="6889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omfortaa" panose="020B0604020202020204" charset="0"/>
              </a:rPr>
              <a:t>Gues</a:t>
            </a:r>
            <a:r>
              <a:rPr lang="ru-RU" sz="2800" dirty="0">
                <a:latin typeface="Comfortaa" panose="020B0604020202020204" charset="0"/>
              </a:rPr>
              <a:t>        </a:t>
            </a:r>
            <a:r>
              <a:rPr lang="en-US" sz="2800" dirty="0">
                <a:latin typeface="Comfortaa" panose="020B0604020202020204" charset="0"/>
              </a:rPr>
              <a:t>key</a:t>
            </a:r>
            <a:r>
              <a:rPr lang="ru-RU" sz="2800" dirty="0">
                <a:latin typeface="Comfortaa" panose="020B0604020202020204" charset="0"/>
              </a:rPr>
              <a:t> </a:t>
            </a:r>
            <a:r>
              <a:rPr lang="en-US" sz="2800" dirty="0">
                <a:latin typeface="Comfortaa" panose="020B0604020202020204" charset="0"/>
              </a:rPr>
              <a:t>is hard</a:t>
            </a:r>
            <a:endParaRPr lang="ru-RU" sz="2800" dirty="0">
              <a:latin typeface="Comfortaa" panose="020B0604020202020204" charset="0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E3A9EB5-F067-A2BF-CBD5-F425D82C4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60" y="5411357"/>
            <a:ext cx="511829" cy="5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33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8FC019-0781-9456-9B99-15DA4BBC3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EE502C2F-AD99-1D07-7A42-C852FBE2F704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Asymmetric-key algorithm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B229D2-3601-118A-0A17-38756482823F}"/>
              </a:ext>
            </a:extLst>
          </p:cNvPr>
          <p:cNvSpPr/>
          <p:nvPr/>
        </p:nvSpPr>
        <p:spPr>
          <a:xfrm>
            <a:off x="1112730" y="4705156"/>
            <a:ext cx="2943722" cy="137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A352B5-A9ED-4D8E-920B-81AF7EF565AF}"/>
              </a:ext>
            </a:extLst>
          </p:cNvPr>
          <p:cNvSpPr/>
          <p:nvPr/>
        </p:nvSpPr>
        <p:spPr>
          <a:xfrm>
            <a:off x="5115538" y="1916414"/>
            <a:ext cx="2943722" cy="137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CA49B-4BE4-1DD2-FEFE-D5A39BCB4DAC}"/>
              </a:ext>
            </a:extLst>
          </p:cNvPr>
          <p:cNvSpPr txBox="1"/>
          <p:nvPr/>
        </p:nvSpPr>
        <p:spPr>
          <a:xfrm>
            <a:off x="963998" y="1501905"/>
            <a:ext cx="729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fortaa" panose="020B0604020202020204" charset="0"/>
              </a:rPr>
              <a:t>Encryption with public key</a:t>
            </a:r>
            <a:endParaRPr lang="ru-RU" sz="2400" dirty="0">
              <a:latin typeface="Comfortaa" panose="020B060402020202020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E6EA67E-5FC5-7722-25DA-F2D1900EE899}"/>
              </a:ext>
            </a:extLst>
          </p:cNvPr>
          <p:cNvSpPr/>
          <p:nvPr/>
        </p:nvSpPr>
        <p:spPr>
          <a:xfrm>
            <a:off x="2540977" y="2495537"/>
            <a:ext cx="1362808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Encryption</a:t>
            </a:r>
            <a:endParaRPr lang="ru-RU" dirty="0">
              <a:latin typeface="Comfortaa" panose="020B060402020202020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21EB6C5-F6B9-DD13-6583-CBE22A7996F2}"/>
              </a:ext>
            </a:extLst>
          </p:cNvPr>
          <p:cNvSpPr/>
          <p:nvPr/>
        </p:nvSpPr>
        <p:spPr>
          <a:xfrm>
            <a:off x="5221165" y="2495537"/>
            <a:ext cx="1680796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Decryption</a:t>
            </a:r>
            <a:endParaRPr lang="ru-RU" sz="1400" dirty="0">
              <a:latin typeface="Comfortaa" panose="020B060402020202020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566E0A7-53DD-EA7C-B57A-7E05731165BA}"/>
              </a:ext>
            </a:extLst>
          </p:cNvPr>
          <p:cNvCxnSpPr>
            <a:endCxn id="6" idx="1"/>
          </p:cNvCxnSpPr>
          <p:nvPr/>
        </p:nvCxnSpPr>
        <p:spPr>
          <a:xfrm>
            <a:off x="1440759" y="2669625"/>
            <a:ext cx="1100218" cy="6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FCF929A-CCEF-79A9-39FF-8E353685EBD5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3903785" y="2675779"/>
            <a:ext cx="1317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7A5D37E-AFD0-1782-E475-E3F8F432D9B1}"/>
              </a:ext>
            </a:extLst>
          </p:cNvPr>
          <p:cNvCxnSpPr>
            <a:stCxn id="7" idx="3"/>
          </p:cNvCxnSpPr>
          <p:nvPr/>
        </p:nvCxnSpPr>
        <p:spPr>
          <a:xfrm flipV="1">
            <a:off x="6901961" y="2669624"/>
            <a:ext cx="1058167" cy="61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DF51E3-44EA-B4B3-9795-F82C6966C140}"/>
              </a:ext>
            </a:extLst>
          </p:cNvPr>
          <p:cNvSpPr txBox="1"/>
          <p:nvPr/>
        </p:nvSpPr>
        <p:spPr>
          <a:xfrm>
            <a:off x="1500749" y="2275701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CB3C1C-919F-5499-8FAD-59A166B48525}"/>
              </a:ext>
            </a:extLst>
          </p:cNvPr>
          <p:cNvSpPr txBox="1"/>
          <p:nvPr/>
        </p:nvSpPr>
        <p:spPr>
          <a:xfrm>
            <a:off x="4006436" y="2318197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F10f%1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995607-BC66-485D-6118-EC1E5E4C1978}"/>
              </a:ext>
            </a:extLst>
          </p:cNvPr>
          <p:cNvSpPr txBox="1"/>
          <p:nvPr/>
        </p:nvSpPr>
        <p:spPr>
          <a:xfrm>
            <a:off x="6948199" y="2269894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A02A19-F8AC-C11E-C96F-D4E28F1C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48" y="1950061"/>
            <a:ext cx="511829" cy="511829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E8F8454-4B9B-9744-D104-A17E86562D70}"/>
              </a:ext>
            </a:extLst>
          </p:cNvPr>
          <p:cNvCxnSpPr/>
          <p:nvPr/>
        </p:nvCxnSpPr>
        <p:spPr>
          <a:xfrm>
            <a:off x="1500749" y="2987905"/>
            <a:ext cx="6359574" cy="0"/>
          </a:xfrm>
          <a:prstGeom prst="straightConnector1">
            <a:avLst/>
          </a:prstGeom>
          <a:ln w="444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E38B6D-E758-9AB7-816E-F1952B23E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5" y="1950061"/>
            <a:ext cx="511829" cy="5118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50F79-EEE8-4EAA-6EC3-39EC96A67701}"/>
              </a:ext>
            </a:extLst>
          </p:cNvPr>
          <p:cNvSpPr txBox="1"/>
          <p:nvPr/>
        </p:nvSpPr>
        <p:spPr>
          <a:xfrm>
            <a:off x="965957" y="4300792"/>
            <a:ext cx="729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fortaa" panose="020B0604020202020204" charset="0"/>
              </a:rPr>
              <a:t>Encryption with private key</a:t>
            </a:r>
            <a:endParaRPr lang="ru-RU" sz="2400" dirty="0">
              <a:latin typeface="Comfortaa" panose="020B0604020202020204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CC47DB37-A02C-EE5B-9BEA-254D24F1BD41}"/>
              </a:ext>
            </a:extLst>
          </p:cNvPr>
          <p:cNvSpPr/>
          <p:nvPr/>
        </p:nvSpPr>
        <p:spPr>
          <a:xfrm>
            <a:off x="2542936" y="5294422"/>
            <a:ext cx="1362808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Encryption</a:t>
            </a:r>
            <a:endParaRPr lang="ru-RU" dirty="0">
              <a:latin typeface="Comfortaa" panose="020B060402020202020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932B2A06-B311-E585-3262-CD4C76989306}"/>
              </a:ext>
            </a:extLst>
          </p:cNvPr>
          <p:cNvSpPr/>
          <p:nvPr/>
        </p:nvSpPr>
        <p:spPr>
          <a:xfrm>
            <a:off x="5223124" y="5294422"/>
            <a:ext cx="1680796" cy="360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fortaa" panose="020B0604020202020204" charset="0"/>
              </a:rPr>
              <a:t>Decryption</a:t>
            </a:r>
            <a:endParaRPr lang="ru-RU" sz="1400" dirty="0">
              <a:latin typeface="Comfortaa" panose="020B060402020202020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6366278-76A5-9388-9E34-6FD028F0FD5E}"/>
              </a:ext>
            </a:extLst>
          </p:cNvPr>
          <p:cNvCxnSpPr>
            <a:endCxn id="18" idx="1"/>
          </p:cNvCxnSpPr>
          <p:nvPr/>
        </p:nvCxnSpPr>
        <p:spPr>
          <a:xfrm>
            <a:off x="1442718" y="5468510"/>
            <a:ext cx="1100218" cy="6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9368D0A-C229-8F22-8C91-DCFD94FE2DC5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>
            <a:off x="3905744" y="5474664"/>
            <a:ext cx="1317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92C5E31-6351-93F4-0B3A-389E38C98D30}"/>
              </a:ext>
            </a:extLst>
          </p:cNvPr>
          <p:cNvCxnSpPr>
            <a:stCxn id="19" idx="3"/>
          </p:cNvCxnSpPr>
          <p:nvPr/>
        </p:nvCxnSpPr>
        <p:spPr>
          <a:xfrm flipV="1">
            <a:off x="6903920" y="5468509"/>
            <a:ext cx="1058167" cy="61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30F0CFC-FBAD-2AF1-C1C7-02BBA2E3D312}"/>
              </a:ext>
            </a:extLst>
          </p:cNvPr>
          <p:cNvSpPr txBox="1"/>
          <p:nvPr/>
        </p:nvSpPr>
        <p:spPr>
          <a:xfrm>
            <a:off x="1502708" y="5074586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BEE023-9C04-FEA4-4893-B4C394C44F75}"/>
              </a:ext>
            </a:extLst>
          </p:cNvPr>
          <p:cNvSpPr txBox="1"/>
          <p:nvPr/>
        </p:nvSpPr>
        <p:spPr>
          <a:xfrm>
            <a:off x="4008395" y="5117082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F10f%1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1B0FD0-4EB3-F65C-BC68-F7B4110B6B5E}"/>
              </a:ext>
            </a:extLst>
          </p:cNvPr>
          <p:cNvSpPr txBox="1"/>
          <p:nvPr/>
        </p:nvSpPr>
        <p:spPr>
          <a:xfrm>
            <a:off x="6950158" y="5068779"/>
            <a:ext cx="110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32C33-69EA-832A-22B3-26B8F54C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4" y="4736667"/>
            <a:ext cx="511829" cy="511829"/>
          </a:xfrm>
          <a:prstGeom prst="rect">
            <a:avLst/>
          </a:prstGeom>
        </p:spPr>
      </p:pic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D620E84-E671-D8D6-56A7-CE30A9786F79}"/>
              </a:ext>
            </a:extLst>
          </p:cNvPr>
          <p:cNvCxnSpPr/>
          <p:nvPr/>
        </p:nvCxnSpPr>
        <p:spPr>
          <a:xfrm>
            <a:off x="1502708" y="5786790"/>
            <a:ext cx="6359574" cy="0"/>
          </a:xfrm>
          <a:prstGeom prst="straightConnector1">
            <a:avLst/>
          </a:prstGeom>
          <a:ln w="444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4A01585-FFBA-9261-C5A3-E635187CF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48" y="4749664"/>
            <a:ext cx="511829" cy="5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9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8FC019-0781-9456-9B99-15DA4BBC3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EE502C2F-AD99-1D07-7A42-C852FBE2F704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Making a certificate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92C8339A-99D4-F1F7-937C-173F21F0592A}"/>
              </a:ext>
            </a:extLst>
          </p:cNvPr>
          <p:cNvSpPr/>
          <p:nvPr/>
        </p:nvSpPr>
        <p:spPr>
          <a:xfrm>
            <a:off x="3665195" y="1428918"/>
            <a:ext cx="1828100" cy="1280701"/>
          </a:xfrm>
          <a:prstGeom prst="roundRect">
            <a:avLst>
              <a:gd name="adj" fmla="val 645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dirty="0">
                <a:latin typeface="Comfortaa" panose="020B0604020202020204" charset="0"/>
              </a:rPr>
              <a:t>Request</a:t>
            </a:r>
            <a:br>
              <a:rPr lang="en-US" sz="2000" dirty="0">
                <a:latin typeface="Comfortaa" panose="020B0604020202020204" charset="0"/>
              </a:rPr>
            </a:br>
            <a:r>
              <a:rPr lang="en-US" sz="2000" dirty="0">
                <a:latin typeface="Comfortaa" panose="020B0604020202020204" charset="0"/>
              </a:rPr>
              <a:t> to CA</a:t>
            </a:r>
            <a:endParaRPr lang="ru-RU" sz="2000" dirty="0">
              <a:latin typeface="Comfortaa" panose="020B060402020202020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41A6568C-4CA4-CF58-963F-6DB534EF68D9}"/>
              </a:ext>
            </a:extLst>
          </p:cNvPr>
          <p:cNvSpPr/>
          <p:nvPr/>
        </p:nvSpPr>
        <p:spPr>
          <a:xfrm>
            <a:off x="3741954" y="1539404"/>
            <a:ext cx="592780" cy="1059728"/>
          </a:xfrm>
          <a:prstGeom prst="roundRect">
            <a:avLst>
              <a:gd name="adj" fmla="val 112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dirty="0">
                <a:latin typeface="Comfortaa" panose="020B0604020202020204" charset="0"/>
              </a:rPr>
              <a:t>Hash</a:t>
            </a:r>
            <a:endParaRPr lang="ru-RU" sz="1600" dirty="0">
              <a:latin typeface="Comfortaa" panose="020B060402020202020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C13C49AE-25E0-40DA-7AD9-E1A7D3624BB5}"/>
              </a:ext>
            </a:extLst>
          </p:cNvPr>
          <p:cNvSpPr/>
          <p:nvPr/>
        </p:nvSpPr>
        <p:spPr>
          <a:xfrm>
            <a:off x="978266" y="3125436"/>
            <a:ext cx="2093182" cy="6500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dirty="0">
                <a:latin typeface="Comfortaa" panose="020B0604020202020204" charset="0"/>
              </a:rPr>
              <a:t>CA Private</a:t>
            </a:r>
            <a:endParaRPr lang="ru-RU" sz="2800" dirty="0">
              <a:latin typeface="Comfortaa" panose="020B060402020202020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CF5BFBA2-3C7E-77BE-8B10-9D04AF9FC1AC}"/>
              </a:ext>
            </a:extLst>
          </p:cNvPr>
          <p:cNvSpPr/>
          <p:nvPr/>
        </p:nvSpPr>
        <p:spPr>
          <a:xfrm>
            <a:off x="978266" y="3853343"/>
            <a:ext cx="2093182" cy="6517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dirty="0">
                <a:latin typeface="Comfortaa" panose="020B0604020202020204" charset="0"/>
              </a:rPr>
              <a:t>CA Public</a:t>
            </a:r>
            <a:endParaRPr lang="ru-RU" sz="2800" dirty="0">
              <a:latin typeface="Comfortaa" panose="020B060402020202020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717D020-18CA-D218-2CF0-1B6F229E87C3}"/>
              </a:ext>
            </a:extLst>
          </p:cNvPr>
          <p:cNvSpPr/>
          <p:nvPr/>
        </p:nvSpPr>
        <p:spPr>
          <a:xfrm>
            <a:off x="861034" y="2402131"/>
            <a:ext cx="2302235" cy="2178128"/>
          </a:xfrm>
          <a:prstGeom prst="roundRect">
            <a:avLst>
              <a:gd name="adj" fmla="val 645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en-US" sz="2000" dirty="0">
                <a:latin typeface="Comfortaa" panose="020B0604020202020204" charset="0"/>
              </a:rPr>
              <a:t>Certification</a:t>
            </a:r>
          </a:p>
          <a:p>
            <a:pPr algn="r"/>
            <a:r>
              <a:rPr lang="en-US" sz="2000" dirty="0">
                <a:latin typeface="Comfortaa" panose="020B0604020202020204" charset="0"/>
              </a:rPr>
              <a:t>Authority(CA)</a:t>
            </a:r>
            <a:endParaRPr lang="ru-RU" sz="2000" dirty="0">
              <a:latin typeface="Comfortaa" panose="020B060402020202020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844338B-1CAC-1C1D-8847-8E56B52C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30" y="3194128"/>
            <a:ext cx="511829" cy="5118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3E91A92-6B2D-49B4-579A-B4535C07F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29" y="3920080"/>
            <a:ext cx="511829" cy="511829"/>
          </a:xfrm>
          <a:prstGeom prst="rect">
            <a:avLst/>
          </a:prstGeom>
        </p:spPr>
      </p:pic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96BB6469-B190-91D4-2293-5140C4AB480E}"/>
              </a:ext>
            </a:extLst>
          </p:cNvPr>
          <p:cNvSpPr/>
          <p:nvPr/>
        </p:nvSpPr>
        <p:spPr>
          <a:xfrm>
            <a:off x="3666192" y="3269800"/>
            <a:ext cx="1834723" cy="505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fortaa" panose="020B0604020202020204" charset="0"/>
              </a:rPr>
              <a:t>Encryption</a:t>
            </a:r>
            <a:endParaRPr lang="ru-RU" sz="2400" dirty="0">
              <a:latin typeface="Comfortaa" panose="020B060402020202020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8F1E3BA-231A-6977-7EB3-9198B170CAA2}"/>
              </a:ext>
            </a:extLst>
          </p:cNvPr>
          <p:cNvCxnSpPr/>
          <p:nvPr/>
        </p:nvCxnSpPr>
        <p:spPr>
          <a:xfrm>
            <a:off x="3071448" y="3521198"/>
            <a:ext cx="5947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53B4C311-ABFD-804E-7018-79402FFC47B6}"/>
              </a:ext>
            </a:extLst>
          </p:cNvPr>
          <p:cNvCxnSpPr>
            <a:stCxn id="31" idx="2"/>
          </p:cNvCxnSpPr>
          <p:nvPr/>
        </p:nvCxnSpPr>
        <p:spPr>
          <a:xfrm>
            <a:off x="4038344" y="2599132"/>
            <a:ext cx="0" cy="6706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Загнутый угол 40">
            <a:extLst>
              <a:ext uri="{FF2B5EF4-FFF2-40B4-BE49-F238E27FC236}">
                <a16:creationId xmlns:a16="http://schemas.microsoft.com/office/drawing/2014/main" id="{3C081671-671D-3F89-2A5F-E0081AD7DA74}"/>
              </a:ext>
            </a:extLst>
          </p:cNvPr>
          <p:cNvSpPr/>
          <p:nvPr/>
        </p:nvSpPr>
        <p:spPr>
          <a:xfrm flipV="1">
            <a:off x="5973965" y="1652144"/>
            <a:ext cx="2309001" cy="3738107"/>
          </a:xfrm>
          <a:prstGeom prst="foldedCorner">
            <a:avLst>
              <a:gd name="adj" fmla="val 24801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3E09959-7267-EF13-2A21-65A1530A68A1}"/>
              </a:ext>
            </a:extLst>
          </p:cNvPr>
          <p:cNvSpPr/>
          <p:nvPr/>
        </p:nvSpPr>
        <p:spPr>
          <a:xfrm>
            <a:off x="6048642" y="3232267"/>
            <a:ext cx="2139027" cy="6495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fortaa" panose="020B0604020202020204" charset="0"/>
              </a:rPr>
              <a:t>Encrypted Hash</a:t>
            </a:r>
            <a:endParaRPr lang="ru-RU" sz="2400" dirty="0">
              <a:latin typeface="Comfortaa" panose="020B060402020202020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C6096526-25FF-F296-A3DE-1C977A0254EE}"/>
              </a:ext>
            </a:extLst>
          </p:cNvPr>
          <p:cNvSpPr/>
          <p:nvPr/>
        </p:nvSpPr>
        <p:spPr>
          <a:xfrm>
            <a:off x="6078238" y="1736736"/>
            <a:ext cx="1526495" cy="7108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dirty="0">
                <a:latin typeface="Comfortaa" panose="020B0604020202020204" charset="0"/>
              </a:rPr>
              <a:t>Public</a:t>
            </a:r>
            <a:endParaRPr lang="ru-RU" sz="2400" dirty="0">
              <a:latin typeface="Comfortaa" panose="020B060402020202020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E308E26-0FE1-9818-B73F-9541EB11E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05" y="1858645"/>
            <a:ext cx="511829" cy="511829"/>
          </a:xfrm>
          <a:prstGeom prst="rect">
            <a:avLst/>
          </a:prstGeom>
        </p:spPr>
      </p:pic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26A3681F-393B-DD6F-FF8A-C1579234EA05}"/>
              </a:ext>
            </a:extLst>
          </p:cNvPr>
          <p:cNvSpPr/>
          <p:nvPr/>
        </p:nvSpPr>
        <p:spPr>
          <a:xfrm>
            <a:off x="6042565" y="2520173"/>
            <a:ext cx="2135830" cy="651792"/>
          </a:xfrm>
          <a:prstGeom prst="roundRect">
            <a:avLst>
              <a:gd name="adj" fmla="val 112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dirty="0">
                <a:latin typeface="Comfortaa" panose="020B0604020202020204" charset="0"/>
              </a:rPr>
              <a:t>User/Server Info</a:t>
            </a:r>
            <a:endParaRPr lang="ru-RU" sz="2800" dirty="0">
              <a:latin typeface="Comfortaa" panose="020B060402020202020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904DE3B5-37BC-F675-5713-CC09ACE94C9F}"/>
              </a:ext>
            </a:extLst>
          </p:cNvPr>
          <p:cNvSpPr/>
          <p:nvPr/>
        </p:nvSpPr>
        <p:spPr>
          <a:xfrm>
            <a:off x="6056476" y="3954408"/>
            <a:ext cx="2135830" cy="651792"/>
          </a:xfrm>
          <a:prstGeom prst="roundRect">
            <a:avLst>
              <a:gd name="adj" fmla="val 112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dirty="0">
                <a:latin typeface="Comfortaa" panose="020B0604020202020204" charset="0"/>
              </a:rPr>
              <a:t>CA Info</a:t>
            </a:r>
            <a:endParaRPr lang="ru-RU" sz="2800" dirty="0">
              <a:latin typeface="Comfortaa" panose="020B0604020202020204" charset="0"/>
            </a:endParaRP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B7C6ACE3-1046-DF20-78C0-BCBE9AFF4ABE}"/>
              </a:ext>
            </a:extLst>
          </p:cNvPr>
          <p:cNvCxnSpPr/>
          <p:nvPr/>
        </p:nvCxnSpPr>
        <p:spPr>
          <a:xfrm>
            <a:off x="5493295" y="3521198"/>
            <a:ext cx="536194" cy="0"/>
          </a:xfrm>
          <a:prstGeom prst="straightConnector1">
            <a:avLst/>
          </a:prstGeom>
          <a:ln w="444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83669B07-F72C-FD62-E610-8DC671BE9C1A}"/>
              </a:ext>
            </a:extLst>
          </p:cNvPr>
          <p:cNvSpPr/>
          <p:nvPr/>
        </p:nvSpPr>
        <p:spPr>
          <a:xfrm>
            <a:off x="6056476" y="4672330"/>
            <a:ext cx="2135830" cy="651792"/>
          </a:xfrm>
          <a:prstGeom prst="roundRect">
            <a:avLst>
              <a:gd name="adj" fmla="val 112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dirty="0">
                <a:latin typeface="Comfortaa" panose="020B0604020202020204" charset="0"/>
              </a:rPr>
              <a:t>Duration</a:t>
            </a:r>
            <a:endParaRPr lang="ru-RU" sz="2800" dirty="0">
              <a:latin typeface="Comforta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009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A42506D-7F30-B255-DF04-0BDC92A1CF51}"/>
              </a:ext>
            </a:extLst>
          </p:cNvPr>
          <p:cNvSpPr txBox="1">
            <a:spLocks/>
          </p:cNvSpPr>
          <p:nvPr/>
        </p:nvSpPr>
        <p:spPr>
          <a:xfrm>
            <a:off x="91441" y="1418647"/>
            <a:ext cx="9052560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DIRAC File Catalog(DFC) is maintaining </a:t>
            </a:r>
            <a:b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a single global logical name space</a:t>
            </a:r>
          </a:p>
          <a:p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A user sees it as a single catalog</a:t>
            </a:r>
            <a:b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with additional features</a:t>
            </a:r>
          </a:p>
          <a:p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DataManager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is a single client </a:t>
            </a:r>
            <a:b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interface for logical data operations</a:t>
            </a:r>
          </a:p>
          <a:p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Upload file(example):</a:t>
            </a:r>
          </a:p>
          <a:p>
            <a:pPr marL="36576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dirac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dms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-add-file 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/model/DQGSM/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data.root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./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data.roor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EOS-MPD</a:t>
            </a: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Download file(example):</a:t>
            </a:r>
          </a:p>
          <a:p>
            <a:pPr marL="36576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dirac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dms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-get-file 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/model/DQGSM/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data.root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779EC9E-E357-E5E3-F4EB-C0D37920D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23" y="1144992"/>
            <a:ext cx="4971049" cy="30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0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Meta Data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 Light" panose="020B0502040204020203" pitchFamily="34" charset="0"/>
              </a:rPr>
              <a:t>DFC also may host Metadata 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User defined metadata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The same hierarchy for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metadata as for the 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logical name space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Metadata associated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with files and directories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Allow for efficient searches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</a:rPr>
              <a:t>Efficient Storage Usage</a:t>
            </a:r>
            <a:br>
              <a:rPr lang="en-US" sz="2000" dirty="0">
                <a:latin typeface="Segoe UI Light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</a:rPr>
              <a:t>reports</a:t>
            </a:r>
          </a:p>
          <a:p>
            <a:pPr lvl="1"/>
            <a:endParaRPr lang="en-US" sz="2000" dirty="0">
              <a:latin typeface="Segoe UI Light" panose="020B0502040204020203" pitchFamily="34" charset="0"/>
            </a:endParaRPr>
          </a:p>
          <a:p>
            <a:pPr marL="448056" lvl="1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48056" lvl="1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48056" lvl="1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find /experiment/model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LastAccess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&lt;01-10-2020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GaussVersion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=v1,v2 SE=EOS-MPD Name=*.raw </a:t>
            </a:r>
          </a:p>
          <a:p>
            <a:pPr lvl="1"/>
            <a:endParaRPr lang="en-US" sz="1600" dirty="0">
              <a:latin typeface="Segoe UI Light" panose="020B0502040204020203" pitchFamily="34" charset="0"/>
            </a:endParaRPr>
          </a:p>
          <a:p>
            <a:pPr lvl="1"/>
            <a:endParaRPr lang="en-US" sz="1600" dirty="0">
              <a:latin typeface="Segoe UI Light" panose="020B0502040204020203" pitchFamily="34" charset="0"/>
            </a:endParaRPr>
          </a:p>
        </p:txBody>
      </p:sp>
      <p:pic>
        <p:nvPicPr>
          <p:cNvPr id="7" name="Picture 4" descr="FC_Meta_direc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80" y="982799"/>
            <a:ext cx="4214966" cy="30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81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9BE82-6A64-4A5E-9DC0-A862E080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28935"/>
            <a:ext cx="3333750" cy="2500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D08B6C-C67E-4372-8429-13E38EEBC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04029"/>
            <a:ext cx="3331953" cy="2498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6A90A-4F35-4434-8636-3D82F666B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067" y="3904029"/>
            <a:ext cx="3331953" cy="2498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DC907-7FB4-4848-93C7-86B48EC3A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067" y="1230283"/>
            <a:ext cx="3331953" cy="24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5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MultiVO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217767"/>
            <a:ext cx="8229600" cy="1036712"/>
          </a:xfrm>
          <a:prstGeom prst="rect">
            <a:avLst/>
          </a:prstGeom>
        </p:spPr>
        <p:txBody>
          <a:bodyPr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Installing, configuring and supporting DIRAC requires a lot of efforts.</a:t>
            </a:r>
            <a:endParaRPr lang="ru-RU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36" y="2910209"/>
            <a:ext cx="583098" cy="2733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68" y="2850175"/>
            <a:ext cx="668033" cy="393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09" y="3338207"/>
            <a:ext cx="553963" cy="4625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2383" r="73779" b="8250"/>
          <a:stretch/>
        </p:blipFill>
        <p:spPr>
          <a:xfrm>
            <a:off x="2492329" y="2155779"/>
            <a:ext cx="2015078" cy="2343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788024" y="2142844"/>
            <a:ext cx="4197152" cy="21672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CEPC* and JUNO** have joined to BES-III computing infrastructure.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*Circular Electron Positron Collider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**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Jiangmen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Underground Neutrino Observatory</a:t>
            </a:r>
          </a:p>
          <a:p>
            <a:pPr marL="0" indent="0">
              <a:buFont typeface="Arial" pitchFamily="34" charset="0"/>
              <a:buNone/>
            </a:pPr>
            <a:endParaRPr lang="ru-RU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50912" y="4802088"/>
            <a:ext cx="4197152" cy="136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Resource utilization</a:t>
            </a: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 needs</a:t>
            </a:r>
          </a:p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Feature development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60" y="4883445"/>
            <a:ext cx="365026" cy="36502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268120" y="4499305"/>
            <a:ext cx="951911" cy="879098"/>
            <a:chOff x="3441884" y="4355290"/>
            <a:chExt cx="951911" cy="87909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692" y="4355290"/>
              <a:ext cx="530103" cy="879098"/>
            </a:xfrm>
            <a:prstGeom prst="rect">
              <a:avLst/>
            </a:prstGeom>
          </p:spPr>
        </p:pic>
        <p:sp>
          <p:nvSpPr>
            <p:cNvPr id="16" name="Стрелка вправо 15"/>
            <p:cNvSpPr/>
            <p:nvPr/>
          </p:nvSpPr>
          <p:spPr>
            <a:xfrm>
              <a:off x="3441884" y="4857747"/>
              <a:ext cx="360377" cy="128391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962158" y="5351443"/>
            <a:ext cx="576064" cy="288032"/>
            <a:chOff x="2440722" y="5207428"/>
            <a:chExt cx="576064" cy="28803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722" y="5207428"/>
              <a:ext cx="288032" cy="28803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738" y="5207428"/>
              <a:ext cx="288032" cy="28803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754" y="5207428"/>
              <a:ext cx="288032" cy="288032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532707" y="5351441"/>
            <a:ext cx="643899" cy="288032"/>
            <a:chOff x="3011271" y="5207426"/>
            <a:chExt cx="643899" cy="288032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8" y="5207426"/>
              <a:ext cx="288032" cy="288032"/>
            </a:xfrm>
            <a:prstGeom prst="rect">
              <a:avLst/>
            </a:prstGeom>
          </p:spPr>
        </p:pic>
        <p:sp>
          <p:nvSpPr>
            <p:cNvPr id="23" name="Стрелка вправо 22"/>
            <p:cNvSpPr/>
            <p:nvPr/>
          </p:nvSpPr>
          <p:spPr>
            <a:xfrm>
              <a:off x="3011271" y="5287248"/>
              <a:ext cx="360377" cy="128391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893610" y="5743965"/>
            <a:ext cx="611955" cy="304800"/>
            <a:chOff x="3067374" y="5599950"/>
            <a:chExt cx="611955" cy="30480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374" y="5599950"/>
              <a:ext cx="304800" cy="30480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723" y="5599950"/>
              <a:ext cx="304800" cy="30480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529" y="5599950"/>
              <a:ext cx="304800" cy="304800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4481406" y="5743965"/>
            <a:ext cx="694770" cy="304800"/>
            <a:chOff x="3655170" y="5599950"/>
            <a:chExt cx="694770" cy="304800"/>
          </a:xfrm>
        </p:grpSpPr>
        <p:sp>
          <p:nvSpPr>
            <p:cNvPr id="29" name="Стрелка вправо 28"/>
            <p:cNvSpPr/>
            <p:nvPr/>
          </p:nvSpPr>
          <p:spPr>
            <a:xfrm>
              <a:off x="3655170" y="5688154"/>
              <a:ext cx="360377" cy="128391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354" y="5599950"/>
              <a:ext cx="341586" cy="304800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2383" r="73779" b="8250"/>
          <a:stretch/>
        </p:blipFill>
        <p:spPr>
          <a:xfrm>
            <a:off x="383058" y="2138380"/>
            <a:ext cx="2015078" cy="2343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33120" y="2874229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351367" y="2874229"/>
            <a:ext cx="599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987001" y="3125477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917270" y="3395961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72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was done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269" y="4983585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4">
            <a:extLst>
              <a:ext uri="{FF2B5EF4-FFF2-40B4-BE49-F238E27FC236}">
                <a16:creationId xmlns:a16="http://schemas.microsoft.com/office/drawing/2014/main" id="{409A29C3-F4C4-4ECE-8F28-48AB931A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980" y="4985262"/>
            <a:ext cx="115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89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687604-D745-4074-AA5A-3EBCBFCD8BB3}"/>
              </a:ext>
            </a:extLst>
          </p:cNvPr>
          <p:cNvSpPr/>
          <p:nvPr/>
        </p:nvSpPr>
        <p:spPr>
          <a:xfrm>
            <a:off x="1219064" y="5457269"/>
            <a:ext cx="652856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computing resources of the JINR Multifunctional Information and Computing Complex, clouds in JINR Member-States, cluster from Mexico University were combined using the DIRAC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Interware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1781DB1-D35F-494B-BACC-2C3D90D848B5}"/>
              </a:ext>
            </a:extLst>
          </p:cNvPr>
          <p:cNvCxnSpPr/>
          <p:nvPr/>
        </p:nvCxnSpPr>
        <p:spPr bwMode="auto">
          <a:xfrm>
            <a:off x="2196592" y="2552395"/>
            <a:ext cx="3587801" cy="1002518"/>
          </a:xfrm>
          <a:prstGeom prst="straightConnector1">
            <a:avLst/>
          </a:prstGeom>
          <a:ln w="38100">
            <a:solidFill>
              <a:srgbClr val="00206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3EB7A5A-41EE-4ABE-9CF1-5B7D0213BD89}"/>
              </a:ext>
            </a:extLst>
          </p:cNvPr>
          <p:cNvCxnSpPr/>
          <p:nvPr/>
        </p:nvCxnSpPr>
        <p:spPr bwMode="auto">
          <a:xfrm flipH="1">
            <a:off x="1717167" y="2906407"/>
            <a:ext cx="20638" cy="577850"/>
          </a:xfrm>
          <a:prstGeom prst="straightConnector1">
            <a:avLst/>
          </a:prstGeom>
          <a:ln w="38100">
            <a:solidFill>
              <a:schemeClr val="accent1">
                <a:shade val="95000"/>
                <a:satMod val="10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486D7C6-84C4-4454-B6F1-81F228987630}"/>
              </a:ext>
            </a:extLst>
          </p:cNvPr>
          <p:cNvCxnSpPr/>
          <p:nvPr/>
        </p:nvCxnSpPr>
        <p:spPr bwMode="auto">
          <a:xfrm>
            <a:off x="1979105" y="2925457"/>
            <a:ext cx="950912" cy="558799"/>
          </a:xfrm>
          <a:prstGeom prst="straightConnector1">
            <a:avLst/>
          </a:prstGeom>
          <a:ln w="38100">
            <a:solidFill>
              <a:srgbClr val="7030A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E743093-0B36-4A21-AD66-9EA418048C5E}"/>
              </a:ext>
            </a:extLst>
          </p:cNvPr>
          <p:cNvCxnSpPr/>
          <p:nvPr/>
        </p:nvCxnSpPr>
        <p:spPr bwMode="auto">
          <a:xfrm>
            <a:off x="2056892" y="2809570"/>
            <a:ext cx="1955799" cy="674687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FCCB7BB-6433-40E0-B546-1EDE11ED19FB}"/>
              </a:ext>
            </a:extLst>
          </p:cNvPr>
          <p:cNvCxnSpPr/>
          <p:nvPr/>
        </p:nvCxnSpPr>
        <p:spPr bwMode="auto">
          <a:xfrm>
            <a:off x="2137855" y="2688920"/>
            <a:ext cx="2663852" cy="847725"/>
          </a:xfrm>
          <a:prstGeom prst="straightConnector1">
            <a:avLst/>
          </a:prstGeom>
          <a:ln w="38100">
            <a:solidFill>
              <a:srgbClr val="FF0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33F049D-02A7-4479-9E62-94F4264F8DFB}"/>
              </a:ext>
            </a:extLst>
          </p:cNvPr>
          <p:cNvCxnSpPr>
            <a:stCxn id="37" idx="3"/>
          </p:cNvCxnSpPr>
          <p:nvPr/>
        </p:nvCxnSpPr>
        <p:spPr bwMode="auto">
          <a:xfrm>
            <a:off x="2212467" y="2439681"/>
            <a:ext cx="4360863" cy="269876"/>
          </a:xfrm>
          <a:prstGeom prst="straightConnector1">
            <a:avLst/>
          </a:prstGeom>
          <a:ln w="38100">
            <a:solidFill>
              <a:srgbClr val="FFC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CDE769E-EAB5-4197-8176-9269917EB8AD}"/>
              </a:ext>
            </a:extLst>
          </p:cNvPr>
          <p:cNvCxnSpPr/>
          <p:nvPr/>
        </p:nvCxnSpPr>
        <p:spPr bwMode="auto">
          <a:xfrm flipV="1">
            <a:off x="2269617" y="1971370"/>
            <a:ext cx="4281488" cy="296862"/>
          </a:xfrm>
          <a:prstGeom prst="straightConnector1">
            <a:avLst/>
          </a:prstGeom>
          <a:ln w="38100">
            <a:solidFill>
              <a:srgbClr val="FF9933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5ECDF4A1-F4D3-46BB-B87F-1CFFB7656FC3}"/>
              </a:ext>
            </a:extLst>
          </p:cNvPr>
          <p:cNvSpPr/>
          <p:nvPr/>
        </p:nvSpPr>
        <p:spPr bwMode="auto">
          <a:xfrm>
            <a:off x="3177667" y="1022045"/>
            <a:ext cx="2303464" cy="71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4" y="1060038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8AABD37-B2E7-4151-A3BF-7610F843F463}"/>
              </a:ext>
            </a:extLst>
          </p:cNvPr>
          <p:cNvCxnSpPr>
            <a:stCxn id="38" idx="3"/>
            <a:endCxn id="30" idx="1"/>
          </p:cNvCxnSpPr>
          <p:nvPr/>
        </p:nvCxnSpPr>
        <p:spPr bwMode="auto">
          <a:xfrm flipV="1">
            <a:off x="2376412" y="1381614"/>
            <a:ext cx="801255" cy="22130"/>
          </a:xfrm>
          <a:prstGeom prst="straightConnector1">
            <a:avLst/>
          </a:prstGeom>
          <a:ln w="1016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73A71CF-0B89-440B-B520-D2DE0A1BE71E}"/>
              </a:ext>
            </a:extLst>
          </p:cNvPr>
          <p:cNvCxnSpPr/>
          <p:nvPr/>
        </p:nvCxnSpPr>
        <p:spPr bwMode="auto">
          <a:xfrm flipH="1">
            <a:off x="2323592" y="1741182"/>
            <a:ext cx="1023938" cy="1743075"/>
          </a:xfrm>
          <a:prstGeom prst="straightConnector1">
            <a:avLst/>
          </a:prstGeom>
          <a:ln w="50800"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A0F6154-6C25-4F79-95B9-6C35FA6B3FF7}"/>
              </a:ext>
            </a:extLst>
          </p:cNvPr>
          <p:cNvCxnSpPr>
            <a:stCxn id="31" idx="2"/>
          </p:cNvCxnSpPr>
          <p:nvPr/>
        </p:nvCxnSpPr>
        <p:spPr bwMode="auto">
          <a:xfrm flipH="1">
            <a:off x="4046030" y="1728482"/>
            <a:ext cx="277812" cy="175577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20E28B3-E8EB-4414-9E96-73A1E3D90863}"/>
              </a:ext>
            </a:extLst>
          </p:cNvPr>
          <p:cNvCxnSpPr/>
          <p:nvPr/>
        </p:nvCxnSpPr>
        <p:spPr bwMode="auto">
          <a:xfrm flipH="1">
            <a:off x="3069717" y="1755470"/>
            <a:ext cx="700088" cy="1766887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3071BF-0059-4677-BB22-04094847DCAE}"/>
              </a:ext>
            </a:extLst>
          </p:cNvPr>
          <p:cNvCxnSpPr/>
          <p:nvPr/>
        </p:nvCxnSpPr>
        <p:spPr bwMode="auto">
          <a:xfrm>
            <a:off x="4633052" y="1740838"/>
            <a:ext cx="266576" cy="1823981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54208-AA8C-4ACF-A016-1F2B2B58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80" y="1985368"/>
            <a:ext cx="839840" cy="9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021403-2245-4DDF-8B13-C9D5395150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3" y="882662"/>
            <a:ext cx="951329" cy="10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425083" y="3597375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A81EFA9-A6D4-4393-A4FB-678BDF655B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30" y="2275144"/>
            <a:ext cx="611249" cy="7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4222380-10D7-4EC0-BED3-2DF6549F9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78" y="2600343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6FDB8A9-E5B0-4B3B-85F9-FB510CDFB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0090" y="1121707"/>
            <a:ext cx="471777" cy="4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6D871F7-F689-4648-8FE3-1D5A180238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4" y="1263844"/>
            <a:ext cx="789520" cy="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F5FA94-AEA1-4120-A5BE-C341383C7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31" y="1578585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8C70A49F-0293-487F-A5CC-8F863293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56" y="2982747"/>
            <a:ext cx="750404" cy="41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 Narrow" panose="020B0606020202030204" pitchFamily="34" charset="0"/>
              </a:rPr>
              <a:t>EOS</a:t>
            </a:r>
            <a:endParaRPr lang="ru-RU" altLang="ru-RU" sz="1800">
              <a:latin typeface="Arial Narrow" panose="020B0606020202030204" pitchFamily="34" charset="0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>
            <a:endCxn id="47" idx="0"/>
          </p:cNvCxnSpPr>
          <p:nvPr/>
        </p:nvCxnSpPr>
        <p:spPr bwMode="auto">
          <a:xfrm>
            <a:off x="5036630" y="1740838"/>
            <a:ext cx="848791" cy="1856537"/>
          </a:xfrm>
          <a:prstGeom prst="straightConnector1">
            <a:avLst/>
          </a:prstGeom>
          <a:ln w="50800">
            <a:solidFill>
              <a:srgbClr val="00206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389742" y="359737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413350" y="3618013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CF6E693-5965-436E-B8C1-3F8B6B98C895}"/>
              </a:ext>
            </a:extLst>
          </p:cNvPr>
          <p:cNvCxnSpPr>
            <a:stCxn id="30" idx="3"/>
          </p:cNvCxnSpPr>
          <p:nvPr/>
        </p:nvCxnSpPr>
        <p:spPr bwMode="auto">
          <a:xfrm>
            <a:off x="5481130" y="1380821"/>
            <a:ext cx="1069975" cy="50800"/>
          </a:xfrm>
          <a:prstGeom prst="straightConnector1">
            <a:avLst/>
          </a:prstGeom>
          <a:ln w="50800">
            <a:solidFill>
              <a:srgbClr val="FF9933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E101F9C6-6782-47A8-BC34-DDB959E267A5}"/>
              </a:ext>
            </a:extLst>
          </p:cNvPr>
          <p:cNvCxnSpPr/>
          <p:nvPr/>
        </p:nvCxnSpPr>
        <p:spPr bwMode="auto">
          <a:xfrm>
            <a:off x="5438267" y="1709432"/>
            <a:ext cx="1165225" cy="754063"/>
          </a:xfrm>
          <a:prstGeom prst="straightConnector1">
            <a:avLst/>
          </a:prstGeom>
          <a:ln w="50800">
            <a:solidFill>
              <a:srgbClr val="FFC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2" y="468340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79" y="470651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53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366" y="47092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92" y="470920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712" y="473241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98850" y="3593237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514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413" y="47365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1"/>
          <a:srcRect l="19961" r="14364" b="6633"/>
          <a:stretch/>
        </p:blipFill>
        <p:spPr>
          <a:xfrm>
            <a:off x="6444742" y="3625787"/>
            <a:ext cx="898899" cy="916539"/>
          </a:xfrm>
          <a:prstGeom prst="ellipse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110" y="4331739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/>
          <p:nvPr/>
        </p:nvCxnSpPr>
        <p:spPr bwMode="auto">
          <a:xfrm>
            <a:off x="5310307" y="1741629"/>
            <a:ext cx="1583885" cy="183539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8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97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4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 Throughput vs 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B914C6-F461-4369-8410-86B68722717B}"/>
              </a:ext>
            </a:extLst>
          </p:cNvPr>
          <p:cNvCxnSpPr>
            <a:cxnSpLocks/>
          </p:cNvCxnSpPr>
          <p:nvPr/>
        </p:nvCxnSpPr>
        <p:spPr>
          <a:xfrm>
            <a:off x="206488" y="2833381"/>
            <a:ext cx="873102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8C2F0123-507B-4F9D-B50E-72330721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6" y="3429000"/>
            <a:ext cx="8557368" cy="1599144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 Throughput - Many </a:t>
            </a:r>
            <a:r>
              <a:rPr lang="en-US" sz="3200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</a:t>
            </a: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that can run in 1 or few cores on the same computer</a:t>
            </a:r>
            <a:b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Example of jobs: Monte-Carlo generation, Data reconstruction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3F37B83-62E5-447A-AEE3-CFB731067B97}"/>
              </a:ext>
            </a:extLst>
          </p:cNvPr>
          <p:cNvSpPr txBox="1">
            <a:spLocks/>
          </p:cNvSpPr>
          <p:nvPr/>
        </p:nvSpPr>
        <p:spPr>
          <a:xfrm>
            <a:off x="438414" y="1590222"/>
            <a:ext cx="8267172" cy="1222611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 Performance - Sharing the workload of </a:t>
            </a:r>
            <a:r>
              <a:rPr lang="en-US" sz="32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interdependent</a:t>
            </a: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processes over multiple cores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510ED-CCA6-4FB7-9987-E225EF693C49}"/>
              </a:ext>
            </a:extLst>
          </p:cNvPr>
          <p:cNvSpPr/>
          <p:nvPr/>
        </p:nvSpPr>
        <p:spPr>
          <a:xfrm>
            <a:off x="3105792" y="3075313"/>
            <a:ext cx="2463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of this talk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6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History of DIRAC at JINR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8726868" cy="558497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2013</a:t>
            </a:r>
            <a:r>
              <a:rPr lang="en-US" sz="2000" dirty="0">
                <a:latin typeface="Segoe UI Light" panose="020B0502040204020203" pitchFamily="34" charset="0"/>
              </a:rPr>
              <a:t> – Development of monitoring system for BES-III installation. First tries to setup and configure DIRAC infrastructure.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2017</a:t>
            </a:r>
            <a:r>
              <a:rPr lang="en-US" sz="2000" dirty="0">
                <a:latin typeface="Segoe UI Light" panose="020B0502040204020203" pitchFamily="34" charset="0"/>
              </a:rPr>
              <a:t> – DIRAC </a:t>
            </a:r>
            <a:r>
              <a:rPr lang="en-US" sz="2000" dirty="0" err="1">
                <a:latin typeface="Segoe UI Light" panose="020B0502040204020203" pitchFamily="34" charset="0"/>
              </a:rPr>
              <a:t>Interware</a:t>
            </a:r>
            <a:r>
              <a:rPr lang="en-US" sz="2000" dirty="0">
                <a:latin typeface="Segoe UI Light" panose="020B0502040204020203" pitchFamily="34" charset="0"/>
              </a:rPr>
              <a:t> installed; basic configuration done. Used for educational purposes. </a:t>
            </a:r>
            <a:r>
              <a:rPr lang="en-US" sz="2000" b="1" dirty="0" err="1">
                <a:latin typeface="Segoe UI Light" panose="020B0502040204020203" pitchFamily="34" charset="0"/>
              </a:rPr>
              <a:t>dCache</a:t>
            </a:r>
            <a:r>
              <a:rPr lang="en-US" sz="2000" dirty="0">
                <a:latin typeface="Segoe UI Light" panose="020B0502040204020203" pitchFamily="34" charset="0"/>
              </a:rPr>
              <a:t> storage integrated, </a:t>
            </a:r>
            <a:r>
              <a:rPr lang="en-US" sz="2000" b="1" dirty="0">
                <a:latin typeface="Segoe UI Light" panose="020B0502040204020203" pitchFamily="34" charset="0"/>
              </a:rPr>
              <a:t>Tier2</a:t>
            </a:r>
            <a:r>
              <a:rPr lang="en-US" sz="2000" dirty="0">
                <a:latin typeface="Segoe UI Light" panose="020B0502040204020203" pitchFamily="34" charset="0"/>
              </a:rPr>
              <a:t> integrated.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2018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HybriLIT</a:t>
            </a:r>
            <a:r>
              <a:rPr lang="en-US" sz="2000" dirty="0">
                <a:latin typeface="Segoe UI Light" panose="020B0502040204020203" pitchFamily="34" charset="0"/>
              </a:rPr>
              <a:t> integrated. </a:t>
            </a:r>
            <a:r>
              <a:rPr lang="en-US" sz="2000" b="1" dirty="0">
                <a:latin typeface="Segoe UI Light" panose="020B0502040204020203" pitchFamily="34" charset="0"/>
              </a:rPr>
              <a:t>JINR cloud </a:t>
            </a:r>
            <a:r>
              <a:rPr lang="en-US" sz="2000" dirty="0">
                <a:latin typeface="Segoe UI Light" panose="020B0502040204020203" pitchFamily="34" charset="0"/>
              </a:rPr>
              <a:t>integrated using OCCI protocol. Tests of full cycle of Monte-Carlo for </a:t>
            </a:r>
            <a:r>
              <a:rPr lang="en-US" sz="2000" b="1" dirty="0">
                <a:latin typeface="Segoe UI Light" panose="020B0502040204020203" pitchFamily="34" charset="0"/>
              </a:rPr>
              <a:t>BM@N</a:t>
            </a:r>
            <a:r>
              <a:rPr lang="en-US" sz="2000" dirty="0">
                <a:latin typeface="Segoe UI Light" panose="020B0502040204020203" pitchFamily="34" charset="0"/>
              </a:rPr>
              <a:t> were performed.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2019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>
                <a:latin typeface="Segoe UI Light" panose="020B0502040204020203" pitchFamily="34" charset="0"/>
              </a:rPr>
              <a:t>Clouds</a:t>
            </a:r>
            <a:r>
              <a:rPr lang="en-US" sz="2000" dirty="0">
                <a:latin typeface="Segoe UI Light" panose="020B0502040204020203" pitchFamily="34" charset="0"/>
              </a:rPr>
              <a:t> of JINR Member-States integrated by module developed in JINR. </a:t>
            </a:r>
            <a:r>
              <a:rPr lang="en-US" sz="2000" b="1" dirty="0">
                <a:latin typeface="Segoe UI Light" panose="020B0502040204020203" pitchFamily="34" charset="0"/>
              </a:rPr>
              <a:t>MPD</a:t>
            </a:r>
            <a:r>
              <a:rPr lang="en-US" sz="2000" dirty="0">
                <a:latin typeface="Segoe UI Light" panose="020B0502040204020203" pitchFamily="34" charset="0"/>
              </a:rPr>
              <a:t> starts using DIRAC for massive Monte-Carlo production. </a:t>
            </a:r>
            <a:r>
              <a:rPr lang="en-US" sz="2000" b="1" dirty="0">
                <a:latin typeface="Segoe UI Light" panose="020B0502040204020203" pitchFamily="34" charset="0"/>
              </a:rPr>
              <a:t>Tier1, </a:t>
            </a:r>
            <a:r>
              <a:rPr lang="en-US" sz="2000" b="1" dirty="0" err="1">
                <a:latin typeface="Segoe UI Light" panose="020B0502040204020203" pitchFamily="34" charset="0"/>
              </a:rPr>
              <a:t>Govorun</a:t>
            </a:r>
            <a:r>
              <a:rPr lang="en-US" sz="2000" dirty="0">
                <a:latin typeface="Segoe UI Light" panose="020B0502040204020203" pitchFamily="34" charset="0"/>
              </a:rPr>
              <a:t> and </a:t>
            </a:r>
            <a:r>
              <a:rPr lang="en-US" sz="2000" b="1" dirty="0">
                <a:latin typeface="Segoe UI Light" panose="020B0502040204020203" pitchFamily="34" charset="0"/>
              </a:rPr>
              <a:t>EOS</a:t>
            </a:r>
            <a:r>
              <a:rPr lang="en-US" sz="2000" dirty="0">
                <a:latin typeface="Segoe UI Light" panose="020B0502040204020203" pitchFamily="34" charset="0"/>
              </a:rPr>
              <a:t> integrated in DIRAC.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2020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Folding@Home</a:t>
            </a:r>
            <a:r>
              <a:rPr lang="en-US" sz="2000" b="1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jobs submitted to clouds via DIRAC. </a:t>
            </a:r>
            <a:r>
              <a:rPr lang="en-US" sz="2000" b="1" dirty="0">
                <a:latin typeface="Segoe UI Light" panose="020B0502040204020203" pitchFamily="34" charset="0"/>
              </a:rPr>
              <a:t>Baikal-GVD</a:t>
            </a:r>
            <a:r>
              <a:rPr lang="en-US" sz="2000" dirty="0">
                <a:latin typeface="Segoe UI Light" panose="020B0502040204020203" pitchFamily="34" charset="0"/>
              </a:rPr>
              <a:t> jobs submitted to JINR and PRUE clouds.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2021</a:t>
            </a:r>
            <a:r>
              <a:rPr lang="en-US" sz="2000" dirty="0">
                <a:latin typeface="Segoe UI Light" panose="020B0502040204020203" pitchFamily="34" charset="0"/>
              </a:rPr>
              <a:t> – First tests for </a:t>
            </a:r>
            <a:r>
              <a:rPr lang="en-US" sz="2000" b="1" dirty="0">
                <a:latin typeface="Segoe UI Light" panose="020B0502040204020203" pitchFamily="34" charset="0"/>
              </a:rPr>
              <a:t>SPD</a:t>
            </a:r>
            <a:r>
              <a:rPr lang="en-US" sz="2000" dirty="0">
                <a:latin typeface="Segoe UI Light" panose="020B0502040204020203" pitchFamily="34" charset="0"/>
              </a:rPr>
              <a:t> Monte-Carlo successfully done. First million jobs done!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2022</a:t>
            </a:r>
            <a:r>
              <a:rPr lang="en-US" sz="2000" dirty="0">
                <a:latin typeface="Segoe UI Light" panose="020B0502040204020203" pitchFamily="34" charset="0"/>
              </a:rPr>
              <a:t>– Total </a:t>
            </a:r>
            <a:r>
              <a:rPr lang="en-US" sz="2000" dirty="0" err="1">
                <a:latin typeface="Segoe UI Light" panose="020B0502040204020203" pitchFamily="34" charset="0"/>
              </a:rPr>
              <a:t>walltime</a:t>
            </a:r>
            <a:r>
              <a:rPr lang="en-US" sz="2000" dirty="0">
                <a:latin typeface="Segoe UI Light" panose="020B0502040204020203" pitchFamily="34" charset="0"/>
              </a:rPr>
              <a:t> exceeds 1000 years. DIRAC in JINR updated to use Python 3.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51734-5850-478B-A829-0EF0D974F137}"/>
              </a:ext>
            </a:extLst>
          </p:cNvPr>
          <p:cNvCxnSpPr>
            <a:cxnSpLocks/>
          </p:cNvCxnSpPr>
          <p:nvPr/>
        </p:nvCxnSpPr>
        <p:spPr>
          <a:xfrm flipH="1">
            <a:off x="133324" y="2390326"/>
            <a:ext cx="8877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63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Computing Resources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246105" y="1577479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210764" y="1577479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234372" y="1598117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52608" y="158149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398500" y="1614045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68" y="2319997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49" y="2557231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 slots</a:t>
            </a: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414" y="2580342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slots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701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27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184-870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047" y="2606242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slots</a:t>
            </a: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484" y="260804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slots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976730" y="3710152"/>
            <a:ext cx="976046" cy="981828"/>
            <a:chOff x="1447800" y="3673993"/>
            <a:chExt cx="976046" cy="981828"/>
          </a:xfrm>
        </p:grpSpPr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Овал 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блако 4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00" y="4106138"/>
            <a:ext cx="379705" cy="189853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1966322" y="3710152"/>
            <a:ext cx="976046" cy="981828"/>
            <a:chOff x="1447800" y="3673993"/>
            <a:chExt cx="976046" cy="981828"/>
          </a:xfrm>
        </p:grpSpPr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Овал 6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блако 6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7" y="4083399"/>
            <a:ext cx="472504" cy="235329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3948391" y="3710152"/>
            <a:ext cx="976046" cy="981828"/>
            <a:chOff x="1447800" y="3673993"/>
            <a:chExt cx="976046" cy="981828"/>
          </a:xfrm>
        </p:grpSpPr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Овал 72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блако 82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07" y="4096176"/>
            <a:ext cx="398302" cy="238981"/>
          </a:xfrm>
          <a:prstGeom prst="rect">
            <a:avLst/>
          </a:prstGeom>
        </p:spPr>
      </p:pic>
      <p:grpSp>
        <p:nvGrpSpPr>
          <p:cNvPr id="84" name="Группа 83"/>
          <p:cNvGrpSpPr/>
          <p:nvPr/>
        </p:nvGrpSpPr>
        <p:grpSpPr>
          <a:xfrm>
            <a:off x="4938961" y="3710149"/>
            <a:ext cx="976046" cy="981828"/>
            <a:chOff x="1447800" y="3673993"/>
            <a:chExt cx="976046" cy="981828"/>
          </a:xfrm>
        </p:grpSpPr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Овал 85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блако 86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33137" y="3710149"/>
            <a:ext cx="976046" cy="981828"/>
            <a:chOff x="1447800" y="3673993"/>
            <a:chExt cx="976046" cy="981828"/>
          </a:xfrm>
        </p:grpSpPr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Овал 89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блако 90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3" y="4088685"/>
            <a:ext cx="374534" cy="249689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6938752" y="3710149"/>
            <a:ext cx="976046" cy="981828"/>
            <a:chOff x="1447800" y="3673993"/>
            <a:chExt cx="976046" cy="981828"/>
          </a:xfrm>
        </p:grpSpPr>
        <p:pic>
          <p:nvPicPr>
            <p:cNvPr id="94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Овал 94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блако 9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08" y="4085468"/>
            <a:ext cx="374534" cy="2496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6" y="4090572"/>
            <a:ext cx="441960" cy="220980"/>
          </a:xfrm>
          <a:prstGeom prst="rect">
            <a:avLst/>
          </a:prstGeom>
        </p:spPr>
      </p:pic>
      <p:sp>
        <p:nvSpPr>
          <p:cNvPr id="97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05" y="4704403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IPANAS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902" y="4727514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</a:p>
        </p:txBody>
      </p:sp>
      <p:sp>
        <p:nvSpPr>
          <p:cNvPr id="99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052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178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8" y="4753414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Plehanova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099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slots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86288" y="1541564"/>
            <a:ext cx="5838839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8" y="1925449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179378" y="3641943"/>
            <a:ext cx="8802697" cy="1653737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956" y="4048274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6349597" y="1541535"/>
            <a:ext cx="2345687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909" y="177992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collaboration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92">
            <a:extLst>
              <a:ext uri="{FF2B5EF4-FFF2-40B4-BE49-F238E27FC236}">
                <a16:creationId xmlns:a16="http://schemas.microsoft.com/office/drawing/2014/main" id="{4CE469D4-E47A-4904-AC80-C045012CBC6D}"/>
              </a:ext>
            </a:extLst>
          </p:cNvPr>
          <p:cNvGrpSpPr/>
          <p:nvPr/>
        </p:nvGrpSpPr>
        <p:grpSpPr>
          <a:xfrm>
            <a:off x="7939444" y="3710149"/>
            <a:ext cx="976046" cy="981828"/>
            <a:chOff x="1447800" y="3673993"/>
            <a:chExt cx="976046" cy="981828"/>
          </a:xfrm>
        </p:grpSpPr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9780AA65-B2BD-47A4-ADAC-C93C7CB196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Овал 94">
              <a:extLst>
                <a:ext uri="{FF2B5EF4-FFF2-40B4-BE49-F238E27FC236}">
                  <a16:creationId xmlns:a16="http://schemas.microsoft.com/office/drawing/2014/main" id="{1A29B37E-F938-49D2-BF5E-4B7BFF86B5B9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95">
              <a:extLst>
                <a:ext uri="{FF2B5EF4-FFF2-40B4-BE49-F238E27FC236}">
                  <a16:creationId xmlns:a16="http://schemas.microsoft.com/office/drawing/2014/main" id="{23E8E2D8-DF20-41AE-B4E1-86B09B5B188F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107">
            <a:extLst>
              <a:ext uri="{FF2B5EF4-FFF2-40B4-BE49-F238E27FC236}">
                <a16:creationId xmlns:a16="http://schemas.microsoft.com/office/drawing/2014/main" id="{816B01EA-EA18-4C30-B7AB-057A0924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791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STI-SCI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slots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6BD879-3124-4ABB-8A45-95642330AD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5" t="18831" r="2219" b="17993"/>
          <a:stretch/>
        </p:blipFill>
        <p:spPr>
          <a:xfrm>
            <a:off x="8231700" y="4077068"/>
            <a:ext cx="375847" cy="247452"/>
          </a:xfrm>
          <a:prstGeom prst="rect">
            <a:avLst/>
          </a:prstGeom>
        </p:spPr>
      </p:pic>
      <p:grpSp>
        <p:nvGrpSpPr>
          <p:cNvPr id="70" name="Группа 67">
            <a:extLst>
              <a:ext uri="{FF2B5EF4-FFF2-40B4-BE49-F238E27FC236}">
                <a16:creationId xmlns:a16="http://schemas.microsoft.com/office/drawing/2014/main" id="{DC7AE3EA-8E18-49D9-A97B-62857781206F}"/>
              </a:ext>
            </a:extLst>
          </p:cNvPr>
          <p:cNvGrpSpPr/>
          <p:nvPr/>
        </p:nvGrpSpPr>
        <p:grpSpPr>
          <a:xfrm>
            <a:off x="2958934" y="3710152"/>
            <a:ext cx="976046" cy="981828"/>
            <a:chOff x="1447800" y="3673993"/>
            <a:chExt cx="976046" cy="981828"/>
          </a:xfrm>
        </p:grpSpPr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BB535884-CF77-4E9E-A638-7746BA6BC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Овал 72">
              <a:extLst>
                <a:ext uri="{FF2B5EF4-FFF2-40B4-BE49-F238E27FC236}">
                  <a16:creationId xmlns:a16="http://schemas.microsoft.com/office/drawing/2014/main" id="{2FD3EFF6-0A31-4607-A0F2-EA0157184C36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блако 82">
              <a:extLst>
                <a:ext uri="{FF2B5EF4-FFF2-40B4-BE49-F238E27FC236}">
                  <a16:creationId xmlns:a16="http://schemas.microsoft.com/office/drawing/2014/main" id="{85C1657D-4B67-4A6F-8149-9E37CC164F4E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5" name="Рисунок 25">
            <a:extLst>
              <a:ext uri="{FF2B5EF4-FFF2-40B4-BE49-F238E27FC236}">
                <a16:creationId xmlns:a16="http://schemas.microsoft.com/office/drawing/2014/main" id="{BE65DCA0-FDA2-4B53-AA5F-87016C0EA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50" y="4096176"/>
            <a:ext cx="398302" cy="238981"/>
          </a:xfrm>
          <a:prstGeom prst="rect">
            <a:avLst/>
          </a:prstGeom>
        </p:spPr>
      </p:pic>
      <p:sp>
        <p:nvSpPr>
          <p:cNvPr id="76" name="TextBox 110">
            <a:extLst>
              <a:ext uri="{FF2B5EF4-FFF2-40B4-BE49-F238E27FC236}">
                <a16:creationId xmlns:a16="http://schemas.microsoft.com/office/drawing/2014/main" id="{EA945AFD-B5F6-4FE5-9364-932BA27A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595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8B5BBC3-73BB-CD4C-B038-4E10A58C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30" y="5594648"/>
            <a:ext cx="6956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amount of cores exceeds 3000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46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Steps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1. DIRAC setup, configuration, development and tuning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3D2F731-A212-4543-BDD9-3C167CEE304F}"/>
              </a:ext>
            </a:extLst>
          </p:cNvPr>
          <p:cNvSpPr txBox="1">
            <a:spLocks/>
          </p:cNvSpPr>
          <p:nvPr/>
        </p:nvSpPr>
        <p:spPr>
          <a:xfrm>
            <a:off x="707912" y="2482701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2. Integration of computing and storage resources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4643103-5B4F-4A45-B251-ABA2BA9CF788}"/>
              </a:ext>
            </a:extLst>
          </p:cNvPr>
          <p:cNvSpPr txBox="1">
            <a:spLocks/>
          </p:cNvSpPr>
          <p:nvPr/>
        </p:nvSpPr>
        <p:spPr>
          <a:xfrm>
            <a:off x="1136536" y="3867151"/>
            <a:ext cx="7645513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3. Elaboration of approaches for effective use of resources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BA139A4-24B2-40C3-87AE-8FFEDBFC0265}"/>
              </a:ext>
            </a:extLst>
          </p:cNvPr>
          <p:cNvSpPr/>
          <p:nvPr/>
        </p:nvSpPr>
        <p:spPr>
          <a:xfrm>
            <a:off x="3429000" y="2482701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E5EB8BE-AC77-4630-92D7-ABD1E7325C2F}"/>
              </a:ext>
            </a:extLst>
          </p:cNvPr>
          <p:cNvSpPr/>
          <p:nvPr/>
        </p:nvSpPr>
        <p:spPr>
          <a:xfrm>
            <a:off x="4076530" y="3852744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Выгнутая вниз стрелка 3">
            <a:extLst>
              <a:ext uri="{FF2B5EF4-FFF2-40B4-BE49-F238E27FC236}">
                <a16:creationId xmlns:a16="http://schemas.microsoft.com/office/drawing/2014/main" id="{FCB21B77-F8F7-C943-B390-A4860B2C25FB}"/>
              </a:ext>
            </a:extLst>
          </p:cNvPr>
          <p:cNvSpPr/>
          <p:nvPr/>
        </p:nvSpPr>
        <p:spPr>
          <a:xfrm rot="16200000">
            <a:off x="6726383" y="3126533"/>
            <a:ext cx="2496620" cy="640894"/>
          </a:xfrm>
          <a:prstGeom prst="curvedUp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Выгнутая вниз стрелка 13">
            <a:extLst>
              <a:ext uri="{FF2B5EF4-FFF2-40B4-BE49-F238E27FC236}">
                <a16:creationId xmlns:a16="http://schemas.microsoft.com/office/drawing/2014/main" id="{AF1B4586-F1A7-754C-8219-F333B19E9321}"/>
              </a:ext>
            </a:extLst>
          </p:cNvPr>
          <p:cNvSpPr/>
          <p:nvPr/>
        </p:nvSpPr>
        <p:spPr>
          <a:xfrm rot="16200000">
            <a:off x="6821795" y="2553247"/>
            <a:ext cx="1321233" cy="640894"/>
          </a:xfrm>
          <a:prstGeom prst="curvedUp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2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do we use DIRAC for?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5" name="Скругленный прямоугольник 81">
            <a:extLst>
              <a:ext uri="{FF2B5EF4-FFF2-40B4-BE49-F238E27FC236}">
                <a16:creationId xmlns:a16="http://schemas.microsoft.com/office/drawing/2014/main" id="{DE5A1833-36F4-4C9F-BD9B-B4337CE15BE4}"/>
              </a:ext>
            </a:extLst>
          </p:cNvPr>
          <p:cNvSpPr/>
          <p:nvPr/>
        </p:nvSpPr>
        <p:spPr>
          <a:xfrm>
            <a:off x="710956" y="1038512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1FF4-2714-4280-A1C8-547DE55D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872" r="20669"/>
          <a:stretch/>
        </p:blipFill>
        <p:spPr>
          <a:xfrm>
            <a:off x="822514" y="1000642"/>
            <a:ext cx="2326402" cy="2202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312CC2-B4B9-4C78-867E-0BE359F5B58C}"/>
              </a:ext>
            </a:extLst>
          </p:cNvPr>
          <p:cNvSpPr/>
          <p:nvPr/>
        </p:nvSpPr>
        <p:spPr>
          <a:xfrm>
            <a:off x="925170" y="3158639"/>
            <a:ext cx="212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MPD@NICA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ED43EC2-C6B5-49BC-B782-F65D002D7DDB}"/>
              </a:ext>
            </a:extLst>
          </p:cNvPr>
          <p:cNvSpPr/>
          <p:nvPr/>
        </p:nvSpPr>
        <p:spPr>
          <a:xfrm>
            <a:off x="858741" y="3660567"/>
            <a:ext cx="2141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– 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Maybe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Скругленный прямоугольник 81">
            <a:extLst>
              <a:ext uri="{FF2B5EF4-FFF2-40B4-BE49-F238E27FC236}">
                <a16:creationId xmlns:a16="http://schemas.microsoft.com/office/drawing/2014/main" id="{430B17D7-B65C-4D26-8EE4-B470CF8EC7C5}"/>
              </a:ext>
            </a:extLst>
          </p:cNvPr>
          <p:cNvSpPr/>
          <p:nvPr/>
        </p:nvSpPr>
        <p:spPr>
          <a:xfrm>
            <a:off x="3372032" y="1038511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699BFA-8795-4A6F-8B78-168BE0B449E1}"/>
              </a:ext>
            </a:extLst>
          </p:cNvPr>
          <p:cNvSpPr/>
          <p:nvPr/>
        </p:nvSpPr>
        <p:spPr>
          <a:xfrm>
            <a:off x="3663158" y="3137347"/>
            <a:ext cx="196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3237F6-92FD-414B-B176-6996286D0EED}"/>
              </a:ext>
            </a:extLst>
          </p:cNvPr>
          <p:cNvSpPr/>
          <p:nvPr/>
        </p:nvSpPr>
        <p:spPr>
          <a:xfrm>
            <a:off x="3539373" y="3660567"/>
            <a:ext cx="2141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4A70C-DB2F-4142-8147-0BB634CF6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2" t="43432" r="35962"/>
          <a:stretch/>
        </p:blipFill>
        <p:spPr>
          <a:xfrm>
            <a:off x="3768065" y="1143908"/>
            <a:ext cx="1757451" cy="1993877"/>
          </a:xfrm>
          <a:prstGeom prst="rect">
            <a:avLst/>
          </a:prstGeom>
        </p:spPr>
      </p:pic>
      <p:sp>
        <p:nvSpPr>
          <p:cNvPr id="77" name="Скругленный прямоугольник 81">
            <a:extLst>
              <a:ext uri="{FF2B5EF4-FFF2-40B4-BE49-F238E27FC236}">
                <a16:creationId xmlns:a16="http://schemas.microsoft.com/office/drawing/2014/main" id="{929EF647-484E-465B-B307-8C85B4997579}"/>
              </a:ext>
            </a:extLst>
          </p:cNvPr>
          <p:cNvSpPr/>
          <p:nvPr/>
        </p:nvSpPr>
        <p:spPr>
          <a:xfrm>
            <a:off x="6033108" y="1038510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B3C1F6-D612-4AFA-A379-3DBEBC51FE48}"/>
              </a:ext>
            </a:extLst>
          </p:cNvPr>
          <p:cNvSpPr/>
          <p:nvPr/>
        </p:nvSpPr>
        <p:spPr>
          <a:xfrm>
            <a:off x="6639018" y="3137198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27E12-67AC-4AFD-9473-6A55DA4F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39" y="1206750"/>
            <a:ext cx="2456560" cy="177628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B81E41B-89BB-4CC0-9EE0-6817BB6C0D45}"/>
              </a:ext>
            </a:extLst>
          </p:cNvPr>
          <p:cNvSpPr/>
          <p:nvPr/>
        </p:nvSpPr>
        <p:spPr>
          <a:xfrm>
            <a:off x="6091702" y="3652421"/>
            <a:ext cx="2432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Reconstruction – </a:t>
            </a:r>
            <a:r>
              <a:rPr lang="en-US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Tests</a:t>
            </a:r>
          </a:p>
          <a:p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Скругленный прямоугольник 81">
            <a:extLst>
              <a:ext uri="{FF2B5EF4-FFF2-40B4-BE49-F238E27FC236}">
                <a16:creationId xmlns:a16="http://schemas.microsoft.com/office/drawing/2014/main" id="{53DE706A-6F42-457E-BEE8-CBB5513B989B}"/>
              </a:ext>
            </a:extLst>
          </p:cNvPr>
          <p:cNvSpPr/>
          <p:nvPr/>
        </p:nvSpPr>
        <p:spPr>
          <a:xfrm>
            <a:off x="3365479" y="4484451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51E23F-EB12-4EB1-B6CA-4607AC236613}"/>
              </a:ext>
            </a:extLst>
          </p:cNvPr>
          <p:cNvSpPr/>
          <p:nvPr/>
        </p:nvSpPr>
        <p:spPr>
          <a:xfrm>
            <a:off x="3450652" y="5891261"/>
            <a:ext cx="2379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B578B-FA48-48CA-99E5-B14A2BFA7B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7993" y="4484451"/>
            <a:ext cx="2224489" cy="1490234"/>
          </a:xfrm>
          <a:prstGeom prst="rect">
            <a:avLst/>
          </a:prstGeom>
        </p:spPr>
      </p:pic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52E5EC2-C620-48B8-9A6A-55657D036213}"/>
              </a:ext>
            </a:extLst>
          </p:cNvPr>
          <p:cNvSpPr/>
          <p:nvPr/>
        </p:nvSpPr>
        <p:spPr>
          <a:xfrm>
            <a:off x="6033108" y="4482163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C15EE73-CEA5-46B2-8B30-2F8519C86182}"/>
              </a:ext>
            </a:extLst>
          </p:cNvPr>
          <p:cNvSpPr/>
          <p:nvPr/>
        </p:nvSpPr>
        <p:spPr>
          <a:xfrm>
            <a:off x="6617456" y="5888973"/>
            <a:ext cx="138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Teaching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183356-F454-4DAD-BA9F-C8EACA441E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4951" y="4699531"/>
            <a:ext cx="1728132" cy="97207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B5AC427-BC55-72E1-6A70-30082744F6BA}"/>
              </a:ext>
            </a:extLst>
          </p:cNvPr>
          <p:cNvSpPr/>
          <p:nvPr/>
        </p:nvSpPr>
        <p:spPr>
          <a:xfrm>
            <a:off x="695569" y="4488682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" name="Rectangle 75">
            <a:extLst>
              <a:ext uri="{FF2B5EF4-FFF2-40B4-BE49-F238E27FC236}">
                <a16:creationId xmlns:a16="http://schemas.microsoft.com/office/drawing/2014/main" id="{388CDFCB-B216-68BC-DA61-EE93359A30D7}"/>
              </a:ext>
            </a:extLst>
          </p:cNvPr>
          <p:cNvSpPr/>
          <p:nvPr/>
        </p:nvSpPr>
        <p:spPr>
          <a:xfrm>
            <a:off x="925170" y="5974685"/>
            <a:ext cx="2141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SPD collaboration meeting (3-6 October 2022): Overview · JINR (Indico)">
            <a:extLst>
              <a:ext uri="{FF2B5EF4-FFF2-40B4-BE49-F238E27FC236}">
                <a16:creationId xmlns:a16="http://schemas.microsoft.com/office/drawing/2014/main" id="{D1DAD6FF-8770-62A4-96E5-C0A0374F6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4310" r="10544" b="9182"/>
          <a:stretch/>
        </p:blipFill>
        <p:spPr bwMode="auto">
          <a:xfrm>
            <a:off x="1237031" y="4661035"/>
            <a:ext cx="1556669" cy="8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5F89A20-EABD-51E0-780E-2881CBD8320B}"/>
              </a:ext>
            </a:extLst>
          </p:cNvPr>
          <p:cNvSpPr/>
          <p:nvPr/>
        </p:nvSpPr>
        <p:spPr>
          <a:xfrm>
            <a:off x="1024088" y="5495009"/>
            <a:ext cx="1989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SPD@NICA</a:t>
            </a:r>
          </a:p>
        </p:txBody>
      </p:sp>
    </p:spTree>
    <p:extLst>
      <p:ext uri="{BB962C8B-B14F-4D97-AF65-F5344CB8AC3E}">
        <p14:creationId xmlns:p14="http://schemas.microsoft.com/office/powerpoint/2010/main" val="189444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2504DD-F54A-8DC1-EA38-AD76E1DA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27" y="772886"/>
            <a:ext cx="731520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jobs done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D790926-B851-4225-9717-E9273DA58444}"/>
              </a:ext>
            </a:extLst>
          </p:cNvPr>
          <p:cNvCxnSpPr>
            <a:cxnSpLocks/>
          </p:cNvCxnSpPr>
          <p:nvPr/>
        </p:nvCxnSpPr>
        <p:spPr>
          <a:xfrm flipH="1">
            <a:off x="101356" y="2916922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Скругленный прямоугольник 16">
            <a:extLst>
              <a:ext uri="{FF2B5EF4-FFF2-40B4-BE49-F238E27FC236}">
                <a16:creationId xmlns:a16="http://schemas.microsoft.com/office/drawing/2014/main" id="{1466BF2E-EB62-4624-82A6-7C7E520ACCB9}"/>
              </a:ext>
            </a:extLst>
          </p:cNvPr>
          <p:cNvSpPr/>
          <p:nvPr/>
        </p:nvSpPr>
        <p:spPr>
          <a:xfrm>
            <a:off x="1881977" y="1405028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80" name="Прямая со стрелкой 17">
            <a:extLst>
              <a:ext uri="{FF2B5EF4-FFF2-40B4-BE49-F238E27FC236}">
                <a16:creationId xmlns:a16="http://schemas.microsoft.com/office/drawing/2014/main" id="{6A7E9BD6-3AC0-4EF2-A8B3-FD8DA9A86BB2}"/>
              </a:ext>
            </a:extLst>
          </p:cNvPr>
          <p:cNvCxnSpPr>
            <a:cxnSpLocks/>
          </p:cNvCxnSpPr>
          <p:nvPr/>
        </p:nvCxnSpPr>
        <p:spPr>
          <a:xfrm>
            <a:off x="4886984" y="2448114"/>
            <a:ext cx="751816" cy="4688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320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</a:t>
            </a:r>
            <a:r>
              <a:rPr lang="en-US" sz="4800" dirty="0" err="1">
                <a:latin typeface="Segoe UI Light" panose="020B0502040204020203" pitchFamily="34" charset="0"/>
              </a:rPr>
              <a:t>walltime</a:t>
            </a:r>
            <a:endParaRPr lang="en-US" sz="4800" dirty="0">
              <a:latin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6BC36B-8806-6C5C-E88F-AA44394E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69950"/>
            <a:ext cx="7315200" cy="5486400"/>
          </a:xfrm>
          <a:prstGeom prst="rect">
            <a:avLst/>
          </a:prstGeom>
        </p:spPr>
      </p:pic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C697B124-D8D4-C8FC-763E-504A39865DE7}"/>
              </a:ext>
            </a:extLst>
          </p:cNvPr>
          <p:cNvCxnSpPr>
            <a:cxnSpLocks/>
          </p:cNvCxnSpPr>
          <p:nvPr/>
        </p:nvCxnSpPr>
        <p:spPr>
          <a:xfrm flipH="1">
            <a:off x="104776" y="1735180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16">
            <a:extLst>
              <a:ext uri="{FF2B5EF4-FFF2-40B4-BE49-F238E27FC236}">
                <a16:creationId xmlns:a16="http://schemas.microsoft.com/office/drawing/2014/main" id="{12B9E1EE-9770-3770-B763-FECE361ECADA}"/>
              </a:ext>
            </a:extLst>
          </p:cNvPr>
          <p:cNvSpPr/>
          <p:nvPr/>
        </p:nvSpPr>
        <p:spPr>
          <a:xfrm>
            <a:off x="2166311" y="2125353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1600 years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of computation on one core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17">
            <a:extLst>
              <a:ext uri="{FF2B5EF4-FFF2-40B4-BE49-F238E27FC236}">
                <a16:creationId xmlns:a16="http://schemas.microsoft.com/office/drawing/2014/main" id="{65F6F438-07F2-6F56-3CA1-D7A76E5EF980}"/>
              </a:ext>
            </a:extLst>
          </p:cNvPr>
          <p:cNvCxnSpPr>
            <a:cxnSpLocks/>
          </p:cNvCxnSpPr>
          <p:nvPr/>
        </p:nvCxnSpPr>
        <p:spPr>
          <a:xfrm flipV="1">
            <a:off x="5882060" y="1756952"/>
            <a:ext cx="1879454" cy="3684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313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normalized time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A1BFE8-76C9-9DDA-73CD-523FEF781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7" y="86995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14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between experiments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10C80B-10C6-44F0-BDE3-B7566ABF1AD0}"/>
              </a:ext>
            </a:extLst>
          </p:cNvPr>
          <p:cNvGraphicFramePr>
            <a:graphicFrameLocks/>
          </p:cNvGraphicFramePr>
          <p:nvPr/>
        </p:nvGraphicFramePr>
        <p:xfrm>
          <a:off x="69902" y="762001"/>
          <a:ext cx="9004198" cy="638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393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236856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DB12 benchmark study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1627540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Piece of road from point  A to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1627540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Monte-Carlo task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089862" y="1812175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4" y="2278704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of the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2278704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Speed of the car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089862" y="2463370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2920602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1080655" y="291607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4089862" y="3097019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/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𝐴𝑚𝑜𝑢𝑛𝑡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𝑤𝑜𝑟𝑘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𝑆𝑝𝑒𝑒𝑑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𝑐𝑜𝑚𝑝𝑢𝑡𝑒𝑟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1571105" y="4637976"/>
            <a:ext cx="6184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gives results like: 10(old slow core), 17 (standard server core), 27 (high performance core)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71105" y="5279894"/>
            <a:ext cx="618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we build a plot, where X is DB12 result, Y is time in seconds. Then, every point on the plot represent one job.</a:t>
            </a:r>
          </a:p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would be mostly useless if all jobs were unique and different. But, in the real life there are usually many similar jobs.</a:t>
            </a:r>
          </a:p>
        </p:txBody>
      </p:sp>
    </p:spTree>
    <p:extLst>
      <p:ext uri="{BB962C8B-B14F-4D97-AF65-F5344CB8AC3E}">
        <p14:creationId xmlns:p14="http://schemas.microsoft.com/office/powerpoint/2010/main" val="1961358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31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Experiment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5E6A681-B813-7B26-EC55-C8CD6BD3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01" y="1149107"/>
            <a:ext cx="4053140" cy="2279894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CA0AB05F-40E2-23C8-DF39-3FF9E91DF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556" y="3882663"/>
            <a:ext cx="2614830" cy="19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7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BDE0E-90C6-754B-A712-706CB7A7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25855"/>
            <a:ext cx="8473446" cy="5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9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23413-3E05-B119-E4A2-A4AFAED4E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9" y="898946"/>
            <a:ext cx="8603673" cy="5875113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B7C875D-0AFD-E733-9390-4FD780075196}"/>
              </a:ext>
            </a:extLst>
          </p:cNvPr>
          <p:cNvSpPr/>
          <p:nvPr/>
        </p:nvSpPr>
        <p:spPr>
          <a:xfrm>
            <a:off x="1942352" y="5851346"/>
            <a:ext cx="6342611" cy="21613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5D616-3BD3-59A2-6F75-499A2FE22793}"/>
              </a:ext>
            </a:extLst>
          </p:cNvPr>
          <p:cNvSpPr txBox="1"/>
          <p:nvPr/>
        </p:nvSpPr>
        <p:spPr>
          <a:xfrm>
            <a:off x="5943587" y="5234619"/>
            <a:ext cx="24273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Immediate errors  or short jobs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F0BE8A1-4278-A235-F01F-715B5C0CC37D}"/>
              </a:ext>
            </a:extLst>
          </p:cNvPr>
          <p:cNvSpPr/>
          <p:nvPr/>
        </p:nvSpPr>
        <p:spPr>
          <a:xfrm>
            <a:off x="2908071" y="4543877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E5DC312-8AB7-B558-7636-228BC687506F}"/>
              </a:ext>
            </a:extLst>
          </p:cNvPr>
          <p:cNvSpPr/>
          <p:nvPr/>
        </p:nvSpPr>
        <p:spPr>
          <a:xfrm>
            <a:off x="3486526" y="4625803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82030D3-B44E-A20F-D018-AAE959B39F58}"/>
              </a:ext>
            </a:extLst>
          </p:cNvPr>
          <p:cNvSpPr/>
          <p:nvPr/>
        </p:nvSpPr>
        <p:spPr>
          <a:xfrm>
            <a:off x="3970658" y="4808683"/>
            <a:ext cx="922713" cy="93696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5CADD02-10CF-96D9-DC99-9A8C53C7FB5B}"/>
              </a:ext>
            </a:extLst>
          </p:cNvPr>
          <p:cNvSpPr/>
          <p:nvPr/>
        </p:nvSpPr>
        <p:spPr>
          <a:xfrm>
            <a:off x="5065251" y="4970597"/>
            <a:ext cx="792396" cy="856979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03F4F78-1065-1EFD-3DBA-D5502B2826CA}"/>
              </a:ext>
            </a:extLst>
          </p:cNvPr>
          <p:cNvCxnSpPr/>
          <p:nvPr/>
        </p:nvCxnSpPr>
        <p:spPr>
          <a:xfrm flipH="1">
            <a:off x="953498" y="4970597"/>
            <a:ext cx="1954573" cy="4284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2A2100E-A060-A5D9-B3AC-7E7C58EFB874}"/>
              </a:ext>
            </a:extLst>
          </p:cNvPr>
          <p:cNvCxnSpPr/>
          <p:nvPr/>
        </p:nvCxnSpPr>
        <p:spPr>
          <a:xfrm flipH="1">
            <a:off x="953498" y="4961682"/>
            <a:ext cx="2544418" cy="449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7F97F8B-DF62-DE1D-DAEE-AFFAC2F8610A}"/>
              </a:ext>
            </a:extLst>
          </p:cNvPr>
          <p:cNvCxnSpPr/>
          <p:nvPr/>
        </p:nvCxnSpPr>
        <p:spPr>
          <a:xfrm flipH="1">
            <a:off x="953498" y="4970597"/>
            <a:ext cx="3017160" cy="4403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C3A961F-A657-DDA6-0F6C-236CFBD23038}"/>
              </a:ext>
            </a:extLst>
          </p:cNvPr>
          <p:cNvCxnSpPr/>
          <p:nvPr/>
        </p:nvCxnSpPr>
        <p:spPr>
          <a:xfrm flipH="1">
            <a:off x="953498" y="5243632"/>
            <a:ext cx="4160160" cy="167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A4D0174B-1987-B29B-4F3E-448E2B4C7A31}"/>
              </a:ext>
            </a:extLst>
          </p:cNvPr>
          <p:cNvSpPr/>
          <p:nvPr/>
        </p:nvSpPr>
        <p:spPr>
          <a:xfrm>
            <a:off x="1342981" y="2743821"/>
            <a:ext cx="7095344" cy="2490798"/>
          </a:xfrm>
          <a:custGeom>
            <a:avLst/>
            <a:gdLst>
              <a:gd name="connsiteX0" fmla="*/ 316739 w 7095344"/>
              <a:gd name="connsiteY0" fmla="*/ 106631 h 2490798"/>
              <a:gd name="connsiteX1" fmla="*/ 1779779 w 7095344"/>
              <a:gd name="connsiteY1" fmla="*/ 912965 h 2490798"/>
              <a:gd name="connsiteX2" fmla="*/ 2852120 w 7095344"/>
              <a:gd name="connsiteY2" fmla="*/ 1395103 h 2490798"/>
              <a:gd name="connsiteX3" fmla="*/ 4672608 w 7095344"/>
              <a:gd name="connsiteY3" fmla="*/ 1636173 h 2490798"/>
              <a:gd name="connsiteX4" fmla="*/ 5969393 w 7095344"/>
              <a:gd name="connsiteY4" fmla="*/ 1794114 h 2490798"/>
              <a:gd name="connsiteX5" fmla="*/ 7033422 w 7095344"/>
              <a:gd name="connsiteY5" fmla="*/ 2051809 h 2490798"/>
              <a:gd name="connsiteX6" fmla="*/ 6750790 w 7095344"/>
              <a:gd name="connsiteY6" fmla="*/ 2484071 h 2490798"/>
              <a:gd name="connsiteX7" fmla="*/ 4955240 w 7095344"/>
              <a:gd name="connsiteY7" fmla="*/ 2301191 h 2490798"/>
              <a:gd name="connsiteX8" fmla="*/ 3733270 w 7095344"/>
              <a:gd name="connsiteY8" fmla="*/ 2109998 h 2490798"/>
              <a:gd name="connsiteX9" fmla="*/ 2394920 w 7095344"/>
              <a:gd name="connsiteY9" fmla="*/ 1885554 h 2490798"/>
              <a:gd name="connsiteX10" fmla="*/ 1073197 w 7095344"/>
              <a:gd name="connsiteY10" fmla="*/ 1469918 h 2490798"/>
              <a:gd name="connsiteX11" fmla="*/ 449742 w 7095344"/>
              <a:gd name="connsiteY11" fmla="*/ 1021031 h 2490798"/>
              <a:gd name="connsiteX12" fmla="*/ 9168 w 7095344"/>
              <a:gd name="connsiteY12" fmla="*/ 414202 h 2490798"/>
              <a:gd name="connsiteX13" fmla="*/ 167110 w 7095344"/>
              <a:gd name="connsiteY13" fmla="*/ 40129 h 2490798"/>
              <a:gd name="connsiteX14" fmla="*/ 316739 w 7095344"/>
              <a:gd name="connsiteY14" fmla="*/ 106631 h 2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CAF7C-CADC-1621-9D54-9E15497E0F31}"/>
              </a:ext>
            </a:extLst>
          </p:cNvPr>
          <p:cNvSpPr txBox="1"/>
          <p:nvPr/>
        </p:nvSpPr>
        <p:spPr>
          <a:xfrm>
            <a:off x="7516602" y="4353870"/>
            <a:ext cx="15708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MC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16A86EC-B88B-CA7B-4F52-2AAF4B5EF7B9}"/>
              </a:ext>
            </a:extLst>
          </p:cNvPr>
          <p:cNvSpPr/>
          <p:nvPr/>
        </p:nvSpPr>
        <p:spPr>
          <a:xfrm>
            <a:off x="3186603" y="1242907"/>
            <a:ext cx="2346848" cy="304821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D9D2E-C924-45CD-039B-14F757784E56}"/>
              </a:ext>
            </a:extLst>
          </p:cNvPr>
          <p:cNvSpPr txBox="1"/>
          <p:nvPr/>
        </p:nvSpPr>
        <p:spPr>
          <a:xfrm>
            <a:off x="229531" y="115525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B224-83DD-57F9-FB38-615E6FD2781D}"/>
              </a:ext>
            </a:extLst>
          </p:cNvPr>
          <p:cNvSpPr txBox="1"/>
          <p:nvPr/>
        </p:nvSpPr>
        <p:spPr>
          <a:xfrm>
            <a:off x="50083" y="5450341"/>
            <a:ext cx="15708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 during execution</a:t>
            </a:r>
          </a:p>
        </p:txBody>
      </p:sp>
    </p:spTree>
    <p:extLst>
      <p:ext uri="{BB962C8B-B14F-4D97-AF65-F5344CB8AC3E}">
        <p14:creationId xmlns:p14="http://schemas.microsoft.com/office/powerpoint/2010/main" val="405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0" grpId="0" animBg="1"/>
      <p:bldP spid="11" grpId="0" animBg="1"/>
      <p:bldP spid="16" grpId="0" animBg="1"/>
      <p:bldP spid="17" grpId="0"/>
      <p:bldP spid="18" grpId="0" animBg="1"/>
      <p:bldP spid="19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Occasional 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80">
            <a:extLst>
              <a:ext uri="{FF2B5EF4-FFF2-40B4-BE49-F238E27FC236}">
                <a16:creationId xmlns:a16="http://schemas.microsoft.com/office/drawing/2014/main" id="{1F3ED65F-8021-B140-A937-B48EB010978C}"/>
              </a:ext>
            </a:extLst>
          </p:cNvPr>
          <p:cNvSpPr/>
          <p:nvPr/>
        </p:nvSpPr>
        <p:spPr>
          <a:xfrm>
            <a:off x="3298676" y="5976877"/>
            <a:ext cx="25106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E9804061-8D04-6F40-BE96-A29990A74ECF}"/>
              </a:ext>
            </a:extLst>
          </p:cNvPr>
          <p:cNvSpPr/>
          <p:nvPr/>
        </p:nvSpPr>
        <p:spPr>
          <a:xfrm rot="16200000">
            <a:off x="-471968" y="3454992"/>
            <a:ext cx="13723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23931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653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CPU core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56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Total CPU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0CAF1-2275-9D75-66EC-CC6851D21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584395" y="1014323"/>
            <a:ext cx="7656927" cy="5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413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Questions that we ask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52426" y="1363633"/>
            <a:ext cx="7762874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 we efficient in our job execution?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have no access to monitoring information on a remote computing resources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 if we have monitoring, it may be spoiled by other jobs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we utilize more computing resources if we would have them in our disposal?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not so difficult to submit jobs on another thousand of cores, but will network handle them efficiently?</a:t>
            </a:r>
          </a:p>
        </p:txBody>
      </p:sp>
    </p:spTree>
    <p:extLst>
      <p:ext uri="{BB962C8B-B14F-4D97-AF65-F5344CB8AC3E}">
        <p14:creationId xmlns:p14="http://schemas.microsoft.com/office/powerpoint/2010/main" val="2610488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Parameters example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206488" y="2199779"/>
            <a:ext cx="851841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we have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computing worknodes,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40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cores available on each worknode.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 MB/s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maximum disk writing speed on each worknode.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new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40 GB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 file appears every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90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seconds. 105000 events in each RAW file.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each event processing time is 0.5 sec – one file processing will last for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14.5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hours.</a:t>
            </a:r>
          </a:p>
        </p:txBody>
      </p:sp>
    </p:spTree>
    <p:extLst>
      <p:ext uri="{BB962C8B-B14F-4D97-AF65-F5344CB8AC3E}">
        <p14:creationId xmlns:p14="http://schemas.microsoft.com/office/powerpoint/2010/main" val="161490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Simulation is a solution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47731" y="2800883"/>
            <a:ext cx="1073263" cy="1190625"/>
          </a:xfrm>
          <a:prstGeom prst="roundRect">
            <a:avLst/>
          </a:prstGeom>
          <a:noFill/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29" y="3042262"/>
            <a:ext cx="707866" cy="70786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148031" y="2800883"/>
            <a:ext cx="1073263" cy="1190625"/>
          </a:xfrm>
          <a:prstGeom prst="roundRect">
            <a:avLst/>
          </a:prstGeom>
          <a:noFill/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88" y="2917085"/>
            <a:ext cx="711148" cy="957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1538" y="3991507"/>
            <a:ext cx="136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Parameters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01838" y="3988458"/>
            <a:ext cx="136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 system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70" y="2931573"/>
            <a:ext cx="910566" cy="910566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6694522" y="2812321"/>
            <a:ext cx="1073263" cy="1190625"/>
          </a:xfrm>
          <a:prstGeom prst="roundRect">
            <a:avLst/>
          </a:prstGeom>
          <a:noFill/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548329" y="4005996"/>
            <a:ext cx="136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Results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2967185" y="3265706"/>
            <a:ext cx="1034653" cy="323850"/>
          </a:xfrm>
          <a:prstGeom prst="rightArrow">
            <a:avLst/>
          </a:prstGeom>
          <a:solidFill>
            <a:srgbClr val="0055A0"/>
          </a:solidFill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513676" y="3265706"/>
            <a:ext cx="1034653" cy="323850"/>
          </a:xfrm>
          <a:prstGeom prst="rightArrow">
            <a:avLst/>
          </a:prstGeom>
          <a:solidFill>
            <a:srgbClr val="0055A0"/>
          </a:solidFill>
          <a:ln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62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Simulation 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00862" y="5861783"/>
            <a:ext cx="1719263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Task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00861" y="4934683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00861" y="4007583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Worknode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00861" y="3080483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Cluster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19611" y="3080482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Storage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19611" y="2153383"/>
            <a:ext cx="410051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Controller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0" name="Прямая со стрелкой 19"/>
          <p:cNvCxnSpPr>
            <a:stCxn id="14" idx="2"/>
          </p:cNvCxnSpPr>
          <p:nvPr/>
        </p:nvCxnSpPr>
        <p:spPr>
          <a:xfrm flipH="1">
            <a:off x="7429500" y="5430808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4" idx="2"/>
            <a:endCxn id="13" idx="0"/>
          </p:cNvCxnSpPr>
          <p:nvPr/>
        </p:nvCxnSpPr>
        <p:spPr>
          <a:xfrm>
            <a:off x="7760493" y="5430808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4" idx="2"/>
          </p:cNvCxnSpPr>
          <p:nvPr/>
        </p:nvCxnSpPr>
        <p:spPr>
          <a:xfrm>
            <a:off x="7760493" y="5430808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7429501" y="4503708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760494" y="4503708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760494" y="4503708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429502" y="3578166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760495" y="3578166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760495" y="3578166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7073504" y="2649508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404497" y="2649508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404497" y="2649508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379242" y="2649508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52426" y="1363633"/>
            <a:ext cx="3981450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Written in python to predict CPU, RAM, network and disk load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Uses data about performance of resources integrated in DIRAC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used to check the behavior of DIRAC jobs in real infrastructure.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is done every second, but period may be increased for speeding up simulation.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InfluxDB is used for results storage and visualization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519610" y="1226283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JobQueue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5845971" y="1693833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6899672" y="1197708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7239000" y="1693833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382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3013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Most important part</a:t>
            </a:r>
          </a:p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transfer simulation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149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437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8105" y="1596509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Bandwidth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43076" y="2428875"/>
            <a:ext cx="647700" cy="64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43076" y="3156847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57451" y="3156847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4307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57451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7182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4307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5745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17182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88620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7430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5745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17182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88620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6005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8105" y="2563435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1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8104" y="3279124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2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8104" y="4024003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3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8105" y="4751975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4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08105" y="5479947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37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31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Raw data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63454-1BF9-3D31-2CA4-4C83AF52FC52}"/>
              </a:ext>
            </a:extLst>
          </p:cNvPr>
          <p:cNvSpPr txBox="1"/>
          <p:nvPr/>
        </p:nvSpPr>
        <p:spPr>
          <a:xfrm>
            <a:off x="1783199" y="2028314"/>
            <a:ext cx="63593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CH0:0.001</a:t>
            </a:r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CH2:0.14;</a:t>
            </a:r>
          </a:p>
          <a:p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CH4:0.34;</a:t>
            </a:r>
          </a:p>
          <a:p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CH98039232:0.08;</a:t>
            </a:r>
            <a:endParaRPr lang="ru-RU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69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3013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Simple approach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149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437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8105" y="1596509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Bandwidth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4307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314951" y="1457325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4307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5745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43701" y="1457325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7430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5745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17182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8105" y="2563435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1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8104" y="3279124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2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8104" y="4024003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3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8105" y="4751975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4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08105" y="5479947"/>
            <a:ext cx="106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Rquest 5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029326" y="3058609"/>
            <a:ext cx="1959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/ 5 = 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46985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8665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Used approach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149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437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8105" y="1596509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Bandwidth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43076" y="2428875"/>
            <a:ext cx="647700" cy="64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43076" y="3156847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57451" y="3156847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4307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57451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7182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4307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5745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17182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88620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7430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5745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17182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88620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6005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8105" y="256343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1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8104" y="3279124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2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8104" y="4024003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3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8105" y="475197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4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08105" y="5479947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5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029326" y="3439228"/>
            <a:ext cx="1959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/ 5 = 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32402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8665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Try to apply share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149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437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8105" y="1596509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Bandwidth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4307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57451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7182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4307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5745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17182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88620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7430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5745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17182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88620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6005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8105" y="256343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1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8104" y="3279124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2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8104" y="4024003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3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8105" y="475197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4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08105" y="5479947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5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029326" y="3439228"/>
            <a:ext cx="1959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/ 5 = 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21902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8665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>
                <a:latin typeface="Segoe UI Light" panose="020B0502040204020203" pitchFamily="34" charset="0"/>
              </a:rPr>
              <a:t>Recalculate share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149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437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8105" y="1596509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Bandwidth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4307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57451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71826" y="3884819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4307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5745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17182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886201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7430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5745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17182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88620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6005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8105" y="256343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1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8104" y="3279124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2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8104" y="4024003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3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8105" y="475197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4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08105" y="5479947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5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029326" y="3439228"/>
            <a:ext cx="2621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ru-RU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ru-RU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2+1/3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397920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8665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>
                <a:latin typeface="Segoe UI Light" panose="020B0502040204020203" pitchFamily="34" charset="0"/>
              </a:rPr>
              <a:t>Apply share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149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4370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0055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8105" y="1596509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Bandwidth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43076" y="1457325"/>
            <a:ext cx="647700" cy="647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457451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71826" y="1457325"/>
            <a:ext cx="6477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886201" y="1457325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600576" y="1457325"/>
            <a:ext cx="647700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762127" y="3884819"/>
            <a:ext cx="438151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43076" y="4612791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029326" y="1457325"/>
            <a:ext cx="647700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524500" y="1457325"/>
            <a:ext cx="438151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457451" y="4612791"/>
            <a:ext cx="438151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743076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457451" y="5340763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458076" y="1457325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51" y="1457325"/>
            <a:ext cx="647700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8105" y="256343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1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8104" y="3279124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2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8104" y="4024003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3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8105" y="475197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4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08105" y="5479947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Request 5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029326" y="3439228"/>
            <a:ext cx="2621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ru-RU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ru-RU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2+1/3</a:t>
            </a:r>
            <a:endParaRPr lang="ru-RU" sz="32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5314951" y="1457325"/>
            <a:ext cx="209549" cy="6477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3171826" y="5340763"/>
            <a:ext cx="438151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181853" y="1457325"/>
            <a:ext cx="209548" cy="6477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743701" y="1457325"/>
            <a:ext cx="438151" cy="6477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364758" y="4612791"/>
            <a:ext cx="4624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These are left for the next simulation period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648030" y="3035436"/>
            <a:ext cx="95410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}</a:t>
            </a:r>
            <a:endParaRPr lang="ru-RU" sz="19900" dirty="0"/>
          </a:p>
        </p:txBody>
      </p:sp>
    </p:spTree>
    <p:extLst>
      <p:ext uri="{BB962C8B-B14F-4D97-AF65-F5344CB8AC3E}">
        <p14:creationId xmlns:p14="http://schemas.microsoft.com/office/powerpoint/2010/main" val="36337117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Simulation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6" y="2162174"/>
            <a:ext cx="4339821" cy="2715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12" y="1230283"/>
            <a:ext cx="4314879" cy="2715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11" y="4034411"/>
            <a:ext cx="4314880" cy="268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7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245894" y="2071657"/>
            <a:ext cx="2347912" cy="14525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1575" y="2155780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09562" y="1565216"/>
            <a:ext cx="404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root macro.c(input)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695700" y="1215995"/>
            <a:ext cx="0" cy="5126067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848100" y="1565216"/>
            <a:ext cx="5143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job_monitoring root macro.c(input)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53137" y="2628075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6863" y="2155780"/>
            <a:ext cx="16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job_monitoring</a:t>
            </a:r>
            <a:endParaRPr lang="ru-RU" dirty="0"/>
          </a:p>
        </p:txBody>
      </p:sp>
      <p:sp>
        <p:nvSpPr>
          <p:cNvPr id="20" name="Цилиндр 19"/>
          <p:cNvSpPr/>
          <p:nvPr/>
        </p:nvSpPr>
        <p:spPr>
          <a:xfrm>
            <a:off x="5245894" y="4572000"/>
            <a:ext cx="1814512" cy="1533525"/>
          </a:xfrm>
          <a:prstGeom prst="can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 DB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(InfluxDB)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862637" y="3524250"/>
            <a:ext cx="0" cy="122872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999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C3E1D-68B7-4B60-8493-47C05ACA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374"/>
            <a:ext cx="9144000" cy="3724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0C3CE-9B83-4A68-A993-0FF2C3CA46BB}"/>
              </a:ext>
            </a:extLst>
          </p:cNvPr>
          <p:cNvSpPr/>
          <p:nvPr/>
        </p:nvSpPr>
        <p:spPr>
          <a:xfrm>
            <a:off x="1710916" y="3257550"/>
            <a:ext cx="1460916" cy="400050"/>
          </a:xfrm>
          <a:prstGeom prst="rect">
            <a:avLst/>
          </a:prstGeom>
          <a:solidFill>
            <a:srgbClr val="FF800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Disk 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033C1-21F5-47A7-9A47-24E226B9DB92}"/>
              </a:ext>
            </a:extLst>
          </p:cNvPr>
          <p:cNvSpPr/>
          <p:nvPr/>
        </p:nvSpPr>
        <p:spPr>
          <a:xfrm>
            <a:off x="6940141" y="3409950"/>
            <a:ext cx="1460916" cy="4000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Disk 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D81394-06FC-4A40-8C90-3939F674FC0E}"/>
              </a:ext>
            </a:extLst>
          </p:cNvPr>
          <p:cNvSpPr/>
          <p:nvPr/>
        </p:nvSpPr>
        <p:spPr>
          <a:xfrm>
            <a:off x="3574842" y="5178831"/>
            <a:ext cx="1460916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RAM usage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E9DAAC-497E-444A-BFFD-A2670D4F764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305300" y="4714875"/>
            <a:ext cx="504825" cy="46395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07">
            <a:extLst>
              <a:ext uri="{FF2B5EF4-FFF2-40B4-BE49-F238E27FC236}">
                <a16:creationId xmlns:a16="http://schemas.microsoft.com/office/drawing/2014/main" id="{B1617867-E208-44FF-A660-9AADBCE4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583" y="958256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GenToDst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on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44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BC17F-AF29-143F-4266-D7D35F33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6" y="1088368"/>
            <a:ext cx="8934107" cy="563310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5EF0F63-2EDC-854D-B984-111BB93579AC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do we do all that?</a:t>
            </a:r>
          </a:p>
        </p:txBody>
      </p:sp>
    </p:spTree>
    <p:extLst>
      <p:ext uri="{BB962C8B-B14F-4D97-AF65-F5344CB8AC3E}">
        <p14:creationId xmlns:p14="http://schemas.microsoft.com/office/powerpoint/2010/main" val="34948933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5EF0F63-2EDC-854D-B984-111BB93579AC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to do with that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3C8A9F-6997-CB88-99B5-0A7CE5D20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78" y="1230283"/>
            <a:ext cx="6542843" cy="3680349"/>
          </a:xfrm>
          <a:prstGeom prst="rect">
            <a:avLst/>
          </a:prstGeom>
        </p:spPr>
      </p:pic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4FF45383-1A9B-D344-42C2-8BD84F6C6C7A}"/>
              </a:ext>
            </a:extLst>
          </p:cNvPr>
          <p:cNvSpPr/>
          <p:nvPr/>
        </p:nvSpPr>
        <p:spPr>
          <a:xfrm>
            <a:off x="809351" y="5349158"/>
            <a:ext cx="162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</a:rPr>
              <a:t>Go Parallel</a:t>
            </a:r>
            <a:endParaRPr lang="ru-RU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0592C8-BCA0-B2DF-A30C-07242B2A5F0B}"/>
              </a:ext>
            </a:extLst>
          </p:cNvPr>
          <p:cNvSpPr/>
          <p:nvPr/>
        </p:nvSpPr>
        <p:spPr>
          <a:xfrm>
            <a:off x="3487230" y="5349158"/>
            <a:ext cx="2166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</a:rPr>
              <a:t>Go Distributed</a:t>
            </a:r>
            <a:endParaRPr lang="ru-RU" sz="2400" dirty="0"/>
          </a:p>
        </p:txBody>
      </p:sp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5C6592E2-A5FB-AA5D-F1B7-4A3F98D17DB4}"/>
              </a:ext>
            </a:extLst>
          </p:cNvPr>
          <p:cNvSpPr/>
          <p:nvPr/>
        </p:nvSpPr>
        <p:spPr>
          <a:xfrm>
            <a:off x="6864123" y="5349158"/>
            <a:ext cx="1773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onstantia" panose="02030602050306030303" pitchFamily="18" charset="0"/>
              </a:rPr>
              <a:t>Go Effective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57D4DEA-C431-0760-01D2-17572792446A}"/>
              </a:ext>
            </a:extLst>
          </p:cNvPr>
          <p:cNvSpPr/>
          <p:nvPr/>
        </p:nvSpPr>
        <p:spPr>
          <a:xfrm>
            <a:off x="422808" y="5785982"/>
            <a:ext cx="2401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HPC, Supercomputers</a:t>
            </a: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7DC7AA31-9BEB-55CC-4C34-158E53786C97}"/>
              </a:ext>
            </a:extLst>
          </p:cNvPr>
          <p:cNvSpPr/>
          <p:nvPr/>
        </p:nvSpPr>
        <p:spPr>
          <a:xfrm>
            <a:off x="4096079" y="5785982"/>
            <a:ext cx="949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Grid,</a:t>
            </a:r>
          </a:p>
          <a:p>
            <a:pPr algn="ctr"/>
            <a:r>
              <a:rPr lang="en-US" dirty="0">
                <a:latin typeface="Constantia" panose="02030602050306030303" pitchFamily="18" charset="0"/>
              </a:rPr>
              <a:t>clusters</a:t>
            </a:r>
            <a:endParaRPr lang="ru-RU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8CC8E72A-5241-9F0A-0BD4-1E840670BDDF}"/>
              </a:ext>
            </a:extLst>
          </p:cNvPr>
          <p:cNvSpPr/>
          <p:nvPr/>
        </p:nvSpPr>
        <p:spPr>
          <a:xfrm>
            <a:off x="6786315" y="5785981"/>
            <a:ext cx="1929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New algorithms,</a:t>
            </a:r>
          </a:p>
          <a:p>
            <a:pPr algn="ctr"/>
            <a:r>
              <a:rPr lang="en-US" dirty="0">
                <a:latin typeface="Constantia" panose="02030602050306030303" pitchFamily="18" charset="0"/>
              </a:rPr>
              <a:t>machine learning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54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31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Reconstruction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BA94D-FA6B-0879-5C3D-B463FF3236F3}"/>
              </a:ext>
            </a:extLst>
          </p:cNvPr>
          <p:cNvSpPr txBox="1"/>
          <p:nvPr/>
        </p:nvSpPr>
        <p:spPr>
          <a:xfrm>
            <a:off x="580170" y="1737701"/>
            <a:ext cx="2494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CH0:0.001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CH2:0.14;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CH4:0.34;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CH98039232:0.08;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C22AB0-82E4-8D5C-DB6D-14E38AB5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6835" y="1737701"/>
            <a:ext cx="2250329" cy="164711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54A4686-A1CD-CDB5-AC55-99E01310404A}"/>
              </a:ext>
            </a:extLst>
          </p:cNvPr>
          <p:cNvSpPr txBox="1">
            <a:spLocks/>
          </p:cNvSpPr>
          <p:nvPr/>
        </p:nvSpPr>
        <p:spPr>
          <a:xfrm>
            <a:off x="5814874" y="2006912"/>
            <a:ext cx="2748955" cy="931900"/>
          </a:xfrm>
          <a:prstGeom prst="rect">
            <a:avLst/>
          </a:prstGeom>
        </p:spPr>
        <p:txBody>
          <a:bodyPr vert="horz" lIns="34290" rIns="3429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Reconstruction algorithm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1A91DCA-A1CA-05AA-A69F-C91146A3A8C4}"/>
              </a:ext>
            </a:extLst>
          </p:cNvPr>
          <p:cNvSpPr txBox="1">
            <a:spLocks/>
          </p:cNvSpPr>
          <p:nvPr/>
        </p:nvSpPr>
        <p:spPr>
          <a:xfrm>
            <a:off x="3074222" y="2191354"/>
            <a:ext cx="435006" cy="705332"/>
          </a:xfrm>
          <a:prstGeom prst="rect">
            <a:avLst/>
          </a:prstGeom>
        </p:spPr>
        <p:txBody>
          <a:bodyPr vert="horz" lIns="34290" rIns="3429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>
                <a:latin typeface="Comfortaa" pitchFamily="34" charset="0"/>
              </a:rPr>
              <a:t>+</a:t>
            </a:r>
            <a:endParaRPr lang="en-US" sz="4400" dirty="0">
              <a:latin typeface="Comfortaa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ECEAD6E-380B-3BFB-A952-FCAAEC4674E4}"/>
              </a:ext>
            </a:extLst>
          </p:cNvPr>
          <p:cNvSpPr txBox="1">
            <a:spLocks/>
          </p:cNvSpPr>
          <p:nvPr/>
        </p:nvSpPr>
        <p:spPr>
          <a:xfrm>
            <a:off x="5634774" y="2191354"/>
            <a:ext cx="435006" cy="705332"/>
          </a:xfrm>
          <a:prstGeom prst="rect">
            <a:avLst/>
          </a:prstGeom>
        </p:spPr>
        <p:txBody>
          <a:bodyPr vert="horz" lIns="34290" rIns="3429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>
                <a:latin typeface="Comfortaa" pitchFamily="34" charset="0"/>
              </a:rPr>
              <a:t>+</a:t>
            </a:r>
            <a:endParaRPr lang="en-US" sz="4400" dirty="0">
              <a:latin typeface="Comfortaa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393DCCC-DB38-5750-D7B7-BB53384D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277" y="3704118"/>
            <a:ext cx="2363666" cy="1920765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DA2684CC-3844-7A00-7920-CDB80C75C985}"/>
              </a:ext>
            </a:extLst>
          </p:cNvPr>
          <p:cNvSpPr txBox="1">
            <a:spLocks/>
          </p:cNvSpPr>
          <p:nvPr/>
        </p:nvSpPr>
        <p:spPr>
          <a:xfrm>
            <a:off x="3074222" y="4175010"/>
            <a:ext cx="435006" cy="705332"/>
          </a:xfrm>
          <a:prstGeom prst="rect">
            <a:avLst/>
          </a:prstGeom>
        </p:spPr>
        <p:txBody>
          <a:bodyPr vert="horz" lIns="34290" rIns="3429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latin typeface="Comfortaa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626115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10658" y="1532472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Pelevanyk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Tsaregorodtzev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Zaborov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Gertsenberger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Tsvetkov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Oleg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Alexey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Zhemchugov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Katherin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Shtejer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Podgainy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Dmitry Belyakov, Maxim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Zuev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LHEP cluster: Boris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Schinov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  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Cloud:   Nikolay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Nikita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dCache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Vladimir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011208"/>
            <a:ext cx="776287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Gergel, V., V.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Sapunov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P.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2017.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 Distributed Computing Service Based on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 between hybrid resources and data intensive domains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73.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A.Y.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256.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2020,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2021,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Distributed Heterogeneous Computing Resources for the MPD Experiment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Physics of Particles and Nuclei, vol. 52, no. 4, pp. 835-841.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31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 that is not enough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D0AC6-BB03-8D85-C201-4C5843D0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06" y="936172"/>
            <a:ext cx="5938729" cy="58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1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31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Model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11635-E9F8-ACD5-3656-D9C0C7CB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931" y="1160145"/>
            <a:ext cx="5672138" cy="45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01143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20584</TotalTime>
  <Words>2484</Words>
  <Application>Microsoft Macintosh PowerPoint</Application>
  <PresentationFormat>Экран (4:3)</PresentationFormat>
  <Paragraphs>617</Paragraphs>
  <Slides>72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5" baseType="lpstr">
      <vt:lpstr>Calibri</vt:lpstr>
      <vt:lpstr>Arial Narrow</vt:lpstr>
      <vt:lpstr>Bernard MT Condensed</vt:lpstr>
      <vt:lpstr>Optima</vt:lpstr>
      <vt:lpstr>Segoe UI Light</vt:lpstr>
      <vt:lpstr>Times New Roman</vt:lpstr>
      <vt:lpstr>Arial</vt:lpstr>
      <vt:lpstr>Courier New</vt:lpstr>
      <vt:lpstr>Segoe UI</vt:lpstr>
      <vt:lpstr>Constantia</vt:lpstr>
      <vt:lpstr>Comfortaa</vt:lpstr>
      <vt:lpstr>Cambria Math</vt:lpstr>
      <vt:lpstr>CERNCorporate4-3</vt:lpstr>
      <vt:lpstr>Презентация PowerPoint</vt:lpstr>
      <vt:lpstr>Distributed computing with DIRAC Interware </vt:lpstr>
      <vt:lpstr>Презентация PowerPoint</vt:lpstr>
      <vt:lpstr>High Throughput - Many independent processes that can run in 1 or few cores on the same computer  Example of jobs: Monte-Carlo generation, Data reconstruction </vt:lpstr>
      <vt:lpstr>Experiment</vt:lpstr>
      <vt:lpstr>Raw data</vt:lpstr>
      <vt:lpstr>Reconstruction</vt:lpstr>
      <vt:lpstr>But that is not enough</vt:lpstr>
      <vt:lpstr>Model</vt:lpstr>
      <vt:lpstr>Event</vt:lpstr>
      <vt:lpstr>Simulation</vt:lpstr>
      <vt:lpstr>Simulation</vt:lpstr>
      <vt:lpstr>Full workflow</vt:lpstr>
      <vt:lpstr>Result</vt:lpstr>
      <vt:lpstr>Birth of DIRAC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DIRAC: Igor Pelevanyk, Andrey Tsaregorodtzev Baikal-GVD: Dmitry Zaborov BM@N: Konstantin Gertsenberger, Dmitry Tsvetkov MPD: Oleg Rogachevskiy, Andrey Moshkin SPD: Alexey Zhemchugov, Katherin Shtejer Responsible for resources: Govorun:   Dmitry Podgainy, Dmitry Belyakov, Maxim Zuev LHEP cluster: Boris Schinov Tier-1,Tier-2, EOS:   Valery Mitsyn Cloud:   Nikolay Kutovskiy, Nikita Balashov dCache:   Vladimir Trofimov   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Пелеванюк Игорь Станиславович</cp:lastModifiedBy>
  <cp:revision>545</cp:revision>
  <dcterms:created xsi:type="dcterms:W3CDTF">2012-11-30T11:04:26Z</dcterms:created>
  <dcterms:modified xsi:type="dcterms:W3CDTF">2022-11-14T12:56:15Z</dcterms:modified>
</cp:coreProperties>
</file>