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93" r:id="rId3"/>
    <p:sldId id="365" r:id="rId4"/>
    <p:sldId id="260" r:id="rId5"/>
    <p:sldId id="316" r:id="rId6"/>
    <p:sldId id="392" r:id="rId7"/>
    <p:sldId id="438" r:id="rId8"/>
    <p:sldId id="329" r:id="rId9"/>
    <p:sldId id="428" r:id="rId10"/>
    <p:sldId id="455" r:id="rId11"/>
    <p:sldId id="439" r:id="rId12"/>
    <p:sldId id="456" r:id="rId13"/>
    <p:sldId id="457" r:id="rId14"/>
    <p:sldId id="440" r:id="rId15"/>
    <p:sldId id="459" r:id="rId16"/>
    <p:sldId id="448" r:id="rId17"/>
    <p:sldId id="449" r:id="rId18"/>
    <p:sldId id="458" r:id="rId19"/>
    <p:sldId id="372" r:id="rId20"/>
    <p:sldId id="435" r:id="rId21"/>
    <p:sldId id="436" r:id="rId22"/>
    <p:sldId id="437" r:id="rId23"/>
    <p:sldId id="445" r:id="rId24"/>
    <p:sldId id="446" r:id="rId25"/>
    <p:sldId id="447" r:id="rId26"/>
    <p:sldId id="442" r:id="rId27"/>
    <p:sldId id="443" r:id="rId28"/>
    <p:sldId id="444" r:id="rId29"/>
    <p:sldId id="450" r:id="rId30"/>
    <p:sldId id="451" r:id="rId31"/>
    <p:sldId id="453" r:id="rId32"/>
    <p:sldId id="452" r:id="rId33"/>
    <p:sldId id="441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595" autoAdjust="0"/>
  </p:normalViewPr>
  <p:slideViewPr>
    <p:cSldViewPr snapToGrid="0" snapToObjects="1">
      <p:cViewPr>
        <p:scale>
          <a:sx n="70" d="100"/>
          <a:sy n="70" d="100"/>
        </p:scale>
        <p:origin x="-484" y="-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51FA6-6E52-434A-87D5-30978EF350AA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6737FD-0DE6-413F-9F1C-0AAA85BD9062}">
      <dgm:prSet phldrT="[Text]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err="1"/>
            <a:t>Z_i</a:t>
          </a:r>
          <a:r>
            <a:rPr lang="en-US" dirty="0"/>
            <a:t> next step</a:t>
          </a:r>
        </a:p>
      </dgm:t>
    </dgm:pt>
    <dgm:pt modelId="{805569EA-0A36-4AB2-9DE9-05E7062B404D}" type="parTrans" cxnId="{BE165959-E207-4C17-9A73-3CB609CC9934}">
      <dgm:prSet/>
      <dgm:spPr/>
      <dgm:t>
        <a:bodyPr/>
        <a:lstStyle/>
        <a:p>
          <a:endParaRPr lang="en-US"/>
        </a:p>
      </dgm:t>
    </dgm:pt>
    <dgm:pt modelId="{75F160BF-A2F9-4E47-8A20-3E735B2A03F4}" type="sibTrans" cxnId="{BE165959-E207-4C17-9A73-3CB609CC9934}">
      <dgm:prSet/>
      <dgm:spPr/>
      <dgm:t>
        <a:bodyPr/>
        <a:lstStyle/>
        <a:p>
          <a:endParaRPr lang="en-US"/>
        </a:p>
      </dgm:t>
    </dgm:pt>
    <dgm:pt modelId="{6B9B5055-6359-4727-9F92-40ED46409061}">
      <dgm:prSet phldrT="[Text]"/>
      <dgm:spPr>
        <a:gradFill rotWithShape="0">
          <a:gsLst>
            <a:gs pos="8000">
              <a:srgbClr val="000082"/>
            </a:gs>
            <a:gs pos="54000">
              <a:schemeClr val="accent3">
                <a:alpha val="80000"/>
              </a:schemeClr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0" scaled="1"/>
        </a:gradFill>
      </dgm:spPr>
      <dgm:t>
        <a:bodyPr/>
        <a:lstStyle/>
        <a:p>
          <a:r>
            <a:rPr lang="en-US" dirty="0"/>
            <a:t>Time direction</a:t>
          </a:r>
        </a:p>
      </dgm:t>
    </dgm:pt>
    <dgm:pt modelId="{35EB736F-5065-46A3-9DCC-F5552FE732E8}" type="parTrans" cxnId="{7A86359E-64F3-4445-B415-43247D759963}">
      <dgm:prSet/>
      <dgm:spPr/>
      <dgm:t>
        <a:bodyPr/>
        <a:lstStyle/>
        <a:p>
          <a:endParaRPr lang="en-US"/>
        </a:p>
      </dgm:t>
    </dgm:pt>
    <dgm:pt modelId="{043F6683-C009-4E55-8F92-4C7CC6B9D60B}" type="sibTrans" cxnId="{7A86359E-64F3-4445-B415-43247D759963}">
      <dgm:prSet/>
      <dgm:spPr/>
      <dgm:t>
        <a:bodyPr/>
        <a:lstStyle/>
        <a:p>
          <a:endParaRPr lang="en-US"/>
        </a:p>
      </dgm:t>
    </dgm:pt>
    <dgm:pt modelId="{940009CB-D465-4C74-97FD-DF9AE4981A19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Z_i+1</a:t>
          </a:r>
        </a:p>
      </dgm:t>
    </dgm:pt>
    <dgm:pt modelId="{15AADDE1-CDE2-42F4-B7AF-189C735957CB}" type="parTrans" cxnId="{8E6A81F1-725B-4E05-86BD-8878DD78873A}">
      <dgm:prSet/>
      <dgm:spPr>
        <a:ln>
          <a:headEnd type="triangle"/>
          <a:tailEnd type="arrow"/>
        </a:ln>
      </dgm:spPr>
      <dgm:t>
        <a:bodyPr/>
        <a:lstStyle/>
        <a:p>
          <a:endParaRPr lang="en-US"/>
        </a:p>
      </dgm:t>
    </dgm:pt>
    <dgm:pt modelId="{6086A18C-815A-446D-AEBE-5B699D2D2375}" type="sibTrans" cxnId="{8E6A81F1-725B-4E05-86BD-8878DD78873A}">
      <dgm:prSet/>
      <dgm:spPr/>
      <dgm:t>
        <a:bodyPr/>
        <a:lstStyle/>
        <a:p>
          <a:endParaRPr lang="en-US"/>
        </a:p>
      </dgm:t>
    </dgm:pt>
    <dgm:pt modelId="{E523399E-F30D-4FEC-9AC2-9DB78ED32D42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FFFF00"/>
          </a:solidFill>
        </a:ln>
      </dgm:spPr>
      <dgm:t>
        <a:bodyPr/>
        <a:lstStyle/>
        <a:p>
          <a:r>
            <a:rPr lang="en-US" dirty="0" err="1"/>
            <a:t>Z_i</a:t>
          </a:r>
          <a:r>
            <a:rPr lang="en-US" dirty="0"/>
            <a:t>  initial</a:t>
          </a:r>
        </a:p>
      </dgm:t>
    </dgm:pt>
    <dgm:pt modelId="{FDC36C92-5324-409D-8D0E-88B2D0EF5CE9}" type="parTrans" cxnId="{C5208F29-FAAC-4A3E-808E-653655FB0942}">
      <dgm:prSet/>
      <dgm:spPr/>
      <dgm:t>
        <a:bodyPr/>
        <a:lstStyle/>
        <a:p>
          <a:endParaRPr lang="en-US"/>
        </a:p>
      </dgm:t>
    </dgm:pt>
    <dgm:pt modelId="{EC0FEBE1-451D-489C-A521-A03E18E2BD27}" type="sibTrans" cxnId="{C5208F29-FAAC-4A3E-808E-653655FB0942}">
      <dgm:prSet/>
      <dgm:spPr/>
      <dgm:t>
        <a:bodyPr/>
        <a:lstStyle/>
        <a:p>
          <a:endParaRPr lang="en-US"/>
        </a:p>
      </dgm:t>
    </dgm:pt>
    <dgm:pt modelId="{25372137-AFDC-4BD8-837E-2214D2243DB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Z_i-1</a:t>
          </a:r>
        </a:p>
      </dgm:t>
    </dgm:pt>
    <dgm:pt modelId="{AEE6239D-F6EE-412C-BD01-67D81DDECB3A}" type="parTrans" cxnId="{F48A1B2C-88E5-4386-BDF8-BC39F329533D}">
      <dgm:prSet/>
      <dgm:spPr>
        <a:ln>
          <a:headEnd w="lg" len="lg"/>
          <a:tailEnd w="lg" len="lg"/>
        </a:ln>
      </dgm:spPr>
      <dgm:t>
        <a:bodyPr/>
        <a:lstStyle/>
        <a:p>
          <a:endParaRPr lang="en-US"/>
        </a:p>
      </dgm:t>
    </dgm:pt>
    <dgm:pt modelId="{764E51FE-4B9C-4E78-A308-0A55DDEC7289}" type="sibTrans" cxnId="{F48A1B2C-88E5-4386-BDF8-BC39F329533D}">
      <dgm:prSet/>
      <dgm:spPr/>
      <dgm:t>
        <a:bodyPr/>
        <a:lstStyle/>
        <a:p>
          <a:endParaRPr lang="en-US"/>
        </a:p>
      </dgm:t>
    </dgm:pt>
    <dgm:pt modelId="{BC1371C2-5264-4946-929B-AA97D25A1CB6}">
      <dgm:prSet phldrT="[Text]"/>
      <dgm:spPr/>
      <dgm:t>
        <a:bodyPr/>
        <a:lstStyle/>
        <a:p>
          <a:endParaRPr lang="en-US" dirty="0"/>
        </a:p>
      </dgm:t>
    </dgm:pt>
    <dgm:pt modelId="{B2A1666C-13CE-4B0B-B26F-69FB26958ED0}" type="parTrans" cxnId="{FDB4D155-3763-4A8A-AFE6-4F08E52C2202}">
      <dgm:prSet/>
      <dgm:spPr/>
      <dgm:t>
        <a:bodyPr/>
        <a:lstStyle/>
        <a:p>
          <a:endParaRPr lang="en-US"/>
        </a:p>
      </dgm:t>
    </dgm:pt>
    <dgm:pt modelId="{BA20224D-A54E-4458-A2C9-171F063EB8C5}" type="sibTrans" cxnId="{FDB4D155-3763-4A8A-AFE6-4F08E52C2202}">
      <dgm:prSet/>
      <dgm:spPr/>
      <dgm:t>
        <a:bodyPr/>
        <a:lstStyle/>
        <a:p>
          <a:endParaRPr lang="en-US"/>
        </a:p>
      </dgm:t>
    </dgm:pt>
    <dgm:pt modelId="{0444A438-09CC-4363-8685-DD84B7AAAACD}" type="pres">
      <dgm:prSet presAssocID="{84551FA6-6E52-434A-87D5-30978EF350A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CAC4D6-B817-462B-8BC8-E651EDD67616}" type="pres">
      <dgm:prSet presAssocID="{CA6737FD-0DE6-413F-9F1C-0AAA85BD9062}" presName="centerShape" presStyleLbl="node0" presStyleIdx="0" presStyleCnt="1"/>
      <dgm:spPr/>
      <dgm:t>
        <a:bodyPr/>
        <a:lstStyle/>
        <a:p>
          <a:endParaRPr lang="en-US"/>
        </a:p>
      </dgm:t>
    </dgm:pt>
    <dgm:pt modelId="{7B8CA121-E8DA-42BF-97D9-E6CE0C7B6D73}" type="pres">
      <dgm:prSet presAssocID="{35EB736F-5065-46A3-9DCC-F5552FE732E8}" presName="Name9" presStyleLbl="parChTrans1D2" presStyleIdx="0" presStyleCnt="4"/>
      <dgm:spPr/>
      <dgm:t>
        <a:bodyPr/>
        <a:lstStyle/>
        <a:p>
          <a:endParaRPr lang="en-US"/>
        </a:p>
      </dgm:t>
    </dgm:pt>
    <dgm:pt modelId="{F3E2A0D3-9D10-4B0E-85A2-C8AADAB81C28}" type="pres">
      <dgm:prSet presAssocID="{35EB736F-5065-46A3-9DCC-F5552FE732E8}" presName="connTx" presStyleLbl="parChTrans1D2" presStyleIdx="0" presStyleCnt="4"/>
      <dgm:spPr/>
      <dgm:t>
        <a:bodyPr/>
        <a:lstStyle/>
        <a:p>
          <a:endParaRPr lang="en-US"/>
        </a:p>
      </dgm:t>
    </dgm:pt>
    <dgm:pt modelId="{3FAC5C2B-DB76-4630-9D7D-18477BB59B19}" type="pres">
      <dgm:prSet presAssocID="{6B9B5055-6359-4727-9F92-40ED46409061}" presName="node" presStyleLbl="node1" presStyleIdx="0" presStyleCnt="4" custScaleX="192264">
        <dgm:presLayoutVars>
          <dgm:bulletEnabled val="1"/>
        </dgm:presLayoutVars>
      </dgm:prSet>
      <dgm:spPr>
        <a:prstGeom prst="upArrow">
          <a:avLst/>
        </a:prstGeom>
      </dgm:spPr>
      <dgm:t>
        <a:bodyPr/>
        <a:lstStyle/>
        <a:p>
          <a:endParaRPr lang="en-US"/>
        </a:p>
      </dgm:t>
    </dgm:pt>
    <dgm:pt modelId="{7584DCEF-AEC2-47E3-9097-661AAD279C70}" type="pres">
      <dgm:prSet presAssocID="{15AADDE1-CDE2-42F4-B7AF-189C735957CB}" presName="Name9" presStyleLbl="parChTrans1D2" presStyleIdx="1" presStyleCnt="4"/>
      <dgm:spPr/>
      <dgm:t>
        <a:bodyPr/>
        <a:lstStyle/>
        <a:p>
          <a:endParaRPr lang="en-US"/>
        </a:p>
      </dgm:t>
    </dgm:pt>
    <dgm:pt modelId="{5058EBC9-A4FD-4F63-91B6-239CA829BE61}" type="pres">
      <dgm:prSet presAssocID="{15AADDE1-CDE2-42F4-B7AF-189C735957CB}" presName="connTx" presStyleLbl="parChTrans1D2" presStyleIdx="1" presStyleCnt="4"/>
      <dgm:spPr/>
      <dgm:t>
        <a:bodyPr/>
        <a:lstStyle/>
        <a:p>
          <a:endParaRPr lang="en-US"/>
        </a:p>
      </dgm:t>
    </dgm:pt>
    <dgm:pt modelId="{BB6C0B2D-EE58-4923-B1B3-ECF54B001E25}" type="pres">
      <dgm:prSet presAssocID="{940009CB-D465-4C74-97FD-DF9AE4981A19}" presName="node" presStyleLbl="node1" presStyleIdx="1" presStyleCnt="4" custRadScaleRad="207454" custRadScaleInc="-1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669E7-AA58-4EA2-B70B-A5252A7989CE}" type="pres">
      <dgm:prSet presAssocID="{FDC36C92-5324-409D-8D0E-88B2D0EF5CE9}" presName="Name9" presStyleLbl="parChTrans1D2" presStyleIdx="2" presStyleCnt="4"/>
      <dgm:spPr/>
      <dgm:t>
        <a:bodyPr/>
        <a:lstStyle/>
        <a:p>
          <a:endParaRPr lang="en-US"/>
        </a:p>
      </dgm:t>
    </dgm:pt>
    <dgm:pt modelId="{C552D68F-42FE-4F6A-A2EE-60E026E49540}" type="pres">
      <dgm:prSet presAssocID="{FDC36C92-5324-409D-8D0E-88B2D0EF5CE9}" presName="connTx" presStyleLbl="parChTrans1D2" presStyleIdx="2" presStyleCnt="4"/>
      <dgm:spPr/>
      <dgm:t>
        <a:bodyPr/>
        <a:lstStyle/>
        <a:p>
          <a:endParaRPr lang="en-US"/>
        </a:p>
      </dgm:t>
    </dgm:pt>
    <dgm:pt modelId="{F2EB855B-C561-4EA8-AF35-9F2568FBC79D}" type="pres">
      <dgm:prSet presAssocID="{E523399E-F30D-4FEC-9AC2-9DB78ED32D4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902E51-EA97-4BCF-92B6-9AC8C0614A02}" type="pres">
      <dgm:prSet presAssocID="{AEE6239D-F6EE-412C-BD01-67D81DDECB3A}" presName="Name9" presStyleLbl="parChTrans1D2" presStyleIdx="3" presStyleCnt="4"/>
      <dgm:spPr/>
      <dgm:t>
        <a:bodyPr/>
        <a:lstStyle/>
        <a:p>
          <a:endParaRPr lang="en-US"/>
        </a:p>
      </dgm:t>
    </dgm:pt>
    <dgm:pt modelId="{B759EB97-FC20-4396-8AEF-DFE069F7B5A2}" type="pres">
      <dgm:prSet presAssocID="{AEE6239D-F6EE-412C-BD01-67D81DDECB3A}" presName="connTx" presStyleLbl="parChTrans1D2" presStyleIdx="3" presStyleCnt="4"/>
      <dgm:spPr/>
      <dgm:t>
        <a:bodyPr/>
        <a:lstStyle/>
        <a:p>
          <a:endParaRPr lang="en-US"/>
        </a:p>
      </dgm:t>
    </dgm:pt>
    <dgm:pt modelId="{87C95CD1-CCE6-4D98-AABC-A19EF0160F36}" type="pres">
      <dgm:prSet presAssocID="{25372137-AFDC-4BD8-837E-2214D2243DB2}" presName="node" presStyleLbl="node1" presStyleIdx="3" presStyleCnt="4" custRadScaleRad="206806" custRadScaleInc="3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27F16C-8E2B-42AF-81F6-A9C21231BDD2}" type="presOf" srcId="{AEE6239D-F6EE-412C-BD01-67D81DDECB3A}" destId="{B759EB97-FC20-4396-8AEF-DFE069F7B5A2}" srcOrd="1" destOrd="0" presId="urn:microsoft.com/office/officeart/2005/8/layout/radial1"/>
    <dgm:cxn modelId="{5E5E021A-D139-4FA6-9CCC-1691AF41C623}" type="presOf" srcId="{FDC36C92-5324-409D-8D0E-88B2D0EF5CE9}" destId="{526669E7-AA58-4EA2-B70B-A5252A7989CE}" srcOrd="0" destOrd="0" presId="urn:microsoft.com/office/officeart/2005/8/layout/radial1"/>
    <dgm:cxn modelId="{432A0495-F49D-41F5-921D-9DF39E158086}" type="presOf" srcId="{E523399E-F30D-4FEC-9AC2-9DB78ED32D42}" destId="{F2EB855B-C561-4EA8-AF35-9F2568FBC79D}" srcOrd="0" destOrd="0" presId="urn:microsoft.com/office/officeart/2005/8/layout/radial1"/>
    <dgm:cxn modelId="{7A86359E-64F3-4445-B415-43247D759963}" srcId="{CA6737FD-0DE6-413F-9F1C-0AAA85BD9062}" destId="{6B9B5055-6359-4727-9F92-40ED46409061}" srcOrd="0" destOrd="0" parTransId="{35EB736F-5065-46A3-9DCC-F5552FE732E8}" sibTransId="{043F6683-C009-4E55-8F92-4C7CC6B9D60B}"/>
    <dgm:cxn modelId="{8E6A81F1-725B-4E05-86BD-8878DD78873A}" srcId="{CA6737FD-0DE6-413F-9F1C-0AAA85BD9062}" destId="{940009CB-D465-4C74-97FD-DF9AE4981A19}" srcOrd="1" destOrd="0" parTransId="{15AADDE1-CDE2-42F4-B7AF-189C735957CB}" sibTransId="{6086A18C-815A-446D-AEBE-5B699D2D2375}"/>
    <dgm:cxn modelId="{A5EA5FCF-6457-4F0D-B861-3C94C87D0018}" type="presOf" srcId="{6B9B5055-6359-4727-9F92-40ED46409061}" destId="{3FAC5C2B-DB76-4630-9D7D-18477BB59B19}" srcOrd="0" destOrd="0" presId="urn:microsoft.com/office/officeart/2005/8/layout/radial1"/>
    <dgm:cxn modelId="{8823B4A4-59B4-4E8A-850B-ECCC3F5C6D4B}" type="presOf" srcId="{84551FA6-6E52-434A-87D5-30978EF350AA}" destId="{0444A438-09CC-4363-8685-DD84B7AAAACD}" srcOrd="0" destOrd="0" presId="urn:microsoft.com/office/officeart/2005/8/layout/radial1"/>
    <dgm:cxn modelId="{B929B838-122B-4550-974D-B7072B934E1C}" type="presOf" srcId="{940009CB-D465-4C74-97FD-DF9AE4981A19}" destId="{BB6C0B2D-EE58-4923-B1B3-ECF54B001E25}" srcOrd="0" destOrd="0" presId="urn:microsoft.com/office/officeart/2005/8/layout/radial1"/>
    <dgm:cxn modelId="{F48A1B2C-88E5-4386-BDF8-BC39F329533D}" srcId="{CA6737FD-0DE6-413F-9F1C-0AAA85BD9062}" destId="{25372137-AFDC-4BD8-837E-2214D2243DB2}" srcOrd="3" destOrd="0" parTransId="{AEE6239D-F6EE-412C-BD01-67D81DDECB3A}" sibTransId="{764E51FE-4B9C-4E78-A308-0A55DDEC7289}"/>
    <dgm:cxn modelId="{3294E7E8-1985-4C35-B6E6-A7CEB9A199E1}" type="presOf" srcId="{15AADDE1-CDE2-42F4-B7AF-189C735957CB}" destId="{7584DCEF-AEC2-47E3-9097-661AAD279C70}" srcOrd="0" destOrd="0" presId="urn:microsoft.com/office/officeart/2005/8/layout/radial1"/>
    <dgm:cxn modelId="{BE165959-E207-4C17-9A73-3CB609CC9934}" srcId="{84551FA6-6E52-434A-87D5-30978EF350AA}" destId="{CA6737FD-0DE6-413F-9F1C-0AAA85BD9062}" srcOrd="0" destOrd="0" parTransId="{805569EA-0A36-4AB2-9DE9-05E7062B404D}" sibTransId="{75F160BF-A2F9-4E47-8A20-3E735B2A03F4}"/>
    <dgm:cxn modelId="{59F1751B-5ABA-467C-89F3-92A2239BE97D}" type="presOf" srcId="{35EB736F-5065-46A3-9DCC-F5552FE732E8}" destId="{F3E2A0D3-9D10-4B0E-85A2-C8AADAB81C28}" srcOrd="1" destOrd="0" presId="urn:microsoft.com/office/officeart/2005/8/layout/radial1"/>
    <dgm:cxn modelId="{7F94A790-278E-4934-8E0D-5E6063A5C074}" type="presOf" srcId="{35EB736F-5065-46A3-9DCC-F5552FE732E8}" destId="{7B8CA121-E8DA-42BF-97D9-E6CE0C7B6D73}" srcOrd="0" destOrd="0" presId="urn:microsoft.com/office/officeart/2005/8/layout/radial1"/>
    <dgm:cxn modelId="{33D831D1-E112-43D3-8DD9-053AEE8751A2}" type="presOf" srcId="{FDC36C92-5324-409D-8D0E-88B2D0EF5CE9}" destId="{C552D68F-42FE-4F6A-A2EE-60E026E49540}" srcOrd="1" destOrd="0" presId="urn:microsoft.com/office/officeart/2005/8/layout/radial1"/>
    <dgm:cxn modelId="{7735217D-21CD-4377-AC3D-0C61A4764586}" type="presOf" srcId="{CA6737FD-0DE6-413F-9F1C-0AAA85BD9062}" destId="{F1CAC4D6-B817-462B-8BC8-E651EDD67616}" srcOrd="0" destOrd="0" presId="urn:microsoft.com/office/officeart/2005/8/layout/radial1"/>
    <dgm:cxn modelId="{82A729EC-5382-45BF-940E-D74118837D9B}" type="presOf" srcId="{25372137-AFDC-4BD8-837E-2214D2243DB2}" destId="{87C95CD1-CCE6-4D98-AABC-A19EF0160F36}" srcOrd="0" destOrd="0" presId="urn:microsoft.com/office/officeart/2005/8/layout/radial1"/>
    <dgm:cxn modelId="{FDB4D155-3763-4A8A-AFE6-4F08E52C2202}" srcId="{84551FA6-6E52-434A-87D5-30978EF350AA}" destId="{BC1371C2-5264-4946-929B-AA97D25A1CB6}" srcOrd="1" destOrd="0" parTransId="{B2A1666C-13CE-4B0B-B26F-69FB26958ED0}" sibTransId="{BA20224D-A54E-4458-A2C9-171F063EB8C5}"/>
    <dgm:cxn modelId="{C5208F29-FAAC-4A3E-808E-653655FB0942}" srcId="{CA6737FD-0DE6-413F-9F1C-0AAA85BD9062}" destId="{E523399E-F30D-4FEC-9AC2-9DB78ED32D42}" srcOrd="2" destOrd="0" parTransId="{FDC36C92-5324-409D-8D0E-88B2D0EF5CE9}" sibTransId="{EC0FEBE1-451D-489C-A521-A03E18E2BD27}"/>
    <dgm:cxn modelId="{7CA560BC-07F0-4AAC-92EA-901100011F65}" type="presOf" srcId="{15AADDE1-CDE2-42F4-B7AF-189C735957CB}" destId="{5058EBC9-A4FD-4F63-91B6-239CA829BE61}" srcOrd="1" destOrd="0" presId="urn:microsoft.com/office/officeart/2005/8/layout/radial1"/>
    <dgm:cxn modelId="{3BB4BCA7-C513-43C1-A336-E7B610D60F02}" type="presOf" srcId="{AEE6239D-F6EE-412C-BD01-67D81DDECB3A}" destId="{B0902E51-EA97-4BCF-92B6-9AC8C0614A02}" srcOrd="0" destOrd="0" presId="urn:microsoft.com/office/officeart/2005/8/layout/radial1"/>
    <dgm:cxn modelId="{25A75F2C-F881-4297-82BB-F8274546303F}" type="presParOf" srcId="{0444A438-09CC-4363-8685-DD84B7AAAACD}" destId="{F1CAC4D6-B817-462B-8BC8-E651EDD67616}" srcOrd="0" destOrd="0" presId="urn:microsoft.com/office/officeart/2005/8/layout/radial1"/>
    <dgm:cxn modelId="{C5EE40C7-52C1-4487-AE41-79BBEEC953FC}" type="presParOf" srcId="{0444A438-09CC-4363-8685-DD84B7AAAACD}" destId="{7B8CA121-E8DA-42BF-97D9-E6CE0C7B6D73}" srcOrd="1" destOrd="0" presId="urn:microsoft.com/office/officeart/2005/8/layout/radial1"/>
    <dgm:cxn modelId="{C8E83D06-4407-4146-B66A-7945BD257DBF}" type="presParOf" srcId="{7B8CA121-E8DA-42BF-97D9-E6CE0C7B6D73}" destId="{F3E2A0D3-9D10-4B0E-85A2-C8AADAB81C28}" srcOrd="0" destOrd="0" presId="urn:microsoft.com/office/officeart/2005/8/layout/radial1"/>
    <dgm:cxn modelId="{AD7A0F6C-AB09-431A-BA99-185AB61FD0B6}" type="presParOf" srcId="{0444A438-09CC-4363-8685-DD84B7AAAACD}" destId="{3FAC5C2B-DB76-4630-9D7D-18477BB59B19}" srcOrd="2" destOrd="0" presId="urn:microsoft.com/office/officeart/2005/8/layout/radial1"/>
    <dgm:cxn modelId="{DE83D6CC-C02F-4FC2-9F26-49671B233E1B}" type="presParOf" srcId="{0444A438-09CC-4363-8685-DD84B7AAAACD}" destId="{7584DCEF-AEC2-47E3-9097-661AAD279C70}" srcOrd="3" destOrd="0" presId="urn:microsoft.com/office/officeart/2005/8/layout/radial1"/>
    <dgm:cxn modelId="{C2F9B5F4-236C-4920-9A01-EF7A1EEED374}" type="presParOf" srcId="{7584DCEF-AEC2-47E3-9097-661AAD279C70}" destId="{5058EBC9-A4FD-4F63-91B6-239CA829BE61}" srcOrd="0" destOrd="0" presId="urn:microsoft.com/office/officeart/2005/8/layout/radial1"/>
    <dgm:cxn modelId="{E968AD3C-9FE3-4F24-80E0-41D130EE75F1}" type="presParOf" srcId="{0444A438-09CC-4363-8685-DD84B7AAAACD}" destId="{BB6C0B2D-EE58-4923-B1B3-ECF54B001E25}" srcOrd="4" destOrd="0" presId="urn:microsoft.com/office/officeart/2005/8/layout/radial1"/>
    <dgm:cxn modelId="{978C681C-56C8-48D5-A239-4227DB87379D}" type="presParOf" srcId="{0444A438-09CC-4363-8685-DD84B7AAAACD}" destId="{526669E7-AA58-4EA2-B70B-A5252A7989CE}" srcOrd="5" destOrd="0" presId="urn:microsoft.com/office/officeart/2005/8/layout/radial1"/>
    <dgm:cxn modelId="{372A8BD9-60BA-4C11-94B6-A8550930D41B}" type="presParOf" srcId="{526669E7-AA58-4EA2-B70B-A5252A7989CE}" destId="{C552D68F-42FE-4F6A-A2EE-60E026E49540}" srcOrd="0" destOrd="0" presId="urn:microsoft.com/office/officeart/2005/8/layout/radial1"/>
    <dgm:cxn modelId="{19E761B5-EA3F-4BEB-9677-055154D30266}" type="presParOf" srcId="{0444A438-09CC-4363-8685-DD84B7AAAACD}" destId="{F2EB855B-C561-4EA8-AF35-9F2568FBC79D}" srcOrd="6" destOrd="0" presId="urn:microsoft.com/office/officeart/2005/8/layout/radial1"/>
    <dgm:cxn modelId="{CE36D00A-1CDB-43BC-BD56-C35DE2A4A0A8}" type="presParOf" srcId="{0444A438-09CC-4363-8685-DD84B7AAAACD}" destId="{B0902E51-EA97-4BCF-92B6-9AC8C0614A02}" srcOrd="7" destOrd="0" presId="urn:microsoft.com/office/officeart/2005/8/layout/radial1"/>
    <dgm:cxn modelId="{89230D7B-1451-4809-A0F1-9847AF8AF733}" type="presParOf" srcId="{B0902E51-EA97-4BCF-92B6-9AC8C0614A02}" destId="{B759EB97-FC20-4396-8AEF-DFE069F7B5A2}" srcOrd="0" destOrd="0" presId="urn:microsoft.com/office/officeart/2005/8/layout/radial1"/>
    <dgm:cxn modelId="{3C3A3039-8D56-432B-BCC8-40B28F933D33}" type="presParOf" srcId="{0444A438-09CC-4363-8685-DD84B7AAAACD}" destId="{87C95CD1-CCE6-4D98-AABC-A19EF0160F36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CAC4D6-B817-462B-8BC8-E651EDD67616}">
      <dsp:nvSpPr>
        <dsp:cNvPr id="0" name=""/>
        <dsp:cNvSpPr/>
      </dsp:nvSpPr>
      <dsp:spPr>
        <a:xfrm>
          <a:off x="3609491" y="1316360"/>
          <a:ext cx="1010617" cy="1010617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Z_i</a:t>
          </a:r>
          <a:r>
            <a:rPr lang="en-US" sz="1700" kern="1200" dirty="0"/>
            <a:t> next step</a:t>
          </a:r>
        </a:p>
      </dsp:txBody>
      <dsp:txXfrm>
        <a:off x="3609491" y="1316360"/>
        <a:ext cx="1010617" cy="1010617"/>
      </dsp:txXfrm>
    </dsp:sp>
    <dsp:sp modelId="{7B8CA121-E8DA-42BF-97D9-E6CE0C7B6D73}">
      <dsp:nvSpPr>
        <dsp:cNvPr id="0" name=""/>
        <dsp:cNvSpPr/>
      </dsp:nvSpPr>
      <dsp:spPr>
        <a:xfrm rot="16200000">
          <a:off x="3963050" y="1153558"/>
          <a:ext cx="303499" cy="22104"/>
        </a:xfrm>
        <a:custGeom>
          <a:avLst/>
          <a:gdLst/>
          <a:ahLst/>
          <a:cxnLst/>
          <a:rect l="0" t="0" r="0" b="0"/>
          <a:pathLst>
            <a:path>
              <a:moveTo>
                <a:pt x="0" y="11052"/>
              </a:moveTo>
              <a:lnTo>
                <a:pt x="303499" y="110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6200000">
        <a:off x="4107212" y="1157023"/>
        <a:ext cx="15174" cy="15174"/>
      </dsp:txXfrm>
    </dsp:sp>
    <dsp:sp modelId="{3FAC5C2B-DB76-4630-9D7D-18477BB59B19}">
      <dsp:nvSpPr>
        <dsp:cNvPr id="0" name=""/>
        <dsp:cNvSpPr/>
      </dsp:nvSpPr>
      <dsp:spPr>
        <a:xfrm>
          <a:off x="3143273" y="2243"/>
          <a:ext cx="1943053" cy="1010617"/>
        </a:xfrm>
        <a:prstGeom prst="upArrow">
          <a:avLst/>
        </a:prstGeom>
        <a:gradFill rotWithShape="0">
          <a:gsLst>
            <a:gs pos="8000">
              <a:srgbClr val="000082"/>
            </a:gs>
            <a:gs pos="54000">
              <a:schemeClr val="accent3">
                <a:alpha val="80000"/>
              </a:schemeClr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Time direction</a:t>
          </a:r>
        </a:p>
      </dsp:txBody>
      <dsp:txXfrm>
        <a:off x="3143273" y="2243"/>
        <a:ext cx="1943053" cy="1010617"/>
      </dsp:txXfrm>
    </dsp:sp>
    <dsp:sp modelId="{7584DCEF-AEC2-47E3-9097-661AAD279C70}">
      <dsp:nvSpPr>
        <dsp:cNvPr id="0" name=""/>
        <dsp:cNvSpPr/>
      </dsp:nvSpPr>
      <dsp:spPr>
        <a:xfrm rot="21565386">
          <a:off x="4620039" y="1796892"/>
          <a:ext cx="1715569" cy="22104"/>
        </a:xfrm>
        <a:custGeom>
          <a:avLst/>
          <a:gdLst/>
          <a:ahLst/>
          <a:cxnLst/>
          <a:rect l="0" t="0" r="0" b="0"/>
          <a:pathLst>
            <a:path>
              <a:moveTo>
                <a:pt x="0" y="11052"/>
              </a:moveTo>
              <a:lnTo>
                <a:pt x="1715569" y="11052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triangle"/>
          <a:tailEnd type="arrow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21565386">
        <a:off x="5434935" y="1765055"/>
        <a:ext cx="85778" cy="85778"/>
      </dsp:txXfrm>
    </dsp:sp>
    <dsp:sp modelId="{BB6C0B2D-EE58-4923-B1B3-ECF54B001E25}">
      <dsp:nvSpPr>
        <dsp:cNvPr id="0" name=""/>
        <dsp:cNvSpPr/>
      </dsp:nvSpPr>
      <dsp:spPr>
        <a:xfrm>
          <a:off x="6335540" y="1288911"/>
          <a:ext cx="1010617" cy="1010617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Z_i+1</a:t>
          </a:r>
        </a:p>
      </dsp:txBody>
      <dsp:txXfrm>
        <a:off x="6335540" y="1288911"/>
        <a:ext cx="1010617" cy="1010617"/>
      </dsp:txXfrm>
    </dsp:sp>
    <dsp:sp modelId="{526669E7-AA58-4EA2-B70B-A5252A7989CE}">
      <dsp:nvSpPr>
        <dsp:cNvPr id="0" name=""/>
        <dsp:cNvSpPr/>
      </dsp:nvSpPr>
      <dsp:spPr>
        <a:xfrm rot="5400000">
          <a:off x="3963050" y="2467674"/>
          <a:ext cx="303499" cy="22104"/>
        </a:xfrm>
        <a:custGeom>
          <a:avLst/>
          <a:gdLst/>
          <a:ahLst/>
          <a:cxnLst/>
          <a:rect l="0" t="0" r="0" b="0"/>
          <a:pathLst>
            <a:path>
              <a:moveTo>
                <a:pt x="0" y="11052"/>
              </a:moveTo>
              <a:lnTo>
                <a:pt x="303499" y="110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5400000">
        <a:off x="4107212" y="2471139"/>
        <a:ext cx="15174" cy="15174"/>
      </dsp:txXfrm>
    </dsp:sp>
    <dsp:sp modelId="{F2EB855B-C561-4EA8-AF35-9F2568FBC79D}">
      <dsp:nvSpPr>
        <dsp:cNvPr id="0" name=""/>
        <dsp:cNvSpPr/>
      </dsp:nvSpPr>
      <dsp:spPr>
        <a:xfrm>
          <a:off x="3609491" y="2630476"/>
          <a:ext cx="1010617" cy="1010617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/>
            <a:t>Z_i</a:t>
          </a:r>
          <a:r>
            <a:rPr lang="en-US" sz="1900" kern="1200" dirty="0"/>
            <a:t>  initial</a:t>
          </a:r>
        </a:p>
      </dsp:txBody>
      <dsp:txXfrm>
        <a:off x="3609491" y="2630476"/>
        <a:ext cx="1010617" cy="1010617"/>
      </dsp:txXfrm>
    </dsp:sp>
    <dsp:sp modelId="{B0902E51-EA97-4BCF-92B6-9AC8C0614A02}">
      <dsp:nvSpPr>
        <dsp:cNvPr id="0" name=""/>
        <dsp:cNvSpPr/>
      </dsp:nvSpPr>
      <dsp:spPr>
        <a:xfrm rot="10809099">
          <a:off x="1902441" y="1807020"/>
          <a:ext cx="1707054" cy="22104"/>
        </a:xfrm>
        <a:custGeom>
          <a:avLst/>
          <a:gdLst/>
          <a:ahLst/>
          <a:cxnLst/>
          <a:rect l="0" t="0" r="0" b="0"/>
          <a:pathLst>
            <a:path>
              <a:moveTo>
                <a:pt x="0" y="11052"/>
              </a:moveTo>
              <a:lnTo>
                <a:pt x="1707054" y="11052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w="lg" len="lg"/>
          <a:tailEnd w="lg" len="lg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9099">
        <a:off x="2713292" y="1775396"/>
        <a:ext cx="85352" cy="85352"/>
      </dsp:txXfrm>
    </dsp:sp>
    <dsp:sp modelId="{87C95CD1-CCE6-4D98-AABC-A19EF0160F36}">
      <dsp:nvSpPr>
        <dsp:cNvPr id="0" name=""/>
        <dsp:cNvSpPr/>
      </dsp:nvSpPr>
      <dsp:spPr>
        <a:xfrm>
          <a:off x="891829" y="1309167"/>
          <a:ext cx="1010617" cy="1010617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Z_i-1</a:t>
          </a:r>
        </a:p>
      </dsp:txBody>
      <dsp:txXfrm>
        <a:off x="891829" y="1309167"/>
        <a:ext cx="1010617" cy="1010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8505C-8808-E24E-9F18-4B0AC975013F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127AA-396E-1242-B3F6-2D6E7A268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3145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BF198D9-4D53-4493-9152-A2815DB62C21}" type="slidenum">
              <a:rPr lang="de-DE" smtClean="0">
                <a:ea typeface="Microsoft YaHei" pitchFamily="34" charset="-122"/>
              </a:rPr>
              <a:pPr/>
              <a:t>3</a:t>
            </a:fld>
            <a:endParaRPr lang="de-DE">
              <a:ea typeface="Microsoft YaHei" pitchFamily="34" charset="-122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solidFill>
            <a:srgbClr val="FFFFFF"/>
          </a:solidFill>
          <a:ln/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127AA-396E-1242-B3F6-2D6E7A2680D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814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127AA-396E-1242-B3F6-2D6E7A2680D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688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BC50BB1-BEF4-4764-A031-9BEC77129418}" type="slidenum">
              <a:rPr lang="de-DE" smtClean="0">
                <a:ea typeface="Microsoft YaHei" pitchFamily="34" charset="-122"/>
              </a:rPr>
              <a:pPr/>
              <a:t>15</a:t>
            </a:fld>
            <a:endParaRPr lang="de-DE">
              <a:ea typeface="Microsoft YaHei" pitchFamily="34" charset="-122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solidFill>
            <a:srgbClr val="FFFFFF"/>
          </a:solidFill>
          <a:ln/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469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CFE4B106-6662-473A-9B04-E2D46C1DA2A0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15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525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453B208-FDA3-482C-89A7-099F01D90F94}" type="slidenum">
              <a:rPr lang="en-US" smtClean="0">
                <a:latin typeface="Times New Roman" pitchFamily="18" charset="0"/>
              </a:rPr>
              <a:pPr>
                <a:defRPr/>
              </a:pPr>
              <a:t>16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solidFill>
            <a:srgbClr val="FFFFFF"/>
          </a:solidFill>
          <a:ln/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14189554-2CC3-4335-B086-A2E780D39F0A}" type="slidenum">
              <a:rPr lang="de-DE" sz="1300">
                <a:solidFill>
                  <a:srgbClr val="000000"/>
                </a:solidFill>
              </a:rPr>
              <a:pPr algn="r"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16</a:t>
            </a:fld>
            <a:endParaRPr lang="de-DE" sz="1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AEF90C0-71D3-49A1-9DB9-6136EF3A458E}" type="slidenum">
              <a:rPr lang="de-DE" smtClean="0">
                <a:ea typeface="Microsoft YaHei" pitchFamily="34" charset="-122"/>
              </a:rPr>
              <a:pPr/>
              <a:t>19</a:t>
            </a:fld>
            <a:endParaRPr lang="de-DE">
              <a:ea typeface="Microsoft YaHei" pitchFamily="34" charset="-122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solidFill>
            <a:srgbClr val="FFFFFF"/>
          </a:solidFill>
          <a:ln/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66565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8F0398A9-AB43-4B8B-86EF-363400A1ADC5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19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3F0A3B1-516E-4B48-9FB9-D77F24E4910F}" type="slidenum">
              <a:rPr lang="de-DE" smtClean="0">
                <a:ea typeface="Microsoft YaHei" pitchFamily="34" charset="-122"/>
              </a:rPr>
              <a:pPr/>
              <a:t>20</a:t>
            </a:fld>
            <a:endParaRPr lang="de-DE">
              <a:ea typeface="Microsoft YaHei" pitchFamily="34" charset="-122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solidFill>
            <a:srgbClr val="FFFFFF"/>
          </a:solidFill>
          <a:ln/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7F7DB93-4974-4AAE-8313-91FC054FFD28}" type="slidenum">
              <a:rPr lang="de-DE" smtClean="0">
                <a:ea typeface="Microsoft YaHei" pitchFamily="34" charset="-122"/>
              </a:rPr>
              <a:pPr/>
              <a:t>21</a:t>
            </a:fld>
            <a:endParaRPr lang="de-DE">
              <a:ea typeface="Microsoft YaHei" pitchFamily="34" charset="-122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6763"/>
            <a:ext cx="6823075" cy="3838575"/>
          </a:xfrm>
          <a:solidFill>
            <a:srgbClr val="FFFFFF"/>
          </a:solidFill>
          <a:ln/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AE050C-0FAC-CD4B-86D9-587CC4AF9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5D19309-5161-044E-BC75-D72673483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FCAB2-9329-4B4D-8F37-14DEDF667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171B1E-E39F-0B42-9402-D2F05AB07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6A2D10-EC8A-0649-AEFD-C156BE64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884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EE9D9C-9CD3-404F-BADA-E8B12D8A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411350-11BA-1B4F-B63D-13C5DF4D1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1A3023-B527-EF4F-85ED-7D082AF54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87793A-2047-6148-BE49-9EDCBCC17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FEAC9A-AEEE-BC46-86B9-25A9B73AE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32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400DE1-E059-D441-964F-A5AE625E12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59B049-E0DE-A842-B330-44C04E7EA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F1A2BA-E1D5-884E-9CC9-7EF10CBB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D1082D-A1C3-614E-A08F-613D4FF2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BF46BE-0AA6-A14A-AEBA-AA5171773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43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79BD06-ADA6-0E4F-9891-9D07433C0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DB3299-83C7-1944-808E-F36BB8DBE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0AD982-9CF3-DD47-BFDD-AD5A71CEF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D411F-6045-8543-B275-31DB42135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6F7AE4-3CCF-244C-B59A-3BEA4E89E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939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F530A5-FEE0-D54B-A0F3-DA865AB9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5113F1-0E2B-B645-B82B-3A0E0CFDB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B12EDF-AF21-F94C-877A-5A955C7F0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A82253-37C9-B34D-A8FF-C3BECC34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204828-C768-144B-AA96-8F23DD12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835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E6A2BD-DB59-1E4D-B580-5FAB3F3A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BCA98F-CF16-9A44-B01B-0AECC27D4F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5FE4D6-5D6B-D047-9782-91CB4EF6E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4E671B-90A0-0748-823C-44D33549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79397E-5E59-7A41-A081-5CDF97A0D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ED4253-6B20-9448-A555-F91D4CBD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8873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956587-E99E-824D-8E29-31B627B90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46FBDE-E0B3-C548-B84F-43B55D411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C2E754-E080-A446-8224-19400F289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CE2F74-8356-934F-AC42-7BCCECF03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AD96A20-D762-294B-9C88-DD1DF45DC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0ABCAB-3967-5A45-918D-4D197CAE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9A5052C-B6E4-FB45-A6D1-7BF66F17D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DD90618-748C-0F4B-88BB-99AB03B4D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624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768EC-8D2D-8E43-B9A2-EC3848CD1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1AA8A9-EE84-5D40-8E6E-1C1D368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8E33132-22C6-5544-A4E3-AD3E26C0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D624A3-4D14-0442-AAFD-32FDEFAD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782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0E00B3E-6DD5-0942-920D-873B0192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E60FAB-D799-0447-8BFD-8B71AA606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3DEFA21-F7FC-684E-82F4-64E4F215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499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157A7-DCA9-124E-8214-F09D1160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F7BCA6-B52A-3845-80BF-C8CDFD086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37945D-5816-A94C-A2C0-BC99E365E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A6AF3B-BFAA-1B4C-B1D8-1C77B5A77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20117C-533A-8140-BF2A-3BCFCD1E7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9067C9-C35A-5C49-90FB-4085D17C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942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7E0B10-90A0-224B-8B51-092D962A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D3D23E7-3485-184A-93D7-7BFA0EFB0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E6CF44-CBBD-5442-926E-59C44EED0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1EF9A4-A0D2-5443-A4BB-1FF6FA9E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E106F-8C28-3043-8483-8463888DB033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1A2FEC8-221D-7146-877B-4B1E7F1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75AF5B-1B7C-7B4B-9F03-F158DD5C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322F-5587-8740-A713-9A387D845D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373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C226E10-B95D-7E44-9393-D92792C0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8980D0-4ED0-FD4C-BD5D-030A4BBD2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0B9A5D-EF27-B841-A4AD-E079DC133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E106F-8C28-3043-8483-8463888DB033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3E5F6F-6F9A-8749-8068-67ED19C23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14154B-FDB1-8F49-ADD8-75D8D4A62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3322F-5587-8740-A713-9A387D845D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656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BF4C75-804A-5F47-95FB-8B867FDD3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8762"/>
            <a:ext cx="9144000" cy="2387600"/>
          </a:xfrm>
        </p:spPr>
        <p:txBody>
          <a:bodyPr>
            <a:normAutofit/>
          </a:bodyPr>
          <a:lstStyle/>
          <a:p>
            <a:r>
              <a:rPr lang="en-US" cap="small" dirty="0"/>
              <a:t>Machine Learning for </a:t>
            </a:r>
            <a:r>
              <a:rPr lang="en-US" sz="6000" dirty="0">
                <a:solidFill>
                  <a:srgbClr val="C00000"/>
                </a:solidFill>
                <a:latin typeface="Constantia"/>
                <a:ea typeface="Microsoft YaHei"/>
              </a:rPr>
              <a:t>N</a:t>
            </a:r>
            <a:r>
              <a:rPr lang="ru-RU" sz="6000" dirty="0" err="1">
                <a:solidFill>
                  <a:srgbClr val="C00000"/>
                </a:solidFill>
                <a:latin typeface="Constantia"/>
                <a:ea typeface="Microsoft YaHei"/>
              </a:rPr>
              <a:t>eutron</a:t>
            </a:r>
            <a:r>
              <a:rPr lang="ru-RU" sz="6000" dirty="0">
                <a:solidFill>
                  <a:srgbClr val="C00000"/>
                </a:solidFill>
                <a:latin typeface="Constantia"/>
                <a:ea typeface="Microsoft YaHei"/>
              </a:rPr>
              <a:t> </a:t>
            </a:r>
            <a:r>
              <a:rPr lang="ru-RU" sz="6000" dirty="0" err="1">
                <a:solidFill>
                  <a:srgbClr val="C00000"/>
                </a:solidFill>
                <a:latin typeface="Constantia"/>
                <a:ea typeface="Microsoft YaHei"/>
              </a:rPr>
              <a:t>stars</a:t>
            </a:r>
            <a:endParaRPr lang="ru-RU" cap="small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79475C4-0D86-FD45-BDDE-087F90A00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08437"/>
            <a:ext cx="9787467" cy="996595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403152"/>
                </a:solidFill>
                <a:latin typeface="Arial"/>
                <a:ea typeface="Microsoft YaHei"/>
              </a:rPr>
              <a:t>Hovik </a:t>
            </a:r>
            <a:r>
              <a:rPr lang="ru-RU" sz="3200" dirty="0" err="1">
                <a:solidFill>
                  <a:srgbClr val="403152"/>
                </a:solidFill>
                <a:latin typeface="Arial"/>
                <a:ea typeface="Microsoft YaHei"/>
              </a:rPr>
              <a:t>Grigorian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Microsoft YaHei"/>
              </a:rPr>
              <a:t>:</a:t>
            </a:r>
            <a:endParaRPr lang="en-US" sz="3200" b="1" cap="small" dirty="0"/>
          </a:p>
          <a:p>
            <a:pPr algn="ctr">
              <a:lnSpc>
                <a:spcPct val="100000"/>
              </a:lnSpc>
            </a:pPr>
            <a:r>
              <a:rPr lang="en-US" sz="2000" i="1" dirty="0">
                <a:solidFill>
                  <a:srgbClr val="002060"/>
                </a:solidFill>
                <a:latin typeface="Arial"/>
                <a:ea typeface="Microsoft YaHei"/>
              </a:rPr>
              <a:t>JINR </a:t>
            </a:r>
            <a:r>
              <a:rPr lang="en-US" sz="2000" dirty="0">
                <a:solidFill>
                  <a:srgbClr val="002060"/>
                </a:solidFill>
              </a:rPr>
              <a:t>, AANL,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Microsoft YaHei"/>
              </a:rPr>
              <a:t>YSU</a:t>
            </a:r>
            <a:endParaRPr lang="en-US" sz="2000" dirty="0">
              <a:solidFill>
                <a:srgbClr val="002060"/>
              </a:solidFill>
            </a:endParaRPr>
          </a:p>
          <a:p>
            <a:pPr algn="r"/>
            <a:r>
              <a:rPr lang="en-US" sz="3200" cap="small" dirty="0"/>
              <a:t>in cooperation with A. </a:t>
            </a:r>
            <a:r>
              <a:rPr lang="en-US" sz="3200" cap="small" dirty="0" err="1"/>
              <a:t>Ayriyan</a:t>
            </a:r>
            <a:endParaRPr lang="en-US" sz="3200" cap="small" dirty="0"/>
          </a:p>
          <a:p>
            <a:pPr algn="r"/>
            <a:endParaRPr lang="en-US" sz="3200" cap="small" dirty="0"/>
          </a:p>
          <a:p>
            <a:pPr algn="r"/>
            <a:r>
              <a:rPr lang="en-US" sz="3200" cap="small" dirty="0"/>
              <a:t>project</a:t>
            </a:r>
            <a:endParaRPr lang="ru-RU" sz="3200" cap="smal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E087D6-FCF9-4F41-8560-6F33D1089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94" y="48214"/>
            <a:ext cx="2018410" cy="1337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EFCA744-35B1-5247-A851-06788B386D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4400" y="4072"/>
            <a:ext cx="4927600" cy="1425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E3DA2B-CCB2-9E49-81BB-93C62B7DA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2" y="48214"/>
            <a:ext cx="2025901" cy="14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19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467" t="13930" r="9177" b="5766"/>
          <a:stretch/>
        </p:blipFill>
        <p:spPr bwMode="auto">
          <a:xfrm>
            <a:off x="3725906" y="1619867"/>
            <a:ext cx="7794094" cy="523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6C7974-DCB0-1513-C7FD-519B8A0C9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2" t="11753" r="49128" b="11322"/>
          <a:stretch/>
        </p:blipFill>
        <p:spPr>
          <a:xfrm>
            <a:off x="846667" y="1777995"/>
            <a:ext cx="2489200" cy="2438401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3A962613-DF6E-864C-9675-51836E71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High Mass Twin 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357929-0AF4-3B45-920C-13074F4E5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90" t="18163" r="6976" b="16130"/>
          <a:stretch/>
        </p:blipFill>
        <p:spPr>
          <a:xfrm>
            <a:off x="1066799" y="4391330"/>
            <a:ext cx="2048935" cy="20828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1D113B2F-9BB8-0241-98F1-B8F672D4E3B3}"/>
              </a:ext>
            </a:extLst>
          </p:cNvPr>
          <p:cNvCxnSpPr>
            <a:endCxn id="4" idx="3"/>
          </p:cNvCxnSpPr>
          <p:nvPr/>
        </p:nvCxnSpPr>
        <p:spPr>
          <a:xfrm flipH="1">
            <a:off x="3335867" y="2878667"/>
            <a:ext cx="7145866" cy="118529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B5955561-AA2D-7C49-8E65-626AD2D8773F}"/>
              </a:ext>
            </a:extLst>
          </p:cNvPr>
          <p:cNvCxnSpPr>
            <a:cxnSpLocks/>
          </p:cNvCxnSpPr>
          <p:nvPr/>
        </p:nvCxnSpPr>
        <p:spPr>
          <a:xfrm flipH="1">
            <a:off x="3115734" y="2937931"/>
            <a:ext cx="5063066" cy="2438401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3489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077453-CC3E-92FF-6929-CA8AFE083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17"/>
          <a:stretch/>
        </p:blipFill>
        <p:spPr>
          <a:xfrm>
            <a:off x="864128" y="1352636"/>
            <a:ext cx="10191595" cy="5505364"/>
          </a:xfrm>
          <a:prstGeom prst="rect">
            <a:avLst/>
          </a:prstGeom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3147EAF2-3A26-2745-8059-8DEBB22B6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Mixed Phase in Quark-Hadron 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Phase Transition</a:t>
            </a:r>
          </a:p>
        </p:txBody>
      </p:sp>
    </p:spTree>
    <p:extLst>
      <p:ext uri="{BB962C8B-B14F-4D97-AF65-F5344CB8AC3E}">
        <p14:creationId xmlns:p14="http://schemas.microsoft.com/office/powerpoint/2010/main" xmlns="" val="916493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B1BCB9-451F-074E-884E-B71824956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343" y="508868"/>
            <a:ext cx="9486900" cy="6502400"/>
          </a:xfrm>
          <a:prstGeom prst="rect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xmlns="" id="{90A5EB80-57BB-E641-92AB-345FE0582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Different  Configurations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with the same NS mass</a:t>
            </a:r>
          </a:p>
        </p:txBody>
      </p:sp>
    </p:spTree>
    <p:extLst>
      <p:ext uri="{BB962C8B-B14F-4D97-AF65-F5344CB8AC3E}">
        <p14:creationId xmlns:p14="http://schemas.microsoft.com/office/powerpoint/2010/main" xmlns="" val="628039416"/>
      </p:ext>
    </p:extLst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679575" y="541867"/>
          <a:ext cx="9500800" cy="6521234"/>
        </p:xfrm>
        <a:graphic>
          <a:graphicData uri="http://schemas.openxmlformats.org/presentationml/2006/ole">
            <p:oleObj spid="_x0000_s10265" name="Acrobat Document" r:id="rId3" imgW="10060560" imgH="7774200" progId="">
              <p:embed/>
            </p:oleObj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9C771EB-D55D-2D4D-A618-0304547CB90F}"/>
              </a:ext>
            </a:extLst>
          </p:cNvPr>
          <p:cNvGrpSpPr/>
          <p:nvPr/>
        </p:nvGrpSpPr>
        <p:grpSpPr>
          <a:xfrm>
            <a:off x="1512851" y="1111870"/>
            <a:ext cx="9486900" cy="5820700"/>
            <a:chOff x="1512851" y="1111870"/>
            <a:chExt cx="9486900" cy="5820700"/>
          </a:xfrm>
        </p:grpSpPr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07599" y="1111870"/>
              <a:ext cx="8224801" cy="5467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3D1EAF9-D836-D348-B40D-3CE92577D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79" t="39252" r="92459" b="41738"/>
            <a:stretch/>
          </p:blipFill>
          <p:spPr>
            <a:xfrm>
              <a:off x="1939867" y="3183465"/>
              <a:ext cx="423333" cy="123613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08F18A2-4ACE-6C47-93AD-567593CD3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0104"/>
            <a:stretch/>
          </p:blipFill>
          <p:spPr>
            <a:xfrm>
              <a:off x="1512851" y="6289103"/>
              <a:ext cx="9486900" cy="643467"/>
            </a:xfrm>
            <a:prstGeom prst="rect">
              <a:avLst/>
            </a:prstGeom>
          </p:spPr>
        </p:pic>
      </p:grpSp>
      <p:sp>
        <p:nvSpPr>
          <p:cNvPr id="7" name="Text Box 1">
            <a:extLst>
              <a:ext uri="{FF2B5EF4-FFF2-40B4-BE49-F238E27FC236}">
                <a16:creationId xmlns:a16="http://schemas.microsoft.com/office/drawing/2014/main" xmlns="" id="{90A5EB80-57BB-E641-92AB-345FE0582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Different  Configurations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with the same NS mass</a:t>
            </a:r>
          </a:p>
        </p:txBody>
      </p:sp>
    </p:spTree>
    <p:extLst>
      <p:ext uri="{BB962C8B-B14F-4D97-AF65-F5344CB8AC3E}">
        <p14:creationId xmlns:p14="http://schemas.microsoft.com/office/powerpoint/2010/main" xmlns="" val="1338848560"/>
      </p:ext>
    </p:extLst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6A5CB2-F3E3-3C4A-E2D6-079D9AEA7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7"/>
          <a:stretch/>
        </p:blipFill>
        <p:spPr>
          <a:xfrm>
            <a:off x="2117323" y="1247335"/>
            <a:ext cx="8005354" cy="5661467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1711EC70-2889-B84A-8A69-B684F3931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Modern MR Data and Models</a:t>
            </a:r>
          </a:p>
        </p:txBody>
      </p:sp>
    </p:spTree>
    <p:extLst>
      <p:ext uri="{BB962C8B-B14F-4D97-AF65-F5344CB8AC3E}">
        <p14:creationId xmlns:p14="http://schemas.microsoft.com/office/powerpoint/2010/main" xmlns="" val="2132005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720000" y="1357673"/>
            <a:ext cx="10799999" cy="557212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2440" rIns="90000" bIns="0"/>
          <a:lstStyle/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The energy flux per unit time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l(r)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 through a spherical slice at distance r from the center is:</a:t>
            </a: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2000" dirty="0">
              <a:solidFill>
                <a:srgbClr val="FFFFFF"/>
              </a:solidFill>
              <a:latin typeface="Corbel" pitchFamily="32" charset="0"/>
            </a:endParaRP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2000" dirty="0">
              <a:solidFill>
                <a:srgbClr val="FFFFFF"/>
              </a:solidFill>
              <a:latin typeface="Corbel" pitchFamily="32" charset="0"/>
            </a:endParaRP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 </a:t>
            </a: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Corbel" pitchFamily="32" charset="0"/>
            </a:endParaRP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Corbel" pitchFamily="32" charset="0"/>
            </a:endParaRP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The equations for energy balance and thermal energy transport are:</a:t>
            </a: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2000" dirty="0">
              <a:solidFill>
                <a:srgbClr val="FFFFFF"/>
              </a:solidFill>
              <a:latin typeface="Corbel" pitchFamily="32" charset="0"/>
            </a:endParaRP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2000" dirty="0">
              <a:solidFill>
                <a:srgbClr val="FFFFFF"/>
              </a:solidFill>
              <a:latin typeface="Corbel" pitchFamily="32" charset="0"/>
            </a:endParaRP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2000" dirty="0">
              <a:solidFill>
                <a:srgbClr val="FFFFFF"/>
              </a:solidFill>
              <a:latin typeface="Corbel" pitchFamily="32" charset="0"/>
            </a:endParaRP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Corbel" pitchFamily="32" charset="0"/>
            </a:endParaRP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Corbel" pitchFamily="32" charset="0"/>
            </a:endParaRP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where n = n(r) is the baryon number density,  NB = NB(r) is the total baryon number in the sphere with radius r </a:t>
            </a: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pt-BR" sz="2000" b="1" dirty="0">
              <a:solidFill>
                <a:schemeClr val="tx2">
                  <a:lumMod val="50000"/>
                </a:schemeClr>
              </a:solidFill>
              <a:latin typeface="Corbel" pitchFamily="32" charset="0"/>
            </a:endParaRP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pt-BR" sz="1000" b="1" dirty="0">
              <a:solidFill>
                <a:schemeClr val="tx2">
                  <a:lumMod val="50000"/>
                </a:schemeClr>
              </a:solidFill>
              <a:latin typeface="Corbel" pitchFamily="32" charset="0"/>
            </a:endParaRP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pt-BR" sz="2000" b="1" dirty="0" err="1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F.Weber</a:t>
            </a:r>
            <a:r>
              <a:rPr lang="pt-BR" sz="2000" b="1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: Pulsars as Astro </a:t>
            </a:r>
            <a:r>
              <a:rPr lang="pt-BR" sz="2000" b="1" dirty="0" err="1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Labs</a:t>
            </a:r>
            <a:r>
              <a:rPr lang="pt-BR" sz="2000" b="1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. (1999);   </a:t>
            </a:r>
          </a:p>
          <a:p>
            <a:pPr marL="53975"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pt-BR" sz="2000" b="1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D. Blaschke Grigorian, Voskresensky, A&amp; A 368 (2001)561.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2205"/>
          <a:stretch/>
        </p:blipFill>
        <p:spPr bwMode="auto">
          <a:xfrm>
            <a:off x="5276850" y="1759066"/>
            <a:ext cx="6054725" cy="1411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4300" y="3603879"/>
            <a:ext cx="4867275" cy="1412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6363" y="5423375"/>
            <a:ext cx="3605212" cy="90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 Box 1">
            <a:extLst>
              <a:ext uri="{FF2B5EF4-FFF2-40B4-BE49-F238E27FC236}">
                <a16:creationId xmlns:a16="http://schemas.microsoft.com/office/drawing/2014/main" xmlns="" id="{EEFC8F10-D045-C84C-9B2D-55810F5B5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Thermal Evolution</a:t>
            </a:r>
          </a:p>
        </p:txBody>
      </p:sp>
    </p:spTree>
    <p:extLst>
      <p:ext uri="{BB962C8B-B14F-4D97-AF65-F5344CB8AC3E}">
        <p14:creationId xmlns:p14="http://schemas.microsoft.com/office/powerpoint/2010/main" xmlns="" val="3792723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8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78265208"/>
              </p:ext>
            </p:extLst>
          </p:nvPr>
        </p:nvGraphicFramePr>
        <p:xfrm>
          <a:off x="847031" y="1485714"/>
          <a:ext cx="6606283" cy="2442111"/>
        </p:xfrm>
        <a:graphic>
          <a:graphicData uri="http://schemas.openxmlformats.org/presentationml/2006/ole">
            <p:oleObj spid="_x0000_s3193" name="Equation" r:id="rId4" imgW="64922400" imgH="24079200" progId="">
              <p:embed/>
            </p:oleObj>
          </a:graphicData>
        </a:graphic>
      </p:graphicFrame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8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99065338"/>
              </p:ext>
            </p:extLst>
          </p:nvPr>
        </p:nvGraphicFramePr>
        <p:xfrm>
          <a:off x="8133630" y="3474935"/>
          <a:ext cx="3525008" cy="717370"/>
        </p:xfrm>
        <a:graphic>
          <a:graphicData uri="http://schemas.openxmlformats.org/presentationml/2006/ole">
            <p:oleObj spid="_x0000_s3194" name="Equation" r:id="rId5" imgW="34747200" imgH="6400800" progId="">
              <p:embed/>
            </p:oleObj>
          </a:graphicData>
        </a:graphic>
      </p:graphicFrame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1524000" y="53923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9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23919069"/>
              </p:ext>
            </p:extLst>
          </p:nvPr>
        </p:nvGraphicFramePr>
        <p:xfrm>
          <a:off x="1029082" y="4615739"/>
          <a:ext cx="5473039" cy="1527504"/>
        </p:xfrm>
        <a:graphic>
          <a:graphicData uri="http://schemas.openxmlformats.org/presentationml/2006/ole">
            <p:oleObj spid="_x0000_s3195" name="Equation" r:id="rId6" imgW="46939200" imgH="12801600" progId="">
              <p:embed/>
            </p:oleObj>
          </a:graphicData>
        </a:graphic>
      </p:graphicFrame>
      <p:sp>
        <p:nvSpPr>
          <p:cNvPr id="3083" name="Rectangle 1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9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43774513"/>
              </p:ext>
            </p:extLst>
          </p:nvPr>
        </p:nvGraphicFramePr>
        <p:xfrm>
          <a:off x="7899546" y="4615739"/>
          <a:ext cx="3993176" cy="1474165"/>
        </p:xfrm>
        <a:graphic>
          <a:graphicData uri="http://schemas.openxmlformats.org/presentationml/2006/ole">
            <p:oleObj spid="_x0000_s3196" name="Equation" r:id="rId7" imgW="34137600" imgH="12496800" progId="">
              <p:embed/>
            </p:oleObj>
          </a:graphicData>
        </a:graphic>
      </p:graphicFrame>
      <p:sp>
        <p:nvSpPr>
          <p:cNvPr id="12" name="Text Box 1">
            <a:extLst>
              <a:ext uri="{FF2B5EF4-FFF2-40B4-BE49-F238E27FC236}">
                <a16:creationId xmlns:a16="http://schemas.microsoft.com/office/drawing/2014/main" xmlns="" id="{E6283015-3AD5-2842-A3ED-1206BB32E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Equations for Cooling Evolution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28261890"/>
              </p:ext>
            </p:extLst>
          </p:nvPr>
        </p:nvGraphicFramePr>
        <p:xfrm>
          <a:off x="2024034" y="1571612"/>
          <a:ext cx="8229600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6596063" y="3857625"/>
            <a:ext cx="2214562" cy="1214438"/>
          </a:xfrm>
          <a:prstGeom prst="straightConnector1">
            <a:avLst/>
          </a:prstGeom>
          <a:ln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3452813" y="3857625"/>
            <a:ext cx="2214562" cy="11430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382126" y="3357564"/>
            <a:ext cx="50006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1881188" y="3429000"/>
            <a:ext cx="50006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2" name="Object 8"/>
          <p:cNvGraphicFramePr>
            <a:graphicFrameLocks noChangeAspect="1"/>
          </p:cNvGraphicFramePr>
          <p:nvPr/>
        </p:nvGraphicFramePr>
        <p:xfrm>
          <a:off x="2452688" y="5786439"/>
          <a:ext cx="7358062" cy="714375"/>
        </p:xfrm>
        <a:graphic>
          <a:graphicData uri="http://schemas.openxmlformats.org/presentationml/2006/ole">
            <p:oleObj spid="_x0000_s4140" name="Equation" r:id="rId8" imgW="62788800" imgH="6400800" progId="">
              <p:embed/>
            </p:oleObj>
          </a:graphicData>
        </a:graphic>
      </p:graphicFrame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xmlns="" id="{261DB5B7-C70B-2945-B432-D05CD3D65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Finite difference scheme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 flipV="1">
            <a:off x="6596063" y="3857625"/>
            <a:ext cx="2214562" cy="1214438"/>
          </a:xfrm>
          <a:prstGeom prst="straightConnector1">
            <a:avLst/>
          </a:prstGeom>
          <a:ln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3452813" y="3857625"/>
            <a:ext cx="2214562" cy="11430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382126" y="3357564"/>
            <a:ext cx="50006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1881188" y="3429000"/>
            <a:ext cx="50006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2" name="Object 8"/>
          <p:cNvGraphicFramePr>
            <a:graphicFrameLocks noChangeAspect="1"/>
          </p:cNvGraphicFramePr>
          <p:nvPr/>
        </p:nvGraphicFramePr>
        <p:xfrm>
          <a:off x="2452688" y="5786439"/>
          <a:ext cx="7358062" cy="714375"/>
        </p:xfrm>
        <a:graphic>
          <a:graphicData uri="http://schemas.openxmlformats.org/presentationml/2006/ole">
            <p:oleObj spid="_x0000_s13347" name="Equation" r:id="rId3" imgW="62788800" imgH="6400800" progId="">
              <p:embed/>
            </p:oleObj>
          </a:graphicData>
        </a:graphic>
      </p:graphicFrame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1514" name="Object 10"/>
          <p:cNvGraphicFramePr>
            <a:graphicFrameLocks noChangeAspect="1"/>
          </p:cNvGraphicFramePr>
          <p:nvPr/>
        </p:nvGraphicFramePr>
        <p:xfrm>
          <a:off x="1609726" y="2214564"/>
          <a:ext cx="9085263" cy="3290887"/>
        </p:xfrm>
        <a:graphic>
          <a:graphicData uri="http://schemas.openxmlformats.org/presentationml/2006/ole">
            <p:oleObj spid="_x0000_s13348" name="Equation" r:id="rId4" imgW="90220800" imgH="32613600" progId="">
              <p:embed/>
            </p:oleObj>
          </a:graphicData>
        </a:graphic>
      </p:graphicFrame>
      <p:sp>
        <p:nvSpPr>
          <p:cNvPr id="12" name="Text Box 1">
            <a:extLst>
              <a:ext uri="{FF2B5EF4-FFF2-40B4-BE49-F238E27FC236}">
                <a16:creationId xmlns:a16="http://schemas.microsoft.com/office/drawing/2014/main" xmlns="" id="{261DB5B7-C70B-2945-B432-D05CD3D65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Finite difference scheme</a:t>
            </a:r>
          </a:p>
        </p:txBody>
      </p:sp>
    </p:spTree>
    <p:extLst>
      <p:ext uri="{BB962C8B-B14F-4D97-AF65-F5344CB8AC3E}">
        <p14:creationId xmlns:p14="http://schemas.microsoft.com/office/powerpoint/2010/main" xmlns="" val="1154170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25411" y="932688"/>
            <a:ext cx="8341177" cy="5925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C90D5158-01C7-0B43-AC71-129C20CF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Temperature in the Hybrid Star Interior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EB7E0E-31FB-FC2E-3B7B-51EEE7B10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from Neutron Star Physics</a:t>
            </a:r>
          </a:p>
          <a:p>
            <a:r>
              <a:rPr lang="en-US" dirty="0"/>
              <a:t>Neutron Star Structures</a:t>
            </a:r>
          </a:p>
          <a:p>
            <a:r>
              <a:rPr lang="en-US" dirty="0" err="1"/>
              <a:t>EoS</a:t>
            </a:r>
            <a:r>
              <a:rPr lang="en-US" dirty="0"/>
              <a:t> &amp; NS Configurations</a:t>
            </a:r>
          </a:p>
          <a:p>
            <a:r>
              <a:rPr lang="en-US" dirty="0"/>
              <a:t>Thermal Evolution of NS</a:t>
            </a:r>
          </a:p>
          <a:p>
            <a:r>
              <a:rPr lang="en-US" dirty="0"/>
              <a:t>Gravitational Wave Signal </a:t>
            </a:r>
          </a:p>
          <a:p>
            <a:r>
              <a:rPr lang="en-US" dirty="0"/>
              <a:t>Comparison with observational data</a:t>
            </a:r>
          </a:p>
          <a:p>
            <a:r>
              <a:rPr lang="en-US" dirty="0"/>
              <a:t>Machine Learning methods</a:t>
            </a:r>
          </a:p>
          <a:p>
            <a:r>
              <a:rPr lang="en-US"/>
              <a:t>Conclusions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xmlns="" id="{27A255A1-3F2D-3E4E-8EFA-974318EA1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88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xmlns="" val="2382340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93524787"/>
              </p:ext>
            </p:extLst>
          </p:nvPr>
        </p:nvGraphicFramePr>
        <p:xfrm>
          <a:off x="2048256" y="420624"/>
          <a:ext cx="8595360" cy="6565392"/>
        </p:xfrm>
        <a:graphic>
          <a:graphicData uri="http://schemas.openxmlformats.org/presentationml/2006/ole">
            <p:oleObj spid="_x0000_s5151" name="Acrobat Document" r:id="rId4" imgW="10035000" imgH="7697880" progId="">
              <p:embed/>
            </p:oleObj>
          </a:graphicData>
        </a:graphic>
      </p:graphicFrame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4816D1F4-C5A5-F544-A95C-9F1DA79BB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Cas A as an Hadronic Star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213" y="729000"/>
            <a:ext cx="7765731" cy="64556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C88BB78B-51C0-E141-8766-7969248B6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Cas A as an Hybrid Star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48646215"/>
              </p:ext>
            </p:extLst>
          </p:nvPr>
        </p:nvGraphicFramePr>
        <p:xfrm>
          <a:off x="1849752" y="548640"/>
          <a:ext cx="8540496" cy="6492240"/>
        </p:xfrm>
        <a:graphic>
          <a:graphicData uri="http://schemas.openxmlformats.org/presentationml/2006/ole">
            <p:oleObj spid="_x0000_s6175" name="Acrobat Document" r:id="rId3" imgW="10060560" imgH="7774200" progId="">
              <p:embed/>
            </p:oleObj>
          </a:graphicData>
        </a:graphic>
      </p:graphicFrame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98BD33BF-5DA9-4C40-9C91-D6818FA3A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Possible internal structure of </a:t>
            </a:r>
            <a:r>
              <a:rPr lang="en-US" sz="4000" dirty="0" err="1">
                <a:solidFill>
                  <a:schemeClr val="bg1"/>
                </a:solidFill>
                <a:latin typeface="Consolas" pitchFamily="49" charset="0"/>
              </a:rPr>
              <a:t>CasA</a:t>
            </a:r>
            <a:endParaRPr lang="en-US" sz="4000" dirty="0">
              <a:solidFill>
                <a:schemeClr val="bg1"/>
              </a:solidFill>
              <a:latin typeface="Consolas" pitchFamily="49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746032-7569-CDFE-4C33-FD4F85FC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F2CE2C-FBC4-29C0-291E-59BE0E9405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4137"/>
          <a:stretch/>
        </p:blipFill>
        <p:spPr>
          <a:xfrm>
            <a:off x="1591710" y="1332000"/>
            <a:ext cx="8789123" cy="5727644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1135819B-9541-5F4B-ACDA-AA270215C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 smtClean="0">
                <a:solidFill>
                  <a:schemeClr val="bg1"/>
                </a:solidFill>
                <a:latin typeface="Consolas" pitchFamily="49" charset="0"/>
              </a:rPr>
              <a:t>Anatomy of the </a:t>
            </a:r>
            <a:r>
              <a:rPr lang="en-US" sz="4000" smtClean="0">
                <a:solidFill>
                  <a:schemeClr val="bg1"/>
                </a:solidFill>
                <a:latin typeface="Consolas" pitchFamily="49" charset="0"/>
              </a:rPr>
              <a:t>GW signal</a:t>
            </a:r>
            <a:endParaRPr lang="en-US" sz="4000" dirty="0">
              <a:solidFill>
                <a:schemeClr val="bg1"/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09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99D5E7-2B3F-C87C-3526-B7F03858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CBC1DD-275A-08B4-411C-170C6DF86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4"/>
          <a:stretch/>
        </p:blipFill>
        <p:spPr>
          <a:xfrm>
            <a:off x="1521530" y="969264"/>
            <a:ext cx="9196939" cy="5888736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258F4CB3-882C-E24C-9B9D-1177351F4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Computing the love number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and tidal deformability</a:t>
            </a:r>
          </a:p>
        </p:txBody>
      </p:sp>
    </p:spTree>
    <p:extLst>
      <p:ext uri="{BB962C8B-B14F-4D97-AF65-F5344CB8AC3E}">
        <p14:creationId xmlns:p14="http://schemas.microsoft.com/office/powerpoint/2010/main" xmlns="" val="1198360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F3CFAF-A133-8725-B3DA-18ECF4721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68"/>
          <a:stretch/>
        </p:blipFill>
        <p:spPr>
          <a:xfrm>
            <a:off x="256032" y="1332000"/>
            <a:ext cx="6904476" cy="5376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A26700-7822-A4DA-9159-D3168A7F7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19"/>
          <a:stretch/>
        </p:blipFill>
        <p:spPr>
          <a:xfrm>
            <a:off x="6363630" y="1488200"/>
            <a:ext cx="5304715" cy="3467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3A09041-CF8C-5754-6BA6-CBF20D93C7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66" b="10630"/>
          <a:stretch/>
        </p:blipFill>
        <p:spPr>
          <a:xfrm>
            <a:off x="7586325" y="5112247"/>
            <a:ext cx="2587822" cy="934267"/>
          </a:xfrm>
          <a:prstGeom prst="rect">
            <a:avLst/>
          </a:prstGeom>
        </p:spPr>
      </p:pic>
      <p:sp>
        <p:nvSpPr>
          <p:cNvPr id="9" name="Text Box 1">
            <a:extLst>
              <a:ext uri="{FF2B5EF4-FFF2-40B4-BE49-F238E27FC236}">
                <a16:creationId xmlns:a16="http://schemas.microsoft.com/office/drawing/2014/main" xmlns="" id="{B99AA132-BADF-0D42-A9BE-B071B6CC9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Tidal Deformability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146CB7-0D62-8440-8FB6-10B01CF1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7" t="89634"/>
          <a:stretch/>
        </p:blipFill>
        <p:spPr>
          <a:xfrm>
            <a:off x="6849611" y="6089081"/>
            <a:ext cx="5397253" cy="57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4525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5D9D0B-B15B-6C42-8370-C69EDD9F7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34" r="24372" b="39557"/>
          <a:stretch/>
        </p:blipFill>
        <p:spPr>
          <a:xfrm>
            <a:off x="3913251" y="3043330"/>
            <a:ext cx="8122370" cy="1853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D023E9-D0BF-273E-3EFC-0940D7C7FA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1" t="62038" r="9172" b="18096"/>
          <a:stretch/>
        </p:blipFill>
        <p:spPr>
          <a:xfrm>
            <a:off x="691896" y="4816079"/>
            <a:ext cx="7242048" cy="1269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9CDD3C-1CF1-614B-8A75-575E2A349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917" r="6237"/>
          <a:stretch/>
        </p:blipFill>
        <p:spPr>
          <a:xfrm>
            <a:off x="3980307" y="6085762"/>
            <a:ext cx="8162925" cy="772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88C310-0B47-964C-B21A-4274B87EA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81" b="63898"/>
          <a:stretch/>
        </p:blipFill>
        <p:spPr>
          <a:xfrm>
            <a:off x="160782" y="1422790"/>
            <a:ext cx="8705850" cy="1701420"/>
          </a:xfrm>
          <a:prstGeom prst="rect">
            <a:avLst/>
          </a:prstGeom>
        </p:spPr>
      </p:pic>
      <p:sp>
        <p:nvSpPr>
          <p:cNvPr id="8" name="Text Box 1">
            <a:extLst>
              <a:ext uri="{FF2B5EF4-FFF2-40B4-BE49-F238E27FC236}">
                <a16:creationId xmlns:a16="http://schemas.microsoft.com/office/drawing/2014/main" xmlns="" id="{9DA04FE8-F12A-E84D-833C-B1E2D3DAF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Bayesian Inference</a:t>
            </a:r>
          </a:p>
        </p:txBody>
      </p:sp>
    </p:spTree>
    <p:extLst>
      <p:ext uri="{BB962C8B-B14F-4D97-AF65-F5344CB8AC3E}">
        <p14:creationId xmlns:p14="http://schemas.microsoft.com/office/powerpoint/2010/main" xmlns="" val="481160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84A657-9FB9-FEB4-695D-C8BB6D75E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" t="8939"/>
          <a:stretch/>
        </p:blipFill>
        <p:spPr>
          <a:xfrm>
            <a:off x="2578608" y="1319757"/>
            <a:ext cx="7370064" cy="5538243"/>
          </a:xfrm>
          <a:prstGeom prst="rect">
            <a:avLst/>
          </a:prstGeom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xmlns="" id="{D46DBB8E-50B0-1341-9444-5C149FCE9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88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Bayesian Inference for NS</a:t>
            </a:r>
          </a:p>
        </p:txBody>
      </p:sp>
    </p:spTree>
    <p:extLst>
      <p:ext uri="{BB962C8B-B14F-4D97-AF65-F5344CB8AC3E}">
        <p14:creationId xmlns:p14="http://schemas.microsoft.com/office/powerpoint/2010/main" xmlns="" val="3129365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A2E2C4-D4D1-8323-76A1-0073EA3B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190" y="274321"/>
            <a:ext cx="9144593" cy="6583680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7CCBDD86-DD68-F043-883A-1311BFD0C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88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Example of Bayesian Inference Result</a:t>
            </a:r>
          </a:p>
        </p:txBody>
      </p:sp>
    </p:spTree>
    <p:extLst>
      <p:ext uri="{BB962C8B-B14F-4D97-AF65-F5344CB8AC3E}">
        <p14:creationId xmlns:p14="http://schemas.microsoft.com/office/powerpoint/2010/main" xmlns="" val="1209470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xmlns="" id="{C7758653-224D-4606-053D-56C295761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88" y="1667638"/>
            <a:ext cx="10800000" cy="46417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2440" rIns="90000" bIns="0"/>
          <a:lstStyle/>
          <a:p>
            <a:pPr marL="506413" lvl="1">
              <a:spcBef>
                <a:spcPts val="700"/>
              </a:spcBef>
              <a:buClr>
                <a:srgbClr val="D6ECFF"/>
              </a:buClr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endParaRPr lang="en-US" sz="1000" dirty="0">
              <a:solidFill>
                <a:srgbClr val="002060"/>
              </a:solidFill>
              <a:latin typeface="Corbel" pitchFamily="32" charset="0"/>
            </a:endParaRPr>
          </a:p>
          <a:p>
            <a:pPr marL="49213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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4000" dirty="0">
                <a:solidFill>
                  <a:srgbClr val="002060"/>
                </a:solidFill>
                <a:latin typeface="Corbel" pitchFamily="32" charset="0"/>
              </a:rPr>
              <a:t>Relation of Description of the stellar matter with Mechanical characteristics of NS</a:t>
            </a:r>
          </a:p>
          <a:p>
            <a:pPr marL="49213">
              <a:spcBef>
                <a:spcPts val="1900"/>
              </a:spcBef>
              <a:buClr>
                <a:srgbClr val="D6ECFF"/>
              </a:buClr>
              <a:buSzPct val="95000"/>
              <a:buFont typeface="Wingdings" charset="2"/>
              <a:buChar char="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4000" dirty="0">
                <a:solidFill>
                  <a:srgbClr val="002060"/>
                </a:solidFill>
                <a:latin typeface="Corbel" pitchFamily="32" charset="0"/>
              </a:rPr>
              <a:t>Integration of multidimensional integrals in modeling of </a:t>
            </a:r>
            <a:r>
              <a:rPr lang="en-US" sz="4000" dirty="0" err="1">
                <a:solidFill>
                  <a:srgbClr val="002060"/>
                </a:solidFill>
                <a:latin typeface="Corbel" pitchFamily="32" charset="0"/>
              </a:rPr>
              <a:t>EoS</a:t>
            </a:r>
            <a:r>
              <a:rPr lang="en-US" sz="4000" dirty="0">
                <a:solidFill>
                  <a:srgbClr val="002060"/>
                </a:solidFill>
                <a:latin typeface="Corbel" pitchFamily="32" charset="0"/>
              </a:rPr>
              <a:t> of super-dense matter</a:t>
            </a:r>
          </a:p>
          <a:p>
            <a:pPr marL="49213">
              <a:spcBef>
                <a:spcPts val="1900"/>
              </a:spcBef>
              <a:buClr>
                <a:srgbClr val="D6ECFF"/>
              </a:buClr>
              <a:buSzPct val="95000"/>
              <a:buFont typeface="Wingdings" charset="2"/>
              <a:buChar char="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4000" dirty="0">
                <a:solidFill>
                  <a:srgbClr val="002060"/>
                </a:solidFill>
                <a:latin typeface="Corbel" pitchFamily="32" charset="0"/>
              </a:rPr>
              <a:t>Comparison with observational data (Bayesian inference )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CADB3622-5648-1F48-A492-09EAD1F15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88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Possible Implementation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of Machine Learning</a:t>
            </a:r>
          </a:p>
        </p:txBody>
      </p:sp>
    </p:spTree>
    <p:extLst>
      <p:ext uri="{BB962C8B-B14F-4D97-AF65-F5344CB8AC3E}">
        <p14:creationId xmlns:p14="http://schemas.microsoft.com/office/powerpoint/2010/main" xmlns="" val="1779022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6408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4000" dirty="0">
                <a:solidFill>
                  <a:schemeClr val="bg1"/>
                </a:solidFill>
                <a:latin typeface="Consolas" pitchFamily="49" charset="0"/>
              </a:rPr>
              <a:t>Phase </a:t>
            </a:r>
            <a:r>
              <a:rPr lang="de-DE" sz="3200" dirty="0">
                <a:solidFill>
                  <a:schemeClr val="bg1"/>
                </a:solidFill>
                <a:latin typeface="Consolas" pitchFamily="49" charset="0"/>
              </a:rPr>
              <a:t>Diagramm &amp; Neutron Stars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54978" r="4601" b="4001"/>
          <a:stretch/>
        </p:blipFill>
        <p:spPr bwMode="auto">
          <a:xfrm>
            <a:off x="795868" y="1692209"/>
            <a:ext cx="4114800" cy="51657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5639" t="23754" r="18514" b="14719"/>
          <a:stretch>
            <a:fillRect/>
          </a:stretch>
        </p:blipFill>
        <p:spPr bwMode="auto">
          <a:xfrm>
            <a:off x="4910668" y="1700808"/>
            <a:ext cx="6824132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2C4DD6-67BC-D8D1-E204-E1E12EF90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99"/>
          <a:stretch/>
        </p:blipFill>
        <p:spPr>
          <a:xfrm>
            <a:off x="713943" y="1436006"/>
            <a:ext cx="8099394" cy="5293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DA8B29-458A-7C68-F3E3-7967FE57BC0C}"/>
              </a:ext>
            </a:extLst>
          </p:cNvPr>
          <p:cNvSpPr txBox="1"/>
          <p:nvPr/>
        </p:nvSpPr>
        <p:spPr>
          <a:xfrm>
            <a:off x="8697098" y="1690688"/>
            <a:ext cx="33024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Image to Image neural Network:</a:t>
            </a:r>
          </a:p>
          <a:p>
            <a:r>
              <a:rPr lang="en-US" sz="3200" b="1" dirty="0"/>
              <a:t>GAN?</a:t>
            </a:r>
          </a:p>
          <a:p>
            <a:r>
              <a:rPr lang="en-US" sz="3200" b="1" dirty="0"/>
              <a:t>U-net?</a:t>
            </a:r>
          </a:p>
          <a:p>
            <a:r>
              <a:rPr lang="en-US" sz="3200" b="1" dirty="0"/>
              <a:t>Another one?</a:t>
            </a:r>
            <a:endParaRPr lang="ru-RU" sz="3200" b="1" dirty="0"/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74426745-BCD6-5A42-A6A5-C733A7A78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88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 err="1">
                <a:solidFill>
                  <a:schemeClr val="bg1"/>
                </a:solidFill>
                <a:latin typeface="Consolas" pitchFamily="49" charset="0"/>
              </a:rPr>
              <a:t>EoS</a:t>
            </a: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 – MR relation</a:t>
            </a:r>
          </a:p>
        </p:txBody>
      </p:sp>
    </p:spTree>
    <p:extLst>
      <p:ext uri="{BB962C8B-B14F-4D97-AF65-F5344CB8AC3E}">
        <p14:creationId xmlns:p14="http://schemas.microsoft.com/office/powerpoint/2010/main" xmlns="" val="4293868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BDAB17-E0D5-13B5-9101-BC6813E9D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664" y="1714177"/>
            <a:ext cx="1878924" cy="735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BDCE32-C8AD-EC51-150A-224C458FC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65" y="2802661"/>
            <a:ext cx="6958708" cy="861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9098D9-CCEE-A04E-9686-66FA89A81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084" y="1005135"/>
            <a:ext cx="4880916" cy="3719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CA3F9C-FBEC-DEA3-B07B-F9A8DF3CD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65" y="4293322"/>
            <a:ext cx="8106428" cy="2180629"/>
          </a:xfrm>
          <a:prstGeom prst="rect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xmlns="" id="{531A70D9-DEA6-D842-A399-ADFAC1E35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88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Multidimensional Integration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01969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CBF5F6-A539-6B23-85B9-3BE6ADF20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4" t="37186" r="23861" b="39617"/>
          <a:stretch/>
        </p:blipFill>
        <p:spPr>
          <a:xfrm>
            <a:off x="2381954" y="1398711"/>
            <a:ext cx="6812705" cy="1575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B19E22-80DE-F9BC-DB3F-8D34B7034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95" y="2979936"/>
            <a:ext cx="5989450" cy="3585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FC5889-161B-DDC0-4D53-EB4F47F64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245" y="2913225"/>
            <a:ext cx="5968755" cy="3944775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B88D359B-0B1F-A346-8C76-D527BBEF1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88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Comparison with Observational Data</a:t>
            </a:r>
          </a:p>
        </p:txBody>
      </p:sp>
    </p:spTree>
    <p:extLst>
      <p:ext uri="{BB962C8B-B14F-4D97-AF65-F5344CB8AC3E}">
        <p14:creationId xmlns:p14="http://schemas.microsoft.com/office/powerpoint/2010/main" xmlns="" val="1978119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3921F62-DFE6-F743-8521-ADAADE80250E}"/>
              </a:ext>
            </a:extLst>
          </p:cNvPr>
          <p:cNvGrpSpPr/>
          <p:nvPr/>
        </p:nvGrpSpPr>
        <p:grpSpPr>
          <a:xfrm>
            <a:off x="1604962" y="190500"/>
            <a:ext cx="9532430" cy="6667500"/>
            <a:chOff x="1604962" y="190500"/>
            <a:chExt cx="9532430" cy="6667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65651F0-5EED-0311-3EC6-FBABC114D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4962" y="190500"/>
              <a:ext cx="8982075" cy="6477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F3D2B26-C102-5540-8920-A104E86B3FFD}"/>
                </a:ext>
              </a:extLst>
            </p:cNvPr>
            <p:cNvSpPr/>
            <p:nvPr/>
          </p:nvSpPr>
          <p:spPr>
            <a:xfrm>
              <a:off x="9692640" y="5157216"/>
              <a:ext cx="1188720" cy="1700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6BD9A4C-CD68-A24C-B9CF-43F1413C6094}"/>
                </a:ext>
              </a:extLst>
            </p:cNvPr>
            <p:cNvSpPr/>
            <p:nvPr/>
          </p:nvSpPr>
          <p:spPr>
            <a:xfrm rot="5400000">
              <a:off x="10073640" y="5698998"/>
              <a:ext cx="426720" cy="1700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82031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01DC1E-4581-9849-9742-77C6791EF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"/>
          <a:stretch/>
        </p:blipFill>
        <p:spPr>
          <a:xfrm>
            <a:off x="561817" y="1860262"/>
            <a:ext cx="4779242" cy="2422187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550B434D-BD23-AB41-B041-469DB79AB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183" y="4297383"/>
            <a:ext cx="2823876" cy="44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sz="2400" b="1" dirty="0">
                <a:solidFill>
                  <a:schemeClr val="tx1"/>
                </a:solidFill>
              </a:rPr>
              <a:t>√</a:t>
            </a:r>
            <a:r>
              <a:rPr lang="en-US" sz="2400" b="1" dirty="0" err="1">
                <a:solidFill>
                  <a:schemeClr val="tx1"/>
                </a:solidFill>
              </a:rPr>
              <a:t>s</a:t>
            </a:r>
            <a:r>
              <a:rPr lang="en-US" sz="2400" b="1" baseline="-25000" dirty="0" err="1">
                <a:solidFill>
                  <a:schemeClr val="tx1"/>
                </a:solidFill>
              </a:rPr>
              <a:t>NN</a:t>
            </a:r>
            <a:r>
              <a:rPr lang="en-US" altLang="ru-RU" sz="2400" b="1" dirty="0">
                <a:solidFill>
                  <a:srgbClr val="000000"/>
                </a:solidFill>
              </a:rPr>
              <a:t> = 3-11 GeV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34A3BB-E82E-AC43-A534-2CDA9735FC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63" t="60798" r="13743" b="25093"/>
          <a:stretch/>
        </p:blipFill>
        <p:spPr>
          <a:xfrm>
            <a:off x="263156" y="5035722"/>
            <a:ext cx="5190277" cy="1470008"/>
          </a:xfrm>
          <a:prstGeom prst="rect">
            <a:avLst/>
          </a:prstGeom>
        </p:spPr>
      </p:pic>
      <p:sp>
        <p:nvSpPr>
          <p:cNvPr id="10" name="Text Box 1">
            <a:extLst>
              <a:ext uri="{FF2B5EF4-FFF2-40B4-BE49-F238E27FC236}">
                <a16:creationId xmlns:a16="http://schemas.microsoft.com/office/drawing/2014/main" xmlns="" id="{DB5EBE73-2E5C-CB42-AFA1-C5B772C6E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88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cap="small" dirty="0"/>
              <a:t>MPD Experiment. Physics</a:t>
            </a:r>
            <a:endParaRPr lang="en-US" sz="4000" dirty="0">
              <a:solidFill>
                <a:schemeClr val="bg1"/>
              </a:solidFill>
              <a:latin typeface="Consolas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AE327C-99AC-2E4A-938B-217E3DCC2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437" y="1511398"/>
            <a:ext cx="6630201" cy="518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7521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1" descr="Graphic2.bmp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67063" y="1332000"/>
            <a:ext cx="6215062" cy="552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0000" y="126000"/>
            <a:ext cx="10800000" cy="1206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Structure Of Hybrid Star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34578"/>
          <a:stretch/>
        </p:blipFill>
        <p:spPr bwMode="auto">
          <a:xfrm>
            <a:off x="1254185" y="1370274"/>
            <a:ext cx="9835809" cy="131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44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50000"/>
          <a:stretch/>
        </p:blipFill>
        <p:spPr bwMode="auto">
          <a:xfrm>
            <a:off x="4795961" y="6459006"/>
            <a:ext cx="7018087" cy="36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42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2822" b="6479"/>
          <a:stretch/>
        </p:blipFill>
        <p:spPr bwMode="auto">
          <a:xfrm>
            <a:off x="1123800" y="2538674"/>
            <a:ext cx="9091361" cy="364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xmlns="" id="{902BC037-9AD5-FF43-8958-4A5691ACD585}"/>
              </a:ext>
            </a:extLst>
          </p:cNvPr>
          <p:cNvSpPr txBox="1">
            <a:spLocks/>
          </p:cNvSpPr>
          <p:nvPr/>
        </p:nvSpPr>
        <p:spPr>
          <a:xfrm>
            <a:off x="720000" y="126000"/>
            <a:ext cx="10800000" cy="1206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Static Neutron Star Mass and Radius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CD02964C-6B9C-CB41-BE83-C0D4F632C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35258" b="47585"/>
          <a:stretch/>
        </p:blipFill>
        <p:spPr bwMode="auto">
          <a:xfrm>
            <a:off x="252851" y="6460132"/>
            <a:ext cx="4543664" cy="37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82D62D-8521-4DD4-300F-1AD7870ED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11"/>
          <a:stretch/>
        </p:blipFill>
        <p:spPr>
          <a:xfrm>
            <a:off x="355596" y="1456873"/>
            <a:ext cx="8398933" cy="5316462"/>
          </a:xfrm>
          <a:prstGeom prst="rect">
            <a:avLst/>
          </a:prstGeom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72AFD315-1612-69BC-021C-0DF112D47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 err="1">
                <a:solidFill>
                  <a:schemeClr val="bg1"/>
                </a:solidFill>
                <a:latin typeface="Consolas" pitchFamily="49" charset="0"/>
              </a:rPr>
              <a:t>EoS</a:t>
            </a: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 vs. Mass </a:t>
            </a:r>
            <a:r>
              <a:rPr lang="en-US" sz="4000" dirty="0" err="1">
                <a:solidFill>
                  <a:schemeClr val="bg1"/>
                </a:solidFill>
                <a:latin typeface="Consolas" pitchFamily="49" charset="0"/>
              </a:rPr>
              <a:t>Radious</a:t>
            </a: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 of NS</a:t>
            </a:r>
            <a:r>
              <a:rPr lang="en-US" sz="4000" dirty="0">
                <a:solidFill>
                  <a:srgbClr val="C1EEFF"/>
                </a:solidFill>
                <a:latin typeface="Consolas" pitchFamily="49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5B1461-CC62-B74C-AF4A-FBF3A58EE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624" r="68889" b="13577"/>
          <a:stretch/>
        </p:blipFill>
        <p:spPr>
          <a:xfrm>
            <a:off x="8398933" y="5168823"/>
            <a:ext cx="3793067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580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61308706"/>
              </p:ext>
            </p:extLst>
          </p:nvPr>
        </p:nvGraphicFramePr>
        <p:xfrm>
          <a:off x="1727201" y="1236131"/>
          <a:ext cx="9210120" cy="5757333"/>
        </p:xfrm>
        <a:graphic>
          <a:graphicData uri="http://schemas.openxmlformats.org/presentationml/2006/ole">
            <p:oleObj spid="_x0000_s1055" name="PDF" r:id="rId3" imgW="0" imgH="0" progId="FoxitReader.Document">
              <p:embed/>
            </p:oleObj>
          </a:graphicData>
        </a:graphic>
      </p:graphicFrame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56A76467-C17A-EF4D-AB77-060002A6A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Stability of stars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HDD, DD2 &amp; </a:t>
            </a:r>
            <a:r>
              <a:rPr lang="en-US" sz="4000" dirty="0" err="1">
                <a:solidFill>
                  <a:schemeClr val="bg1"/>
                </a:solidFill>
                <a:latin typeface="Consolas" pitchFamily="49" charset="0"/>
              </a:rPr>
              <a:t>DDvex</a:t>
            </a: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-NJL </a:t>
            </a:r>
            <a:r>
              <a:rPr lang="en-US" sz="4000" dirty="0" err="1">
                <a:solidFill>
                  <a:schemeClr val="bg1"/>
                </a:solidFill>
                <a:latin typeface="Consolas" pitchFamily="49" charset="0"/>
              </a:rPr>
              <a:t>EoS</a:t>
            </a: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 models</a:t>
            </a:r>
            <a:endParaRPr lang="en-US" sz="4000" dirty="0">
              <a:solidFill>
                <a:srgbClr val="C1EEFF"/>
              </a:solidFill>
              <a:latin typeface="Consolas" pitchFamily="49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467" t="13930" r="9177" b="5766"/>
          <a:stretch/>
        </p:blipFill>
        <p:spPr bwMode="auto">
          <a:xfrm>
            <a:off x="3725906" y="1619867"/>
            <a:ext cx="7794094" cy="523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6C7974-DCB0-1513-C7FD-519B8A0C9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2" t="11753" r="49128" b="11322"/>
          <a:stretch/>
        </p:blipFill>
        <p:spPr>
          <a:xfrm>
            <a:off x="846667" y="1777995"/>
            <a:ext cx="2489200" cy="2438401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3A962613-DF6E-864C-9675-51836E71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6000"/>
            <a:ext cx="10800000" cy="120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High Mass Twin 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357929-0AF4-3B45-920C-13074F4E5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90" t="18163" r="6976" b="16130"/>
          <a:stretch/>
        </p:blipFill>
        <p:spPr>
          <a:xfrm>
            <a:off x="1066799" y="4391330"/>
            <a:ext cx="2048935" cy="2082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2580</TotalTime>
  <Words>344</Words>
  <Application>Microsoft Office PowerPoint</Application>
  <PresentationFormat>Произвольный</PresentationFormat>
  <Paragraphs>98</Paragraphs>
  <Slides>33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Office Theme</vt:lpstr>
      <vt:lpstr>PDF</vt:lpstr>
      <vt:lpstr>Acrobat Document</vt:lpstr>
      <vt:lpstr>Equation</vt:lpstr>
      <vt:lpstr>Machine Learning for Neutron stars</vt:lpstr>
      <vt:lpstr>Слайд 2</vt:lpstr>
      <vt:lpstr>Слайд 3</vt:lpstr>
      <vt:lpstr>Слайд 4</vt:lpstr>
      <vt:lpstr>Structure Of Hybrid Star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Hovik</cp:lastModifiedBy>
  <cp:revision>101</cp:revision>
  <dcterms:created xsi:type="dcterms:W3CDTF">2022-10-30T07:15:49Z</dcterms:created>
  <dcterms:modified xsi:type="dcterms:W3CDTF">2022-11-15T22:24:11Z</dcterms:modified>
</cp:coreProperties>
</file>