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Roboto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19" Type="http://schemas.openxmlformats.org/officeDocument/2006/relationships/font" Target="fonts/Raleway-italic.fntdata"/><Relationship Id="rId1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049a2ac76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049a2ac76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049a2ac76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c049a2ac7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049a2ac76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049a2ac76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dd1a265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2dd1a265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049a2ac7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c049a2ac7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da26a01b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da26a01b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dd1a265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2dd1a265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dd1a265e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2dd1a265e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e16973d84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e16973d84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f51e828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2f51e828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panda-wms.readthedocs.io" TargetMode="External"/><Relationship Id="rId4" Type="http://schemas.openxmlformats.org/officeDocument/2006/relationships/hyperlink" Target="https://airflow.apache.or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600"/>
              </a:spcAft>
              <a:buNone/>
            </a:pPr>
            <a:r>
              <a:rPr lang="ru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Платформа управления процессом обработки данных эксперимента SPD</a:t>
            </a:r>
            <a:endParaRPr sz="4480"/>
          </a:p>
        </p:txBody>
      </p:sp>
      <p:sp>
        <p:nvSpPr>
          <p:cNvPr id="87" name="Google Shape;87;p13"/>
          <p:cNvSpPr txBox="1"/>
          <p:nvPr/>
        </p:nvSpPr>
        <p:spPr>
          <a:xfrm>
            <a:off x="729450" y="312918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Исполнитель: Слепенков Глеб Владимирович</a:t>
            </a:r>
            <a:endParaRPr sz="165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356208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Научный руководитель</a:t>
            </a:r>
            <a:r>
              <a:rPr lang="ru" sz="165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: Профессор, д.т.н. Дегтярев Александр Борисович, СПбГУ</a:t>
            </a:r>
            <a:endParaRPr sz="165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29450" y="399498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Консультант</a:t>
            </a: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: Ведущий программист, к.т.н. Петросян Артем Шмавонович</a:t>
            </a:r>
            <a:r>
              <a:rPr lang="ru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, ОИЯИ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Список литературы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729450" y="1964425"/>
            <a:ext cx="7688700" cy="28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Официальная документация PanDA / PanDA – : сайт: – 2020 – </a:t>
            </a:r>
            <a:r>
              <a:rPr lang="ru" sz="10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https://panda-wms.readthedocs.io</a:t>
            </a: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Официальная документация Apache Airflow / The Apache Software Foundation – : сайт: – 2023 – </a:t>
            </a:r>
            <a:r>
              <a:rPr lang="ru" sz="10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https://airflow.apache.org</a:t>
            </a: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Crusoe M. R. et al. Methods included: Standardizing computational reuse and portability with the common workflow language //Communications of the ACM. – 2022. – Т. 65. – №. 6. – С. 54-63.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Kotliar M., Kartashov A. V., Barski A. CWL-Airflow: a lightweight pipeline manager supporting Common Workflow Language //Gigascience. – 2019. – Т. 8. – №. 7. – С. giz084.</a:t>
            </a:r>
            <a:endParaRPr/>
          </a:p>
        </p:txBody>
      </p:sp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  <p:sp>
        <p:nvSpPr>
          <p:cNvPr id="158" name="Google Shape;158;p2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Введение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процессе проведения современных физических экспериментов в таких сферах, как физика высоких энергий, генерируется большое количество данных, которое невозможно обработать без автоматизации.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На текущий момент для отдельных экспериментов реализованы собственные системы обработки данных. Однако в силу особенностей как экспериментов, так и реализации ПО, его применение к другим экспериментам затруднено или вовсе невозможно. По этой причине для обработки данных эксперимента SPD требуется свой набор ПО, в том числе, платформа управления процессами обработки данных.</a:t>
            </a:r>
            <a:endParaRPr/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Предполагаемый процесс работы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Пользователь задает описание задачи через web - интерфейс.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описанию пользователя генерируется DAG.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Система запускает DAG и следит за его исполнением: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Указанные в описании пользователя файлы запрашиваются у файлового хранилища.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После прочтения файлы передаются в систему управления нагрузкой, которая распределяет задачи между исполнителями.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завершении работы система управления нагрузкой возвращает обработанный набор файлов.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Результат предыдущего пункта через файловое хранилище записывается на ленты.</a:t>
            </a:r>
            <a:endParaRPr/>
          </a:p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729450" y="1270000"/>
            <a:ext cx="7688700" cy="5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940"/>
              <a:t>Основные требования</a:t>
            </a:r>
            <a:endParaRPr sz="1940"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Поддержка основных функций: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ru"/>
              <a:t>Подготовка данных для обработки;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ru"/>
              <a:t>Проверка полученных результатов;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ru"/>
              <a:t>Обработка возникших ошибок.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Предполагаемая нагрузка: одновременное выполнение 50 000  задач.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Максимальная гибкость, возможность повторного использования для обработки данных других экспериментов.</a:t>
            </a:r>
            <a:endParaRPr/>
          </a:p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Предполагаемая архитектура</a:t>
            </a:r>
            <a:endParaRPr b="1"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9925" y="304800"/>
            <a:ext cx="5644140" cy="406774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CWL - airflow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CWL - airflow - пакет, расширяющий возможности Apache Airflow за счет поддержки CWL версии 1.1.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Основные особенности: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Возможность описания DAG в формате cwl.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Наличие REST API для создания новых DAG и управления существующими DAG.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Масштабируемость.</a:t>
            </a:r>
            <a:endParaRPr/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CWL - airflow и PanDA</a:t>
            </a:r>
            <a:endParaRPr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рамках проекта у данных систем отличаются уровни ответственности.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CWL - airflow применяется для управления процессом на уровне </a:t>
            </a:r>
            <a:r>
              <a:rPr b="1" lang="ru"/>
              <a:t>заданий (task)</a:t>
            </a:r>
            <a:r>
              <a:rPr lang="ru"/>
              <a:t>. Для разбиения заданий на отдельные </a:t>
            </a:r>
            <a:r>
              <a:rPr b="1" lang="ru"/>
              <a:t>задачи (jobs) </a:t>
            </a:r>
            <a:r>
              <a:rPr lang="ru"/>
              <a:t>и управления процессом на их уровне предназначена PanDA. </a:t>
            </a:r>
            <a:endParaRPr/>
          </a:p>
        </p:txBody>
      </p:sp>
      <p:sp>
        <p:nvSpPr>
          <p:cNvPr id="131" name="Google Shape;131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Текущий прогресс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Развернули cwl-airflow на виртуальной машине.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Подготовили docker compose для разворачивания в контейнерах.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Дальнейшие планы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Тестирование интеграции CWL - airflow, PanDA и Rucio.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Разработка панели администрирования. </a:t>
            </a:r>
            <a:endParaRPr/>
          </a:p>
        </p:txBody>
      </p:sp>
      <p:sp>
        <p:nvSpPr>
          <p:cNvPr id="145" name="Google Shape;145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