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1" r:id="rId2"/>
    <p:sldId id="333" r:id="rId3"/>
    <p:sldId id="308" r:id="rId4"/>
    <p:sldId id="335" r:id="rId5"/>
    <p:sldId id="324" r:id="rId6"/>
    <p:sldId id="2514" r:id="rId7"/>
    <p:sldId id="307" r:id="rId8"/>
    <p:sldId id="341" r:id="rId9"/>
    <p:sldId id="315" r:id="rId10"/>
    <p:sldId id="342" r:id="rId11"/>
    <p:sldId id="332" r:id="rId12"/>
    <p:sldId id="340" r:id="rId13"/>
    <p:sldId id="319" r:id="rId14"/>
    <p:sldId id="303" r:id="rId15"/>
    <p:sldId id="2509" r:id="rId16"/>
    <p:sldId id="2508" r:id="rId17"/>
    <p:sldId id="2510" r:id="rId18"/>
    <p:sldId id="316" r:id="rId19"/>
    <p:sldId id="321" r:id="rId20"/>
    <p:sldId id="2512" r:id="rId21"/>
    <p:sldId id="2511" r:id="rId22"/>
    <p:sldId id="329" r:id="rId23"/>
    <p:sldId id="286" r:id="rId24"/>
    <p:sldId id="2513" r:id="rId25"/>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652" autoAdjust="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626531E-2D40-43B7-8591-D470484D72E3}" type="datetimeFigureOut">
              <a:rPr lang="ru-RU" smtClean="0"/>
              <a:t>23.01.2024</a:t>
            </a:fld>
            <a:endParaRPr lang="ru-RU"/>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52D6A3F-5CBD-4653-9A0D-88970215F449}" type="slidenum">
              <a:rPr lang="ru-RU" smtClean="0"/>
              <a:t>‹#›</a:t>
            </a:fld>
            <a:endParaRPr lang="ru-RU"/>
          </a:p>
        </p:txBody>
      </p:sp>
    </p:spTree>
    <p:extLst>
      <p:ext uri="{BB962C8B-B14F-4D97-AF65-F5344CB8AC3E}">
        <p14:creationId xmlns:p14="http://schemas.microsoft.com/office/powerpoint/2010/main" val="270177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ravo.gov.ru/proxy/ips/?docbody=&amp;prevDoc=102046181&amp;backlink=1&amp;&amp;nd=10203832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Прямо сейчас мы не можем начать дизайн проект поскольку есть перечень работ НИОКР, которые мы должны выполнить перед началом дизайн проекта</a:t>
            </a:r>
          </a:p>
        </p:txBody>
      </p:sp>
      <p:sp>
        <p:nvSpPr>
          <p:cNvPr id="4" name="Номер слайда 3"/>
          <p:cNvSpPr>
            <a:spLocks noGrp="1"/>
          </p:cNvSpPr>
          <p:nvPr>
            <p:ph type="sldNum" sz="quarter" idx="5"/>
          </p:nvPr>
        </p:nvSpPr>
        <p:spPr/>
        <p:txBody>
          <a:bodyPr/>
          <a:lstStyle/>
          <a:p>
            <a:fld id="{152D6A3F-5CBD-4653-9A0D-88970215F449}" type="slidenum">
              <a:rPr lang="ru-RU" smtClean="0"/>
              <a:t>2</a:t>
            </a:fld>
            <a:endParaRPr lang="ru-RU"/>
          </a:p>
        </p:txBody>
      </p:sp>
    </p:spTree>
    <p:extLst>
      <p:ext uri="{BB962C8B-B14F-4D97-AF65-F5344CB8AC3E}">
        <p14:creationId xmlns:p14="http://schemas.microsoft.com/office/powerpoint/2010/main" val="147858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r>
              <a:rPr lang="ru-RU" dirty="0"/>
              <a:t>Базовым документом</a:t>
            </a:r>
            <a:r>
              <a:rPr lang="ru-RU" baseline="0" dirty="0"/>
              <a:t> проекта реактора НЕПТУН на данном этапе является ЭП. На основе ЭП+ОП разрабатывается ОБИН. На основании этих трех документов, которые содержат </a:t>
            </a:r>
            <a:r>
              <a:rPr lang="ru-RU" sz="1200" b="0" i="0" kern="1200" dirty="0">
                <a:solidFill>
                  <a:schemeClr val="tx1"/>
                </a:solidFill>
                <a:effectLst/>
                <a:latin typeface="+mn-lt"/>
                <a:ea typeface="+mn-ea"/>
                <a:cs typeface="+mn-cs"/>
              </a:rPr>
              <a:t>информацию о целях, источниках и возможностях инвестирования, вариантах местоположения, сроках строительства и ввода объекта в эксплуатацию, технико-экономических показателях, радиационной и экологической безопасности объекта, Дирекция</a:t>
            </a:r>
            <a:r>
              <a:rPr lang="ru-RU" sz="1200" b="0" i="0" kern="1200" baseline="0" dirty="0">
                <a:solidFill>
                  <a:schemeClr val="tx1"/>
                </a:solidFill>
                <a:effectLst/>
                <a:latin typeface="+mn-lt"/>
                <a:ea typeface="+mn-ea"/>
                <a:cs typeface="+mn-cs"/>
              </a:rPr>
              <a:t> ОИЯИ принимает решение о сооружении реактора в Дубне, готовит Ходатайство о намерениях и отправляет его в Росатом и правительство МО. </a:t>
            </a:r>
          </a:p>
          <a:p>
            <a:pPr marL="228600" indent="-228600">
              <a:buAutoNum type="arabicPeriod"/>
            </a:pPr>
            <a:r>
              <a:rPr lang="ru-RU" sz="1200" b="0" i="0" kern="1200" baseline="0" dirty="0">
                <a:solidFill>
                  <a:schemeClr val="tx1"/>
                </a:solidFill>
                <a:effectLst/>
                <a:latin typeface="+mn-lt"/>
                <a:ea typeface="+mn-ea"/>
                <a:cs typeface="+mn-cs"/>
              </a:rPr>
              <a:t>При положительном рассмотрении ходатайства ОИЯИ направляет разработанный ОБИН, с </a:t>
            </a:r>
            <a:r>
              <a:rPr lang="ru-RU" sz="1200" b="0" i="0" kern="1200" dirty="0">
                <a:solidFill>
                  <a:schemeClr val="tx1"/>
                </a:solidFill>
                <a:effectLst/>
                <a:latin typeface="+mn-lt"/>
                <a:ea typeface="+mn-ea"/>
                <a:cs typeface="+mn-cs"/>
              </a:rPr>
              <a:t>приложениями необходимых материалов согласований и решением о предварительном месте размещения объекта, соответствующих коммуникаций, а также при необходимости его санитарной (охранной) зоны </a:t>
            </a:r>
            <a:r>
              <a:rPr lang="ru-RU" sz="1200" kern="1200" dirty="0">
                <a:solidFill>
                  <a:schemeClr val="tx1"/>
                </a:solidFill>
                <a:effectLst/>
                <a:latin typeface="+mn-lt"/>
                <a:ea typeface="+mn-ea"/>
                <a:cs typeface="+mn-cs"/>
              </a:rPr>
              <a:t>в: Правительство Московской области для оформления  и утверждения акта  выбора  земельного  участка  в соответствии  с  законодательством Российской Федерации,</a:t>
            </a:r>
            <a:r>
              <a:rPr lang="ru-RU" sz="1200" kern="1200" baseline="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в ГК «Росатом, Министерство науки и высшего образования, Минприроды, МЧС, ФМБА для проведения экспертиз и подготовки соответствующих заключений.</a:t>
            </a:r>
            <a:r>
              <a:rPr lang="ru-RU" sz="1200" kern="1200" baseline="0" dirty="0">
                <a:solidFill>
                  <a:schemeClr val="tx1"/>
                </a:solidFill>
                <a:effectLst/>
                <a:latin typeface="+mn-lt"/>
                <a:ea typeface="+mn-ea"/>
                <a:cs typeface="+mn-cs"/>
              </a:rPr>
              <a:t> После утверждения ОБИН (Главгосэкспертиза?) приступаем к разработке ТЭО – основной проектный документ на сооружение объекта. </a:t>
            </a:r>
            <a:r>
              <a:rPr lang="ru-RU" sz="1200" b="0" i="0" kern="1200" dirty="0">
                <a:solidFill>
                  <a:schemeClr val="tx1"/>
                </a:solidFill>
                <a:effectLst/>
                <a:latin typeface="+mn-lt"/>
                <a:ea typeface="+mn-ea"/>
                <a:cs typeface="+mn-cs"/>
              </a:rPr>
              <a:t>Технико-экономическое обоснование по объектам федерального значения проходит необходимые согласования, государственные экспертизы, включая экологическую, осуществляемую в соответствии с Федеральным законом </a:t>
            </a:r>
            <a:r>
              <a:rPr lang="ru-RU" sz="1200" b="0" i="0" u="sng" kern="1200" dirty="0">
                <a:solidFill>
                  <a:schemeClr val="tx1"/>
                </a:solidFill>
                <a:effectLst/>
                <a:latin typeface="+mn-lt"/>
                <a:ea typeface="+mn-ea"/>
                <a:cs typeface="+mn-cs"/>
                <a:hlinkClick r:id="rId3"/>
              </a:rPr>
              <a:t>"Об экологической экспертизе"</a:t>
            </a:r>
            <a:r>
              <a:rPr lang="ru-RU" sz="1200" b="0" i="0" kern="1200" dirty="0">
                <a:solidFill>
                  <a:schemeClr val="tx1"/>
                </a:solidFill>
                <a:effectLst/>
                <a:latin typeface="+mn-lt"/>
                <a:ea typeface="+mn-ea"/>
                <a:cs typeface="+mn-cs"/>
              </a:rPr>
              <a:t>, и утверждается соответствующим федеральным органом исполнительной власти (правительство РФ). </a:t>
            </a:r>
            <a:endParaRPr lang="ru-RU" sz="1200" b="0" i="0" kern="1200" baseline="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52D6A3F-5CBD-4653-9A0D-88970215F449}" type="slidenum">
              <a:rPr lang="ru-RU" smtClean="0"/>
              <a:t>3</a:t>
            </a:fld>
            <a:endParaRPr lang="ru-RU"/>
          </a:p>
        </p:txBody>
      </p:sp>
    </p:spTree>
    <p:extLst>
      <p:ext uri="{BB962C8B-B14F-4D97-AF65-F5344CB8AC3E}">
        <p14:creationId xmlns:p14="http://schemas.microsoft.com/office/powerpoint/2010/main" val="67932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Прямо сейчас мы не можем начать дизайн проект поскольку есть перечень работ НИОКР, которые мы должны выполнить перед началом дизайн проекта</a:t>
            </a:r>
          </a:p>
        </p:txBody>
      </p:sp>
      <p:sp>
        <p:nvSpPr>
          <p:cNvPr id="4" name="Номер слайда 3"/>
          <p:cNvSpPr>
            <a:spLocks noGrp="1"/>
          </p:cNvSpPr>
          <p:nvPr>
            <p:ph type="sldNum" sz="quarter" idx="5"/>
          </p:nvPr>
        </p:nvSpPr>
        <p:spPr/>
        <p:txBody>
          <a:bodyPr/>
          <a:lstStyle/>
          <a:p>
            <a:fld id="{152D6A3F-5CBD-4653-9A0D-88970215F449}" type="slidenum">
              <a:rPr lang="ru-RU" smtClean="0"/>
              <a:t>4</a:t>
            </a:fld>
            <a:endParaRPr lang="ru-RU"/>
          </a:p>
        </p:txBody>
      </p:sp>
    </p:spTree>
    <p:extLst>
      <p:ext uri="{BB962C8B-B14F-4D97-AF65-F5344CB8AC3E}">
        <p14:creationId xmlns:p14="http://schemas.microsoft.com/office/powerpoint/2010/main" val="48932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52D6A3F-5CBD-4653-9A0D-88970215F449}" type="slidenum">
              <a:rPr lang="ru-RU" smtClean="0"/>
              <a:t>6</a:t>
            </a:fld>
            <a:endParaRPr lang="ru-RU"/>
          </a:p>
        </p:txBody>
      </p:sp>
    </p:spTree>
    <p:extLst>
      <p:ext uri="{BB962C8B-B14F-4D97-AF65-F5344CB8AC3E}">
        <p14:creationId xmlns:p14="http://schemas.microsoft.com/office/powerpoint/2010/main" val="106021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52D6A3F-5CBD-4653-9A0D-88970215F449}" type="slidenum">
              <a:rPr lang="ru-RU" smtClean="0"/>
              <a:t>7</a:t>
            </a:fld>
            <a:endParaRPr lang="ru-RU"/>
          </a:p>
        </p:txBody>
      </p:sp>
    </p:spTree>
    <p:extLst>
      <p:ext uri="{BB962C8B-B14F-4D97-AF65-F5344CB8AC3E}">
        <p14:creationId xmlns:p14="http://schemas.microsoft.com/office/powerpoint/2010/main" val="54607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D67EC39-420E-424F-AEF2-2448903FCBDF}"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70337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67EC39-420E-424F-AEF2-2448903FCBDF}"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56242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67EC39-420E-424F-AEF2-2448903FCBDF}"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3526812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Слайд с заголовком">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95828E19-F354-DF47-B066-E5BD57421194}"/>
              </a:ext>
            </a:extLst>
          </p:cNvPr>
          <p:cNvSpPr>
            <a:spLocks noGrp="1"/>
          </p:cNvSpPr>
          <p:nvPr>
            <p:ph type="body" sz="quarter" idx="14" hasCustomPrompt="1"/>
          </p:nvPr>
        </p:nvSpPr>
        <p:spPr>
          <a:xfrm>
            <a:off x="587375" y="6449549"/>
            <a:ext cx="10296525"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lumMod val="50000"/>
                  </a:schemeClr>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a:t>
            </a:r>
            <a:r>
              <a:rPr lang="en-US" dirty="0"/>
              <a:t> </a:t>
            </a:r>
            <a:r>
              <a:rPr lang="ru-RU" sz="1200" b="0" i="0" u="none" strike="noStrike" cap="none" spc="0" dirty="0">
                <a:ln>
                  <a:noFill/>
                </a:ln>
                <a:solidFill>
                  <a:schemeClr val="bg1">
                    <a:lumMod val="50000"/>
                  </a:schemeClr>
                </a:solidFill>
                <a:latin typeface="Arial"/>
                <a:ea typeface="Arial"/>
                <a:cs typeface="Arial"/>
              </a:rPr>
              <a:t>Место для указания источников, сносок и примечаний</a:t>
            </a:r>
            <a:endParaRPr lang="ru-RU" dirty="0"/>
          </a:p>
        </p:txBody>
      </p:sp>
      <p:sp>
        <p:nvSpPr>
          <p:cNvPr id="2" name="Заголовок 1">
            <a:extLst>
              <a:ext uri="{FF2B5EF4-FFF2-40B4-BE49-F238E27FC236}">
                <a16:creationId xmlns:a16="http://schemas.microsoft.com/office/drawing/2014/main" id="{876C016B-785E-E702-99AB-804EE8364CA8}"/>
              </a:ext>
            </a:extLst>
          </p:cNvPr>
          <p:cNvSpPr>
            <a:spLocks noGrp="1"/>
          </p:cNvSpPr>
          <p:nvPr>
            <p:ph type="title" hasCustomPrompt="1"/>
          </p:nvPr>
        </p:nvSpPr>
        <p:spPr>
          <a:xfrm>
            <a:off x="587375" y="296863"/>
            <a:ext cx="8208963" cy="647700"/>
          </a:xfrm>
          <a:prstGeom prst="rect">
            <a:avLst/>
          </a:prstGeom>
        </p:spPr>
        <p:txBody>
          <a:bodyPr lIns="0" tIns="0" rIns="0" bIns="36000" anchor="ctr"/>
          <a:lstStyle>
            <a:lvl1pPr>
              <a:lnSpc>
                <a:spcPct val="100000"/>
              </a:lnSpc>
              <a:defRPr lang="ru-RU" sz="2300" b="1" kern="1200" smtClean="0">
                <a:solidFill>
                  <a:schemeClr val="tx1"/>
                </a:solidFill>
                <a:latin typeface="Arial" charset="0"/>
                <a:ea typeface="Arial" charset="0"/>
                <a:cs typeface="Arial" charset="0"/>
              </a:defRPr>
            </a:lvl1pPr>
          </a:lstStyle>
          <a:p>
            <a:r>
              <a:rPr lang="ru-RU" dirty="0"/>
              <a:t>Заголовок</a:t>
            </a:r>
            <a:br>
              <a:rPr lang="ru-RU" dirty="0"/>
            </a:br>
            <a:r>
              <a:rPr lang="ru-RU" dirty="0"/>
              <a:t>в 2 строки</a:t>
            </a:r>
          </a:p>
        </p:txBody>
      </p:sp>
    </p:spTree>
    <p:extLst>
      <p:ext uri="{BB962C8B-B14F-4D97-AF65-F5344CB8AC3E}">
        <p14:creationId xmlns:p14="http://schemas.microsoft.com/office/powerpoint/2010/main" val="37065173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67EC39-420E-424F-AEF2-2448903FCBDF}"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361761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D67EC39-420E-424F-AEF2-2448903FCBDF}"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126038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D67EC39-420E-424F-AEF2-2448903FCBDF}" type="datetimeFigureOut">
              <a:rPr lang="ru-RU" smtClean="0"/>
              <a:t>23.01.2024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26636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D67EC39-420E-424F-AEF2-2448903FCBDF}" type="datetimeFigureOut">
              <a:rPr lang="ru-RU" smtClean="0"/>
              <a:t>23.01.2024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132010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D67EC39-420E-424F-AEF2-2448903FCBDF}" type="datetimeFigureOut">
              <a:rPr lang="ru-RU" smtClean="0"/>
              <a:t>23.01.2024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259427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67EC39-420E-424F-AEF2-2448903FCBDF}" type="datetimeFigureOut">
              <a:rPr lang="ru-RU" smtClean="0"/>
              <a:t>23.01.2024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313542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67EC39-420E-424F-AEF2-2448903FCBDF}" type="datetimeFigureOut">
              <a:rPr lang="ru-RU" smtClean="0"/>
              <a:t>23.01.2024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327194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67EC39-420E-424F-AEF2-2448903FCBDF}" type="datetimeFigureOut">
              <a:rPr lang="ru-RU" smtClean="0"/>
              <a:t>23.01.2024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84286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7EC39-420E-424F-AEF2-2448903FCBDF}" type="datetimeFigureOut">
              <a:rPr lang="ru-RU" smtClean="0"/>
              <a:t>23.01.2024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E8B12-7A9E-4FAA-8B53-CAC3B200C02E}" type="slidenum">
              <a:rPr lang="ru-RU" smtClean="0"/>
              <a:t>‹#›</a:t>
            </a:fld>
            <a:endParaRPr lang="ru-RU"/>
          </a:p>
        </p:txBody>
      </p:sp>
    </p:spTree>
    <p:extLst>
      <p:ext uri="{BB962C8B-B14F-4D97-AF65-F5344CB8AC3E}">
        <p14:creationId xmlns:p14="http://schemas.microsoft.com/office/powerpoint/2010/main" val="2334706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indico.jinr.ru/event/3755/"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506588" y="115652"/>
            <a:ext cx="11334541" cy="954107"/>
          </a:xfrm>
          <a:prstGeom prst="rect">
            <a:avLst/>
          </a:prstGeom>
        </p:spPr>
        <p:txBody>
          <a:bodyPr wrap="square">
            <a:spAutoFit/>
          </a:bodyPr>
          <a:lstStyle/>
          <a:p>
            <a:pPr algn="ctr"/>
            <a:r>
              <a:rPr lang="en-US" sz="2800" u="sng" dirty="0">
                <a:solidFill>
                  <a:srgbClr val="0070C0"/>
                </a:solidFill>
                <a:hlinkClick r:id="rId2"/>
              </a:rPr>
              <a:t>58th m</a:t>
            </a:r>
            <a:r>
              <a:rPr lang="en-US" sz="2800" dirty="0">
                <a:solidFill>
                  <a:srgbClr val="0070C0"/>
                </a:solidFill>
                <a:hlinkClick r:id="rId2"/>
              </a:rPr>
              <a:t>eeting of the PAC for Condensed Matter Physics</a:t>
            </a:r>
            <a:r>
              <a:rPr lang="ru-RU" sz="2800" dirty="0">
                <a:solidFill>
                  <a:srgbClr val="0070C0"/>
                </a:solidFill>
              </a:rPr>
              <a:t> </a:t>
            </a:r>
            <a:endParaRPr lang="en-US" sz="2800" dirty="0">
              <a:solidFill>
                <a:srgbClr val="0070C0"/>
              </a:solidFill>
            </a:endParaRPr>
          </a:p>
          <a:p>
            <a:pPr algn="ctr"/>
            <a:r>
              <a:rPr lang="en-US" sz="2800" dirty="0">
                <a:solidFill>
                  <a:srgbClr val="0070C0"/>
                </a:solidFill>
              </a:rPr>
              <a:t>January 25-26</a:t>
            </a:r>
            <a:r>
              <a:rPr lang="en-US" sz="2800" baseline="30000" dirty="0">
                <a:solidFill>
                  <a:srgbClr val="0070C0"/>
                </a:solidFill>
              </a:rPr>
              <a:t>th </a:t>
            </a:r>
            <a:r>
              <a:rPr lang="en-US" sz="2800" dirty="0">
                <a:solidFill>
                  <a:srgbClr val="0070C0"/>
                </a:solidFill>
              </a:rPr>
              <a:t>2024</a:t>
            </a:r>
          </a:p>
        </p:txBody>
      </p:sp>
      <p:sp>
        <p:nvSpPr>
          <p:cNvPr id="5" name="Прямоугольник 4"/>
          <p:cNvSpPr/>
          <p:nvPr/>
        </p:nvSpPr>
        <p:spPr>
          <a:xfrm>
            <a:off x="428729" y="1131679"/>
            <a:ext cx="11334541" cy="5447645"/>
          </a:xfrm>
          <a:prstGeom prst="rect">
            <a:avLst/>
          </a:prstGeom>
        </p:spPr>
        <p:txBody>
          <a:bodyPr wrap="square">
            <a:spAutoFit/>
          </a:bodyPr>
          <a:lstStyle/>
          <a:p>
            <a:pPr algn="ctr"/>
            <a:r>
              <a:rPr lang="en-US" sz="2800" u="sng" dirty="0"/>
              <a:t>M.V. Bulavin</a:t>
            </a:r>
          </a:p>
          <a:p>
            <a:pPr algn="ctr"/>
            <a:r>
              <a:rPr lang="en-US" sz="3600" b="1" dirty="0">
                <a:solidFill>
                  <a:srgbClr val="00B050"/>
                </a:solidFill>
              </a:rPr>
              <a:t>Status of the new advanced neutron source’s project at JINR</a:t>
            </a:r>
          </a:p>
          <a:p>
            <a:pPr algn="ctr"/>
            <a:r>
              <a:rPr lang="en-US" sz="2800" dirty="0"/>
              <a:t>Project is realized within the framework of the </a:t>
            </a:r>
            <a:endParaRPr lang="ru-RU" sz="2800" dirty="0"/>
          </a:p>
          <a:p>
            <a:pPr algn="ctr"/>
            <a:r>
              <a:rPr lang="en-US" sz="2800" b="1" dirty="0">
                <a:solidFill>
                  <a:srgbClr val="FF0000"/>
                </a:solidFill>
              </a:rPr>
              <a:t>LIP 04-4-1149-2024/2028 Pulsed Neutron Source and Complex of Spectrometers (Leader – E.V. Lychagin)</a:t>
            </a:r>
            <a:r>
              <a:rPr lang="ru-RU" sz="2800" b="1" dirty="0">
                <a:solidFill>
                  <a:srgbClr val="FF0000"/>
                </a:solidFill>
              </a:rPr>
              <a:t>;</a:t>
            </a:r>
            <a:endParaRPr lang="en-US" sz="2800" b="1" dirty="0">
              <a:solidFill>
                <a:srgbClr val="FF0000"/>
              </a:solidFill>
            </a:endParaRPr>
          </a:p>
          <a:p>
            <a:pPr algn="ctr"/>
            <a:endParaRPr lang="ru-RU" sz="2800" b="1" dirty="0">
              <a:solidFill>
                <a:srgbClr val="FF0000"/>
              </a:solidFill>
            </a:endParaRPr>
          </a:p>
          <a:p>
            <a:pPr algn="ctr"/>
            <a:r>
              <a:rPr lang="en-US" sz="2400" i="1" dirty="0">
                <a:solidFill>
                  <a:srgbClr val="FF0000"/>
                </a:solidFill>
              </a:rPr>
              <a:t>Project</a:t>
            </a:r>
            <a:r>
              <a:rPr lang="ru-RU" sz="2400" i="1" dirty="0">
                <a:solidFill>
                  <a:srgbClr val="FF0000"/>
                </a:solidFill>
              </a:rPr>
              <a:t> </a:t>
            </a:r>
            <a:r>
              <a:rPr lang="en-US" sz="2400" i="1" dirty="0">
                <a:solidFill>
                  <a:srgbClr val="FF0000"/>
                </a:solidFill>
              </a:rPr>
              <a:t>of the LIP – </a:t>
            </a:r>
            <a:r>
              <a:rPr lang="ru-RU" sz="2400" i="1" dirty="0">
                <a:solidFill>
                  <a:srgbClr val="FF0000"/>
                </a:solidFill>
              </a:rPr>
              <a:t>«</a:t>
            </a:r>
            <a:r>
              <a:rPr lang="en-US" sz="2400" i="1" dirty="0">
                <a:solidFill>
                  <a:srgbClr val="FF0000"/>
                </a:solidFill>
              </a:rPr>
              <a:t>NEW ADVANCED NEUTRON SOURCE IN JINR</a:t>
            </a:r>
            <a:r>
              <a:rPr lang="ru-RU" sz="2400" i="1" dirty="0">
                <a:solidFill>
                  <a:srgbClr val="FF0000"/>
                </a:solidFill>
              </a:rPr>
              <a:t>»;</a:t>
            </a:r>
            <a:endParaRPr lang="en-US" sz="2400" i="1" dirty="0">
              <a:solidFill>
                <a:srgbClr val="FF0000"/>
              </a:solidFill>
            </a:endParaRPr>
          </a:p>
          <a:p>
            <a:pPr algn="ctr"/>
            <a:endParaRPr lang="ru-RU" sz="2400" i="1" dirty="0">
              <a:solidFill>
                <a:srgbClr val="FF0000"/>
              </a:solidFill>
            </a:endParaRPr>
          </a:p>
          <a:p>
            <a:pPr algn="ctr"/>
            <a:r>
              <a:rPr lang="en-US" sz="2000" dirty="0">
                <a:solidFill>
                  <a:srgbClr val="FF0000"/>
                </a:solidFill>
              </a:rPr>
              <a:t>Subproject of the LIP</a:t>
            </a:r>
            <a:r>
              <a:rPr lang="en-US" sz="2000" b="1" dirty="0">
                <a:solidFill>
                  <a:srgbClr val="FF0000"/>
                </a:solidFill>
              </a:rPr>
              <a:t> - </a:t>
            </a:r>
            <a:r>
              <a:rPr lang="en-US" sz="2000" dirty="0">
                <a:solidFill>
                  <a:srgbClr val="FF0000"/>
                </a:solidFill>
              </a:rPr>
              <a:t>R&amp;D for the justification of the development of a draft design project of a new advanced neutron source at JINR - the NEPTUN fast pulse reactor</a:t>
            </a:r>
            <a:r>
              <a:rPr lang="en-US" sz="2000" i="1" dirty="0"/>
              <a:t> </a:t>
            </a:r>
          </a:p>
          <a:p>
            <a:pPr algn="ctr"/>
            <a:endParaRPr lang="en-US" sz="2000" i="1" dirty="0"/>
          </a:p>
          <a:p>
            <a:pPr algn="ctr"/>
            <a:r>
              <a:rPr lang="en-US" sz="2800" i="1" dirty="0"/>
              <a:t>Project leaders</a:t>
            </a:r>
            <a:r>
              <a:rPr lang="ru-RU" sz="2800" i="1" dirty="0"/>
              <a:t>: </a:t>
            </a:r>
            <a:r>
              <a:rPr lang="en-US" sz="2800" i="1" dirty="0"/>
              <a:t>E.V. Lychagin, V.N. Shvetsov, M.V. Bulavin</a:t>
            </a:r>
            <a:endParaRPr lang="en-US" sz="2800" u="sng" dirty="0">
              <a:solidFill>
                <a:srgbClr val="0070C0"/>
              </a:solidFill>
            </a:endParaRPr>
          </a:p>
        </p:txBody>
      </p:sp>
    </p:spTree>
    <p:extLst>
      <p:ext uri="{BB962C8B-B14F-4D97-AF65-F5344CB8AC3E}">
        <p14:creationId xmlns:p14="http://schemas.microsoft.com/office/powerpoint/2010/main" val="292635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1E0A6EE-28AE-F82F-2940-EC4AA06B8D26}"/>
              </a:ext>
            </a:extLst>
          </p:cNvPr>
          <p:cNvPicPr>
            <a:picLocks noChangeAspect="1"/>
          </p:cNvPicPr>
          <p:nvPr/>
        </p:nvPicPr>
        <p:blipFill>
          <a:blip r:embed="rId2"/>
          <a:stretch>
            <a:fillRect/>
          </a:stretch>
        </p:blipFill>
        <p:spPr>
          <a:xfrm>
            <a:off x="103767" y="830997"/>
            <a:ext cx="4636013" cy="3776596"/>
          </a:xfrm>
          <a:prstGeom prst="rect">
            <a:avLst/>
          </a:prstGeom>
        </p:spPr>
      </p:pic>
      <p:sp>
        <p:nvSpPr>
          <p:cNvPr id="5" name="Прямоугольник 4">
            <a:extLst>
              <a:ext uri="{FF2B5EF4-FFF2-40B4-BE49-F238E27FC236}">
                <a16:creationId xmlns:a16="http://schemas.microsoft.com/office/drawing/2014/main" id="{E5FC67E0-46A8-92E4-596A-07FD89C50CF6}"/>
              </a:ext>
            </a:extLst>
          </p:cNvPr>
          <p:cNvSpPr/>
          <p:nvPr/>
        </p:nvSpPr>
        <p:spPr>
          <a:xfrm>
            <a:off x="0" y="0"/>
            <a:ext cx="12192000" cy="830997"/>
          </a:xfrm>
          <a:prstGeom prst="rect">
            <a:avLst/>
          </a:prstGeom>
          <a:solidFill>
            <a:srgbClr val="00B050"/>
          </a:solidFill>
          <a:ln>
            <a:solidFill>
              <a:schemeClr val="accent1"/>
            </a:solidFill>
          </a:ln>
        </p:spPr>
        <p:txBody>
          <a:bodyPr wrap="square">
            <a:spAutoFit/>
          </a:bodyPr>
          <a:lstStyle/>
          <a:p>
            <a:pPr algn="ctr"/>
            <a:r>
              <a:rPr lang="en-US" sz="2400" dirty="0"/>
              <a:t>Optimization of the reactor construction</a:t>
            </a:r>
            <a:r>
              <a:rPr lang="ru-RU" sz="2400" dirty="0"/>
              <a:t> </a:t>
            </a:r>
            <a:r>
              <a:rPr lang="en-US" sz="2400" dirty="0"/>
              <a:t>by NIKIET (Rosatom)</a:t>
            </a:r>
            <a:r>
              <a:rPr lang="ru-RU" sz="2400" dirty="0"/>
              <a:t>: </a:t>
            </a:r>
            <a:r>
              <a:rPr lang="en-US" sz="2400" dirty="0"/>
              <a:t>reactor vessel, reactivity modulator, a.c.c.</a:t>
            </a:r>
            <a:endParaRPr lang="ru-RU" sz="2400" dirty="0"/>
          </a:p>
        </p:txBody>
      </p:sp>
      <p:pic>
        <p:nvPicPr>
          <p:cNvPr id="7" name="Рисунок 6">
            <a:extLst>
              <a:ext uri="{FF2B5EF4-FFF2-40B4-BE49-F238E27FC236}">
                <a16:creationId xmlns:a16="http://schemas.microsoft.com/office/drawing/2014/main" id="{95D89DC4-1436-2877-DC6D-38C0AC80BCE2}"/>
              </a:ext>
            </a:extLst>
          </p:cNvPr>
          <p:cNvPicPr>
            <a:picLocks noChangeAspect="1"/>
          </p:cNvPicPr>
          <p:nvPr/>
        </p:nvPicPr>
        <p:blipFill>
          <a:blip r:embed="rId3"/>
          <a:stretch>
            <a:fillRect/>
          </a:stretch>
        </p:blipFill>
        <p:spPr>
          <a:xfrm>
            <a:off x="3418687" y="2634654"/>
            <a:ext cx="4156572" cy="4217105"/>
          </a:xfrm>
          <a:prstGeom prst="rect">
            <a:avLst/>
          </a:prstGeom>
        </p:spPr>
      </p:pic>
      <p:pic>
        <p:nvPicPr>
          <p:cNvPr id="2" name="Рисунок 1">
            <a:extLst>
              <a:ext uri="{FF2B5EF4-FFF2-40B4-BE49-F238E27FC236}">
                <a16:creationId xmlns:a16="http://schemas.microsoft.com/office/drawing/2014/main" id="{23D34E41-E629-6C2E-BB77-7336D639A9F7}"/>
              </a:ext>
            </a:extLst>
          </p:cNvPr>
          <p:cNvPicPr>
            <a:picLocks noChangeAspect="1"/>
          </p:cNvPicPr>
          <p:nvPr/>
        </p:nvPicPr>
        <p:blipFill>
          <a:blip r:embed="rId4"/>
          <a:stretch>
            <a:fillRect/>
          </a:stretch>
        </p:blipFill>
        <p:spPr>
          <a:xfrm>
            <a:off x="8552554" y="830997"/>
            <a:ext cx="3210572" cy="2851882"/>
          </a:xfrm>
          <a:prstGeom prst="rect">
            <a:avLst/>
          </a:prstGeom>
        </p:spPr>
      </p:pic>
      <p:pic>
        <p:nvPicPr>
          <p:cNvPr id="3" name="Рисунок 2" descr="E:\IBR_teplo\doc\doc\fluent_B4C_10cm_vfin1.jpg">
            <a:extLst>
              <a:ext uri="{FF2B5EF4-FFF2-40B4-BE49-F238E27FC236}">
                <a16:creationId xmlns:a16="http://schemas.microsoft.com/office/drawing/2014/main" id="{27DD0AB3-B173-B839-5698-F310C40477E1}"/>
              </a:ext>
            </a:extLst>
          </p:cNvPr>
          <p:cNvPicPr/>
          <p:nvPr/>
        </p:nvPicPr>
        <p:blipFill>
          <a:blip r:embed="rId5" cstate="print"/>
          <a:srcRect/>
          <a:stretch>
            <a:fillRect/>
          </a:stretch>
        </p:blipFill>
        <p:spPr bwMode="auto">
          <a:xfrm>
            <a:off x="8123680" y="3682879"/>
            <a:ext cx="3306618" cy="2693787"/>
          </a:xfrm>
          <a:prstGeom prst="rect">
            <a:avLst/>
          </a:prstGeom>
          <a:noFill/>
          <a:ln w="9525">
            <a:noFill/>
            <a:miter lim="800000"/>
            <a:headEnd/>
            <a:tailEnd/>
          </a:ln>
        </p:spPr>
      </p:pic>
      <p:cxnSp>
        <p:nvCxnSpPr>
          <p:cNvPr id="6" name="Прямая со стрелкой 5">
            <a:extLst>
              <a:ext uri="{FF2B5EF4-FFF2-40B4-BE49-F238E27FC236}">
                <a16:creationId xmlns:a16="http://schemas.microsoft.com/office/drawing/2014/main" id="{1B989E51-5F6C-29E1-AAD1-75E3189D8854}"/>
              </a:ext>
            </a:extLst>
          </p:cNvPr>
          <p:cNvCxnSpPr>
            <a:cxnSpLocks/>
          </p:cNvCxnSpPr>
          <p:nvPr/>
        </p:nvCxnSpPr>
        <p:spPr>
          <a:xfrm flipV="1">
            <a:off x="10157840" y="4080558"/>
            <a:ext cx="1016439" cy="662648"/>
          </a:xfrm>
          <a:prstGeom prst="straightConnector1">
            <a:avLst/>
          </a:prstGeom>
          <a:ln w="1905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78CCEF0F-0E8C-0397-F0D2-A038CCFE75D9}"/>
              </a:ext>
            </a:extLst>
          </p:cNvPr>
          <p:cNvSpPr txBox="1"/>
          <p:nvPr/>
        </p:nvSpPr>
        <p:spPr>
          <a:xfrm>
            <a:off x="11136923" y="3733546"/>
            <a:ext cx="1055077" cy="646331"/>
          </a:xfrm>
          <a:prstGeom prst="rect">
            <a:avLst/>
          </a:prstGeom>
          <a:noFill/>
        </p:spPr>
        <p:txBody>
          <a:bodyPr wrap="square">
            <a:spAutoFit/>
          </a:bodyPr>
          <a:lstStyle/>
          <a:p>
            <a:r>
              <a:rPr lang="en-US" dirty="0">
                <a:latin typeface="Times New Roman" panose="02020603050405020304" pitchFamily="18" charset="0"/>
              </a:rPr>
              <a:t>Propose to use Ni</a:t>
            </a:r>
            <a:endParaRPr lang="ru-RU" dirty="0"/>
          </a:p>
        </p:txBody>
      </p:sp>
      <p:sp>
        <p:nvSpPr>
          <p:cNvPr id="9" name="TextBox 8">
            <a:extLst>
              <a:ext uri="{FF2B5EF4-FFF2-40B4-BE49-F238E27FC236}">
                <a16:creationId xmlns:a16="http://schemas.microsoft.com/office/drawing/2014/main" id="{6158661E-8B36-0535-80EB-86DA5D1F17DF}"/>
              </a:ext>
            </a:extLst>
          </p:cNvPr>
          <p:cNvSpPr txBox="1"/>
          <p:nvPr/>
        </p:nvSpPr>
        <p:spPr>
          <a:xfrm>
            <a:off x="8014513" y="6439554"/>
            <a:ext cx="3927578" cy="338554"/>
          </a:xfrm>
          <a:prstGeom prst="rect">
            <a:avLst/>
          </a:prstGeom>
          <a:noFill/>
        </p:spPr>
        <p:txBody>
          <a:bodyPr wrap="square">
            <a:spAutoFit/>
          </a:bodyPr>
          <a:lstStyle/>
          <a:p>
            <a:r>
              <a:rPr lang="en-US" sz="1600" dirty="0">
                <a:solidFill>
                  <a:srgbClr val="000000"/>
                </a:solidFill>
                <a:latin typeface="Arial" panose="020B0604020202020204" pitchFamily="34" charset="0"/>
              </a:rPr>
              <a:t>D</a:t>
            </a:r>
            <a:r>
              <a:rPr lang="en-US" sz="1600" b="0" i="0" dirty="0">
                <a:solidFill>
                  <a:srgbClr val="000000"/>
                </a:solidFill>
                <a:effectLst/>
                <a:latin typeface="Arial" panose="020B0604020202020204" pitchFamily="34" charset="0"/>
              </a:rPr>
              <a:t>ehydration temperature is about 3</a:t>
            </a:r>
            <a:r>
              <a:rPr lang="ru-RU" sz="1600" b="0" i="0" dirty="0">
                <a:solidFill>
                  <a:srgbClr val="000000"/>
                </a:solidFill>
                <a:effectLst/>
                <a:latin typeface="Arial" panose="020B0604020202020204" pitchFamily="34" charset="0"/>
              </a:rPr>
              <a:t>5</a:t>
            </a:r>
            <a:r>
              <a:rPr lang="en-US" sz="1600" b="0" i="0" dirty="0">
                <a:solidFill>
                  <a:srgbClr val="000000"/>
                </a:solidFill>
                <a:effectLst/>
                <a:latin typeface="Arial" panose="020B0604020202020204" pitchFamily="34" charset="0"/>
              </a:rPr>
              <a:t>0</a:t>
            </a:r>
            <a:r>
              <a:rPr lang="en-US" sz="1600" baseline="30000" dirty="0">
                <a:latin typeface="Calibri" panose="020F0502020204030204" pitchFamily="34" charset="0"/>
                <a:ea typeface="Calibri" panose="020F0502020204030204" pitchFamily="34" charset="0"/>
                <a:cs typeface="Times New Roman" panose="02020603050405020304" pitchFamily="18" charset="0"/>
              </a:rPr>
              <a:t>0</a:t>
            </a:r>
            <a:r>
              <a:rPr lang="en-US" sz="1600" b="0" i="0" dirty="0">
                <a:solidFill>
                  <a:srgbClr val="000000"/>
                </a:solidFill>
                <a:effectLst/>
                <a:latin typeface="Arial" panose="020B0604020202020204" pitchFamily="34" charset="0"/>
              </a:rPr>
              <a:t>C!</a:t>
            </a:r>
            <a:endParaRPr lang="ru-RU" sz="1600" dirty="0"/>
          </a:p>
        </p:txBody>
      </p:sp>
    </p:spTree>
    <p:extLst>
      <p:ext uri="{BB962C8B-B14F-4D97-AF65-F5344CB8AC3E}">
        <p14:creationId xmlns:p14="http://schemas.microsoft.com/office/powerpoint/2010/main" val="281617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выглядит как текст, диаграмма, линия, План&#10;&#10;Автоматически созданное описание">
            <a:extLst>
              <a:ext uri="{FF2B5EF4-FFF2-40B4-BE49-F238E27FC236}">
                <a16:creationId xmlns:a16="http://schemas.microsoft.com/office/drawing/2014/main" id="{D0845C6B-84F2-9113-92A5-298A978C6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70" y="706959"/>
            <a:ext cx="8995877" cy="2870698"/>
          </a:xfrm>
          <a:prstGeom prst="rect">
            <a:avLst/>
          </a:prstGeom>
        </p:spPr>
      </p:pic>
      <p:sp>
        <p:nvSpPr>
          <p:cNvPr id="5" name="Прямоугольник 4">
            <a:extLst>
              <a:ext uri="{FF2B5EF4-FFF2-40B4-BE49-F238E27FC236}">
                <a16:creationId xmlns:a16="http://schemas.microsoft.com/office/drawing/2014/main" id="{9449F130-20AA-30DE-B552-E585CD5ABC67}"/>
              </a:ext>
            </a:extLst>
          </p:cNvPr>
          <p:cNvSpPr/>
          <p:nvPr/>
        </p:nvSpPr>
        <p:spPr>
          <a:xfrm>
            <a:off x="0" y="0"/>
            <a:ext cx="12192000" cy="523220"/>
          </a:xfrm>
          <a:prstGeom prst="rect">
            <a:avLst/>
          </a:prstGeom>
          <a:solidFill>
            <a:srgbClr val="00B050"/>
          </a:solidFill>
          <a:ln>
            <a:solidFill>
              <a:schemeClr val="accent1"/>
            </a:solidFill>
          </a:ln>
        </p:spPr>
        <p:txBody>
          <a:bodyPr wrap="square">
            <a:spAutoFit/>
          </a:bodyPr>
          <a:lstStyle/>
          <a:p>
            <a:pPr algn="ctr"/>
            <a:r>
              <a:rPr lang="en-US" sz="2800" dirty="0"/>
              <a:t>Model of dynamics of fast pulsed NEPTUN reactor</a:t>
            </a:r>
            <a:endParaRPr lang="ru-RU" sz="2800" dirty="0"/>
          </a:p>
        </p:txBody>
      </p:sp>
      <p:sp>
        <p:nvSpPr>
          <p:cNvPr id="6" name="Заголовок 1">
            <a:extLst>
              <a:ext uri="{FF2B5EF4-FFF2-40B4-BE49-F238E27FC236}">
                <a16:creationId xmlns:a16="http://schemas.microsoft.com/office/drawing/2014/main" id="{C337D5A8-B6B4-8BAE-D212-1B3FC9272C7A}"/>
              </a:ext>
            </a:extLst>
          </p:cNvPr>
          <p:cNvSpPr>
            <a:spLocks noGrp="1"/>
          </p:cNvSpPr>
          <p:nvPr>
            <p:ph type="title"/>
          </p:nvPr>
        </p:nvSpPr>
        <p:spPr>
          <a:xfrm>
            <a:off x="249283" y="3725337"/>
            <a:ext cx="11693434" cy="2870697"/>
          </a:xfrm>
        </p:spPr>
        <p:txBody>
          <a:bodyPr>
            <a:normAutofit fontScale="90000"/>
          </a:bodyPr>
          <a:lstStyle/>
          <a:p>
            <a:br>
              <a:rPr lang="en-US" sz="2200" dirty="0"/>
            </a:br>
            <a:br>
              <a:rPr lang="en-US" sz="2200" dirty="0"/>
            </a:br>
            <a:br>
              <a:rPr lang="en-US" sz="2000" dirty="0"/>
            </a:br>
            <a:r>
              <a:rPr lang="en-US" sz="2000" dirty="0"/>
              <a:t>1.</a:t>
            </a:r>
            <a:r>
              <a:rPr lang="en-US" sz="2000" u="sng" dirty="0"/>
              <a:t>The dynamics</a:t>
            </a:r>
            <a:r>
              <a:rPr lang="ru-RU" sz="2000" u="sng" dirty="0"/>
              <a:t> </a:t>
            </a:r>
            <a:r>
              <a:rPr lang="en-US" sz="2000" u="sng" dirty="0"/>
              <a:t>model</a:t>
            </a:r>
            <a:r>
              <a:rPr lang="en-US" sz="2000" dirty="0"/>
              <a:t> describing and studying the reasons of pulse reactor instability</a:t>
            </a:r>
            <a:r>
              <a:rPr lang="ru-RU" sz="2000" dirty="0"/>
              <a:t>, </a:t>
            </a:r>
            <a:r>
              <a:rPr lang="en-US" sz="2000" dirty="0"/>
              <a:t>determination of the parameters of stable reactor operation (</a:t>
            </a:r>
            <a:r>
              <a:rPr lang="en-US" sz="2000" i="1" dirty="0"/>
              <a:t>including optimal a.c.c. and fuel rod fixation - </a:t>
            </a:r>
            <a:r>
              <a:rPr lang="en-US" sz="2000" b="1" i="1" dirty="0"/>
              <a:t>thermoelasticity</a:t>
            </a:r>
            <a:r>
              <a:rPr lang="en-US" sz="2000" b="1" dirty="0"/>
              <a:t> block</a:t>
            </a:r>
            <a:r>
              <a:rPr lang="ru-RU" sz="2000" dirty="0"/>
              <a:t>), </a:t>
            </a:r>
            <a:r>
              <a:rPr lang="en-US" sz="2000" dirty="0"/>
              <a:t>verification of theoretical methods to the study of dynamics</a:t>
            </a:r>
            <a:r>
              <a:rPr lang="ru-RU" sz="2000" dirty="0"/>
              <a:t> </a:t>
            </a:r>
            <a:r>
              <a:rPr lang="en-US" sz="2000" dirty="0"/>
              <a:t>of the pulse reactor</a:t>
            </a:r>
            <a:br>
              <a:rPr lang="en-US" sz="2000" dirty="0"/>
            </a:br>
            <a:br>
              <a:rPr lang="en-US" sz="2000" dirty="0"/>
            </a:br>
            <a:r>
              <a:rPr lang="en-US" sz="2000" dirty="0"/>
              <a:t>2. </a:t>
            </a:r>
            <a:r>
              <a:rPr lang="en-US" sz="2000" i="1" dirty="0"/>
              <a:t>Development of a</a:t>
            </a:r>
            <a:r>
              <a:rPr lang="ru-RU" sz="2000" i="1" dirty="0"/>
              <a:t> </a:t>
            </a:r>
            <a:r>
              <a:rPr lang="en-US" sz="2000" i="1" dirty="0"/>
              <a:t>certified and attested dynamics computer model to</a:t>
            </a:r>
            <a:r>
              <a:rPr lang="en-US" sz="2000" dirty="0"/>
              <a:t> justify the safety of the reactor in governmental agency (Rostechnadzor</a:t>
            </a:r>
            <a:r>
              <a:rPr lang="ru-RU" sz="2000" dirty="0"/>
              <a:t> </a:t>
            </a:r>
            <a:r>
              <a:rPr lang="en-US" sz="2000" dirty="0"/>
              <a:t>etc.</a:t>
            </a:r>
            <a:r>
              <a:rPr lang="ru-RU" sz="2000" dirty="0"/>
              <a:t>)</a:t>
            </a:r>
            <a:r>
              <a:rPr lang="en-US" sz="2000" dirty="0"/>
              <a:t> in future. For certification, it is necessary to do a verification each program blocks using attested digital calculation codes and if you don’t have them, you need setting up experiments</a:t>
            </a:r>
            <a:br>
              <a:rPr lang="en-US" sz="2000" dirty="0"/>
            </a:br>
            <a:br>
              <a:rPr lang="ru-RU" sz="2200" dirty="0"/>
            </a:br>
            <a:br>
              <a:rPr lang="ru-RU" sz="2200" dirty="0"/>
            </a:br>
            <a:endParaRPr lang="ru-RU" dirty="0"/>
          </a:p>
        </p:txBody>
      </p:sp>
      <p:sp>
        <p:nvSpPr>
          <p:cNvPr id="3" name="Прямоугольник 2">
            <a:extLst>
              <a:ext uri="{FF2B5EF4-FFF2-40B4-BE49-F238E27FC236}">
                <a16:creationId xmlns:a16="http://schemas.microsoft.com/office/drawing/2014/main" id="{43B8EEFA-4B28-0130-F9D8-21DD95EFFE78}"/>
              </a:ext>
            </a:extLst>
          </p:cNvPr>
          <p:cNvSpPr/>
          <p:nvPr/>
        </p:nvSpPr>
        <p:spPr>
          <a:xfrm>
            <a:off x="2603863" y="1759131"/>
            <a:ext cx="1384663" cy="3831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D:\нептун\октябрь 2022\у-х статик.JPG">
            <a:extLst>
              <a:ext uri="{FF2B5EF4-FFF2-40B4-BE49-F238E27FC236}">
                <a16:creationId xmlns:a16="http://schemas.microsoft.com/office/drawing/2014/main" id="{E41363BF-0F43-CBFC-F1EA-2019CBE8AC7E}"/>
              </a:ext>
            </a:extLst>
          </p:cNvPr>
          <p:cNvPicPr/>
          <p:nvPr/>
        </p:nvPicPr>
        <p:blipFill>
          <a:blip r:embed="rId3" cstate="print"/>
          <a:srcRect/>
          <a:stretch>
            <a:fillRect/>
          </a:stretch>
        </p:blipFill>
        <p:spPr bwMode="auto">
          <a:xfrm>
            <a:off x="9602172" y="545663"/>
            <a:ext cx="2478735" cy="2995936"/>
          </a:xfrm>
          <a:prstGeom prst="rect">
            <a:avLst/>
          </a:prstGeom>
          <a:noFill/>
          <a:ln w="9525">
            <a:noFill/>
            <a:miter lim="800000"/>
            <a:headEnd/>
            <a:tailEnd/>
          </a:ln>
        </p:spPr>
      </p:pic>
    </p:spTree>
    <p:extLst>
      <p:ext uri="{BB962C8B-B14F-4D97-AF65-F5344CB8AC3E}">
        <p14:creationId xmlns:p14="http://schemas.microsoft.com/office/powerpoint/2010/main" val="347652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D:\нептун\ноябрь 2023\картины к отчёту\фэйс интер.JPG">
            <a:extLst>
              <a:ext uri="{FF2B5EF4-FFF2-40B4-BE49-F238E27FC236}">
                <a16:creationId xmlns:a16="http://schemas.microsoft.com/office/drawing/2014/main" id="{8DAFD6DF-56E9-6A94-729B-97382603C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038" y="650632"/>
            <a:ext cx="9715178" cy="536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9AC080D2-21AD-5E9E-6FCE-D9AAD68E30E1}"/>
              </a:ext>
            </a:extLst>
          </p:cNvPr>
          <p:cNvSpPr/>
          <p:nvPr/>
        </p:nvSpPr>
        <p:spPr>
          <a:xfrm>
            <a:off x="0" y="0"/>
            <a:ext cx="12192000" cy="523220"/>
          </a:xfrm>
          <a:prstGeom prst="rect">
            <a:avLst/>
          </a:prstGeom>
          <a:solidFill>
            <a:srgbClr val="00B050"/>
          </a:solidFill>
          <a:ln>
            <a:solidFill>
              <a:schemeClr val="accent1"/>
            </a:solidFill>
          </a:ln>
        </p:spPr>
        <p:txBody>
          <a:bodyPr wrap="square">
            <a:spAutoFit/>
          </a:bodyPr>
          <a:lstStyle/>
          <a:p>
            <a:pPr algn="ctr"/>
            <a:r>
              <a:rPr lang="en-US" sz="2800" dirty="0"/>
              <a:t>Model of dynamics of fast pulse NEPTUN reactor</a:t>
            </a:r>
            <a:r>
              <a:rPr lang="ru-RU" sz="2800" dirty="0"/>
              <a:t>: </a:t>
            </a:r>
            <a:r>
              <a:rPr lang="en-US" sz="2800" dirty="0"/>
              <a:t>first calculations</a:t>
            </a:r>
            <a:endParaRPr lang="ru-RU" sz="2800" dirty="0"/>
          </a:p>
        </p:txBody>
      </p:sp>
      <p:sp>
        <p:nvSpPr>
          <p:cNvPr id="5" name="TextBox 4">
            <a:extLst>
              <a:ext uri="{FF2B5EF4-FFF2-40B4-BE49-F238E27FC236}">
                <a16:creationId xmlns:a16="http://schemas.microsoft.com/office/drawing/2014/main" id="{A7197AB9-B8DE-EBAE-BD50-46C3B0D86C75}"/>
              </a:ext>
            </a:extLst>
          </p:cNvPr>
          <p:cNvSpPr txBox="1"/>
          <p:nvPr/>
        </p:nvSpPr>
        <p:spPr>
          <a:xfrm>
            <a:off x="568570" y="6143413"/>
            <a:ext cx="11623430" cy="646331"/>
          </a:xfrm>
          <a:prstGeom prst="rect">
            <a:avLst/>
          </a:prstGeom>
          <a:noFill/>
        </p:spPr>
        <p:txBody>
          <a:bodyPr wrap="square">
            <a:spAutoFit/>
          </a:bodyPr>
          <a:lstStyle/>
          <a:p>
            <a:r>
              <a:rPr lang="en-US" b="0" i="0" dirty="0">
                <a:solidFill>
                  <a:srgbClr val="2C2D2E"/>
                </a:solidFill>
                <a:effectLst/>
                <a:latin typeface="Arial" panose="020B0604020202020204" pitchFamily="34" charset="0"/>
              </a:rPr>
              <a:t>The program has simple interface. Graphs of main parameters (reactivity, temperature and reactor power) are plotting in the process of calculation. Calculations are quite fast - computer time equals reactor time.</a:t>
            </a:r>
            <a:endParaRPr lang="ru-RU" dirty="0"/>
          </a:p>
        </p:txBody>
      </p:sp>
    </p:spTree>
    <p:extLst>
      <p:ext uri="{BB962C8B-B14F-4D97-AF65-F5344CB8AC3E}">
        <p14:creationId xmlns:p14="http://schemas.microsoft.com/office/powerpoint/2010/main" val="253726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descr="D:\нептун\ноябрь 2023\картины к отчёту\кол нестабильность.JPG">
            <a:extLst>
              <a:ext uri="{FF2B5EF4-FFF2-40B4-BE49-F238E27FC236}">
                <a16:creationId xmlns:a16="http://schemas.microsoft.com/office/drawing/2014/main" id="{C91689CE-12B7-360B-6761-2AD5A9549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400" y="555940"/>
            <a:ext cx="3527528" cy="225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D:\нептун\ноябрь 2023\картины к отчёту\кол нестабильность 2.JPG">
            <a:extLst>
              <a:ext uri="{FF2B5EF4-FFF2-40B4-BE49-F238E27FC236}">
                <a16:creationId xmlns:a16="http://schemas.microsoft.com/office/drawing/2014/main" id="{08B225ED-BCA9-F133-0586-A53A7E0BB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2043"/>
            <a:ext cx="3480218" cy="215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D:\нептун\ноябрь 2023\картины к отчёту\тепм нестабильность.JPG">
            <a:extLst>
              <a:ext uri="{FF2B5EF4-FFF2-40B4-BE49-F238E27FC236}">
                <a16:creationId xmlns:a16="http://schemas.microsoft.com/office/drawing/2014/main" id="{61181A92-E8C8-D7AB-3685-712FA6702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9885" y="2780936"/>
            <a:ext cx="3537393" cy="219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descr="D:\нептун\ноябрь 2023\картины к отчёту\учёт соударений неупр.JPG">
            <a:extLst>
              <a:ext uri="{FF2B5EF4-FFF2-40B4-BE49-F238E27FC236}">
                <a16:creationId xmlns:a16="http://schemas.microsoft.com/office/drawing/2014/main" id="{2367302F-94CE-E680-C3F7-8934AD47EA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97095"/>
            <a:ext cx="3480218" cy="219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7B89F330-0DE7-924A-F950-E2CCF5A3AF6A}"/>
              </a:ext>
            </a:extLst>
          </p:cNvPr>
          <p:cNvSpPr/>
          <p:nvPr/>
        </p:nvSpPr>
        <p:spPr>
          <a:xfrm>
            <a:off x="0" y="0"/>
            <a:ext cx="12192000" cy="523220"/>
          </a:xfrm>
          <a:prstGeom prst="rect">
            <a:avLst/>
          </a:prstGeom>
          <a:solidFill>
            <a:srgbClr val="00B050"/>
          </a:solidFill>
          <a:ln>
            <a:solidFill>
              <a:schemeClr val="accent1"/>
            </a:solidFill>
          </a:ln>
        </p:spPr>
        <p:txBody>
          <a:bodyPr wrap="square">
            <a:spAutoFit/>
          </a:bodyPr>
          <a:lstStyle/>
          <a:p>
            <a:pPr algn="ctr"/>
            <a:r>
              <a:rPr lang="en-US" sz="2800" dirty="0"/>
              <a:t>Model of dynamics of fast pulse NEPTUN reactor</a:t>
            </a:r>
            <a:r>
              <a:rPr lang="ru-RU" sz="2800" dirty="0"/>
              <a:t>: </a:t>
            </a:r>
            <a:r>
              <a:rPr lang="en-US" sz="2800" dirty="0"/>
              <a:t>first calculations</a:t>
            </a:r>
            <a:endParaRPr lang="ru-RU" sz="2800" dirty="0"/>
          </a:p>
        </p:txBody>
      </p:sp>
      <p:sp>
        <p:nvSpPr>
          <p:cNvPr id="6" name="TextBox 5">
            <a:extLst>
              <a:ext uri="{FF2B5EF4-FFF2-40B4-BE49-F238E27FC236}">
                <a16:creationId xmlns:a16="http://schemas.microsoft.com/office/drawing/2014/main" id="{154A414D-9195-7C29-381C-D88D41EF5A43}"/>
              </a:ext>
            </a:extLst>
          </p:cNvPr>
          <p:cNvSpPr txBox="1"/>
          <p:nvPr/>
        </p:nvSpPr>
        <p:spPr>
          <a:xfrm>
            <a:off x="175847" y="5703718"/>
            <a:ext cx="12016153" cy="968278"/>
          </a:xfrm>
          <a:prstGeom prst="rect">
            <a:avLst/>
          </a:prstGeom>
          <a:noFill/>
        </p:spPr>
        <p:txBody>
          <a:bodyPr wrap="square">
            <a:spAutoFit/>
          </a:bodyPr>
          <a:lstStyle/>
          <a:p>
            <a:pPr algn="ct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Results shows strong negative influence of fuel rod dynamic bending during the pulses of the power of the reactor on stability of the reactor’s operation. It means that we have to choose pulse reactor parameters (a.c.c.)</a:t>
            </a:r>
            <a:r>
              <a:rPr lang="ru-RU"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latin typeface="Calibri" panose="020F0502020204030204" pitchFamily="34" charset="0"/>
                <a:ea typeface="Calibri" panose="020F0502020204030204" pitchFamily="34" charset="0"/>
                <a:cs typeface="Times New Roman" panose="02020603050405020304" pitchFamily="18" charset="0"/>
              </a:rPr>
              <a:t>very precisely and need to do an experimental verification of the dynamics model</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Изображение выглядит как текст, диаграмма, линия, План&#10;&#10;Автоматически созданное описание">
            <a:extLst>
              <a:ext uri="{FF2B5EF4-FFF2-40B4-BE49-F238E27FC236}">
                <a16:creationId xmlns:a16="http://schemas.microsoft.com/office/drawing/2014/main" id="{C8ED7864-6BDE-8850-8E60-44240D1E92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2830" y="2010733"/>
            <a:ext cx="4357317" cy="1390475"/>
          </a:xfrm>
          <a:prstGeom prst="rect">
            <a:avLst/>
          </a:prstGeom>
        </p:spPr>
      </p:pic>
      <p:sp>
        <p:nvSpPr>
          <p:cNvPr id="7" name="Прямоугольник 6">
            <a:extLst>
              <a:ext uri="{FF2B5EF4-FFF2-40B4-BE49-F238E27FC236}">
                <a16:creationId xmlns:a16="http://schemas.microsoft.com/office/drawing/2014/main" id="{D9C0C90B-76F1-4C31-CFC3-ADC7469ABA8C}"/>
              </a:ext>
            </a:extLst>
          </p:cNvPr>
          <p:cNvSpPr/>
          <p:nvPr/>
        </p:nvSpPr>
        <p:spPr>
          <a:xfrm>
            <a:off x="8627158" y="2522461"/>
            <a:ext cx="832537" cy="1677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лево 8">
            <a:extLst>
              <a:ext uri="{FF2B5EF4-FFF2-40B4-BE49-F238E27FC236}">
                <a16:creationId xmlns:a16="http://schemas.microsoft.com/office/drawing/2014/main" id="{E32CE163-55F7-D49B-C06C-0EC070974D77}"/>
              </a:ext>
            </a:extLst>
          </p:cNvPr>
          <p:cNvSpPr/>
          <p:nvPr/>
        </p:nvSpPr>
        <p:spPr>
          <a:xfrm>
            <a:off x="6963928" y="2594505"/>
            <a:ext cx="540577" cy="31685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08FDA6B6-48E1-0DD6-892A-DAEF04AB1AD4}"/>
              </a:ext>
            </a:extLst>
          </p:cNvPr>
          <p:cNvSpPr/>
          <p:nvPr/>
        </p:nvSpPr>
        <p:spPr>
          <a:xfrm>
            <a:off x="7662830" y="1685592"/>
            <a:ext cx="4432818" cy="19468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954107"/>
          </a:xfrm>
          <a:prstGeom prst="rect">
            <a:avLst/>
          </a:prstGeom>
          <a:solidFill>
            <a:srgbClr val="00B050"/>
          </a:solidFill>
        </p:spPr>
        <p:txBody>
          <a:bodyPr wrap="square">
            <a:spAutoFit/>
          </a:bodyPr>
          <a:lstStyle/>
          <a:p>
            <a:pPr algn="ctr"/>
            <a:r>
              <a:rPr lang="en-US" sz="2800" dirty="0"/>
              <a:t>Computational and theoretical justification of the experiment on verification of the model of dynamics – </a:t>
            </a:r>
            <a:r>
              <a:rPr lang="en-US" sz="2800" dirty="0">
                <a:solidFill>
                  <a:srgbClr val="FF0000"/>
                </a:solidFill>
              </a:rPr>
              <a:t>thermoelasticity block</a:t>
            </a:r>
            <a:r>
              <a:rPr lang="en-US" sz="2800" dirty="0"/>
              <a:t> (with VNIITF Rosatom, stage 1)</a:t>
            </a:r>
            <a:endParaRPr lang="ru-RU" sz="2800" dirty="0"/>
          </a:p>
        </p:txBody>
      </p:sp>
      <p:sp>
        <p:nvSpPr>
          <p:cNvPr id="4" name="TextBox 3">
            <a:extLst>
              <a:ext uri="{FF2B5EF4-FFF2-40B4-BE49-F238E27FC236}">
                <a16:creationId xmlns:a16="http://schemas.microsoft.com/office/drawing/2014/main" id="{F69FF0B5-A502-978A-42DF-65CF617CC558}"/>
              </a:ext>
            </a:extLst>
          </p:cNvPr>
          <p:cNvSpPr txBox="1"/>
          <p:nvPr/>
        </p:nvSpPr>
        <p:spPr>
          <a:xfrm>
            <a:off x="7123321" y="1554246"/>
            <a:ext cx="5068679" cy="5232202"/>
          </a:xfrm>
          <a:prstGeom prst="rect">
            <a:avLst/>
          </a:prstGeom>
          <a:noFill/>
        </p:spPr>
        <p:txBody>
          <a:bodyPr wrap="square">
            <a:spAutoFit/>
          </a:bodyPr>
          <a:lstStyle/>
          <a:p>
            <a:r>
              <a:rPr lang="en-US" sz="1200" b="1" u="sng" dirty="0">
                <a:solidFill>
                  <a:srgbClr val="000000"/>
                </a:solidFill>
                <a:latin typeface="Arial" panose="020B0604020202020204" pitchFamily="34" charset="0"/>
                <a:ea typeface="Calibri" panose="020F0502020204030204" pitchFamily="34" charset="0"/>
              </a:rPr>
              <a:t>Main goal</a:t>
            </a:r>
            <a:r>
              <a:rPr lang="en-US" sz="1200" dirty="0">
                <a:solidFill>
                  <a:srgbClr val="000000"/>
                </a:solidFill>
                <a:latin typeface="Arial" panose="020B0604020202020204" pitchFamily="34" charset="0"/>
                <a:ea typeface="Calibri" panose="020F0502020204030204" pitchFamily="34" charset="0"/>
              </a:rPr>
              <a:t> – justification of the setting up experiments at the </a:t>
            </a:r>
            <a:r>
              <a:rPr lang="en-US" sz="1200" u="sng" dirty="0">
                <a:solidFill>
                  <a:srgbClr val="000000"/>
                </a:solidFill>
                <a:latin typeface="Arial" panose="020B0604020202020204" pitchFamily="34" charset="0"/>
                <a:ea typeface="Calibri" panose="020F0502020204030204" pitchFamily="34" charset="0"/>
              </a:rPr>
              <a:t>BARS-5M</a:t>
            </a:r>
            <a:r>
              <a:rPr lang="en-US" sz="1200" dirty="0">
                <a:solidFill>
                  <a:srgbClr val="000000"/>
                </a:solidFill>
                <a:latin typeface="Arial" panose="020B0604020202020204" pitchFamily="34" charset="0"/>
                <a:ea typeface="Calibri" panose="020F0502020204030204" pitchFamily="34" charset="0"/>
              </a:rPr>
              <a:t> pulse reactor (</a:t>
            </a:r>
            <a:r>
              <a:rPr lang="en-US" sz="1200" b="1" dirty="0">
                <a:solidFill>
                  <a:srgbClr val="000000"/>
                </a:solidFill>
                <a:latin typeface="Arial" panose="020B0604020202020204" pitchFamily="34" charset="0"/>
                <a:ea typeface="Calibri" panose="020F0502020204030204" pitchFamily="34" charset="0"/>
              </a:rPr>
              <a:t>determination of magnitude of the fuel rod bending in the pulse of the power in the real conditions</a:t>
            </a:r>
            <a:r>
              <a:rPr lang="en-US" sz="1200" dirty="0">
                <a:solidFill>
                  <a:srgbClr val="000000"/>
                </a:solidFill>
                <a:latin typeface="Arial" panose="020B0604020202020204" pitchFamily="34" charset="0"/>
                <a:ea typeface="Calibri" panose="020F0502020204030204" pitchFamily="34" charset="0"/>
              </a:rPr>
              <a:t>) for the verification and refinement of the dynamics model of the NEPTUN reactor (VNIITF)</a:t>
            </a:r>
          </a:p>
          <a:p>
            <a:r>
              <a:rPr lang="en-US" sz="1200" b="1" u="sng" dirty="0">
                <a:solidFill>
                  <a:srgbClr val="000000"/>
                </a:solidFill>
                <a:latin typeface="Arial" panose="020B0604020202020204" pitchFamily="34" charset="0"/>
                <a:ea typeface="Calibri" panose="020F0502020204030204" pitchFamily="34" charset="0"/>
              </a:rPr>
              <a:t>Results</a:t>
            </a:r>
            <a:r>
              <a:rPr lang="ru-RU" sz="1200" dirty="0">
                <a:solidFill>
                  <a:srgbClr val="000000"/>
                </a:solidFill>
                <a:latin typeface="Arial" panose="020B0604020202020204" pitchFamily="34" charset="0"/>
                <a:ea typeface="Calibri" panose="020F0502020204030204" pitchFamily="34" charset="0"/>
              </a:rPr>
              <a:t>:</a:t>
            </a:r>
            <a:endParaRPr lang="ru-RU" sz="1200" dirty="0">
              <a:solidFill>
                <a:srgbClr val="000000"/>
              </a:solidFill>
              <a:effectLst/>
              <a:latin typeface="Arial" panose="020B0604020202020204" pitchFamily="34" charset="0"/>
              <a:ea typeface="Calibri" panose="020F0502020204030204" pitchFamily="34" charset="0"/>
            </a:endParaRPr>
          </a:p>
          <a:p>
            <a:pPr marL="342900" indent="-342900">
              <a:buAutoNum type="arabicParenR"/>
            </a:pPr>
            <a:r>
              <a:rPr lang="en-US" sz="1200" dirty="0">
                <a:solidFill>
                  <a:srgbClr val="000000"/>
                </a:solidFill>
                <a:latin typeface="Arial" panose="020B0604020202020204" pitchFamily="34" charset="0"/>
                <a:ea typeface="Calibri" panose="020F0502020204030204" pitchFamily="34" charset="0"/>
              </a:rPr>
              <a:t>Results of calculations which is used in model of the dynamic of the fast pulsed NEPTUN reactor (FLNP JINR) and thermomechanical calculations of VNIITF </a:t>
            </a:r>
            <a:r>
              <a:rPr lang="en-US" sz="1200" b="1" i="0" dirty="0">
                <a:solidFill>
                  <a:srgbClr val="000000"/>
                </a:solidFill>
                <a:effectLst/>
                <a:latin typeface="Arial" panose="020B0604020202020204" pitchFamily="34" charset="0"/>
              </a:rPr>
              <a:t>are in good agreement to </a:t>
            </a:r>
            <a:r>
              <a:rPr lang="en-US" sz="1200" b="1" dirty="0">
                <a:solidFill>
                  <a:srgbClr val="000000"/>
                </a:solidFill>
                <a:latin typeface="Arial" panose="020B0604020202020204" pitchFamily="34" charset="0"/>
              </a:rPr>
              <a:t>each other!</a:t>
            </a:r>
            <a:endParaRPr lang="ru-RU" sz="1200" b="1" dirty="0">
              <a:solidFill>
                <a:srgbClr val="000000"/>
              </a:solidFill>
              <a:effectLst/>
              <a:latin typeface="Arial" panose="020B0604020202020204" pitchFamily="34" charset="0"/>
              <a:ea typeface="Calibri" panose="020F0502020204030204" pitchFamily="34" charset="0"/>
            </a:endParaRPr>
          </a:p>
          <a:p>
            <a:pPr marL="342900" indent="-342900">
              <a:buAutoNum type="arabicParenR"/>
            </a:pPr>
            <a:r>
              <a:rPr lang="en-US" sz="1200" b="1" dirty="0">
                <a:solidFill>
                  <a:srgbClr val="000000"/>
                </a:solidFill>
                <a:effectLst/>
                <a:latin typeface="Arial" panose="020B0604020202020204" pitchFamily="34" charset="0"/>
                <a:ea typeface="Calibri" panose="020F0502020204030204" pitchFamily="34" charset="0"/>
              </a:rPr>
              <a:t>The design of the model fuel rod has been selected and justified</a:t>
            </a:r>
            <a:r>
              <a:rPr lang="en-US" sz="1200" dirty="0">
                <a:solidFill>
                  <a:srgbClr val="000000"/>
                </a:solidFill>
                <a:effectLst/>
                <a:latin typeface="Arial" panose="020B0604020202020204" pitchFamily="34" charset="0"/>
                <a:ea typeface="Calibri" panose="020F0502020204030204" pitchFamily="34" charset="0"/>
              </a:rPr>
              <a:t> taking into account </a:t>
            </a:r>
            <a:r>
              <a:rPr lang="en-US" sz="1200" b="1" dirty="0">
                <a:solidFill>
                  <a:srgbClr val="000000"/>
                </a:solidFill>
                <a:effectLst/>
                <a:latin typeface="Arial" panose="020B0604020202020204" pitchFamily="34" charset="0"/>
                <a:ea typeface="Calibri" panose="020F0502020204030204" pitchFamily="34" charset="0"/>
              </a:rPr>
              <a:t>the characteristics and operating conditions of fuel rods</a:t>
            </a:r>
            <a:r>
              <a:rPr lang="en-US" sz="1200" dirty="0">
                <a:solidFill>
                  <a:srgbClr val="000000"/>
                </a:solidFill>
                <a:effectLst/>
                <a:latin typeface="Arial" panose="020B0604020202020204" pitchFamily="34" charset="0"/>
                <a:ea typeface="Calibri" panose="020F0502020204030204" pitchFamily="34" charset="0"/>
              </a:rPr>
              <a:t> in the pulse NEPTUNE reactor</a:t>
            </a:r>
            <a:endParaRPr lang="ru-RU" sz="1200" dirty="0">
              <a:solidFill>
                <a:srgbClr val="000000"/>
              </a:solidFill>
              <a:effectLst/>
              <a:latin typeface="Arial" panose="020B0604020202020204" pitchFamily="34" charset="0"/>
              <a:ea typeface="Calibri" panose="020F0502020204030204" pitchFamily="34" charset="0"/>
            </a:endParaRPr>
          </a:p>
          <a:p>
            <a:pPr marL="342900" indent="-342900">
              <a:buAutoNum type="arabicParenR"/>
            </a:pPr>
            <a:r>
              <a:rPr lang="en-US" sz="1200" b="1" i="0" dirty="0">
                <a:solidFill>
                  <a:srgbClr val="000000"/>
                </a:solidFill>
                <a:effectLst/>
                <a:latin typeface="Arial" panose="020B0604020202020204" pitchFamily="34" charset="0"/>
              </a:rPr>
              <a:t>Parameters</a:t>
            </a:r>
            <a:r>
              <a:rPr lang="ru-RU" sz="1200" b="1" i="0" dirty="0">
                <a:solidFill>
                  <a:srgbClr val="000000"/>
                </a:solidFill>
                <a:effectLst/>
                <a:latin typeface="Arial" panose="020B0604020202020204" pitchFamily="34" charset="0"/>
              </a:rPr>
              <a:t> </a:t>
            </a:r>
            <a:r>
              <a:rPr lang="en-US" sz="1200" b="1" i="0" dirty="0">
                <a:solidFill>
                  <a:srgbClr val="000000"/>
                </a:solidFill>
                <a:effectLst/>
                <a:latin typeface="Arial" panose="020B0604020202020204" pitchFamily="34" charset="0"/>
              </a:rPr>
              <a:t>of the energy release of the BARS-5M reactor and the location of the model fuel rod</a:t>
            </a:r>
            <a:r>
              <a:rPr lang="en-US" sz="1200" b="0" i="0" dirty="0">
                <a:solidFill>
                  <a:srgbClr val="000000"/>
                </a:solidFill>
                <a:effectLst/>
                <a:latin typeface="Arial" panose="020B0604020202020204" pitchFamily="34" charset="0"/>
              </a:rPr>
              <a:t> relative to the a.c. have been determined, providing the possibility of reliable registration of displacements of the fuel rod shell resulting from its thermomechanical bending</a:t>
            </a:r>
            <a:endParaRPr lang="ru-RU" sz="1200" b="0" i="0" dirty="0">
              <a:solidFill>
                <a:srgbClr val="000000"/>
              </a:solidFill>
              <a:effectLst/>
              <a:latin typeface="Arial" panose="020B0604020202020204" pitchFamily="34" charset="0"/>
            </a:endParaRPr>
          </a:p>
          <a:p>
            <a:pPr marL="342900" indent="-342900">
              <a:buAutoNum type="arabicParenR"/>
            </a:pPr>
            <a:r>
              <a:rPr lang="en-US" sz="1200" b="1" dirty="0">
                <a:solidFill>
                  <a:srgbClr val="000000"/>
                </a:solidFill>
                <a:latin typeface="Arial" panose="020B0604020202020204" pitchFamily="34" charset="0"/>
              </a:rPr>
              <a:t>M</a:t>
            </a:r>
            <a:r>
              <a:rPr lang="en-US" sz="1200" b="1" i="0" dirty="0">
                <a:solidFill>
                  <a:srgbClr val="000000"/>
                </a:solidFill>
                <a:effectLst/>
                <a:latin typeface="Arial" panose="020B0604020202020204" pitchFamily="34" charset="0"/>
              </a:rPr>
              <a:t>easured values</a:t>
            </a:r>
            <a:r>
              <a:rPr lang="ru-RU" sz="1200" b="1" i="0" dirty="0">
                <a:solidFill>
                  <a:srgbClr val="000000"/>
                </a:solidFill>
                <a:effectLst/>
                <a:latin typeface="Arial" panose="020B0604020202020204" pitchFamily="34" charset="0"/>
              </a:rPr>
              <a:t> (</a:t>
            </a:r>
            <a:r>
              <a:rPr lang="en-US" sz="1200" b="1" i="0" dirty="0">
                <a:solidFill>
                  <a:srgbClr val="000000"/>
                </a:solidFill>
                <a:effectLst/>
                <a:latin typeface="Arial" panose="020B0604020202020204" pitchFamily="34" charset="0"/>
              </a:rPr>
              <a:t>bending, deformations, frequencies etc), type of sensors</a:t>
            </a:r>
            <a:r>
              <a:rPr lang="en-US" sz="1200" b="0" i="0" dirty="0">
                <a:solidFill>
                  <a:srgbClr val="000000"/>
                </a:solidFill>
                <a:effectLst/>
                <a:latin typeface="Arial" panose="020B0604020202020204" pitchFamily="34" charset="0"/>
              </a:rPr>
              <a:t> for monitoring loading parameters and registration are selected, </a:t>
            </a:r>
            <a:r>
              <a:rPr lang="en-US" sz="1200" b="1" i="0" dirty="0">
                <a:solidFill>
                  <a:srgbClr val="000000"/>
                </a:solidFill>
                <a:effectLst/>
                <a:latin typeface="Arial" panose="020B0604020202020204" pitchFamily="34" charset="0"/>
              </a:rPr>
              <a:t>the installation locations of the sensors</a:t>
            </a:r>
            <a:r>
              <a:rPr lang="en-US" sz="1200" b="0" i="0" dirty="0">
                <a:solidFill>
                  <a:srgbClr val="000000"/>
                </a:solidFill>
                <a:effectLst/>
                <a:latin typeface="Arial" panose="020B0604020202020204" pitchFamily="34" charset="0"/>
              </a:rPr>
              <a:t> are determined</a:t>
            </a:r>
          </a:p>
          <a:p>
            <a:pPr marL="342900" indent="-342900">
              <a:buAutoNum type="arabicParenR"/>
            </a:pPr>
            <a:r>
              <a:rPr lang="en-US" sz="1200" b="0" i="0" dirty="0">
                <a:solidFill>
                  <a:srgbClr val="000000"/>
                </a:solidFill>
                <a:effectLst/>
                <a:latin typeface="Arial" panose="020B0604020202020204" pitchFamily="34" charset="0"/>
              </a:rPr>
              <a:t>The errors of the measurement results will plan at the level 1-3%</a:t>
            </a:r>
          </a:p>
          <a:p>
            <a:pPr marL="342900" indent="-342900">
              <a:buAutoNum type="arabicParenR"/>
            </a:pPr>
            <a:endParaRPr lang="en-US" sz="1200" b="0" i="0" dirty="0">
              <a:solidFill>
                <a:srgbClr val="000000"/>
              </a:solidFill>
              <a:effectLst/>
              <a:latin typeface="Arial" panose="020B0604020202020204" pitchFamily="34" charset="0"/>
            </a:endParaRPr>
          </a:p>
          <a:p>
            <a:pPr marL="342900" indent="-342900">
              <a:buAutoNum type="arabicParenR"/>
            </a:pPr>
            <a:endParaRPr lang="en-US" sz="1400" b="0" i="0" dirty="0">
              <a:solidFill>
                <a:srgbClr val="000000"/>
              </a:solidFill>
              <a:effectLst/>
              <a:latin typeface="Arial" panose="020B0604020202020204" pitchFamily="34" charset="0"/>
            </a:endParaRPr>
          </a:p>
          <a:p>
            <a:r>
              <a:rPr lang="en-US" sz="1400" dirty="0"/>
              <a:t>At the 1</a:t>
            </a:r>
            <a:r>
              <a:rPr lang="en-US" sz="1400" baseline="30000" dirty="0"/>
              <a:t>st</a:t>
            </a:r>
            <a:r>
              <a:rPr lang="en-US" sz="1400" dirty="0"/>
              <a:t> stage VNIITF selected the experimental conditions at the BARS-5M reactor (as at the NEPTUN reactor real conditions) and parameters of the model fuel rod (close to neptunium nitride fuel rod)</a:t>
            </a:r>
            <a:endParaRPr lang="ru-RU" sz="1400" dirty="0"/>
          </a:p>
        </p:txBody>
      </p:sp>
      <p:pic>
        <p:nvPicPr>
          <p:cNvPr id="8" name="Рисунок 7">
            <a:extLst>
              <a:ext uri="{FF2B5EF4-FFF2-40B4-BE49-F238E27FC236}">
                <a16:creationId xmlns:a16="http://schemas.microsoft.com/office/drawing/2014/main" id="{57E01FA1-54D3-65DB-D386-855BD1A31776}"/>
              </a:ext>
            </a:extLst>
          </p:cNvPr>
          <p:cNvPicPr>
            <a:picLocks noChangeAspect="1"/>
          </p:cNvPicPr>
          <p:nvPr/>
        </p:nvPicPr>
        <p:blipFill>
          <a:blip r:embed="rId2"/>
          <a:stretch>
            <a:fillRect/>
          </a:stretch>
        </p:blipFill>
        <p:spPr>
          <a:xfrm>
            <a:off x="0" y="1270815"/>
            <a:ext cx="3626087" cy="4952704"/>
          </a:xfrm>
          <a:prstGeom prst="rect">
            <a:avLst/>
          </a:prstGeom>
        </p:spPr>
      </p:pic>
      <p:pic>
        <p:nvPicPr>
          <p:cNvPr id="10" name="Рисунок 9">
            <a:extLst>
              <a:ext uri="{FF2B5EF4-FFF2-40B4-BE49-F238E27FC236}">
                <a16:creationId xmlns:a16="http://schemas.microsoft.com/office/drawing/2014/main" id="{273B4A47-CBA4-45ED-AA81-84CA8D8A816A}"/>
              </a:ext>
            </a:extLst>
          </p:cNvPr>
          <p:cNvPicPr>
            <a:picLocks noChangeAspect="1"/>
          </p:cNvPicPr>
          <p:nvPr/>
        </p:nvPicPr>
        <p:blipFill>
          <a:blip r:embed="rId3"/>
          <a:stretch>
            <a:fillRect/>
          </a:stretch>
        </p:blipFill>
        <p:spPr>
          <a:xfrm>
            <a:off x="3516957" y="1366356"/>
            <a:ext cx="3690960" cy="4761621"/>
          </a:xfrm>
          <a:prstGeom prst="rect">
            <a:avLst/>
          </a:prstGeom>
        </p:spPr>
      </p:pic>
    </p:spTree>
    <p:extLst>
      <p:ext uri="{BB962C8B-B14F-4D97-AF65-F5344CB8AC3E}">
        <p14:creationId xmlns:p14="http://schemas.microsoft.com/office/powerpoint/2010/main" val="139625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6429CCD-528C-2F56-ABFC-C3B3E67D2710}"/>
              </a:ext>
            </a:extLst>
          </p:cNvPr>
          <p:cNvPicPr>
            <a:picLocks noChangeAspect="1"/>
          </p:cNvPicPr>
          <p:nvPr/>
        </p:nvPicPr>
        <p:blipFill>
          <a:blip r:embed="rId2" cstate="print"/>
          <a:srcRect r="62830"/>
          <a:stretch>
            <a:fillRect/>
          </a:stretch>
        </p:blipFill>
        <p:spPr bwMode="auto">
          <a:xfrm>
            <a:off x="1458321" y="3213925"/>
            <a:ext cx="2725410" cy="1128729"/>
          </a:xfrm>
          <a:prstGeom prst="rect">
            <a:avLst/>
          </a:prstGeom>
          <a:noFill/>
          <a:ln w="9525">
            <a:noFill/>
            <a:miter lim="800000"/>
            <a:headEnd/>
            <a:tailEnd/>
          </a:ln>
        </p:spPr>
      </p:pic>
      <p:sp>
        <p:nvSpPr>
          <p:cNvPr id="4" name="Прямоугольник 3">
            <a:extLst>
              <a:ext uri="{FF2B5EF4-FFF2-40B4-BE49-F238E27FC236}">
                <a16:creationId xmlns:a16="http://schemas.microsoft.com/office/drawing/2014/main" id="{FDBB18F5-C2DD-EB13-D466-514894163344}"/>
              </a:ext>
            </a:extLst>
          </p:cNvPr>
          <p:cNvSpPr/>
          <p:nvPr/>
        </p:nvSpPr>
        <p:spPr>
          <a:xfrm>
            <a:off x="0" y="-53384"/>
            <a:ext cx="12192000" cy="461665"/>
          </a:xfrm>
          <a:prstGeom prst="rect">
            <a:avLst/>
          </a:prstGeom>
          <a:solidFill>
            <a:srgbClr val="00B050"/>
          </a:solidFill>
        </p:spPr>
        <p:txBody>
          <a:bodyPr wrap="square">
            <a:spAutoFit/>
          </a:bodyPr>
          <a:lstStyle/>
          <a:p>
            <a:pPr algn="ctr"/>
            <a:r>
              <a:rPr lang="en-US" sz="2400" dirty="0"/>
              <a:t>Experiment on verification of the model of dynamics (with VNIITF Rosatom, stage 2)</a:t>
            </a:r>
            <a:endParaRPr lang="ru-RU" sz="2400" dirty="0"/>
          </a:p>
        </p:txBody>
      </p:sp>
      <p:pic>
        <p:nvPicPr>
          <p:cNvPr id="7" name="Рисунок 6" descr="Изображение выглядит как текст, диаграмма, линия, План&#10;&#10;Автоматически созданное описание">
            <a:extLst>
              <a:ext uri="{FF2B5EF4-FFF2-40B4-BE49-F238E27FC236}">
                <a16:creationId xmlns:a16="http://schemas.microsoft.com/office/drawing/2014/main" id="{D728A1F8-FE0A-4971-42E2-A8A2B48B0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70" y="1242619"/>
            <a:ext cx="5554377" cy="1772472"/>
          </a:xfrm>
          <a:prstGeom prst="rect">
            <a:avLst/>
          </a:prstGeom>
        </p:spPr>
      </p:pic>
      <p:sp>
        <p:nvSpPr>
          <p:cNvPr id="8" name="Прямоугольник 7">
            <a:extLst>
              <a:ext uri="{FF2B5EF4-FFF2-40B4-BE49-F238E27FC236}">
                <a16:creationId xmlns:a16="http://schemas.microsoft.com/office/drawing/2014/main" id="{C265D22F-FB09-2B5F-B596-AB7B61E04E5F}"/>
              </a:ext>
            </a:extLst>
          </p:cNvPr>
          <p:cNvSpPr/>
          <p:nvPr/>
        </p:nvSpPr>
        <p:spPr>
          <a:xfrm>
            <a:off x="1583957" y="1899808"/>
            <a:ext cx="921852" cy="2367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 стрелкой 9">
            <a:extLst>
              <a:ext uri="{FF2B5EF4-FFF2-40B4-BE49-F238E27FC236}">
                <a16:creationId xmlns:a16="http://schemas.microsoft.com/office/drawing/2014/main" id="{4594F15B-4EE5-4685-DB35-07A8618AD650}"/>
              </a:ext>
            </a:extLst>
          </p:cNvPr>
          <p:cNvCxnSpPr>
            <a:cxnSpLocks/>
            <a:stCxn id="8" idx="2"/>
          </p:cNvCxnSpPr>
          <p:nvPr/>
        </p:nvCxnSpPr>
        <p:spPr>
          <a:xfrm>
            <a:off x="2044883" y="2136531"/>
            <a:ext cx="460926" cy="13939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Овал 11">
            <a:extLst>
              <a:ext uri="{FF2B5EF4-FFF2-40B4-BE49-F238E27FC236}">
                <a16:creationId xmlns:a16="http://schemas.microsoft.com/office/drawing/2014/main" id="{A3EFD54B-5785-0985-0615-C9D039C24885}"/>
              </a:ext>
            </a:extLst>
          </p:cNvPr>
          <p:cNvSpPr/>
          <p:nvPr/>
        </p:nvSpPr>
        <p:spPr>
          <a:xfrm>
            <a:off x="2797291" y="3517333"/>
            <a:ext cx="566184" cy="49557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31F7405D-BEBD-CDD0-2641-E5744367A1B5}"/>
              </a:ext>
            </a:extLst>
          </p:cNvPr>
          <p:cNvSpPr/>
          <p:nvPr/>
        </p:nvSpPr>
        <p:spPr>
          <a:xfrm>
            <a:off x="1458322" y="3530501"/>
            <a:ext cx="518714" cy="49557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E15B0C7F-06BE-8094-5231-06B8C703F8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916" r="35571" b="44237"/>
          <a:stretch/>
        </p:blipFill>
        <p:spPr>
          <a:xfrm>
            <a:off x="9697915" y="478283"/>
            <a:ext cx="2330967" cy="4039730"/>
          </a:xfrm>
          <a:prstGeom prst="rect">
            <a:avLst/>
          </a:prstGeom>
          <a:ln>
            <a:solidFill>
              <a:srgbClr val="025EA1"/>
            </a:solidFill>
          </a:ln>
        </p:spPr>
      </p:pic>
      <p:sp>
        <p:nvSpPr>
          <p:cNvPr id="23" name="Прямоугольник 22">
            <a:extLst>
              <a:ext uri="{FF2B5EF4-FFF2-40B4-BE49-F238E27FC236}">
                <a16:creationId xmlns:a16="http://schemas.microsoft.com/office/drawing/2014/main" id="{229F6B5E-1A89-7488-0615-4615A77DD76D}"/>
              </a:ext>
            </a:extLst>
          </p:cNvPr>
          <p:cNvSpPr/>
          <p:nvPr/>
        </p:nvSpPr>
        <p:spPr>
          <a:xfrm>
            <a:off x="8853775" y="4773336"/>
            <a:ext cx="3338225" cy="1538883"/>
          </a:xfrm>
          <a:prstGeom prst="rect">
            <a:avLst/>
          </a:prstGeom>
        </p:spPr>
        <p:txBody>
          <a:bodyPr wrap="square">
            <a:spAutoFit/>
          </a:bodyPr>
          <a:lstStyle/>
          <a:p>
            <a:pPr algn="ctr">
              <a:spcBef>
                <a:spcPts val="600"/>
              </a:spcBef>
              <a:spcAft>
                <a:spcPts val="600"/>
              </a:spcAft>
              <a:defRPr/>
            </a:pPr>
            <a:r>
              <a:rPr lang="en-US" sz="1400" i="1" u="sng" dirty="0">
                <a:solidFill>
                  <a:srgbClr val="FF0000"/>
                </a:solidFill>
                <a:latin typeface="Times New Roman" panose="02020603050405020304" pitchFamily="18" charset="0"/>
                <a:cs typeface="Times New Roman" panose="02020603050405020304" pitchFamily="18" charset="0"/>
              </a:rPr>
              <a:t>Distance from a.c. to fuel rod is </a:t>
            </a:r>
            <a:r>
              <a:rPr lang="ru-RU" sz="1400" i="1" u="sng" dirty="0">
                <a:solidFill>
                  <a:srgbClr val="FF0000"/>
                </a:solidFill>
                <a:latin typeface="Times New Roman" panose="02020603050405020304" pitchFamily="18" charset="0"/>
                <a:cs typeface="Times New Roman" panose="02020603050405020304" pitchFamily="18" charset="0"/>
              </a:rPr>
              <a:t>5 </a:t>
            </a:r>
            <a:r>
              <a:rPr lang="en-US" sz="1400" i="1" u="sng" dirty="0">
                <a:solidFill>
                  <a:srgbClr val="FF0000"/>
                </a:solidFill>
                <a:latin typeface="Times New Roman" panose="02020603050405020304" pitchFamily="18" charset="0"/>
                <a:cs typeface="Times New Roman" panose="02020603050405020304" pitchFamily="18" charset="0"/>
              </a:rPr>
              <a:t>cm</a:t>
            </a:r>
            <a:endParaRPr lang="ru-RU" sz="1400" i="1" u="sng" dirty="0">
              <a:solidFill>
                <a:srgbClr val="FF0000"/>
              </a:solidFill>
              <a:latin typeface="Times New Roman" panose="02020603050405020304" pitchFamily="18" charset="0"/>
              <a:cs typeface="Times New Roman" panose="02020603050405020304" pitchFamily="18" charset="0"/>
            </a:endParaRPr>
          </a:p>
          <a:p>
            <a:pPr algn="just">
              <a:spcBef>
                <a:spcPts val="600"/>
              </a:spcBef>
              <a:spcAft>
                <a:spcPts val="600"/>
              </a:spcAft>
              <a:defRPr/>
            </a:pPr>
            <a:r>
              <a:rPr lang="ru-RU" sz="1400" dirty="0">
                <a:solidFill>
                  <a:srgbClr val="FF0000"/>
                </a:solidFill>
                <a:latin typeface="Times New Roman" panose="02020603050405020304" pitchFamily="18" charset="0"/>
                <a:cs typeface="Times New Roman" panose="02020603050405020304" pitchFamily="18" charset="0"/>
              </a:rPr>
              <a:t> </a:t>
            </a:r>
            <a:r>
              <a:rPr lang="en-US" sz="1400" i="1" dirty="0">
                <a:solidFill>
                  <a:srgbClr val="FF0000"/>
                </a:solidFill>
                <a:latin typeface="Times New Roman" panose="02020603050405020304" pitchFamily="18" charset="0"/>
                <a:cs typeface="Times New Roman" panose="02020603050405020304" pitchFamily="18" charset="0"/>
              </a:rPr>
              <a:t>Energy release</a:t>
            </a:r>
            <a:r>
              <a:rPr lang="ru-RU" sz="1400" i="1" dirty="0">
                <a:solidFill>
                  <a:srgbClr val="FF0000"/>
                </a:solidFill>
                <a:latin typeface="Times New Roman" panose="02020603050405020304" pitchFamily="18" charset="0"/>
                <a:cs typeface="Times New Roman" panose="02020603050405020304" pitchFamily="18" charset="0"/>
              </a:rPr>
              <a:t> </a:t>
            </a:r>
            <a:r>
              <a:rPr lang="en-US" sz="1400" i="1" dirty="0">
                <a:solidFill>
                  <a:srgbClr val="FF0000"/>
                </a:solidFill>
                <a:latin typeface="Times New Roman" panose="02020603050405020304" pitchFamily="18" charset="0"/>
                <a:cs typeface="Times New Roman" panose="02020603050405020304" pitchFamily="18" charset="0"/>
              </a:rPr>
              <a:t>in pulse of the power is 2•10¹⁷ fissions, more than in NEPTUN reactor (the predicted bending value of fuel rod for the BARS-5M reactor is 5 mm, in NEPTUN is 0,13 mm)</a:t>
            </a:r>
            <a:endParaRPr lang="ru-RU" sz="1400" i="1" dirty="0">
              <a:solidFill>
                <a:srgbClr val="FF0000"/>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82C5BDF9-F018-A2D2-C1FE-234244593DCB}"/>
              </a:ext>
            </a:extLst>
          </p:cNvPr>
          <p:cNvPicPr>
            <a:picLocks noChangeAspect="1"/>
          </p:cNvPicPr>
          <p:nvPr/>
        </p:nvPicPr>
        <p:blipFill rotWithShape="1">
          <a:blip r:embed="rId5"/>
          <a:srcRect b="1554"/>
          <a:stretch/>
        </p:blipFill>
        <p:spPr>
          <a:xfrm>
            <a:off x="0" y="5138534"/>
            <a:ext cx="8654370" cy="1517971"/>
          </a:xfrm>
          <a:prstGeom prst="rect">
            <a:avLst/>
          </a:prstGeom>
        </p:spPr>
      </p:pic>
      <p:pic>
        <p:nvPicPr>
          <p:cNvPr id="5" name="Рисунок 4">
            <a:extLst>
              <a:ext uri="{FF2B5EF4-FFF2-40B4-BE49-F238E27FC236}">
                <a16:creationId xmlns:a16="http://schemas.microsoft.com/office/drawing/2014/main" id="{16B8483F-17DF-13BA-A62A-DDE4B6E62A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0249" y="490559"/>
            <a:ext cx="2877666" cy="4042880"/>
          </a:xfrm>
          <a:prstGeom prst="rect">
            <a:avLst/>
          </a:prstGeom>
        </p:spPr>
      </p:pic>
      <p:cxnSp>
        <p:nvCxnSpPr>
          <p:cNvPr id="11" name="Прямая со стрелкой 10">
            <a:extLst>
              <a:ext uri="{FF2B5EF4-FFF2-40B4-BE49-F238E27FC236}">
                <a16:creationId xmlns:a16="http://schemas.microsoft.com/office/drawing/2014/main" id="{0D31FAB2-14D4-0FF1-51C6-8B7141C4FEA1}"/>
              </a:ext>
            </a:extLst>
          </p:cNvPr>
          <p:cNvCxnSpPr/>
          <p:nvPr/>
        </p:nvCxnSpPr>
        <p:spPr>
          <a:xfrm flipH="1">
            <a:off x="4839474" y="2841905"/>
            <a:ext cx="3928002" cy="225663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2A53C82D-3336-9DB3-956F-5A332B90FFF4}"/>
              </a:ext>
            </a:extLst>
          </p:cNvPr>
          <p:cNvCxnSpPr>
            <a:cxnSpLocks/>
          </p:cNvCxnSpPr>
          <p:nvPr/>
        </p:nvCxnSpPr>
        <p:spPr>
          <a:xfrm>
            <a:off x="8919452" y="3347207"/>
            <a:ext cx="1043545" cy="142612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879116A-1832-5695-AA4B-74DD15568334}"/>
              </a:ext>
            </a:extLst>
          </p:cNvPr>
          <p:cNvSpPr txBox="1"/>
          <p:nvPr/>
        </p:nvSpPr>
        <p:spPr>
          <a:xfrm>
            <a:off x="311353" y="4152712"/>
            <a:ext cx="4598236" cy="923330"/>
          </a:xfrm>
          <a:prstGeom prst="rect">
            <a:avLst/>
          </a:prstGeom>
          <a:noFill/>
        </p:spPr>
        <p:txBody>
          <a:bodyPr wrap="square">
            <a:spAutoFit/>
          </a:bodyPr>
          <a:lstStyle/>
          <a:p>
            <a:pPr algn="ctr"/>
            <a:r>
              <a:rPr lang="en-US" dirty="0"/>
              <a:t>W</a:t>
            </a:r>
            <a:r>
              <a:rPr lang="ru-RU" dirty="0"/>
              <a:t>e need to make sure that the model </a:t>
            </a:r>
            <a:r>
              <a:rPr lang="en-US" dirty="0"/>
              <a:t>gives a</a:t>
            </a:r>
            <a:r>
              <a:rPr lang="ru-RU" dirty="0"/>
              <a:t> correct</a:t>
            </a:r>
            <a:r>
              <a:rPr lang="en-US" dirty="0"/>
              <a:t> and exact results and describes of instability very exactly!</a:t>
            </a:r>
            <a:endParaRPr lang="ru-RU" dirty="0"/>
          </a:p>
        </p:txBody>
      </p:sp>
      <p:sp>
        <p:nvSpPr>
          <p:cNvPr id="17" name="TextBox 16">
            <a:extLst>
              <a:ext uri="{FF2B5EF4-FFF2-40B4-BE49-F238E27FC236}">
                <a16:creationId xmlns:a16="http://schemas.microsoft.com/office/drawing/2014/main" id="{A7244831-F87F-9EEE-BD75-725281D55D3D}"/>
              </a:ext>
            </a:extLst>
          </p:cNvPr>
          <p:cNvSpPr txBox="1"/>
          <p:nvPr/>
        </p:nvSpPr>
        <p:spPr>
          <a:xfrm>
            <a:off x="89607" y="520812"/>
            <a:ext cx="8736506" cy="369332"/>
          </a:xfrm>
          <a:prstGeom prst="rect">
            <a:avLst/>
          </a:prstGeom>
          <a:noFill/>
        </p:spPr>
        <p:txBody>
          <a:bodyPr wrap="square">
            <a:spAutoFit/>
          </a:bodyPr>
          <a:lstStyle/>
          <a:p>
            <a:r>
              <a:rPr lang="en-US" sz="1800" dirty="0"/>
              <a:t>At the stage 2 VNIITF will plan to setting up experiments at the </a:t>
            </a:r>
            <a:r>
              <a:rPr lang="en-US" sz="1800" u="sng" dirty="0"/>
              <a:t>BARS-5M reactor</a:t>
            </a:r>
            <a:endParaRPr lang="ru-RU" u="sng" dirty="0"/>
          </a:p>
        </p:txBody>
      </p:sp>
      <p:cxnSp>
        <p:nvCxnSpPr>
          <p:cNvPr id="20" name="Прямая со стрелкой 19">
            <a:extLst>
              <a:ext uri="{FF2B5EF4-FFF2-40B4-BE49-F238E27FC236}">
                <a16:creationId xmlns:a16="http://schemas.microsoft.com/office/drawing/2014/main" id="{52227124-7972-892F-0726-9F7DE0A1045A}"/>
              </a:ext>
            </a:extLst>
          </p:cNvPr>
          <p:cNvCxnSpPr>
            <a:cxnSpLocks/>
          </p:cNvCxnSpPr>
          <p:nvPr/>
        </p:nvCxnSpPr>
        <p:spPr>
          <a:xfrm>
            <a:off x="6820249" y="788955"/>
            <a:ext cx="511729" cy="343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02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267C92BE-7CA5-3E9F-3688-9EC31A0A5B0A}"/>
              </a:ext>
            </a:extLst>
          </p:cNvPr>
          <p:cNvGraphicFramePr>
            <a:graphicFrameLocks noGrp="1"/>
          </p:cNvGraphicFramePr>
          <p:nvPr>
            <p:extLst>
              <p:ext uri="{D42A27DB-BD31-4B8C-83A1-F6EECF244321}">
                <p14:modId xmlns:p14="http://schemas.microsoft.com/office/powerpoint/2010/main" val="1136393923"/>
              </p:ext>
            </p:extLst>
          </p:nvPr>
        </p:nvGraphicFramePr>
        <p:xfrm>
          <a:off x="6274529" y="4178263"/>
          <a:ext cx="5630793" cy="2225040"/>
        </p:xfrm>
        <a:graphic>
          <a:graphicData uri="http://schemas.openxmlformats.org/drawingml/2006/table">
            <a:tbl>
              <a:tblPr firstRow="1" bandRow="1"/>
              <a:tblGrid>
                <a:gridCol w="1467852">
                  <a:extLst>
                    <a:ext uri="{9D8B030D-6E8A-4147-A177-3AD203B41FA5}">
                      <a16:colId xmlns:a16="http://schemas.microsoft.com/office/drawing/2014/main" val="20000"/>
                    </a:ext>
                  </a:extLst>
                </a:gridCol>
                <a:gridCol w="1227221">
                  <a:extLst>
                    <a:ext uri="{9D8B030D-6E8A-4147-A177-3AD203B41FA5}">
                      <a16:colId xmlns:a16="http://schemas.microsoft.com/office/drawing/2014/main" val="20001"/>
                    </a:ext>
                  </a:extLst>
                </a:gridCol>
                <a:gridCol w="1552322">
                  <a:extLst>
                    <a:ext uri="{9D8B030D-6E8A-4147-A177-3AD203B41FA5}">
                      <a16:colId xmlns:a16="http://schemas.microsoft.com/office/drawing/2014/main" val="20002"/>
                    </a:ext>
                  </a:extLst>
                </a:gridCol>
                <a:gridCol w="1383398">
                  <a:extLst>
                    <a:ext uri="{9D8B030D-6E8A-4147-A177-3AD203B41FA5}">
                      <a16:colId xmlns:a16="http://schemas.microsoft.com/office/drawing/2014/main" val="20003"/>
                    </a:ext>
                  </a:extLst>
                </a:gridCol>
              </a:tblGrid>
              <a:tr h="370840">
                <a:tc>
                  <a:txBody>
                    <a:bodyPr/>
                    <a:lstStyle>
                      <a:lvl1pPr marL="0" algn="l" defTabSz="1042690" rtl="0" eaLnBrk="1" latinLnBrk="0" hangingPunct="1">
                        <a:defRPr sz="2053" b="1" kern="1200">
                          <a:solidFill>
                            <a:schemeClr val="lt1"/>
                          </a:solidFill>
                          <a:latin typeface="Calibri"/>
                        </a:defRPr>
                      </a:lvl1pPr>
                      <a:lvl2pPr marL="521345" algn="l" defTabSz="1042690" rtl="0" eaLnBrk="1" latinLnBrk="0" hangingPunct="1">
                        <a:defRPr sz="2053" b="1" kern="1200">
                          <a:solidFill>
                            <a:schemeClr val="lt1"/>
                          </a:solidFill>
                          <a:latin typeface="Calibri"/>
                        </a:defRPr>
                      </a:lvl2pPr>
                      <a:lvl3pPr marL="1042690" algn="l" defTabSz="1042690" rtl="0" eaLnBrk="1" latinLnBrk="0" hangingPunct="1">
                        <a:defRPr sz="2053" b="1" kern="1200">
                          <a:solidFill>
                            <a:schemeClr val="lt1"/>
                          </a:solidFill>
                          <a:latin typeface="Calibri"/>
                        </a:defRPr>
                      </a:lvl3pPr>
                      <a:lvl4pPr marL="1564035" algn="l" defTabSz="1042690" rtl="0" eaLnBrk="1" latinLnBrk="0" hangingPunct="1">
                        <a:defRPr sz="2053" b="1" kern="1200">
                          <a:solidFill>
                            <a:schemeClr val="lt1"/>
                          </a:solidFill>
                          <a:latin typeface="Calibri"/>
                        </a:defRPr>
                      </a:lvl4pPr>
                      <a:lvl5pPr marL="2085381" algn="l" defTabSz="1042690" rtl="0" eaLnBrk="1" latinLnBrk="0" hangingPunct="1">
                        <a:defRPr sz="2053" b="1" kern="1200">
                          <a:solidFill>
                            <a:schemeClr val="lt1"/>
                          </a:solidFill>
                          <a:latin typeface="Calibri"/>
                        </a:defRPr>
                      </a:lvl5pPr>
                      <a:lvl6pPr marL="2606726" algn="l" defTabSz="1042690" rtl="0" eaLnBrk="1" latinLnBrk="0" hangingPunct="1">
                        <a:defRPr sz="2053" b="1" kern="1200">
                          <a:solidFill>
                            <a:schemeClr val="lt1"/>
                          </a:solidFill>
                          <a:latin typeface="Calibri"/>
                        </a:defRPr>
                      </a:lvl6pPr>
                      <a:lvl7pPr marL="3128071" algn="l" defTabSz="1042690" rtl="0" eaLnBrk="1" latinLnBrk="0" hangingPunct="1">
                        <a:defRPr sz="2053" b="1" kern="1200">
                          <a:solidFill>
                            <a:schemeClr val="lt1"/>
                          </a:solidFill>
                          <a:latin typeface="Calibri"/>
                        </a:defRPr>
                      </a:lvl7pPr>
                      <a:lvl8pPr marL="3649416" algn="l" defTabSz="1042690" rtl="0" eaLnBrk="1" latinLnBrk="0" hangingPunct="1">
                        <a:defRPr sz="2053" b="1" kern="1200">
                          <a:solidFill>
                            <a:schemeClr val="lt1"/>
                          </a:solidFill>
                          <a:latin typeface="Calibri"/>
                        </a:defRPr>
                      </a:lvl8pPr>
                      <a:lvl9pPr marL="4170761" algn="l" defTabSz="1042690" rtl="0" eaLnBrk="1" latinLnBrk="0" hangingPunct="1">
                        <a:defRPr sz="2053" b="1" kern="1200">
                          <a:solidFill>
                            <a:schemeClr val="lt1"/>
                          </a:solidFill>
                          <a:latin typeface="Calibri"/>
                        </a:defRPr>
                      </a:lvl9pPr>
                    </a:lstStyle>
                    <a:p>
                      <a:pPr algn="ctr"/>
                      <a:r>
                        <a:rPr lang="en-US" sz="1600" dirty="0">
                          <a:solidFill>
                            <a:schemeClr val="tx1"/>
                          </a:solidFill>
                          <a:latin typeface="Times New Roman" panose="02020603050405020304" pitchFamily="18" charset="0"/>
                          <a:cs typeface="Times New Roman" panose="02020603050405020304" pitchFamily="18" charset="0"/>
                        </a:rPr>
                        <a:t>Fuel rod</a:t>
                      </a:r>
                      <a:endParaRPr lang="ru-RU" sz="16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1042690" rtl="0" eaLnBrk="1" latinLnBrk="0" hangingPunct="1">
                        <a:defRPr sz="2053" b="1" kern="1200">
                          <a:solidFill>
                            <a:schemeClr val="lt1"/>
                          </a:solidFill>
                          <a:latin typeface="Calibri"/>
                        </a:defRPr>
                      </a:lvl1pPr>
                      <a:lvl2pPr marL="521345" algn="l" defTabSz="1042690" rtl="0" eaLnBrk="1" latinLnBrk="0" hangingPunct="1">
                        <a:defRPr sz="2053" b="1" kern="1200">
                          <a:solidFill>
                            <a:schemeClr val="lt1"/>
                          </a:solidFill>
                          <a:latin typeface="Calibri"/>
                        </a:defRPr>
                      </a:lvl2pPr>
                      <a:lvl3pPr marL="1042690" algn="l" defTabSz="1042690" rtl="0" eaLnBrk="1" latinLnBrk="0" hangingPunct="1">
                        <a:defRPr sz="2053" b="1" kern="1200">
                          <a:solidFill>
                            <a:schemeClr val="lt1"/>
                          </a:solidFill>
                          <a:latin typeface="Calibri"/>
                        </a:defRPr>
                      </a:lvl3pPr>
                      <a:lvl4pPr marL="1564035" algn="l" defTabSz="1042690" rtl="0" eaLnBrk="1" latinLnBrk="0" hangingPunct="1">
                        <a:defRPr sz="2053" b="1" kern="1200">
                          <a:solidFill>
                            <a:schemeClr val="lt1"/>
                          </a:solidFill>
                          <a:latin typeface="Calibri"/>
                        </a:defRPr>
                      </a:lvl4pPr>
                      <a:lvl5pPr marL="2085381" algn="l" defTabSz="1042690" rtl="0" eaLnBrk="1" latinLnBrk="0" hangingPunct="1">
                        <a:defRPr sz="2053" b="1" kern="1200">
                          <a:solidFill>
                            <a:schemeClr val="lt1"/>
                          </a:solidFill>
                          <a:latin typeface="Calibri"/>
                        </a:defRPr>
                      </a:lvl5pPr>
                      <a:lvl6pPr marL="2606726" algn="l" defTabSz="1042690" rtl="0" eaLnBrk="1" latinLnBrk="0" hangingPunct="1">
                        <a:defRPr sz="2053" b="1" kern="1200">
                          <a:solidFill>
                            <a:schemeClr val="lt1"/>
                          </a:solidFill>
                          <a:latin typeface="Calibri"/>
                        </a:defRPr>
                      </a:lvl6pPr>
                      <a:lvl7pPr marL="3128071" algn="l" defTabSz="1042690" rtl="0" eaLnBrk="1" latinLnBrk="0" hangingPunct="1">
                        <a:defRPr sz="2053" b="1" kern="1200">
                          <a:solidFill>
                            <a:schemeClr val="lt1"/>
                          </a:solidFill>
                          <a:latin typeface="Calibri"/>
                        </a:defRPr>
                      </a:lvl7pPr>
                      <a:lvl8pPr marL="3649416" algn="l" defTabSz="1042690" rtl="0" eaLnBrk="1" latinLnBrk="0" hangingPunct="1">
                        <a:defRPr sz="2053" b="1" kern="1200">
                          <a:solidFill>
                            <a:schemeClr val="lt1"/>
                          </a:solidFill>
                          <a:latin typeface="Calibri"/>
                        </a:defRPr>
                      </a:lvl8pPr>
                      <a:lvl9pPr marL="4170761" algn="l" defTabSz="1042690" rtl="0" eaLnBrk="1" latinLnBrk="0" hangingPunct="1">
                        <a:defRPr sz="2053" b="1" kern="1200">
                          <a:solidFill>
                            <a:schemeClr val="lt1"/>
                          </a:solidFill>
                          <a:latin typeface="Calibri"/>
                        </a:defRPr>
                      </a:lvl9pPr>
                    </a:lstStyle>
                    <a:p>
                      <a:pPr marL="0" marR="0" lvl="0" indent="0" algn="ctr" defTabSz="104269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Times New Roman" panose="02020603050405020304" pitchFamily="18" charset="0"/>
                          <a:ea typeface="+mn-ea"/>
                          <a:cs typeface="Times New Roman" panose="02020603050405020304" pitchFamily="18" charset="0"/>
                        </a:rPr>
                        <a:t>Density, g/cm3</a:t>
                      </a:r>
                      <a:endParaRPr lang="ru-RU"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1042690" rtl="0" eaLnBrk="1" latinLnBrk="0" hangingPunct="1">
                        <a:defRPr sz="2053" b="1" kern="1200">
                          <a:solidFill>
                            <a:schemeClr val="lt1"/>
                          </a:solidFill>
                          <a:latin typeface="Calibri"/>
                        </a:defRPr>
                      </a:lvl1pPr>
                      <a:lvl2pPr marL="521345" algn="l" defTabSz="1042690" rtl="0" eaLnBrk="1" latinLnBrk="0" hangingPunct="1">
                        <a:defRPr sz="2053" b="1" kern="1200">
                          <a:solidFill>
                            <a:schemeClr val="lt1"/>
                          </a:solidFill>
                          <a:latin typeface="Calibri"/>
                        </a:defRPr>
                      </a:lvl2pPr>
                      <a:lvl3pPr marL="1042690" algn="l" defTabSz="1042690" rtl="0" eaLnBrk="1" latinLnBrk="0" hangingPunct="1">
                        <a:defRPr sz="2053" b="1" kern="1200">
                          <a:solidFill>
                            <a:schemeClr val="lt1"/>
                          </a:solidFill>
                          <a:latin typeface="Calibri"/>
                        </a:defRPr>
                      </a:lvl3pPr>
                      <a:lvl4pPr marL="1564035" algn="l" defTabSz="1042690" rtl="0" eaLnBrk="1" latinLnBrk="0" hangingPunct="1">
                        <a:defRPr sz="2053" b="1" kern="1200">
                          <a:solidFill>
                            <a:schemeClr val="lt1"/>
                          </a:solidFill>
                          <a:latin typeface="Calibri"/>
                        </a:defRPr>
                      </a:lvl4pPr>
                      <a:lvl5pPr marL="2085381" algn="l" defTabSz="1042690" rtl="0" eaLnBrk="1" latinLnBrk="0" hangingPunct="1">
                        <a:defRPr sz="2053" b="1" kern="1200">
                          <a:solidFill>
                            <a:schemeClr val="lt1"/>
                          </a:solidFill>
                          <a:latin typeface="Calibri"/>
                        </a:defRPr>
                      </a:lvl5pPr>
                      <a:lvl6pPr marL="2606726" algn="l" defTabSz="1042690" rtl="0" eaLnBrk="1" latinLnBrk="0" hangingPunct="1">
                        <a:defRPr sz="2053" b="1" kern="1200">
                          <a:solidFill>
                            <a:schemeClr val="lt1"/>
                          </a:solidFill>
                          <a:latin typeface="Calibri"/>
                        </a:defRPr>
                      </a:lvl6pPr>
                      <a:lvl7pPr marL="3128071" algn="l" defTabSz="1042690" rtl="0" eaLnBrk="1" latinLnBrk="0" hangingPunct="1">
                        <a:defRPr sz="2053" b="1" kern="1200">
                          <a:solidFill>
                            <a:schemeClr val="lt1"/>
                          </a:solidFill>
                          <a:latin typeface="Calibri"/>
                        </a:defRPr>
                      </a:lvl7pPr>
                      <a:lvl8pPr marL="3649416" algn="l" defTabSz="1042690" rtl="0" eaLnBrk="1" latinLnBrk="0" hangingPunct="1">
                        <a:defRPr sz="2053" b="1" kern="1200">
                          <a:solidFill>
                            <a:schemeClr val="lt1"/>
                          </a:solidFill>
                          <a:latin typeface="Calibri"/>
                        </a:defRPr>
                      </a:lvl8pPr>
                      <a:lvl9pPr marL="4170761" algn="l" defTabSz="1042690" rtl="0" eaLnBrk="1" latinLnBrk="0" hangingPunct="1">
                        <a:defRPr sz="2053" b="1" kern="1200">
                          <a:solidFill>
                            <a:schemeClr val="lt1"/>
                          </a:solidFill>
                          <a:latin typeface="Calibri"/>
                        </a:defRPr>
                      </a:lvl9pPr>
                    </a:lstStyle>
                    <a:p>
                      <a:pPr marL="0" marR="0" lvl="0" indent="0" algn="ctr" defTabSz="104269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Times New Roman" panose="02020603050405020304" pitchFamily="18" charset="0"/>
                          <a:ea typeface="+mn-ea"/>
                          <a:cs typeface="Times New Roman" panose="02020603050405020304" pitchFamily="18" charset="0"/>
                        </a:rPr>
                        <a:t>Heat capacity, J/(g·K)</a:t>
                      </a:r>
                      <a:endParaRPr lang="ru-RU"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1042690" rtl="0" eaLnBrk="1" latinLnBrk="0" hangingPunct="1">
                        <a:defRPr sz="2053" b="1" kern="1200">
                          <a:solidFill>
                            <a:schemeClr val="lt1"/>
                          </a:solidFill>
                          <a:latin typeface="Calibri"/>
                        </a:defRPr>
                      </a:lvl1pPr>
                      <a:lvl2pPr marL="521345" algn="l" defTabSz="1042690" rtl="0" eaLnBrk="1" latinLnBrk="0" hangingPunct="1">
                        <a:defRPr sz="2053" b="1" kern="1200">
                          <a:solidFill>
                            <a:schemeClr val="lt1"/>
                          </a:solidFill>
                          <a:latin typeface="Calibri"/>
                        </a:defRPr>
                      </a:lvl2pPr>
                      <a:lvl3pPr marL="1042690" algn="l" defTabSz="1042690" rtl="0" eaLnBrk="1" latinLnBrk="0" hangingPunct="1">
                        <a:defRPr sz="2053" b="1" kern="1200">
                          <a:solidFill>
                            <a:schemeClr val="lt1"/>
                          </a:solidFill>
                          <a:latin typeface="Calibri"/>
                        </a:defRPr>
                      </a:lvl3pPr>
                      <a:lvl4pPr marL="1564035" algn="l" defTabSz="1042690" rtl="0" eaLnBrk="1" latinLnBrk="0" hangingPunct="1">
                        <a:defRPr sz="2053" b="1" kern="1200">
                          <a:solidFill>
                            <a:schemeClr val="lt1"/>
                          </a:solidFill>
                          <a:latin typeface="Calibri"/>
                        </a:defRPr>
                      </a:lvl4pPr>
                      <a:lvl5pPr marL="2085381" algn="l" defTabSz="1042690" rtl="0" eaLnBrk="1" latinLnBrk="0" hangingPunct="1">
                        <a:defRPr sz="2053" b="1" kern="1200">
                          <a:solidFill>
                            <a:schemeClr val="lt1"/>
                          </a:solidFill>
                          <a:latin typeface="Calibri"/>
                        </a:defRPr>
                      </a:lvl5pPr>
                      <a:lvl6pPr marL="2606726" algn="l" defTabSz="1042690" rtl="0" eaLnBrk="1" latinLnBrk="0" hangingPunct="1">
                        <a:defRPr sz="2053" b="1" kern="1200">
                          <a:solidFill>
                            <a:schemeClr val="lt1"/>
                          </a:solidFill>
                          <a:latin typeface="Calibri"/>
                        </a:defRPr>
                      </a:lvl6pPr>
                      <a:lvl7pPr marL="3128071" algn="l" defTabSz="1042690" rtl="0" eaLnBrk="1" latinLnBrk="0" hangingPunct="1">
                        <a:defRPr sz="2053" b="1" kern="1200">
                          <a:solidFill>
                            <a:schemeClr val="lt1"/>
                          </a:solidFill>
                          <a:latin typeface="Calibri"/>
                        </a:defRPr>
                      </a:lvl7pPr>
                      <a:lvl8pPr marL="3649416" algn="l" defTabSz="1042690" rtl="0" eaLnBrk="1" latinLnBrk="0" hangingPunct="1">
                        <a:defRPr sz="2053" b="1" kern="1200">
                          <a:solidFill>
                            <a:schemeClr val="lt1"/>
                          </a:solidFill>
                          <a:latin typeface="Calibri"/>
                        </a:defRPr>
                      </a:lvl8pPr>
                      <a:lvl9pPr marL="4170761" algn="l" defTabSz="1042690" rtl="0" eaLnBrk="1" latinLnBrk="0" hangingPunct="1">
                        <a:defRPr sz="2053" b="1" kern="1200">
                          <a:solidFill>
                            <a:schemeClr val="lt1"/>
                          </a:solidFill>
                          <a:latin typeface="Calibri"/>
                        </a:defRPr>
                      </a:lvl9pPr>
                    </a:lstStyle>
                    <a:p>
                      <a:pPr marL="0" marR="0" lvl="0" indent="0" algn="ctr" defTabSz="104269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Times New Roman" panose="02020603050405020304" pitchFamily="18" charset="0"/>
                          <a:ea typeface="+mn-ea"/>
                          <a:cs typeface="Times New Roman" panose="02020603050405020304" pitchFamily="18" charset="0"/>
                        </a:rPr>
                        <a:t>Thermal conductivity, W/(m·K)</a:t>
                      </a:r>
                      <a:endParaRPr lang="ru-RU"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370840">
                <a:tc>
                  <a:txBody>
                    <a:bodyPr/>
                    <a:lstStyle>
                      <a:lvl1pPr marL="0" algn="l" defTabSz="1042690" rtl="0" eaLnBrk="1" latinLnBrk="0" hangingPunct="1">
                        <a:defRPr sz="2053" kern="1200">
                          <a:solidFill>
                            <a:schemeClr val="dk1"/>
                          </a:solidFill>
                          <a:latin typeface="Calibri"/>
                        </a:defRPr>
                      </a:lvl1pPr>
                      <a:lvl2pPr marL="521345" algn="l" defTabSz="1042690" rtl="0" eaLnBrk="1" latinLnBrk="0" hangingPunct="1">
                        <a:defRPr sz="2053" kern="1200">
                          <a:solidFill>
                            <a:schemeClr val="dk1"/>
                          </a:solidFill>
                          <a:latin typeface="Calibri"/>
                        </a:defRPr>
                      </a:lvl2pPr>
                      <a:lvl3pPr marL="1042690" algn="l" defTabSz="1042690" rtl="0" eaLnBrk="1" latinLnBrk="0" hangingPunct="1">
                        <a:defRPr sz="2053" kern="1200">
                          <a:solidFill>
                            <a:schemeClr val="dk1"/>
                          </a:solidFill>
                          <a:latin typeface="Calibri"/>
                        </a:defRPr>
                      </a:lvl3pPr>
                      <a:lvl4pPr marL="1564035" algn="l" defTabSz="1042690" rtl="0" eaLnBrk="1" latinLnBrk="0" hangingPunct="1">
                        <a:defRPr sz="2053" kern="1200">
                          <a:solidFill>
                            <a:schemeClr val="dk1"/>
                          </a:solidFill>
                          <a:latin typeface="Calibri"/>
                        </a:defRPr>
                      </a:lvl4pPr>
                      <a:lvl5pPr marL="2085381" algn="l" defTabSz="1042690" rtl="0" eaLnBrk="1" latinLnBrk="0" hangingPunct="1">
                        <a:defRPr sz="2053" kern="1200">
                          <a:solidFill>
                            <a:schemeClr val="dk1"/>
                          </a:solidFill>
                          <a:latin typeface="Calibri"/>
                        </a:defRPr>
                      </a:lvl5pPr>
                      <a:lvl6pPr marL="2606726" algn="l" defTabSz="1042690" rtl="0" eaLnBrk="1" latinLnBrk="0" hangingPunct="1">
                        <a:defRPr sz="2053" kern="1200">
                          <a:solidFill>
                            <a:schemeClr val="dk1"/>
                          </a:solidFill>
                          <a:latin typeface="Calibri"/>
                        </a:defRPr>
                      </a:lvl6pPr>
                      <a:lvl7pPr marL="3128071" algn="l" defTabSz="1042690" rtl="0" eaLnBrk="1" latinLnBrk="0" hangingPunct="1">
                        <a:defRPr sz="2053" kern="1200">
                          <a:solidFill>
                            <a:schemeClr val="dk1"/>
                          </a:solidFill>
                          <a:latin typeface="Calibri"/>
                        </a:defRPr>
                      </a:lvl7pPr>
                      <a:lvl8pPr marL="3649416" algn="l" defTabSz="1042690" rtl="0" eaLnBrk="1" latinLnBrk="0" hangingPunct="1">
                        <a:defRPr sz="2053" kern="1200">
                          <a:solidFill>
                            <a:schemeClr val="dk1"/>
                          </a:solidFill>
                          <a:latin typeface="Calibri"/>
                        </a:defRPr>
                      </a:lvl8pPr>
                      <a:lvl9pPr marL="4170761" algn="l" defTabSz="1042690" rtl="0" eaLnBrk="1" latinLnBrk="0" hangingPunct="1">
                        <a:defRPr sz="2053" kern="1200">
                          <a:solidFill>
                            <a:schemeClr val="dk1"/>
                          </a:solidFill>
                          <a:latin typeface="Calibri"/>
                        </a:defRPr>
                      </a:lvl9pPr>
                    </a:lstStyle>
                    <a:p>
                      <a:pPr marL="0" algn="ctr" defTabSz="1042690" rtl="0" eaLnBrk="1" latinLnBrk="0" hangingPunct="1"/>
                      <a:r>
                        <a:rPr lang="en-US" sz="1600" kern="1200" dirty="0">
                          <a:solidFill>
                            <a:schemeClr val="dk1"/>
                          </a:solidFill>
                          <a:latin typeface="Times New Roman" panose="02020603050405020304" pitchFamily="18" charset="0"/>
                          <a:ea typeface="+mn-ea"/>
                          <a:cs typeface="Times New Roman" panose="02020603050405020304" pitchFamily="18" charset="0"/>
                        </a:rPr>
                        <a:t>Uranium-molybdenum (model)</a:t>
                      </a:r>
                      <a:endParaRPr lang="ru-RU" sz="160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1042690" rtl="0" eaLnBrk="1" latinLnBrk="0" hangingPunct="1">
                        <a:defRPr sz="2053" kern="1200">
                          <a:solidFill>
                            <a:schemeClr val="dk1"/>
                          </a:solidFill>
                          <a:latin typeface="Calibri"/>
                        </a:defRPr>
                      </a:lvl1pPr>
                      <a:lvl2pPr marL="521345" algn="l" defTabSz="1042690" rtl="0" eaLnBrk="1" latinLnBrk="0" hangingPunct="1">
                        <a:defRPr sz="2053" kern="1200">
                          <a:solidFill>
                            <a:schemeClr val="dk1"/>
                          </a:solidFill>
                          <a:latin typeface="Calibri"/>
                        </a:defRPr>
                      </a:lvl2pPr>
                      <a:lvl3pPr marL="1042690" algn="l" defTabSz="1042690" rtl="0" eaLnBrk="1" latinLnBrk="0" hangingPunct="1">
                        <a:defRPr sz="2053" kern="1200">
                          <a:solidFill>
                            <a:schemeClr val="dk1"/>
                          </a:solidFill>
                          <a:latin typeface="Calibri"/>
                        </a:defRPr>
                      </a:lvl3pPr>
                      <a:lvl4pPr marL="1564035" algn="l" defTabSz="1042690" rtl="0" eaLnBrk="1" latinLnBrk="0" hangingPunct="1">
                        <a:defRPr sz="2053" kern="1200">
                          <a:solidFill>
                            <a:schemeClr val="dk1"/>
                          </a:solidFill>
                          <a:latin typeface="Calibri"/>
                        </a:defRPr>
                      </a:lvl4pPr>
                      <a:lvl5pPr marL="2085381" algn="l" defTabSz="1042690" rtl="0" eaLnBrk="1" latinLnBrk="0" hangingPunct="1">
                        <a:defRPr sz="2053" kern="1200">
                          <a:solidFill>
                            <a:schemeClr val="dk1"/>
                          </a:solidFill>
                          <a:latin typeface="Calibri"/>
                        </a:defRPr>
                      </a:lvl5pPr>
                      <a:lvl6pPr marL="2606726" algn="l" defTabSz="1042690" rtl="0" eaLnBrk="1" latinLnBrk="0" hangingPunct="1">
                        <a:defRPr sz="2053" kern="1200">
                          <a:solidFill>
                            <a:schemeClr val="dk1"/>
                          </a:solidFill>
                          <a:latin typeface="Calibri"/>
                        </a:defRPr>
                      </a:lvl6pPr>
                      <a:lvl7pPr marL="3128071" algn="l" defTabSz="1042690" rtl="0" eaLnBrk="1" latinLnBrk="0" hangingPunct="1">
                        <a:defRPr sz="2053" kern="1200">
                          <a:solidFill>
                            <a:schemeClr val="dk1"/>
                          </a:solidFill>
                          <a:latin typeface="Calibri"/>
                        </a:defRPr>
                      </a:lvl7pPr>
                      <a:lvl8pPr marL="3649416" algn="l" defTabSz="1042690" rtl="0" eaLnBrk="1" latinLnBrk="0" hangingPunct="1">
                        <a:defRPr sz="2053" kern="1200">
                          <a:solidFill>
                            <a:schemeClr val="dk1"/>
                          </a:solidFill>
                          <a:latin typeface="Calibri"/>
                        </a:defRPr>
                      </a:lvl8pPr>
                      <a:lvl9pPr marL="4170761" algn="l" defTabSz="1042690" rtl="0" eaLnBrk="1" latinLnBrk="0" hangingPunct="1">
                        <a:defRPr sz="2053"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17,1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042690" rtl="0" eaLnBrk="1" latinLnBrk="0" hangingPunct="1">
                        <a:defRPr sz="2053" kern="1200">
                          <a:solidFill>
                            <a:schemeClr val="dk1"/>
                          </a:solidFill>
                          <a:latin typeface="Calibri"/>
                        </a:defRPr>
                      </a:lvl1pPr>
                      <a:lvl2pPr marL="521345" algn="l" defTabSz="1042690" rtl="0" eaLnBrk="1" latinLnBrk="0" hangingPunct="1">
                        <a:defRPr sz="2053" kern="1200">
                          <a:solidFill>
                            <a:schemeClr val="dk1"/>
                          </a:solidFill>
                          <a:latin typeface="Calibri"/>
                        </a:defRPr>
                      </a:lvl2pPr>
                      <a:lvl3pPr marL="1042690" algn="l" defTabSz="1042690" rtl="0" eaLnBrk="1" latinLnBrk="0" hangingPunct="1">
                        <a:defRPr sz="2053" kern="1200">
                          <a:solidFill>
                            <a:schemeClr val="dk1"/>
                          </a:solidFill>
                          <a:latin typeface="Calibri"/>
                        </a:defRPr>
                      </a:lvl3pPr>
                      <a:lvl4pPr marL="1564035" algn="l" defTabSz="1042690" rtl="0" eaLnBrk="1" latinLnBrk="0" hangingPunct="1">
                        <a:defRPr sz="2053" kern="1200">
                          <a:solidFill>
                            <a:schemeClr val="dk1"/>
                          </a:solidFill>
                          <a:latin typeface="Calibri"/>
                        </a:defRPr>
                      </a:lvl4pPr>
                      <a:lvl5pPr marL="2085381" algn="l" defTabSz="1042690" rtl="0" eaLnBrk="1" latinLnBrk="0" hangingPunct="1">
                        <a:defRPr sz="2053" kern="1200">
                          <a:solidFill>
                            <a:schemeClr val="dk1"/>
                          </a:solidFill>
                          <a:latin typeface="Calibri"/>
                        </a:defRPr>
                      </a:lvl5pPr>
                      <a:lvl6pPr marL="2606726" algn="l" defTabSz="1042690" rtl="0" eaLnBrk="1" latinLnBrk="0" hangingPunct="1">
                        <a:defRPr sz="2053" kern="1200">
                          <a:solidFill>
                            <a:schemeClr val="dk1"/>
                          </a:solidFill>
                          <a:latin typeface="Calibri"/>
                        </a:defRPr>
                      </a:lvl6pPr>
                      <a:lvl7pPr marL="3128071" algn="l" defTabSz="1042690" rtl="0" eaLnBrk="1" latinLnBrk="0" hangingPunct="1">
                        <a:defRPr sz="2053" kern="1200">
                          <a:solidFill>
                            <a:schemeClr val="dk1"/>
                          </a:solidFill>
                          <a:latin typeface="Calibri"/>
                        </a:defRPr>
                      </a:lvl7pPr>
                      <a:lvl8pPr marL="3649416" algn="l" defTabSz="1042690" rtl="0" eaLnBrk="1" latinLnBrk="0" hangingPunct="1">
                        <a:defRPr sz="2053" kern="1200">
                          <a:solidFill>
                            <a:schemeClr val="dk1"/>
                          </a:solidFill>
                          <a:latin typeface="Calibri"/>
                        </a:defRPr>
                      </a:lvl8pPr>
                      <a:lvl9pPr marL="4170761" algn="l" defTabSz="1042690" rtl="0" eaLnBrk="1" latinLnBrk="0" hangingPunct="1">
                        <a:defRPr sz="2053"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0,134</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042690" rtl="0" eaLnBrk="1" latinLnBrk="0" hangingPunct="1">
                        <a:defRPr sz="2053" kern="1200">
                          <a:solidFill>
                            <a:schemeClr val="dk1"/>
                          </a:solidFill>
                          <a:latin typeface="Calibri"/>
                        </a:defRPr>
                      </a:lvl1pPr>
                      <a:lvl2pPr marL="521345" algn="l" defTabSz="1042690" rtl="0" eaLnBrk="1" latinLnBrk="0" hangingPunct="1">
                        <a:defRPr sz="2053" kern="1200">
                          <a:solidFill>
                            <a:schemeClr val="dk1"/>
                          </a:solidFill>
                          <a:latin typeface="Calibri"/>
                        </a:defRPr>
                      </a:lvl2pPr>
                      <a:lvl3pPr marL="1042690" algn="l" defTabSz="1042690" rtl="0" eaLnBrk="1" latinLnBrk="0" hangingPunct="1">
                        <a:defRPr sz="2053" kern="1200">
                          <a:solidFill>
                            <a:schemeClr val="dk1"/>
                          </a:solidFill>
                          <a:latin typeface="Calibri"/>
                        </a:defRPr>
                      </a:lvl3pPr>
                      <a:lvl4pPr marL="1564035" algn="l" defTabSz="1042690" rtl="0" eaLnBrk="1" latinLnBrk="0" hangingPunct="1">
                        <a:defRPr sz="2053" kern="1200">
                          <a:solidFill>
                            <a:schemeClr val="dk1"/>
                          </a:solidFill>
                          <a:latin typeface="Calibri"/>
                        </a:defRPr>
                      </a:lvl4pPr>
                      <a:lvl5pPr marL="2085381" algn="l" defTabSz="1042690" rtl="0" eaLnBrk="1" latinLnBrk="0" hangingPunct="1">
                        <a:defRPr sz="2053" kern="1200">
                          <a:solidFill>
                            <a:schemeClr val="dk1"/>
                          </a:solidFill>
                          <a:latin typeface="Calibri"/>
                        </a:defRPr>
                      </a:lvl5pPr>
                      <a:lvl6pPr marL="2606726" algn="l" defTabSz="1042690" rtl="0" eaLnBrk="1" latinLnBrk="0" hangingPunct="1">
                        <a:defRPr sz="2053" kern="1200">
                          <a:solidFill>
                            <a:schemeClr val="dk1"/>
                          </a:solidFill>
                          <a:latin typeface="Calibri"/>
                        </a:defRPr>
                      </a:lvl6pPr>
                      <a:lvl7pPr marL="3128071" algn="l" defTabSz="1042690" rtl="0" eaLnBrk="1" latinLnBrk="0" hangingPunct="1">
                        <a:defRPr sz="2053" kern="1200">
                          <a:solidFill>
                            <a:schemeClr val="dk1"/>
                          </a:solidFill>
                          <a:latin typeface="Calibri"/>
                        </a:defRPr>
                      </a:lvl7pPr>
                      <a:lvl8pPr marL="3649416" algn="l" defTabSz="1042690" rtl="0" eaLnBrk="1" latinLnBrk="0" hangingPunct="1">
                        <a:defRPr sz="2053" kern="1200">
                          <a:solidFill>
                            <a:schemeClr val="dk1"/>
                          </a:solidFill>
                          <a:latin typeface="Calibri"/>
                        </a:defRPr>
                      </a:lvl8pPr>
                      <a:lvl9pPr marL="4170761" algn="l" defTabSz="1042690" rtl="0" eaLnBrk="1" latinLnBrk="0" hangingPunct="1">
                        <a:defRPr sz="2053"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23</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70840">
                <a:tc>
                  <a:txBody>
                    <a:bodyPr/>
                    <a:lstStyle>
                      <a:lvl1pPr marL="0" algn="l" defTabSz="1042690" rtl="0" eaLnBrk="1" latinLnBrk="0" hangingPunct="1">
                        <a:defRPr sz="2053" kern="1200">
                          <a:solidFill>
                            <a:schemeClr val="dk1"/>
                          </a:solidFill>
                          <a:latin typeface="Calibri"/>
                        </a:defRPr>
                      </a:lvl1pPr>
                      <a:lvl2pPr marL="521345" algn="l" defTabSz="1042690" rtl="0" eaLnBrk="1" latinLnBrk="0" hangingPunct="1">
                        <a:defRPr sz="2053" kern="1200">
                          <a:solidFill>
                            <a:schemeClr val="dk1"/>
                          </a:solidFill>
                          <a:latin typeface="Calibri"/>
                        </a:defRPr>
                      </a:lvl2pPr>
                      <a:lvl3pPr marL="1042690" algn="l" defTabSz="1042690" rtl="0" eaLnBrk="1" latinLnBrk="0" hangingPunct="1">
                        <a:defRPr sz="2053" kern="1200">
                          <a:solidFill>
                            <a:schemeClr val="dk1"/>
                          </a:solidFill>
                          <a:latin typeface="Calibri"/>
                        </a:defRPr>
                      </a:lvl3pPr>
                      <a:lvl4pPr marL="1564035" algn="l" defTabSz="1042690" rtl="0" eaLnBrk="1" latinLnBrk="0" hangingPunct="1">
                        <a:defRPr sz="2053" kern="1200">
                          <a:solidFill>
                            <a:schemeClr val="dk1"/>
                          </a:solidFill>
                          <a:latin typeface="Calibri"/>
                        </a:defRPr>
                      </a:lvl4pPr>
                      <a:lvl5pPr marL="2085381" algn="l" defTabSz="1042690" rtl="0" eaLnBrk="1" latinLnBrk="0" hangingPunct="1">
                        <a:defRPr sz="2053" kern="1200">
                          <a:solidFill>
                            <a:schemeClr val="dk1"/>
                          </a:solidFill>
                          <a:latin typeface="Calibri"/>
                        </a:defRPr>
                      </a:lvl5pPr>
                      <a:lvl6pPr marL="2606726" algn="l" defTabSz="1042690" rtl="0" eaLnBrk="1" latinLnBrk="0" hangingPunct="1">
                        <a:defRPr sz="2053" kern="1200">
                          <a:solidFill>
                            <a:schemeClr val="dk1"/>
                          </a:solidFill>
                          <a:latin typeface="Calibri"/>
                        </a:defRPr>
                      </a:lvl6pPr>
                      <a:lvl7pPr marL="3128071" algn="l" defTabSz="1042690" rtl="0" eaLnBrk="1" latinLnBrk="0" hangingPunct="1">
                        <a:defRPr sz="2053" kern="1200">
                          <a:solidFill>
                            <a:schemeClr val="dk1"/>
                          </a:solidFill>
                          <a:latin typeface="Calibri"/>
                        </a:defRPr>
                      </a:lvl7pPr>
                      <a:lvl8pPr marL="3649416" algn="l" defTabSz="1042690" rtl="0" eaLnBrk="1" latinLnBrk="0" hangingPunct="1">
                        <a:defRPr sz="2053" kern="1200">
                          <a:solidFill>
                            <a:schemeClr val="dk1"/>
                          </a:solidFill>
                          <a:latin typeface="Calibri"/>
                        </a:defRPr>
                      </a:lvl8pPr>
                      <a:lvl9pPr marL="4170761" algn="l" defTabSz="1042690" rtl="0" eaLnBrk="1" latinLnBrk="0" hangingPunct="1">
                        <a:defRPr sz="2053" kern="1200">
                          <a:solidFill>
                            <a:schemeClr val="dk1"/>
                          </a:solidFill>
                          <a:latin typeface="Calibri"/>
                        </a:defRPr>
                      </a:lvl9pPr>
                    </a:lstStyle>
                    <a:p>
                      <a:pPr algn="ctr"/>
                      <a:r>
                        <a:rPr lang="en-US" sz="1600" dirty="0">
                          <a:latin typeface="Times New Roman" panose="02020603050405020304" pitchFamily="18" charset="0"/>
                          <a:cs typeface="Times New Roman" panose="02020603050405020304" pitchFamily="18" charset="0"/>
                        </a:rPr>
                        <a:t>Neptunium nitride</a:t>
                      </a:r>
                      <a:endParaRPr lang="ru-RU" sz="1600" dirty="0">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042690" rtl="0" eaLnBrk="1" latinLnBrk="0" hangingPunct="1">
                        <a:defRPr sz="2053" kern="1200">
                          <a:solidFill>
                            <a:schemeClr val="dk1"/>
                          </a:solidFill>
                          <a:latin typeface="Calibri"/>
                        </a:defRPr>
                      </a:lvl1pPr>
                      <a:lvl2pPr marL="521345" algn="l" defTabSz="1042690" rtl="0" eaLnBrk="1" latinLnBrk="0" hangingPunct="1">
                        <a:defRPr sz="2053" kern="1200">
                          <a:solidFill>
                            <a:schemeClr val="dk1"/>
                          </a:solidFill>
                          <a:latin typeface="Calibri"/>
                        </a:defRPr>
                      </a:lvl2pPr>
                      <a:lvl3pPr marL="1042690" algn="l" defTabSz="1042690" rtl="0" eaLnBrk="1" latinLnBrk="0" hangingPunct="1">
                        <a:defRPr sz="2053" kern="1200">
                          <a:solidFill>
                            <a:schemeClr val="dk1"/>
                          </a:solidFill>
                          <a:latin typeface="Calibri"/>
                        </a:defRPr>
                      </a:lvl3pPr>
                      <a:lvl4pPr marL="1564035" algn="l" defTabSz="1042690" rtl="0" eaLnBrk="1" latinLnBrk="0" hangingPunct="1">
                        <a:defRPr sz="2053" kern="1200">
                          <a:solidFill>
                            <a:schemeClr val="dk1"/>
                          </a:solidFill>
                          <a:latin typeface="Calibri"/>
                        </a:defRPr>
                      </a:lvl4pPr>
                      <a:lvl5pPr marL="2085381" algn="l" defTabSz="1042690" rtl="0" eaLnBrk="1" latinLnBrk="0" hangingPunct="1">
                        <a:defRPr sz="2053" kern="1200">
                          <a:solidFill>
                            <a:schemeClr val="dk1"/>
                          </a:solidFill>
                          <a:latin typeface="Calibri"/>
                        </a:defRPr>
                      </a:lvl5pPr>
                      <a:lvl6pPr marL="2606726" algn="l" defTabSz="1042690" rtl="0" eaLnBrk="1" latinLnBrk="0" hangingPunct="1">
                        <a:defRPr sz="2053" kern="1200">
                          <a:solidFill>
                            <a:schemeClr val="dk1"/>
                          </a:solidFill>
                          <a:latin typeface="Calibri"/>
                        </a:defRPr>
                      </a:lvl6pPr>
                      <a:lvl7pPr marL="3128071" algn="l" defTabSz="1042690" rtl="0" eaLnBrk="1" latinLnBrk="0" hangingPunct="1">
                        <a:defRPr sz="2053" kern="1200">
                          <a:solidFill>
                            <a:schemeClr val="dk1"/>
                          </a:solidFill>
                          <a:latin typeface="Calibri"/>
                        </a:defRPr>
                      </a:lvl7pPr>
                      <a:lvl8pPr marL="3649416" algn="l" defTabSz="1042690" rtl="0" eaLnBrk="1" latinLnBrk="0" hangingPunct="1">
                        <a:defRPr sz="2053" kern="1200">
                          <a:solidFill>
                            <a:schemeClr val="dk1"/>
                          </a:solidFill>
                          <a:latin typeface="Calibri"/>
                        </a:defRPr>
                      </a:lvl8pPr>
                      <a:lvl9pPr marL="4170761" algn="l" defTabSz="1042690" rtl="0" eaLnBrk="1" latinLnBrk="0" hangingPunct="1">
                        <a:defRPr sz="2053"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13,3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1042690" rtl="0" eaLnBrk="1" latinLnBrk="0" hangingPunct="1">
                        <a:defRPr sz="2053" kern="1200">
                          <a:solidFill>
                            <a:schemeClr val="dk1"/>
                          </a:solidFill>
                          <a:latin typeface="Calibri"/>
                        </a:defRPr>
                      </a:lvl1pPr>
                      <a:lvl2pPr marL="521345" algn="l" defTabSz="1042690" rtl="0" eaLnBrk="1" latinLnBrk="0" hangingPunct="1">
                        <a:defRPr sz="2053" kern="1200">
                          <a:solidFill>
                            <a:schemeClr val="dk1"/>
                          </a:solidFill>
                          <a:latin typeface="Calibri"/>
                        </a:defRPr>
                      </a:lvl2pPr>
                      <a:lvl3pPr marL="1042690" algn="l" defTabSz="1042690" rtl="0" eaLnBrk="1" latinLnBrk="0" hangingPunct="1">
                        <a:defRPr sz="2053" kern="1200">
                          <a:solidFill>
                            <a:schemeClr val="dk1"/>
                          </a:solidFill>
                          <a:latin typeface="Calibri"/>
                        </a:defRPr>
                      </a:lvl3pPr>
                      <a:lvl4pPr marL="1564035" algn="l" defTabSz="1042690" rtl="0" eaLnBrk="1" latinLnBrk="0" hangingPunct="1">
                        <a:defRPr sz="2053" kern="1200">
                          <a:solidFill>
                            <a:schemeClr val="dk1"/>
                          </a:solidFill>
                          <a:latin typeface="Calibri"/>
                        </a:defRPr>
                      </a:lvl4pPr>
                      <a:lvl5pPr marL="2085381" algn="l" defTabSz="1042690" rtl="0" eaLnBrk="1" latinLnBrk="0" hangingPunct="1">
                        <a:defRPr sz="2053" kern="1200">
                          <a:solidFill>
                            <a:schemeClr val="dk1"/>
                          </a:solidFill>
                          <a:latin typeface="Calibri"/>
                        </a:defRPr>
                      </a:lvl5pPr>
                      <a:lvl6pPr marL="2606726" algn="l" defTabSz="1042690" rtl="0" eaLnBrk="1" latinLnBrk="0" hangingPunct="1">
                        <a:defRPr sz="2053" kern="1200">
                          <a:solidFill>
                            <a:schemeClr val="dk1"/>
                          </a:solidFill>
                          <a:latin typeface="Calibri"/>
                        </a:defRPr>
                      </a:lvl6pPr>
                      <a:lvl7pPr marL="3128071" algn="l" defTabSz="1042690" rtl="0" eaLnBrk="1" latinLnBrk="0" hangingPunct="1">
                        <a:defRPr sz="2053" kern="1200">
                          <a:solidFill>
                            <a:schemeClr val="dk1"/>
                          </a:solidFill>
                          <a:latin typeface="Calibri"/>
                        </a:defRPr>
                      </a:lvl7pPr>
                      <a:lvl8pPr marL="3649416" algn="l" defTabSz="1042690" rtl="0" eaLnBrk="1" latinLnBrk="0" hangingPunct="1">
                        <a:defRPr sz="2053" kern="1200">
                          <a:solidFill>
                            <a:schemeClr val="dk1"/>
                          </a:solidFill>
                          <a:latin typeface="Calibri"/>
                        </a:defRPr>
                      </a:lvl8pPr>
                      <a:lvl9pPr marL="4170761" algn="l" defTabSz="1042690" rtl="0" eaLnBrk="1" latinLnBrk="0" hangingPunct="1">
                        <a:defRPr sz="2053"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0,275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1042690" rtl="0" eaLnBrk="1" latinLnBrk="0" hangingPunct="1">
                        <a:defRPr sz="2053" kern="1200">
                          <a:solidFill>
                            <a:schemeClr val="dk1"/>
                          </a:solidFill>
                          <a:latin typeface="Calibri"/>
                        </a:defRPr>
                      </a:lvl1pPr>
                      <a:lvl2pPr marL="521345" algn="l" defTabSz="1042690" rtl="0" eaLnBrk="1" latinLnBrk="0" hangingPunct="1">
                        <a:defRPr sz="2053" kern="1200">
                          <a:solidFill>
                            <a:schemeClr val="dk1"/>
                          </a:solidFill>
                          <a:latin typeface="Calibri"/>
                        </a:defRPr>
                      </a:lvl2pPr>
                      <a:lvl3pPr marL="1042690" algn="l" defTabSz="1042690" rtl="0" eaLnBrk="1" latinLnBrk="0" hangingPunct="1">
                        <a:defRPr sz="2053" kern="1200">
                          <a:solidFill>
                            <a:schemeClr val="dk1"/>
                          </a:solidFill>
                          <a:latin typeface="Calibri"/>
                        </a:defRPr>
                      </a:lvl3pPr>
                      <a:lvl4pPr marL="1564035" algn="l" defTabSz="1042690" rtl="0" eaLnBrk="1" latinLnBrk="0" hangingPunct="1">
                        <a:defRPr sz="2053" kern="1200">
                          <a:solidFill>
                            <a:schemeClr val="dk1"/>
                          </a:solidFill>
                          <a:latin typeface="Calibri"/>
                        </a:defRPr>
                      </a:lvl4pPr>
                      <a:lvl5pPr marL="2085381" algn="l" defTabSz="1042690" rtl="0" eaLnBrk="1" latinLnBrk="0" hangingPunct="1">
                        <a:defRPr sz="2053" kern="1200">
                          <a:solidFill>
                            <a:schemeClr val="dk1"/>
                          </a:solidFill>
                          <a:latin typeface="Calibri"/>
                        </a:defRPr>
                      </a:lvl5pPr>
                      <a:lvl6pPr marL="2606726" algn="l" defTabSz="1042690" rtl="0" eaLnBrk="1" latinLnBrk="0" hangingPunct="1">
                        <a:defRPr sz="2053" kern="1200">
                          <a:solidFill>
                            <a:schemeClr val="dk1"/>
                          </a:solidFill>
                          <a:latin typeface="Calibri"/>
                        </a:defRPr>
                      </a:lvl6pPr>
                      <a:lvl7pPr marL="3128071" algn="l" defTabSz="1042690" rtl="0" eaLnBrk="1" latinLnBrk="0" hangingPunct="1">
                        <a:defRPr sz="2053" kern="1200">
                          <a:solidFill>
                            <a:schemeClr val="dk1"/>
                          </a:solidFill>
                          <a:latin typeface="Calibri"/>
                        </a:defRPr>
                      </a:lvl7pPr>
                      <a:lvl8pPr marL="3649416" algn="l" defTabSz="1042690" rtl="0" eaLnBrk="1" latinLnBrk="0" hangingPunct="1">
                        <a:defRPr sz="2053" kern="1200">
                          <a:solidFill>
                            <a:schemeClr val="dk1"/>
                          </a:solidFill>
                          <a:latin typeface="Calibri"/>
                        </a:defRPr>
                      </a:lvl8pPr>
                      <a:lvl9pPr marL="4170761" algn="l" defTabSz="1042690" rtl="0" eaLnBrk="1" latinLnBrk="0" hangingPunct="1">
                        <a:defRPr sz="2053"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14,4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bl>
          </a:graphicData>
        </a:graphic>
      </p:graphicFrame>
      <p:graphicFrame>
        <p:nvGraphicFramePr>
          <p:cNvPr id="5" name="Таблица 4">
            <a:extLst>
              <a:ext uri="{FF2B5EF4-FFF2-40B4-BE49-F238E27FC236}">
                <a16:creationId xmlns:a16="http://schemas.microsoft.com/office/drawing/2014/main" id="{6DA61A5F-86B0-642A-2F3D-AA4A7F018046}"/>
              </a:ext>
            </a:extLst>
          </p:cNvPr>
          <p:cNvGraphicFramePr>
            <a:graphicFrameLocks noGrp="1"/>
          </p:cNvGraphicFramePr>
          <p:nvPr>
            <p:extLst>
              <p:ext uri="{D42A27DB-BD31-4B8C-83A1-F6EECF244321}">
                <p14:modId xmlns:p14="http://schemas.microsoft.com/office/powerpoint/2010/main" val="1807742267"/>
              </p:ext>
            </p:extLst>
          </p:nvPr>
        </p:nvGraphicFramePr>
        <p:xfrm>
          <a:off x="243254" y="4505987"/>
          <a:ext cx="5456807" cy="2319401"/>
        </p:xfrm>
        <a:graphic>
          <a:graphicData uri="http://schemas.openxmlformats.org/drawingml/2006/table">
            <a:tbl>
              <a:tblPr firstRow="1" firstCol="1" bandRow="1">
                <a:tableStyleId>{5C22544A-7EE6-4342-B048-85BDC9FD1C3A}</a:tableStyleId>
              </a:tblPr>
              <a:tblGrid>
                <a:gridCol w="1108789">
                  <a:extLst>
                    <a:ext uri="{9D8B030D-6E8A-4147-A177-3AD203B41FA5}">
                      <a16:colId xmlns:a16="http://schemas.microsoft.com/office/drawing/2014/main" val="20000"/>
                    </a:ext>
                  </a:extLst>
                </a:gridCol>
                <a:gridCol w="1108789">
                  <a:extLst>
                    <a:ext uri="{9D8B030D-6E8A-4147-A177-3AD203B41FA5}">
                      <a16:colId xmlns:a16="http://schemas.microsoft.com/office/drawing/2014/main" val="20001"/>
                    </a:ext>
                  </a:extLst>
                </a:gridCol>
                <a:gridCol w="1029471">
                  <a:extLst>
                    <a:ext uri="{9D8B030D-6E8A-4147-A177-3AD203B41FA5}">
                      <a16:colId xmlns:a16="http://schemas.microsoft.com/office/drawing/2014/main" val="20002"/>
                    </a:ext>
                  </a:extLst>
                </a:gridCol>
                <a:gridCol w="1104879">
                  <a:extLst>
                    <a:ext uri="{9D8B030D-6E8A-4147-A177-3AD203B41FA5}">
                      <a16:colId xmlns:a16="http://schemas.microsoft.com/office/drawing/2014/main" val="20003"/>
                    </a:ext>
                  </a:extLst>
                </a:gridCol>
                <a:gridCol w="1104879">
                  <a:extLst>
                    <a:ext uri="{9D8B030D-6E8A-4147-A177-3AD203B41FA5}">
                      <a16:colId xmlns:a16="http://schemas.microsoft.com/office/drawing/2014/main" val="20004"/>
                    </a:ext>
                  </a:extLst>
                </a:gridCol>
              </a:tblGrid>
              <a:tr h="242239">
                <a:tc rowSpan="3">
                  <a:txBody>
                    <a:bodyPr/>
                    <a:lstStyle/>
                    <a:p>
                      <a:pPr algn="ctr">
                        <a:lnSpc>
                          <a:spcPct val="150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Mode</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solidFill>
                  </a:tcPr>
                </a:tc>
                <a:tc gridSpan="4">
                  <a:txBody>
                    <a:bodyPr/>
                    <a:lstStyle/>
                    <a:p>
                      <a:pPr algn="ctr">
                        <a:lnSpc>
                          <a:spcPct val="150000"/>
                        </a:lnSpc>
                        <a:spcAft>
                          <a:spcPts val="0"/>
                        </a:spcAft>
                      </a:pPr>
                      <a:r>
                        <a:rPr lang="en-US" sz="1600" b="1" kern="1200" dirty="0">
                          <a:solidFill>
                            <a:schemeClr val="tx1"/>
                          </a:solidFill>
                          <a:effectLst/>
                          <a:latin typeface="Times New Roman" panose="02020603050405020304" pitchFamily="18" charset="0"/>
                          <a:ea typeface="+mn-ea"/>
                          <a:cs typeface="Times New Roman" panose="02020603050405020304" pitchFamily="18" charset="0"/>
                        </a:rPr>
                        <a:t>Itself frequency</a:t>
                      </a:r>
                      <a:r>
                        <a:rPr lang="ru-RU" sz="1600" dirty="0">
                          <a:solidFill>
                            <a:schemeClr val="tx1"/>
                          </a:solidFill>
                          <a:effectLst/>
                          <a:latin typeface="Times New Roman" panose="02020603050405020304" pitchFamily="18" charset="0"/>
                          <a:cs typeface="Times New Roman" panose="02020603050405020304" pitchFamily="18" charset="0"/>
                        </a:rPr>
                        <a:t>, </a:t>
                      </a:r>
                      <a:r>
                        <a:rPr lang="en-US" sz="1600" dirty="0">
                          <a:solidFill>
                            <a:schemeClr val="tx1"/>
                          </a:solidFill>
                          <a:effectLst/>
                          <a:latin typeface="Times New Roman" panose="02020603050405020304" pitchFamily="18" charset="0"/>
                          <a:cs typeface="Times New Roman" panose="02020603050405020304" pitchFamily="18" charset="0"/>
                        </a:rPr>
                        <a:t>Hz</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gridSpan="2">
                  <a:txBody>
                    <a:bodyPr/>
                    <a:lstStyle/>
                    <a:p>
                      <a:pPr algn="ctr">
                        <a:lnSpc>
                          <a:spcPct val="150000"/>
                        </a:lnSpc>
                        <a:spcAft>
                          <a:spcPts val="0"/>
                        </a:spcAft>
                      </a:pPr>
                      <a:r>
                        <a:rPr lang="ru-RU" sz="1800" dirty="0">
                          <a:effectLst/>
                          <a:latin typeface="Times New Roman" panose="02020603050405020304" pitchFamily="18" charset="0"/>
                          <a:cs typeface="Times New Roman" panose="02020603050405020304" pitchFamily="18" charset="0"/>
                        </a:rPr>
                        <a:t>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gridSpan="2">
                  <a:txBody>
                    <a:bodyPr/>
                    <a:lstStyle/>
                    <a:p>
                      <a:pPr algn="ctr">
                        <a:lnSpc>
                          <a:spcPct val="150000"/>
                        </a:lnSpc>
                        <a:spcAft>
                          <a:spcPts val="0"/>
                        </a:spcAft>
                      </a:pPr>
                      <a:r>
                        <a:rPr lang="ru-RU" sz="1800" dirty="0">
                          <a:effectLst/>
                          <a:latin typeface="Times New Roman" panose="02020603050405020304" pitchFamily="18" charset="0"/>
                          <a:cs typeface="Times New Roman" panose="02020603050405020304" pitchFamily="18" charset="0"/>
                        </a:rPr>
                        <a:t>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10001"/>
                  </a:ext>
                </a:extLst>
              </a:tr>
              <a:tr h="542829">
                <a:tc vMerge="1">
                  <a:txBody>
                    <a:bodyPr/>
                    <a:lstStyle/>
                    <a:p>
                      <a:endParaRPr lang="ru-RU"/>
                    </a:p>
                  </a:txBody>
                  <a:tcPr/>
                </a:tc>
                <a:tc>
                  <a:txBody>
                    <a:bodyPr/>
                    <a:lstStyle/>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NEPTUN f.r.</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BARS-5M m.f.r.</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NEPTUN f.r.</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BARS-5M m.f.r.</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7295">
                <a:tc>
                  <a:txBody>
                    <a:bodyPr/>
                    <a:lstStyle/>
                    <a:p>
                      <a:pPr algn="ctr">
                        <a:lnSpc>
                          <a:spcPct val="150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50000"/>
                        </a:lnSpc>
                        <a:spcAft>
                          <a:spcPts val="0"/>
                        </a:spcAft>
                      </a:pPr>
                      <a:r>
                        <a:rPr lang="ru-RU" sz="1800">
                          <a:effectLst/>
                          <a:latin typeface="Times New Roman" panose="02020603050405020304" pitchFamily="18" charset="0"/>
                          <a:cs typeface="Times New Roman" panose="02020603050405020304" pitchFamily="18" charset="0"/>
                        </a:rPr>
                        <a:t>8,</a:t>
                      </a:r>
                      <a:r>
                        <a:rPr lang="en-US" sz="1800">
                          <a:effectLst/>
                          <a:latin typeface="Times New Roman" panose="02020603050405020304" pitchFamily="18" charset="0"/>
                          <a:cs typeface="Times New Roman" panose="02020603050405020304" pitchFamily="18" charset="0"/>
                        </a:rPr>
                        <a:t>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800" dirty="0">
                          <a:effectLst/>
                          <a:latin typeface="Times New Roman" panose="02020603050405020304" pitchFamily="18" charset="0"/>
                          <a:cs typeface="Times New Roman" panose="02020603050405020304" pitchFamily="18" charset="0"/>
                        </a:rPr>
                        <a:t>7,6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800" dirty="0">
                          <a:effectLst/>
                          <a:latin typeface="Times New Roman" panose="02020603050405020304" pitchFamily="18" charset="0"/>
                          <a:cs typeface="Times New Roman" panose="02020603050405020304" pitchFamily="18" charset="0"/>
                        </a:rPr>
                        <a:t>28,7</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800">
                          <a:effectLst/>
                          <a:latin typeface="Times New Roman" panose="02020603050405020304" pitchFamily="18" charset="0"/>
                          <a:cs typeface="Times New Roman" panose="02020603050405020304" pitchFamily="18" charset="0"/>
                        </a:rPr>
                        <a:t>26,1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7295">
                <a:tc>
                  <a:txBody>
                    <a:bodyPr/>
                    <a:lstStyle/>
                    <a:p>
                      <a:pPr algn="ctr">
                        <a:lnSpc>
                          <a:spcPct val="150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2</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50000"/>
                        </a:lnSpc>
                        <a:spcAft>
                          <a:spcPts val="0"/>
                        </a:spcAft>
                      </a:pPr>
                      <a:r>
                        <a:rPr lang="ru-RU" sz="1800">
                          <a:effectLst/>
                          <a:latin typeface="Times New Roman" panose="02020603050405020304" pitchFamily="18" charset="0"/>
                          <a:cs typeface="Times New Roman" panose="02020603050405020304" pitchFamily="18" charset="0"/>
                        </a:rPr>
                        <a:t>42,</a:t>
                      </a:r>
                      <a:r>
                        <a:rPr lang="en-US" sz="1800">
                          <a:effectLst/>
                          <a:latin typeface="Times New Roman" panose="02020603050405020304" pitchFamily="18" charset="0"/>
                          <a:cs typeface="Times New Roman" panose="02020603050405020304" pitchFamily="18" charset="0"/>
                        </a:rPr>
                        <a:t>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800">
                          <a:effectLst/>
                          <a:latin typeface="Times New Roman" panose="02020603050405020304" pitchFamily="18" charset="0"/>
                          <a:cs typeface="Times New Roman" panose="02020603050405020304" pitchFamily="18" charset="0"/>
                        </a:rPr>
                        <a:t>40,1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800" dirty="0">
                          <a:effectLst/>
                          <a:latin typeface="Times New Roman" panose="02020603050405020304" pitchFamily="18" charset="0"/>
                          <a:cs typeface="Times New Roman" panose="02020603050405020304" pitchFamily="18" charset="0"/>
                        </a:rPr>
                        <a:t>87,5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800">
                          <a:effectLst/>
                          <a:latin typeface="Times New Roman" panose="02020603050405020304" pitchFamily="18" charset="0"/>
                          <a:cs typeface="Times New Roman" panose="02020603050405020304" pitchFamily="18" charset="0"/>
                        </a:rPr>
                        <a:t>81,3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17295">
                <a:tc>
                  <a:txBody>
                    <a:bodyPr/>
                    <a:lstStyle/>
                    <a:p>
                      <a:pPr algn="ctr">
                        <a:lnSpc>
                          <a:spcPct val="150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3</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50000"/>
                        </a:lnSpc>
                        <a:spcAft>
                          <a:spcPts val="0"/>
                        </a:spcAft>
                      </a:pPr>
                      <a:r>
                        <a:rPr lang="ru-RU" sz="1800">
                          <a:effectLst/>
                          <a:latin typeface="Times New Roman" panose="02020603050405020304" pitchFamily="18" charset="0"/>
                          <a:cs typeface="Times New Roman" panose="02020603050405020304" pitchFamily="18" charset="0"/>
                        </a:rPr>
                        <a:t>107,</a:t>
                      </a:r>
                      <a:r>
                        <a:rPr lang="en-US" sz="1800">
                          <a:effectLst/>
                          <a:latin typeface="Times New Roman" panose="02020603050405020304" pitchFamily="18" charset="0"/>
                          <a:cs typeface="Times New Roman" panose="02020603050405020304" pitchFamily="18" charset="0"/>
                        </a:rPr>
                        <a:t>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800">
                          <a:effectLst/>
                          <a:latin typeface="Times New Roman" panose="02020603050405020304" pitchFamily="18" charset="0"/>
                          <a:cs typeface="Times New Roman" panose="02020603050405020304" pitchFamily="18" charset="0"/>
                        </a:rPr>
                        <a:t>100,4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800" dirty="0">
                          <a:effectLst/>
                          <a:latin typeface="Times New Roman" panose="02020603050405020304" pitchFamily="18" charset="0"/>
                          <a:cs typeface="Times New Roman" panose="02020603050405020304" pitchFamily="18" charset="0"/>
                        </a:rPr>
                        <a:t>182,8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800" dirty="0">
                          <a:effectLst/>
                          <a:latin typeface="Times New Roman" panose="02020603050405020304" pitchFamily="18" charset="0"/>
                          <a:cs typeface="Times New Roman" panose="02020603050405020304" pitchFamily="18" charset="0"/>
                        </a:rPr>
                        <a:t>171,2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7" name="Прямоугольник 6">
            <a:extLst>
              <a:ext uri="{FF2B5EF4-FFF2-40B4-BE49-F238E27FC236}">
                <a16:creationId xmlns:a16="http://schemas.microsoft.com/office/drawing/2014/main" id="{B3C1CAB7-57DF-10D1-2FA0-466AF7AF576A}"/>
              </a:ext>
            </a:extLst>
          </p:cNvPr>
          <p:cNvSpPr/>
          <p:nvPr/>
        </p:nvSpPr>
        <p:spPr>
          <a:xfrm>
            <a:off x="0" y="-53384"/>
            <a:ext cx="12192000" cy="523220"/>
          </a:xfrm>
          <a:prstGeom prst="rect">
            <a:avLst/>
          </a:prstGeom>
          <a:solidFill>
            <a:srgbClr val="00B050"/>
          </a:solidFill>
        </p:spPr>
        <p:txBody>
          <a:bodyPr wrap="square">
            <a:spAutoFit/>
          </a:bodyPr>
          <a:lstStyle/>
          <a:p>
            <a:pPr algn="ctr"/>
            <a:r>
              <a:rPr lang="en-US" sz="2800" dirty="0">
                <a:solidFill>
                  <a:srgbClr val="000000"/>
                </a:solidFill>
                <a:latin typeface="Arial" panose="020B0604020202020204" pitchFamily="34" charset="0"/>
              </a:rPr>
              <a:t>Characteristics of the model fuel rod</a:t>
            </a:r>
            <a:r>
              <a:rPr lang="ru-RU" sz="2800" dirty="0">
                <a:solidFill>
                  <a:srgbClr val="000000"/>
                </a:solidFill>
                <a:latin typeface="Arial" panose="020B0604020202020204" pitchFamily="34" charset="0"/>
              </a:rPr>
              <a:t> (</a:t>
            </a:r>
            <a:r>
              <a:rPr lang="en-US" sz="2800" dirty="0">
                <a:solidFill>
                  <a:srgbClr val="000000"/>
                </a:solidFill>
                <a:latin typeface="Arial" panose="020B0604020202020204" pitchFamily="34" charset="0"/>
              </a:rPr>
              <a:t>VNIITF)</a:t>
            </a:r>
            <a:endParaRPr lang="ru-RU" sz="3600" dirty="0">
              <a:solidFill>
                <a:srgbClr val="025EA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00C1520-1ED8-890B-1AC2-C3CFE57EF86F}"/>
              </a:ext>
            </a:extLst>
          </p:cNvPr>
          <p:cNvSpPr txBox="1"/>
          <p:nvPr/>
        </p:nvSpPr>
        <p:spPr>
          <a:xfrm>
            <a:off x="5973345" y="6432588"/>
            <a:ext cx="6094602" cy="369332"/>
          </a:xfrm>
          <a:prstGeom prst="rect">
            <a:avLst/>
          </a:prstGeom>
          <a:noFill/>
        </p:spPr>
        <p:txBody>
          <a:bodyPr wrap="square">
            <a:spAutoFit/>
          </a:bodyPr>
          <a:lstStyle/>
          <a:p>
            <a:r>
              <a:rPr lang="en-US" b="0" i="0" dirty="0">
                <a:solidFill>
                  <a:srgbClr val="000000"/>
                </a:solidFill>
                <a:effectLst/>
                <a:latin typeface="Arial" panose="020B0604020202020204" pitchFamily="34" charset="0"/>
              </a:rPr>
              <a:t>An approximation of the attached mass was used</a:t>
            </a:r>
            <a:endParaRPr lang="ru-RU" dirty="0"/>
          </a:p>
        </p:txBody>
      </p:sp>
      <p:cxnSp>
        <p:nvCxnSpPr>
          <p:cNvPr id="13" name="Прямая со стрелкой 12">
            <a:extLst>
              <a:ext uri="{FF2B5EF4-FFF2-40B4-BE49-F238E27FC236}">
                <a16:creationId xmlns:a16="http://schemas.microsoft.com/office/drawing/2014/main" id="{D425B364-F4E3-4886-5E9E-0639F10CA239}"/>
              </a:ext>
            </a:extLst>
          </p:cNvPr>
          <p:cNvCxnSpPr>
            <a:stCxn id="8" idx="1"/>
          </p:cNvCxnSpPr>
          <p:nvPr/>
        </p:nvCxnSpPr>
        <p:spPr>
          <a:xfrm flipH="1" flipV="1">
            <a:off x="5700061" y="5939406"/>
            <a:ext cx="273284" cy="677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26F0EF2-46DC-55EE-B85B-3ADB95477301}"/>
              </a:ext>
            </a:extLst>
          </p:cNvPr>
          <p:cNvSpPr txBox="1"/>
          <p:nvPr/>
        </p:nvSpPr>
        <p:spPr>
          <a:xfrm>
            <a:off x="280554" y="709243"/>
            <a:ext cx="11010103" cy="369332"/>
          </a:xfrm>
          <a:prstGeom prst="rect">
            <a:avLst/>
          </a:prstGeom>
          <a:solidFill>
            <a:srgbClr val="025EA1"/>
          </a:solidFill>
          <a:ln>
            <a:solidFill>
              <a:srgbClr val="025EA1"/>
            </a:solidFill>
          </a:ln>
        </p:spPr>
        <p:txBody>
          <a:bodyPr wrap="square" rtlCol="0">
            <a:spAutoFit/>
          </a:bodyPr>
          <a:lstStyle/>
          <a:p>
            <a:r>
              <a:rPr lang="en-US" b="1" dirty="0">
                <a:solidFill>
                  <a:schemeClr val="bg1"/>
                </a:solidFill>
              </a:rPr>
              <a:t>Selection Criteria</a:t>
            </a:r>
            <a:endParaRPr lang="ru-RU" dirty="0">
              <a:solidFill>
                <a:schemeClr val="bg1"/>
              </a:solidFill>
            </a:endParaRPr>
          </a:p>
        </p:txBody>
      </p:sp>
      <p:sp>
        <p:nvSpPr>
          <p:cNvPr id="15" name="Прямоугольник 14">
            <a:extLst>
              <a:ext uri="{FF2B5EF4-FFF2-40B4-BE49-F238E27FC236}">
                <a16:creationId xmlns:a16="http://schemas.microsoft.com/office/drawing/2014/main" id="{DEC8FD8F-482C-F66A-B609-F62CAAFA1E95}"/>
              </a:ext>
            </a:extLst>
          </p:cNvPr>
          <p:cNvSpPr/>
          <p:nvPr/>
        </p:nvSpPr>
        <p:spPr>
          <a:xfrm>
            <a:off x="280554" y="1078576"/>
            <a:ext cx="11005340" cy="503023"/>
          </a:xfrm>
          <a:prstGeom prst="rect">
            <a:avLst/>
          </a:prstGeom>
          <a:noFill/>
          <a:ln>
            <a:solidFill>
              <a:srgbClr val="025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extLst>
              <a:ext uri="{FF2B5EF4-FFF2-40B4-BE49-F238E27FC236}">
                <a16:creationId xmlns:a16="http://schemas.microsoft.com/office/drawing/2014/main" id="{10D679D9-163C-0183-2BAF-ABCAF4030A71}"/>
              </a:ext>
            </a:extLst>
          </p:cNvPr>
          <p:cNvSpPr/>
          <p:nvPr/>
        </p:nvSpPr>
        <p:spPr>
          <a:xfrm>
            <a:off x="342699" y="1176342"/>
            <a:ext cx="2788450" cy="307777"/>
          </a:xfrm>
          <a:prstGeom prst="rect">
            <a:avLst/>
          </a:prstGeom>
        </p:spPr>
        <p:txBody>
          <a:bodyPr wrap="square">
            <a:spAutoFit/>
          </a:bodyPr>
          <a:lstStyle/>
          <a:p>
            <a:pPr algn="ctr"/>
            <a:r>
              <a:rPr lang="en-US" sz="1400" dirty="0">
                <a:solidFill>
                  <a:srgbClr val="025EA1"/>
                </a:solidFill>
              </a:rPr>
              <a:t>Manufacturability</a:t>
            </a:r>
            <a:endParaRPr lang="ru-RU" sz="1400" dirty="0">
              <a:solidFill>
                <a:srgbClr val="025EA1"/>
              </a:solidFill>
            </a:endParaRPr>
          </a:p>
        </p:txBody>
      </p:sp>
      <p:cxnSp>
        <p:nvCxnSpPr>
          <p:cNvPr id="18" name="Прямая соединительная линия 17">
            <a:extLst>
              <a:ext uri="{FF2B5EF4-FFF2-40B4-BE49-F238E27FC236}">
                <a16:creationId xmlns:a16="http://schemas.microsoft.com/office/drawing/2014/main" id="{F62DAE81-0458-347B-1999-E2B5DF596DB8}"/>
              </a:ext>
            </a:extLst>
          </p:cNvPr>
          <p:cNvCxnSpPr/>
          <p:nvPr/>
        </p:nvCxnSpPr>
        <p:spPr>
          <a:xfrm>
            <a:off x="280554" y="1581599"/>
            <a:ext cx="11010103" cy="0"/>
          </a:xfrm>
          <a:prstGeom prst="line">
            <a:avLst/>
          </a:prstGeom>
          <a:ln>
            <a:solidFill>
              <a:srgbClr val="025EA1"/>
            </a:solidFill>
          </a:ln>
        </p:spPr>
        <p:style>
          <a:lnRef idx="1">
            <a:schemeClr val="accent1"/>
          </a:lnRef>
          <a:fillRef idx="0">
            <a:schemeClr val="accent1"/>
          </a:fillRef>
          <a:effectRef idx="0">
            <a:schemeClr val="accent1"/>
          </a:effectRef>
          <a:fontRef idx="minor">
            <a:schemeClr val="tx1"/>
          </a:fontRef>
        </p:style>
      </p:cxnSp>
      <p:sp>
        <p:nvSpPr>
          <p:cNvPr id="19" name="Прямоугольник 18">
            <a:extLst>
              <a:ext uri="{FF2B5EF4-FFF2-40B4-BE49-F238E27FC236}">
                <a16:creationId xmlns:a16="http://schemas.microsoft.com/office/drawing/2014/main" id="{40CAC950-5B3F-2D5D-E18B-491C83C81EB2}"/>
              </a:ext>
            </a:extLst>
          </p:cNvPr>
          <p:cNvSpPr/>
          <p:nvPr/>
        </p:nvSpPr>
        <p:spPr>
          <a:xfrm>
            <a:off x="3184417" y="1060928"/>
            <a:ext cx="3963945" cy="523220"/>
          </a:xfrm>
          <a:prstGeom prst="rect">
            <a:avLst/>
          </a:prstGeom>
          <a:ln w="12700">
            <a:solidFill>
              <a:srgbClr val="0070C0"/>
            </a:solidFill>
          </a:ln>
        </p:spPr>
        <p:txBody>
          <a:bodyPr wrap="square">
            <a:spAutoFit/>
          </a:bodyPr>
          <a:lstStyle/>
          <a:p>
            <a:pPr algn="ctr"/>
            <a:r>
              <a:rPr lang="en-US" sz="1400" dirty="0">
                <a:solidFill>
                  <a:srgbClr val="025EA1"/>
                </a:solidFill>
              </a:rPr>
              <a:t>Utilization of available materials with known properties</a:t>
            </a:r>
            <a:endParaRPr lang="ru-RU" sz="1400" dirty="0">
              <a:solidFill>
                <a:srgbClr val="025EA1"/>
              </a:solidFill>
            </a:endParaRPr>
          </a:p>
        </p:txBody>
      </p:sp>
      <p:sp>
        <p:nvSpPr>
          <p:cNvPr id="20" name="Прямоугольник 19">
            <a:extLst>
              <a:ext uri="{FF2B5EF4-FFF2-40B4-BE49-F238E27FC236}">
                <a16:creationId xmlns:a16="http://schemas.microsoft.com/office/drawing/2014/main" id="{6CDD9940-F802-9A03-B2C6-7CB5BDB5760C}"/>
              </a:ext>
            </a:extLst>
          </p:cNvPr>
          <p:cNvSpPr/>
          <p:nvPr/>
        </p:nvSpPr>
        <p:spPr>
          <a:xfrm>
            <a:off x="7213488" y="1070008"/>
            <a:ext cx="3963945" cy="307777"/>
          </a:xfrm>
          <a:prstGeom prst="rect">
            <a:avLst/>
          </a:prstGeom>
        </p:spPr>
        <p:txBody>
          <a:bodyPr wrap="square">
            <a:spAutoFit/>
          </a:bodyPr>
          <a:lstStyle/>
          <a:p>
            <a:pPr algn="ctr"/>
            <a:r>
              <a:rPr lang="en-US" sz="1400" dirty="0">
                <a:solidFill>
                  <a:srgbClr val="025EA1"/>
                </a:solidFill>
              </a:rPr>
              <a:t>Utilization of fissile materials from existing stock</a:t>
            </a:r>
            <a:endParaRPr lang="ru-RU" sz="1400" dirty="0">
              <a:solidFill>
                <a:srgbClr val="025EA1"/>
              </a:solidFill>
            </a:endParaRPr>
          </a:p>
        </p:txBody>
      </p:sp>
      <p:graphicFrame>
        <p:nvGraphicFramePr>
          <p:cNvPr id="21" name="Таблица 20">
            <a:extLst>
              <a:ext uri="{FF2B5EF4-FFF2-40B4-BE49-F238E27FC236}">
                <a16:creationId xmlns:a16="http://schemas.microsoft.com/office/drawing/2014/main" id="{7744DD2F-ABEB-F699-327B-04C69472DCC1}"/>
              </a:ext>
            </a:extLst>
          </p:cNvPr>
          <p:cNvGraphicFramePr>
            <a:graphicFrameLocks noGrp="1"/>
          </p:cNvGraphicFramePr>
          <p:nvPr>
            <p:extLst>
              <p:ext uri="{D42A27DB-BD31-4B8C-83A1-F6EECF244321}">
                <p14:modId xmlns:p14="http://schemas.microsoft.com/office/powerpoint/2010/main" val="2296007507"/>
              </p:ext>
            </p:extLst>
          </p:nvPr>
        </p:nvGraphicFramePr>
        <p:xfrm>
          <a:off x="280554" y="1890587"/>
          <a:ext cx="5613437" cy="2407266"/>
        </p:xfrm>
        <a:graphic>
          <a:graphicData uri="http://schemas.openxmlformats.org/drawingml/2006/table">
            <a:tbl>
              <a:tblPr firstRow="1" firstCol="1" bandRow="1">
                <a:tableStyleId>{8799B23B-EC83-4686-B30A-512413B5E67A}</a:tableStyleId>
              </a:tblPr>
              <a:tblGrid>
                <a:gridCol w="3655097">
                  <a:extLst>
                    <a:ext uri="{9D8B030D-6E8A-4147-A177-3AD203B41FA5}">
                      <a16:colId xmlns:a16="http://schemas.microsoft.com/office/drawing/2014/main" val="20000"/>
                    </a:ext>
                  </a:extLst>
                </a:gridCol>
                <a:gridCol w="104394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267474">
                <a:tc>
                  <a:txBody>
                    <a:bodyPr/>
                    <a:lstStyle/>
                    <a:p>
                      <a:pPr marL="88900" indent="0" algn="l">
                        <a:lnSpc>
                          <a:spcPct val="150000"/>
                        </a:lnSpc>
                        <a:spcAft>
                          <a:spcPts val="0"/>
                        </a:spcAft>
                      </a:pPr>
                      <a:r>
                        <a:rPr lang="en-US" sz="1200" b="0" dirty="0">
                          <a:effectLst/>
                        </a:rPr>
                        <a:t>Fuel rod length, mm</a:t>
                      </a:r>
                      <a:endParaRPr lang="ru-RU" sz="1200" b="0" dirty="0">
                        <a:effectLst/>
                        <a:latin typeface="Times New Roman"/>
                        <a:ea typeface="Calibri"/>
                        <a:cs typeface="Times New Roman"/>
                      </a:endParaRPr>
                    </a:p>
                  </a:txBody>
                  <a:tcPr marL="0" marR="0" marT="0" marB="0" anchor="ctr">
                    <a:lnB w="12700" cap="flat" cmpd="sng" algn="ctr">
                      <a:solidFill>
                        <a:srgbClr val="6DACE3"/>
                      </a:solidFill>
                      <a:prstDash val="solid"/>
                      <a:round/>
                      <a:headEnd type="none" w="med" len="med"/>
                      <a:tailEnd type="none" w="med" len="med"/>
                    </a:lnB>
                  </a:tcPr>
                </a:tc>
                <a:tc>
                  <a:txBody>
                    <a:bodyPr/>
                    <a:lstStyle/>
                    <a:p>
                      <a:pPr indent="0" algn="ctr">
                        <a:lnSpc>
                          <a:spcPct val="150000"/>
                        </a:lnSpc>
                        <a:spcAft>
                          <a:spcPts val="0"/>
                        </a:spcAft>
                      </a:pPr>
                      <a:r>
                        <a:rPr lang="ru-RU" sz="1200" b="0" dirty="0">
                          <a:effectLst/>
                        </a:rPr>
                        <a:t>≈</a:t>
                      </a:r>
                      <a:r>
                        <a:rPr lang="en-US" sz="1200" b="0" dirty="0">
                          <a:effectLst/>
                        </a:rPr>
                        <a:t> </a:t>
                      </a:r>
                      <a:r>
                        <a:rPr lang="ru-RU" sz="1200" b="0" dirty="0">
                          <a:effectLst/>
                        </a:rPr>
                        <a:t>935</a:t>
                      </a:r>
                      <a:endParaRPr lang="ru-RU" sz="1200" b="0" dirty="0">
                        <a:effectLst/>
                        <a:latin typeface="Times New Roman"/>
                        <a:ea typeface="Calibri"/>
                        <a:cs typeface="Times New Roman"/>
                      </a:endParaRPr>
                    </a:p>
                  </a:txBody>
                  <a:tcPr marL="68580" marR="68580" marT="0" marB="0">
                    <a:lnB w="12700" cap="flat" cmpd="sng" algn="ctr">
                      <a:solidFill>
                        <a:srgbClr val="6DACE3"/>
                      </a:solidFill>
                      <a:prstDash val="solid"/>
                      <a:round/>
                      <a:headEnd type="none" w="med" len="med"/>
                      <a:tailEnd type="none" w="med" len="med"/>
                    </a:lnB>
                  </a:tcPr>
                </a:tc>
                <a:tc>
                  <a:txBody>
                    <a:bodyPr/>
                    <a:lstStyle/>
                    <a:p>
                      <a:pPr indent="0" algn="ctr">
                        <a:lnSpc>
                          <a:spcPct val="150000"/>
                        </a:lnSpc>
                        <a:spcAft>
                          <a:spcPts val="0"/>
                        </a:spcAft>
                      </a:pPr>
                      <a:r>
                        <a:rPr lang="ru-RU" sz="1200" b="0" dirty="0">
                          <a:effectLst/>
                        </a:rPr>
                        <a:t>900-1100</a:t>
                      </a:r>
                      <a:endParaRPr lang="ru-RU" sz="1200" b="0" dirty="0">
                        <a:effectLst/>
                        <a:latin typeface="Times New Roman"/>
                        <a:ea typeface="Calibri"/>
                        <a:cs typeface="Times New Roman"/>
                      </a:endParaRPr>
                    </a:p>
                  </a:txBody>
                  <a:tcPr marL="0" marR="0" marT="0" marB="0">
                    <a:lnB w="12700" cap="flat" cmpd="sng" algn="ctr">
                      <a:solidFill>
                        <a:srgbClr val="6DACE3"/>
                      </a:solidFill>
                      <a:prstDash val="solid"/>
                      <a:round/>
                      <a:headEnd type="none" w="med" len="med"/>
                      <a:tailEnd type="none" w="med" len="med"/>
                    </a:lnB>
                  </a:tcPr>
                </a:tc>
                <a:extLst>
                  <a:ext uri="{0D108BD9-81ED-4DB2-BD59-A6C34878D82A}">
                    <a16:rowId xmlns:a16="http://schemas.microsoft.com/office/drawing/2014/main" val="10000"/>
                  </a:ext>
                </a:extLst>
              </a:tr>
              <a:tr h="267474">
                <a:tc>
                  <a:txBody>
                    <a:bodyPr/>
                    <a:lstStyle/>
                    <a:p>
                      <a:pPr indent="0" algn="just">
                        <a:lnSpc>
                          <a:spcPct val="150000"/>
                        </a:lnSpc>
                        <a:spcAft>
                          <a:spcPts val="0"/>
                        </a:spcAft>
                      </a:pPr>
                      <a:r>
                        <a:rPr lang="en-US" sz="1200" b="0" dirty="0">
                          <a:effectLst/>
                        </a:rPr>
                        <a:t>Bottom end reflector height, mm</a:t>
                      </a:r>
                      <a:endParaRPr lang="ru-RU" sz="1200" b="0" dirty="0">
                        <a:effectLst/>
                        <a:latin typeface="Times New Roman"/>
                        <a:ea typeface="Calibri"/>
                        <a:cs typeface="Times New Roman"/>
                      </a:endParaRPr>
                    </a:p>
                  </a:txBody>
                  <a:tcPr marL="68580" marR="68580" marT="0" marB="0">
                    <a:lnT w="12700" cap="flat" cmpd="sng" algn="ctr">
                      <a:solidFill>
                        <a:srgbClr val="6DACE3"/>
                      </a:solidFill>
                      <a:prstDash val="solid"/>
                      <a:round/>
                      <a:headEnd type="none" w="med" len="med"/>
                      <a:tailEnd type="none" w="med" len="med"/>
                    </a:lnT>
                  </a:tcPr>
                </a:tc>
                <a:tc>
                  <a:txBody>
                    <a:bodyPr/>
                    <a:lstStyle/>
                    <a:p>
                      <a:pPr indent="0" algn="ctr">
                        <a:lnSpc>
                          <a:spcPct val="150000"/>
                        </a:lnSpc>
                        <a:spcAft>
                          <a:spcPts val="0"/>
                        </a:spcAft>
                      </a:pPr>
                      <a:r>
                        <a:rPr lang="ru-RU" sz="1200" b="0" dirty="0">
                          <a:effectLst/>
                        </a:rPr>
                        <a:t>50</a:t>
                      </a:r>
                      <a:endParaRPr lang="ru-RU" sz="1200" b="0" dirty="0">
                        <a:effectLst/>
                        <a:latin typeface="Times New Roman"/>
                        <a:ea typeface="Calibri"/>
                        <a:cs typeface="Times New Roman"/>
                      </a:endParaRPr>
                    </a:p>
                  </a:txBody>
                  <a:tcPr marL="68580" marR="68580" marT="0" marB="0" anchor="ctr">
                    <a:lnT w="12700" cap="flat" cmpd="sng" algn="ctr">
                      <a:solidFill>
                        <a:srgbClr val="6DACE3"/>
                      </a:solidFill>
                      <a:prstDash val="solid"/>
                      <a:round/>
                      <a:headEnd type="none" w="med" len="med"/>
                      <a:tailEnd type="none" w="med" len="med"/>
                    </a:lnT>
                  </a:tcPr>
                </a:tc>
                <a:tc>
                  <a:txBody>
                    <a:bodyPr/>
                    <a:lstStyle/>
                    <a:p>
                      <a:pPr indent="0" algn="ctr">
                        <a:lnSpc>
                          <a:spcPct val="150000"/>
                        </a:lnSpc>
                        <a:spcAft>
                          <a:spcPts val="0"/>
                        </a:spcAft>
                      </a:pPr>
                      <a:r>
                        <a:rPr lang="ru-RU" sz="1200" b="0" dirty="0">
                          <a:effectLst/>
                        </a:rPr>
                        <a:t>50</a:t>
                      </a:r>
                      <a:endParaRPr lang="ru-RU" sz="1200" b="0" dirty="0">
                        <a:effectLst/>
                        <a:latin typeface="Times New Roman"/>
                        <a:ea typeface="Calibri"/>
                        <a:cs typeface="Times New Roman"/>
                      </a:endParaRPr>
                    </a:p>
                  </a:txBody>
                  <a:tcPr marL="0" marR="0" marT="0" marB="0" anchor="ctr">
                    <a:lnT w="12700" cap="flat" cmpd="sng" algn="ctr">
                      <a:solidFill>
                        <a:srgbClr val="6DACE3"/>
                      </a:solidFill>
                      <a:prstDash val="solid"/>
                      <a:round/>
                      <a:headEnd type="none" w="med" len="med"/>
                      <a:tailEnd type="none" w="med" len="med"/>
                    </a:lnT>
                  </a:tcPr>
                </a:tc>
                <a:extLst>
                  <a:ext uri="{0D108BD9-81ED-4DB2-BD59-A6C34878D82A}">
                    <a16:rowId xmlns:a16="http://schemas.microsoft.com/office/drawing/2014/main" val="10001"/>
                  </a:ext>
                </a:extLst>
              </a:tr>
              <a:tr h="267474">
                <a:tc>
                  <a:txBody>
                    <a:bodyPr/>
                    <a:lstStyle/>
                    <a:p>
                      <a:pPr indent="0" algn="just">
                        <a:lnSpc>
                          <a:spcPct val="150000"/>
                        </a:lnSpc>
                        <a:spcAft>
                          <a:spcPts val="0"/>
                        </a:spcAft>
                      </a:pPr>
                      <a:r>
                        <a:rPr lang="en-US" sz="1200" b="0">
                          <a:effectLst/>
                        </a:rPr>
                        <a:t>Fuel pellet outer diameter, </a:t>
                      </a:r>
                      <a:r>
                        <a:rPr lang="en-US" sz="1200" b="0" dirty="0">
                          <a:effectLst/>
                        </a:rPr>
                        <a:t>mm</a:t>
                      </a:r>
                      <a:endParaRPr lang="ru-RU" sz="1200" b="0" dirty="0">
                        <a:effectLst/>
                        <a:latin typeface="Times New Roman"/>
                        <a:ea typeface="Calibri"/>
                        <a:cs typeface="Times New Roman"/>
                      </a:endParaRPr>
                    </a:p>
                  </a:txBody>
                  <a:tcPr marL="68580" marR="68580" marT="0" marB="0"/>
                </a:tc>
                <a:tc>
                  <a:txBody>
                    <a:bodyPr/>
                    <a:lstStyle/>
                    <a:p>
                      <a:pPr indent="0" algn="ctr">
                        <a:lnSpc>
                          <a:spcPct val="150000"/>
                        </a:lnSpc>
                        <a:spcAft>
                          <a:spcPts val="0"/>
                        </a:spcAft>
                      </a:pPr>
                      <a:r>
                        <a:rPr lang="ru-RU" sz="1200" dirty="0">
                          <a:effectLst/>
                        </a:rPr>
                        <a:t>15,6</a:t>
                      </a:r>
                      <a:endParaRPr lang="ru-RU" sz="12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200" dirty="0">
                          <a:effectLst/>
                        </a:rPr>
                        <a:t>15,7</a:t>
                      </a:r>
                      <a:endParaRPr lang="ru-RU" sz="1200" dirty="0">
                        <a:effectLst/>
                        <a:latin typeface="Times New Roman"/>
                        <a:ea typeface="Calibri"/>
                        <a:cs typeface="Times New Roman"/>
                      </a:endParaRPr>
                    </a:p>
                  </a:txBody>
                  <a:tcPr marL="0" marR="0" marT="0" marB="0" anchor="ctr"/>
                </a:tc>
                <a:extLst>
                  <a:ext uri="{0D108BD9-81ED-4DB2-BD59-A6C34878D82A}">
                    <a16:rowId xmlns:a16="http://schemas.microsoft.com/office/drawing/2014/main" val="10002"/>
                  </a:ext>
                </a:extLst>
              </a:tr>
              <a:tr h="267474">
                <a:tc>
                  <a:txBody>
                    <a:bodyPr/>
                    <a:lstStyle/>
                    <a:p>
                      <a:pPr indent="0" algn="just">
                        <a:lnSpc>
                          <a:spcPct val="150000"/>
                        </a:lnSpc>
                        <a:spcAft>
                          <a:spcPts val="0"/>
                        </a:spcAft>
                      </a:pPr>
                      <a:r>
                        <a:rPr lang="en-US" sz="1200" b="0" dirty="0">
                          <a:effectLst/>
                        </a:rPr>
                        <a:t>Gap b/w the cladding and the fuel pellet</a:t>
                      </a:r>
                      <a:r>
                        <a:rPr lang="ru-RU" sz="1200" b="0" dirty="0">
                          <a:effectLst/>
                        </a:rPr>
                        <a:t>, </a:t>
                      </a:r>
                      <a:r>
                        <a:rPr lang="en-US" sz="1200" b="0" dirty="0">
                          <a:effectLst/>
                        </a:rPr>
                        <a:t>mm</a:t>
                      </a:r>
                      <a:endParaRPr lang="ru-RU" sz="1200" b="0" dirty="0">
                        <a:effectLst/>
                        <a:latin typeface="Times New Roman"/>
                        <a:ea typeface="Calibri"/>
                        <a:cs typeface="Times New Roman"/>
                      </a:endParaRPr>
                    </a:p>
                  </a:txBody>
                  <a:tcPr marL="68580" marR="68580" marT="0" marB="0"/>
                </a:tc>
                <a:tc>
                  <a:txBody>
                    <a:bodyPr/>
                    <a:lstStyle/>
                    <a:p>
                      <a:pPr indent="0" algn="ctr">
                        <a:lnSpc>
                          <a:spcPct val="150000"/>
                        </a:lnSpc>
                        <a:spcAft>
                          <a:spcPts val="0"/>
                        </a:spcAft>
                      </a:pPr>
                      <a:r>
                        <a:rPr lang="ru-RU" sz="1200" dirty="0">
                          <a:effectLst/>
                        </a:rPr>
                        <a:t>0,2</a:t>
                      </a:r>
                      <a:endParaRPr lang="ru-RU" sz="12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200" dirty="0">
                          <a:effectLst/>
                        </a:rPr>
                        <a:t>0,2</a:t>
                      </a:r>
                      <a:endParaRPr lang="ru-RU" sz="1200" dirty="0">
                        <a:effectLst/>
                        <a:latin typeface="Times New Roman"/>
                        <a:ea typeface="Calibri"/>
                        <a:cs typeface="Times New Roman"/>
                      </a:endParaRPr>
                    </a:p>
                  </a:txBody>
                  <a:tcPr marL="0" marR="0" marT="0" marB="0" anchor="ctr"/>
                </a:tc>
                <a:extLst>
                  <a:ext uri="{0D108BD9-81ED-4DB2-BD59-A6C34878D82A}">
                    <a16:rowId xmlns:a16="http://schemas.microsoft.com/office/drawing/2014/main" val="10003"/>
                  </a:ext>
                </a:extLst>
              </a:tr>
              <a:tr h="267474">
                <a:tc>
                  <a:txBody>
                    <a:bodyPr/>
                    <a:lstStyle/>
                    <a:p>
                      <a:pPr indent="0" algn="just">
                        <a:lnSpc>
                          <a:spcPct val="150000"/>
                        </a:lnSpc>
                        <a:spcAft>
                          <a:spcPts val="0"/>
                        </a:spcAft>
                      </a:pPr>
                      <a:r>
                        <a:rPr lang="en-US" sz="1200" b="0" dirty="0">
                          <a:effectLst/>
                        </a:rPr>
                        <a:t>Fuel column height, mm</a:t>
                      </a:r>
                      <a:endParaRPr lang="ru-RU" sz="1200" b="0" dirty="0">
                        <a:effectLst/>
                        <a:latin typeface="Times New Roman"/>
                        <a:ea typeface="Calibri"/>
                        <a:cs typeface="Times New Roman"/>
                      </a:endParaRPr>
                    </a:p>
                  </a:txBody>
                  <a:tcPr marL="68580" marR="68580" marT="0" marB="0"/>
                </a:tc>
                <a:tc>
                  <a:txBody>
                    <a:bodyPr/>
                    <a:lstStyle/>
                    <a:p>
                      <a:pPr indent="0" algn="ctr">
                        <a:lnSpc>
                          <a:spcPct val="150000"/>
                        </a:lnSpc>
                        <a:spcAft>
                          <a:spcPts val="0"/>
                        </a:spcAft>
                      </a:pPr>
                      <a:r>
                        <a:rPr lang="ru-RU" sz="1200" dirty="0">
                          <a:effectLst/>
                        </a:rPr>
                        <a:t>420</a:t>
                      </a:r>
                      <a:endParaRPr lang="ru-RU" sz="12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200" dirty="0">
                          <a:effectLst/>
                        </a:rPr>
                        <a:t>420</a:t>
                      </a:r>
                      <a:endParaRPr lang="ru-RU" sz="1200" dirty="0">
                        <a:effectLst/>
                        <a:latin typeface="Times New Roman"/>
                        <a:ea typeface="Calibri"/>
                        <a:cs typeface="Times New Roman"/>
                      </a:endParaRPr>
                    </a:p>
                  </a:txBody>
                  <a:tcPr marL="0" marR="0" marT="0" marB="0" anchor="ctr"/>
                </a:tc>
                <a:extLst>
                  <a:ext uri="{0D108BD9-81ED-4DB2-BD59-A6C34878D82A}">
                    <a16:rowId xmlns:a16="http://schemas.microsoft.com/office/drawing/2014/main" val="10004"/>
                  </a:ext>
                </a:extLst>
              </a:tr>
              <a:tr h="267474">
                <a:tc>
                  <a:txBody>
                    <a:bodyPr/>
                    <a:lstStyle/>
                    <a:p>
                      <a:pPr indent="0" algn="just">
                        <a:lnSpc>
                          <a:spcPct val="150000"/>
                        </a:lnSpc>
                        <a:spcAft>
                          <a:spcPts val="0"/>
                        </a:spcAft>
                      </a:pPr>
                      <a:r>
                        <a:rPr lang="en-US" sz="1200" b="0" kern="1200" dirty="0">
                          <a:solidFill>
                            <a:schemeClr val="tx1"/>
                          </a:solidFill>
                          <a:effectLst/>
                          <a:latin typeface="+mn-lt"/>
                          <a:ea typeface="+mn-ea"/>
                          <a:cs typeface="+mn-cs"/>
                        </a:rPr>
                        <a:t>Top</a:t>
                      </a:r>
                      <a:r>
                        <a:rPr lang="en-US" sz="1200" b="0" dirty="0">
                          <a:effectLst/>
                        </a:rPr>
                        <a:t> end reflector height, mm</a:t>
                      </a:r>
                      <a:endParaRPr lang="ru-RU" sz="1200" b="0" dirty="0">
                        <a:effectLst/>
                        <a:latin typeface="Times New Roman"/>
                        <a:ea typeface="Calibri"/>
                        <a:cs typeface="Times New Roman"/>
                      </a:endParaRPr>
                    </a:p>
                  </a:txBody>
                  <a:tcPr marL="68580" marR="68580" marT="0" marB="0"/>
                </a:tc>
                <a:tc>
                  <a:txBody>
                    <a:bodyPr/>
                    <a:lstStyle/>
                    <a:p>
                      <a:pPr indent="0" algn="ctr">
                        <a:lnSpc>
                          <a:spcPct val="150000"/>
                        </a:lnSpc>
                        <a:spcAft>
                          <a:spcPts val="0"/>
                        </a:spcAft>
                      </a:pPr>
                      <a:r>
                        <a:rPr lang="ru-RU" sz="1200" dirty="0">
                          <a:effectLst/>
                        </a:rPr>
                        <a:t>150</a:t>
                      </a:r>
                      <a:endParaRPr lang="ru-RU" sz="12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200" dirty="0">
                          <a:effectLst/>
                        </a:rPr>
                        <a:t>150</a:t>
                      </a:r>
                      <a:endParaRPr lang="ru-RU" sz="1200" dirty="0">
                        <a:effectLst/>
                        <a:latin typeface="Times New Roman"/>
                        <a:ea typeface="Calibri"/>
                        <a:cs typeface="Times New Roman"/>
                      </a:endParaRPr>
                    </a:p>
                  </a:txBody>
                  <a:tcPr marL="0" marR="0" marT="0" marB="0" anchor="ctr"/>
                </a:tc>
                <a:extLst>
                  <a:ext uri="{0D108BD9-81ED-4DB2-BD59-A6C34878D82A}">
                    <a16:rowId xmlns:a16="http://schemas.microsoft.com/office/drawing/2014/main" val="10005"/>
                  </a:ext>
                </a:extLst>
              </a:tr>
              <a:tr h="267474">
                <a:tc>
                  <a:txBody>
                    <a:bodyPr/>
                    <a:lstStyle/>
                    <a:p>
                      <a:pPr indent="0" algn="just">
                        <a:lnSpc>
                          <a:spcPct val="150000"/>
                        </a:lnSpc>
                        <a:spcAft>
                          <a:spcPts val="0"/>
                        </a:spcAft>
                      </a:pPr>
                      <a:r>
                        <a:rPr lang="en-US" sz="1200" b="0" dirty="0">
                          <a:effectLst/>
                        </a:rPr>
                        <a:t>Fuel rod cladding</a:t>
                      </a:r>
                      <a:r>
                        <a:rPr lang="ru-RU" sz="1200" b="0" dirty="0">
                          <a:effectLst/>
                        </a:rPr>
                        <a:t> </a:t>
                      </a:r>
                      <a:r>
                        <a:rPr lang="en-US" sz="1200" b="0" dirty="0">
                          <a:effectLst/>
                        </a:rPr>
                        <a:t>thickness , mm</a:t>
                      </a:r>
                      <a:endParaRPr lang="ru-RU" sz="1200" b="0" dirty="0">
                        <a:effectLst/>
                        <a:latin typeface="Times New Roman"/>
                        <a:ea typeface="Calibri"/>
                        <a:cs typeface="Times New Roman"/>
                      </a:endParaRPr>
                    </a:p>
                  </a:txBody>
                  <a:tcPr marL="68580" marR="68580" marT="0" marB="0"/>
                </a:tc>
                <a:tc>
                  <a:txBody>
                    <a:bodyPr/>
                    <a:lstStyle/>
                    <a:p>
                      <a:pPr indent="0" algn="ctr">
                        <a:lnSpc>
                          <a:spcPct val="150000"/>
                        </a:lnSpc>
                        <a:spcAft>
                          <a:spcPts val="0"/>
                        </a:spcAft>
                      </a:pPr>
                      <a:r>
                        <a:rPr lang="ru-RU" sz="1200" dirty="0">
                          <a:effectLst/>
                        </a:rPr>
                        <a:t>0,5</a:t>
                      </a:r>
                      <a:endParaRPr lang="ru-RU" sz="12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200" dirty="0">
                          <a:effectLst/>
                        </a:rPr>
                        <a:t>0,45</a:t>
                      </a:r>
                      <a:endParaRPr lang="ru-RU" sz="1200" dirty="0">
                        <a:effectLst/>
                        <a:latin typeface="Times New Roman"/>
                        <a:ea typeface="Calibri"/>
                        <a:cs typeface="Times New Roman"/>
                      </a:endParaRPr>
                    </a:p>
                  </a:txBody>
                  <a:tcPr marL="0" marR="0" marT="0" marB="0" anchor="ctr"/>
                </a:tc>
                <a:extLst>
                  <a:ext uri="{0D108BD9-81ED-4DB2-BD59-A6C34878D82A}">
                    <a16:rowId xmlns:a16="http://schemas.microsoft.com/office/drawing/2014/main" val="10006"/>
                  </a:ext>
                </a:extLst>
              </a:tr>
              <a:tr h="267474">
                <a:tc>
                  <a:txBody>
                    <a:bodyPr/>
                    <a:lstStyle/>
                    <a:p>
                      <a:pPr indent="0" algn="just">
                        <a:lnSpc>
                          <a:spcPct val="150000"/>
                        </a:lnSpc>
                        <a:spcAft>
                          <a:spcPts val="0"/>
                        </a:spcAft>
                      </a:pPr>
                      <a:r>
                        <a:rPr lang="en-US" sz="1200" b="0" dirty="0">
                          <a:effectLst/>
                        </a:rPr>
                        <a:t>Gas cavity height, mm</a:t>
                      </a:r>
                      <a:endParaRPr lang="ru-RU" sz="1200" b="0" dirty="0">
                        <a:effectLst/>
                        <a:latin typeface="Times New Roman"/>
                        <a:ea typeface="Calibri"/>
                        <a:cs typeface="Times New Roman"/>
                      </a:endParaRPr>
                    </a:p>
                  </a:txBody>
                  <a:tcPr marL="68580" marR="68580" marT="0" marB="0"/>
                </a:tc>
                <a:tc>
                  <a:txBody>
                    <a:bodyPr/>
                    <a:lstStyle/>
                    <a:p>
                      <a:pPr indent="0" algn="ctr">
                        <a:lnSpc>
                          <a:spcPct val="150000"/>
                        </a:lnSpc>
                        <a:spcAft>
                          <a:spcPts val="0"/>
                        </a:spcAft>
                      </a:pPr>
                      <a:r>
                        <a:rPr lang="ru-RU" sz="1200" dirty="0">
                          <a:effectLst/>
                        </a:rPr>
                        <a:t>200</a:t>
                      </a:r>
                      <a:endParaRPr lang="ru-RU" sz="12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ru-RU" sz="1200" dirty="0">
                          <a:effectLst/>
                        </a:rPr>
                        <a:t>300</a:t>
                      </a:r>
                      <a:endParaRPr lang="ru-RU" sz="1200" dirty="0">
                        <a:effectLst/>
                        <a:latin typeface="Times New Roman"/>
                        <a:ea typeface="Calibri"/>
                        <a:cs typeface="Times New Roman"/>
                      </a:endParaRPr>
                    </a:p>
                  </a:txBody>
                  <a:tcPr marL="0" marR="0" marT="0" marB="0" anchor="ctr"/>
                </a:tc>
                <a:extLst>
                  <a:ext uri="{0D108BD9-81ED-4DB2-BD59-A6C34878D82A}">
                    <a16:rowId xmlns:a16="http://schemas.microsoft.com/office/drawing/2014/main" val="10007"/>
                  </a:ext>
                </a:extLst>
              </a:tr>
              <a:tr h="267474">
                <a:tc>
                  <a:txBody>
                    <a:bodyPr/>
                    <a:lstStyle/>
                    <a:p>
                      <a:pPr marL="0" indent="0" algn="just" defTabSz="914400" rtl="0" eaLnBrk="1" latinLnBrk="0" hangingPunct="1">
                        <a:lnSpc>
                          <a:spcPct val="150000"/>
                        </a:lnSpc>
                        <a:spcAft>
                          <a:spcPts val="0"/>
                        </a:spcAft>
                      </a:pPr>
                      <a:r>
                        <a:rPr lang="en-US" sz="1200" b="0" kern="1200" dirty="0">
                          <a:solidFill>
                            <a:schemeClr val="tx1"/>
                          </a:solidFill>
                          <a:effectLst/>
                          <a:latin typeface="+mn-lt"/>
                          <a:ea typeface="+mn-ea"/>
                          <a:cs typeface="+mn-cs"/>
                        </a:rPr>
                        <a:t>Top end plug height, mm</a:t>
                      </a:r>
                      <a:endParaRPr lang="ru-RU" sz="1200" b="0" kern="1200" dirty="0">
                        <a:solidFill>
                          <a:schemeClr val="tx1"/>
                        </a:solidFill>
                        <a:effectLst/>
                        <a:latin typeface="+mn-lt"/>
                        <a:ea typeface="+mn-ea"/>
                        <a:cs typeface="+mn-cs"/>
                      </a:endParaRPr>
                    </a:p>
                  </a:txBody>
                  <a:tcPr marL="68580" marR="68580" marT="0" marB="0"/>
                </a:tc>
                <a:tc>
                  <a:txBody>
                    <a:bodyPr/>
                    <a:lstStyle/>
                    <a:p>
                      <a:pPr indent="0" algn="ctr">
                        <a:lnSpc>
                          <a:spcPct val="150000"/>
                        </a:lnSpc>
                        <a:spcAft>
                          <a:spcPts val="0"/>
                        </a:spcAft>
                      </a:pPr>
                      <a:r>
                        <a:rPr lang="ru-RU" sz="1200" dirty="0">
                          <a:effectLst/>
                        </a:rPr>
                        <a:t>≈</a:t>
                      </a:r>
                      <a:r>
                        <a:rPr lang="en-US" sz="1200" dirty="0">
                          <a:effectLst/>
                        </a:rPr>
                        <a:t> </a:t>
                      </a:r>
                      <a:r>
                        <a:rPr lang="ru-RU" sz="1200" dirty="0">
                          <a:effectLst/>
                        </a:rPr>
                        <a:t>50</a:t>
                      </a:r>
                      <a:endParaRPr lang="ru-RU" sz="1200" dirty="0">
                        <a:effectLst/>
                        <a:latin typeface="Times New Roman"/>
                        <a:ea typeface="Calibri"/>
                        <a:cs typeface="Times New Roman"/>
                      </a:endParaRPr>
                    </a:p>
                  </a:txBody>
                  <a:tcPr marL="68580" marR="68580" marT="0" marB="0" anchor="ctr"/>
                </a:tc>
                <a:tc>
                  <a:txBody>
                    <a:bodyPr/>
                    <a:lstStyle/>
                    <a:p>
                      <a:pPr indent="0" algn="ctr">
                        <a:lnSpc>
                          <a:spcPct val="150000"/>
                        </a:lnSpc>
                        <a:spcAft>
                          <a:spcPts val="0"/>
                        </a:spcAft>
                      </a:pPr>
                      <a:r>
                        <a:rPr lang="en-US" sz="1200" dirty="0">
                          <a:effectLst/>
                        </a:rPr>
                        <a:t>-</a:t>
                      </a:r>
                      <a:endParaRPr lang="ru-RU" sz="1200" dirty="0">
                        <a:effectLst/>
                        <a:latin typeface="Times New Roman"/>
                        <a:ea typeface="Calibri"/>
                        <a:cs typeface="Times New Roman"/>
                      </a:endParaRPr>
                    </a:p>
                  </a:txBody>
                  <a:tcPr marL="0" marR="0" marT="0" marB="0" anchor="ctr"/>
                </a:tc>
                <a:extLst>
                  <a:ext uri="{0D108BD9-81ED-4DB2-BD59-A6C34878D82A}">
                    <a16:rowId xmlns:a16="http://schemas.microsoft.com/office/drawing/2014/main" val="10008"/>
                  </a:ext>
                </a:extLst>
              </a:tr>
            </a:tbl>
          </a:graphicData>
        </a:graphic>
      </p:graphicFrame>
      <p:sp>
        <p:nvSpPr>
          <p:cNvPr id="22" name="Прямоугольник 21">
            <a:extLst>
              <a:ext uri="{FF2B5EF4-FFF2-40B4-BE49-F238E27FC236}">
                <a16:creationId xmlns:a16="http://schemas.microsoft.com/office/drawing/2014/main" id="{F29359DD-057D-8B5A-4212-F141D48E01FC}"/>
              </a:ext>
            </a:extLst>
          </p:cNvPr>
          <p:cNvSpPr/>
          <p:nvPr/>
        </p:nvSpPr>
        <p:spPr>
          <a:xfrm>
            <a:off x="243254" y="1651353"/>
            <a:ext cx="5480988" cy="261610"/>
          </a:xfrm>
          <a:prstGeom prst="rect">
            <a:avLst/>
          </a:prstGeom>
        </p:spPr>
        <p:txBody>
          <a:bodyPr wrap="none">
            <a:spAutoFit/>
          </a:bodyPr>
          <a:lstStyle/>
          <a:p>
            <a:r>
              <a:rPr lang="en-US" sz="1100" dirty="0">
                <a:solidFill>
                  <a:srgbClr val="025EA1"/>
                </a:solidFill>
              </a:rPr>
              <a:t>Characteristics of the model fuel rods (part 1)</a:t>
            </a:r>
            <a:r>
              <a:rPr lang="ru-RU" sz="1100" dirty="0">
                <a:solidFill>
                  <a:srgbClr val="025EA1"/>
                </a:solidFill>
              </a:rPr>
              <a:t>		        </a:t>
            </a:r>
            <a:r>
              <a:rPr lang="en-US" sz="1100" dirty="0">
                <a:solidFill>
                  <a:srgbClr val="025EA1"/>
                </a:solidFill>
              </a:rPr>
              <a:t>BARS-5</a:t>
            </a:r>
            <a:r>
              <a:rPr lang="ru-RU" sz="1100" dirty="0">
                <a:solidFill>
                  <a:srgbClr val="025EA1"/>
                </a:solidFill>
              </a:rPr>
              <a:t>               </a:t>
            </a:r>
            <a:r>
              <a:rPr lang="en-US" sz="1100" dirty="0">
                <a:solidFill>
                  <a:srgbClr val="025EA1"/>
                </a:solidFill>
              </a:rPr>
              <a:t>NEPTUN</a:t>
            </a:r>
            <a:endParaRPr lang="ru-RU" sz="1100" dirty="0">
              <a:solidFill>
                <a:srgbClr val="025EA1"/>
              </a:solidFill>
            </a:endParaRPr>
          </a:p>
        </p:txBody>
      </p:sp>
      <p:graphicFrame>
        <p:nvGraphicFramePr>
          <p:cNvPr id="23" name="Таблица 22">
            <a:extLst>
              <a:ext uri="{FF2B5EF4-FFF2-40B4-BE49-F238E27FC236}">
                <a16:creationId xmlns:a16="http://schemas.microsoft.com/office/drawing/2014/main" id="{1751ADE2-0555-3C82-4943-E67585B168AC}"/>
              </a:ext>
            </a:extLst>
          </p:cNvPr>
          <p:cNvGraphicFramePr>
            <a:graphicFrameLocks noGrp="1"/>
          </p:cNvGraphicFramePr>
          <p:nvPr>
            <p:extLst>
              <p:ext uri="{D42A27DB-BD31-4B8C-83A1-F6EECF244321}">
                <p14:modId xmlns:p14="http://schemas.microsoft.com/office/powerpoint/2010/main" val="1927537025"/>
              </p:ext>
            </p:extLst>
          </p:nvPr>
        </p:nvGraphicFramePr>
        <p:xfrm>
          <a:off x="6157645" y="1888429"/>
          <a:ext cx="5133012" cy="1337370"/>
        </p:xfrm>
        <a:graphic>
          <a:graphicData uri="http://schemas.openxmlformats.org/drawingml/2006/table">
            <a:tbl>
              <a:tblPr firstRow="1" firstCol="1" bandRow="1">
                <a:tableStyleId>{8799B23B-EC83-4686-B30A-512413B5E67A}</a:tableStyleId>
              </a:tblPr>
              <a:tblGrid>
                <a:gridCol w="1939431">
                  <a:extLst>
                    <a:ext uri="{9D8B030D-6E8A-4147-A177-3AD203B41FA5}">
                      <a16:colId xmlns:a16="http://schemas.microsoft.com/office/drawing/2014/main" val="20000"/>
                    </a:ext>
                  </a:extLst>
                </a:gridCol>
                <a:gridCol w="3193581">
                  <a:extLst>
                    <a:ext uri="{9D8B030D-6E8A-4147-A177-3AD203B41FA5}">
                      <a16:colId xmlns:a16="http://schemas.microsoft.com/office/drawing/2014/main" val="20001"/>
                    </a:ext>
                  </a:extLst>
                </a:gridCol>
              </a:tblGrid>
              <a:tr h="267474">
                <a:tc>
                  <a:txBody>
                    <a:bodyPr/>
                    <a:lstStyle/>
                    <a:p>
                      <a:pPr indent="0" algn="l">
                        <a:lnSpc>
                          <a:spcPct val="150000"/>
                        </a:lnSpc>
                        <a:spcAft>
                          <a:spcPts val="0"/>
                        </a:spcAft>
                      </a:pPr>
                      <a:r>
                        <a:rPr lang="en-US" sz="1200" b="0" dirty="0">
                          <a:effectLst/>
                        </a:rPr>
                        <a:t>Pellet</a:t>
                      </a:r>
                      <a:endParaRPr lang="ru-RU" sz="1200" b="0" dirty="0">
                        <a:effectLst/>
                        <a:latin typeface="Arial" panose="020B0604020202020204" pitchFamily="34" charset="0"/>
                        <a:ea typeface="Calibri"/>
                        <a:cs typeface="Arial" panose="020B0604020202020204" pitchFamily="34" charset="0"/>
                      </a:endParaRPr>
                    </a:p>
                  </a:txBody>
                  <a:tcPr marL="68580" marR="68580" marT="0" marB="0">
                    <a:lnT w="12700" cap="flat" cmpd="sng" algn="ctr">
                      <a:solidFill>
                        <a:srgbClr val="6DACE3"/>
                      </a:solidFill>
                      <a:prstDash val="solid"/>
                      <a:round/>
                      <a:headEnd type="none" w="med" len="med"/>
                      <a:tailEnd type="none" w="med" len="med"/>
                    </a:lnT>
                  </a:tcPr>
                </a:tc>
                <a:tc>
                  <a:txBody>
                    <a:bodyPr/>
                    <a:lstStyle/>
                    <a:p>
                      <a:pPr indent="0" algn="l">
                        <a:lnSpc>
                          <a:spcPct val="150000"/>
                        </a:lnSpc>
                        <a:spcAft>
                          <a:spcPts val="0"/>
                        </a:spcAft>
                      </a:pPr>
                      <a:r>
                        <a:rPr lang="en-US" sz="1200" b="0" dirty="0">
                          <a:effectLst/>
                          <a:latin typeface="Arial" panose="020B0604020202020204" pitchFamily="34" charset="0"/>
                          <a:ea typeface="Calibri"/>
                          <a:cs typeface="Arial" panose="020B0604020202020204" pitchFamily="34" charset="0"/>
                        </a:rPr>
                        <a:t>Uranium-molybdenum alloy</a:t>
                      </a:r>
                      <a:endParaRPr lang="ru-RU" sz="1200" b="0" dirty="0">
                        <a:effectLst/>
                        <a:latin typeface="Arial" panose="020B0604020202020204" pitchFamily="34" charset="0"/>
                        <a:ea typeface="Calibri"/>
                        <a:cs typeface="Arial" panose="020B0604020202020204" pitchFamily="34" charset="0"/>
                      </a:endParaRPr>
                    </a:p>
                  </a:txBody>
                  <a:tcPr marL="68580" marR="68580" marT="0" marB="0">
                    <a:lnT w="12700" cap="flat" cmpd="sng" algn="ctr">
                      <a:solidFill>
                        <a:srgbClr val="6DACE3"/>
                      </a:solidFill>
                      <a:prstDash val="solid"/>
                      <a:round/>
                      <a:headEnd type="none" w="med" len="med"/>
                      <a:tailEnd type="none" w="med" len="med"/>
                    </a:lnT>
                  </a:tcPr>
                </a:tc>
                <a:extLst>
                  <a:ext uri="{0D108BD9-81ED-4DB2-BD59-A6C34878D82A}">
                    <a16:rowId xmlns:a16="http://schemas.microsoft.com/office/drawing/2014/main" val="10000"/>
                  </a:ext>
                </a:extLst>
              </a:tr>
              <a:tr h="267474">
                <a:tc>
                  <a:txBody>
                    <a:bodyPr/>
                    <a:lstStyle/>
                    <a:p>
                      <a:pPr indent="0" algn="l">
                        <a:lnSpc>
                          <a:spcPct val="150000"/>
                        </a:lnSpc>
                        <a:spcAft>
                          <a:spcPts val="0"/>
                        </a:spcAft>
                      </a:pPr>
                      <a:r>
                        <a:rPr lang="en-US" sz="1200" b="0" dirty="0">
                          <a:effectLst/>
                        </a:rPr>
                        <a:t>Reflector</a:t>
                      </a:r>
                      <a:endParaRPr lang="ru-RU" sz="12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indent="0" algn="l">
                        <a:lnSpc>
                          <a:spcPct val="150000"/>
                        </a:lnSpc>
                        <a:spcAft>
                          <a:spcPts val="0"/>
                        </a:spcAft>
                      </a:pPr>
                      <a:r>
                        <a:rPr lang="en-US" sz="1200" b="0" dirty="0">
                          <a:effectLst/>
                          <a:latin typeface="Arial" panose="020B0604020202020204" pitchFamily="34" charset="0"/>
                          <a:ea typeface="Calibri"/>
                          <a:cs typeface="Arial" panose="020B0604020202020204" pitchFamily="34" charset="0"/>
                        </a:rPr>
                        <a:t>EK61-ID or an alloy close in density</a:t>
                      </a:r>
                      <a:endParaRPr lang="ru-RU" sz="1200" b="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267474">
                <a:tc>
                  <a:txBody>
                    <a:bodyPr/>
                    <a:lstStyle/>
                    <a:p>
                      <a:pPr indent="0" algn="l">
                        <a:lnSpc>
                          <a:spcPct val="150000"/>
                        </a:lnSpc>
                        <a:spcAft>
                          <a:spcPts val="0"/>
                        </a:spcAft>
                      </a:pPr>
                      <a:r>
                        <a:rPr lang="en-US" sz="1200" b="0" dirty="0">
                          <a:effectLst/>
                        </a:rPr>
                        <a:t>Gap</a:t>
                      </a:r>
                      <a:endParaRPr lang="ru-RU" sz="12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indent="0" algn="l">
                        <a:lnSpc>
                          <a:spcPct val="150000"/>
                        </a:lnSpc>
                        <a:spcAft>
                          <a:spcPts val="0"/>
                        </a:spcAft>
                      </a:pPr>
                      <a:r>
                        <a:rPr lang="en-US" sz="1200" b="0" dirty="0">
                          <a:effectLst/>
                          <a:latin typeface="Arial" panose="020B0604020202020204" pitchFamily="34" charset="0"/>
                          <a:ea typeface="Calibri"/>
                          <a:cs typeface="Arial" panose="020B0604020202020204" pitchFamily="34" charset="0"/>
                        </a:rPr>
                        <a:t>Gallium</a:t>
                      </a:r>
                      <a:endParaRPr lang="ru-RU" sz="1200" b="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267474">
                <a:tc>
                  <a:txBody>
                    <a:bodyPr/>
                    <a:lstStyle/>
                    <a:p>
                      <a:pPr indent="0" algn="l">
                        <a:lnSpc>
                          <a:spcPct val="150000"/>
                        </a:lnSpc>
                        <a:spcAft>
                          <a:spcPts val="0"/>
                        </a:spcAft>
                      </a:pPr>
                      <a:r>
                        <a:rPr lang="en-US" sz="1200" b="0" dirty="0">
                          <a:effectLst/>
                        </a:rPr>
                        <a:t>Cladding</a:t>
                      </a:r>
                      <a:endParaRPr lang="ru-RU" sz="12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indent="0" algn="l">
                        <a:lnSpc>
                          <a:spcPct val="150000"/>
                        </a:lnSpc>
                        <a:spcAft>
                          <a:spcPts val="0"/>
                        </a:spcAft>
                      </a:pPr>
                      <a:r>
                        <a:rPr lang="en-US" sz="1200" b="0" dirty="0">
                          <a:effectLst/>
                          <a:latin typeface="Arial" panose="020B0604020202020204" pitchFamily="34" charset="0"/>
                          <a:ea typeface="Calibri"/>
                          <a:cs typeface="Arial" panose="020B0604020202020204" pitchFamily="34" charset="0"/>
                        </a:rPr>
                        <a:t>Steel</a:t>
                      </a:r>
                      <a:r>
                        <a:rPr lang="ru-RU" sz="1200" b="0" dirty="0">
                          <a:effectLst/>
                          <a:latin typeface="Arial" panose="020B0604020202020204" pitchFamily="34" charset="0"/>
                          <a:ea typeface="Calibri"/>
                          <a:cs typeface="Arial" panose="020B0604020202020204" pitchFamily="34" charset="0"/>
                        </a:rPr>
                        <a:t> </a:t>
                      </a:r>
                      <a:r>
                        <a:rPr lang="en-US" sz="1200" b="0" dirty="0">
                          <a:effectLst/>
                          <a:latin typeface="Arial" panose="020B0604020202020204" pitchFamily="34" charset="0"/>
                          <a:ea typeface="Calibri"/>
                          <a:cs typeface="Arial" panose="020B0604020202020204" pitchFamily="34" charset="0"/>
                        </a:rPr>
                        <a:t>12Cr18Ni</a:t>
                      </a:r>
                      <a:r>
                        <a:rPr lang="ru-RU" sz="1200" b="0" dirty="0">
                          <a:effectLst/>
                          <a:latin typeface="Arial" panose="020B0604020202020204" pitchFamily="34" charset="0"/>
                          <a:ea typeface="Calibri"/>
                          <a:cs typeface="Arial" panose="020B0604020202020204" pitchFamily="34" charset="0"/>
                        </a:rPr>
                        <a:t>10</a:t>
                      </a:r>
                      <a:r>
                        <a:rPr lang="en-US" sz="1200" b="0" dirty="0">
                          <a:effectLst/>
                          <a:latin typeface="Arial" panose="020B0604020202020204" pitchFamily="34" charset="0"/>
                          <a:ea typeface="Calibri"/>
                          <a:cs typeface="Arial" panose="020B0604020202020204" pitchFamily="34" charset="0"/>
                        </a:rPr>
                        <a:t>Ti</a:t>
                      </a:r>
                      <a:endParaRPr lang="ru-RU" sz="1200" b="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267474">
                <a:tc>
                  <a:txBody>
                    <a:bodyPr/>
                    <a:lstStyle/>
                    <a:p>
                      <a:pPr indent="0" algn="l">
                        <a:lnSpc>
                          <a:spcPct val="150000"/>
                        </a:lnSpc>
                        <a:spcAft>
                          <a:spcPts val="0"/>
                        </a:spcAft>
                      </a:pPr>
                      <a:r>
                        <a:rPr lang="en-US" sz="1200" b="0" kern="1200" dirty="0">
                          <a:solidFill>
                            <a:schemeClr val="tx1"/>
                          </a:solidFill>
                          <a:effectLst/>
                          <a:latin typeface="+mn-lt"/>
                          <a:ea typeface="+mn-ea"/>
                          <a:cs typeface="+mn-cs"/>
                        </a:rPr>
                        <a:t>End plugs</a:t>
                      </a:r>
                      <a:endParaRPr lang="ru-RU" sz="1200" b="0"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indent="0" algn="l">
                        <a:lnSpc>
                          <a:spcPct val="150000"/>
                        </a:lnSpc>
                        <a:spcAft>
                          <a:spcPts val="0"/>
                        </a:spcAft>
                      </a:pPr>
                      <a:r>
                        <a:rPr lang="en-US" sz="1200" b="0" dirty="0">
                          <a:effectLst/>
                          <a:latin typeface="Arial" panose="020B0604020202020204" pitchFamily="34" charset="0"/>
                          <a:ea typeface="Calibri"/>
                          <a:cs typeface="Arial" panose="020B0604020202020204" pitchFamily="34" charset="0"/>
                        </a:rPr>
                        <a:t>Steel</a:t>
                      </a:r>
                      <a:r>
                        <a:rPr lang="ru-RU" sz="1200" b="0" dirty="0">
                          <a:effectLst/>
                          <a:latin typeface="Arial" panose="020B0604020202020204" pitchFamily="34" charset="0"/>
                          <a:ea typeface="Calibri"/>
                          <a:cs typeface="Arial" panose="020B0604020202020204" pitchFamily="34" charset="0"/>
                        </a:rPr>
                        <a:t> </a:t>
                      </a:r>
                      <a:r>
                        <a:rPr lang="en-US" sz="1200" b="0" dirty="0">
                          <a:effectLst/>
                          <a:latin typeface="Arial" panose="020B0604020202020204" pitchFamily="34" charset="0"/>
                          <a:ea typeface="Calibri"/>
                          <a:cs typeface="Arial" panose="020B0604020202020204" pitchFamily="34" charset="0"/>
                        </a:rPr>
                        <a:t>12Cr18Ni</a:t>
                      </a:r>
                      <a:r>
                        <a:rPr lang="ru-RU" sz="1200" b="0" dirty="0">
                          <a:effectLst/>
                          <a:latin typeface="Arial" panose="020B0604020202020204" pitchFamily="34" charset="0"/>
                          <a:ea typeface="Calibri"/>
                          <a:cs typeface="Arial" panose="020B0604020202020204" pitchFamily="34" charset="0"/>
                        </a:rPr>
                        <a:t>10</a:t>
                      </a:r>
                      <a:r>
                        <a:rPr lang="en-US" sz="1200" b="0" dirty="0">
                          <a:effectLst/>
                          <a:latin typeface="Arial" panose="020B0604020202020204" pitchFamily="34" charset="0"/>
                          <a:ea typeface="Calibri"/>
                          <a:cs typeface="Arial" panose="020B0604020202020204" pitchFamily="34" charset="0"/>
                        </a:rPr>
                        <a:t>Ti</a:t>
                      </a:r>
                      <a:endParaRPr lang="ru-RU" sz="1200" b="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24" name="Прямоугольник 23">
            <a:extLst>
              <a:ext uri="{FF2B5EF4-FFF2-40B4-BE49-F238E27FC236}">
                <a16:creationId xmlns:a16="http://schemas.microsoft.com/office/drawing/2014/main" id="{8650F897-86A6-4130-4D80-09107B40C2F4}"/>
              </a:ext>
            </a:extLst>
          </p:cNvPr>
          <p:cNvSpPr/>
          <p:nvPr/>
        </p:nvSpPr>
        <p:spPr>
          <a:xfrm>
            <a:off x="6080744" y="1626180"/>
            <a:ext cx="2784737" cy="261610"/>
          </a:xfrm>
          <a:prstGeom prst="rect">
            <a:avLst/>
          </a:prstGeom>
        </p:spPr>
        <p:txBody>
          <a:bodyPr wrap="none">
            <a:spAutoFit/>
          </a:bodyPr>
          <a:lstStyle/>
          <a:p>
            <a:r>
              <a:rPr lang="en-US" sz="1100" dirty="0">
                <a:solidFill>
                  <a:srgbClr val="025EA1"/>
                </a:solidFill>
              </a:rPr>
              <a:t>Characteristics of the model fuel rods</a:t>
            </a:r>
            <a:r>
              <a:rPr lang="ru-RU" sz="1100" dirty="0">
                <a:solidFill>
                  <a:srgbClr val="025EA1"/>
                </a:solidFill>
              </a:rPr>
              <a:t> (</a:t>
            </a:r>
            <a:r>
              <a:rPr lang="en-US" sz="1100" dirty="0">
                <a:solidFill>
                  <a:srgbClr val="025EA1"/>
                </a:solidFill>
              </a:rPr>
              <a:t>part </a:t>
            </a:r>
            <a:r>
              <a:rPr lang="ru-RU" sz="1100" dirty="0">
                <a:solidFill>
                  <a:srgbClr val="025EA1"/>
                </a:solidFill>
              </a:rPr>
              <a:t>2)</a:t>
            </a:r>
          </a:p>
        </p:txBody>
      </p:sp>
      <p:sp>
        <p:nvSpPr>
          <p:cNvPr id="3" name="TextBox 2">
            <a:extLst>
              <a:ext uri="{FF2B5EF4-FFF2-40B4-BE49-F238E27FC236}">
                <a16:creationId xmlns:a16="http://schemas.microsoft.com/office/drawing/2014/main" id="{0DD8DE0C-4808-102E-D1B6-61C94E6BD2F6}"/>
              </a:ext>
            </a:extLst>
          </p:cNvPr>
          <p:cNvSpPr txBox="1"/>
          <p:nvPr/>
        </p:nvSpPr>
        <p:spPr>
          <a:xfrm>
            <a:off x="5836703" y="3270020"/>
            <a:ext cx="6391097" cy="830997"/>
          </a:xfrm>
          <a:prstGeom prst="rect">
            <a:avLst/>
          </a:prstGeom>
          <a:noFill/>
        </p:spPr>
        <p:txBody>
          <a:bodyPr wrap="square">
            <a:spAutoFit/>
          </a:bodyPr>
          <a:lstStyle/>
          <a:p>
            <a:pPr algn="just">
              <a:spcAft>
                <a:spcPts val="0"/>
              </a:spcAft>
            </a:pPr>
            <a:r>
              <a:rPr lang="en-US" sz="1200" b="1" i="0" dirty="0">
                <a:solidFill>
                  <a:srgbClr val="000000"/>
                </a:solidFill>
                <a:effectLst/>
                <a:latin typeface="Arial" panose="020B0604020202020204" pitchFamily="34" charset="0"/>
              </a:rPr>
              <a:t>Material selection of model fuel rod: </a:t>
            </a:r>
            <a:r>
              <a:rPr lang="en-US" sz="1200" b="1" u="sng" dirty="0">
                <a:solidFill>
                  <a:srgbClr val="000000"/>
                </a:solidFill>
                <a:latin typeface="Arial" panose="020B0604020202020204" pitchFamily="34" charset="0"/>
              </a:rPr>
              <a:t>uranium-molybdenum fuel</a:t>
            </a:r>
            <a:r>
              <a:rPr lang="en-US" sz="1200" b="1" dirty="0">
                <a:solidFill>
                  <a:srgbClr val="000000"/>
                </a:solidFill>
                <a:latin typeface="Arial" panose="020B0604020202020204" pitchFamily="34" charset="0"/>
              </a:rPr>
              <a:t> is available (VNIITF), </a:t>
            </a:r>
            <a:r>
              <a:rPr lang="en-US" sz="1200" b="1" i="0" dirty="0">
                <a:solidFill>
                  <a:srgbClr val="000000"/>
                </a:solidFill>
                <a:effectLst/>
                <a:latin typeface="Arial" panose="020B0604020202020204" pitchFamily="34" charset="0"/>
              </a:rPr>
              <a:t>shell material –</a:t>
            </a:r>
            <a:r>
              <a:rPr lang="ru-RU" sz="1200" b="1" i="0" dirty="0">
                <a:solidFill>
                  <a:srgbClr val="000000"/>
                </a:solidFill>
                <a:effectLst/>
                <a:latin typeface="Arial" panose="020B0604020202020204" pitchFamily="34" charset="0"/>
              </a:rPr>
              <a:t> </a:t>
            </a:r>
            <a:r>
              <a:rPr lang="en-US" sz="1200" b="1" i="0" dirty="0">
                <a:solidFill>
                  <a:srgbClr val="000000"/>
                </a:solidFill>
                <a:effectLst/>
                <a:latin typeface="Arial" panose="020B0604020202020204" pitchFamily="34" charset="0"/>
              </a:rPr>
              <a:t>steel (criteria: Young's modulus and thermal conductivity), reflector material – steel (criterion: density), gap filling material – gallium (criterion: high thermal conductivity coefficient)</a:t>
            </a:r>
            <a:endParaRPr lang="ru-RU" sz="1200" b="1" i="0" dirty="0">
              <a:solidFill>
                <a:srgbClr val="000000"/>
              </a:solidFill>
              <a:effectLst/>
              <a:latin typeface="Arial" panose="020B0604020202020204" pitchFamily="34" charset="0"/>
            </a:endParaRPr>
          </a:p>
        </p:txBody>
      </p:sp>
      <p:sp>
        <p:nvSpPr>
          <p:cNvPr id="6" name="Прямоугольник 5">
            <a:extLst>
              <a:ext uri="{FF2B5EF4-FFF2-40B4-BE49-F238E27FC236}">
                <a16:creationId xmlns:a16="http://schemas.microsoft.com/office/drawing/2014/main" id="{D02E53AC-3E40-321C-5F65-2E9705F163AC}"/>
              </a:ext>
            </a:extLst>
          </p:cNvPr>
          <p:cNvSpPr/>
          <p:nvPr/>
        </p:nvSpPr>
        <p:spPr>
          <a:xfrm>
            <a:off x="5893991" y="3270020"/>
            <a:ext cx="6298009" cy="8309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8530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3ED3071-E615-9F56-0A72-13E27385DC49}"/>
              </a:ext>
            </a:extLst>
          </p:cNvPr>
          <p:cNvSpPr/>
          <p:nvPr/>
        </p:nvSpPr>
        <p:spPr>
          <a:xfrm>
            <a:off x="168215" y="917501"/>
            <a:ext cx="11626706" cy="5028556"/>
          </a:xfrm>
          <a:prstGeom prst="rect">
            <a:avLst/>
          </a:prstGeom>
        </p:spPr>
        <p:txBody>
          <a:bodyPr wrap="square">
            <a:spAutoFit/>
          </a:bodyPr>
          <a:lstStyle/>
          <a:p>
            <a:pPr marL="457200" indent="-457200" algn="just">
              <a:lnSpc>
                <a:spcPct val="150000"/>
              </a:lnSpc>
              <a:spcAft>
                <a:spcPts val="0"/>
              </a:spcAft>
              <a:buAutoNum type="arabicPeriod"/>
            </a:pPr>
            <a:r>
              <a:rPr lang="en-US" b="0" i="0" dirty="0">
                <a:solidFill>
                  <a:srgbClr val="000000"/>
                </a:solidFill>
                <a:effectLst/>
                <a:latin typeface="Arial" panose="020B0604020202020204" pitchFamily="34" charset="0"/>
              </a:rPr>
              <a:t>The itself frequencies of the model fuel rod correspond to their values for fuel rods in the NEPTUNE reactor</a:t>
            </a:r>
            <a:endParaRPr lang="ru-RU" dirty="0">
              <a:latin typeface="Times New Roman" panose="02020603050405020304" pitchFamily="18" charset="0"/>
              <a:ea typeface="Calibri" panose="020F0502020204030204" pitchFamily="34" charset="0"/>
            </a:endParaRPr>
          </a:p>
          <a:p>
            <a:pPr marL="457200" indent="-457200" algn="just">
              <a:lnSpc>
                <a:spcPct val="150000"/>
              </a:lnSpc>
              <a:spcAft>
                <a:spcPts val="0"/>
              </a:spcAft>
              <a:buAutoNum type="arabicPeriod" startAt="2"/>
            </a:pPr>
            <a:r>
              <a:rPr lang="en-US" b="0" i="0" dirty="0">
                <a:solidFill>
                  <a:srgbClr val="000000"/>
                </a:solidFill>
                <a:effectLst/>
                <a:latin typeface="Arial" panose="020B0604020202020204" pitchFamily="34" charset="0"/>
              </a:rPr>
              <a:t>It is possible to increase the effect of bending of model fuel rod </a:t>
            </a:r>
            <a:r>
              <a:rPr lang="en-US" dirty="0">
                <a:solidFill>
                  <a:srgbClr val="000000"/>
                </a:solidFill>
                <a:latin typeface="Arial" panose="020B0604020202020204" pitchFamily="34" charset="0"/>
              </a:rPr>
              <a:t>due to </a:t>
            </a:r>
            <a:r>
              <a:rPr lang="en-US" b="0" i="0" dirty="0">
                <a:solidFill>
                  <a:srgbClr val="000000"/>
                </a:solidFill>
                <a:effectLst/>
                <a:latin typeface="Arial" panose="020B0604020202020204" pitchFamily="34" charset="0"/>
              </a:rPr>
              <a:t>greater energy release </a:t>
            </a:r>
            <a:r>
              <a:rPr lang="en-US" dirty="0">
                <a:solidFill>
                  <a:srgbClr val="000000"/>
                </a:solidFill>
                <a:latin typeface="Arial" panose="020B0604020202020204" pitchFamily="34" charset="0"/>
              </a:rPr>
              <a:t>at the BARS-5M reactor </a:t>
            </a:r>
            <a:r>
              <a:rPr lang="en-US" b="0" i="0" dirty="0">
                <a:solidFill>
                  <a:srgbClr val="000000"/>
                </a:solidFill>
                <a:effectLst/>
                <a:latin typeface="Arial" panose="020B0604020202020204" pitchFamily="34" charset="0"/>
              </a:rPr>
              <a:t>for reliable and</a:t>
            </a:r>
            <a:r>
              <a:rPr lang="ru-RU"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correct recording by available measuring </a:t>
            </a:r>
            <a:r>
              <a:rPr lang="en-US" dirty="0">
                <a:solidFill>
                  <a:srgbClr val="000000"/>
                </a:solidFill>
                <a:latin typeface="Arial" panose="020B0604020202020204" pitchFamily="34" charset="0"/>
              </a:rPr>
              <a:t>sensors (</a:t>
            </a:r>
            <a:r>
              <a:rPr lang="en-US" b="0" i="1" dirty="0">
                <a:solidFill>
                  <a:srgbClr val="000000"/>
                </a:solidFill>
                <a:effectLst/>
                <a:latin typeface="Arial" panose="020B0604020202020204" pitchFamily="34" charset="0"/>
              </a:rPr>
              <a:t>the predicted bending value for the B</a:t>
            </a:r>
            <a:r>
              <a:rPr lang="en-US" i="1" dirty="0">
                <a:solidFill>
                  <a:srgbClr val="000000"/>
                </a:solidFill>
                <a:latin typeface="Arial" panose="020B0604020202020204" pitchFamily="34" charset="0"/>
              </a:rPr>
              <a:t>ARS</a:t>
            </a:r>
            <a:r>
              <a:rPr lang="en-US" b="0" i="1" dirty="0">
                <a:solidFill>
                  <a:srgbClr val="000000"/>
                </a:solidFill>
                <a:effectLst/>
                <a:latin typeface="Arial" panose="020B0604020202020204" pitchFamily="34" charset="0"/>
              </a:rPr>
              <a:t>-5M reactor is 5 mm, </a:t>
            </a:r>
            <a:r>
              <a:rPr lang="en-US" i="1" dirty="0">
                <a:solidFill>
                  <a:srgbClr val="000000"/>
                </a:solidFill>
                <a:latin typeface="Arial" panose="020B0604020202020204" pitchFamily="34" charset="0"/>
              </a:rPr>
              <a:t>in NEPTUN is 0,13 mm</a:t>
            </a:r>
            <a:r>
              <a:rPr lang="en-US" dirty="0">
                <a:solidFill>
                  <a:srgbClr val="000000"/>
                </a:solidFill>
                <a:latin typeface="Arial" panose="020B0604020202020204" pitchFamily="34" charset="0"/>
              </a:rPr>
              <a:t>)</a:t>
            </a:r>
            <a:endParaRPr lang="en-US" dirty="0">
              <a:solidFill>
                <a:srgbClr val="000000"/>
              </a:solidFill>
              <a:latin typeface="Times New Roman" panose="02020603050405020304" pitchFamily="18" charset="0"/>
            </a:endParaRPr>
          </a:p>
          <a:p>
            <a:pPr marL="457200" indent="-457200" algn="just">
              <a:lnSpc>
                <a:spcPct val="150000"/>
              </a:lnSpc>
              <a:spcAft>
                <a:spcPts val="0"/>
              </a:spcAft>
              <a:buAutoNum type="arabicPeriod" startAt="2"/>
            </a:pPr>
            <a:r>
              <a:rPr lang="en-US" b="0" i="1" u="sng" dirty="0">
                <a:solidFill>
                  <a:srgbClr val="000000"/>
                </a:solidFill>
                <a:effectLst/>
                <a:latin typeface="Arial" panose="020B0604020202020204" pitchFamily="34" charset="0"/>
              </a:rPr>
              <a:t>The difference</a:t>
            </a:r>
            <a:r>
              <a:rPr lang="en-US" b="0" i="1" dirty="0">
                <a:solidFill>
                  <a:srgbClr val="000000"/>
                </a:solidFill>
                <a:effectLst/>
                <a:latin typeface="Arial" panose="020B0604020202020204" pitchFamily="34" charset="0"/>
              </a:rPr>
              <a:t> in the conditions of the experiment on BARS-5M</a:t>
            </a:r>
            <a:r>
              <a:rPr lang="en-US" b="0" i="0" dirty="0">
                <a:solidFill>
                  <a:srgbClr val="000000"/>
                </a:solidFill>
                <a:effectLst/>
                <a:latin typeface="Arial" panose="020B0604020202020204" pitchFamily="34" charset="0"/>
              </a:rPr>
              <a:t>, associated with the placement of the model fuel element in the air, and not in the flow of liquid sodium, as in NEPTUN reactor</a:t>
            </a:r>
            <a:r>
              <a:rPr lang="en-US" b="0" i="1" dirty="0">
                <a:solidFill>
                  <a:srgbClr val="000000"/>
                </a:solidFill>
                <a:effectLst/>
                <a:latin typeface="Arial" panose="020B0604020202020204" pitchFamily="34" charset="0"/>
              </a:rPr>
              <a:t>, </a:t>
            </a:r>
            <a:r>
              <a:rPr lang="en-US" b="0" i="1" u="sng" dirty="0">
                <a:solidFill>
                  <a:srgbClr val="000000"/>
                </a:solidFill>
                <a:effectLst/>
                <a:latin typeface="Arial" panose="020B0604020202020204" pitchFamily="34" charset="0"/>
              </a:rPr>
              <a:t>does not change</a:t>
            </a:r>
            <a:r>
              <a:rPr lang="en-US" b="0" i="1"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the heating time of the fuel rod’s shell, and the degradation of heat exchange at the external boundary </a:t>
            </a:r>
            <a:r>
              <a:rPr lang="en-US" dirty="0">
                <a:solidFill>
                  <a:srgbClr val="000000"/>
                </a:solidFill>
                <a:latin typeface="Arial" panose="020B0604020202020204" pitchFamily="34" charset="0"/>
              </a:rPr>
              <a:t>gives</a:t>
            </a:r>
            <a:r>
              <a:rPr lang="en-US" b="0" i="0" dirty="0">
                <a:solidFill>
                  <a:srgbClr val="000000"/>
                </a:solidFill>
                <a:effectLst/>
                <a:latin typeface="Arial" panose="020B0604020202020204" pitchFamily="34" charset="0"/>
              </a:rPr>
              <a:t> only to an increase in the amplitude of its cross oscillations (</a:t>
            </a:r>
            <a:r>
              <a:rPr lang="en-US" dirty="0">
                <a:solidFill>
                  <a:srgbClr val="000000"/>
                </a:solidFill>
                <a:latin typeface="Arial" panose="020B0604020202020204" pitchFamily="34" charset="0"/>
              </a:rPr>
              <a:t>similar conditions)</a:t>
            </a:r>
            <a:endParaRPr lang="en-US" b="0" i="0" dirty="0">
              <a:solidFill>
                <a:srgbClr val="000000"/>
              </a:solidFill>
              <a:effectLst/>
              <a:latin typeface="Arial" panose="020B0604020202020204" pitchFamily="34" charset="0"/>
            </a:endParaRPr>
          </a:p>
          <a:p>
            <a:pPr marL="457200" indent="-457200" algn="just">
              <a:lnSpc>
                <a:spcPct val="150000"/>
              </a:lnSpc>
              <a:spcAft>
                <a:spcPts val="0"/>
              </a:spcAft>
              <a:buAutoNum type="arabicPeriod" startAt="2"/>
            </a:pPr>
            <a:r>
              <a:rPr lang="en-US" b="0" i="0" dirty="0">
                <a:solidFill>
                  <a:srgbClr val="000000"/>
                </a:solidFill>
                <a:effectLst/>
                <a:latin typeface="Arial" panose="020B0604020202020204" pitchFamily="34" charset="0"/>
              </a:rPr>
              <a:t>Material selection of model fuel rod: </a:t>
            </a:r>
            <a:r>
              <a:rPr lang="en-US" dirty="0">
                <a:solidFill>
                  <a:srgbClr val="000000"/>
                </a:solidFill>
                <a:latin typeface="Arial" panose="020B0604020202020204" pitchFamily="34" charset="0"/>
              </a:rPr>
              <a:t>uranium-molybdenum fuel is available (VNIITF), </a:t>
            </a:r>
            <a:r>
              <a:rPr lang="en-US" b="0" i="0" dirty="0">
                <a:solidFill>
                  <a:srgbClr val="000000"/>
                </a:solidFill>
                <a:effectLst/>
                <a:latin typeface="Arial" panose="020B0604020202020204" pitchFamily="34" charset="0"/>
              </a:rPr>
              <a:t>shell material –</a:t>
            </a:r>
            <a:r>
              <a:rPr lang="ru-RU"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steel (criteria: Young's modulus and thermal conductivity), reflector material – steel (criterion: density), gap filling material – gallium (criterion: high thermal conductivity coefficient)</a:t>
            </a:r>
            <a:endParaRPr lang="ru-RU" b="0" i="0" dirty="0">
              <a:solidFill>
                <a:srgbClr val="000000"/>
              </a:solidFill>
              <a:effectLst/>
              <a:latin typeface="Arial" panose="020B0604020202020204" pitchFamily="34" charset="0"/>
            </a:endParaRPr>
          </a:p>
          <a:p>
            <a:pPr algn="ctr">
              <a:lnSpc>
                <a:spcPct val="150000"/>
              </a:lnSpc>
              <a:spcAft>
                <a:spcPts val="0"/>
              </a:spcAft>
            </a:pPr>
            <a:r>
              <a:rPr lang="en-US" u="sng" dirty="0">
                <a:solidFill>
                  <a:srgbClr val="000000"/>
                </a:solidFill>
                <a:latin typeface="Arial" panose="020B0604020202020204" pitchFamily="34" charset="0"/>
              </a:rPr>
              <a:t>Preparations to the experiments and their setting up will plan at 2024-2025</a:t>
            </a:r>
            <a:endParaRPr lang="ru-RU" u="sng" dirty="0">
              <a:solidFill>
                <a:srgbClr val="000000"/>
              </a:solidFill>
              <a:latin typeface="Arial" panose="020B0604020202020204" pitchFamily="34" charset="0"/>
            </a:endParaRPr>
          </a:p>
        </p:txBody>
      </p:sp>
      <p:sp>
        <p:nvSpPr>
          <p:cNvPr id="5" name="Прямоугольник 4">
            <a:extLst>
              <a:ext uri="{FF2B5EF4-FFF2-40B4-BE49-F238E27FC236}">
                <a16:creationId xmlns:a16="http://schemas.microsoft.com/office/drawing/2014/main" id="{C7D79558-05E9-0766-FE3E-F2A5927F9FD6}"/>
              </a:ext>
            </a:extLst>
          </p:cNvPr>
          <p:cNvSpPr/>
          <p:nvPr/>
        </p:nvSpPr>
        <p:spPr>
          <a:xfrm>
            <a:off x="0" y="-36606"/>
            <a:ext cx="12192000" cy="954107"/>
          </a:xfrm>
          <a:prstGeom prst="rect">
            <a:avLst/>
          </a:prstGeom>
          <a:solidFill>
            <a:srgbClr val="00B050"/>
          </a:solidFill>
        </p:spPr>
        <p:txBody>
          <a:bodyPr wrap="square">
            <a:spAutoFit/>
          </a:bodyPr>
          <a:lstStyle/>
          <a:p>
            <a:pPr algn="ctr"/>
            <a:r>
              <a:rPr lang="en-US" sz="2800" dirty="0">
                <a:solidFill>
                  <a:srgbClr val="000000"/>
                </a:solidFill>
                <a:latin typeface="Arial" panose="020B0604020202020204" pitchFamily="34" charset="0"/>
              </a:rPr>
              <a:t>Conditions of the experiments and justification of the materials of the model fuel rod for the second stage of the R&amp;D contract with VNIITF (2024-2025)</a:t>
            </a:r>
            <a:endParaRPr lang="ru-RU" sz="3600" dirty="0">
              <a:solidFill>
                <a:srgbClr val="025EA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193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BB6594-DC39-2DD6-96F7-CA71EA5D7E59}"/>
              </a:ext>
            </a:extLst>
          </p:cNvPr>
          <p:cNvSpPr txBox="1"/>
          <p:nvPr/>
        </p:nvSpPr>
        <p:spPr>
          <a:xfrm>
            <a:off x="4345497" y="1310997"/>
            <a:ext cx="7846503" cy="4278094"/>
          </a:xfrm>
          <a:prstGeom prst="rect">
            <a:avLst/>
          </a:prstGeom>
          <a:noFill/>
        </p:spPr>
        <p:txBody>
          <a:bodyPr wrap="square">
            <a:spAutoFit/>
          </a:bodyPr>
          <a:lstStyle/>
          <a:p>
            <a:r>
              <a:rPr lang="en-US" sz="2000" u="sng" dirty="0"/>
              <a:t>Advantages of neptunium </a:t>
            </a:r>
            <a:r>
              <a:rPr lang="en-US" sz="2000" dirty="0"/>
              <a:t>for using as fuel for NEPTUN fast pulse reactor</a:t>
            </a:r>
            <a:r>
              <a:rPr lang="ru-RU" sz="2000" dirty="0"/>
              <a:t> </a:t>
            </a:r>
          </a:p>
          <a:p>
            <a:r>
              <a:rPr lang="en-US" b="0" i="0" dirty="0">
                <a:solidFill>
                  <a:srgbClr val="000000"/>
                </a:solidFill>
                <a:effectLst/>
                <a:latin typeface="Arial" panose="020B0604020202020204" pitchFamily="34" charset="0"/>
              </a:rPr>
              <a:t>The advantages of 237Np are the threshold character of the fission cross section (the effective fission threshold is about 0.4 MeV), which ensures the creation of a critical mass with a sufficient density of neptunium nuclei</a:t>
            </a:r>
            <a:endParaRPr lang="ru-RU" b="0" i="0" dirty="0">
              <a:solidFill>
                <a:srgbClr val="000000"/>
              </a:solidFill>
              <a:effectLst/>
              <a:latin typeface="Arial" panose="020B0604020202020204" pitchFamily="34" charset="0"/>
            </a:endParaRPr>
          </a:p>
          <a:p>
            <a:pPr marL="342900" indent="-342900">
              <a:buAutoNum type="arabicParenR"/>
            </a:pPr>
            <a:r>
              <a:rPr lang="en-US" b="0" i="0" dirty="0">
                <a:solidFill>
                  <a:srgbClr val="000000"/>
                </a:solidFill>
                <a:effectLst/>
                <a:latin typeface="Arial" panose="020B0604020202020204" pitchFamily="34" charset="0"/>
              </a:rPr>
              <a:t>High intensity of neutron flux 10</a:t>
            </a:r>
            <a:r>
              <a:rPr lang="en-US" dirty="0">
                <a:solidFill>
                  <a:srgbClr val="000000"/>
                </a:solidFill>
                <a:latin typeface="Arial" panose="020B0604020202020204" pitchFamily="34" charset="0"/>
              </a:rPr>
              <a:t>^</a:t>
            </a:r>
            <a:r>
              <a:rPr lang="en-US" b="0" i="0" dirty="0">
                <a:solidFill>
                  <a:srgbClr val="000000"/>
                </a:solidFill>
                <a:effectLst/>
                <a:latin typeface="Arial" panose="020B0604020202020204" pitchFamily="34" charset="0"/>
              </a:rPr>
              <a:t>14 n/cm^2/s (10^16 n/cm^2/s) (not achievable when using other types of fuel in PR) </a:t>
            </a:r>
          </a:p>
          <a:p>
            <a:pPr marL="342900" indent="-342900">
              <a:buAutoNum type="arabicParenR"/>
            </a:pPr>
            <a:r>
              <a:rPr lang="en-US" b="0" i="0" dirty="0">
                <a:solidFill>
                  <a:srgbClr val="000000"/>
                </a:solidFill>
                <a:effectLst/>
                <a:latin typeface="Arial" panose="020B0604020202020204" pitchFamily="34" charset="0"/>
              </a:rPr>
              <a:t>Short lifetime of fast neutron generation 3-10 ns – shorter flash (pulse duration) </a:t>
            </a:r>
          </a:p>
          <a:p>
            <a:pPr marL="342900" indent="-342900">
              <a:buAutoNum type="arabicParenR"/>
            </a:pPr>
            <a:r>
              <a:rPr lang="en-US" b="0" i="0" dirty="0">
                <a:solidFill>
                  <a:srgbClr val="000000"/>
                </a:solidFill>
                <a:effectLst/>
                <a:latin typeface="Arial" panose="020B0604020202020204" pitchFamily="34" charset="0"/>
              </a:rPr>
              <a:t>Low effective fraction of delayed neutrons µ (1,2−1,3)· 10^-3 – small background (2-3%) </a:t>
            </a:r>
          </a:p>
          <a:p>
            <a:pPr marL="342900" indent="-342900">
              <a:buAutoNum type="arabicParenR"/>
            </a:pPr>
            <a:r>
              <a:rPr lang="en-US" b="0" i="0" dirty="0">
                <a:solidFill>
                  <a:srgbClr val="000000"/>
                </a:solidFill>
                <a:effectLst/>
                <a:latin typeface="Arial" panose="020B0604020202020204" pitchFamily="34" charset="0"/>
              </a:rPr>
              <a:t>The possibility of using hydrogen-containing materials for RM (hydrogen withdrawal from the core = input of a fissile substance</a:t>
            </a:r>
            <a:r>
              <a:rPr lang="ru-RU"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high effectivity of </a:t>
            </a:r>
            <a:r>
              <a:rPr lang="en-US" dirty="0">
                <a:solidFill>
                  <a:srgbClr val="000000"/>
                </a:solidFill>
                <a:latin typeface="Arial" panose="020B0604020202020204" pitchFamily="34" charset="0"/>
              </a:rPr>
              <a:t>RM</a:t>
            </a:r>
            <a:r>
              <a:rPr lang="en-US" b="0" i="0" dirty="0">
                <a:solidFill>
                  <a:srgbClr val="000000"/>
                </a:solidFill>
                <a:effectLst/>
                <a:latin typeface="Arial" panose="020B0604020202020204" pitchFamily="34" charset="0"/>
              </a:rPr>
              <a:t>)</a:t>
            </a:r>
          </a:p>
          <a:p>
            <a:pPr marL="342900" indent="-342900">
              <a:buAutoNum type="arabicParenR"/>
            </a:pPr>
            <a:r>
              <a:rPr lang="en-US" b="0" i="0" dirty="0">
                <a:solidFill>
                  <a:srgbClr val="000000"/>
                </a:solidFill>
                <a:effectLst/>
                <a:latin typeface="Arial" panose="020B0604020202020204" pitchFamily="34" charset="0"/>
              </a:rPr>
              <a:t>A good reactivity reserve (the reactivity coefficient does not decrease from the burning of neptunium)</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277296"/>
            <a:ext cx="4345497" cy="4345497"/>
          </a:xfrm>
          <a:prstGeom prst="rect">
            <a:avLst/>
          </a:prstGeom>
        </p:spPr>
      </p:pic>
      <p:sp>
        <p:nvSpPr>
          <p:cNvPr id="2" name="Прямоугольник 1">
            <a:extLst>
              <a:ext uri="{FF2B5EF4-FFF2-40B4-BE49-F238E27FC236}">
                <a16:creationId xmlns:a16="http://schemas.microsoft.com/office/drawing/2014/main" id="{0BA05A7D-E385-1E6E-F38A-9FFED906A1CA}"/>
              </a:ext>
            </a:extLst>
          </p:cNvPr>
          <p:cNvSpPr/>
          <p:nvPr/>
        </p:nvSpPr>
        <p:spPr>
          <a:xfrm>
            <a:off x="0" y="-22786"/>
            <a:ext cx="12192000" cy="461665"/>
          </a:xfrm>
          <a:prstGeom prst="rect">
            <a:avLst/>
          </a:prstGeom>
          <a:solidFill>
            <a:srgbClr val="00B050"/>
          </a:solidFill>
        </p:spPr>
        <p:txBody>
          <a:bodyPr wrap="square">
            <a:spAutoFit/>
          </a:bodyPr>
          <a:lstStyle/>
          <a:p>
            <a:pPr algn="ctr"/>
            <a:r>
              <a:rPr lang="en-US" sz="2400" dirty="0"/>
              <a:t>Development of neptunium-nitride fuel and neptunium-nitride-based fuel rods. Stage</a:t>
            </a:r>
            <a:r>
              <a:rPr lang="ru-RU" sz="2400" dirty="0"/>
              <a:t> </a:t>
            </a:r>
            <a:r>
              <a:rPr lang="en-US" sz="2400" dirty="0"/>
              <a:t>I</a:t>
            </a:r>
            <a:endParaRPr lang="ru-RU" sz="2400" dirty="0"/>
          </a:p>
        </p:txBody>
      </p:sp>
    </p:spTree>
    <p:extLst>
      <p:ext uri="{BB962C8B-B14F-4D97-AF65-F5344CB8AC3E}">
        <p14:creationId xmlns:p14="http://schemas.microsoft.com/office/powerpoint/2010/main" val="19562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84302F1-4E67-D279-5E52-74B34F41F095}"/>
              </a:ext>
            </a:extLst>
          </p:cNvPr>
          <p:cNvPicPr>
            <a:picLocks noChangeAspect="1"/>
          </p:cNvPicPr>
          <p:nvPr/>
        </p:nvPicPr>
        <p:blipFill>
          <a:blip r:embed="rId2"/>
          <a:stretch>
            <a:fillRect/>
          </a:stretch>
        </p:blipFill>
        <p:spPr>
          <a:xfrm>
            <a:off x="129587" y="1007688"/>
            <a:ext cx="3472813" cy="1455012"/>
          </a:xfrm>
          <a:prstGeom prst="rect">
            <a:avLst/>
          </a:prstGeom>
        </p:spPr>
      </p:pic>
      <p:sp>
        <p:nvSpPr>
          <p:cNvPr id="6" name="Прямоугольник 5">
            <a:extLst>
              <a:ext uri="{FF2B5EF4-FFF2-40B4-BE49-F238E27FC236}">
                <a16:creationId xmlns:a16="http://schemas.microsoft.com/office/drawing/2014/main" id="{E1F501E7-7E48-D591-E72B-6AE48082EFA0}"/>
              </a:ext>
            </a:extLst>
          </p:cNvPr>
          <p:cNvSpPr/>
          <p:nvPr/>
        </p:nvSpPr>
        <p:spPr>
          <a:xfrm>
            <a:off x="0" y="500396"/>
            <a:ext cx="5824014" cy="307777"/>
          </a:xfrm>
          <a:prstGeom prst="rect">
            <a:avLst/>
          </a:prstGeom>
        </p:spPr>
        <p:txBody>
          <a:bodyPr wrap="square">
            <a:spAutoFit/>
          </a:bodyPr>
          <a:lstStyle/>
          <a:p>
            <a:pPr algn="ctr"/>
            <a:r>
              <a:rPr lang="en-US" sz="1400" dirty="0">
                <a:solidFill>
                  <a:srgbClr val="000000"/>
                </a:solidFill>
                <a:latin typeface="Arial" panose="020B0604020202020204" pitchFamily="34" charset="0"/>
              </a:rPr>
              <a:t>P</a:t>
            </a:r>
            <a:r>
              <a:rPr lang="en-US" sz="1400" b="0" i="0" dirty="0">
                <a:solidFill>
                  <a:srgbClr val="000000"/>
                </a:solidFill>
                <a:effectLst/>
                <a:latin typeface="Arial" panose="020B0604020202020204" pitchFamily="34" charset="0"/>
              </a:rPr>
              <a:t>reliminary technical requirements for fuel rods of NEPTUN reactor</a:t>
            </a:r>
            <a:endParaRPr lang="ru-RU" sz="1400" u="sng" dirty="0"/>
          </a:p>
        </p:txBody>
      </p:sp>
      <p:pic>
        <p:nvPicPr>
          <p:cNvPr id="8" name="Рисунок 7">
            <a:extLst>
              <a:ext uri="{FF2B5EF4-FFF2-40B4-BE49-F238E27FC236}">
                <a16:creationId xmlns:a16="http://schemas.microsoft.com/office/drawing/2014/main" id="{E5FE669B-64C5-5611-D978-DEB7468DD5D3}"/>
              </a:ext>
            </a:extLst>
          </p:cNvPr>
          <p:cNvPicPr>
            <a:picLocks noChangeAspect="1"/>
          </p:cNvPicPr>
          <p:nvPr/>
        </p:nvPicPr>
        <p:blipFill>
          <a:blip r:embed="rId3"/>
          <a:stretch>
            <a:fillRect/>
          </a:stretch>
        </p:blipFill>
        <p:spPr>
          <a:xfrm>
            <a:off x="114870" y="2416030"/>
            <a:ext cx="3502249" cy="4212718"/>
          </a:xfrm>
          <a:prstGeom prst="rect">
            <a:avLst/>
          </a:prstGeom>
        </p:spPr>
      </p:pic>
      <p:pic>
        <p:nvPicPr>
          <p:cNvPr id="9" name="Рисунок 8" descr="C:\Users\kuzmenko_rs\Desktop\ТС оптимизация\ТС оптимизация - Картинки\5 1.png">
            <a:extLst>
              <a:ext uri="{FF2B5EF4-FFF2-40B4-BE49-F238E27FC236}">
                <a16:creationId xmlns:a16="http://schemas.microsoft.com/office/drawing/2014/main" id="{A6A57E4E-B451-FC05-B049-ACEFEB527A1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615493" y="3571875"/>
            <a:ext cx="5934075" cy="638175"/>
          </a:xfrm>
          <a:prstGeom prst="rect">
            <a:avLst/>
          </a:prstGeom>
          <a:noFill/>
          <a:ln>
            <a:noFill/>
          </a:ln>
        </p:spPr>
      </p:pic>
      <p:pic>
        <p:nvPicPr>
          <p:cNvPr id="10" name="Рисунок 9" descr="C:\Users\kuzmenko_rs\Desktop\ТС оптимизация\ТС оптимизация - Картинки\5 2.png">
            <a:extLst>
              <a:ext uri="{FF2B5EF4-FFF2-40B4-BE49-F238E27FC236}">
                <a16:creationId xmlns:a16="http://schemas.microsoft.com/office/drawing/2014/main" id="{9E225E5D-73C9-D0FE-FF8E-1252D66CA85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796142" y="3541455"/>
            <a:ext cx="5934075" cy="590550"/>
          </a:xfrm>
          <a:prstGeom prst="rect">
            <a:avLst/>
          </a:prstGeom>
          <a:noFill/>
          <a:ln>
            <a:noFill/>
          </a:ln>
        </p:spPr>
      </p:pic>
      <p:pic>
        <p:nvPicPr>
          <p:cNvPr id="11" name="Рисунок 10" descr="C:\Users\kuzmenko_rs\Desktop\ТС оптимизация\ТС оптимизация - Картинки\5 3.png">
            <a:extLst>
              <a:ext uri="{FF2B5EF4-FFF2-40B4-BE49-F238E27FC236}">
                <a16:creationId xmlns:a16="http://schemas.microsoft.com/office/drawing/2014/main" id="{29621EFF-BC42-B693-651B-26325269AF9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068115" y="3439105"/>
            <a:ext cx="5934075" cy="600075"/>
          </a:xfrm>
          <a:prstGeom prst="rect">
            <a:avLst/>
          </a:prstGeom>
          <a:noFill/>
          <a:ln>
            <a:noFill/>
          </a:ln>
        </p:spPr>
      </p:pic>
      <p:sp>
        <p:nvSpPr>
          <p:cNvPr id="2" name="Прямоугольник 1">
            <a:extLst>
              <a:ext uri="{FF2B5EF4-FFF2-40B4-BE49-F238E27FC236}">
                <a16:creationId xmlns:a16="http://schemas.microsoft.com/office/drawing/2014/main" id="{E83B8055-2A4A-7ABA-F8A5-DC1317EDCCA7}"/>
              </a:ext>
            </a:extLst>
          </p:cNvPr>
          <p:cNvSpPr/>
          <p:nvPr/>
        </p:nvSpPr>
        <p:spPr>
          <a:xfrm>
            <a:off x="5824014" y="945772"/>
            <a:ext cx="6388960" cy="2308324"/>
          </a:xfrm>
          <a:prstGeom prst="rect">
            <a:avLst/>
          </a:prstGeom>
        </p:spPr>
        <p:txBody>
          <a:bodyPr wrap="square">
            <a:spAutoFit/>
          </a:bodyPr>
          <a:lstStyle/>
          <a:p>
            <a:pPr marL="342900" indent="-342900" algn="just">
              <a:spcAft>
                <a:spcPts val="0"/>
              </a:spcAft>
              <a:buAutoNum type="arabicParenR"/>
            </a:pPr>
            <a:r>
              <a:rPr lang="en-US" sz="1600" dirty="0">
                <a:solidFill>
                  <a:srgbClr val="000000"/>
                </a:solidFill>
                <a:latin typeface="Times New Roman" panose="02020603050405020304" pitchFamily="18" charset="0"/>
                <a:ea typeface="Calibri" panose="020F0502020204030204" pitchFamily="34" charset="0"/>
              </a:rPr>
              <a:t>Development of preliminary design specifications for neptunium nitride fuel</a:t>
            </a:r>
          </a:p>
          <a:p>
            <a:pPr marL="342900" indent="-342900" algn="just">
              <a:spcAft>
                <a:spcPts val="0"/>
              </a:spcAft>
              <a:buAutoNum type="arabicParenR"/>
            </a:pPr>
            <a:r>
              <a:rPr lang="en-US" sz="1600" dirty="0">
                <a:solidFill>
                  <a:srgbClr val="000000"/>
                </a:solidFill>
                <a:latin typeface="Times New Roman" panose="02020603050405020304" pitchFamily="18" charset="0"/>
                <a:ea typeface="Calibri" panose="020F0502020204030204" pitchFamily="34" charset="0"/>
              </a:rPr>
              <a:t>Development a complex of fuel characteristics’ measurement methods </a:t>
            </a:r>
            <a:endParaRPr lang="ru-RU" sz="1600" dirty="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AutoNum type="arabicParenR"/>
            </a:pPr>
            <a:r>
              <a:rPr lang="en-US" sz="1600" dirty="0">
                <a:solidFill>
                  <a:srgbClr val="000000"/>
                </a:solidFill>
                <a:latin typeface="Times New Roman" panose="02020603050405020304" pitchFamily="18" charset="0"/>
                <a:ea typeface="Calibri" panose="020F0502020204030204" pitchFamily="34" charset="0"/>
              </a:rPr>
              <a:t>Development a technology of fuel fabrication for experimental fuel rods</a:t>
            </a:r>
          </a:p>
          <a:p>
            <a:pPr marL="342900" indent="-342900" algn="just">
              <a:spcAft>
                <a:spcPts val="0"/>
              </a:spcAft>
              <a:buAutoNum type="arabicParenR"/>
            </a:pPr>
            <a:r>
              <a:rPr lang="en-US" sz="1600" dirty="0">
                <a:solidFill>
                  <a:srgbClr val="000000"/>
                </a:solidFill>
                <a:latin typeface="Times New Roman" panose="02020603050405020304" pitchFamily="18" charset="0"/>
                <a:ea typeface="Calibri" panose="020F0502020204030204" pitchFamily="34" charset="0"/>
              </a:rPr>
              <a:t>Carry out of fuel pellet researches before reactor irradiation</a:t>
            </a:r>
          </a:p>
          <a:p>
            <a:pPr algn="just">
              <a:spcAft>
                <a:spcPts val="0"/>
              </a:spcAft>
            </a:pPr>
            <a:endParaRPr lang="en-US" sz="1600" dirty="0">
              <a:solidFill>
                <a:srgbClr val="000000"/>
              </a:solidFill>
              <a:latin typeface="Times New Roman" panose="02020603050405020304" pitchFamily="18" charset="0"/>
              <a:ea typeface="Calibri" panose="020F0502020204030204" pitchFamily="34" charset="0"/>
            </a:endParaRPr>
          </a:p>
          <a:p>
            <a:pPr algn="ctr">
              <a:spcAft>
                <a:spcPts val="0"/>
              </a:spcAft>
            </a:pPr>
            <a:r>
              <a:rPr lang="en-US" sz="1600" b="1" dirty="0">
                <a:solidFill>
                  <a:srgbClr val="000000"/>
                </a:solidFill>
                <a:latin typeface="Times New Roman" panose="02020603050405020304" pitchFamily="18" charset="0"/>
                <a:ea typeface="Calibri" panose="020F0502020204030204" pitchFamily="34" charset="0"/>
              </a:rPr>
              <a:t>Main result will be a technical specification for development draft design of the fuel rod (with VNIINM, Rosatom)</a:t>
            </a:r>
            <a:endParaRPr lang="ru-RU" sz="1600" b="1" dirty="0">
              <a:solidFill>
                <a:srgbClr val="000000"/>
              </a:solidFill>
              <a:latin typeface="Times New Roman" panose="02020603050405020304" pitchFamily="18" charset="0"/>
              <a:ea typeface="Calibri" panose="020F0502020204030204" pitchFamily="34" charset="0"/>
            </a:endParaRPr>
          </a:p>
        </p:txBody>
      </p:sp>
      <p:sp>
        <p:nvSpPr>
          <p:cNvPr id="3" name="Прямоугольник 2">
            <a:extLst>
              <a:ext uri="{FF2B5EF4-FFF2-40B4-BE49-F238E27FC236}">
                <a16:creationId xmlns:a16="http://schemas.microsoft.com/office/drawing/2014/main" id="{EEFB2F2B-6084-8E77-C9A3-0AE0D3DF001F}"/>
              </a:ext>
            </a:extLst>
          </p:cNvPr>
          <p:cNvSpPr/>
          <p:nvPr/>
        </p:nvSpPr>
        <p:spPr>
          <a:xfrm>
            <a:off x="7054580" y="554593"/>
            <a:ext cx="3599127" cy="369332"/>
          </a:xfrm>
          <a:prstGeom prst="rect">
            <a:avLst/>
          </a:prstGeom>
        </p:spPr>
        <p:txBody>
          <a:bodyPr wrap="none">
            <a:spAutoFit/>
          </a:bodyPr>
          <a:lstStyle/>
          <a:p>
            <a:pPr algn="ctr"/>
            <a:r>
              <a:rPr lang="en-US" u="sng" dirty="0"/>
              <a:t>Main problems of first stage of R&amp;D</a:t>
            </a:r>
            <a:r>
              <a:rPr lang="ru-RU" u="sng" dirty="0"/>
              <a:t>:</a:t>
            </a:r>
          </a:p>
        </p:txBody>
      </p:sp>
      <p:sp>
        <p:nvSpPr>
          <p:cNvPr id="4" name="Прямоугольник 3">
            <a:extLst>
              <a:ext uri="{FF2B5EF4-FFF2-40B4-BE49-F238E27FC236}">
                <a16:creationId xmlns:a16="http://schemas.microsoft.com/office/drawing/2014/main" id="{48CB1E69-E1F8-5825-C753-238402793744}"/>
              </a:ext>
            </a:extLst>
          </p:cNvPr>
          <p:cNvSpPr/>
          <p:nvPr/>
        </p:nvSpPr>
        <p:spPr>
          <a:xfrm>
            <a:off x="7922509" y="3367742"/>
            <a:ext cx="1720905" cy="523220"/>
          </a:xfrm>
          <a:prstGeom prst="rect">
            <a:avLst/>
          </a:prstGeom>
        </p:spPr>
        <p:txBody>
          <a:bodyPr wrap="square">
            <a:spAutoFit/>
          </a:bodyPr>
          <a:lstStyle/>
          <a:p>
            <a:pPr algn="ctr"/>
            <a:r>
              <a:rPr lang="en-US" sz="1400" b="1" u="sng" dirty="0">
                <a:solidFill>
                  <a:srgbClr val="FF0000"/>
                </a:solidFill>
              </a:rPr>
              <a:t>Stage</a:t>
            </a:r>
            <a:r>
              <a:rPr lang="ru-RU" sz="1400" b="1" u="sng" dirty="0">
                <a:solidFill>
                  <a:srgbClr val="FF0000"/>
                </a:solidFill>
              </a:rPr>
              <a:t> 2. </a:t>
            </a:r>
            <a:r>
              <a:rPr lang="en-US" sz="1400" b="1" u="sng" dirty="0">
                <a:solidFill>
                  <a:srgbClr val="FF0000"/>
                </a:solidFill>
              </a:rPr>
              <a:t>Fuel rods</a:t>
            </a:r>
            <a:endParaRPr lang="ru-RU" sz="1400" b="1" u="sng" dirty="0">
              <a:solidFill>
                <a:srgbClr val="FF0000"/>
              </a:solidFill>
            </a:endParaRPr>
          </a:p>
          <a:p>
            <a:pPr algn="ctr"/>
            <a:r>
              <a:rPr lang="en-US" sz="1400" b="1" u="sng" dirty="0">
                <a:solidFill>
                  <a:srgbClr val="FF0000"/>
                </a:solidFill>
              </a:rPr>
              <a:t>Stage</a:t>
            </a:r>
            <a:r>
              <a:rPr lang="ru-RU" sz="1400" b="1" u="sng" dirty="0">
                <a:solidFill>
                  <a:srgbClr val="FF0000"/>
                </a:solidFill>
              </a:rPr>
              <a:t> 3. </a:t>
            </a:r>
            <a:r>
              <a:rPr lang="en-US" sz="1400" b="1" u="sng" dirty="0">
                <a:solidFill>
                  <a:srgbClr val="FF0000"/>
                </a:solidFill>
              </a:rPr>
              <a:t>Irradiation</a:t>
            </a:r>
            <a:endParaRPr lang="ru-RU" b="1" dirty="0">
              <a:solidFill>
                <a:srgbClr val="FF0000"/>
              </a:solidFill>
            </a:endParaRPr>
          </a:p>
        </p:txBody>
      </p:sp>
      <p:sp>
        <p:nvSpPr>
          <p:cNvPr id="7" name="Прямоугольник 6">
            <a:extLst>
              <a:ext uri="{FF2B5EF4-FFF2-40B4-BE49-F238E27FC236}">
                <a16:creationId xmlns:a16="http://schemas.microsoft.com/office/drawing/2014/main" id="{4BB6BDF6-94CD-66D7-943C-100A000CE4C9}"/>
              </a:ext>
            </a:extLst>
          </p:cNvPr>
          <p:cNvSpPr/>
          <p:nvPr/>
        </p:nvSpPr>
        <p:spPr>
          <a:xfrm>
            <a:off x="0" y="-22786"/>
            <a:ext cx="12192000" cy="461665"/>
          </a:xfrm>
          <a:prstGeom prst="rect">
            <a:avLst/>
          </a:prstGeom>
          <a:solidFill>
            <a:srgbClr val="00B050"/>
          </a:solidFill>
        </p:spPr>
        <p:txBody>
          <a:bodyPr wrap="square">
            <a:spAutoFit/>
          </a:bodyPr>
          <a:lstStyle/>
          <a:p>
            <a:pPr algn="ctr"/>
            <a:r>
              <a:rPr lang="en-US" sz="2400" dirty="0"/>
              <a:t>Development of neptunium-nitride fuel and neptunium-nitride-based fuel rods. Stage</a:t>
            </a:r>
            <a:r>
              <a:rPr lang="ru-RU" sz="2400" dirty="0"/>
              <a:t> </a:t>
            </a:r>
            <a:r>
              <a:rPr lang="en-US" sz="2400" dirty="0"/>
              <a:t>I </a:t>
            </a:r>
            <a:endParaRPr lang="ru-RU" sz="2400" dirty="0"/>
          </a:p>
        </p:txBody>
      </p:sp>
      <p:sp>
        <p:nvSpPr>
          <p:cNvPr id="14" name="TextBox 13">
            <a:extLst>
              <a:ext uri="{FF2B5EF4-FFF2-40B4-BE49-F238E27FC236}">
                <a16:creationId xmlns:a16="http://schemas.microsoft.com/office/drawing/2014/main" id="{0398EDC8-FE3D-AD5D-84B7-ABF834241BCE}"/>
              </a:ext>
            </a:extLst>
          </p:cNvPr>
          <p:cNvSpPr txBox="1"/>
          <p:nvPr/>
        </p:nvSpPr>
        <p:spPr>
          <a:xfrm>
            <a:off x="5901618" y="3739142"/>
            <a:ext cx="6201566" cy="1754326"/>
          </a:xfrm>
          <a:prstGeom prst="rect">
            <a:avLst/>
          </a:prstGeom>
          <a:noFill/>
        </p:spPr>
        <p:txBody>
          <a:bodyPr wrap="square">
            <a:spAutoFit/>
          </a:bodyPr>
          <a:lstStyle/>
          <a:p>
            <a:pPr algn="ctr">
              <a:spcAft>
                <a:spcPts val="0"/>
              </a:spcAft>
            </a:pPr>
            <a:endParaRPr lang="ru-RU" b="0" i="0" dirty="0">
              <a:solidFill>
                <a:srgbClr val="000000"/>
              </a:solidFill>
              <a:effectLst/>
              <a:latin typeface="Arial" panose="020B0604020202020204" pitchFamily="34" charset="0"/>
            </a:endParaRPr>
          </a:p>
          <a:p>
            <a:pPr algn="ctr">
              <a:spcAft>
                <a:spcPts val="0"/>
              </a:spcAft>
            </a:pPr>
            <a:r>
              <a:rPr lang="en-US" b="0" i="0" dirty="0">
                <a:solidFill>
                  <a:srgbClr val="000000"/>
                </a:solidFill>
                <a:effectLst/>
                <a:latin typeface="Arial" panose="020B0604020202020204" pitchFamily="34" charset="0"/>
              </a:rPr>
              <a:t>! We are currently preparing a technical specification for the development of documentation for </a:t>
            </a:r>
            <a:r>
              <a:rPr lang="en-US" dirty="0">
                <a:solidFill>
                  <a:srgbClr val="000000"/>
                </a:solidFill>
                <a:latin typeface="Arial" panose="020B0604020202020204" pitchFamily="34" charset="0"/>
              </a:rPr>
              <a:t>the R&amp;D of </a:t>
            </a:r>
            <a:r>
              <a:rPr lang="en-US" b="0" i="0" dirty="0">
                <a:solidFill>
                  <a:srgbClr val="000000"/>
                </a:solidFill>
                <a:effectLst/>
                <a:latin typeface="Arial" panose="020B0604020202020204" pitchFamily="34" charset="0"/>
              </a:rPr>
              <a:t>neptunium nitride fuel,</a:t>
            </a:r>
            <a:r>
              <a:rPr lang="ru-RU"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but we </a:t>
            </a:r>
            <a:r>
              <a:rPr lang="en-US" dirty="0">
                <a:solidFill>
                  <a:srgbClr val="000000"/>
                </a:solidFill>
                <a:latin typeface="Arial" panose="020B0604020202020204" pitchFamily="34" charset="0"/>
              </a:rPr>
              <a:t>need to</a:t>
            </a:r>
            <a:r>
              <a:rPr lang="en-US" b="0" i="0" dirty="0">
                <a:solidFill>
                  <a:srgbClr val="000000"/>
                </a:solidFill>
                <a:effectLst/>
                <a:latin typeface="Arial" panose="020B0604020202020204" pitchFamily="34" charset="0"/>
              </a:rPr>
              <a:t> start this </a:t>
            </a:r>
            <a:r>
              <a:rPr lang="en-US" dirty="0">
                <a:solidFill>
                  <a:srgbClr val="000000"/>
                </a:solidFill>
                <a:latin typeface="Arial" panose="020B0604020202020204" pitchFamily="34" charset="0"/>
              </a:rPr>
              <a:t>R&amp;D</a:t>
            </a:r>
            <a:r>
              <a:rPr lang="en-US" b="0" i="0" dirty="0">
                <a:solidFill>
                  <a:srgbClr val="000000"/>
                </a:solidFill>
                <a:effectLst/>
                <a:latin typeface="Arial" panose="020B0604020202020204" pitchFamily="34" charset="0"/>
              </a:rPr>
              <a:t> </a:t>
            </a:r>
            <a:r>
              <a:rPr lang="en-US" dirty="0">
                <a:solidFill>
                  <a:srgbClr val="000000"/>
                </a:solidFill>
                <a:latin typeface="Arial" panose="020B0604020202020204" pitchFamily="34" charset="0"/>
              </a:rPr>
              <a:t>at the same time with</a:t>
            </a:r>
            <a:r>
              <a:rPr lang="en-US" b="0" i="0" dirty="0">
                <a:solidFill>
                  <a:srgbClr val="000000"/>
                </a:solidFill>
                <a:effectLst/>
                <a:latin typeface="Arial" panose="020B0604020202020204" pitchFamily="34" charset="0"/>
              </a:rPr>
              <a:t> a.c.c. selection</a:t>
            </a:r>
            <a:r>
              <a:rPr lang="ru-RU"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together with General Constructor (NIKIET ROSATOM) </a:t>
            </a:r>
            <a:endParaRPr lang="ru-RU" sz="1800" b="1"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8846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707BEE8E-E300-12D6-F772-F35F042042A1}"/>
              </a:ext>
            </a:extLst>
          </p:cNvPr>
          <p:cNvSpPr/>
          <p:nvPr/>
        </p:nvSpPr>
        <p:spPr>
          <a:xfrm>
            <a:off x="245787" y="578826"/>
            <a:ext cx="4315097" cy="1063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17059019-6EB9-4F68-A073-FE12ED3C160C}"/>
              </a:ext>
            </a:extLst>
          </p:cNvPr>
          <p:cNvSpPr txBox="1"/>
          <p:nvPr/>
        </p:nvSpPr>
        <p:spPr>
          <a:xfrm>
            <a:off x="108395" y="544386"/>
            <a:ext cx="4315097" cy="1077218"/>
          </a:xfrm>
          <a:prstGeom prst="rect">
            <a:avLst/>
          </a:prstGeom>
          <a:noFill/>
        </p:spPr>
        <p:txBody>
          <a:bodyPr wrap="square">
            <a:spAutoFit/>
          </a:bodyPr>
          <a:lstStyle/>
          <a:p>
            <a:pPr algn="ctr"/>
            <a:r>
              <a:rPr lang="en-US" sz="1600" b="1" u="sng" dirty="0">
                <a:solidFill>
                  <a:srgbClr val="FF0000"/>
                </a:solidFill>
              </a:rPr>
              <a:t>LARGE INFRASTRUCTURE PROJECT</a:t>
            </a:r>
            <a:r>
              <a:rPr lang="en-US" sz="1600" b="1" dirty="0"/>
              <a:t> 04-4-1149-2024/2028 Pulsed Neutron Source and Complex of Spectrometers </a:t>
            </a:r>
          </a:p>
          <a:p>
            <a:pPr algn="ctr"/>
            <a:r>
              <a:rPr lang="en-US" sz="1600" dirty="0"/>
              <a:t>(Leader – E.V. Lychagin)</a:t>
            </a:r>
          </a:p>
        </p:txBody>
      </p:sp>
      <p:cxnSp>
        <p:nvCxnSpPr>
          <p:cNvPr id="8" name="Прямая со стрелкой 7">
            <a:extLst>
              <a:ext uri="{FF2B5EF4-FFF2-40B4-BE49-F238E27FC236}">
                <a16:creationId xmlns:a16="http://schemas.microsoft.com/office/drawing/2014/main" id="{4B7B1FD7-BAF4-F64E-19D2-92779284C41F}"/>
              </a:ext>
            </a:extLst>
          </p:cNvPr>
          <p:cNvCxnSpPr>
            <a:cxnSpLocks/>
            <a:endCxn id="10" idx="0"/>
          </p:cNvCxnSpPr>
          <p:nvPr/>
        </p:nvCxnSpPr>
        <p:spPr>
          <a:xfrm>
            <a:off x="2416627" y="1662747"/>
            <a:ext cx="1" cy="3801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Прямоугольник 8">
            <a:extLst>
              <a:ext uri="{FF2B5EF4-FFF2-40B4-BE49-F238E27FC236}">
                <a16:creationId xmlns:a16="http://schemas.microsoft.com/office/drawing/2014/main" id="{75DD3DC2-C7E9-A933-36E4-DC01AAFADFA1}"/>
              </a:ext>
            </a:extLst>
          </p:cNvPr>
          <p:cNvSpPr/>
          <p:nvPr/>
        </p:nvSpPr>
        <p:spPr>
          <a:xfrm>
            <a:off x="213130" y="2064087"/>
            <a:ext cx="4347754" cy="18158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2501BA02-2C20-B0E3-8A45-366EB7B08FC2}"/>
              </a:ext>
            </a:extLst>
          </p:cNvPr>
          <p:cNvSpPr txBox="1"/>
          <p:nvPr/>
        </p:nvSpPr>
        <p:spPr>
          <a:xfrm>
            <a:off x="189410" y="2042921"/>
            <a:ext cx="4454435" cy="1569660"/>
          </a:xfrm>
          <a:prstGeom prst="rect">
            <a:avLst/>
          </a:prstGeom>
          <a:noFill/>
        </p:spPr>
        <p:txBody>
          <a:bodyPr wrap="square">
            <a:spAutoFit/>
          </a:bodyPr>
          <a:lstStyle/>
          <a:p>
            <a:pPr algn="ctr"/>
            <a:r>
              <a:rPr lang="en-US" sz="1600" b="1" u="sng" dirty="0">
                <a:solidFill>
                  <a:srgbClr val="00B050"/>
                </a:solidFill>
              </a:rPr>
              <a:t>Project of the LARGE INFRASTRUCTURE PROJECT</a:t>
            </a:r>
            <a:r>
              <a:rPr lang="en-US" sz="1600" b="1" dirty="0"/>
              <a:t> </a:t>
            </a:r>
          </a:p>
          <a:p>
            <a:pPr algn="ctr"/>
            <a:r>
              <a:rPr lang="en-US" sz="1600" b="1" dirty="0"/>
              <a:t>New Advanced Neutron Source in JINR</a:t>
            </a:r>
          </a:p>
          <a:p>
            <a:pPr algn="ctr"/>
            <a:r>
              <a:rPr lang="en-US" sz="1600" dirty="0"/>
              <a:t>(Leaders –</a:t>
            </a:r>
            <a:r>
              <a:rPr lang="en-US" sz="1600" i="1" dirty="0"/>
              <a:t>E.V. Lychagin, V.N. Shvetsov, M.V. Bulavin</a:t>
            </a:r>
            <a:r>
              <a:rPr lang="en-US" sz="1600" dirty="0"/>
              <a:t>)</a:t>
            </a:r>
            <a:endParaRPr lang="ru-RU" sz="1600" dirty="0"/>
          </a:p>
          <a:p>
            <a:pPr algn="ctr"/>
            <a:r>
              <a:rPr lang="en-US" sz="1600" u="sng" dirty="0"/>
              <a:t>Main goal</a:t>
            </a:r>
            <a:r>
              <a:rPr lang="en-US" sz="1600" dirty="0"/>
              <a:t> is development of a new high intensity advanced neutron source – fast pulse reactor, that will replace IBR-2</a:t>
            </a:r>
          </a:p>
        </p:txBody>
      </p:sp>
      <p:sp>
        <p:nvSpPr>
          <p:cNvPr id="16" name="Прямоугольник 15">
            <a:extLst>
              <a:ext uri="{FF2B5EF4-FFF2-40B4-BE49-F238E27FC236}">
                <a16:creationId xmlns:a16="http://schemas.microsoft.com/office/drawing/2014/main" id="{303C4D73-FFA1-D4FC-71C1-3045303F4F35}"/>
              </a:ext>
            </a:extLst>
          </p:cNvPr>
          <p:cNvSpPr/>
          <p:nvPr/>
        </p:nvSpPr>
        <p:spPr>
          <a:xfrm>
            <a:off x="272142" y="4509480"/>
            <a:ext cx="4580133" cy="23473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69E04DBD-1B04-B1F2-7BE0-AE59379372C3}"/>
              </a:ext>
            </a:extLst>
          </p:cNvPr>
          <p:cNvSpPr txBox="1"/>
          <p:nvPr/>
        </p:nvSpPr>
        <p:spPr>
          <a:xfrm>
            <a:off x="124095" y="4510534"/>
            <a:ext cx="4580125" cy="2554545"/>
          </a:xfrm>
          <a:prstGeom prst="rect">
            <a:avLst/>
          </a:prstGeom>
          <a:noFill/>
        </p:spPr>
        <p:txBody>
          <a:bodyPr wrap="square">
            <a:spAutoFit/>
          </a:bodyPr>
          <a:lstStyle/>
          <a:p>
            <a:pPr algn="ctr"/>
            <a:r>
              <a:rPr lang="en-US" sz="1600" b="1" u="sng" dirty="0">
                <a:solidFill>
                  <a:srgbClr val="7030A0"/>
                </a:solidFill>
              </a:rPr>
              <a:t>Subproject of the LARGE INFRASTRUCTURE PROJECT</a:t>
            </a:r>
            <a:r>
              <a:rPr lang="en-US" sz="1600" b="1" dirty="0">
                <a:solidFill>
                  <a:srgbClr val="7030A0"/>
                </a:solidFill>
              </a:rPr>
              <a:t> </a:t>
            </a:r>
          </a:p>
          <a:p>
            <a:pPr algn="ctr"/>
            <a:r>
              <a:rPr lang="en-US" sz="1600" b="1" dirty="0"/>
              <a:t>R&amp;D for the justification of the development of a draft design project of a new advanced neutron source at JINR - the NEPTUN fast pulse reactor</a:t>
            </a:r>
          </a:p>
          <a:p>
            <a:pPr algn="ctr"/>
            <a:r>
              <a:rPr lang="en-US" sz="1600" dirty="0"/>
              <a:t>(Leaders –</a:t>
            </a:r>
            <a:r>
              <a:rPr lang="en-US" sz="1600" i="1" dirty="0"/>
              <a:t>E.V. Lychagin, V.N. Shvetsov, M.V. Bulavin</a:t>
            </a:r>
            <a:r>
              <a:rPr lang="en-US" sz="1600" dirty="0"/>
              <a:t>)</a:t>
            </a:r>
          </a:p>
          <a:p>
            <a:pPr algn="ctr"/>
            <a:r>
              <a:rPr lang="en-US" sz="1600" u="sng" dirty="0"/>
              <a:t>Main goal</a:t>
            </a:r>
            <a:r>
              <a:rPr lang="en-US" sz="1600" dirty="0"/>
              <a:t> is R&amp;D work to justification of the development of a draft design project of the NEPTUNE fast pulse reactor</a:t>
            </a:r>
            <a:r>
              <a:rPr lang="ru-RU" sz="1600" dirty="0"/>
              <a:t> (12-15 </a:t>
            </a:r>
            <a:r>
              <a:rPr lang="en-US" sz="1600" dirty="0"/>
              <a:t>MW)</a:t>
            </a:r>
          </a:p>
          <a:p>
            <a:pPr algn="ctr"/>
            <a:endParaRPr lang="en-US" sz="1600" dirty="0"/>
          </a:p>
        </p:txBody>
      </p:sp>
      <p:cxnSp>
        <p:nvCxnSpPr>
          <p:cNvPr id="18" name="Прямая со стрелкой 17">
            <a:extLst>
              <a:ext uri="{FF2B5EF4-FFF2-40B4-BE49-F238E27FC236}">
                <a16:creationId xmlns:a16="http://schemas.microsoft.com/office/drawing/2014/main" id="{5FF5B15B-F8BC-39CA-80F4-6FA3C1D050E0}"/>
              </a:ext>
            </a:extLst>
          </p:cNvPr>
          <p:cNvCxnSpPr>
            <a:cxnSpLocks/>
          </p:cNvCxnSpPr>
          <p:nvPr/>
        </p:nvCxnSpPr>
        <p:spPr>
          <a:xfrm>
            <a:off x="2582950" y="3879969"/>
            <a:ext cx="0" cy="6295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Прямоугольник 23">
            <a:extLst>
              <a:ext uri="{FF2B5EF4-FFF2-40B4-BE49-F238E27FC236}">
                <a16:creationId xmlns:a16="http://schemas.microsoft.com/office/drawing/2014/main" id="{6D62BDEF-F3E2-B1D0-2DAA-A776D0A1B7BC}"/>
              </a:ext>
            </a:extLst>
          </p:cNvPr>
          <p:cNvSpPr/>
          <p:nvPr/>
        </p:nvSpPr>
        <p:spPr>
          <a:xfrm>
            <a:off x="0" y="0"/>
            <a:ext cx="12192000" cy="523220"/>
          </a:xfrm>
          <a:prstGeom prst="rect">
            <a:avLst/>
          </a:prstGeom>
          <a:solidFill>
            <a:srgbClr val="00B050"/>
          </a:solidFill>
          <a:ln>
            <a:solidFill>
              <a:schemeClr val="accent1"/>
            </a:solidFill>
          </a:ln>
        </p:spPr>
        <p:txBody>
          <a:bodyPr wrap="square">
            <a:spAutoFit/>
          </a:bodyPr>
          <a:lstStyle/>
          <a:p>
            <a:pPr algn="ctr"/>
            <a:r>
              <a:rPr lang="en-US" sz="2800" dirty="0"/>
              <a:t>Structure of the project</a:t>
            </a:r>
            <a:endParaRPr lang="ru-RU" sz="2800" dirty="0"/>
          </a:p>
        </p:txBody>
      </p:sp>
      <p:pic>
        <p:nvPicPr>
          <p:cNvPr id="29" name="Рисунок 28">
            <a:extLst>
              <a:ext uri="{FF2B5EF4-FFF2-40B4-BE49-F238E27FC236}">
                <a16:creationId xmlns:a16="http://schemas.microsoft.com/office/drawing/2014/main" id="{91F5062D-A965-4165-82AD-502FB4F4E4EB}"/>
              </a:ext>
            </a:extLst>
          </p:cNvPr>
          <p:cNvPicPr>
            <a:picLocks noChangeAspect="1"/>
          </p:cNvPicPr>
          <p:nvPr/>
        </p:nvPicPr>
        <p:blipFill>
          <a:blip r:embed="rId3"/>
          <a:stretch>
            <a:fillRect/>
          </a:stretch>
        </p:blipFill>
        <p:spPr>
          <a:xfrm>
            <a:off x="4893758" y="1825205"/>
            <a:ext cx="7285828" cy="3661193"/>
          </a:xfrm>
          <a:prstGeom prst="rect">
            <a:avLst/>
          </a:prstGeom>
        </p:spPr>
      </p:pic>
      <p:cxnSp>
        <p:nvCxnSpPr>
          <p:cNvPr id="39" name="Прямая со стрелкой 38">
            <a:extLst>
              <a:ext uri="{FF2B5EF4-FFF2-40B4-BE49-F238E27FC236}">
                <a16:creationId xmlns:a16="http://schemas.microsoft.com/office/drawing/2014/main" id="{0878ADBD-432A-67E6-D332-98C8B103C852}"/>
              </a:ext>
            </a:extLst>
          </p:cNvPr>
          <p:cNvCxnSpPr>
            <a:cxnSpLocks/>
          </p:cNvCxnSpPr>
          <p:nvPr/>
        </p:nvCxnSpPr>
        <p:spPr>
          <a:xfrm>
            <a:off x="4560884" y="3053593"/>
            <a:ext cx="374355" cy="6337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6508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48D6D89-D178-9F9C-ACE1-C95707D8A32D}"/>
              </a:ext>
            </a:extLst>
          </p:cNvPr>
          <p:cNvPicPr>
            <a:picLocks noChangeAspect="1"/>
          </p:cNvPicPr>
          <p:nvPr/>
        </p:nvPicPr>
        <p:blipFill>
          <a:blip r:embed="rId2"/>
          <a:stretch>
            <a:fillRect/>
          </a:stretch>
        </p:blipFill>
        <p:spPr>
          <a:xfrm>
            <a:off x="1103790" y="4027153"/>
            <a:ext cx="3196503" cy="2618162"/>
          </a:xfrm>
          <a:prstGeom prst="rect">
            <a:avLst/>
          </a:prstGeom>
        </p:spPr>
      </p:pic>
      <p:sp>
        <p:nvSpPr>
          <p:cNvPr id="6" name="Прямоугольник 5">
            <a:extLst>
              <a:ext uri="{FF2B5EF4-FFF2-40B4-BE49-F238E27FC236}">
                <a16:creationId xmlns:a16="http://schemas.microsoft.com/office/drawing/2014/main" id="{01AB171E-14B7-9314-03D8-4A34BD1E3160}"/>
              </a:ext>
            </a:extLst>
          </p:cNvPr>
          <p:cNvSpPr/>
          <p:nvPr/>
        </p:nvSpPr>
        <p:spPr>
          <a:xfrm>
            <a:off x="0" y="0"/>
            <a:ext cx="12192000" cy="461665"/>
          </a:xfrm>
          <a:prstGeom prst="rect">
            <a:avLst/>
          </a:prstGeom>
          <a:solidFill>
            <a:srgbClr val="00B050"/>
          </a:solidFill>
          <a:ln>
            <a:solidFill>
              <a:schemeClr val="accent1"/>
            </a:solidFill>
          </a:ln>
        </p:spPr>
        <p:txBody>
          <a:bodyPr wrap="square">
            <a:spAutoFit/>
          </a:bodyPr>
          <a:lstStyle/>
          <a:p>
            <a:pPr algn="ctr"/>
            <a:r>
              <a:rPr lang="en-US" sz="2400" dirty="0"/>
              <a:t>R&amp;D of Reactivity Modulator</a:t>
            </a:r>
            <a:r>
              <a:rPr lang="ru-RU" sz="2400" dirty="0"/>
              <a:t>: </a:t>
            </a:r>
            <a:r>
              <a:rPr lang="en-US" sz="2400" dirty="0"/>
              <a:t>conditions of operation</a:t>
            </a:r>
            <a:endParaRPr lang="ru-RU" sz="2400" dirty="0"/>
          </a:p>
        </p:txBody>
      </p:sp>
      <p:sp>
        <p:nvSpPr>
          <p:cNvPr id="7" name="TextBox 6">
            <a:extLst>
              <a:ext uri="{FF2B5EF4-FFF2-40B4-BE49-F238E27FC236}">
                <a16:creationId xmlns:a16="http://schemas.microsoft.com/office/drawing/2014/main" id="{726EC0F7-CB52-A3E5-5AB4-0C637104778B}"/>
              </a:ext>
            </a:extLst>
          </p:cNvPr>
          <p:cNvSpPr txBox="1"/>
          <p:nvPr/>
        </p:nvSpPr>
        <p:spPr>
          <a:xfrm>
            <a:off x="5298060" y="742116"/>
            <a:ext cx="3979873" cy="1600438"/>
          </a:xfrm>
          <a:prstGeom prst="rect">
            <a:avLst/>
          </a:prstGeom>
          <a:noFill/>
        </p:spPr>
        <p:txBody>
          <a:bodyPr wrap="square">
            <a:spAutoFit/>
          </a:bodyPr>
          <a:lstStyle/>
          <a:p>
            <a:pPr algn="ctr"/>
            <a:r>
              <a:rPr lang="en-US" sz="1600" b="1" u="sng" dirty="0">
                <a:solidFill>
                  <a:srgbClr val="000000"/>
                </a:solidFill>
                <a:latin typeface="Arial" panose="020B0604020202020204" pitchFamily="34" charset="0"/>
              </a:rPr>
              <a:t>Conditions of operation</a:t>
            </a:r>
            <a:r>
              <a:rPr lang="ru-RU" sz="1600" b="1" u="sng" dirty="0">
                <a:solidFill>
                  <a:srgbClr val="000000"/>
                </a:solidFill>
                <a:latin typeface="Arial" panose="020B0604020202020204" pitchFamily="34" charset="0"/>
              </a:rPr>
              <a:t>:</a:t>
            </a:r>
            <a:endParaRPr lang="en-US" sz="1600" b="1" u="sng" dirty="0">
              <a:solidFill>
                <a:srgbClr val="000000"/>
              </a:solidFill>
              <a:latin typeface="Arial" panose="020B0604020202020204" pitchFamily="34" charset="0"/>
            </a:endParaRPr>
          </a:p>
          <a:p>
            <a:pPr algn="ctr"/>
            <a:endParaRPr lang="ru-RU" sz="1600" b="1" u="sng" dirty="0">
              <a:solidFill>
                <a:srgbClr val="000000"/>
              </a:solidFill>
              <a:latin typeface="Arial" panose="020B0604020202020204" pitchFamily="34" charset="0"/>
            </a:endParaRPr>
          </a:p>
          <a:p>
            <a:pPr marL="228600" indent="-228600" algn="ctr">
              <a:buAutoNum type="arabicParenR"/>
            </a:pPr>
            <a:r>
              <a:rPr lang="en-US" sz="1600" dirty="0">
                <a:solidFill>
                  <a:srgbClr val="000000"/>
                </a:solidFill>
                <a:latin typeface="Arial" panose="020B0604020202020204" pitchFamily="34" charset="0"/>
              </a:rPr>
              <a:t>High linear speed (</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Arial" panose="020B0604020202020204" pitchFamily="34" charset="0"/>
              </a:rPr>
              <a:t>100 m/s)</a:t>
            </a:r>
          </a:p>
          <a:p>
            <a:pPr marL="228600" indent="-228600" algn="ctr">
              <a:buAutoNum type="arabicParenR"/>
            </a:pPr>
            <a:r>
              <a:rPr lang="en-US" sz="1600" dirty="0">
                <a:solidFill>
                  <a:srgbClr val="000000"/>
                </a:solidFill>
                <a:latin typeface="Arial" panose="020B0604020202020204" pitchFamily="34" charset="0"/>
              </a:rPr>
              <a:t>High temperature fields (hundred degrees)</a:t>
            </a:r>
          </a:p>
          <a:p>
            <a:pPr marL="228600" indent="-228600" algn="ctr">
              <a:buFontTx/>
              <a:buAutoNum type="arabicParenR"/>
            </a:pPr>
            <a:r>
              <a:rPr lang="en-US" sz="1600" dirty="0">
                <a:solidFill>
                  <a:srgbClr val="000000"/>
                </a:solidFill>
                <a:latin typeface="Arial" panose="020B0604020202020204" pitchFamily="34" charset="0"/>
              </a:rPr>
              <a:t>High radiation doses (</a:t>
            </a:r>
            <a:r>
              <a:rPr lang="en-US" dirty="0">
                <a:effectLst/>
                <a:latin typeface="Times New Roman" panose="02020603050405020304" pitchFamily="18" charset="0"/>
                <a:ea typeface="Times New Roman" panose="02020603050405020304" pitchFamily="18" charset="0"/>
              </a:rPr>
              <a:t>10</a:t>
            </a:r>
            <a:r>
              <a:rPr lang="en-US" baseline="30000" dirty="0">
                <a:effectLst/>
                <a:latin typeface="Times New Roman" panose="02020603050405020304" pitchFamily="18" charset="0"/>
                <a:ea typeface="Times New Roman" panose="02020603050405020304" pitchFamily="18" charset="0"/>
              </a:rPr>
              <a:t>20</a:t>
            </a:r>
            <a:r>
              <a:rPr lang="en-US" baseline="30000" dirty="0">
                <a:latin typeface="Times New Roman" panose="02020603050405020304" pitchFamily="18" charset="0"/>
                <a:ea typeface="Times New Roman" panose="02020603050405020304" pitchFamily="18" charset="0"/>
              </a:rPr>
              <a:t> </a:t>
            </a:r>
            <a:r>
              <a:rPr lang="en-US" sz="1600" dirty="0"/>
              <a:t>n/cm2)</a:t>
            </a:r>
            <a:endParaRPr lang="ru-RU" sz="1600" dirty="0"/>
          </a:p>
        </p:txBody>
      </p:sp>
      <p:sp>
        <p:nvSpPr>
          <p:cNvPr id="8" name="Прямоугольник 7">
            <a:extLst>
              <a:ext uri="{FF2B5EF4-FFF2-40B4-BE49-F238E27FC236}">
                <a16:creationId xmlns:a16="http://schemas.microsoft.com/office/drawing/2014/main" id="{1ABB9059-C9AA-E2A6-4F09-257994E7B4A9}"/>
              </a:ext>
            </a:extLst>
          </p:cNvPr>
          <p:cNvSpPr/>
          <p:nvPr/>
        </p:nvSpPr>
        <p:spPr>
          <a:xfrm>
            <a:off x="5587071" y="802213"/>
            <a:ext cx="3313651" cy="15335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 стрелкой 9">
            <a:extLst>
              <a:ext uri="{FF2B5EF4-FFF2-40B4-BE49-F238E27FC236}">
                <a16:creationId xmlns:a16="http://schemas.microsoft.com/office/drawing/2014/main" id="{C9531645-0E42-F608-871B-57F088B9E33D}"/>
              </a:ext>
            </a:extLst>
          </p:cNvPr>
          <p:cNvCxnSpPr>
            <a:stCxn id="8" idx="2"/>
          </p:cNvCxnSpPr>
          <p:nvPr/>
        </p:nvCxnSpPr>
        <p:spPr>
          <a:xfrm flipH="1">
            <a:off x="7231313" y="2335810"/>
            <a:ext cx="12584" cy="689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a16="http://schemas.microsoft.com/office/drawing/2014/main" id="{802C7180-D395-7413-E531-8B952DC642A7}"/>
              </a:ext>
            </a:extLst>
          </p:cNvPr>
          <p:cNvSpPr/>
          <p:nvPr/>
        </p:nvSpPr>
        <p:spPr>
          <a:xfrm>
            <a:off x="5427500" y="3037879"/>
            <a:ext cx="3750751" cy="152101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0B1524AC-FDA2-F2A1-8FC1-129044BD5DA7}"/>
              </a:ext>
            </a:extLst>
          </p:cNvPr>
          <p:cNvSpPr txBox="1"/>
          <p:nvPr/>
        </p:nvSpPr>
        <p:spPr>
          <a:xfrm>
            <a:off x="5298059" y="3025296"/>
            <a:ext cx="3979873" cy="1815882"/>
          </a:xfrm>
          <a:prstGeom prst="rect">
            <a:avLst/>
          </a:prstGeom>
          <a:noFill/>
        </p:spPr>
        <p:txBody>
          <a:bodyPr wrap="square">
            <a:spAutoFit/>
          </a:bodyPr>
          <a:lstStyle/>
          <a:p>
            <a:pPr algn="ctr"/>
            <a:r>
              <a:rPr lang="en-US" sz="1600" b="1" u="sng" dirty="0">
                <a:solidFill>
                  <a:srgbClr val="000000"/>
                </a:solidFill>
                <a:latin typeface="Arial" panose="020B0604020202020204" pitchFamily="34" charset="0"/>
              </a:rPr>
              <a:t>Potential problems during operation</a:t>
            </a:r>
            <a:r>
              <a:rPr lang="ru-RU" sz="1600" b="1" u="sng" dirty="0">
                <a:solidFill>
                  <a:srgbClr val="000000"/>
                </a:solidFill>
                <a:latin typeface="Arial" panose="020B0604020202020204" pitchFamily="34" charset="0"/>
              </a:rPr>
              <a:t>:</a:t>
            </a:r>
            <a:endParaRPr lang="en-US" sz="1600" b="1" u="sng" dirty="0">
              <a:solidFill>
                <a:srgbClr val="000000"/>
              </a:solidFill>
              <a:latin typeface="Arial" panose="020B0604020202020204" pitchFamily="34" charset="0"/>
            </a:endParaRPr>
          </a:p>
          <a:p>
            <a:pPr algn="ctr"/>
            <a:endParaRPr lang="ru-RU" sz="1600" b="1" u="sng" dirty="0">
              <a:solidFill>
                <a:srgbClr val="000000"/>
              </a:solidFill>
              <a:latin typeface="Arial" panose="020B0604020202020204" pitchFamily="34" charset="0"/>
            </a:endParaRPr>
          </a:p>
          <a:p>
            <a:pPr marL="228600" indent="-228600" algn="ctr">
              <a:buAutoNum type="arabicParenR"/>
            </a:pPr>
            <a:r>
              <a:rPr lang="en-US" sz="1600" dirty="0">
                <a:solidFill>
                  <a:srgbClr val="000000"/>
                </a:solidFill>
                <a:latin typeface="Arial" panose="020B0604020202020204" pitchFamily="34" charset="0"/>
              </a:rPr>
              <a:t>Vibrations due to deformations</a:t>
            </a:r>
          </a:p>
          <a:p>
            <a:pPr marL="228600" indent="-228600" algn="ctr">
              <a:buAutoNum type="arabicParenR"/>
            </a:pPr>
            <a:r>
              <a:rPr lang="en-US" sz="1600" dirty="0">
                <a:solidFill>
                  <a:srgbClr val="000000"/>
                </a:solidFill>
                <a:latin typeface="Arial" panose="020B0604020202020204" pitchFamily="34" charset="0"/>
              </a:rPr>
              <a:t>Degradation of hydrogen (RM effectivity)</a:t>
            </a:r>
          </a:p>
          <a:p>
            <a:pPr algn="ctr"/>
            <a:r>
              <a:rPr lang="en-US" sz="1600" i="1" dirty="0">
                <a:solidFill>
                  <a:srgbClr val="000000"/>
                </a:solidFill>
                <a:latin typeface="Arial" panose="020B0604020202020204" pitchFamily="34" charset="0"/>
              </a:rPr>
              <a:t>3) Service life</a:t>
            </a:r>
            <a:endParaRPr lang="ru-RU" sz="1600" i="1" dirty="0">
              <a:solidFill>
                <a:srgbClr val="000000"/>
              </a:solidFill>
              <a:latin typeface="Arial" panose="020B0604020202020204" pitchFamily="34" charset="0"/>
            </a:endParaRPr>
          </a:p>
          <a:p>
            <a:pPr marL="228600" indent="-228600" algn="ctr">
              <a:buAutoNum type="arabicParenR"/>
            </a:pPr>
            <a:endParaRPr lang="ru-RU" sz="1600" dirty="0"/>
          </a:p>
        </p:txBody>
      </p:sp>
      <p:pic>
        <p:nvPicPr>
          <p:cNvPr id="13" name="Рисунок 12" descr="E:\IBR_teplo\doc\doc\fluent_B4C_10cm_vfin1.jpg">
            <a:extLst>
              <a:ext uri="{FF2B5EF4-FFF2-40B4-BE49-F238E27FC236}">
                <a16:creationId xmlns:a16="http://schemas.microsoft.com/office/drawing/2014/main" id="{F502A5CF-1A7D-87E0-9EE2-485BAEAEAFE3}"/>
              </a:ext>
            </a:extLst>
          </p:cNvPr>
          <p:cNvPicPr/>
          <p:nvPr/>
        </p:nvPicPr>
        <p:blipFill>
          <a:blip r:embed="rId3" cstate="print"/>
          <a:srcRect/>
          <a:stretch>
            <a:fillRect/>
          </a:stretch>
        </p:blipFill>
        <p:spPr bwMode="auto">
          <a:xfrm>
            <a:off x="9448509" y="461665"/>
            <a:ext cx="2572915" cy="2093687"/>
          </a:xfrm>
          <a:prstGeom prst="rect">
            <a:avLst/>
          </a:prstGeom>
          <a:noFill/>
          <a:ln w="9525">
            <a:noFill/>
            <a:miter lim="800000"/>
            <a:headEnd/>
            <a:tailEnd/>
          </a:ln>
        </p:spPr>
      </p:pic>
      <p:cxnSp>
        <p:nvCxnSpPr>
          <p:cNvPr id="17" name="Прямая со стрелкой 16">
            <a:extLst>
              <a:ext uri="{FF2B5EF4-FFF2-40B4-BE49-F238E27FC236}">
                <a16:creationId xmlns:a16="http://schemas.microsoft.com/office/drawing/2014/main" id="{81A5820F-5BA8-FA6A-BC20-A1BB7346F2F7}"/>
              </a:ext>
            </a:extLst>
          </p:cNvPr>
          <p:cNvCxnSpPr>
            <a:cxnSpLocks/>
            <a:endCxn id="18" idx="0"/>
          </p:cNvCxnSpPr>
          <p:nvPr/>
        </p:nvCxnSpPr>
        <p:spPr>
          <a:xfrm flipH="1">
            <a:off x="7231313" y="4558892"/>
            <a:ext cx="12584" cy="69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Прямоугольник 17">
            <a:extLst>
              <a:ext uri="{FF2B5EF4-FFF2-40B4-BE49-F238E27FC236}">
                <a16:creationId xmlns:a16="http://schemas.microsoft.com/office/drawing/2014/main" id="{838A1B03-0ECA-E4FE-808F-16B52CF4FC81}"/>
              </a:ext>
            </a:extLst>
          </p:cNvPr>
          <p:cNvSpPr/>
          <p:nvPr/>
        </p:nvSpPr>
        <p:spPr>
          <a:xfrm>
            <a:off x="6093206" y="5256767"/>
            <a:ext cx="2276213" cy="66273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1662D66A-CBE1-0968-5545-EF5025B619C6}"/>
              </a:ext>
            </a:extLst>
          </p:cNvPr>
          <p:cNvSpPr txBox="1"/>
          <p:nvPr/>
        </p:nvSpPr>
        <p:spPr>
          <a:xfrm>
            <a:off x="6885266" y="5403466"/>
            <a:ext cx="692091" cy="369332"/>
          </a:xfrm>
          <a:prstGeom prst="rect">
            <a:avLst/>
          </a:prstGeom>
          <a:noFill/>
        </p:spPr>
        <p:txBody>
          <a:bodyPr wrap="square">
            <a:spAutoFit/>
          </a:bodyPr>
          <a:lstStyle/>
          <a:p>
            <a:r>
              <a:rPr lang="en-US" sz="1800" dirty="0">
                <a:solidFill>
                  <a:srgbClr val="000000"/>
                </a:solidFill>
                <a:latin typeface="Arial" panose="020B0604020202020204" pitchFamily="34" charset="0"/>
              </a:rPr>
              <a:t>R&amp;D</a:t>
            </a:r>
            <a:endParaRPr lang="ru-RU" dirty="0"/>
          </a:p>
        </p:txBody>
      </p:sp>
      <p:pic>
        <p:nvPicPr>
          <p:cNvPr id="26" name="Рисунок 25">
            <a:extLst>
              <a:ext uri="{FF2B5EF4-FFF2-40B4-BE49-F238E27FC236}">
                <a16:creationId xmlns:a16="http://schemas.microsoft.com/office/drawing/2014/main" id="{2ADD8DC9-A3F3-DF73-4112-A6750E9B48AF}"/>
              </a:ext>
            </a:extLst>
          </p:cNvPr>
          <p:cNvPicPr>
            <a:picLocks noChangeAspect="1"/>
          </p:cNvPicPr>
          <p:nvPr/>
        </p:nvPicPr>
        <p:blipFill>
          <a:blip r:embed="rId4"/>
          <a:stretch>
            <a:fillRect/>
          </a:stretch>
        </p:blipFill>
        <p:spPr>
          <a:xfrm>
            <a:off x="455073" y="461665"/>
            <a:ext cx="3870121" cy="3416591"/>
          </a:xfrm>
          <a:prstGeom prst="rect">
            <a:avLst/>
          </a:prstGeom>
        </p:spPr>
      </p:pic>
    </p:spTree>
    <p:extLst>
      <p:ext uri="{BB962C8B-B14F-4D97-AF65-F5344CB8AC3E}">
        <p14:creationId xmlns:p14="http://schemas.microsoft.com/office/powerpoint/2010/main" val="380437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8E09430E-3B07-84E7-5FEC-C3F3408EAEA9}"/>
              </a:ext>
            </a:extLst>
          </p:cNvPr>
          <p:cNvSpPr/>
          <p:nvPr/>
        </p:nvSpPr>
        <p:spPr>
          <a:xfrm>
            <a:off x="0" y="0"/>
            <a:ext cx="12192000" cy="461665"/>
          </a:xfrm>
          <a:prstGeom prst="rect">
            <a:avLst/>
          </a:prstGeom>
          <a:solidFill>
            <a:srgbClr val="00B050"/>
          </a:solidFill>
          <a:ln>
            <a:solidFill>
              <a:schemeClr val="accent1"/>
            </a:solidFill>
          </a:ln>
        </p:spPr>
        <p:txBody>
          <a:bodyPr wrap="square">
            <a:spAutoFit/>
          </a:bodyPr>
          <a:lstStyle/>
          <a:p>
            <a:pPr algn="ctr"/>
            <a:r>
              <a:rPr lang="en-US" sz="2400" dirty="0"/>
              <a:t>List of R&amp;D of Reactivity Modulator (preliminary version)</a:t>
            </a:r>
            <a:endParaRPr lang="ru-RU" sz="2400" dirty="0"/>
          </a:p>
        </p:txBody>
      </p:sp>
      <p:sp>
        <p:nvSpPr>
          <p:cNvPr id="7" name="Прямоугольник 6">
            <a:extLst>
              <a:ext uri="{FF2B5EF4-FFF2-40B4-BE49-F238E27FC236}">
                <a16:creationId xmlns:a16="http://schemas.microsoft.com/office/drawing/2014/main" id="{504FBCF8-9627-EC23-B9FB-ADF2C288A5B6}"/>
              </a:ext>
            </a:extLst>
          </p:cNvPr>
          <p:cNvSpPr/>
          <p:nvPr/>
        </p:nvSpPr>
        <p:spPr>
          <a:xfrm>
            <a:off x="5054362" y="780600"/>
            <a:ext cx="2122415" cy="3626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17722691-A7E5-E1BD-4CD4-09BAC3E068E5}"/>
              </a:ext>
            </a:extLst>
          </p:cNvPr>
          <p:cNvSpPr txBox="1"/>
          <p:nvPr/>
        </p:nvSpPr>
        <p:spPr>
          <a:xfrm>
            <a:off x="3523373" y="1591865"/>
            <a:ext cx="2122415" cy="1200329"/>
          </a:xfrm>
          <a:prstGeom prst="rect">
            <a:avLst/>
          </a:prstGeom>
          <a:noFill/>
        </p:spPr>
        <p:txBody>
          <a:bodyPr wrap="square">
            <a:spAutoFit/>
          </a:bodyPr>
          <a:lstStyle/>
          <a:p>
            <a:pPr algn="ctr"/>
            <a:r>
              <a:rPr lang="en-US" sz="1200" b="0" i="0" dirty="0">
                <a:solidFill>
                  <a:srgbClr val="00B050"/>
                </a:solidFill>
                <a:effectLst/>
                <a:latin typeface="Arial" panose="020B0604020202020204" pitchFamily="34" charset="0"/>
              </a:rPr>
              <a:t>Production of prototypes from titanium hydride by various methods (for example, sintering at different temperatures under pressure)</a:t>
            </a:r>
            <a:endParaRPr lang="ru-RU" sz="1200" dirty="0">
              <a:solidFill>
                <a:srgbClr val="00B050"/>
              </a:solidFill>
            </a:endParaRPr>
          </a:p>
        </p:txBody>
      </p:sp>
      <p:sp>
        <p:nvSpPr>
          <p:cNvPr id="11" name="Прямоугольник 10">
            <a:extLst>
              <a:ext uri="{FF2B5EF4-FFF2-40B4-BE49-F238E27FC236}">
                <a16:creationId xmlns:a16="http://schemas.microsoft.com/office/drawing/2014/main" id="{7D9AFF31-E4EA-E0E2-F11C-74498848CCAF}"/>
              </a:ext>
            </a:extLst>
          </p:cNvPr>
          <p:cNvSpPr/>
          <p:nvPr/>
        </p:nvSpPr>
        <p:spPr>
          <a:xfrm>
            <a:off x="5891867" y="1414321"/>
            <a:ext cx="2204216" cy="171644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C1BC6461-DB40-B432-2509-9BBCF341E4BE}"/>
              </a:ext>
            </a:extLst>
          </p:cNvPr>
          <p:cNvSpPr txBox="1"/>
          <p:nvPr/>
        </p:nvSpPr>
        <p:spPr>
          <a:xfrm>
            <a:off x="5872211" y="1376440"/>
            <a:ext cx="2122415" cy="1754326"/>
          </a:xfrm>
          <a:prstGeom prst="rect">
            <a:avLst/>
          </a:prstGeom>
          <a:noFill/>
        </p:spPr>
        <p:txBody>
          <a:bodyPr wrap="square">
            <a:spAutoFit/>
          </a:bodyPr>
          <a:lstStyle/>
          <a:p>
            <a:pPr algn="ctr"/>
            <a:r>
              <a:rPr lang="en-US" sz="1200" b="0" i="0" dirty="0">
                <a:solidFill>
                  <a:srgbClr val="000000"/>
                </a:solidFill>
                <a:effectLst/>
                <a:latin typeface="Arial" panose="020B0604020202020204" pitchFamily="34" charset="0"/>
              </a:rPr>
              <a:t>Investigation of the internal structure of samples (distribution of hydrogen – RD, ND), </a:t>
            </a:r>
            <a:r>
              <a:rPr lang="en-US" sz="1200" b="0" i="0" dirty="0">
                <a:solidFill>
                  <a:srgbClr val="FF0000"/>
                </a:solidFill>
                <a:effectLst/>
                <a:latin typeface="Arial" panose="020B0604020202020204" pitchFamily="34" charset="0"/>
              </a:rPr>
              <a:t>measurement of hydrogen concentration</a:t>
            </a:r>
            <a:r>
              <a:rPr lang="en-US" sz="1200" b="0" i="0" dirty="0">
                <a:solidFill>
                  <a:srgbClr val="000000"/>
                </a:solidFill>
                <a:effectLst/>
                <a:latin typeface="Arial" panose="020B0604020202020204" pitchFamily="34" charset="0"/>
              </a:rPr>
              <a:t>,</a:t>
            </a:r>
            <a:r>
              <a:rPr lang="en-US" sz="1200" dirty="0">
                <a:solidFill>
                  <a:srgbClr val="FF0000"/>
                </a:solidFill>
                <a:latin typeface="Arial" panose="020B0604020202020204" pitchFamily="34" charset="0"/>
              </a:rPr>
              <a:t> irradiation</a:t>
            </a:r>
            <a:r>
              <a:rPr lang="ru-RU" sz="1200" dirty="0">
                <a:solidFill>
                  <a:srgbClr val="FF0000"/>
                </a:solidFill>
                <a:latin typeface="Arial" panose="020B0604020202020204" pitchFamily="34" charset="0"/>
              </a:rPr>
              <a:t>,</a:t>
            </a:r>
            <a:r>
              <a:rPr lang="en-US" sz="1200" dirty="0">
                <a:solidFill>
                  <a:srgbClr val="FF0000"/>
                </a:solidFill>
                <a:latin typeface="Arial" panose="020B0604020202020204" pitchFamily="34" charset="0"/>
              </a:rPr>
              <a:t> thermal dehydration,</a:t>
            </a:r>
            <a:r>
              <a:rPr lang="en-US" sz="1200" b="0" i="0" dirty="0">
                <a:solidFill>
                  <a:srgbClr val="000000"/>
                </a:solidFill>
                <a:effectLst/>
                <a:latin typeface="Arial" panose="020B0604020202020204" pitchFamily="34" charset="0"/>
              </a:rPr>
              <a:t> improvement of the prototype</a:t>
            </a:r>
            <a:r>
              <a:rPr lang="en-US" sz="1200" dirty="0">
                <a:solidFill>
                  <a:srgbClr val="000000"/>
                </a:solidFill>
                <a:latin typeface="Arial" panose="020B0604020202020204" pitchFamily="34" charset="0"/>
              </a:rPr>
              <a:t> </a:t>
            </a:r>
            <a:endParaRPr lang="en-US" sz="1200" b="0" i="0" dirty="0">
              <a:solidFill>
                <a:srgbClr val="FF0000"/>
              </a:solidFill>
              <a:effectLst/>
              <a:latin typeface="Arial" panose="020B0604020202020204" pitchFamily="34" charset="0"/>
            </a:endParaRPr>
          </a:p>
          <a:p>
            <a:pPr algn="ctr"/>
            <a:r>
              <a:rPr lang="en-US" sz="1200" dirty="0">
                <a:solidFill>
                  <a:srgbClr val="00B050"/>
                </a:solidFill>
                <a:latin typeface="Arial" panose="020B0604020202020204" pitchFamily="34" charset="0"/>
              </a:rPr>
              <a:t>In Progress</a:t>
            </a:r>
            <a:endParaRPr lang="ru-RU" sz="1200" dirty="0">
              <a:solidFill>
                <a:srgbClr val="00B050"/>
              </a:solidFill>
              <a:latin typeface="Arial" panose="020B0604020202020204" pitchFamily="34" charset="0"/>
            </a:endParaRPr>
          </a:p>
        </p:txBody>
      </p:sp>
      <p:sp>
        <p:nvSpPr>
          <p:cNvPr id="19" name="Прямоугольник 18">
            <a:extLst>
              <a:ext uri="{FF2B5EF4-FFF2-40B4-BE49-F238E27FC236}">
                <a16:creationId xmlns:a16="http://schemas.microsoft.com/office/drawing/2014/main" id="{EC920436-0687-8590-D2FA-9916D64C00F3}"/>
              </a:ext>
            </a:extLst>
          </p:cNvPr>
          <p:cNvSpPr/>
          <p:nvPr/>
        </p:nvSpPr>
        <p:spPr>
          <a:xfrm>
            <a:off x="3523374" y="1591865"/>
            <a:ext cx="2122415" cy="1208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id="{5826F5A1-0F1F-1569-9C8D-7ECAF874B50E}"/>
              </a:ext>
            </a:extLst>
          </p:cNvPr>
          <p:cNvSpPr txBox="1"/>
          <p:nvPr/>
        </p:nvSpPr>
        <p:spPr>
          <a:xfrm>
            <a:off x="5052973" y="801344"/>
            <a:ext cx="2122415" cy="276999"/>
          </a:xfrm>
          <a:prstGeom prst="rect">
            <a:avLst/>
          </a:prstGeom>
          <a:noFill/>
        </p:spPr>
        <p:txBody>
          <a:bodyPr wrap="square">
            <a:spAutoFit/>
          </a:bodyPr>
          <a:lstStyle/>
          <a:p>
            <a:pPr algn="ctr"/>
            <a:r>
              <a:rPr lang="en-US" sz="1200" b="0" i="0" dirty="0">
                <a:solidFill>
                  <a:srgbClr val="000000"/>
                </a:solidFill>
                <a:effectLst/>
                <a:latin typeface="Arial" panose="020B0604020202020204" pitchFamily="34" charset="0"/>
              </a:rPr>
              <a:t>Development of a prototype</a:t>
            </a:r>
            <a:endParaRPr lang="ru-RU" sz="1200" dirty="0"/>
          </a:p>
        </p:txBody>
      </p:sp>
      <p:cxnSp>
        <p:nvCxnSpPr>
          <p:cNvPr id="24" name="Соединитель: уступ 23">
            <a:extLst>
              <a:ext uri="{FF2B5EF4-FFF2-40B4-BE49-F238E27FC236}">
                <a16:creationId xmlns:a16="http://schemas.microsoft.com/office/drawing/2014/main" id="{87F1E9CD-B520-B40B-2A6D-962E65559A3E}"/>
              </a:ext>
            </a:extLst>
          </p:cNvPr>
          <p:cNvCxnSpPr>
            <a:cxnSpLocks/>
            <a:stCxn id="20" idx="1"/>
            <a:endCxn id="19" idx="0"/>
          </p:cNvCxnSpPr>
          <p:nvPr/>
        </p:nvCxnSpPr>
        <p:spPr>
          <a:xfrm rot="10800000" flipV="1">
            <a:off x="4584583" y="939843"/>
            <a:ext cx="468391" cy="65202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AE05967A-4F3D-992A-BACF-0D15C4D3D092}"/>
              </a:ext>
            </a:extLst>
          </p:cNvPr>
          <p:cNvCxnSpPr>
            <a:cxnSpLocks/>
          </p:cNvCxnSpPr>
          <p:nvPr/>
        </p:nvCxnSpPr>
        <p:spPr>
          <a:xfrm>
            <a:off x="5645788" y="2273417"/>
            <a:ext cx="2460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Соединитель: уступ 28">
            <a:extLst>
              <a:ext uri="{FF2B5EF4-FFF2-40B4-BE49-F238E27FC236}">
                <a16:creationId xmlns:a16="http://schemas.microsoft.com/office/drawing/2014/main" id="{108B9583-A4C2-85BE-6FBD-82E50745F852}"/>
              </a:ext>
            </a:extLst>
          </p:cNvPr>
          <p:cNvCxnSpPr>
            <a:cxnSpLocks/>
            <a:stCxn id="11" idx="3"/>
            <a:endCxn id="20" idx="3"/>
          </p:cNvCxnSpPr>
          <p:nvPr/>
        </p:nvCxnSpPr>
        <p:spPr>
          <a:xfrm flipH="1" flipV="1">
            <a:off x="7175388" y="939844"/>
            <a:ext cx="920695" cy="1332700"/>
          </a:xfrm>
          <a:prstGeom prst="bentConnector3">
            <a:avLst>
              <a:gd name="adj1" fmla="val -2482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a:extLst>
              <a:ext uri="{FF2B5EF4-FFF2-40B4-BE49-F238E27FC236}">
                <a16:creationId xmlns:a16="http://schemas.microsoft.com/office/drawing/2014/main" id="{529B593C-219E-B811-B086-410772433F6C}"/>
              </a:ext>
            </a:extLst>
          </p:cNvPr>
          <p:cNvCxnSpPr/>
          <p:nvPr/>
        </p:nvCxnSpPr>
        <p:spPr>
          <a:xfrm>
            <a:off x="7176083" y="906011"/>
            <a:ext cx="21657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51EE928-50F3-11BF-41E8-AFDDE4EDE76B}"/>
              </a:ext>
            </a:extLst>
          </p:cNvPr>
          <p:cNvSpPr txBox="1"/>
          <p:nvPr/>
        </p:nvSpPr>
        <p:spPr>
          <a:xfrm>
            <a:off x="9354066" y="758021"/>
            <a:ext cx="2122415" cy="1015663"/>
          </a:xfrm>
          <a:prstGeom prst="rect">
            <a:avLst/>
          </a:prstGeom>
          <a:noFill/>
        </p:spPr>
        <p:txBody>
          <a:bodyPr wrap="square">
            <a:spAutoFit/>
          </a:bodyPr>
          <a:lstStyle/>
          <a:p>
            <a:pPr algn="ctr"/>
            <a:r>
              <a:rPr lang="en-US" sz="1200" b="0" i="0" dirty="0">
                <a:solidFill>
                  <a:srgbClr val="000000"/>
                </a:solidFill>
                <a:effectLst/>
                <a:latin typeface="Arial" panose="020B0604020202020204" pitchFamily="34" charset="0"/>
              </a:rPr>
              <a:t>Development of an industrial design</a:t>
            </a:r>
          </a:p>
          <a:p>
            <a:pPr algn="ctr"/>
            <a:r>
              <a:rPr lang="en-US" sz="1200" dirty="0">
                <a:solidFill>
                  <a:srgbClr val="00B050"/>
                </a:solidFill>
                <a:latin typeface="Arial" panose="020B0604020202020204" pitchFamily="34" charset="0"/>
              </a:rPr>
              <a:t>In Progress</a:t>
            </a:r>
            <a:endParaRPr lang="ru-RU" sz="1200" dirty="0">
              <a:solidFill>
                <a:srgbClr val="00B050"/>
              </a:solidFill>
              <a:latin typeface="Arial" panose="020B0604020202020204" pitchFamily="34" charset="0"/>
            </a:endParaRPr>
          </a:p>
          <a:p>
            <a:pPr algn="ctr"/>
            <a:endParaRPr lang="en-US" sz="1200" dirty="0">
              <a:solidFill>
                <a:srgbClr val="000000"/>
              </a:solidFill>
              <a:latin typeface="Arial" panose="020B0604020202020204" pitchFamily="34" charset="0"/>
            </a:endParaRPr>
          </a:p>
          <a:p>
            <a:pPr algn="ctr"/>
            <a:endParaRPr lang="ru-RU" sz="1200" dirty="0"/>
          </a:p>
        </p:txBody>
      </p:sp>
      <p:sp>
        <p:nvSpPr>
          <p:cNvPr id="36" name="Прямоугольник 35">
            <a:extLst>
              <a:ext uri="{FF2B5EF4-FFF2-40B4-BE49-F238E27FC236}">
                <a16:creationId xmlns:a16="http://schemas.microsoft.com/office/drawing/2014/main" id="{C3BF20EE-05CA-471B-9A99-7DC555A3977F}"/>
              </a:ext>
            </a:extLst>
          </p:cNvPr>
          <p:cNvSpPr/>
          <p:nvPr/>
        </p:nvSpPr>
        <p:spPr>
          <a:xfrm>
            <a:off x="9343234" y="755531"/>
            <a:ext cx="2122415" cy="64633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1" name="Рисунок 40">
            <a:extLst>
              <a:ext uri="{FF2B5EF4-FFF2-40B4-BE49-F238E27FC236}">
                <a16:creationId xmlns:a16="http://schemas.microsoft.com/office/drawing/2014/main" id="{A6E41AB6-8119-B867-24A7-D873715CAEF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8851" y="3012103"/>
            <a:ext cx="1782610" cy="1336587"/>
          </a:xfrm>
          <a:prstGeom prst="rect">
            <a:avLst/>
          </a:prstGeom>
          <a:noFill/>
          <a:ln>
            <a:noFill/>
          </a:ln>
        </p:spPr>
      </p:pic>
      <p:pic>
        <p:nvPicPr>
          <p:cNvPr id="42" name="Рисунок 41">
            <a:extLst>
              <a:ext uri="{FF2B5EF4-FFF2-40B4-BE49-F238E27FC236}">
                <a16:creationId xmlns:a16="http://schemas.microsoft.com/office/drawing/2014/main" id="{5ED36C7E-F165-928A-56CE-016B01385AC1}"/>
              </a:ext>
            </a:extLst>
          </p:cNvPr>
          <p:cNvPicPr>
            <a:picLocks noChangeAspect="1"/>
          </p:cNvPicPr>
          <p:nvPr/>
        </p:nvPicPr>
        <p:blipFill>
          <a:blip r:embed="rId3"/>
          <a:stretch>
            <a:fillRect/>
          </a:stretch>
        </p:blipFill>
        <p:spPr>
          <a:xfrm>
            <a:off x="8800399" y="1591863"/>
            <a:ext cx="2672594" cy="4284945"/>
          </a:xfrm>
          <a:prstGeom prst="rect">
            <a:avLst/>
          </a:prstGeom>
        </p:spPr>
      </p:pic>
      <p:sp>
        <p:nvSpPr>
          <p:cNvPr id="43" name="TextBox 42">
            <a:extLst>
              <a:ext uri="{FF2B5EF4-FFF2-40B4-BE49-F238E27FC236}">
                <a16:creationId xmlns:a16="http://schemas.microsoft.com/office/drawing/2014/main" id="{73503CA4-EFFD-99D2-48A7-875F0D050CB8}"/>
              </a:ext>
            </a:extLst>
          </p:cNvPr>
          <p:cNvSpPr txBox="1"/>
          <p:nvPr/>
        </p:nvSpPr>
        <p:spPr>
          <a:xfrm>
            <a:off x="64780" y="653398"/>
            <a:ext cx="3190851" cy="830997"/>
          </a:xfrm>
          <a:prstGeom prst="rect">
            <a:avLst/>
          </a:prstGeom>
          <a:noFill/>
          <a:ln w="12700">
            <a:solidFill>
              <a:schemeClr val="tx1"/>
            </a:solidFill>
          </a:ln>
        </p:spPr>
        <p:txBody>
          <a:bodyPr wrap="square" rtlCol="0">
            <a:spAutoFit/>
          </a:bodyPr>
          <a:lstStyle/>
          <a:p>
            <a:pPr algn="ctr"/>
            <a:r>
              <a:rPr lang="en-US" sz="1200" b="0" i="0" dirty="0">
                <a:solidFill>
                  <a:srgbClr val="000000"/>
                </a:solidFill>
                <a:effectLst/>
                <a:latin typeface="Arial" panose="020B0604020202020204" pitchFamily="34" charset="0"/>
              </a:rPr>
              <a:t>Calculations of </a:t>
            </a:r>
            <a:r>
              <a:rPr lang="en-US" sz="1200" dirty="0">
                <a:solidFill>
                  <a:srgbClr val="000000"/>
                </a:solidFill>
                <a:latin typeface="Arial" panose="020B0604020202020204" pitchFamily="34" charset="0"/>
              </a:rPr>
              <a:t>the RM design </a:t>
            </a:r>
            <a:r>
              <a:rPr lang="en-US" sz="1200" b="0" i="0" dirty="0">
                <a:solidFill>
                  <a:srgbClr val="000000"/>
                </a:solidFill>
                <a:effectLst/>
                <a:latin typeface="Arial" panose="020B0604020202020204" pitchFamily="34" charset="0"/>
              </a:rPr>
              <a:t>(development of a physical and mathematical model of </a:t>
            </a:r>
            <a:r>
              <a:rPr lang="en-US" sz="1200" dirty="0">
                <a:solidFill>
                  <a:srgbClr val="000000"/>
                </a:solidFill>
                <a:latin typeface="Arial" panose="020B0604020202020204" pitchFamily="34" charset="0"/>
              </a:rPr>
              <a:t>the RM </a:t>
            </a:r>
            <a:r>
              <a:rPr lang="en-US" sz="1200" b="0" i="0" dirty="0">
                <a:solidFill>
                  <a:srgbClr val="000000"/>
                </a:solidFill>
                <a:effectLst/>
                <a:latin typeface="Arial" panose="020B0604020202020204" pitchFamily="34" charset="0"/>
              </a:rPr>
              <a:t>for numerical calculations)</a:t>
            </a:r>
            <a:endParaRPr lang="en-US" sz="1200" dirty="0">
              <a:solidFill>
                <a:srgbClr val="000000"/>
              </a:solidFill>
              <a:latin typeface="Arial" panose="020B0604020202020204" pitchFamily="34" charset="0"/>
            </a:endParaRPr>
          </a:p>
          <a:p>
            <a:pPr algn="ctr"/>
            <a:r>
              <a:rPr lang="en-US" sz="1200" dirty="0">
                <a:solidFill>
                  <a:srgbClr val="00B050"/>
                </a:solidFill>
                <a:latin typeface="Arial" panose="020B0604020202020204" pitchFamily="34" charset="0"/>
              </a:rPr>
              <a:t>In Progress</a:t>
            </a:r>
            <a:endParaRPr lang="ru-RU" sz="1200" dirty="0">
              <a:solidFill>
                <a:srgbClr val="00B050"/>
              </a:solidFill>
              <a:latin typeface="Arial" panose="020B0604020202020204" pitchFamily="34" charset="0"/>
            </a:endParaRPr>
          </a:p>
        </p:txBody>
      </p:sp>
      <p:cxnSp>
        <p:nvCxnSpPr>
          <p:cNvPr id="45" name="Прямая со стрелкой 44">
            <a:extLst>
              <a:ext uri="{FF2B5EF4-FFF2-40B4-BE49-F238E27FC236}">
                <a16:creationId xmlns:a16="http://schemas.microsoft.com/office/drawing/2014/main" id="{9646D8FA-0CCA-65C6-578F-008443AC595F}"/>
              </a:ext>
            </a:extLst>
          </p:cNvPr>
          <p:cNvCxnSpPr>
            <a:stCxn id="43" idx="2"/>
          </p:cNvCxnSpPr>
          <p:nvPr/>
        </p:nvCxnSpPr>
        <p:spPr>
          <a:xfrm flipH="1">
            <a:off x="1660205" y="1484395"/>
            <a:ext cx="1" cy="721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6798A19-FD11-4682-77E8-B0AC80B5D244}"/>
              </a:ext>
            </a:extLst>
          </p:cNvPr>
          <p:cNvSpPr txBox="1"/>
          <p:nvPr/>
        </p:nvSpPr>
        <p:spPr>
          <a:xfrm>
            <a:off x="64780" y="2206305"/>
            <a:ext cx="3190851" cy="646331"/>
          </a:xfrm>
          <a:prstGeom prst="rect">
            <a:avLst/>
          </a:prstGeom>
          <a:noFill/>
          <a:ln w="12700">
            <a:solidFill>
              <a:schemeClr val="tx1"/>
            </a:solidFill>
          </a:ln>
        </p:spPr>
        <p:txBody>
          <a:bodyPr wrap="square" rtlCol="0">
            <a:spAutoFit/>
          </a:bodyPr>
          <a:lstStyle/>
          <a:p>
            <a:pPr algn="ctr"/>
            <a:r>
              <a:rPr lang="en-US" sz="1200" b="0" i="0" dirty="0">
                <a:solidFill>
                  <a:srgbClr val="000000"/>
                </a:solidFill>
                <a:effectLst/>
                <a:latin typeface="Arial" panose="020B0604020202020204" pitchFamily="34" charset="0"/>
              </a:rPr>
              <a:t>Numerical calculations of the scale model of the RM, the choice of scale based on the theory of similarity</a:t>
            </a:r>
            <a:endParaRPr lang="ru-RU" sz="1200" dirty="0">
              <a:solidFill>
                <a:srgbClr val="000000"/>
              </a:solidFill>
              <a:latin typeface="Arial" panose="020B0604020202020204" pitchFamily="34" charset="0"/>
            </a:endParaRPr>
          </a:p>
        </p:txBody>
      </p:sp>
      <p:cxnSp>
        <p:nvCxnSpPr>
          <p:cNvPr id="49" name="Прямая со стрелкой 48">
            <a:extLst>
              <a:ext uri="{FF2B5EF4-FFF2-40B4-BE49-F238E27FC236}">
                <a16:creationId xmlns:a16="http://schemas.microsoft.com/office/drawing/2014/main" id="{CCB4C0C4-1A50-F1DF-729F-A123CB20C719}"/>
              </a:ext>
            </a:extLst>
          </p:cNvPr>
          <p:cNvCxnSpPr>
            <a:stCxn id="46" idx="2"/>
          </p:cNvCxnSpPr>
          <p:nvPr/>
        </p:nvCxnSpPr>
        <p:spPr>
          <a:xfrm flipH="1">
            <a:off x="1660205" y="2852636"/>
            <a:ext cx="1" cy="2885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B067E23-709F-5A6B-1D78-0C2B6594B7D9}"/>
              </a:ext>
            </a:extLst>
          </p:cNvPr>
          <p:cNvSpPr txBox="1"/>
          <p:nvPr/>
        </p:nvSpPr>
        <p:spPr>
          <a:xfrm>
            <a:off x="480264" y="5742937"/>
            <a:ext cx="2348838" cy="461665"/>
          </a:xfrm>
          <a:prstGeom prst="rect">
            <a:avLst/>
          </a:prstGeom>
          <a:noFill/>
          <a:ln w="12700">
            <a:solidFill>
              <a:schemeClr val="tx1"/>
            </a:solidFill>
          </a:ln>
        </p:spPr>
        <p:txBody>
          <a:bodyPr wrap="square" rtlCol="0">
            <a:spAutoFit/>
          </a:bodyPr>
          <a:lstStyle/>
          <a:p>
            <a:pPr algn="ctr"/>
            <a:r>
              <a:rPr lang="en-US" sz="1200" b="0" i="0" dirty="0">
                <a:solidFill>
                  <a:srgbClr val="000000"/>
                </a:solidFill>
                <a:effectLst/>
                <a:latin typeface="Arial" panose="020B0604020202020204" pitchFamily="34" charset="0"/>
              </a:rPr>
              <a:t>Large-scale model of </a:t>
            </a:r>
            <a:r>
              <a:rPr lang="en-US" sz="1200" dirty="0">
                <a:solidFill>
                  <a:srgbClr val="000000"/>
                </a:solidFill>
                <a:latin typeface="Arial" panose="020B0604020202020204" pitchFamily="34" charset="0"/>
              </a:rPr>
              <a:t>the RM as  </a:t>
            </a:r>
            <a:r>
              <a:rPr lang="en-US" sz="1200" b="0" i="0" dirty="0">
                <a:solidFill>
                  <a:srgbClr val="000000"/>
                </a:solidFill>
                <a:effectLst/>
                <a:latin typeface="Arial" panose="020B0604020202020204" pitchFamily="34" charset="0"/>
              </a:rPr>
              <a:t>mechanical stand</a:t>
            </a:r>
            <a:endParaRPr lang="ru-RU" sz="1200" dirty="0">
              <a:solidFill>
                <a:srgbClr val="000000"/>
              </a:solidFill>
              <a:latin typeface="Arial" panose="020B0604020202020204" pitchFamily="34" charset="0"/>
            </a:endParaRPr>
          </a:p>
        </p:txBody>
      </p:sp>
      <p:cxnSp>
        <p:nvCxnSpPr>
          <p:cNvPr id="52" name="Соединитель: уступ 51">
            <a:extLst>
              <a:ext uri="{FF2B5EF4-FFF2-40B4-BE49-F238E27FC236}">
                <a16:creationId xmlns:a16="http://schemas.microsoft.com/office/drawing/2014/main" id="{1756274F-65CC-0776-0372-A8EA8A6BE88E}"/>
              </a:ext>
            </a:extLst>
          </p:cNvPr>
          <p:cNvCxnSpPr>
            <a:stCxn id="36" idx="3"/>
            <a:endCxn id="50" idx="3"/>
          </p:cNvCxnSpPr>
          <p:nvPr/>
        </p:nvCxnSpPr>
        <p:spPr>
          <a:xfrm flipH="1">
            <a:off x="2829102" y="1078697"/>
            <a:ext cx="8636547" cy="4895073"/>
          </a:xfrm>
          <a:prstGeom prst="bentConnector3">
            <a:avLst>
              <a:gd name="adj1" fmla="val -2647"/>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4386BED-9500-E4FC-D54B-BE7510A0771F}"/>
              </a:ext>
            </a:extLst>
          </p:cNvPr>
          <p:cNvSpPr txBox="1"/>
          <p:nvPr/>
        </p:nvSpPr>
        <p:spPr>
          <a:xfrm>
            <a:off x="5768827" y="4661195"/>
            <a:ext cx="1504971" cy="276999"/>
          </a:xfrm>
          <a:prstGeom prst="rect">
            <a:avLst/>
          </a:prstGeom>
          <a:noFill/>
          <a:ln w="25400">
            <a:solidFill>
              <a:srgbClr val="FF0000"/>
            </a:solidFill>
          </a:ln>
        </p:spPr>
        <p:txBody>
          <a:bodyPr wrap="square" rtlCol="0">
            <a:spAutoFit/>
          </a:bodyPr>
          <a:lstStyle/>
          <a:p>
            <a:pPr algn="ctr"/>
            <a:r>
              <a:rPr lang="en-US" sz="1200" dirty="0">
                <a:solidFill>
                  <a:srgbClr val="000000"/>
                </a:solidFill>
                <a:latin typeface="Arial" panose="020B0604020202020204" pitchFamily="34" charset="0"/>
              </a:rPr>
              <a:t>RM</a:t>
            </a:r>
            <a:endParaRPr lang="ru-RU" sz="1200" dirty="0">
              <a:solidFill>
                <a:srgbClr val="000000"/>
              </a:solidFill>
              <a:latin typeface="Arial" panose="020B0604020202020204" pitchFamily="34" charset="0"/>
            </a:endParaRPr>
          </a:p>
        </p:txBody>
      </p:sp>
      <p:sp>
        <p:nvSpPr>
          <p:cNvPr id="55" name="TextBox 54">
            <a:extLst>
              <a:ext uri="{FF2B5EF4-FFF2-40B4-BE49-F238E27FC236}">
                <a16:creationId xmlns:a16="http://schemas.microsoft.com/office/drawing/2014/main" id="{D9718AD9-186B-CC40-4DE8-5D81968E767B}"/>
              </a:ext>
            </a:extLst>
          </p:cNvPr>
          <p:cNvSpPr txBox="1"/>
          <p:nvPr/>
        </p:nvSpPr>
        <p:spPr>
          <a:xfrm>
            <a:off x="3357219" y="4596251"/>
            <a:ext cx="2114553" cy="461665"/>
          </a:xfrm>
          <a:prstGeom prst="rect">
            <a:avLst/>
          </a:prstGeom>
          <a:noFill/>
          <a:ln w="25400">
            <a:solidFill>
              <a:srgbClr val="FF0000"/>
            </a:solidFill>
          </a:ln>
        </p:spPr>
        <p:txBody>
          <a:bodyPr wrap="square" rtlCol="0">
            <a:spAutoFit/>
          </a:bodyPr>
          <a:lstStyle/>
          <a:p>
            <a:pPr algn="ctr"/>
            <a:r>
              <a:rPr lang="en-US" sz="1200" b="0" i="0" dirty="0">
                <a:solidFill>
                  <a:srgbClr val="000000"/>
                </a:solidFill>
                <a:effectLst/>
                <a:latin typeface="Arial" panose="020B0604020202020204" pitchFamily="34" charset="0"/>
              </a:rPr>
              <a:t>Optimization of </a:t>
            </a:r>
            <a:r>
              <a:rPr lang="en-US" sz="1200" dirty="0">
                <a:solidFill>
                  <a:srgbClr val="000000"/>
                </a:solidFill>
                <a:latin typeface="Arial" panose="020B0604020202020204" pitchFamily="34" charset="0"/>
              </a:rPr>
              <a:t>the RM </a:t>
            </a:r>
            <a:r>
              <a:rPr lang="en-US" sz="1200" b="0" i="0" dirty="0">
                <a:solidFill>
                  <a:srgbClr val="000000"/>
                </a:solidFill>
                <a:effectLst/>
                <a:latin typeface="Arial" panose="020B0604020202020204" pitchFamily="34" charset="0"/>
              </a:rPr>
              <a:t>design and configuration</a:t>
            </a:r>
            <a:endParaRPr lang="ru-RU" sz="1200" dirty="0">
              <a:solidFill>
                <a:srgbClr val="000000"/>
              </a:solidFill>
              <a:latin typeface="Arial" panose="020B0604020202020204" pitchFamily="34" charset="0"/>
            </a:endParaRPr>
          </a:p>
        </p:txBody>
      </p:sp>
      <p:cxnSp>
        <p:nvCxnSpPr>
          <p:cNvPr id="57" name="Соединитель: уступ 56">
            <a:extLst>
              <a:ext uri="{FF2B5EF4-FFF2-40B4-BE49-F238E27FC236}">
                <a16:creationId xmlns:a16="http://schemas.microsoft.com/office/drawing/2014/main" id="{E25A0B7D-4317-9E75-1004-3661CC4D313F}"/>
              </a:ext>
            </a:extLst>
          </p:cNvPr>
          <p:cNvCxnSpPr>
            <a:endCxn id="55" idx="1"/>
          </p:cNvCxnSpPr>
          <p:nvPr/>
        </p:nvCxnSpPr>
        <p:spPr>
          <a:xfrm flipV="1">
            <a:off x="2256639" y="4827084"/>
            <a:ext cx="1100580" cy="9109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a:extLst>
              <a:ext uri="{FF2B5EF4-FFF2-40B4-BE49-F238E27FC236}">
                <a16:creationId xmlns:a16="http://schemas.microsoft.com/office/drawing/2014/main" id="{57762770-A471-9677-2533-CADD606E8D37}"/>
              </a:ext>
            </a:extLst>
          </p:cNvPr>
          <p:cNvCxnSpPr>
            <a:cxnSpLocks/>
            <a:stCxn id="55" idx="3"/>
          </p:cNvCxnSpPr>
          <p:nvPr/>
        </p:nvCxnSpPr>
        <p:spPr>
          <a:xfrm>
            <a:off x="5471772" y="4827084"/>
            <a:ext cx="297349" cy="3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F508946-3A1A-9F71-107B-593C6A35C1EF}"/>
              </a:ext>
            </a:extLst>
          </p:cNvPr>
          <p:cNvSpPr txBox="1"/>
          <p:nvPr/>
        </p:nvSpPr>
        <p:spPr>
          <a:xfrm>
            <a:off x="3157442" y="6326348"/>
            <a:ext cx="7673065" cy="369332"/>
          </a:xfrm>
          <a:prstGeom prst="rect">
            <a:avLst/>
          </a:prstGeom>
          <a:noFill/>
        </p:spPr>
        <p:txBody>
          <a:bodyPr wrap="square">
            <a:spAutoFit/>
          </a:bodyPr>
          <a:lstStyle/>
          <a:p>
            <a:r>
              <a:rPr lang="en-US" sz="1800" b="1" dirty="0">
                <a:solidFill>
                  <a:srgbClr val="000000"/>
                </a:solidFill>
                <a:latin typeface="Times New Roman" panose="02020603050405020304" pitchFamily="18" charset="0"/>
                <a:ea typeface="Calibri" panose="020F0502020204030204" pitchFamily="34" charset="0"/>
              </a:rPr>
              <a:t>Development list of R&amp;D with GC (NIKIET) inside of the Draft Design</a:t>
            </a:r>
            <a:endParaRPr lang="ru-RU" dirty="0"/>
          </a:p>
        </p:txBody>
      </p:sp>
    </p:spTree>
    <p:extLst>
      <p:ext uri="{BB962C8B-B14F-4D97-AF65-F5344CB8AC3E}">
        <p14:creationId xmlns:p14="http://schemas.microsoft.com/office/powerpoint/2010/main" val="354046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FC1B3B1-0277-BAFC-65E3-86F11086EFB2}"/>
              </a:ext>
            </a:extLst>
          </p:cNvPr>
          <p:cNvPicPr>
            <a:picLocks noChangeAspect="1"/>
          </p:cNvPicPr>
          <p:nvPr/>
        </p:nvPicPr>
        <p:blipFill>
          <a:blip r:embed="rId2"/>
          <a:stretch>
            <a:fillRect/>
          </a:stretch>
        </p:blipFill>
        <p:spPr>
          <a:xfrm>
            <a:off x="4566148" y="795417"/>
            <a:ext cx="7264833" cy="2848720"/>
          </a:xfrm>
          <a:prstGeom prst="rect">
            <a:avLst/>
          </a:prstGeom>
        </p:spPr>
      </p:pic>
      <p:pic>
        <p:nvPicPr>
          <p:cNvPr id="5" name="Рисунок 4">
            <a:extLst>
              <a:ext uri="{FF2B5EF4-FFF2-40B4-BE49-F238E27FC236}">
                <a16:creationId xmlns:a16="http://schemas.microsoft.com/office/drawing/2014/main" id="{E62E9576-5C5A-C5B1-BE29-38069801B1A7}"/>
              </a:ext>
            </a:extLst>
          </p:cNvPr>
          <p:cNvPicPr>
            <a:picLocks noChangeAspect="1"/>
          </p:cNvPicPr>
          <p:nvPr/>
        </p:nvPicPr>
        <p:blipFill>
          <a:blip r:embed="rId3"/>
          <a:stretch>
            <a:fillRect/>
          </a:stretch>
        </p:blipFill>
        <p:spPr>
          <a:xfrm>
            <a:off x="3988435" y="3884050"/>
            <a:ext cx="2542041" cy="1963726"/>
          </a:xfrm>
          <a:prstGeom prst="rect">
            <a:avLst/>
          </a:prstGeom>
        </p:spPr>
      </p:pic>
      <p:cxnSp>
        <p:nvCxnSpPr>
          <p:cNvPr id="7" name="Прямая со стрелкой 6">
            <a:extLst>
              <a:ext uri="{FF2B5EF4-FFF2-40B4-BE49-F238E27FC236}">
                <a16:creationId xmlns:a16="http://schemas.microsoft.com/office/drawing/2014/main" id="{7197B784-B55F-06FF-5D91-9F413CAA3131}"/>
              </a:ext>
            </a:extLst>
          </p:cNvPr>
          <p:cNvCxnSpPr>
            <a:cxnSpLocks/>
          </p:cNvCxnSpPr>
          <p:nvPr/>
        </p:nvCxnSpPr>
        <p:spPr>
          <a:xfrm flipH="1">
            <a:off x="4762211" y="1635853"/>
            <a:ext cx="236846" cy="2997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a16="http://schemas.microsoft.com/office/drawing/2014/main" id="{56E471C5-63FF-4FA8-DEA5-3E5AAF8B3C6D}"/>
              </a:ext>
            </a:extLst>
          </p:cNvPr>
          <p:cNvSpPr/>
          <p:nvPr/>
        </p:nvSpPr>
        <p:spPr>
          <a:xfrm>
            <a:off x="0" y="-12529"/>
            <a:ext cx="12215970" cy="400110"/>
          </a:xfrm>
          <a:prstGeom prst="rect">
            <a:avLst/>
          </a:prstGeom>
          <a:solidFill>
            <a:srgbClr val="00B050"/>
          </a:solidFill>
        </p:spPr>
        <p:txBody>
          <a:bodyPr wrap="square">
            <a:spAutoFit/>
          </a:bodyPr>
          <a:lstStyle/>
          <a:p>
            <a:pPr algn="ctr"/>
            <a:r>
              <a:rPr lang="en-US" sz="2000" b="0" i="0" dirty="0">
                <a:solidFill>
                  <a:srgbClr val="000000"/>
                </a:solidFill>
                <a:effectLst/>
                <a:latin typeface="Arial" panose="020B0604020202020204" pitchFamily="34" charset="0"/>
              </a:rPr>
              <a:t>R</a:t>
            </a:r>
            <a:r>
              <a:rPr lang="en-US" sz="2000" dirty="0">
                <a:solidFill>
                  <a:srgbClr val="000000"/>
                </a:solidFill>
                <a:latin typeface="Arial" panose="020B0604020202020204" pitchFamily="34" charset="0"/>
              </a:rPr>
              <a:t>&amp;D</a:t>
            </a:r>
            <a:r>
              <a:rPr lang="en-US" sz="2000" b="0" i="0" dirty="0">
                <a:solidFill>
                  <a:srgbClr val="000000"/>
                </a:solidFill>
                <a:effectLst/>
                <a:latin typeface="Arial" panose="020B0604020202020204" pitchFamily="34" charset="0"/>
              </a:rPr>
              <a:t> of a cold moderators of the NEPTUN reactor</a:t>
            </a:r>
            <a:endParaRPr lang="ru-RU" sz="2000" dirty="0"/>
          </a:p>
        </p:txBody>
      </p:sp>
      <p:pic>
        <p:nvPicPr>
          <p:cNvPr id="12" name="Рисунок 11">
            <a:extLst>
              <a:ext uri="{FF2B5EF4-FFF2-40B4-BE49-F238E27FC236}">
                <a16:creationId xmlns:a16="http://schemas.microsoft.com/office/drawing/2014/main" id="{8AE3B597-3712-502E-0477-DB1289E3F2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644080" y="867062"/>
            <a:ext cx="2881978" cy="1400962"/>
          </a:xfrm>
          <a:prstGeom prst="rect">
            <a:avLst/>
          </a:prstGeom>
        </p:spPr>
      </p:pic>
      <p:pic>
        <p:nvPicPr>
          <p:cNvPr id="3" name="Рисунок 2">
            <a:extLst>
              <a:ext uri="{FF2B5EF4-FFF2-40B4-BE49-F238E27FC236}">
                <a16:creationId xmlns:a16="http://schemas.microsoft.com/office/drawing/2014/main" id="{7A182E7F-A4A4-E134-DF12-2A9B529633F1}"/>
              </a:ext>
            </a:extLst>
          </p:cNvPr>
          <p:cNvPicPr>
            <a:picLocks noChangeAspect="1"/>
          </p:cNvPicPr>
          <p:nvPr/>
        </p:nvPicPr>
        <p:blipFill>
          <a:blip r:embed="rId5"/>
          <a:stretch>
            <a:fillRect/>
          </a:stretch>
        </p:blipFill>
        <p:spPr>
          <a:xfrm>
            <a:off x="8789295" y="3644137"/>
            <a:ext cx="3041686" cy="2630647"/>
          </a:xfrm>
          <a:prstGeom prst="rect">
            <a:avLst/>
          </a:prstGeom>
        </p:spPr>
      </p:pic>
      <p:pic>
        <p:nvPicPr>
          <p:cNvPr id="8" name="Рисунок 7">
            <a:extLst>
              <a:ext uri="{FF2B5EF4-FFF2-40B4-BE49-F238E27FC236}">
                <a16:creationId xmlns:a16="http://schemas.microsoft.com/office/drawing/2014/main" id="{D0B18ED9-04A1-B8CC-22DE-52F0E8AB07A6}"/>
              </a:ext>
            </a:extLst>
          </p:cNvPr>
          <p:cNvPicPr>
            <a:picLocks noChangeAspect="1"/>
          </p:cNvPicPr>
          <p:nvPr/>
        </p:nvPicPr>
        <p:blipFill>
          <a:blip r:embed="rId6"/>
          <a:stretch>
            <a:fillRect/>
          </a:stretch>
        </p:blipFill>
        <p:spPr>
          <a:xfrm>
            <a:off x="6644080" y="3644139"/>
            <a:ext cx="2001534" cy="2346799"/>
          </a:xfrm>
          <a:prstGeom prst="rect">
            <a:avLst/>
          </a:prstGeom>
        </p:spPr>
      </p:pic>
      <p:pic>
        <p:nvPicPr>
          <p:cNvPr id="9" name="Picture 14">
            <a:extLst>
              <a:ext uri="{FF2B5EF4-FFF2-40B4-BE49-F238E27FC236}">
                <a16:creationId xmlns:a16="http://schemas.microsoft.com/office/drawing/2014/main" id="{655DAB30-D458-6D41-6A81-598B9DD3784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929" y="762901"/>
            <a:ext cx="3636080" cy="2774528"/>
          </a:xfrm>
          <a:prstGeom prst="rect">
            <a:avLst/>
          </a:prstGeom>
          <a:noFill/>
          <a:ln>
            <a:noFill/>
          </a:ln>
        </p:spPr>
      </p:pic>
      <p:cxnSp>
        <p:nvCxnSpPr>
          <p:cNvPr id="14" name="Прямая со стрелкой 13">
            <a:extLst>
              <a:ext uri="{FF2B5EF4-FFF2-40B4-BE49-F238E27FC236}">
                <a16:creationId xmlns:a16="http://schemas.microsoft.com/office/drawing/2014/main" id="{F89DDF1E-9A54-6C2F-33C5-D5CA9DF21035}"/>
              </a:ext>
            </a:extLst>
          </p:cNvPr>
          <p:cNvCxnSpPr>
            <a:cxnSpLocks/>
          </p:cNvCxnSpPr>
          <p:nvPr/>
        </p:nvCxnSpPr>
        <p:spPr>
          <a:xfrm flipV="1">
            <a:off x="2038525" y="889203"/>
            <a:ext cx="110012" cy="8808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227F31-9F7C-488A-8D55-47685BBCEFF8}"/>
              </a:ext>
            </a:extLst>
          </p:cNvPr>
          <p:cNvSpPr txBox="1"/>
          <p:nvPr/>
        </p:nvSpPr>
        <p:spPr>
          <a:xfrm>
            <a:off x="930068" y="682396"/>
            <a:ext cx="2386119" cy="369332"/>
          </a:xfrm>
          <a:prstGeom prst="rect">
            <a:avLst/>
          </a:prstGeom>
          <a:noFill/>
        </p:spPr>
        <p:txBody>
          <a:bodyPr wrap="square">
            <a:spAutoFit/>
          </a:bodyPr>
          <a:lstStyle/>
          <a:p>
            <a:r>
              <a:rPr lang="en-US" dirty="0"/>
              <a:t>Optimal configuration</a:t>
            </a:r>
            <a:endParaRPr lang="ru-RU" dirty="0"/>
          </a:p>
        </p:txBody>
      </p:sp>
      <p:pic>
        <p:nvPicPr>
          <p:cNvPr id="13" name="Рисунок 12">
            <a:extLst>
              <a:ext uri="{FF2B5EF4-FFF2-40B4-BE49-F238E27FC236}">
                <a16:creationId xmlns:a16="http://schemas.microsoft.com/office/drawing/2014/main" id="{7AFE6B67-B5FA-C584-461F-ECFCF6C8648B}"/>
              </a:ext>
            </a:extLst>
          </p:cNvPr>
          <p:cNvPicPr>
            <a:picLocks noChangeAspect="1"/>
          </p:cNvPicPr>
          <p:nvPr/>
        </p:nvPicPr>
        <p:blipFill>
          <a:blip r:embed="rId8"/>
          <a:stretch>
            <a:fillRect/>
          </a:stretch>
        </p:blipFill>
        <p:spPr>
          <a:xfrm>
            <a:off x="-41999" y="3366785"/>
            <a:ext cx="3859282" cy="3665176"/>
          </a:xfrm>
          <a:prstGeom prst="rect">
            <a:avLst/>
          </a:prstGeom>
        </p:spPr>
      </p:pic>
      <p:sp>
        <p:nvSpPr>
          <p:cNvPr id="6" name="TextBox 5">
            <a:extLst>
              <a:ext uri="{FF2B5EF4-FFF2-40B4-BE49-F238E27FC236}">
                <a16:creationId xmlns:a16="http://schemas.microsoft.com/office/drawing/2014/main" id="{BB6DF230-EE17-943C-5CCB-E45C4249450F}"/>
              </a:ext>
            </a:extLst>
          </p:cNvPr>
          <p:cNvSpPr txBox="1"/>
          <p:nvPr/>
        </p:nvSpPr>
        <p:spPr>
          <a:xfrm>
            <a:off x="900471" y="353317"/>
            <a:ext cx="2386119" cy="369332"/>
          </a:xfrm>
          <a:prstGeom prst="rect">
            <a:avLst/>
          </a:prstGeom>
          <a:noFill/>
        </p:spPr>
        <p:txBody>
          <a:bodyPr wrap="square">
            <a:spAutoFit/>
          </a:bodyPr>
          <a:lstStyle/>
          <a:p>
            <a:pPr algn="ctr"/>
            <a:r>
              <a:rPr lang="en-US" u="sng" dirty="0"/>
              <a:t>Stage 1</a:t>
            </a:r>
            <a:endParaRPr lang="ru-RU" u="sng" dirty="0"/>
          </a:p>
        </p:txBody>
      </p:sp>
      <p:sp>
        <p:nvSpPr>
          <p:cNvPr id="10" name="TextBox 9">
            <a:extLst>
              <a:ext uri="{FF2B5EF4-FFF2-40B4-BE49-F238E27FC236}">
                <a16:creationId xmlns:a16="http://schemas.microsoft.com/office/drawing/2014/main" id="{AB2B33A8-5960-5CFE-C016-D54AA7683C9A}"/>
              </a:ext>
            </a:extLst>
          </p:cNvPr>
          <p:cNvSpPr txBox="1"/>
          <p:nvPr/>
        </p:nvSpPr>
        <p:spPr>
          <a:xfrm>
            <a:off x="7411726" y="353317"/>
            <a:ext cx="2386119" cy="369332"/>
          </a:xfrm>
          <a:prstGeom prst="rect">
            <a:avLst/>
          </a:prstGeom>
          <a:noFill/>
        </p:spPr>
        <p:txBody>
          <a:bodyPr wrap="square">
            <a:spAutoFit/>
          </a:bodyPr>
          <a:lstStyle/>
          <a:p>
            <a:pPr algn="ctr"/>
            <a:r>
              <a:rPr lang="en-US" u="sng" dirty="0"/>
              <a:t>Stage 2</a:t>
            </a:r>
            <a:endParaRPr lang="ru-RU" u="sng" dirty="0"/>
          </a:p>
        </p:txBody>
      </p:sp>
      <p:cxnSp>
        <p:nvCxnSpPr>
          <p:cNvPr id="16" name="Прямая со стрелкой 15">
            <a:extLst>
              <a:ext uri="{FF2B5EF4-FFF2-40B4-BE49-F238E27FC236}">
                <a16:creationId xmlns:a16="http://schemas.microsoft.com/office/drawing/2014/main" id="{58F0C13C-08FE-F58B-2C86-BE6D83A5B5EC}"/>
              </a:ext>
            </a:extLst>
          </p:cNvPr>
          <p:cNvCxnSpPr>
            <a:cxnSpLocks/>
          </p:cNvCxnSpPr>
          <p:nvPr/>
        </p:nvCxnSpPr>
        <p:spPr>
          <a:xfrm flipH="1">
            <a:off x="5049466" y="1329640"/>
            <a:ext cx="2962020" cy="266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B9E4584-5E03-D659-110D-FCEDD6725443}"/>
              </a:ext>
            </a:extLst>
          </p:cNvPr>
          <p:cNvSpPr txBox="1"/>
          <p:nvPr/>
        </p:nvSpPr>
        <p:spPr>
          <a:xfrm>
            <a:off x="3880376" y="6191531"/>
            <a:ext cx="8335594" cy="646331"/>
          </a:xfrm>
          <a:prstGeom prst="rect">
            <a:avLst/>
          </a:prstGeom>
          <a:noFill/>
        </p:spPr>
        <p:txBody>
          <a:bodyPr wrap="square">
            <a:spAutoFit/>
          </a:bodyPr>
          <a:lstStyle/>
          <a:p>
            <a:pPr algn="ctr"/>
            <a:r>
              <a:rPr lang="en-US" dirty="0"/>
              <a:t>Also, we will plan to calculate an optimal configuration of the chamber of the luquid hydrogen </a:t>
            </a:r>
            <a:endParaRPr lang="ru-RU" dirty="0"/>
          </a:p>
        </p:txBody>
      </p:sp>
    </p:spTree>
    <p:extLst>
      <p:ext uri="{BB962C8B-B14F-4D97-AF65-F5344CB8AC3E}">
        <p14:creationId xmlns:p14="http://schemas.microsoft.com/office/powerpoint/2010/main" val="2317539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523220"/>
          </a:xfrm>
          <a:prstGeom prst="rect">
            <a:avLst/>
          </a:prstGeom>
          <a:solidFill>
            <a:srgbClr val="00B050"/>
          </a:solidFill>
        </p:spPr>
        <p:txBody>
          <a:bodyPr wrap="square">
            <a:spAutoFit/>
          </a:bodyPr>
          <a:lstStyle/>
          <a:p>
            <a:pPr algn="ctr"/>
            <a:r>
              <a:rPr lang="en-US" sz="2800" dirty="0"/>
              <a:t>Conclusions</a:t>
            </a:r>
            <a:endParaRPr lang="ru-RU" sz="2800" dirty="0"/>
          </a:p>
        </p:txBody>
      </p:sp>
      <p:sp>
        <p:nvSpPr>
          <p:cNvPr id="5" name="Объект 2"/>
          <p:cNvSpPr>
            <a:spLocks noGrp="1"/>
          </p:cNvSpPr>
          <p:nvPr>
            <p:ph idx="1"/>
          </p:nvPr>
        </p:nvSpPr>
        <p:spPr>
          <a:xfrm>
            <a:off x="73152" y="523221"/>
            <a:ext cx="12118848" cy="6125408"/>
          </a:xfrm>
        </p:spPr>
        <p:txBody>
          <a:bodyPr>
            <a:normAutofit fontScale="70000" lnSpcReduction="20000"/>
          </a:bodyPr>
          <a:lstStyle/>
          <a:p>
            <a:pPr marL="514350" indent="-514350">
              <a:buFont typeface="Arial" panose="020B0604020202020204" pitchFamily="34" charset="0"/>
              <a:buAutoNum type="arabicPeriod"/>
            </a:pPr>
            <a:endParaRPr lang="ru-RU" u="sng" dirty="0"/>
          </a:p>
          <a:p>
            <a:pPr marL="0" indent="0">
              <a:buNone/>
            </a:pPr>
            <a:r>
              <a:rPr lang="en-US" dirty="0"/>
              <a:t>1. The </a:t>
            </a:r>
            <a:r>
              <a:rPr lang="en-US" b="1" dirty="0"/>
              <a:t>draft design, the infrastructure design and the justification of investments</a:t>
            </a:r>
            <a:r>
              <a:rPr lang="en-US" dirty="0"/>
              <a:t> are key documents in the development of the NEPTUNE research pulsed reactor</a:t>
            </a:r>
            <a:r>
              <a:rPr lang="ru-RU" dirty="0"/>
              <a:t> </a:t>
            </a:r>
            <a:r>
              <a:rPr lang="en-US" dirty="0"/>
              <a:t>at first stage. The </a:t>
            </a:r>
            <a:r>
              <a:rPr lang="en-US" i="1" dirty="0"/>
              <a:t>justification of investments </a:t>
            </a:r>
            <a:r>
              <a:rPr lang="en-US" dirty="0"/>
              <a:t>is developed on the basis of </a:t>
            </a:r>
            <a:r>
              <a:rPr lang="en-US" b="1" dirty="0"/>
              <a:t>draft</a:t>
            </a:r>
            <a:r>
              <a:rPr lang="en-US" dirty="0"/>
              <a:t> and </a:t>
            </a:r>
            <a:r>
              <a:rPr lang="en-US" i="1" dirty="0"/>
              <a:t>infrastructure</a:t>
            </a:r>
            <a:r>
              <a:rPr lang="en-US" dirty="0"/>
              <a:t> projects.</a:t>
            </a:r>
            <a:endParaRPr lang="ru-RU" dirty="0"/>
          </a:p>
          <a:p>
            <a:pPr marL="0" indent="0">
              <a:buNone/>
            </a:pPr>
            <a:r>
              <a:rPr lang="en-US" dirty="0"/>
              <a:t>2</a:t>
            </a:r>
            <a:r>
              <a:rPr lang="ru-RU" dirty="0"/>
              <a:t>. </a:t>
            </a:r>
            <a:r>
              <a:rPr lang="en-US" b="1" dirty="0"/>
              <a:t>To start the development of the draft design </a:t>
            </a:r>
            <a:r>
              <a:rPr lang="en-US" dirty="0"/>
              <a:t>it is necessary to perform follow R&amp;D</a:t>
            </a:r>
            <a:r>
              <a:rPr lang="ru-RU" dirty="0"/>
              <a:t>:</a:t>
            </a:r>
          </a:p>
          <a:p>
            <a:r>
              <a:rPr lang="en-US" b="1" dirty="0"/>
              <a:t>selection a.c.c. of the NEPTUN reactor using model dynamics of the pulsed reactor and GC calculations</a:t>
            </a:r>
            <a:endParaRPr lang="ru-RU" b="1" dirty="0"/>
          </a:p>
          <a:p>
            <a:r>
              <a:rPr lang="en-US" b="1" dirty="0"/>
              <a:t>optimization the construction </a:t>
            </a:r>
            <a:r>
              <a:rPr lang="en-US" dirty="0"/>
              <a:t>of the reactor vessel and reactivity modulator (to reduce thermal loads, deformation and vibrations to acceptable loads, results will be in the spring of 2024)</a:t>
            </a:r>
          </a:p>
          <a:p>
            <a:r>
              <a:rPr lang="en-US" i="1" dirty="0"/>
              <a:t>obtain nuclear material neptunium, </a:t>
            </a:r>
            <a:r>
              <a:rPr lang="en-US" dirty="0"/>
              <a:t>make a tablet based on neptunium nitride, to determine its technological, physical and chemical properties. First step of this R&amp;D</a:t>
            </a:r>
            <a:r>
              <a:rPr lang="en-US" b="1" dirty="0"/>
              <a:t> </a:t>
            </a:r>
            <a:r>
              <a:rPr lang="en-US" dirty="0"/>
              <a:t>allows to develop </a:t>
            </a:r>
            <a:r>
              <a:rPr lang="en-US" b="1" dirty="0"/>
              <a:t>technical specification of fuel rod </a:t>
            </a:r>
            <a:r>
              <a:rPr lang="en-US" dirty="0"/>
              <a:t>(with VNIINM, Rosatom) draft design of the NEPTUNE </a:t>
            </a:r>
            <a:r>
              <a:rPr lang="en-US" b="1" dirty="0"/>
              <a:t>as part of draft design</a:t>
            </a:r>
            <a:endParaRPr lang="ru-RU" b="1" dirty="0"/>
          </a:p>
          <a:p>
            <a:pPr marL="0" indent="0">
              <a:buNone/>
            </a:pPr>
            <a:r>
              <a:rPr lang="ru-RU" dirty="0"/>
              <a:t>3. </a:t>
            </a:r>
            <a:r>
              <a:rPr lang="en-US" sz="2900" dirty="0"/>
              <a:t>The following works have already begun, and they need to be continued until the stage of development of the technical project and beyond</a:t>
            </a:r>
            <a:endParaRPr lang="ru-RU" sz="2900" dirty="0"/>
          </a:p>
          <a:p>
            <a:r>
              <a:rPr lang="en-US" b="1" dirty="0"/>
              <a:t>development a list of R&amp;D with GC</a:t>
            </a:r>
            <a:r>
              <a:rPr lang="ru-RU" b="1" dirty="0"/>
              <a:t>, </a:t>
            </a:r>
            <a:r>
              <a:rPr lang="en-US" b="1" dirty="0"/>
              <a:t>including R&amp;D of RM and CM</a:t>
            </a:r>
          </a:p>
          <a:p>
            <a:r>
              <a:rPr lang="en-US" b="1" dirty="0"/>
              <a:t>continue work on optimizing </a:t>
            </a:r>
            <a:r>
              <a:rPr lang="en-US" dirty="0"/>
              <a:t>the complex of moderators, including liquid hydrogen moderator</a:t>
            </a:r>
            <a:r>
              <a:rPr lang="ru-RU" dirty="0"/>
              <a:t>;</a:t>
            </a:r>
            <a:r>
              <a:rPr lang="en-US" dirty="0"/>
              <a:t> R&amp;D</a:t>
            </a:r>
            <a:r>
              <a:rPr lang="en-US" b="1" dirty="0"/>
              <a:t> </a:t>
            </a:r>
            <a:r>
              <a:rPr lang="en-US" dirty="0"/>
              <a:t>of</a:t>
            </a:r>
            <a:r>
              <a:rPr lang="en-US" b="1" dirty="0"/>
              <a:t> </a:t>
            </a:r>
            <a:r>
              <a:rPr lang="en-US" dirty="0"/>
              <a:t>fast charging/discharging of the chamber</a:t>
            </a:r>
            <a:r>
              <a:rPr lang="ru-RU" dirty="0"/>
              <a:t>; </a:t>
            </a:r>
          </a:p>
          <a:p>
            <a:r>
              <a:rPr lang="en-US" dirty="0"/>
              <a:t>experimental</a:t>
            </a:r>
            <a:r>
              <a:rPr lang="ru-RU" dirty="0"/>
              <a:t> </a:t>
            </a:r>
            <a:r>
              <a:rPr lang="en-US" b="1" dirty="0"/>
              <a:t>verification</a:t>
            </a:r>
            <a:r>
              <a:rPr lang="en-US" dirty="0"/>
              <a:t> of the </a:t>
            </a:r>
            <a:r>
              <a:rPr lang="en-US" b="1" dirty="0"/>
              <a:t>mathematical model of the dynamics</a:t>
            </a:r>
            <a:r>
              <a:rPr lang="en-US" dirty="0"/>
              <a:t> of the fast pulse NEPTUNE reactor together with VNIITF (Rosatom)</a:t>
            </a:r>
            <a:r>
              <a:rPr lang="ru-RU" dirty="0"/>
              <a:t>;</a:t>
            </a:r>
            <a:endParaRPr lang="en-US" dirty="0"/>
          </a:p>
          <a:p>
            <a:pPr marL="0" indent="0">
              <a:buNone/>
            </a:pPr>
            <a:r>
              <a:rPr lang="en-US" dirty="0"/>
              <a:t>4</a:t>
            </a:r>
            <a:r>
              <a:rPr lang="ru-RU" dirty="0"/>
              <a:t>. </a:t>
            </a:r>
            <a:r>
              <a:rPr lang="en-US" dirty="0"/>
              <a:t>To develop an infrastructure project, it is necessary to determine the infrastructure of the spectrometer complex of a new source. The infrastructure of the complex is determined by the </a:t>
            </a:r>
            <a:r>
              <a:rPr lang="en-US" b="1" dirty="0"/>
              <a:t>scientific program</a:t>
            </a:r>
            <a:r>
              <a:rPr lang="en-US" dirty="0"/>
              <a:t> of the new NEPTUNE reactor</a:t>
            </a:r>
            <a:endParaRPr lang="ru-RU" dirty="0"/>
          </a:p>
        </p:txBody>
      </p:sp>
    </p:spTree>
    <p:extLst>
      <p:ext uri="{BB962C8B-B14F-4D97-AF65-F5344CB8AC3E}">
        <p14:creationId xmlns:p14="http://schemas.microsoft.com/office/powerpoint/2010/main" val="4109390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ABE641-4269-559A-189E-7077DD41E64A}"/>
              </a:ext>
            </a:extLst>
          </p:cNvPr>
          <p:cNvSpPr>
            <a:spLocks noGrp="1"/>
          </p:cNvSpPr>
          <p:nvPr>
            <p:ph type="title"/>
          </p:nvPr>
        </p:nvSpPr>
        <p:spPr>
          <a:xfrm>
            <a:off x="2630997" y="2244259"/>
            <a:ext cx="6930006" cy="1325563"/>
          </a:xfrm>
        </p:spPr>
        <p:txBody>
          <a:bodyPr/>
          <a:lstStyle/>
          <a:p>
            <a:r>
              <a:rPr lang="en-US" dirty="0"/>
              <a:t>Thank you for your attention!</a:t>
            </a:r>
            <a:endParaRPr lang="ru-RU" dirty="0"/>
          </a:p>
        </p:txBody>
      </p:sp>
    </p:spTree>
    <p:extLst>
      <p:ext uri="{BB962C8B-B14F-4D97-AF65-F5344CB8AC3E}">
        <p14:creationId xmlns:p14="http://schemas.microsoft.com/office/powerpoint/2010/main" val="421923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3993"/>
            <a:ext cx="12192000" cy="1384995"/>
          </a:xfrm>
          <a:prstGeom prst="rect">
            <a:avLst/>
          </a:prstGeom>
          <a:solidFill>
            <a:srgbClr val="00B050"/>
          </a:solidFill>
        </p:spPr>
        <p:txBody>
          <a:bodyPr wrap="square">
            <a:spAutoFit/>
          </a:bodyPr>
          <a:lstStyle/>
          <a:p>
            <a:pPr algn="ctr"/>
            <a:r>
              <a:rPr lang="en-US" sz="2800" b="0" i="0" dirty="0">
                <a:solidFill>
                  <a:srgbClr val="000000"/>
                </a:solidFill>
                <a:effectLst/>
                <a:latin typeface="Arial" panose="020B0604020202020204" pitchFamily="34" charset="0"/>
              </a:rPr>
              <a:t>The sequence and content of work on the preparation of a decision on the placement and construction of a research nuclear power plant (resolution of the Government of the Russian Federation</a:t>
            </a:r>
            <a:r>
              <a:rPr lang="ru-RU" sz="2800" b="0" i="0" dirty="0">
                <a:solidFill>
                  <a:srgbClr val="000000"/>
                </a:solidFill>
                <a:effectLst/>
                <a:latin typeface="Arial" panose="020B0604020202020204" pitchFamily="34" charset="0"/>
              </a:rPr>
              <a:t> №306</a:t>
            </a:r>
            <a:r>
              <a:rPr lang="en-US" sz="2800" b="0" i="0" dirty="0">
                <a:solidFill>
                  <a:srgbClr val="000000"/>
                </a:solidFill>
                <a:effectLst/>
                <a:latin typeface="Arial" panose="020B0604020202020204" pitchFamily="34" charset="0"/>
              </a:rPr>
              <a:t>)</a:t>
            </a:r>
            <a:endParaRPr lang="ru-RU" sz="2800" dirty="0"/>
          </a:p>
        </p:txBody>
      </p:sp>
      <p:sp>
        <p:nvSpPr>
          <p:cNvPr id="5" name="Прямоугольник 4"/>
          <p:cNvSpPr/>
          <p:nvPr/>
        </p:nvSpPr>
        <p:spPr>
          <a:xfrm>
            <a:off x="3471290" y="3721910"/>
            <a:ext cx="2272852" cy="722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3542103" y="3805197"/>
            <a:ext cx="2140458" cy="523220"/>
          </a:xfrm>
          <a:prstGeom prst="rect">
            <a:avLst/>
          </a:prstGeom>
        </p:spPr>
        <p:txBody>
          <a:bodyPr wrap="none">
            <a:spAutoFit/>
          </a:bodyPr>
          <a:lstStyle/>
          <a:p>
            <a:r>
              <a:rPr lang="en-US" sz="1400" dirty="0"/>
              <a:t>Petition of Intent to Create</a:t>
            </a:r>
            <a:endParaRPr lang="ru-RU" sz="1400" dirty="0"/>
          </a:p>
          <a:p>
            <a:pPr algn="ctr"/>
            <a:r>
              <a:rPr lang="ru-RU" sz="1400" dirty="0"/>
              <a:t>(</a:t>
            </a:r>
            <a:r>
              <a:rPr lang="en-US" sz="1400" dirty="0"/>
              <a:t>JINR</a:t>
            </a:r>
            <a:r>
              <a:rPr lang="ru-RU" sz="1400" dirty="0"/>
              <a:t>)</a:t>
            </a:r>
          </a:p>
        </p:txBody>
      </p:sp>
      <p:sp>
        <p:nvSpPr>
          <p:cNvPr id="33" name="Прямоугольник 32"/>
          <p:cNvSpPr/>
          <p:nvPr/>
        </p:nvSpPr>
        <p:spPr>
          <a:xfrm>
            <a:off x="323566" y="1642224"/>
            <a:ext cx="1362206" cy="709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223740" y="1715196"/>
            <a:ext cx="1472099" cy="584775"/>
          </a:xfrm>
          <a:prstGeom prst="rect">
            <a:avLst/>
          </a:prstGeom>
        </p:spPr>
        <p:txBody>
          <a:bodyPr wrap="square">
            <a:spAutoFit/>
          </a:bodyPr>
          <a:lstStyle/>
          <a:p>
            <a:pPr algn="ctr"/>
            <a:r>
              <a:rPr lang="en-US" sz="1400" b="1" u="sng" dirty="0"/>
              <a:t>DRAFT DESIGN</a:t>
            </a:r>
            <a:endParaRPr lang="ru-RU" sz="1400" b="1" u="sng" dirty="0"/>
          </a:p>
          <a:p>
            <a:pPr algn="ctr"/>
            <a:r>
              <a:rPr lang="ru-RU" sz="1400" b="1" dirty="0"/>
              <a:t>(</a:t>
            </a:r>
            <a:r>
              <a:rPr lang="en-US" sz="1400" b="1" dirty="0"/>
              <a:t>NIKIET</a:t>
            </a:r>
            <a:r>
              <a:rPr lang="ru-RU" b="1" dirty="0"/>
              <a:t>)</a:t>
            </a:r>
          </a:p>
        </p:txBody>
      </p:sp>
      <p:sp>
        <p:nvSpPr>
          <p:cNvPr id="40" name="Прямоугольник 39"/>
          <p:cNvSpPr/>
          <p:nvPr/>
        </p:nvSpPr>
        <p:spPr>
          <a:xfrm>
            <a:off x="6126576" y="3732087"/>
            <a:ext cx="1748644" cy="709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6048644" y="3730096"/>
            <a:ext cx="1904508" cy="738664"/>
          </a:xfrm>
          <a:prstGeom prst="rect">
            <a:avLst/>
          </a:prstGeom>
        </p:spPr>
        <p:txBody>
          <a:bodyPr wrap="square">
            <a:spAutoFit/>
          </a:bodyPr>
          <a:lstStyle/>
          <a:p>
            <a:pPr algn="ctr"/>
            <a:r>
              <a:rPr lang="en-US" sz="1400" dirty="0"/>
              <a:t>Approval</a:t>
            </a:r>
            <a:r>
              <a:rPr lang="ru-RU" sz="1400" dirty="0"/>
              <a:t> </a:t>
            </a:r>
            <a:r>
              <a:rPr lang="en-US" sz="1400" dirty="0"/>
              <a:t>of Petition of Intent</a:t>
            </a:r>
            <a:r>
              <a:rPr lang="ru-RU" sz="1400" dirty="0"/>
              <a:t> (</a:t>
            </a:r>
            <a:r>
              <a:rPr lang="en-US" sz="1400" dirty="0"/>
              <a:t>MR government</a:t>
            </a:r>
            <a:r>
              <a:rPr lang="ru-RU" sz="1400" dirty="0"/>
              <a:t>, </a:t>
            </a:r>
            <a:r>
              <a:rPr lang="en-US" sz="1400" dirty="0"/>
              <a:t>Rosatom</a:t>
            </a:r>
            <a:r>
              <a:rPr lang="ru-RU" sz="1400" dirty="0"/>
              <a:t>)</a:t>
            </a:r>
          </a:p>
        </p:txBody>
      </p:sp>
      <p:sp>
        <p:nvSpPr>
          <p:cNvPr id="31" name="Прямоугольник 30"/>
          <p:cNvSpPr/>
          <p:nvPr/>
        </p:nvSpPr>
        <p:spPr>
          <a:xfrm>
            <a:off x="982381" y="2613818"/>
            <a:ext cx="1587171" cy="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887665" y="2570049"/>
            <a:ext cx="1715213" cy="738664"/>
          </a:xfrm>
          <a:prstGeom prst="rect">
            <a:avLst/>
          </a:prstGeom>
        </p:spPr>
        <p:txBody>
          <a:bodyPr wrap="square">
            <a:spAutoFit/>
          </a:bodyPr>
          <a:lstStyle/>
          <a:p>
            <a:pPr algn="ctr"/>
            <a:r>
              <a:rPr lang="en-US" sz="1400" u="sng" dirty="0"/>
              <a:t>Justification of Investments</a:t>
            </a:r>
            <a:endParaRPr lang="ru-RU" sz="1400" u="sng" dirty="0"/>
          </a:p>
          <a:p>
            <a:pPr algn="ctr"/>
            <a:r>
              <a:rPr lang="ru-RU" sz="1400" dirty="0"/>
              <a:t>(</a:t>
            </a:r>
            <a:r>
              <a:rPr lang="en-US" sz="1400" dirty="0"/>
              <a:t>NIKIET</a:t>
            </a:r>
            <a:r>
              <a:rPr lang="ru-RU" sz="1400" dirty="0"/>
              <a:t>)</a:t>
            </a:r>
            <a:endParaRPr lang="ru-RU" dirty="0"/>
          </a:p>
        </p:txBody>
      </p:sp>
      <p:sp>
        <p:nvSpPr>
          <p:cNvPr id="35" name="Прямоугольник 34"/>
          <p:cNvSpPr/>
          <p:nvPr/>
        </p:nvSpPr>
        <p:spPr>
          <a:xfrm>
            <a:off x="1870630" y="1642223"/>
            <a:ext cx="1410236" cy="795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1792367" y="1648531"/>
            <a:ext cx="1599558" cy="800219"/>
          </a:xfrm>
          <a:prstGeom prst="rect">
            <a:avLst/>
          </a:prstGeom>
        </p:spPr>
        <p:txBody>
          <a:bodyPr wrap="square">
            <a:spAutoFit/>
          </a:bodyPr>
          <a:lstStyle/>
          <a:p>
            <a:pPr algn="ctr"/>
            <a:r>
              <a:rPr lang="en-US" sz="1400" i="1" u="sng" dirty="0"/>
              <a:t>INFRASTRUCTURE DESIGN</a:t>
            </a:r>
            <a:endParaRPr lang="ru-RU" sz="1400" i="1" u="sng" dirty="0"/>
          </a:p>
          <a:p>
            <a:pPr algn="ctr"/>
            <a:r>
              <a:rPr lang="ru-RU" sz="1400" i="1" dirty="0"/>
              <a:t>(</a:t>
            </a:r>
            <a:r>
              <a:rPr lang="en-US" sz="1400" i="1" dirty="0"/>
              <a:t>NIKIET</a:t>
            </a:r>
            <a:r>
              <a:rPr lang="ru-RU" i="1" dirty="0"/>
              <a:t>)</a:t>
            </a:r>
          </a:p>
        </p:txBody>
      </p:sp>
      <p:cxnSp>
        <p:nvCxnSpPr>
          <p:cNvPr id="57" name="Прямая со стрелкой 56"/>
          <p:cNvCxnSpPr>
            <a:stCxn id="6" idx="3"/>
            <a:endCxn id="6" idx="3"/>
          </p:cNvCxnSpPr>
          <p:nvPr/>
        </p:nvCxnSpPr>
        <p:spPr>
          <a:xfrm>
            <a:off x="5682561" y="406680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a:stCxn id="5" idx="3"/>
            <a:endCxn id="40" idx="1"/>
          </p:cNvCxnSpPr>
          <p:nvPr/>
        </p:nvCxnSpPr>
        <p:spPr>
          <a:xfrm>
            <a:off x="5744142" y="4083185"/>
            <a:ext cx="382434" cy="3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Прямоугольник 59"/>
          <p:cNvSpPr/>
          <p:nvPr/>
        </p:nvSpPr>
        <p:spPr>
          <a:xfrm>
            <a:off x="629065" y="3721909"/>
            <a:ext cx="2272852" cy="841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рямоугольник 60"/>
          <p:cNvSpPr/>
          <p:nvPr/>
        </p:nvSpPr>
        <p:spPr>
          <a:xfrm>
            <a:off x="356114" y="3890056"/>
            <a:ext cx="2706892" cy="523220"/>
          </a:xfrm>
          <a:prstGeom prst="rect">
            <a:avLst/>
          </a:prstGeom>
        </p:spPr>
        <p:txBody>
          <a:bodyPr wrap="square">
            <a:spAutoFit/>
          </a:bodyPr>
          <a:lstStyle/>
          <a:p>
            <a:pPr algn="ctr"/>
            <a:r>
              <a:rPr lang="en-US" sz="1400" b="0" i="0" dirty="0">
                <a:solidFill>
                  <a:srgbClr val="000000"/>
                </a:solidFill>
                <a:effectLst/>
                <a:latin typeface="Arial" panose="020B0604020202020204" pitchFamily="34" charset="0"/>
              </a:rPr>
              <a:t>Deciding on the creation </a:t>
            </a:r>
          </a:p>
          <a:p>
            <a:pPr algn="ctr"/>
            <a:r>
              <a:rPr lang="en-US" sz="1400" b="0" i="0" dirty="0">
                <a:solidFill>
                  <a:srgbClr val="000000"/>
                </a:solidFill>
                <a:effectLst/>
                <a:latin typeface="Arial" panose="020B0604020202020204" pitchFamily="34" charset="0"/>
              </a:rPr>
              <a:t>JINR Directorate</a:t>
            </a:r>
            <a:endParaRPr lang="ru-RU" sz="1400" dirty="0"/>
          </a:p>
        </p:txBody>
      </p:sp>
      <p:cxnSp>
        <p:nvCxnSpPr>
          <p:cNvPr id="68" name="Прямая со стрелкой 67"/>
          <p:cNvCxnSpPr>
            <a:stCxn id="34" idx="2"/>
            <a:endCxn id="31" idx="0"/>
          </p:cNvCxnSpPr>
          <p:nvPr/>
        </p:nvCxnSpPr>
        <p:spPr>
          <a:xfrm>
            <a:off x="959790" y="2299971"/>
            <a:ext cx="816177" cy="313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a:cxnSpLocks/>
            <a:stCxn id="35" idx="2"/>
            <a:endCxn id="31" idx="0"/>
          </p:cNvCxnSpPr>
          <p:nvPr/>
        </p:nvCxnSpPr>
        <p:spPr>
          <a:xfrm flipH="1">
            <a:off x="1775967" y="2437434"/>
            <a:ext cx="799781" cy="176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a:cxnSpLocks/>
            <a:stCxn id="31" idx="2"/>
            <a:endCxn id="60" idx="0"/>
          </p:cNvCxnSpPr>
          <p:nvPr/>
        </p:nvCxnSpPr>
        <p:spPr>
          <a:xfrm flipH="1">
            <a:off x="1765491" y="3252618"/>
            <a:ext cx="10476" cy="469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p:cNvCxnSpPr>
            <a:cxnSpLocks/>
            <a:stCxn id="60" idx="3"/>
            <a:endCxn id="5" idx="1"/>
          </p:cNvCxnSpPr>
          <p:nvPr/>
        </p:nvCxnSpPr>
        <p:spPr>
          <a:xfrm flipV="1">
            <a:off x="2901917" y="4083185"/>
            <a:ext cx="569373" cy="59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Соединительная линия уступом 87"/>
          <p:cNvCxnSpPr>
            <a:cxnSpLocks/>
            <a:stCxn id="41" idx="2"/>
            <a:endCxn id="60" idx="2"/>
          </p:cNvCxnSpPr>
          <p:nvPr/>
        </p:nvCxnSpPr>
        <p:spPr>
          <a:xfrm rot="5400000">
            <a:off x="4336053" y="1898199"/>
            <a:ext cx="94284" cy="5235407"/>
          </a:xfrm>
          <a:prstGeom prst="bentConnector3">
            <a:avLst>
              <a:gd name="adj1" fmla="val 342459"/>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p:cNvCxnSpPr>
            <a:stCxn id="31" idx="3"/>
          </p:cNvCxnSpPr>
          <p:nvPr/>
        </p:nvCxnSpPr>
        <p:spPr>
          <a:xfrm>
            <a:off x="2569552" y="2933218"/>
            <a:ext cx="901738"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2" name="Прямоугольник 91"/>
          <p:cNvSpPr/>
          <p:nvPr/>
        </p:nvSpPr>
        <p:spPr>
          <a:xfrm>
            <a:off x="3471290" y="2442539"/>
            <a:ext cx="3081954" cy="986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Прямоугольник 92"/>
          <p:cNvSpPr/>
          <p:nvPr/>
        </p:nvSpPr>
        <p:spPr>
          <a:xfrm>
            <a:off x="3494861" y="2543743"/>
            <a:ext cx="3054378" cy="738664"/>
          </a:xfrm>
          <a:prstGeom prst="rect">
            <a:avLst/>
          </a:prstGeom>
        </p:spPr>
        <p:txBody>
          <a:bodyPr wrap="square">
            <a:spAutoFit/>
          </a:bodyPr>
          <a:lstStyle/>
          <a:p>
            <a:pPr algn="ctr"/>
            <a:r>
              <a:rPr lang="en-US" sz="1400" u="sng" dirty="0"/>
              <a:t>Approval of Justification of Investments</a:t>
            </a:r>
            <a:endParaRPr lang="ru-RU" sz="1400" u="sng" dirty="0"/>
          </a:p>
          <a:p>
            <a:pPr algn="ctr"/>
            <a:r>
              <a:rPr lang="en-US" sz="1400" dirty="0"/>
              <a:t>MR government</a:t>
            </a:r>
            <a:r>
              <a:rPr lang="ru-RU" sz="1400" dirty="0"/>
              <a:t>, </a:t>
            </a:r>
            <a:r>
              <a:rPr lang="en-US" sz="1400" dirty="0"/>
              <a:t>Rosatom</a:t>
            </a:r>
            <a:r>
              <a:rPr lang="ru-RU" sz="1400" dirty="0"/>
              <a:t>, </a:t>
            </a:r>
            <a:r>
              <a:rPr lang="en-US" sz="1400" dirty="0"/>
              <a:t>ministries</a:t>
            </a:r>
            <a:r>
              <a:rPr lang="ru-RU" sz="1400" dirty="0"/>
              <a:t> (</a:t>
            </a:r>
            <a:r>
              <a:rPr lang="en-US" sz="1400" dirty="0"/>
              <a:t>expertise and conclusions</a:t>
            </a:r>
            <a:r>
              <a:rPr lang="ru-RU" sz="1400" dirty="0"/>
              <a:t>)</a:t>
            </a:r>
          </a:p>
        </p:txBody>
      </p:sp>
      <p:cxnSp>
        <p:nvCxnSpPr>
          <p:cNvPr id="95" name="Прямая со стрелкой 94"/>
          <p:cNvCxnSpPr/>
          <p:nvPr/>
        </p:nvCxnSpPr>
        <p:spPr>
          <a:xfrm flipV="1">
            <a:off x="2149829" y="3252618"/>
            <a:ext cx="10391" cy="46929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Прямая со стрелкой 100"/>
          <p:cNvCxnSpPr>
            <a:stCxn id="93" idx="3"/>
          </p:cNvCxnSpPr>
          <p:nvPr/>
        </p:nvCxnSpPr>
        <p:spPr>
          <a:xfrm>
            <a:off x="6549239" y="2913075"/>
            <a:ext cx="649964" cy="11499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2" name="Прямоугольник 101"/>
          <p:cNvSpPr/>
          <p:nvPr/>
        </p:nvSpPr>
        <p:spPr>
          <a:xfrm>
            <a:off x="7211031" y="2611266"/>
            <a:ext cx="1587171" cy="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Прямоугольник 102"/>
          <p:cNvSpPr/>
          <p:nvPr/>
        </p:nvSpPr>
        <p:spPr>
          <a:xfrm>
            <a:off x="7085180" y="2671608"/>
            <a:ext cx="1715213" cy="523220"/>
          </a:xfrm>
          <a:prstGeom prst="rect">
            <a:avLst/>
          </a:prstGeom>
        </p:spPr>
        <p:txBody>
          <a:bodyPr wrap="square">
            <a:spAutoFit/>
          </a:bodyPr>
          <a:lstStyle/>
          <a:p>
            <a:pPr algn="ctr"/>
            <a:r>
              <a:rPr lang="en-US" sz="1400" u="sng" dirty="0"/>
              <a:t>Feasibility Study </a:t>
            </a:r>
            <a:r>
              <a:rPr lang="ru-RU" sz="1400" dirty="0"/>
              <a:t>(</a:t>
            </a:r>
            <a:r>
              <a:rPr lang="en-US" sz="1400" dirty="0"/>
              <a:t>NIKIET</a:t>
            </a:r>
            <a:endParaRPr lang="ru-RU" dirty="0"/>
          </a:p>
        </p:txBody>
      </p:sp>
      <p:sp>
        <p:nvSpPr>
          <p:cNvPr id="105" name="Прямоугольник 104"/>
          <p:cNvSpPr/>
          <p:nvPr/>
        </p:nvSpPr>
        <p:spPr>
          <a:xfrm>
            <a:off x="9090888" y="2514695"/>
            <a:ext cx="2358225" cy="101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Прямоугольник 105"/>
          <p:cNvSpPr/>
          <p:nvPr/>
        </p:nvSpPr>
        <p:spPr>
          <a:xfrm>
            <a:off x="8944545" y="2752061"/>
            <a:ext cx="2691894" cy="523220"/>
          </a:xfrm>
          <a:prstGeom prst="rect">
            <a:avLst/>
          </a:prstGeom>
        </p:spPr>
        <p:txBody>
          <a:bodyPr wrap="square">
            <a:spAutoFit/>
          </a:bodyPr>
          <a:lstStyle/>
          <a:p>
            <a:pPr algn="ctr"/>
            <a:r>
              <a:rPr lang="en-US" sz="1400" u="sng" dirty="0"/>
              <a:t>Approval  of Feasibility Study</a:t>
            </a:r>
          </a:p>
          <a:p>
            <a:pPr algn="ctr"/>
            <a:r>
              <a:rPr lang="en-US" sz="1400" u="sng" dirty="0"/>
              <a:t>(RF Government)</a:t>
            </a:r>
            <a:endParaRPr lang="ru-RU" sz="1400" dirty="0"/>
          </a:p>
        </p:txBody>
      </p:sp>
      <p:cxnSp>
        <p:nvCxnSpPr>
          <p:cNvPr id="108" name="Прямая со стрелкой 107"/>
          <p:cNvCxnSpPr>
            <a:stCxn id="102" idx="3"/>
          </p:cNvCxnSpPr>
          <p:nvPr/>
        </p:nvCxnSpPr>
        <p:spPr>
          <a:xfrm flipV="1">
            <a:off x="8798202" y="2925950"/>
            <a:ext cx="292686" cy="471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997438" y="4062972"/>
            <a:ext cx="2524991" cy="117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 name="Прямоугольник 109"/>
          <p:cNvSpPr/>
          <p:nvPr/>
        </p:nvSpPr>
        <p:spPr>
          <a:xfrm>
            <a:off x="8919506" y="4316836"/>
            <a:ext cx="2691894" cy="738664"/>
          </a:xfrm>
          <a:prstGeom prst="rect">
            <a:avLst/>
          </a:prstGeom>
        </p:spPr>
        <p:txBody>
          <a:bodyPr wrap="square">
            <a:spAutoFit/>
          </a:bodyPr>
          <a:lstStyle/>
          <a:p>
            <a:pPr algn="ctr"/>
            <a:r>
              <a:rPr lang="en-US" sz="1400" b="0" i="0" dirty="0">
                <a:solidFill>
                  <a:srgbClr val="000000"/>
                </a:solidFill>
                <a:effectLst/>
                <a:latin typeface="Arial" panose="020B0604020202020204" pitchFamily="34" charset="0"/>
              </a:rPr>
              <a:t>Federal </a:t>
            </a:r>
            <a:r>
              <a:rPr lang="en-US" sz="1400" dirty="0">
                <a:solidFill>
                  <a:srgbClr val="000000"/>
                </a:solidFill>
                <a:latin typeface="Arial" panose="020B0604020202020204" pitchFamily="34" charset="0"/>
              </a:rPr>
              <a:t>T</a:t>
            </a:r>
            <a:r>
              <a:rPr lang="en-US" sz="1400" b="0" i="0" dirty="0">
                <a:solidFill>
                  <a:srgbClr val="000000"/>
                </a:solidFill>
                <a:effectLst/>
                <a:latin typeface="Arial" panose="020B0604020202020204" pitchFamily="34" charset="0"/>
              </a:rPr>
              <a:t>arget </a:t>
            </a:r>
            <a:r>
              <a:rPr lang="en-US" sz="1400" dirty="0">
                <a:solidFill>
                  <a:srgbClr val="000000"/>
                </a:solidFill>
                <a:latin typeface="Arial" panose="020B0604020202020204" pitchFamily="34" charset="0"/>
              </a:rPr>
              <a:t>P</a:t>
            </a:r>
            <a:r>
              <a:rPr lang="en-US" sz="1400" b="0" i="0" dirty="0">
                <a:solidFill>
                  <a:srgbClr val="000000"/>
                </a:solidFill>
                <a:effectLst/>
                <a:latin typeface="Arial" panose="020B0604020202020204" pitchFamily="34" charset="0"/>
              </a:rPr>
              <a:t>rogram</a:t>
            </a:r>
          </a:p>
          <a:p>
            <a:pPr algn="ctr"/>
            <a:r>
              <a:rPr lang="en-US" sz="1400" dirty="0">
                <a:solidFill>
                  <a:srgbClr val="000000"/>
                </a:solidFill>
                <a:latin typeface="Arial" panose="020B0604020202020204" pitchFamily="34" charset="0"/>
              </a:rPr>
              <a:t>Or</a:t>
            </a:r>
          </a:p>
          <a:p>
            <a:pPr algn="ctr"/>
            <a:r>
              <a:rPr lang="en-US" sz="1400" dirty="0">
                <a:solidFill>
                  <a:srgbClr val="000000"/>
                </a:solidFill>
                <a:latin typeface="Arial" panose="020B0604020202020204" pitchFamily="34" charset="0"/>
              </a:rPr>
              <a:t>O</a:t>
            </a:r>
            <a:r>
              <a:rPr lang="en-US" sz="1400" b="0" i="0" dirty="0">
                <a:solidFill>
                  <a:srgbClr val="000000"/>
                </a:solidFill>
                <a:effectLst/>
                <a:latin typeface="Arial" panose="020B0604020202020204" pitchFamily="34" charset="0"/>
              </a:rPr>
              <a:t>rder of the RF Government</a:t>
            </a:r>
            <a:endParaRPr lang="ru-RU" sz="1400" dirty="0"/>
          </a:p>
        </p:txBody>
      </p:sp>
      <p:cxnSp>
        <p:nvCxnSpPr>
          <p:cNvPr id="112" name="Прямая со стрелкой 111"/>
          <p:cNvCxnSpPr>
            <a:cxnSpLocks/>
            <a:stCxn id="105" idx="2"/>
            <a:endCxn id="109" idx="0"/>
          </p:cNvCxnSpPr>
          <p:nvPr/>
        </p:nvCxnSpPr>
        <p:spPr>
          <a:xfrm flipH="1">
            <a:off x="10259934" y="3529145"/>
            <a:ext cx="10067" cy="53382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Прямая со стрелкой 114"/>
          <p:cNvCxnSpPr>
            <a:cxnSpLocks/>
            <a:stCxn id="109" idx="2"/>
            <a:endCxn id="120" idx="0"/>
          </p:cNvCxnSpPr>
          <p:nvPr/>
        </p:nvCxnSpPr>
        <p:spPr>
          <a:xfrm flipH="1">
            <a:off x="10223275" y="5236357"/>
            <a:ext cx="36659" cy="62595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8" name="Прямоугольник 117"/>
          <p:cNvSpPr/>
          <p:nvPr/>
        </p:nvSpPr>
        <p:spPr>
          <a:xfrm>
            <a:off x="8997437" y="5826435"/>
            <a:ext cx="2524991" cy="59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Прямоугольник 119"/>
          <p:cNvSpPr/>
          <p:nvPr/>
        </p:nvSpPr>
        <p:spPr>
          <a:xfrm>
            <a:off x="8997436" y="5862308"/>
            <a:ext cx="2451677" cy="523220"/>
          </a:xfrm>
          <a:prstGeom prst="rect">
            <a:avLst/>
          </a:prstGeom>
        </p:spPr>
        <p:txBody>
          <a:bodyPr wrap="square">
            <a:spAutoFit/>
          </a:bodyPr>
          <a:lstStyle/>
          <a:p>
            <a:pPr algn="ctr"/>
            <a:r>
              <a:rPr lang="en-US" sz="1400" dirty="0">
                <a:solidFill>
                  <a:srgbClr val="000000"/>
                </a:solidFill>
                <a:latin typeface="Arial" panose="020B0604020202020204" pitchFamily="34" charset="0"/>
              </a:rPr>
              <a:t>L</a:t>
            </a:r>
            <a:r>
              <a:rPr lang="en-US" sz="1400" b="0" i="0" dirty="0">
                <a:solidFill>
                  <a:srgbClr val="000000"/>
                </a:solidFill>
                <a:effectLst/>
                <a:latin typeface="Arial" panose="020B0604020202020204" pitchFamily="34" charset="0"/>
              </a:rPr>
              <a:t>icense for placement and creation</a:t>
            </a:r>
            <a:endParaRPr lang="ru-RU" dirty="0"/>
          </a:p>
        </p:txBody>
      </p:sp>
      <p:sp>
        <p:nvSpPr>
          <p:cNvPr id="38" name="Прямоугольник 37"/>
          <p:cNvSpPr/>
          <p:nvPr/>
        </p:nvSpPr>
        <p:spPr>
          <a:xfrm>
            <a:off x="7211031" y="1803739"/>
            <a:ext cx="1587171" cy="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7085180" y="1864081"/>
            <a:ext cx="1715213" cy="523220"/>
          </a:xfrm>
          <a:prstGeom prst="rect">
            <a:avLst/>
          </a:prstGeom>
        </p:spPr>
        <p:txBody>
          <a:bodyPr wrap="square">
            <a:spAutoFit/>
          </a:bodyPr>
          <a:lstStyle/>
          <a:p>
            <a:pPr algn="ctr"/>
            <a:r>
              <a:rPr lang="en-US" sz="1400" u="sng" dirty="0"/>
              <a:t>Technical Project</a:t>
            </a:r>
            <a:endParaRPr lang="ru-RU" sz="1400" u="sng" dirty="0"/>
          </a:p>
          <a:p>
            <a:pPr algn="ctr"/>
            <a:r>
              <a:rPr lang="ru-RU" sz="1400" dirty="0"/>
              <a:t>(</a:t>
            </a:r>
            <a:r>
              <a:rPr lang="en-US" sz="1400" dirty="0"/>
              <a:t>NIKIET</a:t>
            </a:r>
            <a:r>
              <a:rPr lang="ru-RU" sz="1400" dirty="0"/>
              <a:t>)</a:t>
            </a:r>
            <a:endParaRPr lang="ru-RU" dirty="0"/>
          </a:p>
        </p:txBody>
      </p:sp>
      <p:cxnSp>
        <p:nvCxnSpPr>
          <p:cNvPr id="3" name="Прямая со стрелкой 2"/>
          <p:cNvCxnSpPr>
            <a:stCxn id="38" idx="2"/>
            <a:endCxn id="102" idx="0"/>
          </p:cNvCxnSpPr>
          <p:nvPr/>
        </p:nvCxnSpPr>
        <p:spPr>
          <a:xfrm>
            <a:off x="8004617" y="2442539"/>
            <a:ext cx="0" cy="168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a:cxnSpLocks/>
            <a:stCxn id="33" idx="3"/>
            <a:endCxn id="35" idx="1"/>
          </p:cNvCxnSpPr>
          <p:nvPr/>
        </p:nvCxnSpPr>
        <p:spPr>
          <a:xfrm>
            <a:off x="1685772" y="1997003"/>
            <a:ext cx="184858" cy="42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707BEE8E-E300-12D6-F772-F35F042042A1}"/>
              </a:ext>
            </a:extLst>
          </p:cNvPr>
          <p:cNvSpPr/>
          <p:nvPr/>
        </p:nvSpPr>
        <p:spPr>
          <a:xfrm>
            <a:off x="245787" y="578826"/>
            <a:ext cx="4315097" cy="1063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17059019-6EB9-4F68-A073-FE12ED3C160C}"/>
              </a:ext>
            </a:extLst>
          </p:cNvPr>
          <p:cNvSpPr txBox="1"/>
          <p:nvPr/>
        </p:nvSpPr>
        <p:spPr>
          <a:xfrm>
            <a:off x="108395" y="544386"/>
            <a:ext cx="4315097" cy="1077218"/>
          </a:xfrm>
          <a:prstGeom prst="rect">
            <a:avLst/>
          </a:prstGeom>
          <a:noFill/>
        </p:spPr>
        <p:txBody>
          <a:bodyPr wrap="square">
            <a:spAutoFit/>
          </a:bodyPr>
          <a:lstStyle/>
          <a:p>
            <a:pPr algn="ctr"/>
            <a:r>
              <a:rPr lang="en-US" sz="1600" b="1" u="sng" dirty="0">
                <a:solidFill>
                  <a:srgbClr val="FF0000"/>
                </a:solidFill>
              </a:rPr>
              <a:t>LARGE INFRASTRUCTURE PROJECT</a:t>
            </a:r>
            <a:r>
              <a:rPr lang="en-US" sz="1600" b="1" dirty="0"/>
              <a:t> 04-4-1149-2024/2028 Pulsed Neutron Source and Complex of Spectrometers </a:t>
            </a:r>
          </a:p>
          <a:p>
            <a:pPr algn="ctr"/>
            <a:r>
              <a:rPr lang="en-US" sz="1600" dirty="0"/>
              <a:t>(Leader – E.V. Lychagin)</a:t>
            </a:r>
          </a:p>
        </p:txBody>
      </p:sp>
      <p:cxnSp>
        <p:nvCxnSpPr>
          <p:cNvPr id="8" name="Прямая со стрелкой 7">
            <a:extLst>
              <a:ext uri="{FF2B5EF4-FFF2-40B4-BE49-F238E27FC236}">
                <a16:creationId xmlns:a16="http://schemas.microsoft.com/office/drawing/2014/main" id="{4B7B1FD7-BAF4-F64E-19D2-92779284C41F}"/>
              </a:ext>
            </a:extLst>
          </p:cNvPr>
          <p:cNvCxnSpPr>
            <a:cxnSpLocks/>
            <a:endCxn id="10" idx="0"/>
          </p:cNvCxnSpPr>
          <p:nvPr/>
        </p:nvCxnSpPr>
        <p:spPr>
          <a:xfrm>
            <a:off x="2416627" y="1662747"/>
            <a:ext cx="1" cy="3801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Прямоугольник 8">
            <a:extLst>
              <a:ext uri="{FF2B5EF4-FFF2-40B4-BE49-F238E27FC236}">
                <a16:creationId xmlns:a16="http://schemas.microsoft.com/office/drawing/2014/main" id="{75DD3DC2-C7E9-A933-36E4-DC01AAFADFA1}"/>
              </a:ext>
            </a:extLst>
          </p:cNvPr>
          <p:cNvSpPr/>
          <p:nvPr/>
        </p:nvSpPr>
        <p:spPr>
          <a:xfrm>
            <a:off x="213130" y="2064087"/>
            <a:ext cx="4347754" cy="18158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2501BA02-2C20-B0E3-8A45-366EB7B08FC2}"/>
              </a:ext>
            </a:extLst>
          </p:cNvPr>
          <p:cNvSpPr txBox="1"/>
          <p:nvPr/>
        </p:nvSpPr>
        <p:spPr>
          <a:xfrm>
            <a:off x="189410" y="2042921"/>
            <a:ext cx="4454435" cy="1569660"/>
          </a:xfrm>
          <a:prstGeom prst="rect">
            <a:avLst/>
          </a:prstGeom>
          <a:noFill/>
        </p:spPr>
        <p:txBody>
          <a:bodyPr wrap="square">
            <a:spAutoFit/>
          </a:bodyPr>
          <a:lstStyle/>
          <a:p>
            <a:pPr algn="ctr"/>
            <a:r>
              <a:rPr lang="en-US" sz="1600" b="1" u="sng" dirty="0">
                <a:solidFill>
                  <a:srgbClr val="00B050"/>
                </a:solidFill>
              </a:rPr>
              <a:t>Project of the LARGE INFRASTRUCTURE PROJECT</a:t>
            </a:r>
            <a:r>
              <a:rPr lang="en-US" sz="1600" b="1" dirty="0"/>
              <a:t> </a:t>
            </a:r>
          </a:p>
          <a:p>
            <a:pPr algn="ctr"/>
            <a:r>
              <a:rPr lang="en-US" sz="1600" b="1" dirty="0"/>
              <a:t>New Advanced Neutron Source in JINR</a:t>
            </a:r>
          </a:p>
          <a:p>
            <a:pPr algn="ctr"/>
            <a:r>
              <a:rPr lang="en-US" sz="1600" dirty="0"/>
              <a:t>(Leaders –</a:t>
            </a:r>
            <a:r>
              <a:rPr lang="en-US" sz="1600" i="1" dirty="0"/>
              <a:t>E.V. Lychagin, V.N. Shvetsov, M.V. Bulavin</a:t>
            </a:r>
            <a:r>
              <a:rPr lang="en-US" sz="1600" dirty="0"/>
              <a:t>)</a:t>
            </a:r>
            <a:endParaRPr lang="ru-RU" sz="1600" dirty="0"/>
          </a:p>
          <a:p>
            <a:pPr algn="ctr"/>
            <a:r>
              <a:rPr lang="en-US" sz="1600" u="sng" dirty="0"/>
              <a:t>Main goal</a:t>
            </a:r>
            <a:r>
              <a:rPr lang="en-US" sz="1600" dirty="0"/>
              <a:t> is development of a new advanced neutron source – fast pulse NEPTUN reactor, that will replace IBR-2</a:t>
            </a:r>
          </a:p>
        </p:txBody>
      </p:sp>
      <p:sp>
        <p:nvSpPr>
          <p:cNvPr id="16" name="Прямоугольник 15">
            <a:extLst>
              <a:ext uri="{FF2B5EF4-FFF2-40B4-BE49-F238E27FC236}">
                <a16:creationId xmlns:a16="http://schemas.microsoft.com/office/drawing/2014/main" id="{303C4D73-FFA1-D4FC-71C1-3045303F4F35}"/>
              </a:ext>
            </a:extLst>
          </p:cNvPr>
          <p:cNvSpPr/>
          <p:nvPr/>
        </p:nvSpPr>
        <p:spPr>
          <a:xfrm>
            <a:off x="272142" y="4509480"/>
            <a:ext cx="4454429" cy="23473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69E04DBD-1B04-B1F2-7BE0-AE59379372C3}"/>
              </a:ext>
            </a:extLst>
          </p:cNvPr>
          <p:cNvSpPr txBox="1"/>
          <p:nvPr/>
        </p:nvSpPr>
        <p:spPr>
          <a:xfrm>
            <a:off x="168613" y="4509480"/>
            <a:ext cx="4436788" cy="2554545"/>
          </a:xfrm>
          <a:prstGeom prst="rect">
            <a:avLst/>
          </a:prstGeom>
          <a:noFill/>
        </p:spPr>
        <p:txBody>
          <a:bodyPr wrap="square">
            <a:spAutoFit/>
          </a:bodyPr>
          <a:lstStyle/>
          <a:p>
            <a:pPr algn="ctr"/>
            <a:r>
              <a:rPr lang="en-US" sz="1600" b="1" u="sng" dirty="0">
                <a:solidFill>
                  <a:srgbClr val="7030A0"/>
                </a:solidFill>
              </a:rPr>
              <a:t>Subproject of the LARGE INFRASTRUCTURE PROJECT</a:t>
            </a:r>
            <a:r>
              <a:rPr lang="en-US" sz="1600" b="1" dirty="0">
                <a:solidFill>
                  <a:srgbClr val="7030A0"/>
                </a:solidFill>
              </a:rPr>
              <a:t> </a:t>
            </a:r>
          </a:p>
          <a:p>
            <a:pPr algn="ctr"/>
            <a:r>
              <a:rPr lang="en-US" sz="1600" b="1" dirty="0"/>
              <a:t>R&amp;D for the justification of the development of a draft design project of a new advanced neutron source at JINR - the NEPTUN fast pulse reactor</a:t>
            </a:r>
          </a:p>
          <a:p>
            <a:pPr algn="ctr"/>
            <a:r>
              <a:rPr lang="en-US" sz="1600" dirty="0"/>
              <a:t>(Leaders –</a:t>
            </a:r>
            <a:r>
              <a:rPr lang="en-US" sz="1600" i="1" dirty="0"/>
              <a:t>E.V. Lychagin, V.N. Shvetsov, M.V. Bulavin</a:t>
            </a:r>
            <a:r>
              <a:rPr lang="en-US" sz="1600" dirty="0"/>
              <a:t>)</a:t>
            </a:r>
          </a:p>
          <a:p>
            <a:pPr algn="ctr"/>
            <a:r>
              <a:rPr lang="en-US" sz="1600" u="sng" dirty="0"/>
              <a:t>Main goal</a:t>
            </a:r>
            <a:r>
              <a:rPr lang="en-US" sz="1600" dirty="0"/>
              <a:t> is R&amp;D work to justification of the development of a draft design project of the NEPTUNE fast pulse reactor</a:t>
            </a:r>
          </a:p>
          <a:p>
            <a:pPr algn="ctr"/>
            <a:endParaRPr lang="en-US" sz="1600" dirty="0"/>
          </a:p>
        </p:txBody>
      </p:sp>
      <p:cxnSp>
        <p:nvCxnSpPr>
          <p:cNvPr id="18" name="Прямая со стрелкой 17">
            <a:extLst>
              <a:ext uri="{FF2B5EF4-FFF2-40B4-BE49-F238E27FC236}">
                <a16:creationId xmlns:a16="http://schemas.microsoft.com/office/drawing/2014/main" id="{5FF5B15B-F8BC-39CA-80F4-6FA3C1D050E0}"/>
              </a:ext>
            </a:extLst>
          </p:cNvPr>
          <p:cNvCxnSpPr>
            <a:cxnSpLocks/>
          </p:cNvCxnSpPr>
          <p:nvPr/>
        </p:nvCxnSpPr>
        <p:spPr>
          <a:xfrm>
            <a:off x="2582950" y="3879969"/>
            <a:ext cx="0" cy="6295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Прямоугольник 23">
            <a:extLst>
              <a:ext uri="{FF2B5EF4-FFF2-40B4-BE49-F238E27FC236}">
                <a16:creationId xmlns:a16="http://schemas.microsoft.com/office/drawing/2014/main" id="{6D62BDEF-F3E2-B1D0-2DAA-A776D0A1B7BC}"/>
              </a:ext>
            </a:extLst>
          </p:cNvPr>
          <p:cNvSpPr/>
          <p:nvPr/>
        </p:nvSpPr>
        <p:spPr>
          <a:xfrm>
            <a:off x="0" y="0"/>
            <a:ext cx="12192000" cy="523220"/>
          </a:xfrm>
          <a:prstGeom prst="rect">
            <a:avLst/>
          </a:prstGeom>
          <a:solidFill>
            <a:srgbClr val="00B050"/>
          </a:solidFill>
          <a:ln>
            <a:solidFill>
              <a:schemeClr val="accent1"/>
            </a:solidFill>
          </a:ln>
        </p:spPr>
        <p:txBody>
          <a:bodyPr wrap="square">
            <a:spAutoFit/>
          </a:bodyPr>
          <a:lstStyle/>
          <a:p>
            <a:pPr algn="ctr"/>
            <a:r>
              <a:rPr lang="en-US" sz="2800" dirty="0"/>
              <a:t>Structure of the subproject</a:t>
            </a:r>
            <a:endParaRPr lang="ru-RU" sz="2800" dirty="0"/>
          </a:p>
        </p:txBody>
      </p:sp>
      <p:pic>
        <p:nvPicPr>
          <p:cNvPr id="29" name="Рисунок 28">
            <a:extLst>
              <a:ext uri="{FF2B5EF4-FFF2-40B4-BE49-F238E27FC236}">
                <a16:creationId xmlns:a16="http://schemas.microsoft.com/office/drawing/2014/main" id="{91F5062D-A965-4165-82AD-502FB4F4E4EB}"/>
              </a:ext>
            </a:extLst>
          </p:cNvPr>
          <p:cNvPicPr>
            <a:picLocks noChangeAspect="1"/>
          </p:cNvPicPr>
          <p:nvPr/>
        </p:nvPicPr>
        <p:blipFill>
          <a:blip r:embed="rId3"/>
          <a:stretch>
            <a:fillRect/>
          </a:stretch>
        </p:blipFill>
        <p:spPr>
          <a:xfrm>
            <a:off x="5024385" y="523220"/>
            <a:ext cx="6566722" cy="3410934"/>
          </a:xfrm>
          <a:prstGeom prst="rect">
            <a:avLst/>
          </a:prstGeom>
        </p:spPr>
      </p:pic>
      <p:cxnSp>
        <p:nvCxnSpPr>
          <p:cNvPr id="39" name="Прямая со стрелкой 38">
            <a:extLst>
              <a:ext uri="{FF2B5EF4-FFF2-40B4-BE49-F238E27FC236}">
                <a16:creationId xmlns:a16="http://schemas.microsoft.com/office/drawing/2014/main" id="{0878ADBD-432A-67E6-D332-98C8B103C852}"/>
              </a:ext>
            </a:extLst>
          </p:cNvPr>
          <p:cNvCxnSpPr>
            <a:cxnSpLocks/>
          </p:cNvCxnSpPr>
          <p:nvPr/>
        </p:nvCxnSpPr>
        <p:spPr>
          <a:xfrm flipV="1">
            <a:off x="4584604" y="2347466"/>
            <a:ext cx="522742" cy="5281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47" name="Рисунок 46">
            <a:extLst>
              <a:ext uri="{FF2B5EF4-FFF2-40B4-BE49-F238E27FC236}">
                <a16:creationId xmlns:a16="http://schemas.microsoft.com/office/drawing/2014/main" id="{7E984F0E-2F07-30F6-973A-95AF8CAC9F13}"/>
              </a:ext>
            </a:extLst>
          </p:cNvPr>
          <p:cNvPicPr>
            <a:picLocks noChangeAspect="1"/>
          </p:cNvPicPr>
          <p:nvPr/>
        </p:nvPicPr>
        <p:blipFill>
          <a:blip r:embed="rId4"/>
          <a:stretch>
            <a:fillRect/>
          </a:stretch>
        </p:blipFill>
        <p:spPr>
          <a:xfrm>
            <a:off x="5701477" y="3082834"/>
            <a:ext cx="6461779" cy="3635109"/>
          </a:xfrm>
          <a:prstGeom prst="rect">
            <a:avLst/>
          </a:prstGeom>
        </p:spPr>
      </p:pic>
      <p:cxnSp>
        <p:nvCxnSpPr>
          <p:cNvPr id="51" name="Прямая со стрелкой 50">
            <a:extLst>
              <a:ext uri="{FF2B5EF4-FFF2-40B4-BE49-F238E27FC236}">
                <a16:creationId xmlns:a16="http://schemas.microsoft.com/office/drawing/2014/main" id="{36A191A4-7EC1-7761-FE85-472026828BC9}"/>
              </a:ext>
            </a:extLst>
          </p:cNvPr>
          <p:cNvCxnSpPr>
            <a:cxnSpLocks/>
            <a:endCxn id="47" idx="1"/>
          </p:cNvCxnSpPr>
          <p:nvPr/>
        </p:nvCxnSpPr>
        <p:spPr>
          <a:xfrm flipV="1">
            <a:off x="4726571" y="4900389"/>
            <a:ext cx="974906" cy="6676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820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55897" y="5134506"/>
            <a:ext cx="1362206" cy="709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028748" y="5176067"/>
            <a:ext cx="1472099" cy="584775"/>
          </a:xfrm>
          <a:prstGeom prst="rect">
            <a:avLst/>
          </a:prstGeom>
        </p:spPr>
        <p:txBody>
          <a:bodyPr wrap="square">
            <a:spAutoFit/>
          </a:bodyPr>
          <a:lstStyle/>
          <a:p>
            <a:pPr algn="ctr"/>
            <a:r>
              <a:rPr lang="en-US" sz="1400" b="1" u="sng" dirty="0">
                <a:solidFill>
                  <a:srgbClr val="FF0000"/>
                </a:solidFill>
              </a:rPr>
              <a:t>Draft Design</a:t>
            </a:r>
            <a:endParaRPr lang="ru-RU" sz="1400" b="1" u="sng" dirty="0">
              <a:solidFill>
                <a:srgbClr val="FF0000"/>
              </a:solidFill>
            </a:endParaRPr>
          </a:p>
          <a:p>
            <a:pPr algn="ctr"/>
            <a:r>
              <a:rPr lang="ru-RU" sz="1400" b="1" dirty="0">
                <a:solidFill>
                  <a:srgbClr val="FF0000"/>
                </a:solidFill>
              </a:rPr>
              <a:t>(</a:t>
            </a:r>
            <a:r>
              <a:rPr lang="en-US" sz="1400" b="1" dirty="0">
                <a:solidFill>
                  <a:srgbClr val="FF0000"/>
                </a:solidFill>
              </a:rPr>
              <a:t>NIKIET</a:t>
            </a:r>
            <a:r>
              <a:rPr lang="ru-RU" b="1" dirty="0">
                <a:solidFill>
                  <a:srgbClr val="FF0000"/>
                </a:solidFill>
              </a:rPr>
              <a:t>)</a:t>
            </a:r>
          </a:p>
        </p:txBody>
      </p:sp>
      <p:sp>
        <p:nvSpPr>
          <p:cNvPr id="2" name="Прямоугольник 1"/>
          <p:cNvSpPr/>
          <p:nvPr/>
        </p:nvSpPr>
        <p:spPr>
          <a:xfrm>
            <a:off x="578051" y="1988233"/>
            <a:ext cx="2173857" cy="972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05776" y="1908866"/>
            <a:ext cx="2173856" cy="1109214"/>
          </a:xfrm>
          <a:prstGeom prst="rect">
            <a:avLst/>
          </a:prstGeom>
        </p:spPr>
        <p:txBody>
          <a:bodyPr wrap="square">
            <a:spAutoFit/>
          </a:bodyPr>
          <a:lstStyle/>
          <a:p>
            <a:pPr lvl="0" algn="ctr">
              <a:lnSpc>
                <a:spcPct val="120000"/>
              </a:lnSpc>
            </a:pPr>
            <a:r>
              <a:rPr lang="en-US" sz="1400" b="1" dirty="0"/>
              <a:t>1. Development of neptunium-nitride fuel and neptunium-nitride-based fuel rods. Stage</a:t>
            </a:r>
            <a:r>
              <a:rPr lang="ru-RU" sz="1400" b="1" dirty="0"/>
              <a:t> </a:t>
            </a:r>
            <a:r>
              <a:rPr lang="en-US" sz="1400" b="1" dirty="0"/>
              <a:t>I</a:t>
            </a:r>
            <a:endParaRPr lang="ru-RU" b="1" dirty="0"/>
          </a:p>
        </p:txBody>
      </p:sp>
      <p:cxnSp>
        <p:nvCxnSpPr>
          <p:cNvPr id="11" name="Прямая со стрелкой 10"/>
          <p:cNvCxnSpPr>
            <a:cxnSpLocks/>
            <a:stCxn id="2" idx="3"/>
            <a:endCxn id="12" idx="1"/>
          </p:cNvCxnSpPr>
          <p:nvPr/>
        </p:nvCxnSpPr>
        <p:spPr>
          <a:xfrm flipV="1">
            <a:off x="2751908" y="2321808"/>
            <a:ext cx="318642" cy="152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3070550" y="1797838"/>
            <a:ext cx="2169130" cy="1047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982576" y="1731364"/>
            <a:ext cx="2235598" cy="1169551"/>
          </a:xfrm>
          <a:prstGeom prst="rect">
            <a:avLst/>
          </a:prstGeom>
        </p:spPr>
        <p:txBody>
          <a:bodyPr wrap="square">
            <a:spAutoFit/>
          </a:bodyPr>
          <a:lstStyle/>
          <a:p>
            <a:pPr algn="ctr"/>
            <a:r>
              <a:rPr lang="en-US" sz="1400" b="1" dirty="0"/>
              <a:t>Permit to use neptunium nuclear material. Development of methods for measuring fuel characteristics</a:t>
            </a:r>
            <a:endParaRPr lang="ru-RU" sz="1400" b="1" dirty="0"/>
          </a:p>
        </p:txBody>
      </p:sp>
      <p:sp>
        <p:nvSpPr>
          <p:cNvPr id="14" name="Прямоугольник 13"/>
          <p:cNvSpPr/>
          <p:nvPr/>
        </p:nvSpPr>
        <p:spPr>
          <a:xfrm>
            <a:off x="3449024" y="3046534"/>
            <a:ext cx="1595887" cy="976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3398021" y="3145449"/>
            <a:ext cx="1727332" cy="738664"/>
          </a:xfrm>
          <a:prstGeom prst="rect">
            <a:avLst/>
          </a:prstGeom>
        </p:spPr>
        <p:txBody>
          <a:bodyPr wrap="square">
            <a:spAutoFit/>
          </a:bodyPr>
          <a:lstStyle/>
          <a:p>
            <a:pPr algn="ctr"/>
            <a:r>
              <a:rPr lang="en-US" sz="1400" b="1" dirty="0"/>
              <a:t>Manufacture a pellet from NpN. Pre-reactor tests</a:t>
            </a:r>
            <a:r>
              <a:rPr lang="en-US" sz="1400" b="0" i="0" dirty="0">
                <a:solidFill>
                  <a:srgbClr val="000000"/>
                </a:solidFill>
                <a:effectLst/>
                <a:latin typeface="Arial" panose="020B0604020202020204" pitchFamily="34" charset="0"/>
              </a:rPr>
              <a:t>.</a:t>
            </a:r>
            <a:endParaRPr lang="ru-RU" b="1" dirty="0"/>
          </a:p>
        </p:txBody>
      </p:sp>
      <p:sp>
        <p:nvSpPr>
          <p:cNvPr id="16" name="Прямоугольник 15"/>
          <p:cNvSpPr/>
          <p:nvPr/>
        </p:nvSpPr>
        <p:spPr>
          <a:xfrm>
            <a:off x="3485153" y="4113076"/>
            <a:ext cx="1595887" cy="662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525637" y="4073663"/>
            <a:ext cx="1472099" cy="738664"/>
          </a:xfrm>
          <a:prstGeom prst="rect">
            <a:avLst/>
          </a:prstGeom>
        </p:spPr>
        <p:txBody>
          <a:bodyPr wrap="square">
            <a:spAutoFit/>
          </a:bodyPr>
          <a:lstStyle/>
          <a:p>
            <a:pPr algn="ctr"/>
            <a:r>
              <a:rPr lang="en-US" sz="1400" b="1" dirty="0">
                <a:solidFill>
                  <a:srgbClr val="FF0000"/>
                </a:solidFill>
                <a:highlight>
                  <a:srgbClr val="FFFF00"/>
                </a:highlight>
              </a:rPr>
              <a:t>Technical task</a:t>
            </a:r>
            <a:r>
              <a:rPr lang="ru-RU" sz="1400" b="1" dirty="0">
                <a:solidFill>
                  <a:srgbClr val="FF0000"/>
                </a:solidFill>
                <a:highlight>
                  <a:srgbClr val="FFFF00"/>
                </a:highlight>
              </a:rPr>
              <a:t> </a:t>
            </a:r>
            <a:r>
              <a:rPr lang="en-US" sz="1400" b="1" dirty="0">
                <a:solidFill>
                  <a:srgbClr val="FF0000"/>
                </a:solidFill>
                <a:highlight>
                  <a:srgbClr val="FFFF00"/>
                </a:highlight>
              </a:rPr>
              <a:t>for fuel rod draft design </a:t>
            </a:r>
            <a:endParaRPr lang="ru-RU" sz="1400" b="1" dirty="0">
              <a:solidFill>
                <a:srgbClr val="FF0000"/>
              </a:solidFill>
              <a:highlight>
                <a:srgbClr val="FFFF00"/>
              </a:highlight>
            </a:endParaRPr>
          </a:p>
        </p:txBody>
      </p:sp>
      <p:cxnSp>
        <p:nvCxnSpPr>
          <p:cNvPr id="19" name="Прямая со стрелкой 18"/>
          <p:cNvCxnSpPr>
            <a:stCxn id="2" idx="3"/>
            <a:endCxn id="14" idx="1"/>
          </p:cNvCxnSpPr>
          <p:nvPr/>
        </p:nvCxnSpPr>
        <p:spPr>
          <a:xfrm>
            <a:off x="2751908" y="2474477"/>
            <a:ext cx="697116" cy="1060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cxnSpLocks/>
            <a:stCxn id="2" idx="3"/>
            <a:endCxn id="16" idx="1"/>
          </p:cNvCxnSpPr>
          <p:nvPr/>
        </p:nvCxnSpPr>
        <p:spPr>
          <a:xfrm>
            <a:off x="2751908" y="2474477"/>
            <a:ext cx="733245" cy="1970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Правая фигурная скобка 29"/>
          <p:cNvSpPr/>
          <p:nvPr/>
        </p:nvSpPr>
        <p:spPr>
          <a:xfrm>
            <a:off x="5038221" y="2132006"/>
            <a:ext cx="627670" cy="16418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1" name="Прямоугольник 30"/>
          <p:cNvSpPr/>
          <p:nvPr/>
        </p:nvSpPr>
        <p:spPr>
          <a:xfrm>
            <a:off x="5658391" y="2558659"/>
            <a:ext cx="1701773" cy="758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5694364" y="2620392"/>
            <a:ext cx="1720905" cy="523220"/>
          </a:xfrm>
          <a:prstGeom prst="rect">
            <a:avLst/>
          </a:prstGeom>
        </p:spPr>
        <p:txBody>
          <a:bodyPr wrap="square">
            <a:spAutoFit/>
          </a:bodyPr>
          <a:lstStyle/>
          <a:p>
            <a:pPr algn="ctr"/>
            <a:r>
              <a:rPr lang="en-US" sz="1400" b="1" u="sng" dirty="0"/>
              <a:t>Contract</a:t>
            </a:r>
            <a:r>
              <a:rPr lang="ru-RU" sz="1400" b="1" u="sng" dirty="0"/>
              <a:t> </a:t>
            </a:r>
            <a:r>
              <a:rPr lang="en-US" sz="1400" b="1" u="sng" dirty="0"/>
              <a:t>JINR</a:t>
            </a:r>
            <a:r>
              <a:rPr lang="ru-RU" sz="1400" b="1" u="sng" dirty="0"/>
              <a:t>-</a:t>
            </a:r>
            <a:r>
              <a:rPr lang="en-US" sz="1400" b="1" u="sng" dirty="0"/>
              <a:t>VNIINM (Rosatom)</a:t>
            </a:r>
            <a:endParaRPr lang="ru-RU" b="1" dirty="0"/>
          </a:p>
        </p:txBody>
      </p:sp>
      <p:cxnSp>
        <p:nvCxnSpPr>
          <p:cNvPr id="34" name="Соединительная линия уступом 33"/>
          <p:cNvCxnSpPr>
            <a:stCxn id="8" idx="2"/>
            <a:endCxn id="4" idx="1"/>
          </p:cNvCxnSpPr>
          <p:nvPr/>
        </p:nvCxnSpPr>
        <p:spPr>
          <a:xfrm rot="16200000" flipH="1">
            <a:off x="1688698" y="3022085"/>
            <a:ext cx="2471205" cy="246319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Прямоугольник 50"/>
          <p:cNvSpPr/>
          <p:nvPr/>
        </p:nvSpPr>
        <p:spPr>
          <a:xfrm>
            <a:off x="167780" y="5705544"/>
            <a:ext cx="2314107" cy="1013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8864" y="5735458"/>
            <a:ext cx="2579240" cy="954107"/>
          </a:xfrm>
          <a:prstGeom prst="rect">
            <a:avLst/>
          </a:prstGeom>
        </p:spPr>
        <p:txBody>
          <a:bodyPr wrap="square">
            <a:spAutoFit/>
          </a:bodyPr>
          <a:lstStyle/>
          <a:p>
            <a:pPr algn="ctr"/>
            <a:r>
              <a:rPr lang="en-US" sz="1400" b="1" dirty="0">
                <a:solidFill>
                  <a:srgbClr val="FF0000"/>
                </a:solidFill>
                <a:highlight>
                  <a:srgbClr val="FFFF00"/>
                </a:highlight>
              </a:rPr>
              <a:t>2</a:t>
            </a:r>
            <a:r>
              <a:rPr lang="ru-RU" sz="1400" b="1" dirty="0">
                <a:solidFill>
                  <a:srgbClr val="FF0000"/>
                </a:solidFill>
                <a:highlight>
                  <a:srgbClr val="FFFF00"/>
                </a:highlight>
              </a:rPr>
              <a:t>.</a:t>
            </a:r>
            <a:r>
              <a:rPr lang="en-US" sz="1400" b="1" dirty="0">
                <a:solidFill>
                  <a:srgbClr val="FF0000"/>
                </a:solidFill>
                <a:highlight>
                  <a:srgbClr val="FFFF00"/>
                </a:highlight>
              </a:rPr>
              <a:t> Selection of a.c.c. and optimization</a:t>
            </a:r>
            <a:r>
              <a:rPr lang="ru-RU" sz="1400" b="1" dirty="0">
                <a:solidFill>
                  <a:srgbClr val="FF0000"/>
                </a:solidFill>
                <a:highlight>
                  <a:srgbClr val="FFFF00"/>
                </a:highlight>
              </a:rPr>
              <a:t> </a:t>
            </a:r>
            <a:r>
              <a:rPr lang="en-US" sz="1400" b="1" dirty="0">
                <a:solidFill>
                  <a:srgbClr val="FF0000"/>
                </a:solidFill>
                <a:highlight>
                  <a:srgbClr val="FFFF00"/>
                </a:highlight>
              </a:rPr>
              <a:t>of design RV and RM of the NEPTUN reactor </a:t>
            </a:r>
          </a:p>
          <a:p>
            <a:pPr algn="ctr"/>
            <a:r>
              <a:rPr lang="en-US" sz="1400" b="1" dirty="0">
                <a:solidFill>
                  <a:srgbClr val="FF0000"/>
                </a:solidFill>
                <a:highlight>
                  <a:srgbClr val="FFFF00"/>
                </a:highlight>
              </a:rPr>
              <a:t>(GC NIKIET)</a:t>
            </a:r>
            <a:endParaRPr lang="ru-RU" sz="1400" b="1" dirty="0">
              <a:solidFill>
                <a:srgbClr val="FF0000"/>
              </a:solidFill>
              <a:highlight>
                <a:srgbClr val="FFFF00"/>
              </a:highlight>
            </a:endParaRPr>
          </a:p>
        </p:txBody>
      </p:sp>
      <p:cxnSp>
        <p:nvCxnSpPr>
          <p:cNvPr id="54" name="Соединительная линия уступом 53"/>
          <p:cNvCxnSpPr>
            <a:cxnSpLocks/>
            <a:stCxn id="51" idx="3"/>
            <a:endCxn id="4" idx="2"/>
          </p:cNvCxnSpPr>
          <p:nvPr/>
        </p:nvCxnSpPr>
        <p:spPr>
          <a:xfrm flipV="1">
            <a:off x="2481887" y="5844064"/>
            <a:ext cx="2355113" cy="36844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Прямоугольник 56"/>
          <p:cNvSpPr/>
          <p:nvPr/>
        </p:nvSpPr>
        <p:spPr>
          <a:xfrm>
            <a:off x="5683721" y="5395998"/>
            <a:ext cx="1837426" cy="1093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9" name="Соединительная линия уступом 58"/>
          <p:cNvCxnSpPr>
            <a:stCxn id="57" idx="1"/>
            <a:endCxn id="5" idx="3"/>
          </p:cNvCxnSpPr>
          <p:nvPr/>
        </p:nvCxnSpPr>
        <p:spPr>
          <a:xfrm rot="10800000">
            <a:off x="5500847" y="5468456"/>
            <a:ext cx="182874" cy="4741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Прямоугольник 59"/>
          <p:cNvSpPr/>
          <p:nvPr/>
        </p:nvSpPr>
        <p:spPr>
          <a:xfrm>
            <a:off x="5642180" y="5589557"/>
            <a:ext cx="1949570" cy="738664"/>
          </a:xfrm>
          <a:prstGeom prst="rect">
            <a:avLst/>
          </a:prstGeom>
        </p:spPr>
        <p:txBody>
          <a:bodyPr wrap="square">
            <a:spAutoFit/>
          </a:bodyPr>
          <a:lstStyle/>
          <a:p>
            <a:pPr algn="ctr"/>
            <a:r>
              <a:rPr lang="en-US" sz="1400" b="1" dirty="0">
                <a:solidFill>
                  <a:srgbClr val="FF0000"/>
                </a:solidFill>
                <a:highlight>
                  <a:srgbClr val="FFFF00"/>
                </a:highlight>
              </a:rPr>
              <a:t>3.NEPTUN reactor dynamics. Oscillating stability </a:t>
            </a:r>
            <a:endParaRPr lang="ru-RU" sz="1400" b="1" dirty="0">
              <a:solidFill>
                <a:srgbClr val="FF0000"/>
              </a:solidFill>
              <a:highlight>
                <a:srgbClr val="FFFF00"/>
              </a:highlight>
            </a:endParaRPr>
          </a:p>
        </p:txBody>
      </p:sp>
      <p:sp>
        <p:nvSpPr>
          <p:cNvPr id="63" name="Прямоугольник 62"/>
          <p:cNvSpPr/>
          <p:nvPr/>
        </p:nvSpPr>
        <p:spPr>
          <a:xfrm>
            <a:off x="8579271" y="2407010"/>
            <a:ext cx="2527539" cy="970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Прямоугольник 63"/>
          <p:cNvSpPr/>
          <p:nvPr/>
        </p:nvSpPr>
        <p:spPr>
          <a:xfrm>
            <a:off x="8505946" y="2362665"/>
            <a:ext cx="2600864" cy="954107"/>
          </a:xfrm>
          <a:prstGeom prst="rect">
            <a:avLst/>
          </a:prstGeom>
        </p:spPr>
        <p:txBody>
          <a:bodyPr wrap="square">
            <a:spAutoFit/>
          </a:bodyPr>
          <a:lstStyle/>
          <a:p>
            <a:pPr algn="ctr"/>
            <a:r>
              <a:rPr lang="en-US" sz="1400" b="1" dirty="0"/>
              <a:t>4. R&amp;D program to justification of NEPTUN reactor safety</a:t>
            </a:r>
            <a:r>
              <a:rPr lang="ru-RU" sz="1400" b="1" dirty="0"/>
              <a:t>: </a:t>
            </a:r>
            <a:r>
              <a:rPr lang="en-US" sz="1400" b="1" dirty="0"/>
              <a:t>experimental stands, models, prototypes (CM prototype)</a:t>
            </a:r>
            <a:endParaRPr lang="ru-RU" sz="1400" b="1" dirty="0"/>
          </a:p>
        </p:txBody>
      </p:sp>
      <p:cxnSp>
        <p:nvCxnSpPr>
          <p:cNvPr id="66" name="Соединительная линия уступом 65"/>
          <p:cNvCxnSpPr>
            <a:cxnSpLocks/>
          </p:cNvCxnSpPr>
          <p:nvPr/>
        </p:nvCxnSpPr>
        <p:spPr>
          <a:xfrm rot="5400000">
            <a:off x="6799872" y="1806549"/>
            <a:ext cx="1775450" cy="4895835"/>
          </a:xfrm>
          <a:prstGeom prst="bentConnector3">
            <a:avLst>
              <a:gd name="adj1" fmla="val 32832"/>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Прямоугольник 67"/>
          <p:cNvSpPr/>
          <p:nvPr/>
        </p:nvSpPr>
        <p:spPr>
          <a:xfrm>
            <a:off x="7771743" y="5134506"/>
            <a:ext cx="1362206" cy="709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Прямоугольник 68"/>
          <p:cNvSpPr/>
          <p:nvPr/>
        </p:nvSpPr>
        <p:spPr>
          <a:xfrm>
            <a:off x="7733084" y="5111264"/>
            <a:ext cx="1472099" cy="800219"/>
          </a:xfrm>
          <a:prstGeom prst="rect">
            <a:avLst/>
          </a:prstGeom>
        </p:spPr>
        <p:txBody>
          <a:bodyPr wrap="square">
            <a:spAutoFit/>
          </a:bodyPr>
          <a:lstStyle/>
          <a:p>
            <a:pPr algn="ctr"/>
            <a:r>
              <a:rPr lang="en-US" sz="1400" dirty="0">
                <a:solidFill>
                  <a:srgbClr val="FF0000"/>
                </a:solidFill>
              </a:rPr>
              <a:t>Infrastructure Design</a:t>
            </a:r>
            <a:endParaRPr lang="ru-RU" sz="1400" dirty="0">
              <a:solidFill>
                <a:srgbClr val="FF0000"/>
              </a:solidFill>
            </a:endParaRPr>
          </a:p>
          <a:p>
            <a:pPr algn="ctr"/>
            <a:r>
              <a:rPr lang="ru-RU" sz="1400" dirty="0">
                <a:solidFill>
                  <a:srgbClr val="FF0000"/>
                </a:solidFill>
              </a:rPr>
              <a:t>(</a:t>
            </a:r>
            <a:r>
              <a:rPr lang="en-US" sz="1400" dirty="0">
                <a:solidFill>
                  <a:srgbClr val="FF0000"/>
                </a:solidFill>
              </a:rPr>
              <a:t>NIKIET</a:t>
            </a:r>
            <a:r>
              <a:rPr lang="ru-RU" dirty="0">
                <a:solidFill>
                  <a:srgbClr val="FF0000"/>
                </a:solidFill>
              </a:rPr>
              <a:t>)</a:t>
            </a:r>
          </a:p>
        </p:txBody>
      </p:sp>
      <p:sp>
        <p:nvSpPr>
          <p:cNvPr id="72" name="Прямоугольник 71"/>
          <p:cNvSpPr/>
          <p:nvPr/>
        </p:nvSpPr>
        <p:spPr>
          <a:xfrm>
            <a:off x="9910325" y="4969032"/>
            <a:ext cx="1859749" cy="1128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Прямоугольник 72"/>
          <p:cNvSpPr/>
          <p:nvPr/>
        </p:nvSpPr>
        <p:spPr>
          <a:xfrm>
            <a:off x="9866024" y="5162588"/>
            <a:ext cx="1985106" cy="954107"/>
          </a:xfrm>
          <a:prstGeom prst="rect">
            <a:avLst/>
          </a:prstGeom>
        </p:spPr>
        <p:txBody>
          <a:bodyPr wrap="square">
            <a:spAutoFit/>
          </a:bodyPr>
          <a:lstStyle/>
          <a:p>
            <a:pPr algn="ctr"/>
            <a:r>
              <a:rPr lang="ru-RU" sz="1400" b="1" dirty="0"/>
              <a:t>5. </a:t>
            </a:r>
            <a:r>
              <a:rPr lang="en-US" sz="1400" b="1" dirty="0"/>
              <a:t>Scientific program and the concept of the suite of instruments</a:t>
            </a:r>
          </a:p>
          <a:p>
            <a:pPr algn="ctr"/>
            <a:endParaRPr lang="ru-RU" sz="1400" b="1" dirty="0"/>
          </a:p>
        </p:txBody>
      </p:sp>
      <p:cxnSp>
        <p:nvCxnSpPr>
          <p:cNvPr id="75" name="Прямая со стрелкой 74"/>
          <p:cNvCxnSpPr/>
          <p:nvPr/>
        </p:nvCxnSpPr>
        <p:spPr>
          <a:xfrm flipV="1">
            <a:off x="5500847" y="5274897"/>
            <a:ext cx="2270896" cy="22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a:cxnSpLocks/>
            <a:stCxn id="72" idx="1"/>
            <a:endCxn id="68" idx="3"/>
          </p:cNvCxnSpPr>
          <p:nvPr/>
        </p:nvCxnSpPr>
        <p:spPr>
          <a:xfrm rot="10800000">
            <a:off x="9133949" y="5489286"/>
            <a:ext cx="776376" cy="441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0" y="-33993"/>
            <a:ext cx="12192000" cy="461665"/>
          </a:xfrm>
          <a:prstGeom prst="rect">
            <a:avLst/>
          </a:prstGeom>
          <a:solidFill>
            <a:srgbClr val="00B050"/>
          </a:solidFill>
        </p:spPr>
        <p:txBody>
          <a:bodyPr wrap="square">
            <a:spAutoFit/>
          </a:bodyPr>
          <a:lstStyle/>
          <a:p>
            <a:pPr algn="ctr"/>
            <a:r>
              <a:rPr lang="en-US" sz="2400" dirty="0"/>
              <a:t>Goal and tasks</a:t>
            </a:r>
            <a:r>
              <a:rPr lang="ru-RU" sz="2400" dirty="0"/>
              <a:t> </a:t>
            </a:r>
            <a:r>
              <a:rPr lang="en-US" sz="2400" dirty="0"/>
              <a:t>of subproject</a:t>
            </a:r>
            <a:r>
              <a:rPr lang="ru-RU" sz="2400" dirty="0"/>
              <a:t>: </a:t>
            </a:r>
            <a:r>
              <a:rPr lang="en-US" sz="2400" dirty="0"/>
              <a:t>R&amp;D for starting Draft Design of the NEPTUN reactor</a:t>
            </a:r>
            <a:endParaRPr lang="ru-RU" sz="2400" dirty="0"/>
          </a:p>
        </p:txBody>
      </p:sp>
      <p:sp>
        <p:nvSpPr>
          <p:cNvPr id="6" name="Прямоугольник 5">
            <a:extLst>
              <a:ext uri="{FF2B5EF4-FFF2-40B4-BE49-F238E27FC236}">
                <a16:creationId xmlns:a16="http://schemas.microsoft.com/office/drawing/2014/main" id="{6DC3A307-CDC6-B666-2BEA-7750C74040DB}"/>
              </a:ext>
            </a:extLst>
          </p:cNvPr>
          <p:cNvSpPr/>
          <p:nvPr/>
        </p:nvSpPr>
        <p:spPr>
          <a:xfrm>
            <a:off x="5665891" y="1809602"/>
            <a:ext cx="1701773" cy="664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9D8FC867-6BF0-1F72-0892-5959AD3925D1}"/>
              </a:ext>
            </a:extLst>
          </p:cNvPr>
          <p:cNvSpPr/>
          <p:nvPr/>
        </p:nvSpPr>
        <p:spPr>
          <a:xfrm>
            <a:off x="5641327" y="1883790"/>
            <a:ext cx="1720905" cy="523220"/>
          </a:xfrm>
          <a:prstGeom prst="rect">
            <a:avLst/>
          </a:prstGeom>
        </p:spPr>
        <p:txBody>
          <a:bodyPr wrap="square">
            <a:spAutoFit/>
          </a:bodyPr>
          <a:lstStyle/>
          <a:p>
            <a:pPr algn="ctr"/>
            <a:r>
              <a:rPr lang="en-US" sz="1400" dirty="0">
                <a:solidFill>
                  <a:srgbClr val="FF0000"/>
                </a:solidFill>
              </a:rPr>
              <a:t>Stage</a:t>
            </a:r>
            <a:r>
              <a:rPr lang="ru-RU" sz="1400" dirty="0">
                <a:solidFill>
                  <a:srgbClr val="FF0000"/>
                </a:solidFill>
              </a:rPr>
              <a:t> 2. </a:t>
            </a:r>
            <a:r>
              <a:rPr lang="en-US" sz="1400" dirty="0">
                <a:solidFill>
                  <a:srgbClr val="FF0000"/>
                </a:solidFill>
              </a:rPr>
              <a:t>Fuel rods</a:t>
            </a:r>
            <a:endParaRPr lang="ru-RU" sz="1400" dirty="0">
              <a:solidFill>
                <a:srgbClr val="FF0000"/>
              </a:solidFill>
            </a:endParaRPr>
          </a:p>
          <a:p>
            <a:pPr algn="ctr"/>
            <a:r>
              <a:rPr lang="en-US" sz="1400" dirty="0">
                <a:solidFill>
                  <a:srgbClr val="FF0000"/>
                </a:solidFill>
              </a:rPr>
              <a:t>Stage</a:t>
            </a:r>
            <a:r>
              <a:rPr lang="ru-RU" sz="1400" dirty="0">
                <a:solidFill>
                  <a:srgbClr val="FF0000"/>
                </a:solidFill>
              </a:rPr>
              <a:t> 3. </a:t>
            </a:r>
            <a:r>
              <a:rPr lang="en-US" sz="1400" dirty="0">
                <a:solidFill>
                  <a:srgbClr val="FF0000"/>
                </a:solidFill>
              </a:rPr>
              <a:t>Irradiation</a:t>
            </a:r>
            <a:endParaRPr lang="ru-RU" dirty="0">
              <a:solidFill>
                <a:srgbClr val="FF0000"/>
              </a:solidFill>
            </a:endParaRPr>
          </a:p>
        </p:txBody>
      </p:sp>
      <p:sp>
        <p:nvSpPr>
          <p:cNvPr id="28" name="Прямоугольник 27">
            <a:extLst>
              <a:ext uri="{FF2B5EF4-FFF2-40B4-BE49-F238E27FC236}">
                <a16:creationId xmlns:a16="http://schemas.microsoft.com/office/drawing/2014/main" id="{3E22C850-E8EC-EE94-243E-45D1D97DB057}"/>
              </a:ext>
            </a:extLst>
          </p:cNvPr>
          <p:cNvSpPr/>
          <p:nvPr/>
        </p:nvSpPr>
        <p:spPr>
          <a:xfrm>
            <a:off x="0" y="755312"/>
            <a:ext cx="12113623" cy="615553"/>
          </a:xfrm>
          <a:prstGeom prst="rect">
            <a:avLst/>
          </a:prstGeom>
        </p:spPr>
        <p:txBody>
          <a:bodyPr wrap="square">
            <a:spAutoFit/>
          </a:bodyPr>
          <a:lstStyle/>
          <a:p>
            <a:pPr algn="ctr"/>
            <a:r>
              <a:rPr lang="en-US" sz="1600" u="sng" dirty="0"/>
              <a:t>Tasks of</a:t>
            </a:r>
            <a:r>
              <a:rPr lang="ru-RU" sz="1600" u="sng" dirty="0"/>
              <a:t> </a:t>
            </a:r>
            <a:r>
              <a:rPr lang="en-US" sz="1600" u="sng" dirty="0"/>
              <a:t>subproject of LIP</a:t>
            </a:r>
            <a:r>
              <a:rPr lang="ru-RU" sz="1600" dirty="0"/>
              <a:t>: </a:t>
            </a:r>
            <a:r>
              <a:rPr lang="en-US" sz="1600" dirty="0"/>
              <a:t>implement R&amp;D to start the development of draft and infrastructure design of the new NEPTUN reactor</a:t>
            </a:r>
            <a:endParaRPr lang="ru-RU" sz="1600" dirty="0"/>
          </a:p>
          <a:p>
            <a:pPr algn="ctr"/>
            <a:r>
              <a:rPr lang="en-US" i="1" dirty="0"/>
              <a:t> </a:t>
            </a:r>
          </a:p>
        </p:txBody>
      </p:sp>
      <p:cxnSp>
        <p:nvCxnSpPr>
          <p:cNvPr id="9" name="Прямая со стрелкой 8">
            <a:extLst>
              <a:ext uri="{FF2B5EF4-FFF2-40B4-BE49-F238E27FC236}">
                <a16:creationId xmlns:a16="http://schemas.microsoft.com/office/drawing/2014/main" id="{58C71E56-DF75-C2DF-C536-13B639259F28}"/>
              </a:ext>
            </a:extLst>
          </p:cNvPr>
          <p:cNvCxnSpPr/>
          <p:nvPr/>
        </p:nvCxnSpPr>
        <p:spPr>
          <a:xfrm flipV="1">
            <a:off x="2481886" y="6409592"/>
            <a:ext cx="3184005" cy="796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36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0" y="0"/>
            <a:ext cx="12192000" cy="523220"/>
          </a:xfrm>
          <a:prstGeom prst="rect">
            <a:avLst/>
          </a:prstGeom>
          <a:solidFill>
            <a:srgbClr val="00B050"/>
          </a:solidFill>
        </p:spPr>
        <p:txBody>
          <a:bodyPr wrap="square">
            <a:spAutoFit/>
          </a:bodyPr>
          <a:lstStyle/>
          <a:p>
            <a:pPr algn="ctr"/>
            <a:r>
              <a:rPr lang="en-US" sz="2800" dirty="0"/>
              <a:t>Selection of NEPTUN reactor’s active core configuration (a.c.c.)</a:t>
            </a:r>
            <a:endParaRPr lang="ru-RU" sz="2800" dirty="0"/>
          </a:p>
        </p:txBody>
      </p:sp>
      <p:sp>
        <p:nvSpPr>
          <p:cNvPr id="11" name="TextBox 10">
            <a:extLst>
              <a:ext uri="{FF2B5EF4-FFF2-40B4-BE49-F238E27FC236}">
                <a16:creationId xmlns:a16="http://schemas.microsoft.com/office/drawing/2014/main" id="{A80D934E-00B3-52A9-F143-408B4A64FA76}"/>
              </a:ext>
            </a:extLst>
          </p:cNvPr>
          <p:cNvSpPr txBox="1"/>
          <p:nvPr/>
        </p:nvSpPr>
        <p:spPr>
          <a:xfrm>
            <a:off x="-73403" y="1512442"/>
            <a:ext cx="7732552" cy="4239494"/>
          </a:xfrm>
          <a:prstGeom prst="rect">
            <a:avLst/>
          </a:prstGeom>
          <a:noFill/>
        </p:spPr>
        <p:txBody>
          <a:bodyPr wrap="square">
            <a:spAutoFit/>
          </a:bodyPr>
          <a:lstStyle/>
          <a:p>
            <a:pPr algn="ctr">
              <a:lnSpc>
                <a:spcPct val="105000"/>
              </a:lnSpc>
              <a:spcAft>
                <a:spcPts val="600"/>
              </a:spcAft>
            </a:pPr>
            <a:r>
              <a:rPr lang="en-US" b="1" i="0" u="sng" dirty="0">
                <a:solidFill>
                  <a:srgbClr val="000000"/>
                </a:solidFill>
                <a:effectLst/>
                <a:latin typeface="Arial" panose="020B0604020202020204" pitchFamily="34" charset="0"/>
              </a:rPr>
              <a:t>What are the requirements for an optimal a.c.c.</a:t>
            </a:r>
            <a:r>
              <a:rPr lang="ru-RU" b="1" i="0" dirty="0">
                <a:solidFill>
                  <a:srgbClr val="000000"/>
                </a:solidFill>
                <a:effectLst/>
                <a:latin typeface="Arial" panose="020B0604020202020204" pitchFamily="34" charset="0"/>
              </a:rPr>
              <a:t>:</a:t>
            </a:r>
          </a:p>
          <a:p>
            <a:pPr marL="342900" indent="-342900" algn="just">
              <a:lnSpc>
                <a:spcPct val="105000"/>
              </a:lnSpc>
              <a:spcAft>
                <a:spcPts val="600"/>
              </a:spcAft>
              <a:buFont typeface="+mj-lt"/>
              <a:buAutoNum type="arabicPeriod"/>
            </a:pPr>
            <a:r>
              <a:rPr lang="en-US" b="1" i="0" dirty="0">
                <a:solidFill>
                  <a:srgbClr val="000000"/>
                </a:solidFill>
                <a:effectLst/>
                <a:latin typeface="Arial" panose="020B0604020202020204" pitchFamily="34" charset="0"/>
              </a:rPr>
              <a:t>The parameters of the optimal a.c.c. </a:t>
            </a:r>
            <a:r>
              <a:rPr lang="en-US" b="0" i="0" dirty="0">
                <a:solidFill>
                  <a:srgbClr val="000000"/>
                </a:solidFill>
                <a:effectLst/>
                <a:latin typeface="Arial" panose="020B0604020202020204" pitchFamily="34" charset="0"/>
              </a:rPr>
              <a:t>must give the </a:t>
            </a:r>
            <a:r>
              <a:rPr lang="en-US" b="1" i="0" dirty="0">
                <a:solidFill>
                  <a:srgbClr val="000000"/>
                </a:solidFill>
                <a:effectLst/>
                <a:latin typeface="Arial" panose="020B0604020202020204" pitchFamily="34" charset="0"/>
              </a:rPr>
              <a:t>stable operation</a:t>
            </a:r>
            <a:r>
              <a:rPr lang="en-US" b="0" i="0" dirty="0">
                <a:solidFill>
                  <a:srgbClr val="000000"/>
                </a:solidFill>
                <a:effectLst/>
                <a:latin typeface="Arial" panose="020B0604020202020204" pitchFamily="34" charset="0"/>
              </a:rPr>
              <a:t> of the reactor</a:t>
            </a:r>
            <a:r>
              <a:rPr lang="ru-RU"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and </a:t>
            </a:r>
            <a:r>
              <a:rPr lang="en-US" b="1" i="0" dirty="0">
                <a:solidFill>
                  <a:srgbClr val="000000"/>
                </a:solidFill>
                <a:effectLst/>
                <a:latin typeface="Arial" panose="020B0604020202020204" pitchFamily="34" charset="0"/>
              </a:rPr>
              <a:t>high neutron flux</a:t>
            </a:r>
            <a:r>
              <a:rPr lang="en-US" b="0" i="0" dirty="0">
                <a:solidFill>
                  <a:srgbClr val="000000"/>
                </a:solidFill>
                <a:effectLst/>
                <a:latin typeface="Arial" panose="020B0604020202020204" pitchFamily="34" charset="0"/>
              </a:rPr>
              <a:t> </a:t>
            </a:r>
            <a:r>
              <a:rPr lang="ru-RU" b="0" i="0" dirty="0">
                <a:solidFill>
                  <a:srgbClr val="000000"/>
                </a:solidFill>
                <a:effectLst/>
                <a:latin typeface="Arial" panose="020B0604020202020204" pitchFamily="34" charset="0"/>
              </a:rPr>
              <a:t>(</a:t>
            </a:r>
            <a:r>
              <a:rPr lang="en-US" b="0" i="0" dirty="0">
                <a:solidFill>
                  <a:srgbClr val="000000"/>
                </a:solidFill>
                <a:effectLst/>
                <a:latin typeface="Arial" panose="020B0604020202020204" pitchFamily="34" charset="0"/>
              </a:rPr>
              <a:t>small energy release gradient, small bending magnitude of fuel rods or fuel assemblies in a power pulses, depending on the temperature gradient and fixation of fuel rods). They are </a:t>
            </a:r>
            <a:r>
              <a:rPr lang="en-US" dirty="0">
                <a:solidFill>
                  <a:srgbClr val="000000"/>
                </a:solidFill>
                <a:latin typeface="Arial" panose="020B0604020202020204" pitchFamily="34" charset="0"/>
              </a:rPr>
              <a:t>determined from the </a:t>
            </a:r>
            <a:r>
              <a:rPr lang="en-US" b="1" dirty="0">
                <a:solidFill>
                  <a:srgbClr val="000000"/>
                </a:solidFill>
                <a:latin typeface="Arial" panose="020B0604020202020204" pitchFamily="34" charset="0"/>
              </a:rPr>
              <a:t>model of the dynamics</a:t>
            </a:r>
            <a:r>
              <a:rPr lang="en-US" dirty="0">
                <a:solidFill>
                  <a:srgbClr val="000000"/>
                </a:solidFill>
                <a:latin typeface="Arial" panose="020B0604020202020204" pitchFamily="34" charset="0"/>
              </a:rPr>
              <a:t> of the reactor</a:t>
            </a:r>
          </a:p>
          <a:p>
            <a:pPr marL="342900" indent="-342900" algn="just">
              <a:lnSpc>
                <a:spcPct val="105000"/>
              </a:lnSpc>
              <a:spcAft>
                <a:spcPts val="600"/>
              </a:spcAft>
              <a:buFont typeface="+mj-lt"/>
              <a:buAutoNum type="arabicPeriod"/>
            </a:pPr>
            <a:r>
              <a:rPr lang="en-US" b="0" i="0" dirty="0">
                <a:solidFill>
                  <a:srgbClr val="000000"/>
                </a:solidFill>
                <a:effectLst/>
                <a:latin typeface="Arial" panose="020B0604020202020204" pitchFamily="34" charset="0"/>
              </a:rPr>
              <a:t>The energy release for the optimal a.c.c. </a:t>
            </a:r>
            <a:r>
              <a:rPr lang="en-US" b="1" i="0" dirty="0">
                <a:solidFill>
                  <a:srgbClr val="000000"/>
                </a:solidFill>
                <a:effectLst/>
                <a:latin typeface="Arial" panose="020B0604020202020204" pitchFamily="34" charset="0"/>
              </a:rPr>
              <a:t>should not cause overheating for the</a:t>
            </a:r>
            <a:r>
              <a:rPr lang="ru-RU" b="1" i="0" dirty="0">
                <a:solidFill>
                  <a:srgbClr val="000000"/>
                </a:solidFill>
                <a:effectLst/>
                <a:latin typeface="Arial" panose="020B0604020202020204" pitchFamily="34" charset="0"/>
              </a:rPr>
              <a:t> </a:t>
            </a:r>
            <a:r>
              <a:rPr lang="en-US" b="1" i="0" dirty="0">
                <a:solidFill>
                  <a:srgbClr val="000000"/>
                </a:solidFill>
                <a:effectLst/>
                <a:latin typeface="Arial" panose="020B0604020202020204" pitchFamily="34" charset="0"/>
              </a:rPr>
              <a:t>construction</a:t>
            </a:r>
            <a:r>
              <a:rPr lang="en-US" b="0" i="0" dirty="0">
                <a:solidFill>
                  <a:srgbClr val="000000"/>
                </a:solidFill>
                <a:effectLst/>
                <a:latin typeface="Arial" panose="020B0604020202020204" pitchFamily="34" charset="0"/>
              </a:rPr>
              <a:t> of the RV and RM</a:t>
            </a:r>
          </a:p>
          <a:p>
            <a:pPr marL="342900" indent="-342900" algn="just">
              <a:lnSpc>
                <a:spcPct val="105000"/>
              </a:lnSpc>
              <a:spcAft>
                <a:spcPts val="600"/>
              </a:spcAft>
              <a:buFont typeface="+mj-lt"/>
              <a:buAutoNum type="arabicPeriod"/>
            </a:pPr>
            <a:r>
              <a:rPr lang="en-US" sz="1800" kern="0" dirty="0">
                <a:solidFill>
                  <a:srgbClr val="2C2D2E"/>
                </a:solidFill>
                <a:effectLst/>
                <a:latin typeface="Arial" panose="020B0604020202020204" pitchFamily="34" charset="0"/>
                <a:ea typeface="Times New Roman" panose="02020603050405020304" pitchFamily="18" charset="0"/>
                <a:cs typeface="Times New Roman" panose="02020603050405020304" pitchFamily="18" charset="0"/>
              </a:rPr>
              <a:t>The construction of a.c.c., RV and RM must be realizable and justified from </a:t>
            </a:r>
            <a:r>
              <a:rPr lang="en-US" kern="0" dirty="0">
                <a:solidFill>
                  <a:srgbClr val="2C2D2E"/>
                </a:solidFill>
                <a:latin typeface="Arial" panose="020B0604020202020204" pitchFamily="34" charset="0"/>
                <a:ea typeface="Times New Roman" panose="02020603050405020304" pitchFamily="18" charset="0"/>
                <a:cs typeface="Times New Roman" panose="02020603050405020304" pitchFamily="18" charset="0"/>
              </a:rPr>
              <a:t>the safety’s point </a:t>
            </a:r>
            <a:r>
              <a:rPr lang="en-US" sz="1800" kern="0" dirty="0">
                <a:solidFill>
                  <a:srgbClr val="2C2D2E"/>
                </a:solidFill>
                <a:effectLst/>
                <a:latin typeface="Arial" panose="020B0604020202020204" pitchFamily="34" charset="0"/>
                <a:ea typeface="Times New Roman" panose="02020603050405020304" pitchFamily="18" charset="0"/>
                <a:cs typeface="Times New Roman" panose="02020603050405020304" pitchFamily="18" charset="0"/>
              </a:rPr>
              <a:t>of view of state rules</a:t>
            </a:r>
            <a:endParaRPr lang="en-US" b="0" i="0" dirty="0">
              <a:solidFill>
                <a:srgbClr val="000000"/>
              </a:solidFill>
              <a:effectLst/>
              <a:latin typeface="Arial" panose="020B0604020202020204" pitchFamily="34" charset="0"/>
            </a:endParaRPr>
          </a:p>
          <a:p>
            <a:pPr marL="342900" indent="-342900" algn="just">
              <a:lnSpc>
                <a:spcPct val="105000"/>
              </a:lnSpc>
              <a:spcAft>
                <a:spcPts val="600"/>
              </a:spcAft>
              <a:buFont typeface="+mj-lt"/>
              <a:buAutoNum type="arabicPeriod"/>
            </a:pPr>
            <a:endParaRPr lang="ru-RU" dirty="0">
              <a:solidFill>
                <a:srgbClr val="000000"/>
              </a:solidFill>
              <a:latin typeface="Arial" panose="020B0604020202020204" pitchFamily="34" charset="0"/>
            </a:endParaRPr>
          </a:p>
          <a:p>
            <a:pPr marL="342900" indent="-342900" algn="just">
              <a:lnSpc>
                <a:spcPct val="105000"/>
              </a:lnSpc>
              <a:spcAft>
                <a:spcPts val="600"/>
              </a:spcAft>
              <a:buFont typeface="+mj-lt"/>
              <a:buAutoNum type="arabicPeriod"/>
            </a:pPr>
            <a:endParaRPr lang="ru-RU" sz="1800" b="1" i="1" dirty="0">
              <a:effectLst/>
              <a:latin typeface="Times New Roman" panose="02020603050405020304" pitchFamily="18" charset="0"/>
              <a:ea typeface="Calibri" panose="020F0502020204030204" pitchFamily="34" charset="0"/>
            </a:endParaRPr>
          </a:p>
        </p:txBody>
      </p:sp>
      <p:pic>
        <p:nvPicPr>
          <p:cNvPr id="2" name="Рисунок 1" descr="Изображение выглядит как текст, диаграмма, линия, План&#10;&#10;Автоматически созданное описание">
            <a:extLst>
              <a:ext uri="{FF2B5EF4-FFF2-40B4-BE49-F238E27FC236}">
                <a16:creationId xmlns:a16="http://schemas.microsoft.com/office/drawing/2014/main" id="{3574034E-2FEA-C625-BD88-DF9D1C6BD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9149" y="1951767"/>
            <a:ext cx="4346586" cy="1387051"/>
          </a:xfrm>
          <a:prstGeom prst="rect">
            <a:avLst/>
          </a:prstGeom>
        </p:spPr>
      </p:pic>
    </p:spTree>
    <p:extLst>
      <p:ext uri="{BB962C8B-B14F-4D97-AF65-F5344CB8AC3E}">
        <p14:creationId xmlns:p14="http://schemas.microsoft.com/office/powerpoint/2010/main" val="421632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kuzmenko_rs\Desktop\ТС оптимизация\ТС оптимизация - Картинки\00000.png"/>
          <p:cNvPicPr/>
          <p:nvPr/>
        </p:nvPicPr>
        <p:blipFill>
          <a:blip r:embed="rId3">
            <a:extLst>
              <a:ext uri="{28A0092B-C50C-407E-A947-70E740481C1C}">
                <a14:useLocalDpi xmlns:a14="http://schemas.microsoft.com/office/drawing/2010/main" val="0"/>
              </a:ext>
            </a:extLst>
          </a:blip>
          <a:srcRect/>
          <a:stretch>
            <a:fillRect/>
          </a:stretch>
        </p:blipFill>
        <p:spPr bwMode="auto">
          <a:xfrm>
            <a:off x="298914" y="602423"/>
            <a:ext cx="4085832" cy="4394167"/>
          </a:xfrm>
          <a:prstGeom prst="rect">
            <a:avLst/>
          </a:prstGeom>
          <a:noFill/>
          <a:ln>
            <a:noFill/>
          </a:ln>
        </p:spPr>
      </p:pic>
      <p:sp>
        <p:nvSpPr>
          <p:cNvPr id="5" name="Прямоугольник 4"/>
          <p:cNvSpPr/>
          <p:nvPr/>
        </p:nvSpPr>
        <p:spPr>
          <a:xfrm>
            <a:off x="1288469" y="5087016"/>
            <a:ext cx="4254366" cy="523220"/>
          </a:xfrm>
          <a:prstGeom prst="rect">
            <a:avLst/>
          </a:prstGeom>
        </p:spPr>
        <p:txBody>
          <a:bodyPr wrap="square">
            <a:spAutoFit/>
          </a:bodyPr>
          <a:lstStyle/>
          <a:p>
            <a:pPr algn="ctr"/>
            <a:r>
              <a:rPr lang="en-US" sz="1400" dirty="0"/>
              <a:t>Optimal design of fuel rods and the composition of the NEPTUN reactor active core</a:t>
            </a:r>
            <a:endParaRPr lang="ru-RU" sz="1400" dirty="0"/>
          </a:p>
        </p:txBody>
      </p:sp>
      <p:pic>
        <p:nvPicPr>
          <p:cNvPr id="6" name="Рисунок 5">
            <a:extLst>
              <a:ext uri="{FF2B5EF4-FFF2-40B4-BE49-F238E27FC236}">
                <a16:creationId xmlns:a16="http://schemas.microsoft.com/office/drawing/2014/main" id="{ABDAC26C-CA66-46B4-8AFC-33F6D11DEE5B}"/>
              </a:ext>
            </a:extLst>
          </p:cNvPr>
          <p:cNvPicPr>
            <a:picLocks noChangeAspect="1"/>
          </p:cNvPicPr>
          <p:nvPr/>
        </p:nvPicPr>
        <p:blipFill rotWithShape="1">
          <a:blip r:embed="rId4"/>
          <a:srcRect l="18313" r="13284"/>
          <a:stretch/>
        </p:blipFill>
        <p:spPr>
          <a:xfrm>
            <a:off x="9596387" y="3713447"/>
            <a:ext cx="1291954" cy="2795836"/>
          </a:xfrm>
          <a:prstGeom prst="rect">
            <a:avLst/>
          </a:prstGeom>
        </p:spPr>
      </p:pic>
      <p:pic>
        <p:nvPicPr>
          <p:cNvPr id="7" name="Рисунок 6"/>
          <p:cNvPicPr>
            <a:picLocks noChangeAspect="1"/>
          </p:cNvPicPr>
          <p:nvPr/>
        </p:nvPicPr>
        <p:blipFill>
          <a:blip r:embed="rId5"/>
          <a:stretch>
            <a:fillRect/>
          </a:stretch>
        </p:blipFill>
        <p:spPr>
          <a:xfrm>
            <a:off x="8948088" y="924026"/>
            <a:ext cx="2337283" cy="2726830"/>
          </a:xfrm>
          <a:prstGeom prst="rect">
            <a:avLst/>
          </a:prstGeom>
        </p:spPr>
      </p:pic>
      <p:pic>
        <p:nvPicPr>
          <p:cNvPr id="8" name="Рисунок 7"/>
          <p:cNvPicPr>
            <a:picLocks noChangeAspect="1"/>
          </p:cNvPicPr>
          <p:nvPr/>
        </p:nvPicPr>
        <p:blipFill>
          <a:blip r:embed="rId6"/>
          <a:stretch>
            <a:fillRect/>
          </a:stretch>
        </p:blipFill>
        <p:spPr>
          <a:xfrm rot="5400000">
            <a:off x="5433956" y="2189535"/>
            <a:ext cx="3986914" cy="2270402"/>
          </a:xfrm>
          <a:prstGeom prst="rect">
            <a:avLst/>
          </a:prstGeom>
        </p:spPr>
      </p:pic>
      <p:cxnSp>
        <p:nvCxnSpPr>
          <p:cNvPr id="10" name="Прямая со стрелкой 9"/>
          <p:cNvCxnSpPr/>
          <p:nvPr/>
        </p:nvCxnSpPr>
        <p:spPr>
          <a:xfrm>
            <a:off x="8479857" y="1420560"/>
            <a:ext cx="1549667" cy="7643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6563112" y="4980389"/>
            <a:ext cx="3466412" cy="3378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0" y="0"/>
            <a:ext cx="12192000" cy="523220"/>
          </a:xfrm>
          <a:prstGeom prst="rect">
            <a:avLst/>
          </a:prstGeom>
          <a:solidFill>
            <a:srgbClr val="00B050"/>
          </a:solidFill>
        </p:spPr>
        <p:txBody>
          <a:bodyPr wrap="square">
            <a:spAutoFit/>
          </a:bodyPr>
          <a:lstStyle/>
          <a:p>
            <a:pPr algn="ctr"/>
            <a:r>
              <a:rPr lang="en-US" sz="2800" dirty="0"/>
              <a:t>Selection of NEPTUN reactor’s active core configuration (a.c.c.)</a:t>
            </a:r>
            <a:endParaRPr lang="ru-RU" sz="2800" dirty="0"/>
          </a:p>
        </p:txBody>
      </p:sp>
      <p:sp>
        <p:nvSpPr>
          <p:cNvPr id="14" name="Прямоугольник 13"/>
          <p:cNvSpPr/>
          <p:nvPr/>
        </p:nvSpPr>
        <p:spPr>
          <a:xfrm>
            <a:off x="8610066" y="6488668"/>
            <a:ext cx="3175293" cy="369332"/>
          </a:xfrm>
          <a:prstGeom prst="rect">
            <a:avLst/>
          </a:prstGeom>
        </p:spPr>
        <p:txBody>
          <a:bodyPr wrap="none">
            <a:spAutoFit/>
          </a:bodyPr>
          <a:lstStyle/>
          <a:p>
            <a:r>
              <a:rPr lang="en-US" dirty="0"/>
              <a:t>Rigid fixation of the bottom end</a:t>
            </a:r>
            <a:endParaRPr lang="ru-RU" dirty="0"/>
          </a:p>
        </p:txBody>
      </p:sp>
      <p:sp>
        <p:nvSpPr>
          <p:cNvPr id="24" name="Прямоугольник 23"/>
          <p:cNvSpPr/>
          <p:nvPr/>
        </p:nvSpPr>
        <p:spPr>
          <a:xfrm>
            <a:off x="9389771" y="476946"/>
            <a:ext cx="1615885" cy="523220"/>
          </a:xfrm>
          <a:prstGeom prst="rect">
            <a:avLst/>
          </a:prstGeom>
        </p:spPr>
        <p:txBody>
          <a:bodyPr wrap="square">
            <a:spAutoFit/>
          </a:bodyPr>
          <a:lstStyle/>
          <a:p>
            <a:pPr algn="ctr"/>
            <a:r>
              <a:rPr lang="en-US" sz="1400" dirty="0"/>
              <a:t>Limited small radial displacement</a:t>
            </a:r>
            <a:endParaRPr lang="ru-RU" sz="1400" dirty="0"/>
          </a:p>
        </p:txBody>
      </p:sp>
      <p:sp>
        <p:nvSpPr>
          <p:cNvPr id="9" name="TextBox 8">
            <a:extLst>
              <a:ext uri="{FF2B5EF4-FFF2-40B4-BE49-F238E27FC236}">
                <a16:creationId xmlns:a16="http://schemas.microsoft.com/office/drawing/2014/main" id="{DDF90D15-55E4-60AF-EAAD-F05896759A5A}"/>
              </a:ext>
            </a:extLst>
          </p:cNvPr>
          <p:cNvSpPr txBox="1"/>
          <p:nvPr/>
        </p:nvSpPr>
        <p:spPr>
          <a:xfrm>
            <a:off x="7449425" y="602423"/>
            <a:ext cx="2462200" cy="369332"/>
          </a:xfrm>
          <a:prstGeom prst="rect">
            <a:avLst/>
          </a:prstGeom>
          <a:noFill/>
        </p:spPr>
        <p:txBody>
          <a:bodyPr wrap="square">
            <a:spAutoFit/>
          </a:bodyPr>
          <a:lstStyle/>
          <a:p>
            <a:r>
              <a:rPr lang="en-US" u="sng" dirty="0">
                <a:solidFill>
                  <a:srgbClr val="000000"/>
                </a:solidFill>
                <a:latin typeface="Arial" panose="020B0604020202020204" pitchFamily="34" charset="0"/>
              </a:rPr>
              <a:t>specific fixation</a:t>
            </a:r>
            <a:endParaRPr lang="ru-RU" u="sng" dirty="0"/>
          </a:p>
        </p:txBody>
      </p:sp>
      <p:sp>
        <p:nvSpPr>
          <p:cNvPr id="11" name="TextBox 10">
            <a:extLst>
              <a:ext uri="{FF2B5EF4-FFF2-40B4-BE49-F238E27FC236}">
                <a16:creationId xmlns:a16="http://schemas.microsoft.com/office/drawing/2014/main" id="{81CBF4D2-573D-1168-DA0F-543519DD85CD}"/>
              </a:ext>
            </a:extLst>
          </p:cNvPr>
          <p:cNvSpPr txBox="1"/>
          <p:nvPr/>
        </p:nvSpPr>
        <p:spPr>
          <a:xfrm>
            <a:off x="4309413" y="1026429"/>
            <a:ext cx="4085832" cy="2554545"/>
          </a:xfrm>
          <a:prstGeom prst="rect">
            <a:avLst/>
          </a:prstGeom>
          <a:noFill/>
        </p:spPr>
        <p:txBody>
          <a:bodyPr wrap="square">
            <a:spAutoFit/>
          </a:bodyPr>
          <a:lstStyle/>
          <a:p>
            <a:r>
              <a:rPr lang="en-US" sz="1600" b="0" i="0" u="sng" dirty="0">
                <a:solidFill>
                  <a:srgbClr val="000000"/>
                </a:solidFill>
                <a:effectLst/>
                <a:latin typeface="Arial" panose="020B0604020202020204" pitchFamily="34" charset="0"/>
              </a:rPr>
              <a:t>Advantages</a:t>
            </a:r>
          </a:p>
          <a:p>
            <a:r>
              <a:rPr lang="en-US" sz="1600" b="0" i="0" dirty="0">
                <a:solidFill>
                  <a:srgbClr val="000000"/>
                </a:solidFill>
                <a:effectLst/>
                <a:latin typeface="Arial" panose="020B0604020202020204" pitchFamily="34" charset="0"/>
              </a:rPr>
              <a:t>- maximum neutron flux </a:t>
            </a:r>
          </a:p>
          <a:p>
            <a:r>
              <a:rPr lang="en-US" sz="1600" dirty="0">
                <a:solidFill>
                  <a:srgbClr val="000000"/>
                </a:solidFill>
                <a:latin typeface="Arial" panose="020B0604020202020204" pitchFamily="34" charset="0"/>
              </a:rPr>
              <a:t>- maximum energy release (compact a.c.)</a:t>
            </a:r>
          </a:p>
          <a:p>
            <a:r>
              <a:rPr lang="en-US" sz="1600" dirty="0">
                <a:solidFill>
                  <a:srgbClr val="000000"/>
                </a:solidFill>
                <a:latin typeface="Arial" panose="020B0604020202020204" pitchFamily="34" charset="0"/>
              </a:rPr>
              <a:t>- minimal temperature gradient</a:t>
            </a:r>
          </a:p>
          <a:p>
            <a:r>
              <a:rPr lang="ru-RU" sz="1600" dirty="0">
                <a:solidFill>
                  <a:srgbClr val="000000"/>
                </a:solidFill>
                <a:latin typeface="Arial" panose="020B0604020202020204" pitchFamily="34" charset="0"/>
              </a:rPr>
              <a:t>- </a:t>
            </a:r>
            <a:r>
              <a:rPr lang="en-US" sz="1600" dirty="0">
                <a:solidFill>
                  <a:srgbClr val="000000"/>
                </a:solidFill>
                <a:latin typeface="Arial" panose="020B0604020202020204" pitchFamily="34" charset="0"/>
              </a:rPr>
              <a:t>minimal bending of the fuel rod</a:t>
            </a:r>
          </a:p>
          <a:p>
            <a:r>
              <a:rPr lang="en-US" sz="1600" dirty="0">
                <a:solidFill>
                  <a:srgbClr val="000000"/>
                </a:solidFill>
                <a:latin typeface="Arial" panose="020B0604020202020204" pitchFamily="34" charset="0"/>
              </a:rPr>
              <a:t>- can be described by the dynamics model</a:t>
            </a:r>
          </a:p>
          <a:p>
            <a:r>
              <a:rPr lang="en-US" sz="1600" dirty="0">
                <a:solidFill>
                  <a:srgbClr val="000000"/>
                </a:solidFill>
                <a:latin typeface="Arial" panose="020B0604020202020204" pitchFamily="34" charset="0"/>
              </a:rPr>
              <a:t>- stability operation of the reactor</a:t>
            </a:r>
          </a:p>
          <a:p>
            <a:r>
              <a:rPr lang="en-US" sz="1600" u="sng" dirty="0">
                <a:solidFill>
                  <a:srgbClr val="000000"/>
                </a:solidFill>
                <a:latin typeface="Arial" panose="020B0604020202020204" pitchFamily="34" charset="0"/>
              </a:rPr>
              <a:t>Disadvantage</a:t>
            </a:r>
          </a:p>
          <a:p>
            <a:r>
              <a:rPr lang="en-US" sz="1600" dirty="0"/>
              <a:t>- </a:t>
            </a:r>
            <a:r>
              <a:rPr lang="en-US" sz="1600" i="0" dirty="0">
                <a:solidFill>
                  <a:srgbClr val="000000"/>
                </a:solidFill>
                <a:effectLst/>
                <a:latin typeface="Arial" panose="020B0604020202020204" pitchFamily="34" charset="0"/>
              </a:rPr>
              <a:t>difficult to build and operate </a:t>
            </a:r>
          </a:p>
          <a:p>
            <a:r>
              <a:rPr lang="en-US" sz="1600" dirty="0">
                <a:solidFill>
                  <a:srgbClr val="000000"/>
                </a:solidFill>
                <a:latin typeface="Arial" panose="020B0604020202020204" pitchFamily="34" charset="0"/>
              </a:rPr>
              <a:t>(GC)</a:t>
            </a:r>
            <a:endParaRPr lang="ru-RU" sz="1600" dirty="0"/>
          </a:p>
        </p:txBody>
      </p:sp>
      <p:cxnSp>
        <p:nvCxnSpPr>
          <p:cNvPr id="16" name="Прямая со стрелкой 15">
            <a:extLst>
              <a:ext uri="{FF2B5EF4-FFF2-40B4-BE49-F238E27FC236}">
                <a16:creationId xmlns:a16="http://schemas.microsoft.com/office/drawing/2014/main" id="{3FDC2BD9-3B8C-C7A1-7DFA-DCFC66231549}"/>
              </a:ext>
            </a:extLst>
          </p:cNvPr>
          <p:cNvCxnSpPr/>
          <p:nvPr/>
        </p:nvCxnSpPr>
        <p:spPr>
          <a:xfrm flipV="1">
            <a:off x="7298422" y="924026"/>
            <a:ext cx="1023457" cy="1260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40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280B5C-45FE-984C-C8BA-2E019BECB979}"/>
              </a:ext>
            </a:extLst>
          </p:cNvPr>
          <p:cNvSpPr>
            <a:spLocks noGrp="1"/>
          </p:cNvSpPr>
          <p:nvPr>
            <p:ph type="title"/>
          </p:nvPr>
        </p:nvSpPr>
        <p:spPr>
          <a:xfrm>
            <a:off x="3674378" y="910920"/>
            <a:ext cx="4077049" cy="609234"/>
          </a:xfrm>
        </p:spPr>
        <p:txBody>
          <a:bodyPr>
            <a:noAutofit/>
          </a:bodyPr>
          <a:lstStyle/>
          <a:p>
            <a:pPr algn="ctr"/>
            <a:r>
              <a:rPr lang="en-US" sz="1800" b="1" dirty="0"/>
              <a:t>Example of fuel</a:t>
            </a:r>
            <a:r>
              <a:rPr lang="ru-RU" sz="1800" b="1" dirty="0"/>
              <a:t> </a:t>
            </a:r>
            <a:r>
              <a:rPr lang="en-US" sz="1800" b="1" dirty="0"/>
              <a:t>rod assemblies a.c.c. from GC TP</a:t>
            </a:r>
            <a:endParaRPr lang="ru-RU" sz="1800" b="1" dirty="0"/>
          </a:p>
        </p:txBody>
      </p:sp>
      <p:sp>
        <p:nvSpPr>
          <p:cNvPr id="3" name="Объект 2">
            <a:extLst>
              <a:ext uri="{FF2B5EF4-FFF2-40B4-BE49-F238E27FC236}">
                <a16:creationId xmlns:a16="http://schemas.microsoft.com/office/drawing/2014/main" id="{FF4C3D2B-E8E2-8A65-A59E-A6BCC3EB5CD0}"/>
              </a:ext>
            </a:extLst>
          </p:cNvPr>
          <p:cNvSpPr>
            <a:spLocks noGrp="1"/>
          </p:cNvSpPr>
          <p:nvPr>
            <p:ph idx="1"/>
          </p:nvPr>
        </p:nvSpPr>
        <p:spPr>
          <a:xfrm>
            <a:off x="4455563" y="1960684"/>
            <a:ext cx="7660237" cy="3938953"/>
          </a:xfrm>
        </p:spPr>
        <p:txBody>
          <a:bodyPr>
            <a:normAutofit fontScale="92500" lnSpcReduction="10000"/>
          </a:bodyPr>
          <a:lstStyle/>
          <a:p>
            <a:pPr marL="0" indent="0">
              <a:lnSpc>
                <a:spcPct val="100000"/>
              </a:lnSpc>
              <a:spcBef>
                <a:spcPts val="0"/>
              </a:spcBef>
              <a:buNone/>
            </a:pPr>
            <a:r>
              <a:rPr lang="en-US" sz="1800" b="1" dirty="0">
                <a:solidFill>
                  <a:srgbClr val="000000"/>
                </a:solidFill>
                <a:latin typeface="Arial" panose="020B0604020202020204" pitchFamily="34" charset="0"/>
              </a:rPr>
              <a:t>1) E</a:t>
            </a:r>
            <a:r>
              <a:rPr lang="en-US" sz="1800" b="1" i="0" dirty="0">
                <a:solidFill>
                  <a:srgbClr val="000000"/>
                </a:solidFill>
                <a:effectLst/>
                <a:latin typeface="Arial" panose="020B0604020202020204" pitchFamily="34" charset="0"/>
              </a:rPr>
              <a:t>ffect of influence of the bending of the fuel rod assembly </a:t>
            </a:r>
            <a:r>
              <a:rPr lang="en-US" sz="1800" b="0" i="0" dirty="0">
                <a:solidFill>
                  <a:srgbClr val="000000"/>
                </a:solidFill>
                <a:effectLst/>
                <a:latin typeface="Arial" panose="020B0604020202020204" pitchFamily="34" charset="0"/>
              </a:rPr>
              <a:t>on the stability of the reactor</a:t>
            </a:r>
            <a:r>
              <a:rPr lang="ru-RU" sz="1800" b="0" i="0" dirty="0">
                <a:solidFill>
                  <a:srgbClr val="000000"/>
                </a:solidFill>
                <a:effectLst/>
                <a:latin typeface="Arial" panose="020B0604020202020204" pitchFamily="34" charset="0"/>
              </a:rPr>
              <a:t> </a:t>
            </a:r>
            <a:r>
              <a:rPr lang="en-US" sz="1800" b="1" i="0" dirty="0">
                <a:solidFill>
                  <a:srgbClr val="000000"/>
                </a:solidFill>
                <a:effectLst/>
                <a:latin typeface="Arial" panose="020B0604020202020204" pitchFamily="34" charset="0"/>
              </a:rPr>
              <a:t>is even stronger</a:t>
            </a:r>
            <a:r>
              <a:rPr lang="ru-RU" sz="1800" b="1" i="0" dirty="0">
                <a:solidFill>
                  <a:srgbClr val="000000"/>
                </a:solidFill>
                <a:effectLst/>
                <a:latin typeface="Arial" panose="020B0604020202020204" pitchFamily="34" charset="0"/>
              </a:rPr>
              <a:t> </a:t>
            </a:r>
            <a:r>
              <a:rPr lang="ru-RU" sz="1800" b="0" i="0" dirty="0">
                <a:solidFill>
                  <a:srgbClr val="000000"/>
                </a:solidFill>
                <a:effectLst/>
                <a:latin typeface="Arial" panose="020B0604020202020204" pitchFamily="34" charset="0"/>
              </a:rPr>
              <a:t>(</a:t>
            </a:r>
            <a:r>
              <a:rPr lang="en-US" sz="1800" b="0" i="0" dirty="0">
                <a:solidFill>
                  <a:srgbClr val="000000"/>
                </a:solidFill>
                <a:effectLst/>
                <a:latin typeface="Arial" panose="020B0604020202020204" pitchFamily="34" charset="0"/>
              </a:rPr>
              <a:t>compared with single neptunium fuel rods)</a:t>
            </a:r>
            <a:r>
              <a:rPr lang="en-US" b="0" i="0" dirty="0">
                <a:solidFill>
                  <a:srgbClr val="000000"/>
                </a:solidFill>
                <a:effectLst/>
                <a:latin typeface="Arial" panose="020B0604020202020204" pitchFamily="34" charset="0"/>
              </a:rPr>
              <a:t>, </a:t>
            </a:r>
            <a:r>
              <a:rPr lang="en-US" sz="1800" b="0" i="0" dirty="0">
                <a:solidFill>
                  <a:srgbClr val="000000"/>
                </a:solidFill>
                <a:effectLst/>
                <a:latin typeface="Arial" panose="020B0604020202020204" pitchFamily="34" charset="0"/>
              </a:rPr>
              <a:t>due to the greater magnitude of the temperature gradient on the fuel assembly wall</a:t>
            </a:r>
            <a:endParaRPr lang="ru-RU" sz="1800" b="0" i="0" dirty="0">
              <a:solidFill>
                <a:srgbClr val="000000"/>
              </a:solidFill>
              <a:effectLst/>
              <a:latin typeface="Arial" panose="020B0604020202020204" pitchFamily="34" charset="0"/>
            </a:endParaRPr>
          </a:p>
          <a:p>
            <a:pPr marL="0" indent="0">
              <a:lnSpc>
                <a:spcPct val="100000"/>
              </a:lnSpc>
              <a:spcBef>
                <a:spcPts val="0"/>
              </a:spcBef>
              <a:buNone/>
            </a:pPr>
            <a:r>
              <a:rPr lang="en-US" sz="1800" dirty="0">
                <a:solidFill>
                  <a:srgbClr val="000000"/>
                </a:solidFill>
                <a:latin typeface="Arial" panose="020B0604020202020204" pitchFamily="34" charset="0"/>
              </a:rPr>
              <a:t>It is necessary </a:t>
            </a:r>
            <a:r>
              <a:rPr lang="en-US" sz="1800" b="1" dirty="0">
                <a:solidFill>
                  <a:srgbClr val="000000"/>
                </a:solidFill>
                <a:latin typeface="Arial" panose="020B0604020202020204" pitchFamily="34" charset="0"/>
              </a:rPr>
              <a:t>to profile the coolant flow through the fuel assembly </a:t>
            </a:r>
            <a:r>
              <a:rPr lang="en-US" sz="1800" dirty="0">
                <a:solidFill>
                  <a:srgbClr val="000000"/>
                </a:solidFill>
                <a:latin typeface="Arial" panose="020B0604020202020204" pitchFamily="34" charset="0"/>
              </a:rPr>
              <a:t>to equalize the gradient and, accordingly, minimize the amount of bending</a:t>
            </a:r>
          </a:p>
          <a:p>
            <a:pPr marL="0" indent="0">
              <a:lnSpc>
                <a:spcPct val="100000"/>
              </a:lnSpc>
              <a:spcBef>
                <a:spcPts val="0"/>
              </a:spcBef>
              <a:buNone/>
            </a:pPr>
            <a:endParaRPr lang="en-US" sz="1800" b="1" dirty="0">
              <a:solidFill>
                <a:srgbClr val="000000"/>
              </a:solidFill>
              <a:latin typeface="Arial" panose="020B0604020202020204" pitchFamily="34" charset="0"/>
            </a:endParaRPr>
          </a:p>
          <a:p>
            <a:pPr marL="0" indent="0">
              <a:lnSpc>
                <a:spcPct val="100000"/>
              </a:lnSpc>
              <a:spcBef>
                <a:spcPts val="0"/>
              </a:spcBef>
              <a:buNone/>
            </a:pPr>
            <a:r>
              <a:rPr lang="en-US" sz="1800" b="1" dirty="0">
                <a:solidFill>
                  <a:srgbClr val="000000"/>
                </a:solidFill>
                <a:latin typeface="Arial" panose="020B0604020202020204" pitchFamily="34" charset="0"/>
              </a:rPr>
              <a:t> </a:t>
            </a:r>
            <a:r>
              <a:rPr lang="en-US" sz="1800" dirty="0">
                <a:solidFill>
                  <a:srgbClr val="000000"/>
                </a:solidFill>
                <a:latin typeface="Arial" panose="020B0604020202020204" pitchFamily="34" charset="0"/>
              </a:rPr>
              <a:t>Also, we need to use plutonium on the periphery</a:t>
            </a:r>
            <a:r>
              <a:rPr lang="ru-RU" sz="1800" dirty="0">
                <a:solidFill>
                  <a:srgbClr val="000000"/>
                </a:solidFill>
                <a:latin typeface="Arial" panose="020B0604020202020204" pitchFamily="34" charset="0"/>
              </a:rPr>
              <a:t> </a:t>
            </a:r>
            <a:r>
              <a:rPr lang="en-US" sz="1800" dirty="0">
                <a:solidFill>
                  <a:srgbClr val="000000"/>
                </a:solidFill>
                <a:latin typeface="Arial" panose="020B0604020202020204" pitchFamily="34" charset="0"/>
              </a:rPr>
              <a:t>of the a.c. for this goal</a:t>
            </a:r>
          </a:p>
          <a:p>
            <a:pPr marL="0" indent="0">
              <a:lnSpc>
                <a:spcPct val="100000"/>
              </a:lnSpc>
              <a:spcBef>
                <a:spcPts val="0"/>
              </a:spcBef>
              <a:buNone/>
            </a:pPr>
            <a:endParaRPr lang="en-US" sz="1800" dirty="0">
              <a:solidFill>
                <a:srgbClr val="000000"/>
              </a:solidFill>
              <a:latin typeface="Arial" panose="020B0604020202020204" pitchFamily="34" charset="0"/>
            </a:endParaRPr>
          </a:p>
          <a:p>
            <a:pPr marL="0" indent="0">
              <a:buNone/>
            </a:pPr>
            <a:r>
              <a:rPr lang="en-US" sz="1800" dirty="0">
                <a:solidFill>
                  <a:srgbClr val="000000"/>
                </a:solidFill>
                <a:latin typeface="Arial" panose="020B0604020202020204" pitchFamily="34" charset="0"/>
              </a:rPr>
              <a:t>2) Calculations of the stability of a pulsed reactor in such configuration will require serious </a:t>
            </a:r>
            <a:r>
              <a:rPr lang="en-US" sz="1800" b="1" dirty="0">
                <a:solidFill>
                  <a:srgbClr val="000000"/>
                </a:solidFill>
                <a:latin typeface="Arial" panose="020B0604020202020204" pitchFamily="34" charset="0"/>
              </a:rPr>
              <a:t>complication of the model of the dynamics of the pulse reactor and its verification in future</a:t>
            </a:r>
            <a:endParaRPr lang="ru-RU" sz="1800" dirty="0">
              <a:solidFill>
                <a:srgbClr val="000000"/>
              </a:solidFill>
              <a:latin typeface="Arial" panose="020B0604020202020204" pitchFamily="34" charset="0"/>
            </a:endParaRPr>
          </a:p>
          <a:p>
            <a:r>
              <a:rPr lang="en-US" sz="1800" b="1" dirty="0">
                <a:solidFill>
                  <a:srgbClr val="000000"/>
                </a:solidFill>
                <a:latin typeface="Arial" panose="020B0604020202020204" pitchFamily="34" charset="0"/>
              </a:rPr>
              <a:t>Currently,</a:t>
            </a:r>
            <a:r>
              <a:rPr lang="ru-RU" sz="1800" b="1" dirty="0">
                <a:solidFill>
                  <a:srgbClr val="000000"/>
                </a:solidFill>
                <a:latin typeface="Arial" panose="020B0604020202020204" pitchFamily="34" charset="0"/>
              </a:rPr>
              <a:t> </a:t>
            </a:r>
            <a:r>
              <a:rPr lang="en-US" sz="1800" b="1" dirty="0">
                <a:solidFill>
                  <a:srgbClr val="000000"/>
                </a:solidFill>
                <a:latin typeface="Arial" panose="020B0604020202020204" pitchFamily="34" charset="0"/>
              </a:rPr>
              <a:t>selection the optimal a.c. configuration of the NEPTUNE reactor continues together with GC within the framework on R&amp;D work </a:t>
            </a:r>
            <a:endParaRPr lang="ru-RU" sz="1800" dirty="0">
              <a:solidFill>
                <a:srgbClr val="000000"/>
              </a:solidFill>
              <a:latin typeface="Arial" panose="020B0604020202020204" pitchFamily="34" charset="0"/>
            </a:endParaRPr>
          </a:p>
        </p:txBody>
      </p:sp>
      <p:sp>
        <p:nvSpPr>
          <p:cNvPr id="4" name="Прямоугольник 3">
            <a:extLst>
              <a:ext uri="{FF2B5EF4-FFF2-40B4-BE49-F238E27FC236}">
                <a16:creationId xmlns:a16="http://schemas.microsoft.com/office/drawing/2014/main" id="{7CDBA300-E037-D709-6F23-924F37376524}"/>
              </a:ext>
            </a:extLst>
          </p:cNvPr>
          <p:cNvSpPr/>
          <p:nvPr/>
        </p:nvSpPr>
        <p:spPr>
          <a:xfrm>
            <a:off x="0" y="0"/>
            <a:ext cx="12192000" cy="523220"/>
          </a:xfrm>
          <a:prstGeom prst="rect">
            <a:avLst/>
          </a:prstGeom>
          <a:solidFill>
            <a:srgbClr val="00B050"/>
          </a:solidFill>
        </p:spPr>
        <p:txBody>
          <a:bodyPr wrap="square">
            <a:spAutoFit/>
          </a:bodyPr>
          <a:lstStyle/>
          <a:p>
            <a:pPr algn="ctr"/>
            <a:r>
              <a:rPr lang="en-US" sz="2800" dirty="0"/>
              <a:t>NEPTUN reactor’s active core configuration</a:t>
            </a:r>
            <a:endParaRPr lang="ru-RU" sz="2800" dirty="0"/>
          </a:p>
        </p:txBody>
      </p:sp>
      <p:pic>
        <p:nvPicPr>
          <p:cNvPr id="5" name="Рисунок 4">
            <a:extLst>
              <a:ext uri="{FF2B5EF4-FFF2-40B4-BE49-F238E27FC236}">
                <a16:creationId xmlns:a16="http://schemas.microsoft.com/office/drawing/2014/main" id="{EA1727E6-F0D4-26AB-09A6-1B38C293EB42}"/>
              </a:ext>
            </a:extLst>
          </p:cNvPr>
          <p:cNvPicPr/>
          <p:nvPr/>
        </p:nvPicPr>
        <p:blipFill>
          <a:blip r:embed="rId2"/>
          <a:stretch>
            <a:fillRect/>
          </a:stretch>
        </p:blipFill>
        <p:spPr>
          <a:xfrm>
            <a:off x="251914" y="623054"/>
            <a:ext cx="3489576" cy="3002224"/>
          </a:xfrm>
          <a:prstGeom prst="rect">
            <a:avLst/>
          </a:prstGeom>
        </p:spPr>
      </p:pic>
      <p:pic>
        <p:nvPicPr>
          <p:cNvPr id="9" name="Рисунок 8">
            <a:extLst>
              <a:ext uri="{FF2B5EF4-FFF2-40B4-BE49-F238E27FC236}">
                <a16:creationId xmlns:a16="http://schemas.microsoft.com/office/drawing/2014/main" id="{9B215D52-96BA-8672-A4A4-E4D77839404E}"/>
              </a:ext>
            </a:extLst>
          </p:cNvPr>
          <p:cNvPicPr>
            <a:picLocks noChangeAspect="1"/>
          </p:cNvPicPr>
          <p:nvPr/>
        </p:nvPicPr>
        <p:blipFill>
          <a:blip r:embed="rId3"/>
          <a:stretch>
            <a:fillRect/>
          </a:stretch>
        </p:blipFill>
        <p:spPr>
          <a:xfrm>
            <a:off x="470028" y="3725112"/>
            <a:ext cx="3271462" cy="2983618"/>
          </a:xfrm>
          <a:prstGeom prst="rect">
            <a:avLst/>
          </a:prstGeom>
        </p:spPr>
      </p:pic>
      <p:cxnSp>
        <p:nvCxnSpPr>
          <p:cNvPr id="11" name="Прямая со стрелкой 10">
            <a:extLst>
              <a:ext uri="{FF2B5EF4-FFF2-40B4-BE49-F238E27FC236}">
                <a16:creationId xmlns:a16="http://schemas.microsoft.com/office/drawing/2014/main" id="{1168C083-55F1-1563-B411-C7A0656D87C5}"/>
              </a:ext>
            </a:extLst>
          </p:cNvPr>
          <p:cNvCxnSpPr/>
          <p:nvPr/>
        </p:nvCxnSpPr>
        <p:spPr>
          <a:xfrm flipH="1">
            <a:off x="3372374" y="1262980"/>
            <a:ext cx="369116" cy="221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16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A652216-D091-46E8-81AE-25FB500D65C8}"/>
              </a:ext>
            </a:extLst>
          </p:cNvPr>
          <p:cNvPicPr>
            <a:picLocks noChangeAspect="1"/>
          </p:cNvPicPr>
          <p:nvPr/>
        </p:nvPicPr>
        <p:blipFill>
          <a:blip r:embed="rId2"/>
          <a:stretch>
            <a:fillRect/>
          </a:stretch>
        </p:blipFill>
        <p:spPr>
          <a:xfrm>
            <a:off x="136722" y="524894"/>
            <a:ext cx="3361837" cy="6333106"/>
          </a:xfrm>
          <a:prstGeom prst="rect">
            <a:avLst/>
          </a:prstGeom>
        </p:spPr>
      </p:pic>
      <p:sp>
        <p:nvSpPr>
          <p:cNvPr id="4" name="Rectangle 3">
            <a:extLst>
              <a:ext uri="{FF2B5EF4-FFF2-40B4-BE49-F238E27FC236}">
                <a16:creationId xmlns:a16="http://schemas.microsoft.com/office/drawing/2014/main" id="{C0A43B5A-9527-40F2-9977-408D1674B3E5}"/>
              </a:ext>
            </a:extLst>
          </p:cNvPr>
          <p:cNvSpPr>
            <a:spLocks noChangeArrowheads="1"/>
          </p:cNvSpPr>
          <p:nvPr/>
        </p:nvSpPr>
        <p:spPr bwMode="auto">
          <a:xfrm>
            <a:off x="3397556" y="524894"/>
            <a:ext cx="2577773"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1400" b="1" dirty="0">
                <a:solidFill>
                  <a:srgbClr val="002060"/>
                </a:solidFill>
                <a:effectLst>
                  <a:outerShdw blurRad="38100" dist="38100" dir="2700000" algn="tl">
                    <a:srgbClr val="000000">
                      <a:alpha val="43137"/>
                    </a:srgbClr>
                  </a:outerShdw>
                </a:effectLst>
              </a:rPr>
              <a:t>1 – </a:t>
            </a:r>
            <a:r>
              <a:rPr lang="en-US" sz="1400" b="1" dirty="0">
                <a:solidFill>
                  <a:srgbClr val="002060"/>
                </a:solidFill>
                <a:effectLst>
                  <a:outerShdw blurRad="38100" dist="38100" dir="2700000" algn="tl">
                    <a:srgbClr val="000000">
                      <a:alpha val="43137"/>
                    </a:srgbClr>
                  </a:outerShdw>
                </a:effectLst>
              </a:rPr>
              <a:t>reactor</a:t>
            </a:r>
            <a:r>
              <a:rPr lang="ru-RU" sz="1400" b="1" dirty="0">
                <a:solidFill>
                  <a:srgbClr val="002060"/>
                </a:solidFill>
                <a:effectLst>
                  <a:outerShdw blurRad="38100" dist="38100" dir="2700000" algn="tl">
                    <a:srgbClr val="000000">
                      <a:alpha val="43137"/>
                    </a:srgbClr>
                  </a:outerShdw>
                </a:effectLst>
              </a:rPr>
              <a:t>;</a:t>
            </a:r>
          </a:p>
          <a:p>
            <a:r>
              <a:rPr lang="ru-RU" sz="1400" b="1" dirty="0">
                <a:solidFill>
                  <a:srgbClr val="002060"/>
                </a:solidFill>
                <a:effectLst>
                  <a:outerShdw blurRad="38100" dist="38100" dir="2700000" algn="tl">
                    <a:srgbClr val="000000">
                      <a:alpha val="43137"/>
                    </a:srgbClr>
                  </a:outerShdw>
                </a:effectLst>
              </a:rPr>
              <a:t>2 – </a:t>
            </a:r>
            <a:r>
              <a:rPr lang="en-US" sz="1400" b="1" dirty="0">
                <a:solidFill>
                  <a:srgbClr val="002060"/>
                </a:solidFill>
                <a:effectLst>
                  <a:outerShdw blurRad="38100" dist="38100" dir="2700000" algn="tl">
                    <a:srgbClr val="000000">
                      <a:alpha val="43137"/>
                    </a:srgbClr>
                  </a:outerShdw>
                </a:effectLst>
              </a:rPr>
              <a:t>stationary reflector</a:t>
            </a:r>
            <a:r>
              <a:rPr lang="ru-RU" sz="1400" b="1" dirty="0">
                <a:solidFill>
                  <a:srgbClr val="002060"/>
                </a:solidFill>
                <a:effectLst>
                  <a:outerShdw blurRad="38100" dist="38100" dir="2700000" algn="tl">
                    <a:srgbClr val="000000">
                      <a:alpha val="43137"/>
                    </a:srgbClr>
                  </a:outerShdw>
                </a:effectLst>
              </a:rPr>
              <a:t>;</a:t>
            </a:r>
          </a:p>
          <a:p>
            <a:r>
              <a:rPr lang="ru-RU" sz="1400" b="1" dirty="0">
                <a:solidFill>
                  <a:srgbClr val="002060"/>
                </a:solidFill>
                <a:effectLst>
                  <a:outerShdw blurRad="38100" dist="38100" dir="2700000" algn="tl">
                    <a:srgbClr val="000000">
                      <a:alpha val="43137"/>
                    </a:srgbClr>
                  </a:outerShdw>
                </a:effectLst>
              </a:rPr>
              <a:t>3 – </a:t>
            </a:r>
            <a:r>
              <a:rPr lang="en-US" sz="1400" b="1" dirty="0">
                <a:solidFill>
                  <a:srgbClr val="002060"/>
                </a:solidFill>
                <a:effectLst>
                  <a:outerShdw blurRad="38100" dist="38100" dir="2700000" algn="tl">
                    <a:srgbClr val="000000">
                      <a:alpha val="43137"/>
                    </a:srgbClr>
                  </a:outerShdw>
                </a:effectLst>
              </a:rPr>
              <a:t>reactivity modulator</a:t>
            </a:r>
            <a:r>
              <a:rPr lang="ru-RU" sz="1400" b="1" dirty="0">
                <a:solidFill>
                  <a:srgbClr val="002060"/>
                </a:solidFill>
                <a:effectLst>
                  <a:outerShdw blurRad="38100" dist="38100" dir="2700000" algn="tl">
                    <a:srgbClr val="000000">
                      <a:alpha val="43137"/>
                    </a:srgbClr>
                  </a:outerShdw>
                </a:effectLst>
              </a:rPr>
              <a:t>;</a:t>
            </a:r>
            <a:br>
              <a:rPr lang="ru-RU" sz="1400" b="1" dirty="0">
                <a:solidFill>
                  <a:srgbClr val="002060"/>
                </a:solidFill>
                <a:effectLst>
                  <a:outerShdw blurRad="38100" dist="38100" dir="2700000" algn="tl">
                    <a:srgbClr val="000000">
                      <a:alpha val="43137"/>
                    </a:srgbClr>
                  </a:outerShdw>
                </a:effectLst>
              </a:rPr>
            </a:br>
            <a:r>
              <a:rPr lang="ru-RU" sz="1400" b="1" dirty="0">
                <a:solidFill>
                  <a:srgbClr val="002060"/>
                </a:solidFill>
                <a:effectLst>
                  <a:outerShdw blurRad="38100" dist="38100" dir="2700000" algn="tl">
                    <a:srgbClr val="000000">
                      <a:alpha val="43137"/>
                    </a:srgbClr>
                  </a:outerShdw>
                </a:effectLst>
              </a:rPr>
              <a:t>4 – </a:t>
            </a:r>
            <a:r>
              <a:rPr lang="en-US" sz="1400" b="1" dirty="0">
                <a:solidFill>
                  <a:srgbClr val="002060"/>
                </a:solidFill>
                <a:effectLst>
                  <a:outerShdw blurRad="38100" dist="38100" dir="2700000" algn="tl">
                    <a:srgbClr val="000000">
                      <a:alpha val="43137"/>
                    </a:srgbClr>
                  </a:outerShdw>
                </a:effectLst>
              </a:rPr>
              <a:t>moderators</a:t>
            </a:r>
            <a:r>
              <a:rPr lang="ru-RU" sz="1400" b="1" dirty="0">
                <a:solidFill>
                  <a:srgbClr val="002060"/>
                </a:solidFill>
                <a:effectLst>
                  <a:outerShdw blurRad="38100" dist="38100" dir="2700000" algn="tl">
                    <a:srgbClr val="000000">
                      <a:alpha val="43137"/>
                    </a:srgbClr>
                  </a:outerShdw>
                </a:effectLst>
              </a:rPr>
              <a:t>;</a:t>
            </a:r>
          </a:p>
          <a:p>
            <a:r>
              <a:rPr lang="ru-RU" sz="1400" b="1" dirty="0">
                <a:solidFill>
                  <a:srgbClr val="002060"/>
                </a:solidFill>
                <a:effectLst>
                  <a:outerShdw blurRad="38100" dist="38100" dir="2700000" algn="tl">
                    <a:srgbClr val="000000">
                      <a:alpha val="43137"/>
                    </a:srgbClr>
                  </a:outerShdw>
                </a:effectLst>
              </a:rPr>
              <a:t>5 – </a:t>
            </a:r>
            <a:r>
              <a:rPr lang="en-US" sz="1400" b="1" dirty="0">
                <a:solidFill>
                  <a:srgbClr val="002060"/>
                </a:solidFill>
                <a:effectLst>
                  <a:outerShdw blurRad="38100" dist="38100" dir="2700000" algn="tl">
                    <a:srgbClr val="000000">
                      <a:alpha val="43137"/>
                    </a:srgbClr>
                  </a:outerShdw>
                </a:effectLst>
              </a:rPr>
              <a:t>rotary plugs</a:t>
            </a:r>
            <a:r>
              <a:rPr lang="ru-RU" sz="1400" b="1" dirty="0">
                <a:solidFill>
                  <a:srgbClr val="002060"/>
                </a:solidFill>
                <a:effectLst>
                  <a:outerShdw blurRad="38100" dist="38100" dir="2700000" algn="tl">
                    <a:srgbClr val="000000">
                      <a:alpha val="43137"/>
                    </a:srgbClr>
                  </a:outerShdw>
                </a:effectLst>
              </a:rPr>
              <a:t>;</a:t>
            </a:r>
          </a:p>
          <a:p>
            <a:r>
              <a:rPr lang="ru-RU" sz="1400" b="1" dirty="0">
                <a:solidFill>
                  <a:srgbClr val="002060"/>
                </a:solidFill>
                <a:effectLst>
                  <a:outerShdw blurRad="38100" dist="38100" dir="2700000" algn="tl">
                    <a:srgbClr val="000000">
                      <a:alpha val="43137"/>
                    </a:srgbClr>
                  </a:outerShdw>
                </a:effectLst>
              </a:rPr>
              <a:t>6 – </a:t>
            </a:r>
            <a:r>
              <a:rPr lang="en-US" sz="1400" b="1" dirty="0">
                <a:solidFill>
                  <a:srgbClr val="002060"/>
                </a:solidFill>
                <a:effectLst>
                  <a:outerShdw blurRad="38100" dist="38100" dir="2700000" algn="tl">
                    <a:srgbClr val="000000">
                      <a:alpha val="43137"/>
                    </a:srgbClr>
                  </a:outerShdw>
                </a:effectLst>
              </a:rPr>
              <a:t>CPS actuators;</a:t>
            </a:r>
            <a:endParaRPr lang="ru-RU" sz="1400" b="1" dirty="0">
              <a:solidFill>
                <a:srgbClr val="002060"/>
              </a:solidFill>
              <a:effectLst>
                <a:outerShdw blurRad="38100" dist="38100" dir="2700000" algn="tl">
                  <a:srgbClr val="000000">
                    <a:alpha val="43137"/>
                  </a:srgbClr>
                </a:outerShdw>
              </a:effectLst>
            </a:endParaRPr>
          </a:p>
          <a:p>
            <a:r>
              <a:rPr kumimoji="0" lang="ru-RU" altLang="ru-RU" sz="1200" b="1" i="0" u="none" strike="noStrike" cap="none" normalizeH="0" baseline="0" dirty="0" bmk="_Ref56019959">
                <a:ln>
                  <a:noFill/>
                </a:ln>
                <a:solidFill>
                  <a:srgbClr val="002060"/>
                </a:solidFill>
                <a:effectLst>
                  <a:outerShdw blurRad="38100" dist="38100" dir="2700000" algn="tl">
                    <a:srgbClr val="000000">
                      <a:alpha val="43137"/>
                    </a:srgbClr>
                  </a:outerShdw>
                </a:effectLst>
                <a:latin typeface="Arial" panose="020B0604020202020204" pitchFamily="34" charset="0"/>
              </a:rPr>
              <a:t>7 – </a:t>
            </a:r>
            <a:r>
              <a:rPr lang="en-US" altLang="ru-RU" sz="1200" b="1" dirty="0" bmk="_Ref56019959">
                <a:solidFill>
                  <a:srgbClr val="002060"/>
                </a:solidFill>
                <a:effectLst>
                  <a:outerShdw blurRad="38100" dist="38100" dir="2700000" algn="tl">
                    <a:srgbClr val="000000">
                      <a:alpha val="43137"/>
                    </a:srgbClr>
                  </a:outerShdw>
                </a:effectLst>
                <a:latin typeface="Arial" panose="020B0604020202020204" pitchFamily="34" charset="0"/>
              </a:rPr>
              <a:t>RS of RSS</a:t>
            </a:r>
            <a:endParaRPr lang="ru-RU" altLang="ru-RU" sz="1200" b="1" dirty="0" bmk="_Ref56019959">
              <a:solidFill>
                <a:srgbClr val="002060"/>
              </a:solidFill>
              <a:effectLst>
                <a:outerShdw blurRad="38100" dist="38100" dir="2700000" algn="tl">
                  <a:srgbClr val="000000">
                    <a:alpha val="43137"/>
                  </a:srgbClr>
                </a:outerShdw>
              </a:effectLst>
              <a:latin typeface="Arial" panose="020B0604020202020204" pitchFamily="34" charset="0"/>
            </a:endParaRPr>
          </a:p>
          <a:p>
            <a:r>
              <a:rPr kumimoji="0" lang="en-US" altLang="ru-RU" sz="1200" b="1" i="0" u="none" strike="noStrike" cap="none" normalizeH="0" baseline="0" dirty="0" bmk="_Ref56019959">
                <a:ln>
                  <a:noFill/>
                </a:ln>
                <a:solidFill>
                  <a:srgbClr val="002060"/>
                </a:solidFill>
                <a:effectLst>
                  <a:outerShdw blurRad="38100" dist="38100" dir="2700000" algn="tl">
                    <a:srgbClr val="000000">
                      <a:alpha val="43137"/>
                    </a:srgbClr>
                  </a:outerShdw>
                </a:effectLst>
                <a:latin typeface="Arial" panose="020B0604020202020204" pitchFamily="34" charset="0"/>
              </a:rPr>
              <a:t>Power</a:t>
            </a:r>
            <a:r>
              <a:rPr kumimoji="0" lang="ru-RU" altLang="ru-RU" sz="1200" b="1" i="0" u="none" strike="noStrike" cap="none" normalizeH="0" baseline="0" dirty="0" bmk="_Ref56019959">
                <a:ln>
                  <a:noFill/>
                </a:ln>
                <a:solidFill>
                  <a:srgbClr val="002060"/>
                </a:solidFill>
                <a:effectLst>
                  <a:outerShdw blurRad="38100" dist="38100" dir="2700000" algn="tl">
                    <a:srgbClr val="000000">
                      <a:alpha val="43137"/>
                    </a:srgbClr>
                  </a:outerShdw>
                </a:effectLst>
                <a:latin typeface="Arial" panose="020B0604020202020204" pitchFamily="34" charset="0"/>
              </a:rPr>
              <a:t> 10-15 М</a:t>
            </a:r>
            <a:r>
              <a:rPr kumimoji="0" lang="en-US" altLang="ru-RU" sz="1200" b="1" i="0" u="none" strike="noStrike" cap="none" normalizeH="0" baseline="0" dirty="0" bmk="_Ref56019959">
                <a:ln>
                  <a:noFill/>
                </a:ln>
                <a:solidFill>
                  <a:srgbClr val="002060"/>
                </a:solidFill>
                <a:effectLst>
                  <a:outerShdw blurRad="38100" dist="38100" dir="2700000" algn="tl">
                    <a:srgbClr val="000000">
                      <a:alpha val="43137"/>
                    </a:srgbClr>
                  </a:outerShdw>
                </a:effectLst>
                <a:latin typeface="Arial" panose="020B0604020202020204" pitchFamily="34" charset="0"/>
              </a:rPr>
              <a:t>W</a:t>
            </a:r>
            <a:endParaRPr kumimoji="0" lang="ru-RU" altLang="ru-RU" sz="1200" b="1" i="0" u="none" strike="noStrike" cap="none" normalizeH="0" baseline="0" dirty="0" bmk="_Ref56019959">
              <a:ln>
                <a:noFill/>
              </a:ln>
              <a:solidFill>
                <a:srgbClr val="002060"/>
              </a:solidFill>
              <a:effectLst>
                <a:outerShdw blurRad="38100" dist="38100" dir="2700000" algn="tl">
                  <a:srgbClr val="000000">
                    <a:alpha val="43137"/>
                  </a:srgbClr>
                </a:outerShdw>
              </a:effectLst>
              <a:latin typeface="Arial" panose="020B0604020202020204" pitchFamily="34" charset="0"/>
            </a:endParaRPr>
          </a:p>
          <a:p>
            <a:r>
              <a:rPr lang="en-US" altLang="ru-RU" sz="1200" b="1" dirty="0" bmk="_Ref56019959">
                <a:solidFill>
                  <a:srgbClr val="002060"/>
                </a:solidFill>
                <a:effectLst>
                  <a:outerShdw blurRad="38100" dist="38100" dir="2700000" algn="tl">
                    <a:srgbClr val="000000">
                      <a:alpha val="43137"/>
                    </a:srgbClr>
                  </a:outerShdw>
                </a:effectLst>
                <a:latin typeface="Arial" panose="020B0604020202020204" pitchFamily="34" charset="0"/>
              </a:rPr>
              <a:t>Fuel </a:t>
            </a:r>
            <a:r>
              <a:rPr lang="ru-RU" altLang="ru-RU" sz="1200" b="1" dirty="0" bmk="_Ref56019959">
                <a:solidFill>
                  <a:srgbClr val="002060"/>
                </a:solidFill>
                <a:effectLst>
                  <a:outerShdw blurRad="38100" dist="38100" dir="2700000" algn="tl">
                    <a:srgbClr val="000000">
                      <a:alpha val="43137"/>
                    </a:srgbClr>
                  </a:outerShdw>
                </a:effectLst>
                <a:latin typeface="Arial" panose="020B0604020202020204" pitchFamily="34" charset="0"/>
              </a:rPr>
              <a:t>500 </a:t>
            </a:r>
            <a:r>
              <a:rPr lang="en-US" altLang="ru-RU" sz="1200" b="1" dirty="0" bmk="_Ref56019959">
                <a:solidFill>
                  <a:srgbClr val="002060"/>
                </a:solidFill>
                <a:effectLst>
                  <a:outerShdw blurRad="38100" dist="38100" dir="2700000" algn="tl">
                    <a:srgbClr val="000000">
                      <a:alpha val="43137"/>
                    </a:srgbClr>
                  </a:outerShdw>
                </a:effectLst>
                <a:latin typeface="Arial" panose="020B0604020202020204" pitchFamily="34" charset="0"/>
              </a:rPr>
              <a:t>kg</a:t>
            </a:r>
          </a:p>
          <a:p>
            <a:r>
              <a:rPr kumimoji="0" lang="en-US" altLang="ru-RU" sz="1200" b="1" i="0" u="none" strike="noStrike" cap="none" normalizeH="0" baseline="0" dirty="0" bmk="_Ref56019959">
                <a:ln>
                  <a:noFill/>
                </a:ln>
                <a:solidFill>
                  <a:srgbClr val="002060"/>
                </a:solidFill>
                <a:effectLst>
                  <a:outerShdw blurRad="38100" dist="38100" dir="2700000" algn="tl">
                    <a:srgbClr val="000000">
                      <a:alpha val="43137"/>
                    </a:srgbClr>
                  </a:outerShdw>
                </a:effectLst>
                <a:latin typeface="Arial" panose="020B0604020202020204" pitchFamily="34" charset="0"/>
              </a:rPr>
              <a:t>Average flux </a:t>
            </a:r>
            <a:r>
              <a:rPr lang="en-US" sz="1200" b="1" dirty="0">
                <a:latin typeface="Arial" panose="020B0604020202020204" pitchFamily="34" charset="0"/>
                <a:cs typeface="Arial" panose="020B0604020202020204" pitchFamily="34" charset="0"/>
              </a:rPr>
              <a:t>10</a:t>
            </a:r>
            <a:r>
              <a:rPr lang="en-US" sz="1200" b="1" baseline="30000" dirty="0">
                <a:latin typeface="Arial" panose="020B0604020202020204" pitchFamily="34" charset="0"/>
                <a:cs typeface="Arial" panose="020B0604020202020204" pitchFamily="34" charset="0"/>
              </a:rPr>
              <a:t>14</a:t>
            </a:r>
            <a:r>
              <a:rPr lang="en-US" sz="1200" b="1" dirty="0">
                <a:latin typeface="Arial" panose="020B0604020202020204" pitchFamily="34" charset="0"/>
                <a:cs typeface="Arial" panose="020B0604020202020204" pitchFamily="34" charset="0"/>
              </a:rPr>
              <a:t> n/cm</a:t>
            </a:r>
            <a:r>
              <a:rPr lang="en-US" sz="1200" b="1" baseline="30000" dirty="0">
                <a:latin typeface="Arial" panose="020B0604020202020204" pitchFamily="34" charset="0"/>
                <a:cs typeface="Arial" panose="020B0604020202020204" pitchFamily="34" charset="0"/>
              </a:rPr>
              <a:t>2</a:t>
            </a:r>
            <a:r>
              <a:rPr lang="en-US" sz="1200" b="1" dirty="0">
                <a:latin typeface="Arial" panose="020B0604020202020204" pitchFamily="34" charset="0"/>
                <a:cs typeface="Arial" panose="020B0604020202020204" pitchFamily="34" charset="0"/>
              </a:rPr>
              <a:t>/s</a:t>
            </a:r>
            <a:endParaRPr lang="en-US" sz="1400" b="1" dirty="0">
              <a:latin typeface="Arial" panose="020B0604020202020204" pitchFamily="34" charset="0"/>
              <a:cs typeface="Arial" panose="020B0604020202020204" pitchFamily="34" charset="0"/>
            </a:endParaRPr>
          </a:p>
          <a:p>
            <a:r>
              <a:rPr lang="en-US" altLang="ru-RU" sz="1400" b="1" dirty="0" bmk="_Ref56019959">
                <a:solidFill>
                  <a:srgbClr val="002060"/>
                </a:solidFill>
                <a:effectLst>
                  <a:outerShdw blurRad="38100" dist="38100" dir="2700000" algn="tl">
                    <a:srgbClr val="000000">
                      <a:alpha val="43137"/>
                    </a:srgbClr>
                  </a:outerShdw>
                </a:effectLst>
                <a:latin typeface="Arial" panose="020B0604020202020204" pitchFamily="34" charset="0"/>
              </a:rPr>
              <a:t>Flux in pulse </a:t>
            </a:r>
            <a:r>
              <a:rPr lang="en-US" sz="1200" b="1" dirty="0">
                <a:latin typeface="Arial" panose="020B0604020202020204" pitchFamily="34" charset="0"/>
                <a:cs typeface="Arial" panose="020B0604020202020204" pitchFamily="34" charset="0"/>
              </a:rPr>
              <a:t>10</a:t>
            </a:r>
            <a:r>
              <a:rPr lang="en-US" sz="1200" b="1" baseline="30000" dirty="0">
                <a:latin typeface="Arial" panose="020B0604020202020204" pitchFamily="34" charset="0"/>
                <a:cs typeface="Arial" panose="020B0604020202020204" pitchFamily="34" charset="0"/>
              </a:rPr>
              <a:t>16</a:t>
            </a:r>
            <a:r>
              <a:rPr lang="en-US" sz="1200" b="1" dirty="0">
                <a:latin typeface="Arial" panose="020B0604020202020204" pitchFamily="34" charset="0"/>
                <a:cs typeface="Arial" panose="020B0604020202020204" pitchFamily="34" charset="0"/>
              </a:rPr>
              <a:t> n/cm</a:t>
            </a:r>
            <a:r>
              <a:rPr lang="en-US" sz="1200" b="1" baseline="30000" dirty="0">
                <a:latin typeface="Arial" panose="020B0604020202020204" pitchFamily="34" charset="0"/>
                <a:cs typeface="Arial" panose="020B0604020202020204" pitchFamily="34" charset="0"/>
              </a:rPr>
              <a:t>2</a:t>
            </a:r>
            <a:r>
              <a:rPr lang="en-US" sz="1200" b="1" dirty="0">
                <a:latin typeface="Arial" panose="020B0604020202020204" pitchFamily="34" charset="0"/>
                <a:cs typeface="Arial" panose="020B0604020202020204" pitchFamily="34" charset="0"/>
              </a:rPr>
              <a:t>/s</a:t>
            </a:r>
            <a:endParaRPr kumimoji="0" lang="ru-RU" altLang="ru-RU" sz="1200" b="1" i="0" u="none" strike="noStrike" cap="none" normalizeH="0" baseline="0" dirty="0" bmk="_Ref56019959">
              <a:ln>
                <a:noFill/>
              </a:ln>
              <a:solidFill>
                <a:srgbClr val="002060"/>
              </a:solidFill>
              <a:effectLst>
                <a:outerShdw blurRad="38100" dist="38100" dir="2700000" algn="tl">
                  <a:srgbClr val="000000">
                    <a:alpha val="43137"/>
                  </a:srgbClr>
                </a:outerShdw>
              </a:effectLst>
              <a:latin typeface="Arial" panose="020B0604020202020204" pitchFamily="34" charset="0"/>
            </a:endParaRPr>
          </a:p>
        </p:txBody>
      </p:sp>
      <p:sp>
        <p:nvSpPr>
          <p:cNvPr id="10" name="Прямоугольник 9"/>
          <p:cNvSpPr/>
          <p:nvPr/>
        </p:nvSpPr>
        <p:spPr>
          <a:xfrm>
            <a:off x="0" y="0"/>
            <a:ext cx="12192000" cy="461665"/>
          </a:xfrm>
          <a:prstGeom prst="rect">
            <a:avLst/>
          </a:prstGeom>
          <a:solidFill>
            <a:srgbClr val="00B050"/>
          </a:solidFill>
          <a:ln>
            <a:solidFill>
              <a:schemeClr val="accent1"/>
            </a:solidFill>
          </a:ln>
        </p:spPr>
        <p:txBody>
          <a:bodyPr wrap="square">
            <a:spAutoFit/>
          </a:bodyPr>
          <a:lstStyle/>
          <a:p>
            <a:pPr algn="ctr"/>
            <a:r>
              <a:rPr lang="en-US" sz="2400" dirty="0"/>
              <a:t>Optimization of the reactor construction</a:t>
            </a:r>
            <a:r>
              <a:rPr lang="ru-RU" sz="2400" dirty="0"/>
              <a:t>: </a:t>
            </a:r>
            <a:r>
              <a:rPr lang="en-US" sz="2400" dirty="0"/>
              <a:t>reactor vessel, reactivity modulator, a.c.c.</a:t>
            </a:r>
            <a:r>
              <a:rPr lang="ru-RU" sz="2400" dirty="0"/>
              <a:t> </a:t>
            </a:r>
            <a:r>
              <a:rPr lang="en-US" sz="2400" dirty="0"/>
              <a:t>(NIKIET)</a:t>
            </a:r>
            <a:endParaRPr lang="ru-RU" sz="2400" dirty="0"/>
          </a:p>
        </p:txBody>
      </p:sp>
      <p:pic>
        <p:nvPicPr>
          <p:cNvPr id="13" name="Рисунок 12">
            <a:extLst>
              <a:ext uri="{FF2B5EF4-FFF2-40B4-BE49-F238E27FC236}">
                <a16:creationId xmlns:a16="http://schemas.microsoft.com/office/drawing/2014/main" id="{7A167DD8-0F83-1293-927E-8F9E856F5E9B}"/>
              </a:ext>
            </a:extLst>
          </p:cNvPr>
          <p:cNvPicPr>
            <a:picLocks noChangeAspect="1"/>
          </p:cNvPicPr>
          <p:nvPr/>
        </p:nvPicPr>
        <p:blipFill>
          <a:blip r:embed="rId3"/>
          <a:stretch>
            <a:fillRect/>
          </a:stretch>
        </p:blipFill>
        <p:spPr>
          <a:xfrm>
            <a:off x="5475219" y="574903"/>
            <a:ext cx="4121727" cy="2810789"/>
          </a:xfrm>
          <a:prstGeom prst="rect">
            <a:avLst/>
          </a:prstGeom>
        </p:spPr>
      </p:pic>
      <p:pic>
        <p:nvPicPr>
          <p:cNvPr id="14" name="Рисунок 13">
            <a:extLst>
              <a:ext uri="{FF2B5EF4-FFF2-40B4-BE49-F238E27FC236}">
                <a16:creationId xmlns:a16="http://schemas.microsoft.com/office/drawing/2014/main" id="{0F0B9DBC-0AEB-3180-0450-B1714812C0FB}"/>
              </a:ext>
            </a:extLst>
          </p:cNvPr>
          <p:cNvPicPr/>
          <p:nvPr/>
        </p:nvPicPr>
        <p:blipFill>
          <a:blip r:embed="rId4" cstate="print"/>
          <a:srcRect/>
          <a:stretch>
            <a:fillRect/>
          </a:stretch>
        </p:blipFill>
        <p:spPr bwMode="auto">
          <a:xfrm>
            <a:off x="7536082" y="4216589"/>
            <a:ext cx="4404286" cy="2361246"/>
          </a:xfrm>
          <a:prstGeom prst="rect">
            <a:avLst/>
          </a:prstGeom>
          <a:noFill/>
          <a:ln w="9525">
            <a:noFill/>
            <a:miter lim="800000"/>
            <a:headEnd/>
            <a:tailEnd/>
          </a:ln>
        </p:spPr>
      </p:pic>
      <p:pic>
        <p:nvPicPr>
          <p:cNvPr id="15" name="Рисунок 14" descr="E:\IBR_teplo\doc\doc\fluent_B4C_10cm_vfin1.jpg">
            <a:extLst>
              <a:ext uri="{FF2B5EF4-FFF2-40B4-BE49-F238E27FC236}">
                <a16:creationId xmlns:a16="http://schemas.microsoft.com/office/drawing/2014/main" id="{1E1008AF-8C58-7288-A4F1-78CC354F9F55}"/>
              </a:ext>
            </a:extLst>
          </p:cNvPr>
          <p:cNvPicPr/>
          <p:nvPr/>
        </p:nvPicPr>
        <p:blipFill>
          <a:blip r:embed="rId5" cstate="print"/>
          <a:srcRect/>
          <a:stretch>
            <a:fillRect/>
          </a:stretch>
        </p:blipFill>
        <p:spPr bwMode="auto">
          <a:xfrm>
            <a:off x="3710439" y="3026049"/>
            <a:ext cx="3567816" cy="3153077"/>
          </a:xfrm>
          <a:prstGeom prst="rect">
            <a:avLst/>
          </a:prstGeom>
          <a:noFill/>
          <a:ln w="9525">
            <a:noFill/>
            <a:miter lim="800000"/>
            <a:headEnd/>
            <a:tailEnd/>
          </a:ln>
        </p:spPr>
      </p:pic>
      <p:cxnSp>
        <p:nvCxnSpPr>
          <p:cNvPr id="18" name="Прямая со стрелкой 17">
            <a:extLst>
              <a:ext uri="{FF2B5EF4-FFF2-40B4-BE49-F238E27FC236}">
                <a16:creationId xmlns:a16="http://schemas.microsoft.com/office/drawing/2014/main" id="{70980F4E-31D3-4F7E-4BBA-3B8A445C9E1E}"/>
              </a:ext>
            </a:extLst>
          </p:cNvPr>
          <p:cNvCxnSpPr>
            <a:cxnSpLocks/>
          </p:cNvCxnSpPr>
          <p:nvPr/>
        </p:nvCxnSpPr>
        <p:spPr>
          <a:xfrm>
            <a:off x="7951989" y="2189285"/>
            <a:ext cx="1099647" cy="2068679"/>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Прямая со стрелкой 20">
            <a:extLst>
              <a:ext uri="{FF2B5EF4-FFF2-40B4-BE49-F238E27FC236}">
                <a16:creationId xmlns:a16="http://schemas.microsoft.com/office/drawing/2014/main" id="{15705BE4-A2C9-CBA7-8C61-42E2BE37E52D}"/>
              </a:ext>
            </a:extLst>
          </p:cNvPr>
          <p:cNvCxnSpPr/>
          <p:nvPr/>
        </p:nvCxnSpPr>
        <p:spPr>
          <a:xfrm>
            <a:off x="2971800" y="3335683"/>
            <a:ext cx="1090246" cy="6361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Прямоугольник 22">
            <a:extLst>
              <a:ext uri="{FF2B5EF4-FFF2-40B4-BE49-F238E27FC236}">
                <a16:creationId xmlns:a16="http://schemas.microsoft.com/office/drawing/2014/main" id="{4D55F517-8989-A76D-5C1C-596323EEF900}"/>
              </a:ext>
            </a:extLst>
          </p:cNvPr>
          <p:cNvSpPr/>
          <p:nvPr/>
        </p:nvSpPr>
        <p:spPr>
          <a:xfrm>
            <a:off x="8618327" y="2076047"/>
            <a:ext cx="3573673" cy="1815882"/>
          </a:xfrm>
          <a:prstGeom prst="rect">
            <a:avLst/>
          </a:prstGeom>
        </p:spPr>
        <p:txBody>
          <a:bodyPr wrap="square">
            <a:spAutoFit/>
          </a:bodyPr>
          <a:lstStyle/>
          <a:p>
            <a:pPr algn="ctr"/>
            <a:r>
              <a:rPr lang="en-US" sz="1600" b="1" dirty="0">
                <a:solidFill>
                  <a:srgbClr val="FF0000"/>
                </a:solidFill>
                <a:effectLst>
                  <a:outerShdw blurRad="38100" dist="38100" dir="2700000" algn="tl">
                    <a:srgbClr val="000000">
                      <a:alpha val="43137"/>
                    </a:srgbClr>
                  </a:outerShdw>
                </a:effectLst>
              </a:rPr>
              <a:t>Main task is</a:t>
            </a:r>
          </a:p>
          <a:p>
            <a:pPr algn="ctr"/>
            <a:r>
              <a:rPr lang="en-US" sz="1600" b="1" dirty="0">
                <a:solidFill>
                  <a:srgbClr val="FF0000"/>
                </a:solidFill>
                <a:effectLst>
                  <a:outerShdw blurRad="38100" dist="38100" dir="2700000" algn="tl">
                    <a:srgbClr val="000000">
                      <a:alpha val="43137"/>
                    </a:srgbClr>
                  </a:outerShdw>
                </a:effectLst>
              </a:rPr>
              <a:t>optimization of reactor vessel  and </a:t>
            </a:r>
          </a:p>
          <a:p>
            <a:pPr algn="ctr"/>
            <a:r>
              <a:rPr lang="en-US" sz="1600" b="1" dirty="0">
                <a:solidFill>
                  <a:srgbClr val="FF0000"/>
                </a:solidFill>
                <a:effectLst>
                  <a:outerShdw blurRad="38100" dist="38100" dir="2700000" algn="tl">
                    <a:srgbClr val="000000">
                      <a:alpha val="43137"/>
                    </a:srgbClr>
                  </a:outerShdw>
                </a:effectLst>
              </a:rPr>
              <a:t>reactivity modulator for reduce thermal</a:t>
            </a:r>
          </a:p>
          <a:p>
            <a:pPr algn="ctr"/>
            <a:r>
              <a:rPr lang="en-US" sz="1600" b="1" dirty="0">
                <a:solidFill>
                  <a:srgbClr val="FF0000"/>
                </a:solidFill>
                <a:effectLst>
                  <a:outerShdw blurRad="38100" dist="38100" dir="2700000" algn="tl">
                    <a:srgbClr val="000000">
                      <a:alpha val="43137"/>
                    </a:srgbClr>
                  </a:outerShdw>
                </a:effectLst>
              </a:rPr>
              <a:t>capacity and deformation</a:t>
            </a:r>
            <a:r>
              <a:rPr lang="ru-RU" sz="1600" b="1" dirty="0">
                <a:solidFill>
                  <a:srgbClr val="FF0000"/>
                </a:solidFill>
                <a:effectLst>
                  <a:outerShdw blurRad="38100" dist="38100" dir="2700000" algn="tl">
                    <a:srgbClr val="000000">
                      <a:alpha val="43137"/>
                    </a:srgbClr>
                  </a:outerShdw>
                </a:effectLst>
              </a:rPr>
              <a:t> </a:t>
            </a:r>
            <a:r>
              <a:rPr lang="en-US" sz="1600" b="1" dirty="0">
                <a:solidFill>
                  <a:srgbClr val="FF0000"/>
                </a:solidFill>
                <a:effectLst>
                  <a:outerShdw blurRad="38100" dist="38100" dir="2700000" algn="tl">
                    <a:srgbClr val="000000">
                      <a:alpha val="43137"/>
                    </a:srgbClr>
                  </a:outerShdw>
                </a:effectLst>
              </a:rPr>
              <a:t>for the finding out of the safety factor</a:t>
            </a:r>
            <a:r>
              <a:rPr lang="ru-RU" sz="1600" b="1" dirty="0">
                <a:solidFill>
                  <a:srgbClr val="FF0000"/>
                </a:solidFill>
                <a:effectLst>
                  <a:outerShdw blurRad="38100" dist="38100" dir="2700000" algn="tl">
                    <a:srgbClr val="000000">
                      <a:alpha val="43137"/>
                    </a:srgbClr>
                  </a:outerShdw>
                </a:effectLst>
              </a:rPr>
              <a:t> (</a:t>
            </a:r>
            <a:r>
              <a:rPr lang="en-US" sz="1600" b="1" dirty="0">
                <a:solidFill>
                  <a:srgbClr val="FF0000"/>
                </a:solidFill>
                <a:effectLst>
                  <a:outerShdw blurRad="38100" dist="38100" dir="2700000" algn="tl">
                    <a:srgbClr val="000000">
                      <a:alpha val="43137"/>
                    </a:srgbClr>
                  </a:outerShdw>
                </a:effectLst>
              </a:rPr>
              <a:t>before starting Draft Design)!</a:t>
            </a:r>
          </a:p>
          <a:p>
            <a:pPr algn="ctr"/>
            <a:endParaRPr lang="ru-RU" sz="1600" dirty="0">
              <a:solidFill>
                <a:srgbClr val="FF0000"/>
              </a:solidFill>
            </a:endParaRPr>
          </a:p>
        </p:txBody>
      </p:sp>
    </p:spTree>
    <p:extLst>
      <p:ext uri="{BB962C8B-B14F-4D97-AF65-F5344CB8AC3E}">
        <p14:creationId xmlns:p14="http://schemas.microsoft.com/office/powerpoint/2010/main" val="3391482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151210</TotalTime>
  <Words>3567</Words>
  <Application>Microsoft Office PowerPoint</Application>
  <PresentationFormat>Широкоэкранный</PresentationFormat>
  <Paragraphs>306</Paragraphs>
  <Slides>24</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Example of fuel rod assemblies a.c.c. from GC TP</vt:lpstr>
      <vt:lpstr>Презентация PowerPoint</vt:lpstr>
      <vt:lpstr>Презентация PowerPoint</vt:lpstr>
      <vt:lpstr>   1.The dynamics model describing and studying the reasons of pulse reactor instability, determination of the parameters of stable reactor operation (including optimal a.c.c. and fuel rod fixation - thermoelasticity block), verification of theoretical methods to the study of dynamics of the pulse reactor  2. Development of a certified and attested dynamics computer model to justify the safety of the reactor in governmental agency (Rostechnadzor etc.) in future. For certification, it is necessary to do a verification each program blocks using attested digital calculation codes and if you don’t have them, you need setting up experiments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your attention!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neutron source at JINR: current status and future plans  M.V. Bulavin</dc:title>
  <dc:creator>Булавин Максим</dc:creator>
  <cp:lastModifiedBy>Admin</cp:lastModifiedBy>
  <cp:revision>761</cp:revision>
  <cp:lastPrinted>2023-03-03T08:05:19Z</cp:lastPrinted>
  <dcterms:created xsi:type="dcterms:W3CDTF">2021-05-12T06:48:48Z</dcterms:created>
  <dcterms:modified xsi:type="dcterms:W3CDTF">2024-01-23T09:44:24Z</dcterms:modified>
</cp:coreProperties>
</file>