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sldIdLst>
    <p:sldId id="320" r:id="rId2"/>
    <p:sldId id="547" r:id="rId3"/>
    <p:sldId id="510" r:id="rId4"/>
    <p:sldId id="542" r:id="rId5"/>
    <p:sldId id="541" r:id="rId6"/>
    <p:sldId id="530" r:id="rId7"/>
    <p:sldId id="531" r:id="rId8"/>
    <p:sldId id="532" r:id="rId9"/>
    <p:sldId id="533" r:id="rId10"/>
    <p:sldId id="534" r:id="rId11"/>
    <p:sldId id="535" r:id="rId12"/>
    <p:sldId id="536" r:id="rId13"/>
    <p:sldId id="537" r:id="rId14"/>
    <p:sldId id="538" r:id="rId15"/>
    <p:sldId id="513" r:id="rId16"/>
    <p:sldId id="466" r:id="rId17"/>
    <p:sldId id="515" r:id="rId18"/>
    <p:sldId id="540" r:id="rId19"/>
    <p:sldId id="543" r:id="rId20"/>
    <p:sldId id="539" r:id="rId21"/>
    <p:sldId id="548" r:id="rId22"/>
    <p:sldId id="365" r:id="rId2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B416"/>
    <a:srgbClr val="E5F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2" autoAdjust="0"/>
    <p:restoredTop sz="87863" autoAdjust="0"/>
  </p:normalViewPr>
  <p:slideViewPr>
    <p:cSldViewPr>
      <p:cViewPr varScale="1">
        <p:scale>
          <a:sx n="110" d="100"/>
          <a:sy n="110" d="100"/>
        </p:scale>
        <p:origin x="58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611" y="-39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8E7EC1C-08EF-4887-9FAA-B03C0B468F42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87F321-E365-4C9A-B387-8B9FEE398B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163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91.emf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87F321-E365-4C9A-B387-8B9FEE398B5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808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87F321-E365-4C9A-B387-8B9FEE398B5F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166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87F321-E365-4C9A-B387-8B9FEE398B5F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682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87F321-E365-4C9A-B387-8B9FEE398B5F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70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87F321-E365-4C9A-B387-8B9FEE398B5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3419475" y="4987925"/>
          <a:ext cx="25717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6800" imgH="256830" progId="Equation.DSMT4">
                  <p:embed/>
                </p:oleObj>
              </mc:Choice>
              <mc:Fallback>
                <p:oleObj name="Equation" r:id="rId3" imgW="256800" imgH="256830" progId="Equation.DSMT4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9475" y="4987925"/>
                        <a:ext cx="257175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986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AC4485-DB7C-469C-8360-F1C2982A7205}" type="slidenum">
              <a:rPr lang="ru-RU"/>
              <a:pPr/>
              <a:t>2</a:t>
            </a:fld>
            <a:endParaRPr lang="ru-RU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17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87F321-E365-4C9A-B387-8B9FEE398B5F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569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87F321-E365-4C9A-B387-8B9FEE398B5F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08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E8418C-B9FF-4A78-806D-AD7458D718B5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2463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87F321-E365-4C9A-B387-8B9FEE398B5F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086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E8418C-B9FF-4A78-806D-AD7458D718B5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1324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E8418C-B9FF-4A78-806D-AD7458D718B5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5020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711AA7-7161-4F7F-921C-066D38FCE8D5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3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7AD62-B485-41AF-BCFA-370A4CCDCB3D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B9BB9-957D-44FB-94C9-DEB82743F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FAB0F-3B1A-414B-BE07-B2FCD1189E59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EF425-B63A-419E-B587-FB0536E332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981A4-2C05-49BE-8BC9-C9FD78216FED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5100A-33E9-42EA-9E2B-DD86076E7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F8527-60B3-4EBD-8A4A-C4722C48BC54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61E31-659D-4D13-B399-6893B78FB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3D137-BF7C-4224-A2BF-DB8076358DF8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09FCB-8B1F-4C68-B129-5BB04B5231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7E201-1615-43CB-9120-D5FCDA5F8593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49A69-A0DD-4AD6-A025-45C5F5EAD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3F57D-BC63-402E-A7CA-9FB9306F9B5C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BEE6F-BF62-41D3-99D3-67B24C0580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7E4BA-0160-4D9D-839C-22C266AC0E21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3700E-0AFD-4B1E-BE32-83574B995C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18DA-0A71-4931-8A67-9515864156CE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A2AE-9D92-46B1-BBBE-D9FB77A96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BA66A-6119-4C10-90D9-79FCE2316D80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5A1DE-CE45-4EF1-86AA-16CFB0B12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43F22-A95E-4524-BE20-AE80DCA3B795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595B8-6C80-462F-BDE7-216DE8052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1">
                <a:tint val="66000"/>
                <a:satMod val="160000"/>
              </a:schemeClr>
            </a:gs>
            <a:gs pos="56000">
              <a:schemeClr val="accent1">
                <a:tint val="23500"/>
                <a:satMod val="160000"/>
                <a:lumMod val="48000"/>
                <a:lumOff val="52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AC7065-9E2A-45D3-9ACE-9F26FB19B4BF}" type="datetimeFigureOut">
              <a:rPr lang="ru-RU"/>
              <a:pPr>
                <a:defRPr/>
              </a:pPr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31E302-087A-4826-ACEE-98FB4D1BB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8.emf"/><Relationship Id="rId7" Type="http://schemas.openxmlformats.org/officeDocument/2006/relationships/oleObject" Target="../embeddings/oleObject1.bin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0.163770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016/j.nima.2022.166917" TargetMode="External"/><Relationship Id="rId4" Type="http://schemas.openxmlformats.org/officeDocument/2006/relationships/hyperlink" Target="https://doi.org/10.1016/j.nima.2020.16461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image" Target="../media/image84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0.emf"/><Relationship Id="rId4" Type="http://schemas.openxmlformats.org/officeDocument/2006/relationships/image" Target="../media/image85.png"/><Relationship Id="rId9" Type="http://schemas.openxmlformats.org/officeDocument/2006/relationships/image" Target="../media/image8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jpe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0.emf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7"/>
          <p:cNvSpPr>
            <a:spLocks noChangeShapeType="1"/>
          </p:cNvSpPr>
          <p:nvPr/>
        </p:nvSpPr>
        <p:spPr bwMode="auto">
          <a:xfrm>
            <a:off x="1919536" y="6021288"/>
            <a:ext cx="8293100" cy="127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919536" y="1924313"/>
            <a:ext cx="8293100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000" b="1" dirty="0"/>
              <a:t>Current state of the </a:t>
            </a:r>
            <a:br>
              <a:rPr lang="en-US" sz="4000" b="1" dirty="0"/>
            </a:br>
            <a:r>
              <a:rPr lang="en-US" sz="4000" b="1" dirty="0"/>
              <a:t>FSD Fourier diffractometer </a:t>
            </a:r>
            <a:br>
              <a:rPr lang="en-US" sz="4000" b="1" dirty="0"/>
            </a:br>
            <a:r>
              <a:rPr lang="en-US" sz="4000" b="1" dirty="0"/>
              <a:t>for residual stress measurement</a:t>
            </a:r>
            <a:endParaRPr lang="ru-RU" sz="4000" b="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979364" y="6165305"/>
            <a:ext cx="82931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dirty="0"/>
              <a:t>58th meeting of the PAC for Condensed Matter Physics, 25 January 2024</a:t>
            </a:r>
            <a:endParaRPr lang="en-US" dirty="0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007769" y="4522095"/>
            <a:ext cx="36005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en-US" sz="2200" b="1" dirty="0"/>
              <a:t>G.D. Bokuchava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336" y="63661"/>
            <a:ext cx="8433587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0" rIns="0" bIns="0">
            <a:spAutoFit/>
          </a:bodyPr>
          <a:lstStyle/>
          <a:p>
            <a:r>
              <a:rPr lang="en-GB" sz="20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Frequency windows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 Const, Dirichlet, Blackman, </a:t>
            </a:r>
            <a:r>
              <a:rPr lang="en-US" sz="20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Gauss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CompBD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-C,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CompBD</a:t>
            </a:r>
            <a:r>
              <a:rPr lang="en-US" sz="20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-V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7" y="613167"/>
            <a:ext cx="3054773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6" y="548680"/>
            <a:ext cx="3054773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277463"/>
            <a:ext cx="3053406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45" y="3212976"/>
            <a:ext cx="3054773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415480" y="6053309"/>
            <a:ext cx="5256583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Sweep functions reconstructed from raw list-mode data for Dirichlet</a:t>
            </a:r>
            <a:r>
              <a:rPr lang="ru-RU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CompBD</a:t>
            </a:r>
            <a:r>
              <a:rPr lang="ru-RU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-C, Gauss, </a:t>
            </a:r>
            <a:r>
              <a:rPr lang="ru-RU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Blackman</a:t>
            </a:r>
            <a:r>
              <a:rPr lang="en-US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sweeps</a:t>
            </a:r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1" name="Рисунок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8288" y="217549"/>
            <a:ext cx="3140220" cy="242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451767" y="2775698"/>
            <a:ext cx="357059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700" dirty="0">
                <a:latin typeface="+mn-lt"/>
                <a:cs typeface="Arial" panose="020B0604020202020204" pitchFamily="34" charset="0"/>
              </a:rPr>
              <a:t>Absolute deviations of speed ΔΩ from linear dependence for </a:t>
            </a:r>
            <a:r>
              <a:rPr lang="en-US" sz="1700" b="1" u="sng" dirty="0">
                <a:latin typeface="+mn-lt"/>
                <a:cs typeface="Arial" panose="020B0604020202020204" pitchFamily="34" charset="0"/>
              </a:rPr>
              <a:t>old</a:t>
            </a:r>
            <a:r>
              <a:rPr lang="en-US" sz="1700" dirty="0">
                <a:latin typeface="+mn-lt"/>
                <a:cs typeface="Arial" panose="020B0604020202020204" pitchFamily="34" charset="0"/>
              </a:rPr>
              <a:t> and </a:t>
            </a:r>
            <a:r>
              <a:rPr lang="en-US" sz="1700" b="1" u="sng" dirty="0">
                <a:latin typeface="+mn-lt"/>
                <a:cs typeface="Arial" panose="020B0604020202020204" pitchFamily="34" charset="0"/>
              </a:rPr>
              <a:t>new</a:t>
            </a:r>
            <a:r>
              <a:rPr lang="en-US" sz="1700" dirty="0">
                <a:latin typeface="+mn-lt"/>
                <a:cs typeface="Arial" panose="020B0604020202020204" pitchFamily="34" charset="0"/>
              </a:rPr>
              <a:t> FC</a:t>
            </a:r>
            <a:endParaRPr lang="ru-RU" altLang="ru-RU" sz="17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923" y="3445989"/>
            <a:ext cx="2999272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7632351" y="6110132"/>
            <a:ext cx="441292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700" dirty="0">
                <a:latin typeface="+mn-lt"/>
                <a:cs typeface="Arial" panose="020B0604020202020204" pitchFamily="34" charset="0"/>
              </a:rPr>
              <a:t>Transmission function: dependence of the diffraction peak intensity on the stator position </a:t>
            </a:r>
            <a:r>
              <a:rPr lang="ru-RU" sz="1700" dirty="0">
                <a:latin typeface="+mn-lt"/>
                <a:cs typeface="Arial" panose="020B0604020202020204" pitchFamily="34" charset="0"/>
              </a:rPr>
              <a:t>Ψ </a:t>
            </a:r>
            <a:endParaRPr lang="ru-RU" altLang="ru-RU" sz="17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98241" y="5027721"/>
            <a:ext cx="6171583" cy="830997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dirty="0">
                <a:latin typeface="+mn-lt"/>
                <a:cs typeface="Arial" panose="020B0604020202020204" pitchFamily="34" charset="0"/>
              </a:rPr>
              <a:t>Individual Fourier harmonics for the α-Fe(211) peak measured at various constant FC speeds. Experimental data are approximated by an oscillating function:</a:t>
            </a:r>
            <a:endParaRPr lang="ru-RU" altLang="ru-RU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5" y="536215"/>
            <a:ext cx="4050593" cy="332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04" y="324083"/>
            <a:ext cx="2757684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331829"/>
            <a:ext cx="2757684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673176"/>
            <a:ext cx="2757684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2673176"/>
            <a:ext cx="2753595" cy="23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921512" y="56994"/>
            <a:ext cx="3960439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GB" altLang="ru-RU" sz="2000" b="1" dirty="0">
                <a:cs typeface="Arial" panose="020B0604020202020204" pitchFamily="34" charset="0"/>
              </a:rPr>
              <a:t>Constant speed mode </a:t>
            </a:r>
            <a:r>
              <a:rPr lang="en-US" altLang="ru-RU" sz="2000" b="1" dirty="0">
                <a:cs typeface="Arial" panose="020B0604020202020204" pitchFamily="34" charset="0"/>
              </a:rPr>
              <a:t>(Const)</a:t>
            </a:r>
            <a:endParaRPr lang="ru-RU" altLang="ru-RU" sz="2000" b="1" dirty="0"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5400" y="3921610"/>
            <a:ext cx="4155669" cy="1107996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dirty="0">
                <a:latin typeface="+mn-lt"/>
                <a:cs typeface="Arial" panose="020B0604020202020204" pitchFamily="34" charset="0"/>
              </a:rPr>
              <a:t>Individual Fourier harmonics for the diffraction RTOF spectrum from the α-Fe standard sample, measured at various constant F-chopper speeds in RTOF mode</a:t>
            </a:r>
            <a:endParaRPr lang="ru-RU" altLang="ru-RU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544807"/>
              </p:ext>
            </p:extLst>
          </p:nvPr>
        </p:nvGraphicFramePr>
        <p:xfrm>
          <a:off x="7587927" y="6001204"/>
          <a:ext cx="3673371" cy="669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57543" imgH="447856" progId="Equation.DSMT4">
                  <p:embed/>
                </p:oleObj>
              </mc:Choice>
              <mc:Fallback>
                <p:oleObj name="Equation" r:id="rId7" imgW="2457543" imgH="447856" progId="Equation.DSMT4">
                  <p:embed/>
                  <p:pic>
                    <p:nvPicPr>
                      <p:cNvPr id="21" name="Объект 2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87927" y="6001204"/>
                        <a:ext cx="3673371" cy="669180"/>
                      </a:xfrm>
                      <a:prstGeom prst="rect">
                        <a:avLst/>
                      </a:prstGeom>
                      <a:ln w="28575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0730" y="5262122"/>
            <a:ext cx="5414827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typical RTOF diffraction spectrum with symmetrical Gaussian peak profiles consists of the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 of Fourier harmonics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according to a specified frequency window g(ω) in the modulation frequency range from 0 to ωmax.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3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695400" y="4869160"/>
            <a:ext cx="10513168" cy="830997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>
              <a:defRPr/>
            </a:pP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High-resolution RTOF diffraction spectra measured with a </a:t>
            </a:r>
            <a:r>
              <a:rPr lang="en-GB" b="1" u="sng" dirty="0">
                <a:ea typeface="Times New Roman" panose="02020603050405020304" pitchFamily="18" charset="0"/>
                <a:cs typeface="Arial" panose="020B0604020202020204" pitchFamily="34" charset="0"/>
              </a:rPr>
              <a:t>new F-chopper</a:t>
            </a: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 on a standard </a:t>
            </a:r>
            <a:r>
              <a:rPr lang="el-GR" dirty="0">
                <a:ea typeface="Times New Roman" panose="02020603050405020304" pitchFamily="18" charset="0"/>
                <a:cs typeface="Arial" panose="020B0604020202020204" pitchFamily="34" charset="0"/>
              </a:rPr>
              <a:t>α-</a:t>
            </a: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Fe sample using ASTRA (2</a:t>
            </a:r>
            <a:r>
              <a:rPr lang="el-GR" dirty="0">
                <a:ea typeface="Times New Roman" panose="02020603050405020304" pitchFamily="18" charset="0"/>
                <a:cs typeface="Arial" panose="020B0604020202020204" pitchFamily="34" charset="0"/>
              </a:rPr>
              <a:t>θ = ±90°) </a:t>
            </a: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and BS (2</a:t>
            </a:r>
            <a:r>
              <a:rPr lang="el-GR" dirty="0">
                <a:ea typeface="Times New Roman" panose="02020603050405020304" pitchFamily="18" charset="0"/>
                <a:cs typeface="Arial" panose="020B0604020202020204" pitchFamily="34" charset="0"/>
              </a:rPr>
              <a:t>θ = 140°) </a:t>
            </a: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detectors. Sweep Gauss, 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 </a:t>
            </a: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= 3.286, </a:t>
            </a:r>
            <a:r>
              <a:rPr lang="el-GR" dirty="0">
                <a:ea typeface="Times New Roman" panose="02020603050405020304" pitchFamily="18" charset="0"/>
                <a:cs typeface="Arial" panose="020B0604020202020204" pitchFamily="34" charset="0"/>
              </a:rPr>
              <a:t>Ω</a:t>
            </a: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max = 6000 rpm. </a:t>
            </a:r>
            <a:b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Pickup signal from an </a:t>
            </a:r>
            <a:r>
              <a:rPr lang="en-GB" b="1" u="sng" dirty="0">
                <a:ea typeface="Times New Roman" panose="02020603050405020304" pitchFamily="18" charset="0"/>
                <a:cs typeface="Arial" panose="020B0604020202020204" pitchFamily="34" charset="0"/>
              </a:rPr>
              <a:t>optical encoder</a:t>
            </a: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3" y="1268760"/>
            <a:ext cx="4000417" cy="3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48" y="1268760"/>
            <a:ext cx="4000418" cy="3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256" y="1268760"/>
            <a:ext cx="4000416" cy="33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86344-927C-8B9B-A3B2-9A7E6485D54F}"/>
              </a:ext>
            </a:extLst>
          </p:cNvPr>
          <p:cNvSpPr/>
          <p:nvPr/>
        </p:nvSpPr>
        <p:spPr>
          <a:xfrm>
            <a:off x="3184720" y="188640"/>
            <a:ext cx="5822560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ru-RU" sz="2200" b="1" dirty="0">
                <a:cs typeface="Arial" panose="020B0604020202020204" pitchFamily="34" charset="0"/>
              </a:rPr>
              <a:t>Results of the first diffraction experiments</a:t>
            </a:r>
            <a:endParaRPr lang="ru-RU" altLang="ru-RU" sz="2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7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Рисунок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816" y="598622"/>
            <a:ext cx="387092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949" y="598620"/>
            <a:ext cx="3870926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8544272" y="1362833"/>
            <a:ext cx="3456384" cy="11806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2000" tIns="36000" rIns="36000" bIns="36000">
            <a:spAutoFit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Comparison of high-resolution RTOF spectra measured with an </a:t>
            </a:r>
            <a:r>
              <a:rPr lang="en-US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encoder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(left) and an </a:t>
            </a:r>
            <a:r>
              <a:rPr lang="en-US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LPS laser pickup system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(right)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37034" y="736585"/>
            <a:ext cx="805473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0" rIns="0" bIns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Encoder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44072" y="736586"/>
            <a:ext cx="536488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0" rIns="0" bIns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a typeface="Times New Roman" panose="02020603050405020304" pitchFamily="18" charset="0"/>
              </a:rPr>
              <a:t>Laser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773" y="3651822"/>
            <a:ext cx="4335883" cy="3212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783632" y="4820689"/>
            <a:ext cx="4472655" cy="11806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2000" tIns="36000" rIns="36000" bIns="36000">
            <a:spAutoFit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FSD resolution function measured at max. speed Ωmax = 6000 rpm of the </a:t>
            </a:r>
            <a:r>
              <a:rPr lang="en-US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 F-chopper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the BS detector (2θ = 140°) and two ASTRA detectors (2θ = ±90°)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35D713-8AF0-3007-3629-F6347F4EE870}"/>
              </a:ext>
            </a:extLst>
          </p:cNvPr>
          <p:cNvSpPr/>
          <p:nvPr/>
        </p:nvSpPr>
        <p:spPr>
          <a:xfrm>
            <a:off x="3184720" y="96887"/>
            <a:ext cx="582256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ru-RU" sz="2000" b="1" dirty="0">
                <a:cs typeface="Arial" panose="020B0604020202020204" pitchFamily="34" charset="0"/>
              </a:rPr>
              <a:t>Results of the first diffraction experiments</a:t>
            </a:r>
            <a:endParaRPr lang="ru-RU" altLang="ru-RU" sz="20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6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9356" y="548680"/>
            <a:ext cx="11593287" cy="5570756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>
              <a:defRPr/>
            </a:pPr>
            <a:r>
              <a:rPr lang="en-US" sz="2200" b="1" dirty="0"/>
              <a:t>New Fourier chopper - Conclusions</a:t>
            </a:r>
            <a:endParaRPr lang="en-US" sz="2200" b="1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0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FontTx/>
              <a:buChar char="-"/>
              <a:tabLst>
                <a:tab pos="228600" algn="l"/>
              </a:tabLst>
            </a:pPr>
            <a:r>
              <a:rPr lang="en-US" dirty="0"/>
              <a:t>The design of the </a:t>
            </a:r>
            <a:r>
              <a:rPr lang="en-US" b="1" dirty="0"/>
              <a:t>new Fourier chopper </a:t>
            </a:r>
            <a:r>
              <a:rPr lang="en-US" dirty="0"/>
              <a:t>of the FSD diffractometer and the organization of the control system provide significantly </a:t>
            </a:r>
            <a:r>
              <a:rPr lang="en-US" b="1" u="sng" dirty="0"/>
              <a:t>better PID control</a:t>
            </a:r>
            <a:r>
              <a:rPr lang="en-US" dirty="0"/>
              <a:t> and </a:t>
            </a:r>
            <a:r>
              <a:rPr lang="en-US" b="1" u="sng" dirty="0"/>
              <a:t>stability</a:t>
            </a:r>
            <a:r>
              <a:rPr lang="en-US" dirty="0"/>
              <a:t> of operation over a wide range of speeds, which makes it possible to achieve more accurate execution of the specified frequency windows g</a:t>
            </a:r>
            <a:r>
              <a:rPr lang="ru-RU" dirty="0"/>
              <a:t>(</a:t>
            </a:r>
            <a:r>
              <a:rPr lang="ru-RU" dirty="0">
                <a:sym typeface="Symbol" panose="05050102010706020507" pitchFamily="18" charset="2"/>
              </a:rPr>
              <a:t></a:t>
            </a:r>
            <a:r>
              <a:rPr lang="ru-RU" dirty="0"/>
              <a:t>)</a:t>
            </a:r>
            <a:r>
              <a:rPr lang="en-US" dirty="0"/>
              <a:t>.</a:t>
            </a:r>
            <a:endParaRPr lang="ru-RU" dirty="0"/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FontTx/>
              <a:buChar char="-"/>
              <a:tabLst>
                <a:tab pos="228600" algn="l"/>
              </a:tabLst>
            </a:pPr>
            <a:r>
              <a:rPr lang="en-US" dirty="0"/>
              <a:t>The </a:t>
            </a:r>
            <a:r>
              <a:rPr lang="en-US" b="1" u="sng" dirty="0"/>
              <a:t>range of acceleration limits expanded by 300 times</a:t>
            </a:r>
            <a:r>
              <a:rPr lang="en-US" dirty="0"/>
              <a:t> (0.1 ÷ 300 rpm/sec) allows one to create sweeps in a wide range of operating parameters (maximum speed, duration and number of steps).</a:t>
            </a:r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FontTx/>
              <a:buChar char="-"/>
              <a:tabLst>
                <a:tab pos="228600" algn="l"/>
              </a:tabLst>
            </a:pPr>
            <a:r>
              <a:rPr lang="en-US" dirty="0"/>
              <a:t>The stator control system (precision actuator) ensures </a:t>
            </a:r>
            <a:r>
              <a:rPr lang="en-US" b="1" u="sng" dirty="0"/>
              <a:t>high phase stability</a:t>
            </a:r>
            <a:r>
              <a:rPr lang="en-US" dirty="0"/>
              <a:t> of the pickup signal, which allows obtaining </a:t>
            </a:r>
            <a:r>
              <a:rPr lang="en-US" b="1" u="sng" dirty="0"/>
              <a:t>symmetrical diffraction peaks</a:t>
            </a:r>
            <a:r>
              <a:rPr lang="en-US" dirty="0"/>
              <a:t> over the entire range of</a:t>
            </a:r>
            <a:r>
              <a:rPr lang="ru-RU" dirty="0"/>
              <a:t> </a:t>
            </a:r>
            <a:r>
              <a:rPr lang="ru-RU" i="1" dirty="0"/>
              <a:t>d</a:t>
            </a:r>
            <a:r>
              <a:rPr lang="ru-RU" i="1" baseline="-25000" dirty="0"/>
              <a:t>hkl</a:t>
            </a:r>
            <a:r>
              <a:rPr lang="en-US" dirty="0"/>
              <a:t>.</a:t>
            </a:r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FontTx/>
              <a:buChar char="-"/>
              <a:tabLst>
                <a:tab pos="228600" algn="l"/>
              </a:tabLst>
            </a:pPr>
            <a:r>
              <a:rPr lang="en-US" dirty="0"/>
              <a:t>Using a </a:t>
            </a:r>
            <a:r>
              <a:rPr lang="en-US" b="1" u="sng" dirty="0"/>
              <a:t>movable platform</a:t>
            </a:r>
            <a:r>
              <a:rPr lang="en-US" dirty="0"/>
              <a:t> allows one to quickly switch between </a:t>
            </a:r>
            <a:r>
              <a:rPr lang="ru-RU" b="1" dirty="0">
                <a:solidFill>
                  <a:srgbClr val="0070C0"/>
                </a:solidFill>
              </a:rPr>
              <a:t>TOF (</a:t>
            </a:r>
            <a:r>
              <a:rPr lang="en-US" b="1" dirty="0">
                <a:solidFill>
                  <a:srgbClr val="0070C0"/>
                </a:solidFill>
              </a:rPr>
              <a:t>high intensity</a:t>
            </a:r>
            <a:r>
              <a:rPr lang="ru-RU" b="1" dirty="0">
                <a:solidFill>
                  <a:srgbClr val="0070C0"/>
                </a:solidFill>
              </a:rPr>
              <a:t>)</a:t>
            </a:r>
            <a:r>
              <a:rPr lang="ru-RU" dirty="0"/>
              <a:t> </a:t>
            </a:r>
            <a:r>
              <a:rPr lang="en-US" dirty="0"/>
              <a:t>and</a:t>
            </a:r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</a:rPr>
              <a:t>RTOF (</a:t>
            </a:r>
            <a:r>
              <a:rPr lang="en-US" b="1" dirty="0">
                <a:solidFill>
                  <a:srgbClr val="C00000"/>
                </a:solidFill>
              </a:rPr>
              <a:t>high resolution</a:t>
            </a:r>
            <a:r>
              <a:rPr lang="ru-RU" b="1" dirty="0">
                <a:solidFill>
                  <a:srgbClr val="C00000"/>
                </a:solidFill>
              </a:rPr>
              <a:t>)</a:t>
            </a:r>
            <a:r>
              <a:rPr lang="ru-RU" dirty="0"/>
              <a:t> </a:t>
            </a:r>
            <a:r>
              <a:rPr lang="en-US" dirty="0"/>
              <a:t>operating modes.</a:t>
            </a:r>
            <a:endParaRPr lang="ru-RU" dirty="0"/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FontTx/>
              <a:buChar char="-"/>
              <a:tabLst>
                <a:tab pos="228600" algn="l"/>
              </a:tabLst>
            </a:pPr>
            <a:r>
              <a:rPr lang="en-US" dirty="0"/>
              <a:t>The principal possibility of generating pickup signals using a </a:t>
            </a:r>
            <a:r>
              <a:rPr lang="en-US" b="1" u="sng" dirty="0"/>
              <a:t>laser beam (LPS)</a:t>
            </a:r>
            <a:r>
              <a:rPr lang="en-US" dirty="0"/>
              <a:t> passing through slits in the rotor and stator is shown, which provides a </a:t>
            </a:r>
            <a:r>
              <a:rPr lang="en-US" b="1" dirty="0"/>
              <a:t>direct </a:t>
            </a:r>
            <a:r>
              <a:rPr lang="en-US" b="1" u="sng" dirty="0"/>
              <a:t>measurement of the chopper transmission function</a:t>
            </a:r>
            <a:r>
              <a:rPr lang="en-US" dirty="0"/>
              <a:t>, identical to the neutron signal.</a:t>
            </a:r>
            <a:endParaRPr lang="ru-RU" dirty="0"/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FontTx/>
              <a:buChar char="-"/>
              <a:tabLst>
                <a:tab pos="228600" algn="l"/>
              </a:tabLst>
            </a:pPr>
            <a:r>
              <a:rPr lang="en-US" dirty="0"/>
              <a:t>The location of the LPS system outside the zone affected by the neutron beam allows one to </a:t>
            </a:r>
            <a:r>
              <a:rPr lang="en-US" b="1" u="sng" dirty="0"/>
              <a:t>avoid radiation damage</a:t>
            </a:r>
            <a:r>
              <a:rPr lang="en-US" dirty="0"/>
              <a:t> of the pickup generation system units</a:t>
            </a:r>
            <a:r>
              <a:rPr lang="ru-RU" dirty="0"/>
              <a:t>. </a:t>
            </a:r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FontTx/>
              <a:buChar char="-"/>
              <a:tabLst>
                <a:tab pos="228600" algn="l"/>
              </a:tabLst>
            </a:pPr>
            <a:r>
              <a:rPr lang="en-US" dirty="0"/>
              <a:t>There are potential opportunities that can be very useful for the </a:t>
            </a:r>
            <a:r>
              <a:rPr lang="en-US" b="1" u="sng" dirty="0"/>
              <a:t>further development of the RTOF method</a:t>
            </a:r>
            <a:r>
              <a:rPr lang="ru-RU" dirty="0"/>
              <a:t>.</a:t>
            </a:r>
            <a:endParaRPr lang="en-US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6096000" y="95062"/>
            <a:ext cx="3347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en-US" sz="2400" b="1" dirty="0">
                <a:cs typeface="Times New Roman" pitchFamily="18" charset="0"/>
              </a:rPr>
              <a:t>FSD detector system</a:t>
            </a:r>
          </a:p>
        </p:txBody>
      </p:sp>
      <p:sp>
        <p:nvSpPr>
          <p:cNvPr id="43014" name="Text Box 17"/>
          <p:cNvSpPr txBox="1">
            <a:spLocks noChangeArrowheads="1"/>
          </p:cNvSpPr>
          <p:nvPr/>
        </p:nvSpPr>
        <p:spPr bwMode="auto">
          <a:xfrm>
            <a:off x="119336" y="2966862"/>
            <a:ext cx="31052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b="1" baseline="30000" dirty="0">
                <a:solidFill>
                  <a:srgbClr val="C00000"/>
                </a:solidFill>
              </a:rPr>
              <a:t>6</a:t>
            </a:r>
            <a:r>
              <a:rPr lang="en-US" b="1" dirty="0">
                <a:solidFill>
                  <a:srgbClr val="C00000"/>
                </a:solidFill>
              </a:rPr>
              <a:t>Li glass</a:t>
            </a:r>
            <a:r>
              <a:rPr lang="en-US" dirty="0"/>
              <a:t> backscattering (BS) detector, 16 PMTs, </a:t>
            </a:r>
            <a:r>
              <a:rPr lang="en-US" b="1" dirty="0"/>
              <a:t>2θ = 140</a:t>
            </a:r>
            <a:r>
              <a:rPr lang="en-US" b="1" dirty="0">
                <a:sym typeface="Symbol" pitchFamily="18" charset="2"/>
              </a:rPr>
              <a:t></a:t>
            </a:r>
            <a:r>
              <a:rPr lang="en-US" dirty="0"/>
              <a:t>, resolution: </a:t>
            </a:r>
            <a:r>
              <a:rPr lang="en-US" dirty="0">
                <a:sym typeface="Symbol" pitchFamily="18" charset="2"/>
              </a:rPr>
              <a:t></a:t>
            </a:r>
            <a:r>
              <a:rPr lang="en-US" dirty="0"/>
              <a:t>d/d</a:t>
            </a:r>
            <a:r>
              <a:rPr lang="en-US" dirty="0">
                <a:sym typeface="Symbol" pitchFamily="18" charset="2"/>
              </a:rPr>
              <a:t>2</a:t>
            </a:r>
            <a:r>
              <a:rPr lang="en-US" dirty="0"/>
              <a:t>10</a:t>
            </a:r>
            <a:r>
              <a:rPr lang="en-US" baseline="30000" dirty="0"/>
              <a:t>-3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b="15878"/>
          <a:stretch/>
        </p:blipFill>
        <p:spPr bwMode="auto">
          <a:xfrm>
            <a:off x="62918" y="90687"/>
            <a:ext cx="3535759" cy="2783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ASSEMBLY_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4106" r="12566" b="13686"/>
          <a:stretch>
            <a:fillRect/>
          </a:stretch>
        </p:blipFill>
        <p:spPr bwMode="auto">
          <a:xfrm>
            <a:off x="3843583" y="4193748"/>
            <a:ext cx="3224625" cy="232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7" descr="7_COUNTER_O_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4038" y="5212642"/>
            <a:ext cx="2448272" cy="1574685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9788003" y="5436506"/>
            <a:ext cx="2240627" cy="112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dirty="0"/>
              <a:t>Interior arrangement of the single module: </a:t>
            </a:r>
            <a:r>
              <a:rPr lang="en-GB" dirty="0">
                <a:cs typeface="Times New Roman" pitchFamily="18" charset="0"/>
              </a:rPr>
              <a:t>ZnS(Ag) scintillator with WLS-</a:t>
            </a:r>
            <a:r>
              <a:rPr lang="en-US" dirty="0"/>
              <a:t>fibers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9F16E87-0C4A-0ACC-3AD5-DE34CA26057E}"/>
              </a:ext>
            </a:extLst>
          </p:cNvPr>
          <p:cNvGrpSpPr/>
          <p:nvPr/>
        </p:nvGrpSpPr>
        <p:grpSpPr>
          <a:xfrm>
            <a:off x="7860745" y="361881"/>
            <a:ext cx="4268337" cy="4542620"/>
            <a:chOff x="6620606" y="491791"/>
            <a:chExt cx="3596282" cy="3937973"/>
          </a:xfrm>
        </p:grpSpPr>
        <p:pic>
          <p:nvPicPr>
            <p:cNvPr id="10" name="Рисунок 9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1" t="1882" r="39577" b="2460"/>
            <a:stretch/>
          </p:blipFill>
          <p:spPr bwMode="auto">
            <a:xfrm>
              <a:off x="6744073" y="636122"/>
              <a:ext cx="3472815" cy="37185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8542955" y="491791"/>
              <a:ext cx="1081437" cy="34920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8616281" y="4080559"/>
              <a:ext cx="1081437" cy="34920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620606" y="3470422"/>
              <a:ext cx="1081437" cy="34920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38443" y="4639511"/>
            <a:ext cx="3666179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0" bIns="0" anchor="ctr">
            <a:spAutoFit/>
          </a:bodyPr>
          <a:lstStyle/>
          <a:p>
            <a:r>
              <a:rPr lang="en-US" dirty="0"/>
              <a:t>Each bank of ASTRA 90º-detector consists of </a:t>
            </a:r>
            <a:r>
              <a:rPr lang="en-US" b="1" dirty="0"/>
              <a:t>7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ZnS(Ag)</a:t>
            </a:r>
            <a:r>
              <a:rPr lang="en-US" dirty="0"/>
              <a:t> based modules.</a:t>
            </a:r>
            <a:r>
              <a:rPr lang="ru-RU" dirty="0"/>
              <a:t> </a:t>
            </a:r>
            <a:endParaRPr lang="en-US" dirty="0"/>
          </a:p>
          <a:p>
            <a:br>
              <a:rPr lang="en-US" dirty="0"/>
            </a:br>
            <a:r>
              <a:rPr lang="en-US" dirty="0"/>
              <a:t>Scattering angle range: </a:t>
            </a:r>
            <a:r>
              <a:rPr lang="en-US" b="1" dirty="0">
                <a:solidFill>
                  <a:srgbClr val="C00000"/>
                </a:solidFill>
              </a:rPr>
              <a:t>Δ(2θ) = 40</a:t>
            </a:r>
            <a:r>
              <a:rPr lang="en-US" b="1" dirty="0">
                <a:solidFill>
                  <a:srgbClr val="C00000"/>
                </a:solidFill>
                <a:sym typeface="Symbol" pitchFamily="18" charset="2"/>
              </a:rPr>
              <a:t></a:t>
            </a:r>
            <a:br>
              <a:rPr lang="en-US" dirty="0"/>
            </a:br>
            <a:r>
              <a:rPr lang="en-US" dirty="0"/>
              <a:t>Vertical angle range: </a:t>
            </a:r>
            <a:r>
              <a:rPr lang="en-US" b="1" dirty="0" err="1"/>
              <a:t>Δφ</a:t>
            </a:r>
            <a:r>
              <a:rPr lang="en-US" b="1" dirty="0"/>
              <a:t> = 24</a:t>
            </a:r>
            <a:r>
              <a:rPr lang="en-US" b="1" dirty="0">
                <a:sym typeface="Symbol" pitchFamily="18" charset="2"/>
              </a:rPr>
              <a:t></a:t>
            </a:r>
            <a:endParaRPr lang="en-US" dirty="0">
              <a:sym typeface="Symbol" pitchFamily="18" charset="2"/>
            </a:endParaRPr>
          </a:p>
          <a:p>
            <a:r>
              <a:rPr lang="en-US" dirty="0"/>
              <a:t>Total solid angle: </a:t>
            </a:r>
            <a:r>
              <a:rPr lang="en-US" b="1" dirty="0"/>
              <a:t>Δ</a:t>
            </a:r>
            <a:r>
              <a:rPr lang="en-US" b="1" dirty="0">
                <a:sym typeface="Symbol" pitchFamily="18" charset="2"/>
              </a:rPr>
              <a:t></a:t>
            </a:r>
            <a:r>
              <a:rPr lang="en-US" b="1" dirty="0"/>
              <a:t> = 179 </a:t>
            </a:r>
            <a:r>
              <a:rPr lang="en-US" b="1" dirty="0" err="1"/>
              <a:t>mstr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Resolution: </a:t>
            </a:r>
            <a:r>
              <a:rPr lang="en-US" dirty="0">
                <a:sym typeface="Symbol" pitchFamily="18" charset="2"/>
              </a:rPr>
              <a:t></a:t>
            </a:r>
            <a:r>
              <a:rPr lang="en-US" dirty="0"/>
              <a:t>d/d</a:t>
            </a:r>
            <a:r>
              <a:rPr lang="en-US" dirty="0">
                <a:sym typeface="Symbol" pitchFamily="18" charset="2"/>
              </a:rPr>
              <a:t></a:t>
            </a:r>
            <a:r>
              <a:rPr lang="en-US" dirty="0"/>
              <a:t>4</a:t>
            </a:r>
            <a:r>
              <a:rPr lang="en-US" dirty="0">
                <a:sym typeface="Symbol" pitchFamily="18" charset="2"/>
              </a:rPr>
              <a:t></a:t>
            </a:r>
            <a:r>
              <a:rPr lang="en-US" dirty="0"/>
              <a:t>10</a:t>
            </a:r>
            <a:r>
              <a:rPr lang="en-US" baseline="30000" dirty="0"/>
              <a:t>-3</a:t>
            </a:r>
            <a:endParaRPr lang="en-US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6B3523-4F70-4C51-9954-6DA01012723B}"/>
              </a:ext>
            </a:extLst>
          </p:cNvPr>
          <p:cNvSpPr/>
          <p:nvPr/>
        </p:nvSpPr>
        <p:spPr>
          <a:xfrm>
            <a:off x="4198346" y="3483531"/>
            <a:ext cx="291619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dirty="0">
                <a:ea typeface="Times New Roman" panose="02020603050405020304" pitchFamily="18" charset="0"/>
                <a:cs typeface="Arial" pitchFamily="34" charset="0"/>
              </a:rPr>
              <a:t>Strain measurement in bulk specimen with radial collimators</a:t>
            </a:r>
            <a:endParaRPr lang="ru-RU" sz="1600" dirty="0"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988C0A-03E9-9ED5-495B-5C87CF8034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925" b="1703"/>
          <a:stretch/>
        </p:blipFill>
        <p:spPr>
          <a:xfrm>
            <a:off x="3843583" y="571153"/>
            <a:ext cx="3848044" cy="2870672"/>
          </a:xfrm>
          <a:prstGeom prst="rect">
            <a:avLst/>
          </a:prstGeom>
        </p:spPr>
      </p:pic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3647728" y="6563461"/>
            <a:ext cx="35194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GB" dirty="0"/>
              <a:t>3D model of the 90</a:t>
            </a:r>
            <a:r>
              <a:rPr lang="en-US" dirty="0">
                <a:cs typeface="Times New Roman" pitchFamily="18" charset="0"/>
              </a:rPr>
              <a:t>º</a:t>
            </a:r>
            <a:r>
              <a:rPr lang="en-GB" dirty="0"/>
              <a:t>-detector</a:t>
            </a: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/>
              <a:t>bank</a:t>
            </a:r>
          </a:p>
        </p:txBody>
      </p:sp>
    </p:spTree>
    <p:extLst>
      <p:ext uri="{BB962C8B-B14F-4D97-AF65-F5344CB8AC3E}">
        <p14:creationId xmlns:p14="http://schemas.microsoft.com/office/powerpoint/2010/main" val="3498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182289" y="3652342"/>
            <a:ext cx="319850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Arrangement of sensitive ZnS(Ag) layers of the ASTRA 90°-detector in the horizontal scattering plane</a:t>
            </a:r>
            <a:endParaRPr lang="ru-RU" dirty="0"/>
          </a:p>
        </p:txBody>
      </p:sp>
      <p:pic>
        <p:nvPicPr>
          <p:cNvPr id="15362" name="Рисунок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842" y="721841"/>
            <a:ext cx="4058060" cy="287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947" y="188640"/>
            <a:ext cx="30575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509" y="3598290"/>
            <a:ext cx="32004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030765" y="2542084"/>
            <a:ext cx="396989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Initial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diffraction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spectra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from individual modules of the ASTRA detector reconstructed with the same channel width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328248" y="5979540"/>
            <a:ext cx="377094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After E-focusing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the same diffraction spectra reduced to the unified TOF scale (E-focusing) and the final total spectrum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07700" y="5157192"/>
            <a:ext cx="3660494" cy="1107996"/>
          </a:xfrm>
          <a:prstGeom prst="rect">
            <a:avLst/>
          </a:prstGeom>
          <a:ln w="19050">
            <a:noFill/>
          </a:ln>
        </p:spPr>
        <p:txBody>
          <a:bodyPr wrap="square" lIns="36000" tIns="0" rIns="0" bIns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are the flight paths,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θ</a:t>
            </a:r>
            <a:r>
              <a:rPr lang="en-US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θ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are the scattering angles, and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τ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τ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are RTOF channel widths for the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i-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basic detectors, respectively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0789" y="67886"/>
            <a:ext cx="5483874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200" b="1" dirty="0">
                <a:cs typeface="Times New Roman" pitchFamily="18" charset="0"/>
              </a:rPr>
              <a:t>Electronic focusing of detector modules </a:t>
            </a:r>
            <a:endParaRPr lang="ru-RU" sz="2200" dirty="0"/>
          </a:p>
        </p:txBody>
      </p:sp>
      <p:pic>
        <p:nvPicPr>
          <p:cNvPr id="19" name="Рисунок 6" descr="ASSEMBLY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4106" r="12566" b="13686"/>
          <a:stretch>
            <a:fillRect/>
          </a:stretch>
        </p:blipFill>
        <p:spPr bwMode="auto">
          <a:xfrm>
            <a:off x="240789" y="748262"/>
            <a:ext cx="301942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96994" y="3220233"/>
            <a:ext cx="323881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3D model of 90° ASTRA detector made of 7 elements with individual TOF-scales (geometric time focusing)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0763" y="5618313"/>
            <a:ext cx="2396128" cy="55399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 lIns="36000" tIns="0" rIns="0" bIns="0">
            <a:spAutoFit/>
          </a:bodyPr>
          <a:lstStyle/>
          <a:p>
            <a:pPr algn="ctr">
              <a:spcAft>
                <a:spcPts val="0"/>
              </a:spcAft>
              <a:tabLst>
                <a:tab pos="6301105" algn="r"/>
              </a:tabLst>
            </a:pP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/ L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sin(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τ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τ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9761" y="5157192"/>
            <a:ext cx="2277130" cy="276999"/>
          </a:xfrm>
          <a:prstGeom prst="rect">
            <a:avLst/>
          </a:prstGeom>
          <a:ln w="19050">
            <a:noFill/>
          </a:ln>
        </p:spPr>
        <p:txBody>
          <a:bodyPr wrap="square" lIns="36000" tIns="0" rIns="0" bIns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TOF-scale coefficients:</a:t>
            </a:r>
          </a:p>
        </p:txBody>
      </p:sp>
    </p:spTree>
    <p:extLst>
      <p:ext uri="{BB962C8B-B14F-4D97-AF65-F5344CB8AC3E}">
        <p14:creationId xmlns:p14="http://schemas.microsoft.com/office/powerpoint/2010/main" val="39209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111" y="417601"/>
            <a:ext cx="4515491" cy="280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8048" y="417601"/>
            <a:ext cx="4099350" cy="280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03512" y="3217089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AstraLeft</a:t>
            </a:r>
            <a:r>
              <a:rPr lang="en-US" dirty="0"/>
              <a:t>: 4 elements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18404" y="3213185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AstraRight</a:t>
            </a:r>
            <a:r>
              <a:rPr lang="en-US" dirty="0"/>
              <a:t>: 4 elements</a:t>
            </a:r>
            <a:endParaRPr lang="ru-RU" dirty="0"/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2710163" y="4554"/>
            <a:ext cx="5688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000" b="1" dirty="0">
                <a:solidFill>
                  <a:srgbClr val="C00000"/>
                </a:solidFill>
              </a:rPr>
              <a:t>±90° ASTRA detectors: situation until 2022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4507825"/>
            <a:ext cx="2466460" cy="23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135560" y="3741139"/>
            <a:ext cx="812415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plan: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of 7 elements for each detector bank (Astra-Left and Astra-Right) in accordance with the developed detector design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544" y="4501991"/>
            <a:ext cx="2952827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4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479984" y="66110"/>
            <a:ext cx="4273024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2022: new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90°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 detectors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346" y="1186119"/>
            <a:ext cx="4094705" cy="3070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431" y="193749"/>
            <a:ext cx="3848363" cy="28855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2708920"/>
            <a:ext cx="3120751" cy="234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6" y="184787"/>
            <a:ext cx="3120751" cy="234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9680" y="3461983"/>
            <a:ext cx="3840976" cy="288557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91344" y="5288218"/>
            <a:ext cx="7778972" cy="1384995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Arial" panose="020B0604020202020204" pitchFamily="34" charset="0"/>
              </a:rPr>
              <a:t>In 2022, </a:t>
            </a:r>
            <a:r>
              <a:rPr lang="en-US" b="1" dirty="0">
                <a:cs typeface="Arial" panose="020B0604020202020204" pitchFamily="34" charset="0"/>
              </a:rPr>
              <a:t>14 new modules </a:t>
            </a:r>
            <a:r>
              <a:rPr lang="en-US" dirty="0">
                <a:cs typeface="Arial" panose="020B0604020202020204" pitchFamily="34" charset="0"/>
              </a:rPr>
              <a:t>of ASTRA detectors were installed on the FSD diffractometer. </a:t>
            </a:r>
            <a:r>
              <a:rPr lang="en-US" dirty="0"/>
              <a:t>The detector electronics have also been replaced. </a:t>
            </a:r>
            <a:r>
              <a:rPr lang="en-US" dirty="0">
                <a:cs typeface="Arial" panose="020B0604020202020204" pitchFamily="34" charset="0"/>
              </a:rPr>
              <a:t>Thus, the detector system at scattering angles 2θ = ±90° is </a:t>
            </a:r>
            <a:r>
              <a:rPr lang="en-US" b="1" dirty="0">
                <a:solidFill>
                  <a:srgbClr val="C00000"/>
                </a:solidFill>
                <a:cs typeface="Arial" panose="020B0604020202020204" pitchFamily="34" charset="0"/>
              </a:rPr>
              <a:t>fully equipped</a:t>
            </a:r>
            <a:r>
              <a:rPr lang="en-US" dirty="0">
                <a:cs typeface="Arial" panose="020B0604020202020204" pitchFamily="34" charset="0"/>
              </a:rPr>
              <a:t>, which will increase the luminosity by </a:t>
            </a:r>
            <a:r>
              <a:rPr lang="en-US" b="1" dirty="0">
                <a:solidFill>
                  <a:srgbClr val="C00000"/>
                </a:solidFill>
                <a:cs typeface="Arial" panose="020B0604020202020204" pitchFamily="34" charset="0"/>
              </a:rPr>
              <a:t>~1.5 times</a:t>
            </a:r>
            <a:r>
              <a:rPr lang="en-US" dirty="0">
                <a:cs typeface="Arial" panose="020B0604020202020204" pitchFamily="34" charset="0"/>
              </a:rPr>
              <a:t>. Adjustment works will be carried out after the launch of the IBR-2 reactor.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30655" y="663364"/>
            <a:ext cx="1886089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3600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upgrade</a:t>
            </a:r>
            <a:endParaRPr lang="ru-RU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13934" y="4761220"/>
            <a:ext cx="2475569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AstraLeft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 elements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3760" y="2234683"/>
            <a:ext cx="2611201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AstraRight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 elements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23B5AB-8AF8-2A99-E400-A4D925EB15D4}"/>
              </a:ext>
            </a:extLst>
          </p:cNvPr>
          <p:cNvSpPr/>
          <p:nvPr/>
        </p:nvSpPr>
        <p:spPr>
          <a:xfrm>
            <a:off x="3701903" y="4388167"/>
            <a:ext cx="3677563" cy="553998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0" dirty="0"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Manufactured by the </a:t>
            </a:r>
            <a:r>
              <a:rPr lang="en-US" dirty="0">
                <a:solidFill>
                  <a:srgbClr val="333333"/>
                </a:solidFill>
                <a:cs typeface="Arial" panose="020B0604020202020204" pitchFamily="34" charset="0"/>
              </a:rPr>
              <a:t>S</a:t>
            </a:r>
            <a:r>
              <a:rPr lang="en-US" i="0" dirty="0"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pectrometer Complex Department</a:t>
            </a:r>
            <a:endParaRPr lang="ru-R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84232" y="87057"/>
            <a:ext cx="3878877" cy="28542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9336" y="44624"/>
            <a:ext cx="6100512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2022: extension of the list-mode DAQ system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060366" y="3049239"/>
            <a:ext cx="400274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 second RTOF analyzer</a:t>
            </a:r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 (MPD-32 unit) is installed for independent recording of raw data in list-mode from the new ASTRA detectors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8890" y="618101"/>
            <a:ext cx="5967109" cy="903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36000" rIns="36000" bIns="36000">
            <a:spAutoFit/>
          </a:bodyPr>
          <a:lstStyle/>
          <a:p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Current DAQ setup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1974850" indent="-1974850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RTOF analyzer 1 – Backscattering (BS) detector (</a:t>
            </a:r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2θ =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140°)</a:t>
            </a:r>
          </a:p>
          <a:p>
            <a:pPr marL="1974850" indent="-1974850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RTOF analyzer 2 – ASTRA detectors (</a:t>
            </a:r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2θ =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±90°)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837C9D-90AF-93ED-5DB3-372BFB1088FE}"/>
              </a:ext>
            </a:extLst>
          </p:cNvPr>
          <p:cNvSpPr/>
          <p:nvPr/>
        </p:nvSpPr>
        <p:spPr>
          <a:xfrm>
            <a:off x="64444" y="1977190"/>
            <a:ext cx="7767310" cy="24006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Main advantages of the list-mode DAQ system:</a:t>
            </a:r>
          </a:p>
          <a:p>
            <a:endParaRPr lang="ru-RU" sz="1000" b="1" u="sng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u="sng" dirty="0">
                <a:cs typeface="Arial" panose="020B0604020202020204" pitchFamily="34" charset="0"/>
              </a:rPr>
              <a:t>high performance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and scalability of LM DAQ system;</a:t>
            </a:r>
          </a:p>
          <a:p>
            <a:pPr marL="285750" indent="-285750">
              <a:buFontTx/>
              <a:buChar char="-"/>
            </a:pPr>
            <a:r>
              <a:rPr lang="en-US" dirty="0">
                <a:cs typeface="Arial" panose="020B0604020202020204" pitchFamily="34" charset="0"/>
              </a:rPr>
              <a:t>offline spectra reconstruction is possible without repeated measurements;</a:t>
            </a:r>
          </a:p>
          <a:p>
            <a:pPr marL="285750" indent="-285750">
              <a:buFontTx/>
              <a:buChar char="-"/>
            </a:pPr>
            <a:r>
              <a:rPr lang="en-US" b="1" u="sng" dirty="0">
                <a:cs typeface="Arial" panose="020B0604020202020204" pitchFamily="34" charset="0"/>
              </a:rPr>
              <a:t>flexibly</a:t>
            </a:r>
            <a:r>
              <a:rPr lang="en-US" dirty="0">
                <a:cs typeface="Arial" panose="020B0604020202020204" pitchFamily="34" charset="0"/>
              </a:rPr>
              <a:t> configurable TOF-scale parameters;</a:t>
            </a:r>
          </a:p>
          <a:p>
            <a:pPr marL="285750" indent="-285750">
              <a:buFontTx/>
              <a:buChar char="-"/>
            </a:pPr>
            <a:r>
              <a:rPr lang="en-US" dirty="0">
                <a:cs typeface="Arial" panose="020B0604020202020204" pitchFamily="34" charset="0"/>
              </a:rPr>
              <a:t>possibility to analyze: real frequency window, F-chopper pickup signals, reactor starts, detector events;</a:t>
            </a:r>
          </a:p>
          <a:p>
            <a:pPr marL="285750" indent="-285750">
              <a:buFontTx/>
              <a:buChar char="-"/>
            </a:pPr>
            <a:r>
              <a:rPr lang="en-US" b="1" u="sng" dirty="0">
                <a:cs typeface="Arial" panose="020B0604020202020204" pitchFamily="34" charset="0"/>
              </a:rPr>
              <a:t>phase error correction</a:t>
            </a:r>
            <a:r>
              <a:rPr lang="en-US" dirty="0">
                <a:cs typeface="Arial" panose="020B0604020202020204" pitchFamily="34" charset="0"/>
              </a:rPr>
              <a:t>; detector events filtering;</a:t>
            </a:r>
          </a:p>
          <a:p>
            <a:pPr marL="285750" indent="-285750">
              <a:buFontTx/>
              <a:buChar char="-"/>
            </a:pPr>
            <a:r>
              <a:rPr lang="en-US" b="1" u="sng" dirty="0">
                <a:cs typeface="Arial" panose="020B0604020202020204" pitchFamily="34" charset="0"/>
              </a:rPr>
              <a:t>precise electronic focusing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for multi-element detectors.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06C018-68FE-65C5-3CAE-C678A5435757}"/>
              </a:ext>
            </a:extLst>
          </p:cNvPr>
          <p:cNvSpPr/>
          <p:nvPr/>
        </p:nvSpPr>
        <p:spPr>
          <a:xfrm>
            <a:off x="119336" y="4884256"/>
            <a:ext cx="11809312" cy="18158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</a:rPr>
              <a:t>Correlation RTOF diffractometry at long-pulse neutron source: </a:t>
            </a:r>
            <a:r>
              <a:rPr lang="en-US" b="1" u="sng" dirty="0">
                <a:solidFill>
                  <a:srgbClr val="C00000"/>
                </a:solidFill>
              </a:rPr>
              <a:t>data analysis methods</a:t>
            </a:r>
            <a:endParaRPr lang="en-US" b="1" u="sng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8775" indent="-358775">
              <a:spcAft>
                <a:spcPts val="0"/>
              </a:spcAft>
            </a:pPr>
            <a:r>
              <a:rPr lang="en-US" sz="15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[1]	G. Bokuchava</a:t>
            </a:r>
            <a:r>
              <a:rPr lang="en-US" sz="15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500" b="1" i="1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Correlation RTOF diffractometry at long-pulse neutron source: I. Data acquisition in list-mode, </a:t>
            </a:r>
            <a:br>
              <a:rPr lang="en-US" sz="1500" b="1" i="1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500" b="1" dirty="0" err="1"/>
              <a:t>Nucl</a:t>
            </a:r>
            <a:r>
              <a:rPr lang="en-US" sz="1500" b="1" dirty="0"/>
              <a:t>. </a:t>
            </a:r>
            <a:r>
              <a:rPr lang="en-US" sz="1500" b="1" dirty="0" err="1"/>
              <a:t>Instrum</a:t>
            </a:r>
            <a:r>
              <a:rPr lang="en-US" sz="1500" b="1" dirty="0"/>
              <a:t>. Methods Phys. Res. A</a:t>
            </a:r>
            <a:r>
              <a:rPr lang="en-US" sz="15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>
                <a:ea typeface="Calibri" panose="020F0502020204030204" pitchFamily="34" charset="0"/>
                <a:cs typeface="Arial" panose="020B0604020202020204" pitchFamily="34" charset="0"/>
              </a:rPr>
              <a:t>2020</a:t>
            </a:r>
            <a:r>
              <a:rPr lang="en-US" sz="1500" dirty="0">
                <a:ea typeface="Calibri" panose="020F0502020204030204" pitchFamily="34" charset="0"/>
                <a:cs typeface="Arial" panose="020B0604020202020204" pitchFamily="34" charset="0"/>
              </a:rPr>
              <a:t>, Vol. 964, </a:t>
            </a:r>
            <a:r>
              <a:rPr lang="en-US" sz="1500" dirty="0">
                <a:solidFill>
                  <a:srgbClr val="2E2E2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163770</a:t>
            </a:r>
            <a:r>
              <a:rPr lang="en-US" sz="1500" dirty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5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DOI: 10.1016/j.nima.2020.163770</a:t>
            </a:r>
            <a:endParaRPr lang="ru-RU" sz="15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8775" indent="-358775">
              <a:spcAft>
                <a:spcPts val="0"/>
              </a:spcAft>
            </a:pPr>
            <a:r>
              <a:rPr lang="en-US" sz="15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[2]	G. Bokuchava</a:t>
            </a:r>
            <a:r>
              <a:rPr lang="en-US" sz="15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500" b="1" i="1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Correlation RTOF diffractometry at long-pulse neutron source: II. Analysis of frequency windows and diffraction peak profiles, </a:t>
            </a:r>
            <a:r>
              <a:rPr lang="en-US" sz="1500" b="1" dirty="0" err="1"/>
              <a:t>Nucl</a:t>
            </a:r>
            <a:r>
              <a:rPr lang="en-US" sz="1500" b="1" dirty="0"/>
              <a:t>. </a:t>
            </a:r>
            <a:r>
              <a:rPr lang="en-US" sz="1500" b="1" dirty="0" err="1"/>
              <a:t>Instrum</a:t>
            </a:r>
            <a:r>
              <a:rPr lang="en-US" sz="1500" b="1" dirty="0"/>
              <a:t>. Methods Phys. Res. A</a:t>
            </a:r>
            <a:r>
              <a:rPr lang="en-US" sz="15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>
                <a:ea typeface="Calibri" panose="020F0502020204030204" pitchFamily="34" charset="0"/>
                <a:cs typeface="Arial" panose="020B0604020202020204" pitchFamily="34" charset="0"/>
              </a:rPr>
              <a:t>2020</a:t>
            </a:r>
            <a:r>
              <a:rPr lang="en-US" sz="1500" dirty="0">
                <a:ea typeface="Calibri" panose="020F0502020204030204" pitchFamily="34" charset="0"/>
                <a:cs typeface="Arial" panose="020B0604020202020204" pitchFamily="34" charset="0"/>
              </a:rPr>
              <a:t>, Vol. 983, </a:t>
            </a:r>
            <a:r>
              <a:rPr lang="en-US" sz="1500" dirty="0">
                <a:solidFill>
                  <a:srgbClr val="2E2E2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164612</a:t>
            </a:r>
            <a:r>
              <a:rPr lang="en-US" sz="1500" dirty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5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DOI: 10.1016/j.nima.2020.164612</a:t>
            </a:r>
            <a:endParaRPr lang="en-US" sz="1500" u="sng" dirty="0">
              <a:solidFill>
                <a:srgbClr val="0000FF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8775" indent="-358775">
              <a:spcAft>
                <a:spcPts val="0"/>
              </a:spcAft>
            </a:pPr>
            <a:r>
              <a:rPr lang="en-US" sz="15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[3]	G. Bokuchava</a:t>
            </a:r>
            <a:r>
              <a:rPr lang="en-US" sz="15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500" b="1" i="1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On the diffraction peak amplitude measured by neutron reverse time-of-flight (RTOF) diffractometry, </a:t>
            </a:r>
            <a:br>
              <a:rPr lang="en-US" sz="1500" b="1" i="1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500" b="1" dirty="0" err="1"/>
              <a:t>Nucl</a:t>
            </a:r>
            <a:r>
              <a:rPr lang="en-US" sz="1500" b="1" dirty="0"/>
              <a:t>. </a:t>
            </a:r>
            <a:r>
              <a:rPr lang="en-US" sz="1500" b="1" dirty="0" err="1"/>
              <a:t>Instrum</a:t>
            </a:r>
            <a:r>
              <a:rPr lang="en-US" sz="1500" b="1" dirty="0"/>
              <a:t>. Methods Phys. Res. A</a:t>
            </a:r>
            <a:r>
              <a:rPr lang="en-US" sz="15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  <a:r>
              <a:rPr lang="en-US" sz="1500" dirty="0">
                <a:ea typeface="Calibri" panose="020F0502020204030204" pitchFamily="34" charset="0"/>
                <a:cs typeface="Arial" panose="020B0604020202020204" pitchFamily="34" charset="0"/>
              </a:rPr>
              <a:t>, Vol. 1037, </a:t>
            </a:r>
            <a:r>
              <a:rPr lang="en-US" sz="1500" dirty="0">
                <a:solidFill>
                  <a:srgbClr val="2E2E2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166917</a:t>
            </a:r>
            <a:r>
              <a:rPr lang="en-US" sz="1500" dirty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5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DOI: 10.1016/j.nima.2022.166917</a:t>
            </a:r>
            <a:endParaRPr lang="ru-RU" sz="15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ChangeArrowheads="1"/>
          </p:cNvSpPr>
          <p:nvPr/>
        </p:nvSpPr>
        <p:spPr bwMode="auto">
          <a:xfrm>
            <a:off x="118277" y="31777"/>
            <a:ext cx="7489891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anchor="b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Sources of internal stresses in materials and products</a:t>
            </a:r>
            <a:endParaRPr lang="ru-RU" sz="22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119337" y="4471478"/>
            <a:ext cx="3615234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2000" tIns="0" rIns="0" bIns="0" anchor="b">
            <a:spAutoFit/>
          </a:bodyPr>
          <a:lstStyle/>
          <a:p>
            <a:pPr marL="457200" indent="-457200" algn="ctr">
              <a:lnSpc>
                <a:spcPct val="150000"/>
              </a:lnSpc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Structural materials</a:t>
            </a:r>
            <a:endParaRPr lang="en-US" sz="2000" dirty="0">
              <a:solidFill>
                <a:srgbClr val="0E47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Steels, alloys</a:t>
            </a:r>
          </a:p>
          <a:p>
            <a:pPr marL="457200" indent="-457200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Composites</a:t>
            </a:r>
          </a:p>
          <a:p>
            <a:pPr marL="457200" indent="-457200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 materials/alloys</a:t>
            </a:r>
          </a:p>
          <a:p>
            <a:pPr marL="457200" indent="-457200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with defects</a:t>
            </a:r>
          </a:p>
          <a:p>
            <a:pPr marL="457200" indent="-457200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ceramics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663" name="Text Box 7"/>
          <p:cNvSpPr txBox="1">
            <a:spLocks noChangeArrowheads="1"/>
          </p:cNvSpPr>
          <p:nvPr/>
        </p:nvSpPr>
        <p:spPr bwMode="auto">
          <a:xfrm>
            <a:off x="119336" y="424914"/>
            <a:ext cx="3615234" cy="16389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2000" tIns="0" rIns="0" bIns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Technological operations</a:t>
            </a:r>
          </a:p>
          <a:p>
            <a:pPr>
              <a:lnSpc>
                <a:spcPct val="150000"/>
              </a:lnSpc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Welding, rolling, peening,</a:t>
            </a:r>
          </a:p>
          <a:p>
            <a:pPr>
              <a:lnSpc>
                <a:spcPct val="150000"/>
              </a:lnSpc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bending, forming, hardening,</a:t>
            </a:r>
          </a:p>
          <a:p>
            <a:pPr>
              <a:lnSpc>
                <a:spcPct val="150000"/>
              </a:lnSpc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hydrogenation</a:t>
            </a: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326664" name="Text Box 8"/>
          <p:cNvSpPr txBox="1">
            <a:spLocks noChangeArrowheads="1"/>
          </p:cNvSpPr>
          <p:nvPr/>
        </p:nvSpPr>
        <p:spPr bwMode="auto">
          <a:xfrm>
            <a:off x="119336" y="2113489"/>
            <a:ext cx="3615234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2000" tIns="0" rIns="0" bIns="0" anchor="b">
            <a:spAutoFit/>
          </a:bodyPr>
          <a:lstStyle/>
          <a:p>
            <a:pPr marL="457200" indent="-457200" algn="ctr">
              <a:lnSpc>
                <a:spcPct val="150000"/>
              </a:lnSpc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Details and structures</a:t>
            </a:r>
          </a:p>
          <a:p>
            <a:pPr marL="457200" indent="-457200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Cyclic mechanical loads</a:t>
            </a:r>
          </a:p>
          <a:p>
            <a:pPr marL="457200" indent="-457200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Cyclic thermal loads</a:t>
            </a:r>
          </a:p>
          <a:p>
            <a:pPr marL="457200" indent="-457200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loads</a:t>
            </a:r>
          </a:p>
          <a:p>
            <a:pPr marL="457200" indent="-457200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 failure</a:t>
            </a:r>
          </a:p>
          <a:p>
            <a:pPr marL="457200" indent="-457200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swelling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35760" y="6548995"/>
            <a:ext cx="41044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ctr"/>
            <a:r>
              <a:rPr lang="en-GB" sz="1600" dirty="0"/>
              <a:t>Cracked Mississippi River bridge (Memphis)</a:t>
            </a:r>
            <a:endParaRPr lang="ru-RU" sz="16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4079776" y="4438098"/>
            <a:ext cx="3657600" cy="2057400"/>
            <a:chOff x="5292080" y="4195166"/>
            <a:chExt cx="3657600" cy="20574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2080" y="4195166"/>
              <a:ext cx="3657600" cy="20574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6948264" y="4664658"/>
              <a:ext cx="936104" cy="5193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ru-RU"/>
            </a:p>
          </p:txBody>
        </p:sp>
      </p:grpSp>
      <p:pic>
        <p:nvPicPr>
          <p:cNvPr id="200710" name="Picture 6" descr="https://img.gazeta.ru/files3/617/3968617/a380-pic668-668x444-9318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-822" r="6392" b="34015"/>
          <a:stretch/>
        </p:blipFill>
        <p:spPr bwMode="auto">
          <a:xfrm>
            <a:off x="8552620" y="44624"/>
            <a:ext cx="3530051" cy="147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8760728" y="1605426"/>
            <a:ext cx="2972488" cy="1673740"/>
            <a:chOff x="6063214" y="2235306"/>
            <a:chExt cx="2972488" cy="1673740"/>
          </a:xfrm>
        </p:grpSpPr>
        <p:pic>
          <p:nvPicPr>
            <p:cNvPr id="200712" name="Picture 8" descr="Qantas A38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3214" y="2235306"/>
              <a:ext cx="2972488" cy="1673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6373997" y="2462145"/>
              <a:ext cx="1260140" cy="5193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952705" y="474535"/>
            <a:ext cx="1978759" cy="1634543"/>
            <a:chOff x="3998123" y="2257778"/>
            <a:chExt cx="1978759" cy="1634543"/>
          </a:xfrm>
        </p:grpSpPr>
        <p:pic>
          <p:nvPicPr>
            <p:cNvPr id="200706" name="Picture 2" descr="Дефекты рельсов и их новая классификация: виды изломов, классификатор  повреждений на железнодорожном пути, наименование кодов с рисунками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5" t="14314" r="19267"/>
            <a:stretch/>
          </p:blipFill>
          <p:spPr bwMode="auto">
            <a:xfrm>
              <a:off x="3998123" y="2257778"/>
              <a:ext cx="1978759" cy="163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4476021" y="2690304"/>
              <a:ext cx="1218072" cy="5193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ru-RU"/>
            </a:p>
          </p:txBody>
        </p:sp>
      </p:grpSp>
      <p:pic>
        <p:nvPicPr>
          <p:cNvPr id="200714" name="Picture 10" descr="Катастрофы на железных дорогах. Безопасность движения поезд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01" y="2146674"/>
            <a:ext cx="2714840" cy="191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8760296" y="3352945"/>
            <a:ext cx="29729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ctr"/>
            <a:r>
              <a:rPr lang="en-US" sz="1600" dirty="0"/>
              <a:t>Airbus A380 Wing-Spar Cracking</a:t>
            </a:r>
            <a:endParaRPr lang="ru-RU" sz="1600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839375" y="4084435"/>
            <a:ext cx="2411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ctr"/>
            <a:r>
              <a:rPr lang="en-US" sz="1600" dirty="0"/>
              <a:t>Fatigue cracking in rails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1"/>
          <a:stretch/>
        </p:blipFill>
        <p:spPr>
          <a:xfrm>
            <a:off x="7968208" y="3645024"/>
            <a:ext cx="2289639" cy="23922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663" y="3647115"/>
            <a:ext cx="1778505" cy="2390161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6027557" y="468163"/>
            <a:ext cx="2337688" cy="1636381"/>
            <a:chOff x="6079572" y="2420085"/>
            <a:chExt cx="2337688" cy="163638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9572" y="2420085"/>
              <a:ext cx="2337688" cy="1636381"/>
            </a:xfrm>
            <a:prstGeom prst="rect">
              <a:avLst/>
            </a:prstGeom>
          </p:spPr>
        </p:pic>
        <p:sp>
          <p:nvSpPr>
            <p:cNvPr id="25" name="Oval 10"/>
            <p:cNvSpPr>
              <a:spLocks noChangeArrowheads="1"/>
            </p:cNvSpPr>
            <p:nvPr/>
          </p:nvSpPr>
          <p:spPr bwMode="auto">
            <a:xfrm>
              <a:off x="6629645" y="2641674"/>
              <a:ext cx="1398850" cy="13544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8186464" y="6083134"/>
            <a:ext cx="39143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r>
              <a:rPr lang="en-US" sz="1600" dirty="0"/>
              <a:t>Plane crash 25.05.2002: Boeing 747-209B of China Airlines suddenly broke apart and crashed into the water 25 min after takeoff.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710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76" name="Line 12"/>
          <p:cNvSpPr>
            <a:spLocks noChangeShapeType="1"/>
          </p:cNvSpPr>
          <p:nvPr/>
        </p:nvSpPr>
        <p:spPr bwMode="auto">
          <a:xfrm flipH="1">
            <a:off x="5949951" y="1412875"/>
            <a:ext cx="288925" cy="287338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b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339" name="Text Box 13"/>
          <p:cNvSpPr txBox="1">
            <a:spLocks noChangeArrowheads="1"/>
          </p:cNvSpPr>
          <p:nvPr/>
        </p:nvSpPr>
        <p:spPr bwMode="auto">
          <a:xfrm>
            <a:off x="259049" y="4424979"/>
            <a:ext cx="261716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u="sng" dirty="0">
                <a:cs typeface="Arial" pitchFamily="34" charset="0"/>
              </a:rPr>
              <a:t>HUBER goniometer:</a:t>
            </a:r>
          </a:p>
          <a:p>
            <a:pPr>
              <a:spcBef>
                <a:spcPts val="0"/>
              </a:spcBef>
            </a:pPr>
            <a:r>
              <a:rPr lang="en-US" sz="2000" dirty="0">
                <a:cs typeface="Arial" pitchFamily="34" charset="0"/>
              </a:rPr>
              <a:t>Linear: X, Y: ± 150 mm</a:t>
            </a:r>
            <a:endParaRPr lang="ru-RU" sz="2000" dirty="0"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cs typeface="Arial" pitchFamily="34" charset="0"/>
              </a:rPr>
              <a:t>Linear: Z: 0 ÷ 300 mm</a:t>
            </a:r>
            <a:endParaRPr lang="ru-RU" sz="2000" dirty="0"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cs typeface="Arial" pitchFamily="34" charset="0"/>
              </a:rPr>
              <a:t>Rotation: </a:t>
            </a:r>
            <a:r>
              <a:rPr lang="el-GR" sz="2000" dirty="0">
                <a:cs typeface="Arial" pitchFamily="34" charset="0"/>
              </a:rPr>
              <a:t>Ω</a:t>
            </a:r>
            <a:r>
              <a:rPr lang="en-US" sz="2000" dirty="0">
                <a:cs typeface="Arial" pitchFamily="34" charset="0"/>
              </a:rPr>
              <a:t>: 0 ÷ 360°</a:t>
            </a:r>
            <a:endParaRPr lang="ru-RU" sz="2000" dirty="0"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cs typeface="Arial" pitchFamily="34" charset="0"/>
              </a:rPr>
              <a:t>Max</a:t>
            </a:r>
            <a:r>
              <a:rPr lang="ru-RU" sz="2000" dirty="0">
                <a:cs typeface="Arial" pitchFamily="34" charset="0"/>
              </a:rPr>
              <a:t>. </a:t>
            </a:r>
            <a:r>
              <a:rPr lang="en-US" sz="2000" dirty="0">
                <a:cs typeface="Arial" pitchFamily="34" charset="0"/>
              </a:rPr>
              <a:t>load</a:t>
            </a:r>
            <a:r>
              <a:rPr lang="ru-RU" sz="2000" dirty="0">
                <a:cs typeface="Arial" pitchFamily="34" charset="0"/>
              </a:rPr>
              <a:t>: 300 </a:t>
            </a:r>
            <a:r>
              <a:rPr lang="en-US" sz="2000" dirty="0">
                <a:cs typeface="Arial" pitchFamily="34" charset="0"/>
              </a:rPr>
              <a:t>kg</a:t>
            </a:r>
            <a:endParaRPr lang="en-US" sz="2000" b="1" dirty="0">
              <a:cs typeface="Arial" pitchFamily="34" charset="0"/>
            </a:endParaRPr>
          </a:p>
        </p:txBody>
      </p:sp>
      <p:sp>
        <p:nvSpPr>
          <p:cNvPr id="14344" name="Прямоугольник 17"/>
          <p:cNvSpPr>
            <a:spLocks noChangeArrowheads="1"/>
          </p:cNvSpPr>
          <p:nvPr/>
        </p:nvSpPr>
        <p:spPr bwMode="auto">
          <a:xfrm>
            <a:off x="4649882" y="6116176"/>
            <a:ext cx="195799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u="sng" dirty="0">
                <a:cs typeface="Arial" pitchFamily="34" charset="0"/>
              </a:rPr>
              <a:t>Mirror furnace</a:t>
            </a:r>
          </a:p>
          <a:p>
            <a:pPr>
              <a:spcBef>
                <a:spcPts val="0"/>
              </a:spcBef>
            </a:pPr>
            <a:r>
              <a:rPr lang="en-US" sz="2000" dirty="0" err="1">
                <a:cs typeface="Arial" pitchFamily="34" charset="0"/>
              </a:rPr>
              <a:t>Tmax</a:t>
            </a:r>
            <a:r>
              <a:rPr lang="en-US" sz="2000" dirty="0">
                <a:cs typeface="Arial" pitchFamily="34" charset="0"/>
              </a:rPr>
              <a:t>=1000</a:t>
            </a:r>
            <a:r>
              <a:rPr lang="en-US" sz="2000" dirty="0">
                <a:cs typeface="Arial" pitchFamily="34" charset="0"/>
                <a:sym typeface="Symbol" pitchFamily="18" charset="2"/>
              </a:rPr>
              <a:t></a:t>
            </a:r>
            <a:r>
              <a:rPr lang="en-US" sz="2000" dirty="0">
                <a:cs typeface="Arial" pitchFamily="34" charset="0"/>
              </a:rPr>
              <a:t> C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1909" t="207" r="-1909" b="5549"/>
          <a:stretch/>
        </p:blipFill>
        <p:spPr bwMode="auto">
          <a:xfrm>
            <a:off x="99019" y="479684"/>
            <a:ext cx="2975049" cy="374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5462" y="204876"/>
            <a:ext cx="2148443" cy="184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918189" y="2051839"/>
            <a:ext cx="242534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b="1" u="sng" dirty="0">
                <a:cs typeface="Arial" panose="020B0604020202020204" pitchFamily="34" charset="0"/>
              </a:rPr>
              <a:t>2-Circle Segment</a:t>
            </a:r>
            <a:r>
              <a:rPr lang="en-US" dirty="0">
                <a:cs typeface="Arial" panose="020B0604020202020204" pitchFamily="34" charset="0"/>
              </a:rPr>
              <a:t> ±15°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4406" y="1665518"/>
            <a:ext cx="3538225" cy="290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544406" y="688191"/>
            <a:ext cx="3538225" cy="8925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  <a:cs typeface="Times New Roman" pitchFamily="18" charset="0"/>
              </a:rPr>
              <a:t>Running task: software upgrade</a:t>
            </a:r>
            <a:r>
              <a:rPr lang="en-US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1600" b="1" dirty="0">
                <a:cs typeface="Times New Roman" pitchFamily="18" charset="0"/>
              </a:rPr>
              <a:t>for</a:t>
            </a:r>
            <a:r>
              <a:rPr lang="ru-RU" sz="1600" b="1" dirty="0">
                <a:cs typeface="Times New Roman" pitchFamily="18" charset="0"/>
              </a:rPr>
              <a:t> </a:t>
            </a:r>
            <a:r>
              <a:rPr lang="en-US" sz="2000" b="1" u="sng" dirty="0">
                <a:cs typeface="Times New Roman" pitchFamily="18" charset="0"/>
              </a:rPr>
              <a:t>Stress rig LM-29</a:t>
            </a:r>
          </a:p>
          <a:p>
            <a:r>
              <a:rPr lang="en-US" sz="2000" dirty="0" err="1">
                <a:cs typeface="Times New Roman" pitchFamily="18" charset="0"/>
              </a:rPr>
              <a:t>Fmax</a:t>
            </a:r>
            <a:r>
              <a:rPr lang="en-US" sz="2000" dirty="0">
                <a:cs typeface="Times New Roman" pitchFamily="18" charset="0"/>
              </a:rPr>
              <a:t> = 29 </a:t>
            </a:r>
            <a:r>
              <a:rPr lang="en-US" sz="2000" dirty="0" err="1">
                <a:cs typeface="Times New Roman" pitchFamily="18" charset="0"/>
              </a:rPr>
              <a:t>kN</a:t>
            </a:r>
            <a:r>
              <a:rPr lang="en-US" sz="2000" dirty="0">
                <a:cs typeface="Times New Roman" pitchFamily="18" charset="0"/>
              </a:rPr>
              <a:t>, </a:t>
            </a:r>
            <a:r>
              <a:rPr lang="en-US" sz="2000" dirty="0" err="1">
                <a:cs typeface="Times New Roman" pitchFamily="18" charset="0"/>
              </a:rPr>
              <a:t>Tmax</a:t>
            </a:r>
            <a:r>
              <a:rPr lang="en-US" sz="2000" dirty="0">
                <a:cs typeface="Times New Roman" pitchFamily="18" charset="0"/>
              </a:rPr>
              <a:t> = 800°C</a:t>
            </a:r>
            <a:endParaRPr lang="ru-RU" sz="2000" dirty="0">
              <a:cs typeface="Times New Roman" pitchFamily="18" charset="0"/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87581" y="4687631"/>
            <a:ext cx="1425937" cy="199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60496" y="4687477"/>
            <a:ext cx="14382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XY Positioning Stage (Planar)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414" y="110213"/>
            <a:ext cx="2918798" cy="15504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43263" y="1660644"/>
            <a:ext cx="210362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New auxiliary </a:t>
            </a:r>
            <a:br>
              <a:rPr lang="en-US" b="1" u="sng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b="1" u="sng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XY-platform (2021)</a:t>
            </a:r>
            <a:r>
              <a:rPr lang="ru-RU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cs typeface="Arial" panose="020B0604020202020204" pitchFamily="34" charset="0"/>
              </a:rPr>
              <a:t>±100 </a:t>
            </a:r>
            <a:r>
              <a:rPr lang="en-US" dirty="0">
                <a:cs typeface="Arial" panose="020B0604020202020204" pitchFamily="34" charset="0"/>
              </a:rPr>
              <a:t>mm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/>
          <a:srcRect l="15537" t="3992" r="33663" b="9527"/>
          <a:stretch/>
        </p:blipFill>
        <p:spPr bwMode="auto">
          <a:xfrm>
            <a:off x="4373608" y="2615944"/>
            <a:ext cx="2757253" cy="3520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742802" y="48797"/>
            <a:ext cx="3141432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0" rIns="0" bIns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cs typeface="Times New Roman" pitchFamily="18" charset="0"/>
              </a:rPr>
              <a:t>Sample environment</a:t>
            </a:r>
          </a:p>
        </p:txBody>
      </p:sp>
    </p:spTree>
    <p:extLst>
      <p:ext uri="{BB962C8B-B14F-4D97-AF65-F5344CB8AC3E}">
        <p14:creationId xmlns:p14="http://schemas.microsoft.com/office/powerpoint/2010/main" val="257315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/>
          <a:srcRect t="800" b="652"/>
          <a:stretch/>
        </p:blipFill>
        <p:spPr bwMode="auto">
          <a:xfrm>
            <a:off x="2773365" y="1415039"/>
            <a:ext cx="5266851" cy="46552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929" y="6269592"/>
            <a:ext cx="7125876" cy="553998"/>
          </a:xfrm>
          <a:prstGeom prst="rect">
            <a:avLst/>
          </a:prstGeom>
          <a:ln w="19050">
            <a:noFill/>
          </a:ln>
        </p:spPr>
        <p:txBody>
          <a:bodyPr wrap="square" lIns="36000" tIns="0" rIns="0" bIns="0">
            <a:spAutoFit/>
          </a:bodyPr>
          <a:lstStyle/>
          <a:p>
            <a:pPr marL="266700" lvl="0" indent="-266700">
              <a:spcAft>
                <a:spcPts val="0"/>
              </a:spcAft>
            </a:pPr>
            <a:r>
              <a:rPr lang="en-US" sz="12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[1]  L. Millán, G. Bokuchava, R. </a:t>
            </a:r>
            <a:r>
              <a:rPr lang="en-US" sz="12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Fernández</a:t>
            </a:r>
            <a:r>
              <a:rPr lang="en-US" sz="12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et al., </a:t>
            </a:r>
            <a:r>
              <a:rPr lang="en-US" sz="12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J. of Alloys and Compounds</a:t>
            </a:r>
            <a:r>
              <a:rPr lang="en-US" sz="12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2021.</a:t>
            </a:r>
          </a:p>
          <a:p>
            <a:pPr marL="266700" lvl="0" indent="-266700">
              <a:spcAft>
                <a:spcPts val="0"/>
              </a:spcAft>
            </a:pPr>
            <a:r>
              <a:rPr lang="en-US" sz="12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[2]  L. Millán, G. Bokuchava, R. </a:t>
            </a:r>
            <a:r>
              <a:rPr lang="en-US" sz="12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Fernández</a:t>
            </a:r>
            <a:r>
              <a:rPr lang="en-US" sz="12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G. González-</a:t>
            </a:r>
            <a:r>
              <a:rPr lang="en-US" sz="12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Doncel</a:t>
            </a:r>
            <a:r>
              <a:rPr lang="en-US" sz="12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et al., </a:t>
            </a:r>
            <a:r>
              <a:rPr lang="en-US" sz="12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J. of Mater. Res. and </a:t>
            </a:r>
            <a:r>
              <a:rPr lang="en-US" sz="12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Techn</a:t>
            </a:r>
            <a:r>
              <a:rPr lang="en-US" sz="12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12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2023. </a:t>
            </a:r>
          </a:p>
          <a:p>
            <a:pPr marL="266700" lvl="0" indent="-266700">
              <a:spcAft>
                <a:spcPts val="0"/>
              </a:spcAft>
            </a:pPr>
            <a:r>
              <a:rPr lang="en-US" sz="12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[3]  G. </a:t>
            </a:r>
            <a:r>
              <a:rPr lang="en-US" sz="12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Kronberger</a:t>
            </a:r>
            <a:r>
              <a:rPr lang="en-US" sz="12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L. Millán, R. </a:t>
            </a:r>
            <a:r>
              <a:rPr lang="en-US" sz="12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Fernández</a:t>
            </a:r>
            <a:r>
              <a:rPr lang="en-US" sz="12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G. Bokuchava, G. González-</a:t>
            </a:r>
            <a:r>
              <a:rPr lang="en-US" sz="12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Doncel</a:t>
            </a:r>
            <a:r>
              <a:rPr lang="en-US" sz="12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et al., </a:t>
            </a:r>
            <a:r>
              <a:rPr lang="en-US" sz="1200" b="1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Applic</a:t>
            </a:r>
            <a:r>
              <a:rPr lang="en-US" sz="12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in Eng. Science</a:t>
            </a:r>
            <a:r>
              <a:rPr lang="en-US" sz="12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2023.</a:t>
            </a:r>
            <a:endParaRPr lang="ru-RU" sz="1200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1623" r="30" b="7028"/>
          <a:stretch/>
        </p:blipFill>
        <p:spPr>
          <a:xfrm>
            <a:off x="8113449" y="3861048"/>
            <a:ext cx="4032448" cy="21713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9127" y="476672"/>
            <a:ext cx="3506006" cy="203379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96977" y="476672"/>
            <a:ext cx="256526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FSD@IBR-2 reactor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706" r="24955"/>
          <a:stretch/>
        </p:blipFill>
        <p:spPr>
          <a:xfrm>
            <a:off x="51928" y="2204864"/>
            <a:ext cx="2770733" cy="1700248"/>
          </a:xfrm>
          <a:prstGeom prst="rect">
            <a:avLst/>
          </a:prstGeom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83332" y="2489"/>
            <a:ext cx="12025336" cy="338554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b">
            <a:spAutoFit/>
          </a:bodyPr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Estimation of residual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microstresses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Al alloy samples using Genetic Programming (GP)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25477" y="6032441"/>
            <a:ext cx="2952328" cy="2154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Overview of the GP learning process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0833" y="6062228"/>
            <a:ext cx="2182391" cy="2154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Neutron diffraction pattern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35934" y="978009"/>
            <a:ext cx="956186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Measured EBSD map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173039" y="6070308"/>
            <a:ext cx="3870478" cy="71903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6000" tIns="36000" rIns="36000" bIns="3600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Lattice spacing and residual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stress values for some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111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grains calculated with the expression found by GP using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HeuristicLab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607631" y="476672"/>
            <a:ext cx="2057405" cy="5035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6000" tIns="36000" rIns="36000" bIns="3600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tree-like solution found by GP for the first model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8325479" y="2624573"/>
          <a:ext cx="3608387" cy="1160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32040" imgH="1168200" progId="Equation.DSMT4">
                  <p:embed/>
                </p:oleObj>
              </mc:Choice>
              <mc:Fallback>
                <p:oleObj name="Equation" r:id="rId7" imgW="3632040" imgH="1168200" progId="Equation.DSMT4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25479" y="2624573"/>
                        <a:ext cx="3608387" cy="116074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0776110" y="3319591"/>
            <a:ext cx="1369787" cy="5035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Solution found by GP algorithm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8604" y="3862209"/>
            <a:ext cx="2513031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Profiles of axial residual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macro-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stresses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9166" y="404664"/>
            <a:ext cx="3458313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7000" tIns="0" rIns="0" bIns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Collaboration: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FLNP JINR (Dubna,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CENIM (Madrid,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BAM (Berlin,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Germany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Research Centre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Řež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Řež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Czech Rep.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Uni. of Applied Sciences Upper Austria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Hagenberg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Austria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8" y="4390104"/>
            <a:ext cx="2015832" cy="16802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879215-7BA7-C372-B45F-2CFCE51EC57A}"/>
              </a:ext>
            </a:extLst>
          </p:cNvPr>
          <p:cNvSpPr/>
          <p:nvPr/>
        </p:nvSpPr>
        <p:spPr>
          <a:xfrm>
            <a:off x="3544246" y="1354635"/>
            <a:ext cx="159295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Extruded cylindrical sample: 5083 Al alloy (quenched)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9DED7A-C3BB-1CE4-3B76-BAE03C10B1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60" y="416778"/>
            <a:ext cx="2310633" cy="174605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5096F1-7BB5-7F04-15C3-6991EC5A7D5B}"/>
              </a:ext>
            </a:extLst>
          </p:cNvPr>
          <p:cNvSpPr/>
          <p:nvPr/>
        </p:nvSpPr>
        <p:spPr>
          <a:xfrm>
            <a:off x="7098800" y="1989578"/>
            <a:ext cx="1084047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Measured </a:t>
            </a:r>
            <a:r>
              <a:rPr lang="en-U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2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783632" y="2708920"/>
            <a:ext cx="6840760" cy="720080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defRPr/>
            </a:pPr>
            <a:r>
              <a:rPr lang="en-US" sz="3600" b="1" dirty="0">
                <a:ln w="0"/>
                <a:ea typeface="+mj-ea"/>
                <a:cs typeface="Arial" pitchFamily="34" charset="0"/>
              </a:rPr>
              <a:t>Thank you for your attention!</a:t>
            </a:r>
            <a:endParaRPr lang="ru-RU" sz="3600" b="1" dirty="0">
              <a:ln w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63552" y="260648"/>
            <a:ext cx="7776864" cy="8338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4256" tIns="47128" rIns="94256" bIns="47128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FSD – </a:t>
            </a:r>
            <a:r>
              <a:rPr lang="en-US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ourier </a:t>
            </a:r>
            <a:r>
              <a:rPr lang="en-US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tress </a:t>
            </a:r>
            <a:r>
              <a:rPr lang="en-US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iffractometer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 the IBR-2 pulsed reactor (JINR, Dubna)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1272" y="1192131"/>
            <a:ext cx="8649538" cy="488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DC1187-A93F-1AA5-B5FF-224ACDA5BBB8}"/>
              </a:ext>
            </a:extLst>
          </p:cNvPr>
          <p:cNvSpPr/>
          <p:nvPr/>
        </p:nvSpPr>
        <p:spPr>
          <a:xfrm>
            <a:off x="8310570" y="1192131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beamline 11-A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6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524000" y="44624"/>
            <a:ext cx="8532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cs typeface="Arial" pitchFamily="34" charset="0"/>
              </a:rPr>
              <a:t>High-resolution Fourier </a:t>
            </a:r>
            <a:r>
              <a:rPr lang="en-US" sz="2000" b="1" dirty="0" err="1">
                <a:solidFill>
                  <a:prstClr val="black"/>
                </a:solidFill>
                <a:cs typeface="Arial" pitchFamily="34" charset="0"/>
              </a:rPr>
              <a:t>diffractometry</a:t>
            </a:r>
            <a:r>
              <a:rPr lang="en-US" sz="2000" b="1" dirty="0">
                <a:solidFill>
                  <a:prstClr val="black"/>
                </a:solidFill>
                <a:cs typeface="Arial" pitchFamily="34" charset="0"/>
              </a:rPr>
              <a:t> at long pulse neutron source</a:t>
            </a:r>
            <a:endParaRPr lang="ru-RU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7036892" y="469902"/>
            <a:ext cx="4433957" cy="707886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36000" tIns="36000" rIns="36000" bIns="36000" anchor="b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IBR-2 is a long-pulse neutron source: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Δ</a:t>
            </a:r>
            <a:r>
              <a:rPr lang="en-US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t≈3</a:t>
            </a:r>
            <a:r>
              <a:rPr lang="ru-RU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4</a:t>
            </a:r>
            <a:r>
              <a:rPr lang="en-US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0 </a:t>
            </a:r>
            <a:r>
              <a:rPr lang="el-GR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μ</a:t>
            </a:r>
            <a:r>
              <a:rPr lang="en-US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s, </a:t>
            </a:r>
            <a:r>
              <a:rPr lang="en-US" sz="2000" kern="0" dirty="0">
                <a:solidFill>
                  <a:srgbClr val="C00000"/>
                </a:solidFill>
                <a:latin typeface="Calibri"/>
                <a:cs typeface="Times New Roman" pitchFamily="18" charset="0"/>
              </a:rPr>
              <a:t>R </a:t>
            </a:r>
            <a:r>
              <a:rPr lang="en-US" sz="2000" kern="0" dirty="0">
                <a:solidFill>
                  <a:srgbClr val="C00000"/>
                </a:solidFill>
                <a:latin typeface="Calibri"/>
                <a:cs typeface="Times New Roman" pitchFamily="18" charset="0"/>
                <a:sym typeface="Symbol" panose="05050102010706020507" pitchFamily="18" charset="2"/>
              </a:rPr>
              <a:t></a:t>
            </a:r>
            <a:r>
              <a:rPr lang="en-US" sz="2000" kern="0" dirty="0">
                <a:solidFill>
                  <a:srgbClr val="C00000"/>
                </a:solidFill>
                <a:latin typeface="Calibri"/>
                <a:cs typeface="Times New Roman" pitchFamily="18" charset="0"/>
              </a:rPr>
              <a:t> 0.01 = 1 % </a:t>
            </a:r>
            <a:r>
              <a:rPr lang="en-US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(</a:t>
            </a:r>
            <a:r>
              <a:rPr lang="en-US" sz="2000" i="1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L</a:t>
            </a:r>
            <a:r>
              <a:rPr lang="en-US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=25 m, </a:t>
            </a:r>
            <a:r>
              <a:rPr lang="en-US" sz="2000" i="1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</a:t>
            </a:r>
            <a:r>
              <a:rPr lang="en-US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=2 Å)</a:t>
            </a:r>
            <a:endParaRPr lang="el-GR" sz="2000" kern="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6964885" y="1817614"/>
            <a:ext cx="4680519" cy="38048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36000" tIns="36000" rIns="36000" bIns="36000" anchor="b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Objective: </a:t>
            </a:r>
            <a:r>
              <a:rPr lang="en-US" sz="2000" kern="0" dirty="0">
                <a:solidFill>
                  <a:srgbClr val="C00000"/>
                </a:solidFill>
                <a:latin typeface="Calibri"/>
                <a:cs typeface="Times New Roman" pitchFamily="18" charset="0"/>
              </a:rPr>
              <a:t>R </a:t>
            </a:r>
            <a:r>
              <a:rPr lang="en-US" sz="2000" kern="0" dirty="0">
                <a:solidFill>
                  <a:srgbClr val="C00000"/>
                </a:solidFill>
                <a:latin typeface="Calibri"/>
                <a:cs typeface="Times New Roman" pitchFamily="18" charset="0"/>
                <a:sym typeface="Symbol" panose="05050102010706020507" pitchFamily="18" charset="2"/>
              </a:rPr>
              <a:t></a:t>
            </a:r>
            <a:r>
              <a:rPr lang="en-US" sz="2000" kern="0" dirty="0">
                <a:solidFill>
                  <a:srgbClr val="C00000"/>
                </a:solidFill>
                <a:latin typeface="Calibri"/>
                <a:cs typeface="Times New Roman" pitchFamily="18" charset="0"/>
              </a:rPr>
              <a:t> 0.001 = 0.1 % </a:t>
            </a:r>
            <a:r>
              <a:rPr lang="en-US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(</a:t>
            </a:r>
            <a:r>
              <a:rPr lang="en-US" sz="2000" i="1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L</a:t>
            </a:r>
            <a:r>
              <a:rPr lang="en-US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=25 m, </a:t>
            </a:r>
            <a:r>
              <a:rPr lang="en-US" sz="2000" i="1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</a:t>
            </a:r>
            <a:r>
              <a:rPr lang="en-US" sz="2000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=2 Å)  </a:t>
            </a:r>
            <a:endParaRPr lang="ru-RU" sz="2000" kern="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36" name="Down Arrow 9"/>
          <p:cNvSpPr/>
          <p:nvPr/>
        </p:nvSpPr>
        <p:spPr>
          <a:xfrm>
            <a:off x="9181158" y="1261990"/>
            <a:ext cx="214313" cy="500062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Down Arrow 10"/>
          <p:cNvSpPr/>
          <p:nvPr/>
        </p:nvSpPr>
        <p:spPr>
          <a:xfrm>
            <a:off x="9181158" y="2270102"/>
            <a:ext cx="214313" cy="500062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47928" y="6309320"/>
            <a:ext cx="6624738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500" dirty="0"/>
              <a:t>P. Hiismäki, H. </a:t>
            </a:r>
            <a:r>
              <a:rPr lang="en-US" sz="1500" dirty="0" err="1"/>
              <a:t>Pöyry</a:t>
            </a:r>
            <a:r>
              <a:rPr lang="en-US" sz="1500" dirty="0"/>
              <a:t>, </a:t>
            </a:r>
            <a:r>
              <a:rPr lang="en-US" sz="1500" dirty="0" err="1"/>
              <a:t>A.Tiitta</a:t>
            </a:r>
            <a:r>
              <a:rPr lang="en-US" sz="1500" dirty="0"/>
              <a:t>. </a:t>
            </a:r>
            <a:r>
              <a:rPr lang="en-US" sz="1500" b="1" i="1" dirty="0"/>
              <a:t>Exploitation of the Fourier chopper in neutron diffractometry at pulsed sources</a:t>
            </a:r>
            <a:r>
              <a:rPr lang="en-US" sz="1500" dirty="0"/>
              <a:t>. J. Appl. </a:t>
            </a:r>
            <a:r>
              <a:rPr lang="en-US" sz="1500" dirty="0" err="1"/>
              <a:t>Cryst</a:t>
            </a:r>
            <a:r>
              <a:rPr lang="en-US" sz="1500" dirty="0"/>
              <a:t>. 1988, 21, 349-354</a:t>
            </a:r>
            <a:endParaRPr lang="ru-RU" sz="15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4" y="467544"/>
            <a:ext cx="3611413" cy="31910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235330" y="3774404"/>
            <a:ext cx="4204486" cy="29658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2000" tIns="36000" rIns="36000" bIns="36000" anchor="b"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u="sng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F-chopper parameters (FSD)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slits </a:t>
            </a:r>
            <a:r>
              <a:rPr lang="en-US" sz="1600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1024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rotation speed: </a:t>
            </a:r>
            <a:r>
              <a:rPr lang="el-GR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600" kern="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6000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rpm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beam modulation frequency:</a:t>
            </a:r>
            <a:b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600" kern="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600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600" kern="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102.4 kHz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Eff. neutron pulse width: </a:t>
            </a:r>
            <a:r>
              <a:rPr lang="el-GR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kern="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1/</a:t>
            </a:r>
            <a:r>
              <a:rPr lang="el-GR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600" kern="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en-US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l-GR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1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 path (FC-detector): </a:t>
            </a:r>
            <a:r>
              <a:rPr lang="en-US" sz="1600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6.5 m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Resolution: </a:t>
            </a:r>
            <a:r>
              <a:rPr lang="el-GR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2.5·10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1 Å, 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 = 90)</a:t>
            </a:r>
            <a:endParaRPr lang="el-GR" sz="1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0" descr="FSD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1436" r="11209" b="23107"/>
          <a:stretch/>
        </p:blipFill>
        <p:spPr bwMode="auto">
          <a:xfrm>
            <a:off x="8997400" y="3219069"/>
            <a:ext cx="2988294" cy="21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95" y="3217909"/>
            <a:ext cx="2623351" cy="21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692732" y="2805585"/>
            <a:ext cx="2976850" cy="27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anchor="b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Fourier chopper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r>
              <a:rPr lang="ru-RU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95148" y="5517660"/>
            <a:ext cx="262335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dirty="0"/>
              <a:t>Effective neutron pulse width as a function of 1/Ω</a:t>
            </a:r>
            <a:r>
              <a:rPr lang="en-US" sz="1600" baseline="-25000" dirty="0"/>
              <a:t>max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860976" y="5517660"/>
            <a:ext cx="326114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dirty="0"/>
              <a:t>FC of the FSD in normal position in the gap of the mirror neutron guide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381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5881" y="3708159"/>
            <a:ext cx="2244876" cy="22259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37840" y="4493385"/>
            <a:ext cx="2950814" cy="20928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700" dirty="0">
                <a:latin typeface="+mn-lt"/>
              </a:rPr>
              <a:t>Scheme of a fast FC consisting from a rotating disk (rotor) and a stationary stator.</a:t>
            </a:r>
          </a:p>
          <a:p>
            <a:pPr>
              <a:defRPr/>
            </a:pPr>
            <a:r>
              <a:rPr lang="en-US" sz="1700" u="sng" dirty="0">
                <a:latin typeface="+mn-lt"/>
              </a:rPr>
              <a:t>Top:</a:t>
            </a:r>
            <a:r>
              <a:rPr lang="en-US" sz="1700" dirty="0">
                <a:latin typeface="+mn-lt"/>
              </a:rPr>
              <a:t> triangular FC transmission function. </a:t>
            </a:r>
          </a:p>
          <a:p>
            <a:pPr>
              <a:defRPr/>
            </a:pPr>
            <a:r>
              <a:rPr lang="en-US" sz="1700" u="sng" dirty="0">
                <a:latin typeface="+mn-lt"/>
              </a:rPr>
              <a:t>Bottom:</a:t>
            </a:r>
            <a:r>
              <a:rPr lang="en-US" sz="1700" dirty="0">
                <a:latin typeface="+mn-lt"/>
              </a:rPr>
              <a:t> The corresponding sequence of binary pickup signals from the encoder.</a:t>
            </a:r>
            <a:endParaRPr lang="ru-RU" sz="1700" dirty="0"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l="2073" r="9134"/>
          <a:stretch/>
        </p:blipFill>
        <p:spPr bwMode="auto">
          <a:xfrm>
            <a:off x="4548472" y="422919"/>
            <a:ext cx="3253889" cy="23529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0" descr="FSD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t="1436" r="18391" b="6712"/>
          <a:stretch/>
        </p:blipFill>
        <p:spPr bwMode="auto">
          <a:xfrm>
            <a:off x="9329705" y="144025"/>
            <a:ext cx="2367826" cy="2448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529408" y="2833772"/>
            <a:ext cx="3798840" cy="784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700" dirty="0">
                <a:latin typeface="+mn-lt"/>
              </a:rPr>
              <a:t>Old</a:t>
            </a:r>
            <a:r>
              <a:rPr lang="ru-RU" sz="1700" dirty="0">
                <a:latin typeface="+mn-lt"/>
              </a:rPr>
              <a:t> </a:t>
            </a:r>
            <a:r>
              <a:rPr lang="en-US" sz="1700" dirty="0">
                <a:latin typeface="+mn-lt"/>
              </a:rPr>
              <a:t>FC of the FSD</a:t>
            </a:r>
            <a:r>
              <a:rPr lang="ru-RU" sz="1700" dirty="0">
                <a:latin typeface="+mn-lt"/>
              </a:rPr>
              <a:t> (</a:t>
            </a:r>
            <a:r>
              <a:rPr lang="ru-RU" sz="17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Ω</a:t>
            </a:r>
            <a:r>
              <a:rPr lang="ru-RU" sz="1700" baseline="-250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max</a:t>
            </a:r>
            <a:r>
              <a:rPr lang="ru-RU" sz="17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= 6000 </a:t>
            </a:r>
            <a:r>
              <a:rPr lang="en-US" sz="17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rpm</a:t>
            </a:r>
            <a:r>
              <a:rPr lang="ru-RU" sz="1700" dirty="0">
                <a:latin typeface="+mn-lt"/>
              </a:rPr>
              <a:t>) </a:t>
            </a:r>
            <a:r>
              <a:rPr lang="en-US" sz="1700" dirty="0">
                <a:latin typeface="+mn-lt"/>
              </a:rPr>
              <a:t>with the rotor disk removed. Operation in open air (without vacuum).</a:t>
            </a:r>
            <a:endParaRPr lang="ru-RU" sz="1700" dirty="0">
              <a:latin typeface="+mn-lt"/>
            </a:endParaRPr>
          </a:p>
        </p:txBody>
      </p:sp>
      <p:grpSp>
        <p:nvGrpSpPr>
          <p:cNvPr id="26" name="Group 21"/>
          <p:cNvGrpSpPr>
            <a:grpSpLocks noChangeAspect="1"/>
          </p:cNvGrpSpPr>
          <p:nvPr/>
        </p:nvGrpSpPr>
        <p:grpSpPr bwMode="auto">
          <a:xfrm>
            <a:off x="451509" y="116632"/>
            <a:ext cx="2681982" cy="4152755"/>
            <a:chOff x="793" y="946"/>
            <a:chExt cx="2133" cy="3301"/>
          </a:xfrm>
        </p:grpSpPr>
        <p:pic>
          <p:nvPicPr>
            <p:cNvPr id="27" name="Picture 3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1" y="1253"/>
              <a:ext cx="1950" cy="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1429" y="946"/>
              <a:ext cx="1493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r>
                <a:rPr lang="en-US">
                  <a:cs typeface="Times New Roman" pitchFamily="18" charset="0"/>
                </a:rPr>
                <a:t>Slit width 0.7 mm</a:t>
              </a:r>
              <a:endParaRPr lang="ru-RU">
                <a:cs typeface="Times New Roman" pitchFamily="18" charset="0"/>
              </a:endParaRPr>
            </a:p>
          </p:txBody>
        </p:sp>
        <p:sp>
          <p:nvSpPr>
            <p:cNvPr id="29" name="Line 6"/>
            <p:cNvSpPr>
              <a:spLocks noChangeShapeType="1"/>
            </p:cNvSpPr>
            <p:nvPr/>
          </p:nvSpPr>
          <p:spPr bwMode="auto">
            <a:xfrm>
              <a:off x="1837" y="1162"/>
              <a:ext cx="244" cy="13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 anchor="b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793" y="1249"/>
              <a:ext cx="480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r>
                <a:rPr lang="en-US">
                  <a:cs typeface="Times New Roman" pitchFamily="18" charset="0"/>
                </a:rPr>
                <a:t>Rotor</a:t>
              </a:r>
              <a:endParaRPr lang="ru-RU">
                <a:cs typeface="Times New Roman" pitchFamily="18" charset="0"/>
              </a:endParaRPr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1020" y="1480"/>
              <a:ext cx="199" cy="18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 anchor="b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2290" y="1158"/>
              <a:ext cx="523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r>
                <a:rPr lang="en-US">
                  <a:cs typeface="Times New Roman" pitchFamily="18" charset="0"/>
                </a:rPr>
                <a:t>Stator</a:t>
              </a:r>
              <a:endParaRPr lang="ru-RU">
                <a:cs typeface="Times New Roman" pitchFamily="18" charset="0"/>
              </a:endParaRPr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 flipH="1">
              <a:off x="2489" y="1389"/>
              <a:ext cx="73" cy="227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 anchor="b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Text Box 12"/>
            <p:cNvSpPr txBox="1">
              <a:spLocks noChangeArrowheads="1"/>
            </p:cNvSpPr>
            <p:nvPr/>
          </p:nvSpPr>
          <p:spPr bwMode="auto">
            <a:xfrm>
              <a:off x="1338" y="2915"/>
              <a:ext cx="1588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r>
                <a:rPr lang="en-US" sz="1400" dirty="0">
                  <a:cs typeface="Times New Roman" pitchFamily="18" charset="0"/>
                </a:rPr>
                <a:t>Transmission function</a:t>
              </a:r>
              <a:endParaRPr lang="ru-RU" sz="1400" dirty="0">
                <a:cs typeface="Times New Roman" pitchFamily="18" charset="0"/>
              </a:endParaRPr>
            </a:p>
          </p:txBody>
        </p:sp>
        <p:sp>
          <p:nvSpPr>
            <p:cNvPr id="35" name="Text Box 13"/>
            <p:cNvSpPr txBox="1">
              <a:spLocks noChangeArrowheads="1"/>
            </p:cNvSpPr>
            <p:nvPr/>
          </p:nvSpPr>
          <p:spPr bwMode="auto">
            <a:xfrm>
              <a:off x="1429" y="3595"/>
              <a:ext cx="948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400" dirty="0">
                  <a:cs typeface="Times New Roman" pitchFamily="18" charset="0"/>
                </a:rPr>
                <a:t>Binary signals</a:t>
              </a:r>
              <a:endParaRPr lang="ru-RU" sz="1400" dirty="0">
                <a:cs typeface="Times New Roman" pitchFamily="18" charset="0"/>
              </a:endParaRPr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4801479" y="6007492"/>
            <a:ext cx="3000882" cy="784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700" dirty="0">
                <a:latin typeface="+mn-lt"/>
              </a:rPr>
              <a:t>Neutron image of part of the FSS FC disk. Dark stripes are layers of metallic Gd ~0.7 mm wide</a:t>
            </a:r>
            <a:endParaRPr lang="ru-RU" sz="1700" dirty="0">
              <a:latin typeface="+mn-lt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180507" y="2653615"/>
            <a:ext cx="2517025" cy="784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700" dirty="0">
                <a:latin typeface="+mn-lt"/>
              </a:rPr>
              <a:t>Old FC of the FSD in its normal position in the gap of the mirror neutron guide</a:t>
            </a:r>
            <a:endParaRPr lang="ru-RU" sz="1700" dirty="0">
              <a:latin typeface="+mn-lt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 cstate="print"/>
          <a:srcRect l="13568"/>
          <a:stretch/>
        </p:blipFill>
        <p:spPr bwMode="auto">
          <a:xfrm>
            <a:off x="9379414" y="3504231"/>
            <a:ext cx="2244876" cy="2753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9668594" y="6299359"/>
            <a:ext cx="194421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700" dirty="0"/>
              <a:t>Old FC of the FSS </a:t>
            </a:r>
            <a:r>
              <a:rPr lang="ru-RU" sz="1700" dirty="0">
                <a:latin typeface="+mn-lt"/>
              </a:rPr>
              <a:t>(</a:t>
            </a:r>
            <a:r>
              <a:rPr lang="ru-RU" sz="17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Ω</a:t>
            </a:r>
            <a:r>
              <a:rPr lang="ru-RU" sz="1700" baseline="-250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max</a:t>
            </a:r>
            <a:r>
              <a:rPr lang="ru-RU" sz="17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= 2000 </a:t>
            </a:r>
            <a:r>
              <a:rPr lang="en-US" sz="17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rpm</a:t>
            </a:r>
            <a:r>
              <a:rPr lang="ru-RU" sz="1700" dirty="0">
                <a:latin typeface="+mn-lt"/>
              </a:rPr>
              <a:t>)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431704" y="35332"/>
            <a:ext cx="5472608" cy="369332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cs typeface="Arial" panose="020B0604020202020204" pitchFamily="34" charset="0"/>
              </a:rPr>
              <a:t>Fourier choppers </a:t>
            </a:r>
            <a:r>
              <a:rPr 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FC</a:t>
            </a:r>
            <a:r>
              <a:rPr 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– before 2020</a:t>
            </a:r>
            <a:endParaRPr lang="ru-RU" sz="2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9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896" y="111721"/>
            <a:ext cx="70542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F-chopper of the FSD diffractometer (2020)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328" y="116632"/>
            <a:ext cx="2056920" cy="718513"/>
          </a:xfrm>
          <a:prstGeom prst="rect">
            <a:avLst/>
          </a:prstGeom>
        </p:spPr>
      </p:pic>
      <p:pic>
        <p:nvPicPr>
          <p:cNvPr id="10" name="Picture 9" descr="Y:\Projekte\NCS044_INPC_Fourier_Chopper\04_KICKOFF\Pictures\Disk_slit_lar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0" t="33428" r="5861" b="23260"/>
          <a:stretch/>
        </p:blipFill>
        <p:spPr bwMode="auto">
          <a:xfrm>
            <a:off x="7203389" y="4528680"/>
            <a:ext cx="2171708" cy="12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9375097" y="3775273"/>
            <a:ext cx="2677147" cy="2790093"/>
            <a:chOff x="6882594" y="3471121"/>
            <a:chExt cx="2153901" cy="224477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/>
            <a:srcRect l="20389" r="3655" b="51017"/>
            <a:stretch/>
          </p:blipFill>
          <p:spPr>
            <a:xfrm flipH="1">
              <a:off x="6961816" y="3471121"/>
              <a:ext cx="2074679" cy="2244771"/>
            </a:xfrm>
            <a:prstGeom prst="rect">
              <a:avLst/>
            </a:prstGeom>
          </p:spPr>
        </p:pic>
        <p:cxnSp>
          <p:nvCxnSpPr>
            <p:cNvPr id="11" name="Gerade Verbindung mit Pfeil 28"/>
            <p:cNvCxnSpPr>
              <a:endCxn id="10" idx="3"/>
            </p:cNvCxnSpPr>
            <p:nvPr/>
          </p:nvCxnSpPr>
          <p:spPr bwMode="auto">
            <a:xfrm flipH="1">
              <a:off x="6882594" y="4211257"/>
              <a:ext cx="567779" cy="382251"/>
            </a:xfrm>
            <a:prstGeom prst="straightConnector1">
              <a:avLst/>
            </a:prstGeom>
            <a:solidFill>
              <a:schemeClr val="bg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Прямоугольник 11"/>
            <p:cNvSpPr/>
            <p:nvPr/>
          </p:nvSpPr>
          <p:spPr>
            <a:xfrm>
              <a:off x="7308304" y="3895587"/>
              <a:ext cx="360041" cy="31567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noFill/>
              </a:endParaRPr>
            </a:p>
          </p:txBody>
        </p:sp>
      </p:grp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687223"/>
              </p:ext>
            </p:extLst>
          </p:nvPr>
        </p:nvGraphicFramePr>
        <p:xfrm>
          <a:off x="366505" y="590725"/>
          <a:ext cx="6732449" cy="2926080"/>
        </p:xfrm>
        <a:graphic>
          <a:graphicData uri="http://schemas.openxmlformats.org/drawingml/2006/table">
            <a:tbl>
              <a:tblPr firstRow="1" firstCol="1" bandRow="1"/>
              <a:tblGrid>
                <a:gridCol w="6732449">
                  <a:extLst>
                    <a:ext uri="{9D8B030D-6E8A-4147-A177-3AD203B41FA5}">
                      <a16:colId xmlns:a16="http://schemas.microsoft.com/office/drawing/2014/main" val="36355349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Benefits of the new design: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Operation in 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vacuum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less vibration and higher dynamical stability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absorption and scattering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from chopper disc material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Combination of 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two pickup systems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b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1) main - 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laser pickup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system;</a:t>
                      </a:r>
                      <a:b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2) auxiliary - optical encoder with 1024 pulses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 measurement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of transmission by neutrons and by laser beam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Low gamma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background; 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improved PID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regulation; water cooling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Moving platform (TOF/RTOF-modes)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Absence of pickup signal shift (phase error)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Significantly 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lower pickup fluctuations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Five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different 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frequency windows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481014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79474"/>
              </p:ext>
            </p:extLst>
          </p:nvPr>
        </p:nvGraphicFramePr>
        <p:xfrm>
          <a:off x="365749" y="3606792"/>
          <a:ext cx="6738363" cy="3169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6420">
                  <a:extLst>
                    <a:ext uri="{9D8B030D-6E8A-4147-A177-3AD203B41FA5}">
                      <a16:colId xmlns:a16="http://schemas.microsoft.com/office/drawing/2014/main" val="1765736515"/>
                    </a:ext>
                  </a:extLst>
                </a:gridCol>
                <a:gridCol w="2771943">
                  <a:extLst>
                    <a:ext uri="{9D8B030D-6E8A-4147-A177-3AD203B41FA5}">
                      <a16:colId xmlns:a16="http://schemas.microsoft.com/office/drawing/2014/main" val="411776358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 parameters: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8969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Max. rotation speed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 rpm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61595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Rotor/stator material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strength Al-alloy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0294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Rotor/stator thickness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 mm in the slits area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814416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Rotor (disk) diameter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 mm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52961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Rotor-stator distance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mm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71088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Slit type 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defTabSz="985838">
                        <a:spcAft>
                          <a:spcPts val="0"/>
                        </a:spcAft>
                        <a:tabLst>
                          <a:tab pos="806450" algn="l"/>
                        </a:tabLs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 cut-away </a:t>
                      </a: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radial slits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21236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Number of slits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29598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Slit length, mm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mm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93906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Slit width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0.736 mm in middle part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53993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Absorbing layer material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600" b="1" baseline="-25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37995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Absorbing layer thickness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 mm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35458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Extended (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x300</a:t>
                      </a: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acceleration range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 ÷ 300 rpm/s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822358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0033731" y="2375256"/>
            <a:ext cx="198022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pPr>
              <a:spcAft>
                <a:spcPts val="0"/>
              </a:spcAft>
            </a:pPr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Funding: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theme 1121 (50%)</a:t>
            </a:r>
            <a:b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theme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1122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(50%)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3648" r="10222" b="49130"/>
          <a:stretch/>
        </p:blipFill>
        <p:spPr>
          <a:xfrm>
            <a:off x="7203389" y="912518"/>
            <a:ext cx="2545158" cy="273740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2030AA7-6E49-A880-8C35-35B76F0E75A3}"/>
              </a:ext>
            </a:extLst>
          </p:cNvPr>
          <p:cNvSpPr/>
          <p:nvPr/>
        </p:nvSpPr>
        <p:spPr>
          <a:xfrm>
            <a:off x="10127977" y="1120973"/>
            <a:ext cx="1791728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pPr>
              <a:spcAft>
                <a:spcPts val="0"/>
              </a:spcAft>
            </a:pPr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Manufacturing contract: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tabLst>
                <a:tab pos="808038" algn="l"/>
              </a:tabLs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	- 2018</a:t>
            </a:r>
            <a:b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end	- 2020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753" y="3929063"/>
            <a:ext cx="3605768" cy="22359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397" y="502308"/>
            <a:ext cx="2733455" cy="27203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36" y="3359917"/>
            <a:ext cx="3011235" cy="34980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36" y="119269"/>
            <a:ext cx="3011235" cy="32849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0346" y="3846864"/>
            <a:ext cx="3328302" cy="24962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3522" y="1158760"/>
            <a:ext cx="3605767" cy="21708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67668" y="3362754"/>
            <a:ext cx="2351938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</a:rPr>
              <a:t>Part of the FC with stator</a:t>
            </a:r>
            <a:endParaRPr lang="ru-RU" altLang="ru-RU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67668" y="6175614"/>
            <a:ext cx="2196213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</a:rPr>
              <a:t>Mating part of the FC with disk and drive</a:t>
            </a:r>
            <a:endParaRPr lang="ru-RU" altLang="ru-RU" dirty="0"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553497" y="3256675"/>
            <a:ext cx="1843882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</a:rPr>
              <a:t>Rotor disc of the FC</a:t>
            </a:r>
            <a:endParaRPr lang="ru-RU" altLang="ru-RU" dirty="0"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624392" y="6164426"/>
            <a:ext cx="1434644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</a:rPr>
              <a:t>Radial slits in the rotor disc</a:t>
            </a:r>
            <a:endParaRPr lang="ru-RU" altLang="ru-RU" dirty="0"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37150" y="119270"/>
            <a:ext cx="1359273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</a:rPr>
              <a:t>Front view</a:t>
            </a:r>
            <a:endParaRPr lang="ru-RU" alt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03713" y="28332"/>
            <a:ext cx="763284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F-chopper: installed on FSD at the end of 2020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5732" y="3359917"/>
            <a:ext cx="1140691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Back 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view</a:t>
            </a:r>
            <a:endParaRPr lang="ru-RU" alt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94783" y="864730"/>
            <a:ext cx="1629409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</a:rPr>
              <a:t>Precise actuator</a:t>
            </a:r>
            <a:endParaRPr lang="ru-RU" altLang="ru-RU" dirty="0">
              <a:latin typeface="+mn-lt"/>
            </a:endParaRPr>
          </a:p>
        </p:txBody>
      </p:sp>
      <p:cxnSp>
        <p:nvCxnSpPr>
          <p:cNvPr id="20" name="Gerade Verbindung mit Pfeil 28"/>
          <p:cNvCxnSpPr>
            <a:cxnSpLocks noChangeShapeType="1"/>
            <a:stCxn id="19" idx="2"/>
          </p:cNvCxnSpPr>
          <p:nvPr/>
        </p:nvCxnSpPr>
        <p:spPr bwMode="auto">
          <a:xfrm flipH="1">
            <a:off x="5663953" y="1141729"/>
            <a:ext cx="1345535" cy="171120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849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r="831" b="5532"/>
          <a:stretch/>
        </p:blipFill>
        <p:spPr bwMode="auto">
          <a:xfrm>
            <a:off x="6347436" y="404664"/>
            <a:ext cx="2952328" cy="23762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https://www.heidenhain.us/wp-content/uploads/ERO1285_v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/>
          <a:stretch/>
        </p:blipFill>
        <p:spPr bwMode="auto">
          <a:xfrm>
            <a:off x="9497517" y="432842"/>
            <a:ext cx="2286635" cy="17729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" b="2365"/>
          <a:stretch/>
        </p:blipFill>
        <p:spPr bwMode="auto">
          <a:xfrm>
            <a:off x="8252192" y="3274004"/>
            <a:ext cx="3798140" cy="29388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683" y="130487"/>
            <a:ext cx="2565000" cy="3420000"/>
          </a:xfrm>
          <a:prstGeom prst="rect">
            <a:avLst/>
          </a:prstGeom>
        </p:spPr>
      </p:pic>
      <p:grpSp>
        <p:nvGrpSpPr>
          <p:cNvPr id="25" name="Группа 24"/>
          <p:cNvGrpSpPr>
            <a:grpSpLocks noChangeAspect="1"/>
          </p:cNvGrpSpPr>
          <p:nvPr/>
        </p:nvGrpSpPr>
        <p:grpSpPr>
          <a:xfrm>
            <a:off x="163960" y="101658"/>
            <a:ext cx="3348295" cy="3461749"/>
            <a:chOff x="2252043" y="458668"/>
            <a:chExt cx="3486921" cy="3369800"/>
          </a:xfrm>
        </p:grpSpPr>
        <p:pic>
          <p:nvPicPr>
            <p:cNvPr id="26" name="Рисунок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612" r="8167" b="5733"/>
            <a:stretch>
              <a:fillRect/>
            </a:stretch>
          </p:blipFill>
          <p:spPr bwMode="auto">
            <a:xfrm>
              <a:off x="2409803" y="499308"/>
              <a:ext cx="3329161" cy="33291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Рисунок 17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043" y="458668"/>
              <a:ext cx="1239837" cy="12239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Gerade Verbindung mit Pfeil 28"/>
            <p:cNvCxnSpPr>
              <a:cxnSpLocks noChangeShapeType="1"/>
            </p:cNvCxnSpPr>
            <p:nvPr/>
          </p:nvCxnSpPr>
          <p:spPr bwMode="auto">
            <a:xfrm>
              <a:off x="3491880" y="1552489"/>
              <a:ext cx="969962" cy="79851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4" name="Picture 187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12255" r="14377" b="9776"/>
          <a:stretch/>
        </p:blipFill>
        <p:spPr bwMode="auto">
          <a:xfrm>
            <a:off x="5866128" y="3709443"/>
            <a:ext cx="1844162" cy="16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84" y="3711462"/>
            <a:ext cx="1910496" cy="1620000"/>
          </a:xfrm>
          <a:prstGeom prst="rect">
            <a:avLst/>
          </a:prstGeom>
        </p:spPr>
      </p:pic>
      <p:pic>
        <p:nvPicPr>
          <p:cNvPr id="36" name="Picture 1875"/>
          <p:cNvPicPr>
            <a:picLocks noChangeAspect="1"/>
          </p:cNvPicPr>
          <p:nvPr/>
        </p:nvPicPr>
        <p:blipFill rotWithShape="1">
          <a:blip r:embed="rId12"/>
          <a:srcRect l="9808" t="8483" r="10738" b="13297"/>
          <a:stretch/>
        </p:blipFill>
        <p:spPr bwMode="auto">
          <a:xfrm>
            <a:off x="2082757" y="3696523"/>
            <a:ext cx="1857053" cy="16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232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"/>
          <a:stretch/>
        </p:blipFill>
        <p:spPr>
          <a:xfrm>
            <a:off x="4065518" y="3696523"/>
            <a:ext cx="1634146" cy="1620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970741" y="28694"/>
            <a:ext cx="854969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0" rIns="36000" bIns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Laser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39" name="Gerade Verbindung mit Pfeil 28"/>
          <p:cNvCxnSpPr>
            <a:cxnSpLocks noChangeShapeType="1"/>
            <a:stCxn id="18" idx="2"/>
          </p:cNvCxnSpPr>
          <p:nvPr/>
        </p:nvCxnSpPr>
        <p:spPr bwMode="auto">
          <a:xfrm flipH="1">
            <a:off x="2462922" y="459581"/>
            <a:ext cx="935304" cy="14202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Gerade Verbindung mit Pfeil 28"/>
          <p:cNvCxnSpPr>
            <a:cxnSpLocks noChangeShapeType="1"/>
            <a:stCxn id="18" idx="2"/>
          </p:cNvCxnSpPr>
          <p:nvPr/>
        </p:nvCxnSpPr>
        <p:spPr bwMode="auto">
          <a:xfrm>
            <a:off x="3398226" y="459581"/>
            <a:ext cx="621848" cy="122669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Gerade Verbindung mit Pfeil 28"/>
          <p:cNvCxnSpPr>
            <a:cxnSpLocks noChangeShapeType="1"/>
          </p:cNvCxnSpPr>
          <p:nvPr/>
        </p:nvCxnSpPr>
        <p:spPr bwMode="auto">
          <a:xfrm flipH="1" flipV="1">
            <a:off x="5638150" y="1671715"/>
            <a:ext cx="1454271" cy="83428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Gerade Verbindung mit Pfeil 28"/>
          <p:cNvCxnSpPr>
            <a:cxnSpLocks noChangeShapeType="1"/>
          </p:cNvCxnSpPr>
          <p:nvPr/>
        </p:nvCxnSpPr>
        <p:spPr bwMode="auto">
          <a:xfrm flipH="1">
            <a:off x="8759354" y="1532257"/>
            <a:ext cx="1080819" cy="15224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 Verbindung mit Pfeil 28"/>
          <p:cNvCxnSpPr>
            <a:cxnSpLocks noChangeShapeType="1"/>
            <a:stCxn id="34" idx="0"/>
          </p:cNvCxnSpPr>
          <p:nvPr/>
        </p:nvCxnSpPr>
        <p:spPr bwMode="auto">
          <a:xfrm flipH="1" flipV="1">
            <a:off x="4312905" y="1941625"/>
            <a:ext cx="2475304" cy="176781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Прямоугольник 49"/>
          <p:cNvSpPr/>
          <p:nvPr/>
        </p:nvSpPr>
        <p:spPr>
          <a:xfrm>
            <a:off x="2596511" y="5488847"/>
            <a:ext cx="2458397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>
                <a:latin typeface="+mn-lt"/>
              </a:rPr>
              <a:t>Collimator based on GRIN lens with optical fiber</a:t>
            </a:r>
            <a:endParaRPr lang="ru-RU" altLang="ru-RU" dirty="0">
              <a:latin typeface="+mn-lt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377267" y="48077"/>
            <a:ext cx="3687984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b="1" dirty="0">
                <a:cs typeface="Arial" panose="020B0604020202020204" pitchFamily="34" charset="0"/>
              </a:rPr>
              <a:t>Internal structure of the FC drive</a:t>
            </a:r>
            <a:endParaRPr lang="ru-RU" altLang="ru-RU" b="1" dirty="0"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9497517" y="2283339"/>
            <a:ext cx="219624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dirty="0">
                <a:latin typeface="+mn-lt"/>
              </a:rPr>
              <a:t>Incremental optical encoder </a:t>
            </a:r>
            <a:r>
              <a:rPr lang="ru-RU" dirty="0">
                <a:latin typeface="+mn-lt"/>
              </a:rPr>
              <a:t>HEIDENHAIN ERO 1225</a:t>
            </a:r>
            <a:endParaRPr lang="ru-RU" altLang="ru-RU" dirty="0"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68291" y="6344508"/>
            <a:ext cx="3579973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>
                <a:latin typeface="+mn-lt"/>
              </a:rPr>
              <a:t>Design of the LPS laser pickup system</a:t>
            </a:r>
            <a:endParaRPr lang="ru-RU" altLang="ru-RU" dirty="0">
              <a:latin typeface="+mn-lt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40721" y="5479517"/>
            <a:ext cx="1754235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>
                <a:latin typeface="+mn-lt"/>
              </a:rPr>
              <a:t>Optical window in the FC housing</a:t>
            </a:r>
            <a:endParaRPr lang="ru-RU" altLang="ru-RU" dirty="0">
              <a:latin typeface="+mn-lt"/>
            </a:endParaRPr>
          </a:p>
        </p:txBody>
      </p:sp>
      <p:cxnSp>
        <p:nvCxnSpPr>
          <p:cNvPr id="61" name="Gerade Verbindung mit Pfeil 28"/>
          <p:cNvCxnSpPr>
            <a:cxnSpLocks noChangeShapeType="1"/>
          </p:cNvCxnSpPr>
          <p:nvPr/>
        </p:nvCxnSpPr>
        <p:spPr bwMode="auto">
          <a:xfrm flipH="1" flipV="1">
            <a:off x="2551812" y="2341887"/>
            <a:ext cx="329613" cy="136755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Прямоугольник 27"/>
          <p:cNvSpPr/>
          <p:nvPr/>
        </p:nvSpPr>
        <p:spPr>
          <a:xfrm>
            <a:off x="5251893" y="5991201"/>
            <a:ext cx="2458397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C00000"/>
                </a:solidFill>
                <a:cs typeface="Arial" panose="020B0604020202020204" pitchFamily="34" charset="0"/>
              </a:rPr>
              <a:t>Infrared laser with 1550 nm wavelength</a:t>
            </a:r>
            <a:endParaRPr lang="ru-RU" altLang="ru-RU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71" y="3583083"/>
            <a:ext cx="4734083" cy="32858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278033" y="3213565"/>
            <a:ext cx="3024336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GB" dirty="0">
                <a:cs typeface="Arial" panose="020B0604020202020204" pitchFamily="34" charset="0"/>
              </a:rPr>
              <a:t>Block diagram of the FC control</a:t>
            </a:r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09" r="503" b="4657"/>
          <a:stretch/>
        </p:blipFill>
        <p:spPr>
          <a:xfrm>
            <a:off x="119335" y="116631"/>
            <a:ext cx="5075217" cy="33843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265" y="133398"/>
            <a:ext cx="3378009" cy="53118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624627" y="5616606"/>
            <a:ext cx="3322599" cy="11079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r>
              <a:rPr lang="en-GB" u="sng" dirty="0">
                <a:cs typeface="Arial" panose="020B0604020202020204" pitchFamily="34" charset="0"/>
              </a:rPr>
              <a:t>FP control rack (top to bottom):</a:t>
            </a:r>
            <a:br>
              <a:rPr lang="en-GB" u="sng" dirty="0">
                <a:cs typeface="Arial" panose="020B0604020202020204" pitchFamily="34" charset="0"/>
              </a:rPr>
            </a:br>
            <a:r>
              <a:rPr lang="en-GB" dirty="0">
                <a:cs typeface="Arial" panose="020B0604020202020204" pitchFamily="34" charset="0"/>
              </a:rPr>
              <a:t>LCD monitor, C-</a:t>
            </a:r>
            <a:r>
              <a:rPr lang="en-GB" dirty="0" err="1">
                <a:cs typeface="Arial" panose="020B0604020202020204" pitchFamily="34" charset="0"/>
              </a:rPr>
              <a:t>MaCS</a:t>
            </a:r>
            <a:r>
              <a:rPr lang="en-GB" dirty="0">
                <a:cs typeface="Arial" panose="020B0604020202020204" pitchFamily="34" charset="0"/>
              </a:rPr>
              <a:t> monitoring module, drive controller, LPS laser pickup control module, control PC</a:t>
            </a:r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03912" y="404664"/>
            <a:ext cx="2334509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Graphical interface of the control software</a:t>
            </a:r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669F31-7C36-AF5E-5547-58C49E37F2F1}"/>
              </a:ext>
            </a:extLst>
          </p:cNvPr>
          <p:cNvSpPr txBox="1"/>
          <p:nvPr/>
        </p:nvSpPr>
        <p:spPr>
          <a:xfrm>
            <a:off x="119335" y="4891226"/>
            <a:ext cx="3384377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b="0" i="0" dirty="0">
                <a:solidFill>
                  <a:srgbClr val="3C4043"/>
                </a:solidFill>
                <a:effectLst/>
                <a:latin typeface="+mn-lt"/>
              </a:rPr>
              <a:t>The chopper is equipped with vacuum, vibration, temperature, water flow </a:t>
            </a:r>
            <a:r>
              <a:rPr lang="en-US" b="1" i="0" dirty="0">
                <a:solidFill>
                  <a:srgbClr val="3C4043"/>
                </a:solidFill>
                <a:effectLst/>
                <a:latin typeface="+mn-lt"/>
              </a:rPr>
              <a:t>sensors</a:t>
            </a:r>
            <a:r>
              <a:rPr lang="en-US" b="0" i="0" dirty="0">
                <a:solidFill>
                  <a:srgbClr val="3C4043"/>
                </a:solidFill>
                <a:effectLst/>
                <a:latin typeface="+mn-lt"/>
              </a:rPr>
              <a:t>, as well as a </a:t>
            </a:r>
            <a:r>
              <a:rPr lang="en-US" b="1" i="0" dirty="0">
                <a:solidFill>
                  <a:srgbClr val="3C4043"/>
                </a:solidFill>
                <a:effectLst/>
                <a:latin typeface="+mn-lt"/>
              </a:rPr>
              <a:t>locking</a:t>
            </a:r>
            <a:r>
              <a:rPr lang="en-US" b="0" i="0" dirty="0">
                <a:solidFill>
                  <a:srgbClr val="3C4043"/>
                </a:solidFill>
                <a:effectLst/>
                <a:latin typeface="+mn-lt"/>
              </a:rPr>
              <a:t> and </a:t>
            </a:r>
            <a:r>
              <a:rPr lang="en-US" b="1" i="0" dirty="0">
                <a:solidFill>
                  <a:srgbClr val="3C4043"/>
                </a:solidFill>
                <a:effectLst/>
                <a:latin typeface="+mn-lt"/>
              </a:rPr>
              <a:t>emergency stop</a:t>
            </a:r>
            <a:r>
              <a:rPr lang="en-US" b="0" i="0" dirty="0">
                <a:solidFill>
                  <a:srgbClr val="3C4043"/>
                </a:solidFill>
                <a:effectLst/>
                <a:latin typeface="+mn-lt"/>
              </a:rPr>
              <a:t> system.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87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2375</Words>
  <Application>Microsoft Office PowerPoint</Application>
  <PresentationFormat>Широкоэкранный</PresentationFormat>
  <Paragraphs>228</Paragraphs>
  <Slides>22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Symbol</vt:lpstr>
      <vt:lpstr>Times New Roman</vt:lpstr>
      <vt:lpstr>Тема Office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2011-05-04T07:42:58Z</dcterms:created>
  <dcterms:modified xsi:type="dcterms:W3CDTF">2024-01-24T12:29:03Z</dcterms:modified>
</cp:coreProperties>
</file>