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3648" r:id="rId1"/>
  </p:sldMasterIdLst>
  <p:notesMasterIdLst>
    <p:notesMasterId r:id="rId19"/>
  </p:notesMasterIdLst>
  <p:sldIdLst>
    <p:sldId id="578" r:id="rId2"/>
    <p:sldId id="587" r:id="rId3"/>
    <p:sldId id="589" r:id="rId4"/>
    <p:sldId id="591" r:id="rId5"/>
    <p:sldId id="338" r:id="rId6"/>
    <p:sldId id="288" r:id="rId7"/>
    <p:sldId id="595" r:id="rId8"/>
    <p:sldId id="341" r:id="rId9"/>
    <p:sldId id="599" r:id="rId10"/>
    <p:sldId id="579" r:id="rId11"/>
    <p:sldId id="598" r:id="rId12"/>
    <p:sldId id="600" r:id="rId13"/>
    <p:sldId id="601" r:id="rId14"/>
    <p:sldId id="605" r:id="rId15"/>
    <p:sldId id="608" r:id="rId16"/>
    <p:sldId id="606" r:id="rId17"/>
    <p:sldId id="607" r:id="rId18"/>
  </p:sldIdLst>
  <p:sldSz cx="10080625" cy="7559675"/>
  <p:notesSz cx="7104063" cy="10234613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0" userDrawn="1">
          <p15:clr>
            <a:srgbClr val="A4A3A4"/>
          </p15:clr>
        </p15:guide>
        <p15:guide id="2" pos="197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ovo 78" initials="L7" lastIdx="2" clrIdx="0">
    <p:extLst>
      <p:ext uri="{19B8F6BF-5375-455C-9EA6-DF929625EA0E}">
        <p15:presenceInfo xmlns:p15="http://schemas.microsoft.com/office/powerpoint/2012/main" userId="Lenovo 78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33CC"/>
    <a:srgbClr val="FF33CC"/>
    <a:srgbClr val="33CC33"/>
    <a:srgbClr val="666699"/>
    <a:srgbClr val="92DABB"/>
    <a:srgbClr val="D60093"/>
    <a:srgbClr val="FF9900"/>
    <a:srgbClr val="000066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5" autoAdjust="0"/>
    <p:restoredTop sz="91299" autoAdjust="0"/>
  </p:normalViewPr>
  <p:slideViewPr>
    <p:cSldViewPr>
      <p:cViewPr varScale="1">
        <p:scale>
          <a:sx n="56" d="100"/>
          <a:sy n="56" d="100"/>
        </p:scale>
        <p:origin x="1416" y="3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56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930"/>
        <p:guide pos="197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>
            <a:extLst>
              <a:ext uri="{FF2B5EF4-FFF2-40B4-BE49-F238E27FC236}">
                <a16:creationId xmlns:a16="http://schemas.microsoft.com/office/drawing/2014/main" id="{6B7DA83C-14C2-4329-AECC-80EA01928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8912" tIns="44456" rIns="88912" bIns="44456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ru-RU"/>
          </a:p>
        </p:txBody>
      </p:sp>
      <p:sp>
        <p:nvSpPr>
          <p:cNvPr id="2051" name="AutoShape 2">
            <a:extLst>
              <a:ext uri="{FF2B5EF4-FFF2-40B4-BE49-F238E27FC236}">
                <a16:creationId xmlns:a16="http://schemas.microsoft.com/office/drawing/2014/main" id="{86F56634-EFC7-4232-830D-CC946026B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8912" tIns="44456" rIns="88912" bIns="44456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ru-RU"/>
          </a:p>
        </p:txBody>
      </p:sp>
      <p:sp>
        <p:nvSpPr>
          <p:cNvPr id="2052" name="AutoShape 3">
            <a:extLst>
              <a:ext uri="{FF2B5EF4-FFF2-40B4-BE49-F238E27FC236}">
                <a16:creationId xmlns:a16="http://schemas.microsoft.com/office/drawing/2014/main" id="{6758F549-8072-4929-847F-6B9AC8220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8912" tIns="44456" rIns="88912" bIns="44456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ru-RU"/>
          </a:p>
        </p:txBody>
      </p:sp>
      <p:sp>
        <p:nvSpPr>
          <p:cNvPr id="2053" name="AutoShape 4">
            <a:extLst>
              <a:ext uri="{FF2B5EF4-FFF2-40B4-BE49-F238E27FC236}">
                <a16:creationId xmlns:a16="http://schemas.microsoft.com/office/drawing/2014/main" id="{3FFFFA03-FDA1-42B8-B505-354315FB5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8912" tIns="44456" rIns="88912" bIns="44456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ru-RU"/>
          </a:p>
        </p:txBody>
      </p:sp>
      <p:sp>
        <p:nvSpPr>
          <p:cNvPr id="2054" name="Rectangle 5">
            <a:extLst>
              <a:ext uri="{FF2B5EF4-FFF2-40B4-BE49-F238E27FC236}">
                <a16:creationId xmlns:a16="http://schemas.microsoft.com/office/drawing/2014/main" id="{7288D147-490E-4018-8DCB-10E6D5630D9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3775" y="777875"/>
            <a:ext cx="5106988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474E1187-71BE-42F6-A11A-82DB4A561C3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10988" y="4860473"/>
            <a:ext cx="5676285" cy="459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4CD76B9E-7F6D-49B6-915E-C5926A3E2D79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76106" cy="503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4564" algn="l"/>
                <a:tab pos="889129" algn="l"/>
                <a:tab pos="1333693" algn="l"/>
                <a:tab pos="1778257" algn="l"/>
                <a:tab pos="2222822" algn="l"/>
                <a:tab pos="2667386" algn="l"/>
                <a:tab pos="3111951" algn="l"/>
                <a:tab pos="3556515" algn="l"/>
                <a:tab pos="4001079" algn="l"/>
                <a:tab pos="4445644" algn="l"/>
                <a:tab pos="4890208" algn="l"/>
                <a:tab pos="5334771" algn="l"/>
                <a:tab pos="5779336" algn="l"/>
                <a:tab pos="6223900" algn="l"/>
                <a:tab pos="6668464" algn="l"/>
                <a:tab pos="7113029" algn="l"/>
                <a:tab pos="7557593" algn="l"/>
                <a:tab pos="8002157" algn="l"/>
                <a:tab pos="8446722" algn="l"/>
                <a:tab pos="8891286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3A49FEC1-BD5D-45D1-9124-FA21FA412C7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020703" y="0"/>
            <a:ext cx="3076106" cy="503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4564" algn="l"/>
                <a:tab pos="889129" algn="l"/>
                <a:tab pos="1333693" algn="l"/>
                <a:tab pos="1778257" algn="l"/>
                <a:tab pos="2222822" algn="l"/>
                <a:tab pos="2667386" algn="l"/>
                <a:tab pos="3111951" algn="l"/>
                <a:tab pos="3556515" algn="l"/>
                <a:tab pos="4001079" algn="l"/>
                <a:tab pos="4445644" algn="l"/>
                <a:tab pos="4890208" algn="l"/>
                <a:tab pos="5334771" algn="l"/>
                <a:tab pos="5779336" algn="l"/>
                <a:tab pos="6223900" algn="l"/>
                <a:tab pos="6668464" algn="l"/>
                <a:tab pos="7113029" algn="l"/>
                <a:tab pos="7557593" algn="l"/>
                <a:tab pos="8002157" algn="l"/>
                <a:tab pos="8446722" algn="l"/>
                <a:tab pos="8891286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7" name="Rectangle 9">
            <a:extLst>
              <a:ext uri="{FF2B5EF4-FFF2-40B4-BE49-F238E27FC236}">
                <a16:creationId xmlns:a16="http://schemas.microsoft.com/office/drawing/2014/main" id="{BD80B549-F7E1-4603-B564-C017A7888E06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9722560"/>
            <a:ext cx="3076106" cy="503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4564" algn="l"/>
                <a:tab pos="889129" algn="l"/>
                <a:tab pos="1333693" algn="l"/>
                <a:tab pos="1778257" algn="l"/>
                <a:tab pos="2222822" algn="l"/>
                <a:tab pos="2667386" algn="l"/>
                <a:tab pos="3111951" algn="l"/>
                <a:tab pos="3556515" algn="l"/>
                <a:tab pos="4001079" algn="l"/>
                <a:tab pos="4445644" algn="l"/>
                <a:tab pos="4890208" algn="l"/>
                <a:tab pos="5334771" algn="l"/>
                <a:tab pos="5779336" algn="l"/>
                <a:tab pos="6223900" algn="l"/>
                <a:tab pos="6668464" algn="l"/>
                <a:tab pos="7113029" algn="l"/>
                <a:tab pos="7557593" algn="l"/>
                <a:tab pos="8002157" algn="l"/>
                <a:tab pos="8446722" algn="l"/>
                <a:tab pos="8891286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8" name="Rectangle 10">
            <a:extLst>
              <a:ext uri="{FF2B5EF4-FFF2-40B4-BE49-F238E27FC236}">
                <a16:creationId xmlns:a16="http://schemas.microsoft.com/office/drawing/2014/main" id="{348F7F9B-BE09-45E7-B460-FCA304BD48B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020703" y="9722560"/>
            <a:ext cx="3076106" cy="503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4564" algn="l"/>
                <a:tab pos="889129" algn="l"/>
                <a:tab pos="1333693" algn="l"/>
                <a:tab pos="1778257" algn="l"/>
                <a:tab pos="2222822" algn="l"/>
                <a:tab pos="2667386" algn="l"/>
                <a:tab pos="3111951" algn="l"/>
                <a:tab pos="3556515" algn="l"/>
                <a:tab pos="4001079" algn="l"/>
                <a:tab pos="4445644" algn="l"/>
                <a:tab pos="4890208" algn="l"/>
                <a:tab pos="5334771" algn="l"/>
                <a:tab pos="5779336" algn="l"/>
                <a:tab pos="6223900" algn="l"/>
                <a:tab pos="6668464" algn="l"/>
                <a:tab pos="7113029" algn="l"/>
                <a:tab pos="7557593" algn="l"/>
                <a:tab pos="8002157" algn="l"/>
                <a:tab pos="8446722" algn="l"/>
                <a:tab pos="8891286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FA4A6DBA-97F7-4AD6-8EE8-ED2D2E536D6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946022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">
            <a:extLst>
              <a:ext uri="{FF2B5EF4-FFF2-40B4-BE49-F238E27FC236}">
                <a16:creationId xmlns:a16="http://schemas.microsoft.com/office/drawing/2014/main" id="{FD3E57D9-0AA0-4BE9-AD2F-6D0B8A39688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1438" y="8686800"/>
            <a:ext cx="2970212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666750" indent="-2571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025525" indent="-2047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436688" indent="-2063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846263" indent="-2047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303463" indent="-204788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760663" indent="-204788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217863" indent="-204788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675063" indent="-204788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67FAD61A-8C24-477E-A8E8-5344C9306C97}" type="slidenum">
              <a:rPr lang="en-US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6</a:t>
            </a:fld>
            <a:endParaRPr lang="en-US" altLang="en-US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11" name="Text Box 2">
            <a:extLst>
              <a:ext uri="{FF2B5EF4-FFF2-40B4-BE49-F238E27FC236}">
                <a16:creationId xmlns:a16="http://schemas.microsoft.com/office/drawing/2014/main" id="{18ECEE9F-FB35-4FD8-868A-5BF556ED5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9675" y="693738"/>
            <a:ext cx="4435475" cy="34258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>
            <a:lvl1pPr defTabSz="409575"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666750" indent="-257175" defTabSz="409575"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025525" indent="-204788" defTabSz="409575"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436688" indent="-206375" defTabSz="409575"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846263" indent="-204788" defTabSz="409575"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303463" indent="-204788" defTabSz="409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760663" indent="-204788" defTabSz="409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217863" indent="-204788" defTabSz="409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675063" indent="-204788" defTabSz="409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767A65CA-BB04-406A-8313-34AF8764529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1813"/>
            <a:ext cx="5481638" cy="41100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FA4A6DBA-97F7-4AD6-8EE8-ED2D2E536D6B}" type="slidenum">
              <a:rPr lang="en-US" altLang="ru-RU" smtClean="0"/>
              <a:pPr/>
              <a:t>9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03636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CC9241-89CD-4888-B74A-714163A3D35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58BBEF-4466-45E6-B717-55E74B5C575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DD3814-22E0-48DF-B502-2CECE47EECB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4C2671-14B2-4AC1-9AD1-A1836C47ED2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71870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D9333B-742B-4368-BC80-1E61A595E60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01B139-9451-4F1D-8E46-3929F99536B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97CA61-7813-490A-90CE-062AA04739D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D88E88-1D7C-4C28-BE40-2962804BCCA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82964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0913" y="301625"/>
            <a:ext cx="2265362" cy="64484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5275" cy="64484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7FE7B2-8117-4207-A006-6C9C999D383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15CF39-AD3A-48F8-869F-3E1C44FF535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70256A-48AF-466F-9312-C06295B4EE7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329401-3408-4BC1-AFF2-95B9CA18617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46647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ECF3D2-B000-4E65-94C0-801C18FE84D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808C9A-9A91-47D2-B22B-57C3F1B365F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FFD264-D9D1-42E9-8D71-2ED23BA9002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29743A-0E42-4879-AB7A-7F93CF6CD20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41922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21757D-CA9F-4ED8-A8B0-5943B5CBFE6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FA313A-896A-456B-AAAD-373DD3E958D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68B9FF-D380-4E28-A884-4670E3CE805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478F36-92B9-48A2-93F4-61DB0F69BFE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64266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4525" cy="4981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0163" y="1768475"/>
            <a:ext cx="4456112" cy="4981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CB9C277-95A8-4243-B925-008EE7D5CE6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C5B0A46-70F3-4C4D-B9C1-74C7C839996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099AAAD-4472-4466-B5E6-FB3E2D6646E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033365-3DD2-4AA9-BEAB-D4E82083208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25424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278EDD7-C307-45D0-950C-925B9D66F15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1FB17DA2-1F18-43E0-854E-7755990CDB1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68AF5D21-E6A2-4F12-9AA2-C956A6EABCF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86FCA2-3F54-49C2-A353-2C0F1D48FEE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86032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542A3BD-DE94-4D51-96F5-4430479A81C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7B9EEB-082C-4949-9FE0-B9C2227F028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D573CE1-FC85-4631-8252-7AE2FEAF65E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7371F5-77A9-42FD-BF76-C7F802CD864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19440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576A36AB-970F-437E-9166-229710EBD04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5BCB984-E4C3-48E1-94C4-3FA817CE006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8877BCA-3F87-4CC7-B94D-2B3292F6741B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6F8DBE-C6E4-4732-9573-0BB6CA9F259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49808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BE6C594-120E-41C3-970C-74C84D741C0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CBD8D17-9566-49F8-BAE5-747A35ECCAD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51D1402-A91C-449F-A0FC-2F45CFA867E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1A7467-978A-4608-9517-F16E9B8CC78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83263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520C5C5-33D1-4025-AFC1-42CC8DDA6E0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3541EBD-8192-4375-8FE1-4D93D69889E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F9DE8CB-75B9-44C1-9380-1C6A220A8B8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7C718A-93F4-4313-B1A4-C3A2B79E0D7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88042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3A3F4751-03EC-45A9-8975-0D1E4B2ED9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3037" cy="125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Click to edit the title text format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2B91B3B6-9CAC-4AE8-B413-158A108B69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3037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Click to edit the outline text format</a:t>
            </a:r>
          </a:p>
          <a:p>
            <a:pPr lvl="1"/>
            <a:r>
              <a:rPr lang="en-GB" altLang="ru-RU"/>
              <a:t>Second Outline Level</a:t>
            </a:r>
          </a:p>
          <a:p>
            <a:pPr lvl="2"/>
            <a:r>
              <a:rPr lang="en-GB" altLang="ru-RU"/>
              <a:t>Third Outline Level</a:t>
            </a:r>
          </a:p>
          <a:p>
            <a:pPr lvl="3"/>
            <a:r>
              <a:rPr lang="en-GB" altLang="ru-RU"/>
              <a:t>Fourth Outline Level</a:t>
            </a:r>
          </a:p>
          <a:p>
            <a:pPr lvl="4"/>
            <a:r>
              <a:rPr lang="en-GB" altLang="ru-RU"/>
              <a:t>Fifth Outline Level</a:t>
            </a:r>
          </a:p>
          <a:p>
            <a:pPr lvl="4"/>
            <a:r>
              <a:rPr lang="en-GB" altLang="ru-RU"/>
              <a:t>Sixth Outline Level</a:t>
            </a:r>
          </a:p>
          <a:p>
            <a:pPr lvl="4"/>
            <a:r>
              <a:rPr lang="en-GB" altLang="ru-RU"/>
              <a:t>Seventh Outline Level</a:t>
            </a:r>
          </a:p>
          <a:p>
            <a:pPr lvl="4"/>
            <a:r>
              <a:rPr lang="en-GB" altLang="ru-RU"/>
              <a:t>Eighth Outline Level</a:t>
            </a:r>
          </a:p>
          <a:p>
            <a:pPr lvl="4"/>
            <a:r>
              <a:rPr lang="en-GB" altLang="ru-RU"/>
              <a:t>Ninth Outline Level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8F415464-822F-49B2-842B-39FE0E1D6951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399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1000326-A6C8-4BCF-849D-7701196D95DF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8770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6B48AB1-A982-4D16-B479-3DA1AFB3A10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399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28B97871-0DAE-4DC2-AC85-12892F1BCE4E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cs typeface="Arial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cs typeface="Arial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cs typeface="Arial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cs typeface="Arial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wm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FBC9B5-E997-490C-22EF-92108CAF9584}"/>
              </a:ext>
            </a:extLst>
          </p:cNvPr>
          <p:cNvSpPr txBox="1"/>
          <p:nvPr/>
        </p:nvSpPr>
        <p:spPr>
          <a:xfrm>
            <a:off x="9600989" y="701943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1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DA9E1D25-7367-AA20-9373-36CF88138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025"/>
            <a:ext cx="10080625" cy="844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000" b="1" i="0" u="none" strike="noStrike" baseline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there diffraction dissociation of nuclear nucleons </a:t>
            </a:r>
            <a:r>
              <a:rPr lang="en-AU" sz="2000" b="1" i="0" u="none" strike="noStrike" baseline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nucleus-nucleus interactions?</a:t>
            </a:r>
          </a:p>
          <a:p>
            <a:pPr algn="ctr"/>
            <a:r>
              <a:rPr lang="en-US" altLang="ru-RU" sz="2000" b="1" dirty="0">
                <a:solidFill>
                  <a:schemeClr val="accent2"/>
                </a:solidFill>
                <a:latin typeface="+mn-lt"/>
                <a:cs typeface="Times New Roman" panose="02020603050405020304" pitchFamily="18" charset="0"/>
              </a:rPr>
              <a:t>V. Uzhinsky, A. </a:t>
            </a:r>
            <a:r>
              <a:rPr lang="en-US" altLang="ru-RU" sz="2000" b="1" dirty="0" err="1">
                <a:solidFill>
                  <a:schemeClr val="accent2"/>
                </a:solidFill>
                <a:latin typeface="+mn-lt"/>
                <a:cs typeface="Times New Roman" panose="02020603050405020304" pitchFamily="18" charset="0"/>
              </a:rPr>
              <a:t>Galoyan</a:t>
            </a:r>
            <a:r>
              <a:rPr lang="en-US" altLang="ru-RU" sz="2000" b="1" dirty="0">
                <a:solidFill>
                  <a:schemeClr val="accent2"/>
                </a:solidFill>
                <a:latin typeface="+mn-lt"/>
                <a:cs typeface="Times New Roman" panose="02020603050405020304" pitchFamily="18" charset="0"/>
              </a:rPr>
              <a:t>, A. </a:t>
            </a:r>
            <a:r>
              <a:rPr lang="en-US" altLang="ru-RU" sz="2000" b="1" dirty="0" err="1">
                <a:solidFill>
                  <a:schemeClr val="accent2"/>
                </a:solidFill>
                <a:latin typeface="+mn-lt"/>
                <a:cs typeface="Times New Roman" panose="02020603050405020304" pitchFamily="18" charset="0"/>
              </a:rPr>
              <a:t>Ribon</a:t>
            </a:r>
            <a:r>
              <a:rPr lang="en-US" altLang="ru-RU" sz="2000" b="1" dirty="0">
                <a:solidFill>
                  <a:schemeClr val="accent2"/>
                </a:solidFill>
                <a:latin typeface="+mn-lt"/>
                <a:cs typeface="Times New Roman" panose="02020603050405020304" pitchFamily="18" charset="0"/>
              </a:rPr>
              <a:t>, 3 July 2024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852F10-7CEE-4A1D-9BFC-D254494F0CC5}"/>
              </a:ext>
            </a:extLst>
          </p:cNvPr>
          <p:cNvSpPr txBox="1"/>
          <p:nvPr/>
        </p:nvSpPr>
        <p:spPr>
          <a:xfrm>
            <a:off x="5711551" y="5156733"/>
            <a:ext cx="411066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00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000" b="1" i="0" u="none" strike="noStrike" baseline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Ongoing BMN publication</a:t>
            </a:r>
          </a:p>
          <a:p>
            <a:pPr algn="l"/>
            <a:r>
              <a:rPr lang="en-AU" sz="200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Production of protons, deuterons, tritons in </a:t>
            </a:r>
            <a:r>
              <a:rPr lang="en-US" sz="200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argon-nucleus interactions at 3.2 </a:t>
            </a:r>
            <a:r>
              <a:rPr lang="en-US" sz="2000" i="0" u="none" strike="noStrike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AGeV</a:t>
            </a:r>
            <a:r>
              <a:rPr lang="en-AU" sz="200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BM@N Collaboration</a:t>
            </a:r>
          </a:p>
          <a:p>
            <a:pPr algn="l"/>
            <a:r>
              <a:rPr lang="en-A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was presented by </a:t>
            </a:r>
            <a:r>
              <a:rPr lang="en-US" sz="2000" b="0" i="0" u="none" strike="noStrike" baseline="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V.Plotnikov</a:t>
            </a:r>
            <a:r>
              <a:rPr lang="en-US" sz="2000" b="0" i="0" u="none" strike="noStrike" baseline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the RAS session, </a:t>
            </a:r>
            <a:r>
              <a:rPr lang="sv-SE" b="0" i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– 5 April 2024.</a:t>
            </a:r>
          </a:p>
          <a:p>
            <a:pPr algn="l"/>
            <a:r>
              <a:rPr lang="sv-SE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sv-SE" b="0" i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JINR, Dubna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AU" sz="2000" i="0" u="none" strike="noStrike" baseline="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729BD5C-D27C-4D8F-95B8-ECE0D306D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02" y="1555102"/>
            <a:ext cx="895350" cy="4953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FBEA36D-4066-439B-9E90-BCA7DFA77A3D}"/>
              </a:ext>
            </a:extLst>
          </p:cNvPr>
          <p:cNvSpPr txBox="1"/>
          <p:nvPr/>
        </p:nvSpPr>
        <p:spPr>
          <a:xfrm>
            <a:off x="1164556" y="1344600"/>
            <a:ext cx="399441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Production of Pi</a:t>
            </a:r>
            <a:r>
              <a:rPr lang="en-US" sz="1400" b="1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K</a:t>
            </a:r>
            <a:r>
              <a:rPr lang="en-US" sz="1400" b="1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mesons </a:t>
            </a:r>
          </a:p>
          <a:p>
            <a:pPr algn="ctr"/>
            <a:r>
              <a:rPr lang="en-US" sz="2000" b="1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argon-nucleus </a:t>
            </a:r>
            <a:r>
              <a:rPr lang="en-AU" sz="2000" b="1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interactions at 3.2 </a:t>
            </a:r>
            <a:r>
              <a:rPr lang="en-AU" sz="2000" b="1" i="0" u="none" strike="noStrike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AGeV</a:t>
            </a:r>
            <a:endParaRPr lang="en-AU" sz="2000" b="1" i="0" u="none" strike="noStrike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AU" sz="2000" b="1" i="0" u="none" strike="noStrike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AU" sz="2000" b="1" i="0" u="none" strike="noStrike" baseline="0" dirty="0">
                <a:solidFill>
                  <a:srgbClr val="002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JHEP 07 (2023) 174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6E4A1B5-659D-4C36-9A6B-3CF4366EA6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94" y="2964855"/>
            <a:ext cx="2571750" cy="438375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78F188E-B107-4214-8811-C57EF423AD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1761" y="3065768"/>
            <a:ext cx="2847975" cy="42828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4165B42-32C9-4A35-A06C-14A5DDA1F69F}"/>
              </a:ext>
            </a:extLst>
          </p:cNvPr>
          <p:cNvSpPr txBox="1"/>
          <p:nvPr/>
        </p:nvSpPr>
        <p:spPr>
          <a:xfrm>
            <a:off x="196613" y="944490"/>
            <a:ext cx="5397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BMN results for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A inter. at 3.2 A GeV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B49296-3562-4AF0-8356-7B8B5BFE1B01}"/>
              </a:ext>
            </a:extLst>
          </p:cNvPr>
          <p:cNvSpPr txBox="1"/>
          <p:nvPr/>
        </p:nvSpPr>
        <p:spPr>
          <a:xfrm>
            <a:off x="5528500" y="3251504"/>
            <a:ext cx="45330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NA61/SHINE results for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Sc inter. </a:t>
            </a:r>
          </a:p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13, 19, 30, 40, 75 and 150 A GeV/c 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NA61/SHINE results for Be-7 + Be-9 </a:t>
            </a:r>
          </a:p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inter. at 19, 30, 40, 75 and 150 A GeV/c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88A217-D546-4106-845C-9540D3457B56}"/>
              </a:ext>
            </a:extLst>
          </p:cNvPr>
          <p:cNvSpPr txBox="1"/>
          <p:nvPr/>
        </p:nvSpPr>
        <p:spPr>
          <a:xfrm>
            <a:off x="5606574" y="1135372"/>
            <a:ext cx="399441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A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was interesting for us, how does Geant4 FTF model describe the data?</a:t>
            </a:r>
          </a:p>
          <a:p>
            <a:pPr algn="l"/>
            <a:endParaRPr lang="en-A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A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A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details of the Geant4 FTF</a:t>
            </a:r>
          </a:p>
          <a:p>
            <a:pPr algn="l"/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will be given and considered.</a:t>
            </a:r>
            <a:endParaRPr lang="ru-RU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435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EFD329-DED2-DDC7-3F07-15C0993C0D9E}"/>
              </a:ext>
            </a:extLst>
          </p:cNvPr>
          <p:cNvSpPr txBox="1"/>
          <p:nvPr/>
        </p:nvSpPr>
        <p:spPr>
          <a:xfrm>
            <a:off x="9487061" y="7033088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10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A87768-9725-A2DA-A0C1-D38F129A9E78}"/>
              </a:ext>
            </a:extLst>
          </p:cNvPr>
          <p:cNvSpPr txBox="1"/>
          <p:nvPr/>
        </p:nvSpPr>
        <p:spPr>
          <a:xfrm>
            <a:off x="2373312" y="6741315"/>
            <a:ext cx="533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algorithm of DD accounting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EDEFE1-1B4E-B392-ACA2-4BBAA7592A24}"/>
              </a:ext>
            </a:extLst>
          </p:cNvPr>
          <p:cNvSpPr txBox="1"/>
          <p:nvPr/>
        </p:nvSpPr>
        <p:spPr>
          <a:xfrm>
            <a:off x="1231979" y="1818057"/>
            <a:ext cx="80732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b="1" dirty="0">
                <a:solidFill>
                  <a:schemeClr val="accent2"/>
                </a:solidFill>
              </a:rPr>
              <a:t>Quark exchange (GS + GS, QE) </a:t>
            </a:r>
          </a:p>
          <a:p>
            <a:pPr marL="457200" indent="-457200">
              <a:buAutoNum type="arabicPeriod"/>
            </a:pPr>
            <a:r>
              <a:rPr lang="en-US" b="1" dirty="0">
                <a:solidFill>
                  <a:schemeClr val="accent2"/>
                </a:solidFill>
              </a:rPr>
              <a:t>Quark exchange with excitation (GS + </a:t>
            </a:r>
            <a:r>
              <a:rPr lang="en-US" b="1" dirty="0" err="1">
                <a:solidFill>
                  <a:schemeClr val="accent2"/>
                </a:solidFill>
              </a:rPr>
              <a:t>TrD</a:t>
            </a:r>
            <a:r>
              <a:rPr lang="en-US" b="1" dirty="0">
                <a:solidFill>
                  <a:schemeClr val="accent2"/>
                </a:solidFill>
              </a:rPr>
              <a:t> or </a:t>
            </a:r>
            <a:r>
              <a:rPr lang="en-US" b="1" dirty="0" err="1">
                <a:solidFill>
                  <a:schemeClr val="accent2"/>
                </a:solidFill>
              </a:rPr>
              <a:t>PrD</a:t>
            </a:r>
            <a:r>
              <a:rPr lang="en-US" b="1" dirty="0">
                <a:solidFill>
                  <a:schemeClr val="accent2"/>
                </a:solidFill>
              </a:rPr>
              <a:t> + GS, QE)</a:t>
            </a:r>
          </a:p>
          <a:p>
            <a:pPr marL="457200" indent="-457200">
              <a:buAutoNum type="arabicPeriod"/>
            </a:pPr>
            <a:r>
              <a:rPr lang="en-US" b="1" dirty="0">
                <a:solidFill>
                  <a:schemeClr val="accent2"/>
                </a:solidFill>
              </a:rPr>
              <a:t>Projectile diffractive excited (</a:t>
            </a:r>
            <a:r>
              <a:rPr lang="en-US" b="1" dirty="0" err="1">
                <a:solidFill>
                  <a:schemeClr val="accent2"/>
                </a:solidFill>
              </a:rPr>
              <a:t>PrD</a:t>
            </a:r>
            <a:r>
              <a:rPr lang="en-US" b="1" dirty="0">
                <a:solidFill>
                  <a:schemeClr val="accent2"/>
                </a:solidFill>
              </a:rPr>
              <a:t>)</a:t>
            </a:r>
          </a:p>
          <a:p>
            <a:pPr marL="457200" indent="-457200">
              <a:buAutoNum type="arabicPeriod"/>
            </a:pPr>
            <a:r>
              <a:rPr lang="en-US" b="1" dirty="0">
                <a:solidFill>
                  <a:schemeClr val="accent2"/>
                </a:solidFill>
              </a:rPr>
              <a:t>Target diffractive excited      (</a:t>
            </a:r>
            <a:r>
              <a:rPr lang="en-US" b="1" dirty="0" err="1">
                <a:solidFill>
                  <a:schemeClr val="accent2"/>
                </a:solidFill>
              </a:rPr>
              <a:t>TrD</a:t>
            </a:r>
            <a:r>
              <a:rPr lang="en-US" b="1" dirty="0">
                <a:solidFill>
                  <a:schemeClr val="accent2"/>
                </a:solidFill>
              </a:rPr>
              <a:t>)</a:t>
            </a:r>
          </a:p>
          <a:p>
            <a:pPr marL="457200" indent="-457200">
              <a:buAutoNum type="arabicPeriod"/>
            </a:pPr>
            <a:r>
              <a:rPr lang="en-US" b="1" dirty="0">
                <a:solidFill>
                  <a:schemeClr val="accent2"/>
                </a:solidFill>
              </a:rPr>
              <a:t>Non-diffractive interactions (Str. + Std., ND)</a:t>
            </a:r>
            <a:endParaRPr lang="ru-RU" b="1" dirty="0">
              <a:solidFill>
                <a:schemeClr val="accent2"/>
              </a:solidFill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F9DB24FB-11E1-1240-202C-6B7B0116F6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848440"/>
              </p:ext>
            </p:extLst>
          </p:nvPr>
        </p:nvGraphicFramePr>
        <p:xfrm>
          <a:off x="1239599" y="3779837"/>
          <a:ext cx="7680788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197">
                  <a:extLst>
                    <a:ext uri="{9D8B030D-6E8A-4147-A177-3AD203B41FA5}">
                      <a16:colId xmlns:a16="http://schemas.microsoft.com/office/drawing/2014/main" val="375588514"/>
                    </a:ext>
                  </a:extLst>
                </a:gridCol>
                <a:gridCol w="1920197">
                  <a:extLst>
                    <a:ext uri="{9D8B030D-6E8A-4147-A177-3AD203B41FA5}">
                      <a16:colId xmlns:a16="http://schemas.microsoft.com/office/drawing/2014/main" val="2845338277"/>
                    </a:ext>
                  </a:extLst>
                </a:gridCol>
                <a:gridCol w="1920197">
                  <a:extLst>
                    <a:ext uri="{9D8B030D-6E8A-4147-A177-3AD203B41FA5}">
                      <a16:colId xmlns:a16="http://schemas.microsoft.com/office/drawing/2014/main" val="2577039057"/>
                    </a:ext>
                  </a:extLst>
                </a:gridCol>
                <a:gridCol w="1920197">
                  <a:extLst>
                    <a:ext uri="{9D8B030D-6E8A-4147-A177-3AD203B41FA5}">
                      <a16:colId xmlns:a16="http://schemas.microsoft.com/office/drawing/2014/main" val="325564439"/>
                    </a:ext>
                  </a:extLst>
                </a:gridCol>
              </a:tblGrid>
              <a:tr h="668890">
                <a:tc>
                  <a:txBody>
                    <a:bodyPr/>
                    <a:lstStyle/>
                    <a:p>
                      <a:r>
                        <a:rPr lang="en-US" dirty="0"/>
                        <a:t>Target/ Project.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GS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PrD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445455"/>
                  </a:ext>
                </a:extLst>
              </a:tr>
              <a:tr h="668890">
                <a:tc>
                  <a:txBody>
                    <a:bodyPr/>
                    <a:lstStyle/>
                    <a:p>
                      <a:r>
                        <a:rPr lang="en-US" b="1" dirty="0"/>
                        <a:t>GS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/>
                        <a:t>Qe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PrD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TrD</a:t>
                      </a:r>
                      <a:r>
                        <a:rPr lang="en-US" b="1" dirty="0"/>
                        <a:t> ND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  </a:t>
                      </a:r>
                      <a:r>
                        <a:rPr lang="en-US" b="1" dirty="0" err="1">
                          <a:solidFill>
                            <a:srgbClr val="FF0000"/>
                          </a:solidFill>
                        </a:rPr>
                        <a:t>Pr</a:t>
                      </a:r>
                      <a:r>
                        <a:rPr lang="en-US" b="1" dirty="0" err="1"/>
                        <a:t>D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TrD</a:t>
                      </a:r>
                      <a:r>
                        <a:rPr lang="en-US" b="1" dirty="0"/>
                        <a:t> ND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   ND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828697"/>
                  </a:ext>
                </a:extLst>
              </a:tr>
              <a:tr h="888930">
                <a:tc>
                  <a:txBody>
                    <a:bodyPr/>
                    <a:lstStyle/>
                    <a:p>
                      <a:r>
                        <a:rPr lang="en-US" b="1" dirty="0" err="1"/>
                        <a:t>TrD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   </a:t>
                      </a:r>
                      <a:r>
                        <a:rPr lang="en-US" b="1" dirty="0" err="1"/>
                        <a:t>PrD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>
                          <a:solidFill>
                            <a:srgbClr val="FF0000"/>
                          </a:solidFill>
                        </a:rPr>
                        <a:t>TrD</a:t>
                      </a:r>
                      <a:r>
                        <a:rPr lang="en-US" b="1" dirty="0"/>
                        <a:t> ND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 </a:t>
                      </a:r>
                      <a:r>
                        <a:rPr lang="en-US" b="1" dirty="0" err="1">
                          <a:solidFill>
                            <a:srgbClr val="FF0000"/>
                          </a:solidFill>
                        </a:rPr>
                        <a:t>PrD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rgbClr val="FF0000"/>
                          </a:solidFill>
                        </a:rPr>
                        <a:t>TrD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="1" dirty="0"/>
                        <a:t>ND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   ND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372059"/>
                  </a:ext>
                </a:extLst>
              </a:tr>
              <a:tr h="668890">
                <a:tc>
                  <a:txBody>
                    <a:bodyPr/>
                    <a:lstStyle/>
                    <a:p>
                      <a:r>
                        <a:rPr lang="en-US" b="1" dirty="0"/>
                        <a:t>Str..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   ND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        ND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  ND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619452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13936F0-47A6-488B-B50B-95651C1291FC}"/>
              </a:ext>
            </a:extLst>
          </p:cNvPr>
          <p:cNvSpPr txBox="1"/>
          <p:nvPr/>
        </p:nvSpPr>
        <p:spPr>
          <a:xfrm>
            <a:off x="1306512" y="39622"/>
            <a:ext cx="708659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has to be done in nucleus-nucleus interactions?</a:t>
            </a:r>
          </a:p>
          <a:p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States of hadrons in FTF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068F4D-4B7F-4208-96AA-A989169530A7}"/>
              </a:ext>
            </a:extLst>
          </p:cNvPr>
          <p:cNvSpPr txBox="1"/>
          <p:nvPr/>
        </p:nvSpPr>
        <p:spPr>
          <a:xfrm>
            <a:off x="4683711" y="1077232"/>
            <a:ext cx="16353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Secondary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Interactions?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D304B78-DCD8-4B91-9763-9731BB83C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512" y="887456"/>
            <a:ext cx="1748711" cy="84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118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ED47AC-58B2-4151-A868-6C84EF962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5169" y="7128026"/>
            <a:ext cx="483258" cy="431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defTabSz="414338"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674688" indent="-260350" defTabSz="414338"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036638" indent="-207963" defTabSz="414338"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450975" indent="-206375" defTabSz="414338"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866900" indent="-207963" defTabSz="414338"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324100" indent="-207963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781300" indent="-207963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238500" indent="-207963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695700" indent="-207963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05" b="1" dirty="0">
                <a:solidFill>
                  <a:schemeClr val="tx1"/>
                </a:solidFill>
                <a:latin typeface="Arial" panose="020B0604020202020204" pitchFamily="34" charset="0"/>
              </a:rPr>
              <a:t>11</a:t>
            </a:r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id="{B7E9C6F1-056C-47FF-BB7B-DD2D31552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376" y="1657"/>
            <a:ext cx="9117013" cy="893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NA61/SHINE data on Ar-40 + Sc-45 and FTF model</a:t>
            </a:r>
          </a:p>
          <a:p>
            <a:pPr algn="ctr" eaLnBrk="1">
              <a:spcAft>
                <a:spcPct val="0"/>
              </a:spcAft>
            </a:pPr>
            <a:r>
              <a:rPr lang="en-US" alt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10 % centrality. </a:t>
            </a:r>
            <a:r>
              <a:rPr lang="en-US" altLang="ru-RU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Bmax</a:t>
            </a:r>
            <a:r>
              <a:rPr lang="en-US" alt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2.87 </a:t>
            </a:r>
            <a:r>
              <a:rPr lang="en-US" altLang="ru-RU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fm</a:t>
            </a:r>
            <a:r>
              <a:rPr lang="en-US" alt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ru-RU" sz="2800" b="1" dirty="0">
              <a:solidFill>
                <a:srgbClr val="0033CC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D98B326-E8AB-4212-8C9E-8ABC4537A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712" y="1607215"/>
            <a:ext cx="7130804" cy="48393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780080-DC4B-4B2C-9B90-39DA8C8A21CF}"/>
              </a:ext>
            </a:extLst>
          </p:cNvPr>
          <p:cNvSpPr txBox="1"/>
          <p:nvPr/>
        </p:nvSpPr>
        <p:spPr>
          <a:xfrm>
            <a:off x="326798" y="874469"/>
            <a:ext cx="97280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Measurements of 𝜋</a:t>
            </a:r>
            <a:r>
              <a:rPr lang="en-US" b="0" i="0" u="none" strike="noStrike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n-US" b="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𝐾</a:t>
            </a:r>
            <a:r>
              <a:rPr lang="en-US" b="0" i="0" u="none" strike="noStrike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n-US" b="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p and anti-𝑝 spectra in </a:t>
            </a:r>
            <a:r>
              <a:rPr lang="en-US" b="0" i="0" u="none" strike="noStrike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US" b="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Ar+</a:t>
            </a:r>
            <a:r>
              <a:rPr lang="en-US" b="0" i="0" u="none" strike="noStrike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b="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 collisions at 13A to 150A  GeV/</a:t>
            </a:r>
            <a:r>
              <a:rPr lang="en-US" b="0" i="1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50B3"/>
                </a:solidFill>
                <a:effectLst/>
                <a:latin typeface="-apple-system"/>
              </a:rPr>
              <a:t>NA61/SHINE Collaboration (H. </a:t>
            </a:r>
            <a:r>
              <a:rPr lang="en-US" b="0" i="0" u="none" strike="noStrike" dirty="0" err="1">
                <a:solidFill>
                  <a:srgbClr val="0050B3"/>
                </a:solidFill>
                <a:effectLst/>
                <a:latin typeface="-apple-system"/>
              </a:rPr>
              <a:t>Adhikary</a:t>
            </a:r>
            <a:r>
              <a:rPr lang="en-US" b="0" i="0" u="none" strike="noStrike" dirty="0">
                <a:solidFill>
                  <a:srgbClr val="0050B3"/>
                </a:solidFill>
                <a:effectLst/>
                <a:latin typeface="-apple-system"/>
              </a:rPr>
              <a:t> et al.)</a:t>
            </a:r>
            <a:r>
              <a:rPr lang="en-US" b="0" i="0" dirty="0">
                <a:effectLst/>
                <a:latin typeface="-apple-system"/>
              </a:rPr>
              <a:t>l </a:t>
            </a:r>
            <a:r>
              <a:rPr lang="en-AU" b="1" i="1" dirty="0">
                <a:solidFill>
                  <a:srgbClr val="FF0000"/>
                </a:solidFill>
                <a:effectLst/>
                <a:latin typeface="-apple-system"/>
              </a:rPr>
              <a:t>Eur. Phys. J.C</a:t>
            </a:r>
            <a:r>
              <a:rPr lang="en-AU" b="1" i="0" dirty="0">
                <a:solidFill>
                  <a:srgbClr val="FF0000"/>
                </a:solidFill>
                <a:effectLst/>
                <a:latin typeface="-apple-system"/>
              </a:rPr>
              <a:t> 84 (2024) 416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E98394-A670-4913-8D81-F19BD025FCE6}"/>
              </a:ext>
            </a:extLst>
          </p:cNvPr>
          <p:cNvSpPr txBox="1"/>
          <p:nvPr/>
        </p:nvSpPr>
        <p:spPr>
          <a:xfrm>
            <a:off x="231316" y="6584382"/>
            <a:ext cx="9439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we can reproduce (~) results of other model in Geant4 FTF one! It is very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good!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8100FD-2BDB-4E30-8DFE-E62D215A226B}"/>
              </a:ext>
            </a:extLst>
          </p:cNvPr>
          <p:cNvSpPr txBox="1"/>
          <p:nvPr/>
        </p:nvSpPr>
        <p:spPr>
          <a:xfrm>
            <a:off x="87312" y="3195856"/>
            <a:ext cx="25466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encouraged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85475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ED47AC-58B2-4151-A868-6C84EF962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5169" y="7128026"/>
            <a:ext cx="498838" cy="431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defTabSz="414338"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674688" indent="-260350" defTabSz="414338"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036638" indent="-207963" defTabSz="414338"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450975" indent="-206375" defTabSz="414338"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866900" indent="-207963" defTabSz="414338"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324100" indent="-207963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781300" indent="-207963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238500" indent="-207963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695700" indent="-207963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05" b="1" dirty="0">
                <a:solidFill>
                  <a:schemeClr val="tx1"/>
                </a:solidFill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id="{B7E9C6F1-056C-47FF-BB7B-DD2D31552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376" y="1657"/>
            <a:ext cx="9117013" cy="893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NA61/SHINE data on Ar-40 + Sc-45 and FTF model</a:t>
            </a:r>
          </a:p>
          <a:p>
            <a:pPr algn="ctr" eaLnBrk="1">
              <a:spcAft>
                <a:spcPct val="0"/>
              </a:spcAft>
            </a:pPr>
            <a:r>
              <a:rPr lang="en-US" alt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10 % centrality. </a:t>
            </a:r>
            <a:r>
              <a:rPr lang="en-US" altLang="ru-RU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Bmax</a:t>
            </a:r>
            <a:r>
              <a:rPr lang="en-US" alt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2.87 </a:t>
            </a:r>
            <a:r>
              <a:rPr lang="en-US" altLang="ru-RU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fm</a:t>
            </a:r>
            <a:r>
              <a:rPr lang="en-US" alt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Pi+</a:t>
            </a:r>
            <a:r>
              <a:rPr lang="en-US" alt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ru-RU" sz="2800" b="1" dirty="0">
              <a:solidFill>
                <a:srgbClr val="0033CC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E98394-A670-4913-8D81-F19BD025FCE6}"/>
              </a:ext>
            </a:extLst>
          </p:cNvPr>
          <p:cNvSpPr txBox="1"/>
          <p:nvPr/>
        </p:nvSpPr>
        <p:spPr>
          <a:xfrm>
            <a:off x="354845" y="6294437"/>
            <a:ext cx="9439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we can reproduce (~) results of other model in Geant4 FTF one! It is very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good!</a:t>
            </a:r>
          </a:p>
          <a:p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Of course, it is not good that the data do not cover the central region.</a:t>
            </a:r>
            <a:endParaRPr lang="ru-RU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08353AF-385F-4E2F-97DB-CE8CFE3FB1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26" y="1112837"/>
            <a:ext cx="8954842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926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ED47AC-58B2-4151-A868-6C84EF962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5169" y="7128026"/>
            <a:ext cx="498838" cy="431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defTabSz="414338"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674688" indent="-260350" defTabSz="414338"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036638" indent="-207963" defTabSz="414338"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450975" indent="-206375" defTabSz="414338"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866900" indent="-207963" defTabSz="414338"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324100" indent="-207963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781300" indent="-207963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238500" indent="-207963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695700" indent="-207963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05" b="1" dirty="0">
                <a:solidFill>
                  <a:schemeClr val="tx1"/>
                </a:solidFill>
                <a:latin typeface="Arial" panose="020B0604020202020204" pitchFamily="34" charset="0"/>
              </a:rPr>
              <a:t>13</a:t>
            </a:r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id="{B7E9C6F1-056C-47FF-BB7B-DD2D31552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376" y="1657"/>
            <a:ext cx="9117013" cy="893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NA61/SHINE data on Ar-40 + Sc-45 and FTF model</a:t>
            </a:r>
          </a:p>
          <a:p>
            <a:pPr algn="ctr" eaLnBrk="1">
              <a:spcAft>
                <a:spcPct val="0"/>
              </a:spcAft>
            </a:pPr>
            <a:r>
              <a:rPr lang="en-US" alt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10 % centrality. </a:t>
            </a:r>
            <a:r>
              <a:rPr lang="en-US" altLang="ru-RU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Bmax</a:t>
            </a:r>
            <a:r>
              <a:rPr lang="en-US" alt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2.87 </a:t>
            </a:r>
            <a:r>
              <a:rPr lang="en-US" altLang="ru-RU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fm</a:t>
            </a:r>
            <a:r>
              <a:rPr lang="en-US" alt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Pi-</a:t>
            </a:r>
            <a:r>
              <a:rPr lang="en-US" alt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ru-RU" sz="2800" b="1" dirty="0">
              <a:solidFill>
                <a:srgbClr val="0033CC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E98394-A670-4913-8D81-F19BD025FCE6}"/>
              </a:ext>
            </a:extLst>
          </p:cNvPr>
          <p:cNvSpPr txBox="1"/>
          <p:nvPr/>
        </p:nvSpPr>
        <p:spPr>
          <a:xfrm>
            <a:off x="231316" y="6584382"/>
            <a:ext cx="9439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we can reproduce (~) results of other model in Geant4 FTF one! It is very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good!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49DCE6B-49DD-4D0C-ADCA-EC6E3188D0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34" y="1112837"/>
            <a:ext cx="9294941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2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ED47AC-58B2-4151-A868-6C84EF962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5169" y="7128026"/>
            <a:ext cx="498838" cy="431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defTabSz="414338"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674688" indent="-260350" defTabSz="414338"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036638" indent="-207963" defTabSz="414338"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450975" indent="-206375" defTabSz="414338"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866900" indent="-207963" defTabSz="414338"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324100" indent="-207963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781300" indent="-207963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238500" indent="-207963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695700" indent="-207963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05" b="1" dirty="0">
                <a:solidFill>
                  <a:schemeClr val="tx1"/>
                </a:solidFill>
                <a:latin typeface="Arial" panose="020B0604020202020204" pitchFamily="34" charset="0"/>
              </a:rPr>
              <a:t>14</a:t>
            </a:r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id="{B7E9C6F1-056C-47FF-BB7B-DD2D31552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376" y="1657"/>
            <a:ext cx="9117013" cy="893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NA61/SHINE data on Be-7 + Be-9 and FTF model</a:t>
            </a:r>
          </a:p>
          <a:p>
            <a:pPr algn="ctr" eaLnBrk="1">
              <a:spcAft>
                <a:spcPct val="0"/>
              </a:spcAft>
            </a:pPr>
            <a:r>
              <a:rPr lang="en-US" alt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20 % centrality. </a:t>
            </a:r>
            <a:r>
              <a:rPr lang="en-US" altLang="ru-RU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Bmax</a:t>
            </a:r>
            <a:r>
              <a:rPr lang="en-US" alt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1.92 </a:t>
            </a:r>
            <a:r>
              <a:rPr lang="en-US" altLang="ru-RU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fm</a:t>
            </a:r>
            <a:r>
              <a:rPr lang="en-US" alt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Pi, Protons</a:t>
            </a:r>
            <a:r>
              <a:rPr lang="en-US" alt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ru-RU" sz="2800" b="1" dirty="0">
              <a:solidFill>
                <a:srgbClr val="0033CC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E98394-A670-4913-8D81-F19BD025FCE6}"/>
              </a:ext>
            </a:extLst>
          </p:cNvPr>
          <p:cNvSpPr txBox="1"/>
          <p:nvPr/>
        </p:nvSpPr>
        <p:spPr>
          <a:xfrm>
            <a:off x="1992312" y="6620623"/>
            <a:ext cx="6761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 a space for improvement of the Geant4 FTF model.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2F30CFC-D55B-4B90-812A-161862AAA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12" y="944284"/>
            <a:ext cx="8458200" cy="562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381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D1B3AD-E91E-F4F7-0195-9F432F095996}"/>
              </a:ext>
            </a:extLst>
          </p:cNvPr>
          <p:cNvSpPr txBox="1"/>
          <p:nvPr/>
        </p:nvSpPr>
        <p:spPr>
          <a:xfrm>
            <a:off x="9345612" y="7036455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15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DA5BD-3142-F020-66C8-6784D159222C}"/>
              </a:ext>
            </a:extLst>
          </p:cNvPr>
          <p:cNvSpPr txBox="1"/>
          <p:nvPr/>
        </p:nvSpPr>
        <p:spPr>
          <a:xfrm>
            <a:off x="4202112" y="0"/>
            <a:ext cx="1981200" cy="533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7F0240-7063-085B-E6FC-A7134666C863}"/>
              </a:ext>
            </a:extLst>
          </p:cNvPr>
          <p:cNvSpPr txBox="1"/>
          <p:nvPr/>
        </p:nvSpPr>
        <p:spPr>
          <a:xfrm>
            <a:off x="1039812" y="533400"/>
            <a:ext cx="8305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>
                <a:solidFill>
                  <a:schemeClr val="accent2"/>
                </a:solidFill>
              </a:rPr>
              <a:t>The new algorithm of accounting of the nuclear nucleon diffraction dissociation in nucleus-nucleus interactions has been proposed. It allows to improve FTF results.</a:t>
            </a:r>
          </a:p>
          <a:p>
            <a:pPr marL="457200" indent="-457200">
              <a:buAutoNum type="arabicPeriod"/>
            </a:pPr>
            <a:r>
              <a:rPr lang="en-US" sz="2400" b="1" dirty="0">
                <a:solidFill>
                  <a:schemeClr val="accent2"/>
                </a:solidFill>
              </a:rPr>
              <a:t>Good results have been obtained for heavy nuclei.</a:t>
            </a:r>
          </a:p>
          <a:p>
            <a:pPr marL="457200" indent="-457200">
              <a:buAutoNum type="arabicPeriod"/>
            </a:pPr>
            <a:r>
              <a:rPr lang="en-US" sz="2400" b="1" dirty="0">
                <a:solidFill>
                  <a:schemeClr val="accent2"/>
                </a:solidFill>
              </a:rPr>
              <a:t>There is a problem of description of interactions with light nuclei.</a:t>
            </a:r>
          </a:p>
          <a:p>
            <a:pPr marL="457200" indent="-457200">
              <a:buAutoNum type="arabicPeriod"/>
            </a:pPr>
            <a:r>
              <a:rPr lang="en-US" sz="2400" b="1" dirty="0">
                <a:solidFill>
                  <a:srgbClr val="FF0000"/>
                </a:solidFill>
              </a:rPr>
              <a:t>It is almost unclear, how to reach a description of K-meson production in Ar-40 + Sc-45 interactions? 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D9629E5-461D-AB55-0346-2BF9D8A97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112" y="4084637"/>
            <a:ext cx="6781800" cy="331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373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ED47AC-58B2-4151-A868-6C84EF962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5169" y="7128026"/>
            <a:ext cx="498838" cy="431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defTabSz="414338"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674688" indent="-260350" defTabSz="414338"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036638" indent="-207963" defTabSz="414338"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450975" indent="-206375" defTabSz="414338"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866900" indent="-207963" defTabSz="414338"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324100" indent="-207963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781300" indent="-207963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238500" indent="-207963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695700" indent="-207963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05" b="1" dirty="0">
                <a:solidFill>
                  <a:schemeClr val="tx1"/>
                </a:solidFill>
                <a:latin typeface="Arial" panose="020B0604020202020204" pitchFamily="34" charset="0"/>
              </a:rPr>
              <a:t>16</a:t>
            </a:r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id="{B7E9C6F1-056C-47FF-BB7B-DD2D31552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376" y="1657"/>
            <a:ext cx="9117013" cy="893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NA61/SHINE data on Be-7 + Be-9 and FTF model</a:t>
            </a:r>
          </a:p>
          <a:p>
            <a:pPr algn="ctr" eaLnBrk="1">
              <a:spcAft>
                <a:spcPct val="0"/>
              </a:spcAft>
            </a:pPr>
            <a:r>
              <a:rPr lang="en-US" alt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20 % centrality. </a:t>
            </a:r>
            <a:r>
              <a:rPr lang="en-US" altLang="ru-RU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Bmax</a:t>
            </a:r>
            <a:r>
              <a:rPr lang="en-US" alt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1.92 </a:t>
            </a:r>
            <a:r>
              <a:rPr lang="en-US" altLang="ru-RU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fm</a:t>
            </a:r>
            <a:r>
              <a:rPr lang="en-US" alt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Pi, Protons</a:t>
            </a:r>
            <a:r>
              <a:rPr lang="en-US" alt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ru-RU" sz="2800" b="1" dirty="0">
              <a:solidFill>
                <a:srgbClr val="0033CC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E98394-A670-4913-8D81-F19BD025FCE6}"/>
              </a:ext>
            </a:extLst>
          </p:cNvPr>
          <p:cNvSpPr txBox="1"/>
          <p:nvPr/>
        </p:nvSpPr>
        <p:spPr>
          <a:xfrm>
            <a:off x="2754312" y="5075237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hope a small tuning will be need for </a:t>
            </a:r>
          </a:p>
          <a:p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a description of the data!</a:t>
            </a:r>
            <a:endParaRPr lang="ru-RU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4E3B28-6009-40E5-8CE4-5C020F1243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12" y="1189037"/>
            <a:ext cx="895964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537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D1B3AD-E91E-F4F7-0195-9F432F095996}"/>
              </a:ext>
            </a:extLst>
          </p:cNvPr>
          <p:cNvSpPr txBox="1"/>
          <p:nvPr/>
        </p:nvSpPr>
        <p:spPr>
          <a:xfrm>
            <a:off x="9345612" y="7036455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17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DA5BD-3142-F020-66C8-6784D159222C}"/>
              </a:ext>
            </a:extLst>
          </p:cNvPr>
          <p:cNvSpPr txBox="1"/>
          <p:nvPr/>
        </p:nvSpPr>
        <p:spPr>
          <a:xfrm>
            <a:off x="3744912" y="0"/>
            <a:ext cx="4495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 to think about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7F0240-7063-085B-E6FC-A7134666C863}"/>
              </a:ext>
            </a:extLst>
          </p:cNvPr>
          <p:cNvSpPr txBox="1"/>
          <p:nvPr/>
        </p:nvSpPr>
        <p:spPr>
          <a:xfrm>
            <a:off x="1066164" y="566042"/>
            <a:ext cx="86223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predictions for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C?</a:t>
            </a:r>
          </a:p>
          <a:p>
            <a:pPr marL="457200" indent="-457200">
              <a:buAutoNum type="arabicPeriod"/>
            </a:pP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Exp. points at y = 1.</a:t>
            </a:r>
            <a:r>
              <a:rPr lang="ru-RU" sz="2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AutoNum type="arabicPeriod"/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 scattering of model predictions for K mesons in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A interactions?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about Pi- and K- (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Propan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</a:p>
          <a:p>
            <a:pPr marL="457200" indent="-457200">
              <a:buAutoNum type="arabicPeriod"/>
            </a:pP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 leading particle effect in FTF for proton production?</a:t>
            </a:r>
          </a:p>
          <a:p>
            <a:pPr marL="457200" indent="-457200">
              <a:buAutoNum type="arabicPeriod"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Pauli blocking in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QGSM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FTF?</a:t>
            </a:r>
          </a:p>
          <a:p>
            <a:pPr marL="457200" indent="-457200">
              <a:buAutoNum type="arabicPeriod"/>
            </a:pP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DD and Pauli blocking in models?</a:t>
            </a:r>
          </a:p>
          <a:p>
            <a:pPr marL="457200" indent="-457200">
              <a:buAutoNum type="arabicPeriod"/>
            </a:pP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meson production in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Sc? </a:t>
            </a:r>
          </a:p>
          <a:p>
            <a:pPr marL="457200" indent="-457200">
              <a:buAutoNum type="arabicPeriod"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Condensed baryonic matter?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D9629E5-461D-AB55-0346-2BF9D8A97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712" y="4077334"/>
            <a:ext cx="6781800" cy="3312633"/>
          </a:xfrm>
          <a:prstGeom prst="rect">
            <a:avLst/>
          </a:prstGeom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C7175D16-5B87-E489-AEF4-420B75DF9A90}"/>
              </a:ext>
            </a:extLst>
          </p:cNvPr>
          <p:cNvSpPr/>
          <p:nvPr/>
        </p:nvSpPr>
        <p:spPr bwMode="auto">
          <a:xfrm>
            <a:off x="5878512" y="4237037"/>
            <a:ext cx="419100" cy="457200"/>
          </a:xfrm>
          <a:prstGeom prst="ellipse">
            <a:avLst/>
          </a:prstGeom>
          <a:solidFill>
            <a:srgbClr val="00B8FF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12CB9252-BF36-9F1E-0819-86C08BDA8F3A}"/>
              </a:ext>
            </a:extLst>
          </p:cNvPr>
          <p:cNvSpPr/>
          <p:nvPr/>
        </p:nvSpPr>
        <p:spPr bwMode="auto">
          <a:xfrm>
            <a:off x="5878512" y="5732914"/>
            <a:ext cx="419100" cy="457200"/>
          </a:xfrm>
          <a:prstGeom prst="ellipse">
            <a:avLst/>
          </a:prstGeom>
          <a:solidFill>
            <a:srgbClr val="00B8FF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316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AABCA0-FADA-42D2-AB68-5A0923D6407C}"/>
              </a:ext>
            </a:extLst>
          </p:cNvPr>
          <p:cNvSpPr txBox="1"/>
          <p:nvPr/>
        </p:nvSpPr>
        <p:spPr>
          <a:xfrm>
            <a:off x="2599355" y="57243"/>
            <a:ext cx="4881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BMN results for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C and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Al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FC9DD2-607B-4B04-8299-570C2D2F9B1C}"/>
              </a:ext>
            </a:extLst>
          </p:cNvPr>
          <p:cNvSpPr txBox="1"/>
          <p:nvPr/>
        </p:nvSpPr>
        <p:spPr>
          <a:xfrm>
            <a:off x="1230312" y="5468604"/>
            <a:ext cx="805861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DCM/AGT model: local simulations of NN channel cross sections </a:t>
            </a:r>
          </a:p>
          <a:p>
            <a:r>
              <a:rPr lang="en-US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like P+P -&gt; N Pi+ P. No Deltas! </a:t>
            </a:r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(P+P -&gt; P + </a:t>
            </a:r>
            <a:r>
              <a:rPr lang="el-GR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-&gt; P + N + Pi+) </a:t>
            </a:r>
          </a:p>
          <a:p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UrQMD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local simulations of NN inter. Using matrix elements. </a:t>
            </a:r>
          </a:p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</a:t>
            </a:r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Delta formation time and size!</a:t>
            </a:r>
          </a:p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PHSD based on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Fritiof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7.0 at high energies and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UrQMD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low energies.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3E8B22-685E-4BE2-A4A6-E80EBEA0B3D6}"/>
              </a:ext>
            </a:extLst>
          </p:cNvPr>
          <p:cNvSpPr txBox="1"/>
          <p:nvPr/>
        </p:nvSpPr>
        <p:spPr>
          <a:xfrm>
            <a:off x="9600989" y="701943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2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782AFF-E6FF-45E6-B9BA-4D57A301D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12" y="518908"/>
            <a:ext cx="9448800" cy="4937329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902AE2F6-894C-4D99-8627-DEA3CA40E805}"/>
              </a:ext>
            </a:extLst>
          </p:cNvPr>
          <p:cNvSpPr/>
          <p:nvPr/>
        </p:nvSpPr>
        <p:spPr bwMode="auto">
          <a:xfrm>
            <a:off x="5878512" y="919504"/>
            <a:ext cx="381000" cy="381000"/>
          </a:xfrm>
          <a:prstGeom prst="ellipse">
            <a:avLst/>
          </a:prstGeom>
          <a:solidFill>
            <a:srgbClr val="00B8FF">
              <a:alpha val="3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A7DBA829-7BED-4670-9388-48A8A055383B}"/>
              </a:ext>
            </a:extLst>
          </p:cNvPr>
          <p:cNvSpPr/>
          <p:nvPr/>
        </p:nvSpPr>
        <p:spPr bwMode="auto">
          <a:xfrm>
            <a:off x="5878512" y="3094037"/>
            <a:ext cx="381000" cy="381000"/>
          </a:xfrm>
          <a:prstGeom prst="ellipse">
            <a:avLst/>
          </a:prstGeom>
          <a:solidFill>
            <a:srgbClr val="00B8FF">
              <a:alpha val="3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357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AABCA0-FADA-42D2-AB68-5A0923D6407C}"/>
              </a:ext>
            </a:extLst>
          </p:cNvPr>
          <p:cNvSpPr txBox="1"/>
          <p:nvPr/>
        </p:nvSpPr>
        <p:spPr>
          <a:xfrm>
            <a:off x="1770660" y="428175"/>
            <a:ext cx="7019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 lines – default FTF model, 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 ones – new FTF</a:t>
            </a:r>
            <a:endParaRPr lang="ru-RU" sz="2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FC9DD2-607B-4B04-8299-570C2D2F9B1C}"/>
              </a:ext>
            </a:extLst>
          </p:cNvPr>
          <p:cNvSpPr txBox="1"/>
          <p:nvPr/>
        </p:nvSpPr>
        <p:spPr>
          <a:xfrm>
            <a:off x="1526984" y="6225610"/>
            <a:ext cx="78275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– target, OK, Al – not OK. What is the matter?</a:t>
            </a:r>
          </a:p>
          <a:p>
            <a:pPr algn="ctr"/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Blue lines (suppressed DD) – OK for Al and heavy A!</a:t>
            </a:r>
            <a:endParaRPr lang="ru-RU" sz="2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3E8B22-685E-4BE2-A4A6-E80EBEA0B3D6}"/>
              </a:ext>
            </a:extLst>
          </p:cNvPr>
          <p:cNvSpPr txBox="1"/>
          <p:nvPr/>
        </p:nvSpPr>
        <p:spPr>
          <a:xfrm>
            <a:off x="9600989" y="701943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3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8D1EAB-6721-4CA4-987F-D53127AF988C}"/>
              </a:ext>
            </a:extLst>
          </p:cNvPr>
          <p:cNvSpPr txBox="1"/>
          <p:nvPr/>
        </p:nvSpPr>
        <p:spPr>
          <a:xfrm>
            <a:off x="2599355" y="57243"/>
            <a:ext cx="4881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BMN results for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C and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Al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716F99-5459-4DD2-8116-D4AE44949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767" y="828119"/>
            <a:ext cx="8401050" cy="5791200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96FA7A92-8B96-428D-9E10-197BF2489EFB}"/>
              </a:ext>
            </a:extLst>
          </p:cNvPr>
          <p:cNvSpPr/>
          <p:nvPr/>
        </p:nvSpPr>
        <p:spPr bwMode="auto">
          <a:xfrm>
            <a:off x="6411912" y="1295369"/>
            <a:ext cx="381000" cy="381000"/>
          </a:xfrm>
          <a:prstGeom prst="ellipse">
            <a:avLst/>
          </a:prstGeom>
          <a:solidFill>
            <a:srgbClr val="00B8FF">
              <a:alpha val="3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7E1930EA-7EE1-4C08-9B67-BA870DC0EAED}"/>
              </a:ext>
            </a:extLst>
          </p:cNvPr>
          <p:cNvSpPr/>
          <p:nvPr/>
        </p:nvSpPr>
        <p:spPr bwMode="auto">
          <a:xfrm>
            <a:off x="6389529" y="3589337"/>
            <a:ext cx="381000" cy="381000"/>
          </a:xfrm>
          <a:prstGeom prst="ellipse">
            <a:avLst/>
          </a:prstGeom>
          <a:solidFill>
            <a:srgbClr val="00B8FF">
              <a:alpha val="3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387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AABCA0-FADA-42D2-AB68-5A0923D6407C}"/>
              </a:ext>
            </a:extLst>
          </p:cNvPr>
          <p:cNvSpPr txBox="1"/>
          <p:nvPr/>
        </p:nvSpPr>
        <p:spPr>
          <a:xfrm>
            <a:off x="1770660" y="428175"/>
            <a:ext cx="7019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 lines – default FTF model, 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 ones – new FTF</a:t>
            </a:r>
            <a:endParaRPr lang="ru-RU" sz="2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FC9DD2-607B-4B04-8299-570C2D2F9B1C}"/>
              </a:ext>
            </a:extLst>
          </p:cNvPr>
          <p:cNvSpPr txBox="1"/>
          <p:nvPr/>
        </p:nvSpPr>
        <p:spPr>
          <a:xfrm>
            <a:off x="2191500" y="6701482"/>
            <a:ext cx="590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FTF works better than other models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3E8B22-685E-4BE2-A4A6-E80EBEA0B3D6}"/>
              </a:ext>
            </a:extLst>
          </p:cNvPr>
          <p:cNvSpPr txBox="1"/>
          <p:nvPr/>
        </p:nvSpPr>
        <p:spPr>
          <a:xfrm>
            <a:off x="9600989" y="701943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4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8D1EAB-6721-4CA4-987F-D53127AF988C}"/>
              </a:ext>
            </a:extLst>
          </p:cNvPr>
          <p:cNvSpPr txBox="1"/>
          <p:nvPr/>
        </p:nvSpPr>
        <p:spPr>
          <a:xfrm>
            <a:off x="2599355" y="57243"/>
            <a:ext cx="5089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BMN results for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Cu, Sn and Pb</a:t>
            </a:r>
            <a:endParaRPr lang="ru-RU" sz="2400" b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009CD65-6A72-4FED-BFB2-F7BCB44D6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29" y="889840"/>
            <a:ext cx="972156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07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Прямоугольник 6">
            <a:extLst>
              <a:ext uri="{FF2B5EF4-FFF2-40B4-BE49-F238E27FC236}">
                <a16:creationId xmlns:a16="http://schemas.microsoft.com/office/drawing/2014/main" id="{BB8F2C29-5A77-45DA-8C76-F209ED8C6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8" y="31750"/>
            <a:ext cx="97647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ru-RU" sz="2800" b="1" dirty="0">
                <a:solidFill>
                  <a:srgbClr val="0033CC"/>
                </a:solidFill>
              </a:rPr>
              <a:t>Geant4 FTF model : basic assumptions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11121B-94B6-43B8-A417-19C1AFC4E3AD}"/>
              </a:ext>
            </a:extLst>
          </p:cNvPr>
          <p:cNvSpPr txBox="1"/>
          <p:nvPr/>
        </p:nvSpPr>
        <p:spPr>
          <a:xfrm>
            <a:off x="3541825" y="5342369"/>
            <a:ext cx="2848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String mass distribution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6015459-3997-4D65-98FD-34B54D8D4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492" y="5742479"/>
            <a:ext cx="7355525" cy="83910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4153E42-A0B6-4DA4-AB33-EB05D85D5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912" y="6636880"/>
            <a:ext cx="6407952" cy="41565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D7933D1-40DE-4ECF-B63E-4FB0F1C779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6692" y="6688585"/>
            <a:ext cx="1006106" cy="31224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E30E441-B7DF-4E4A-BD7D-7E1A5AF3BDCA}"/>
              </a:ext>
            </a:extLst>
          </p:cNvPr>
          <p:cNvSpPr/>
          <p:nvPr/>
        </p:nvSpPr>
        <p:spPr>
          <a:xfrm>
            <a:off x="1099634" y="515308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tx1"/>
                </a:solidFill>
                <a:latin typeface="+mn-lt"/>
              </a:rPr>
              <a:t>B.Andersson et al. Nucl. Phys. B281 289 (1987)</a:t>
            </a:r>
            <a:endParaRPr lang="ru-RU" dirty="0">
              <a:solidFill>
                <a:schemeClr val="tx1"/>
              </a:solidFill>
              <a:latin typeface="+mn-lt"/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B.Nilsson-Almquist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E.Stenlund</a:t>
            </a:r>
            <a:r>
              <a:rPr lang="en-US" dirty="0">
                <a:solidFill>
                  <a:schemeClr val="tx1"/>
                </a:solidFill>
              </a:rPr>
              <a:t>, Comp. Phys. Comm. 43 387 (1987).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CDBE547-D51C-4FA6-AB62-D36928276F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512" y="1706752"/>
            <a:ext cx="4127935" cy="135457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8A7A6E8-3743-4BCA-B36A-2C273E783397}"/>
              </a:ext>
            </a:extLst>
          </p:cNvPr>
          <p:cNvSpPr/>
          <p:nvPr/>
        </p:nvSpPr>
        <p:spPr>
          <a:xfrm>
            <a:off x="1938502" y="1255489"/>
            <a:ext cx="64512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+mn-lt"/>
              </a:rPr>
              <a:t>Fig. 1: Processes of string's creations considered in the FTF model.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4F3F982-64B4-4C65-8001-F3A626C952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535" y="3779837"/>
            <a:ext cx="4181553" cy="1642055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7B7336C-E141-45AB-B836-B479C461EE27}"/>
              </a:ext>
            </a:extLst>
          </p:cNvPr>
          <p:cNvSpPr/>
          <p:nvPr/>
        </p:nvSpPr>
        <p:spPr>
          <a:xfrm>
            <a:off x="2123564" y="3371339"/>
            <a:ext cx="57848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+mn-lt"/>
              </a:rPr>
              <a:t>Fig. 2 Additional quark exchange processes in the FTF model.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E223BA-AD0A-4FDB-BB28-D545E342CCE0}"/>
              </a:ext>
            </a:extLst>
          </p:cNvPr>
          <p:cNvSpPr txBox="1"/>
          <p:nvPr/>
        </p:nvSpPr>
        <p:spPr>
          <a:xfrm>
            <a:off x="2275552" y="2082581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GS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AB1FF7-A155-480C-8D41-CAA6BD944C12}"/>
              </a:ext>
            </a:extLst>
          </p:cNvPr>
          <p:cNvSpPr txBox="1"/>
          <p:nvPr/>
        </p:nvSpPr>
        <p:spPr>
          <a:xfrm>
            <a:off x="2275552" y="2437645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GS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BBD05B-F4AE-4236-BC0B-BCF7BADE41E5}"/>
              </a:ext>
            </a:extLst>
          </p:cNvPr>
          <p:cNvSpPr txBox="1"/>
          <p:nvPr/>
        </p:nvSpPr>
        <p:spPr>
          <a:xfrm>
            <a:off x="4007495" y="1727517"/>
            <a:ext cx="5968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Str.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B99345-A03F-467D-BF31-B186A59FA772}"/>
              </a:ext>
            </a:extLst>
          </p:cNvPr>
          <p:cNvSpPr txBox="1"/>
          <p:nvPr/>
        </p:nvSpPr>
        <p:spPr>
          <a:xfrm>
            <a:off x="3648365" y="3000490"/>
            <a:ext cx="5968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Str.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63EDA6-B09E-4DA2-BD2B-724FCE09AC28}"/>
              </a:ext>
            </a:extLst>
          </p:cNvPr>
          <p:cNvSpPr txBox="1"/>
          <p:nvPr/>
        </p:nvSpPr>
        <p:spPr>
          <a:xfrm>
            <a:off x="6832640" y="2549201"/>
            <a:ext cx="5968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Str.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56D1FD-ACF3-49A2-BA64-2E8F4B8ADA83}"/>
              </a:ext>
            </a:extLst>
          </p:cNvPr>
          <p:cNvSpPr txBox="1"/>
          <p:nvPr/>
        </p:nvSpPr>
        <p:spPr>
          <a:xfrm>
            <a:off x="5476236" y="1750718"/>
            <a:ext cx="5968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Str.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A0798E-81FD-4EF5-B82F-B838C7502F85}"/>
              </a:ext>
            </a:extLst>
          </p:cNvPr>
          <p:cNvSpPr txBox="1"/>
          <p:nvPr/>
        </p:nvSpPr>
        <p:spPr>
          <a:xfrm>
            <a:off x="9600989" y="701943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5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4">
            <a:extLst>
              <a:ext uri="{FF2B5EF4-FFF2-40B4-BE49-F238E27FC236}">
                <a16:creationId xmlns:a16="http://schemas.microsoft.com/office/drawing/2014/main" id="{752D2856-6241-46A2-B740-76AEA25D5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4645" y="5608509"/>
            <a:ext cx="184714" cy="431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>
            <a:spAutoFit/>
          </a:bodyPr>
          <a:lstStyle>
            <a:lvl1pPr defTabSz="414338"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674688" indent="-260350" defTabSz="414338"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036638" indent="-207963" defTabSz="414338"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450975" indent="-206375" defTabSz="414338"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866900" indent="-207963" defTabSz="414338"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324100" indent="-207963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781300" indent="-207963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238500" indent="-207963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695700" indent="-207963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205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67587" name="TextBox 2">
            <a:extLst>
              <a:ext uri="{FF2B5EF4-FFF2-40B4-BE49-F238E27FC236}">
                <a16:creationId xmlns:a16="http://schemas.microsoft.com/office/drawing/2014/main" id="{16F6B192-8CFB-480B-97CD-E5BCF4E42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8109" y="7165942"/>
            <a:ext cx="341744" cy="431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defTabSz="414338"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674688" indent="-260350" defTabSz="414338"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036638" indent="-207963" defTabSz="414338"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450975" indent="-206375" defTabSz="414338"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866900" indent="-207963" defTabSz="414338"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324100" indent="-207963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781300" indent="-207963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238500" indent="-207963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695700" indent="-207963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05" b="1" dirty="0">
                <a:solidFill>
                  <a:schemeClr val="tx1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67588" name="Rectangle 1">
            <a:extLst>
              <a:ext uri="{FF2B5EF4-FFF2-40B4-BE49-F238E27FC236}">
                <a16:creationId xmlns:a16="http://schemas.microsoft.com/office/drawing/2014/main" id="{CB53FEC7-728C-4974-BB2C-9AD22929E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8449" y="839963"/>
            <a:ext cx="2520226" cy="516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defTabSz="414338"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674688" indent="-260350" defTabSz="414338"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036638" indent="-207963" defTabSz="414338"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450975" indent="-206375" defTabSz="414338"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866900" indent="-207963" defTabSz="414338"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324100" indent="-207963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781300" indent="-207963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238500" indent="-207963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695700" indent="-207963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756" b="1">
                <a:solidFill>
                  <a:srgbClr val="0033CC"/>
                </a:solidFill>
                <a:latin typeface="Arial" panose="020B0604020202020204" pitchFamily="34" charset="0"/>
              </a:rPr>
              <a:t>Fritiof model  </a:t>
            </a:r>
          </a:p>
        </p:txBody>
      </p:sp>
      <p:pic>
        <p:nvPicPr>
          <p:cNvPr id="67589" name="Picture 8">
            <a:extLst>
              <a:ext uri="{FF2B5EF4-FFF2-40B4-BE49-F238E27FC236}">
                <a16:creationId xmlns:a16="http://schemas.microsoft.com/office/drawing/2014/main" id="{E2F6F522-A14C-45BA-810F-ADDCBF583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261" y="762967"/>
            <a:ext cx="3471851" cy="1356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91" name="TextBox 1">
            <a:extLst>
              <a:ext uri="{FF2B5EF4-FFF2-40B4-BE49-F238E27FC236}">
                <a16:creationId xmlns:a16="http://schemas.microsoft.com/office/drawing/2014/main" id="{A04BC5FC-2B41-45D4-938A-A99CABECD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8747" y="5685506"/>
            <a:ext cx="2582742" cy="1449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defTabSz="414338"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674688" indent="-260350" defTabSz="414338"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036638" indent="-207963" defTabSz="414338"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450975" indent="-206375" defTabSz="414338"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866900" indent="-207963" defTabSz="414338"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324100" indent="-207963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781300" indent="-207963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238500" indent="-207963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695700" indent="-207963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sz="2205" b="1" dirty="0" err="1">
                <a:solidFill>
                  <a:schemeClr val="tx1"/>
                </a:solidFill>
                <a:latin typeface="Arial" panose="020B0604020202020204" pitchFamily="34" charset="0"/>
              </a:rPr>
              <a:t>Fritiof</a:t>
            </a:r>
            <a:r>
              <a:rPr lang="en-US" altLang="ru-RU" sz="2205" b="1" dirty="0">
                <a:solidFill>
                  <a:schemeClr val="tx1"/>
                </a:solidFill>
                <a:latin typeface="Arial" panose="020B0604020202020204" pitchFamily="34" charset="0"/>
              </a:rPr>
              <a:t> 1.6 Md=1.2 </a:t>
            </a:r>
          </a:p>
          <a:p>
            <a:r>
              <a:rPr lang="en-US" altLang="ru-RU" sz="2205" b="1" dirty="0" err="1">
                <a:solidFill>
                  <a:schemeClr val="tx1"/>
                </a:solidFill>
                <a:latin typeface="Arial" panose="020B0604020202020204" pitchFamily="34" charset="0"/>
              </a:rPr>
              <a:t>Fritiof</a:t>
            </a:r>
            <a:r>
              <a:rPr lang="en-US" altLang="ru-RU" sz="2205" b="1" dirty="0">
                <a:solidFill>
                  <a:schemeClr val="tx1"/>
                </a:solidFill>
                <a:latin typeface="Arial" panose="020B0604020202020204" pitchFamily="34" charset="0"/>
              </a:rPr>
              <a:t> 7.0 Md=1.2 </a:t>
            </a:r>
          </a:p>
          <a:p>
            <a:r>
              <a:rPr lang="en-US" altLang="ru-RU" sz="2205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Hijing</a:t>
            </a:r>
            <a:r>
              <a:rPr lang="en-US" altLang="ru-RU" sz="2205" b="1" dirty="0">
                <a:solidFill>
                  <a:schemeClr val="accent2"/>
                </a:solidFill>
                <a:latin typeface="Arial" panose="020B0604020202020204" pitchFamily="34" charset="0"/>
              </a:rPr>
              <a:t> Md~2</a:t>
            </a:r>
            <a:r>
              <a:rPr lang="en-US" altLang="ru-RU" sz="2205" b="1" dirty="0">
                <a:solidFill>
                  <a:schemeClr val="tx1"/>
                </a:solidFill>
                <a:latin typeface="Arial" panose="020B0604020202020204" pitchFamily="34" charset="0"/>
              </a:rPr>
              <a:t>; </a:t>
            </a:r>
          </a:p>
          <a:p>
            <a:r>
              <a:rPr lang="en-US" altLang="ru-RU" sz="2205" b="1" dirty="0">
                <a:solidFill>
                  <a:schemeClr val="tx1"/>
                </a:solidFill>
                <a:latin typeface="Arial" panose="020B0604020202020204" pitchFamily="34" charset="0"/>
              </a:rPr>
              <a:t>FTF – 1.16 </a:t>
            </a:r>
            <a:endParaRPr lang="en-US" altLang="ru-RU" sz="2205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7592" name="TextBox 2">
            <a:extLst>
              <a:ext uri="{FF2B5EF4-FFF2-40B4-BE49-F238E27FC236}">
                <a16:creationId xmlns:a16="http://schemas.microsoft.com/office/drawing/2014/main" id="{061BF717-1CB4-4F5B-9F5A-4F278E4A6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8747" y="5207776"/>
            <a:ext cx="2359925" cy="431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defTabSz="414338"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674688" indent="-260350" defTabSz="414338"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036638" indent="-207963" defTabSz="414338"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450975" indent="-206375" defTabSz="414338"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866900" indent="-207963" defTabSz="414338"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324100" indent="-207963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781300" indent="-207963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238500" indent="-207963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695700" indent="-207963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sz="2205" b="1">
                <a:solidFill>
                  <a:schemeClr val="tx1"/>
                </a:solidFill>
                <a:latin typeface="Arial" panose="020B0604020202020204" pitchFamily="34" charset="0"/>
              </a:rPr>
              <a:t>UrQMD Md=1.46</a:t>
            </a:r>
          </a:p>
        </p:txBody>
      </p:sp>
      <p:pic>
        <p:nvPicPr>
          <p:cNvPr id="67593" name="Picture 12">
            <a:extLst>
              <a:ext uri="{FF2B5EF4-FFF2-40B4-BE49-F238E27FC236}">
                <a16:creationId xmlns:a16="http://schemas.microsoft.com/office/drawing/2014/main" id="{2A6C664A-60BA-4982-ABE2-575DBB3BA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991" y="2271402"/>
            <a:ext cx="2035162" cy="414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4" name="Picture 13">
            <a:extLst>
              <a:ext uri="{FF2B5EF4-FFF2-40B4-BE49-F238E27FC236}">
                <a16:creationId xmlns:a16="http://schemas.microsoft.com/office/drawing/2014/main" id="{65092AEE-AA65-4E74-9091-4389E067A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737" y="4255817"/>
            <a:ext cx="2215405" cy="470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5" name="Picture 14">
            <a:extLst>
              <a:ext uri="{FF2B5EF4-FFF2-40B4-BE49-F238E27FC236}">
                <a16:creationId xmlns:a16="http://schemas.microsoft.com/office/drawing/2014/main" id="{DDDDFEB5-2C5D-475F-9C34-9024D1522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992" y="2747382"/>
            <a:ext cx="1653678" cy="355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6" name="Picture 15">
            <a:extLst>
              <a:ext uri="{FF2B5EF4-FFF2-40B4-BE49-F238E27FC236}">
                <a16:creationId xmlns:a16="http://schemas.microsoft.com/office/drawing/2014/main" id="{A537C075-DEFD-44AB-A768-7F0D70CEC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992" y="3144616"/>
            <a:ext cx="1653678" cy="33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7" name="Picture 16">
            <a:extLst>
              <a:ext uri="{FF2B5EF4-FFF2-40B4-BE49-F238E27FC236}">
                <a16:creationId xmlns:a16="http://schemas.microsoft.com/office/drawing/2014/main" id="{F1FCF9E6-6810-45F1-8ECA-5C5F59259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991" y="3463101"/>
            <a:ext cx="2035162" cy="36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8" name="Picture 17">
            <a:extLst>
              <a:ext uri="{FF2B5EF4-FFF2-40B4-BE49-F238E27FC236}">
                <a16:creationId xmlns:a16="http://schemas.microsoft.com/office/drawing/2014/main" id="{3E5009AC-A227-46F9-9438-A41810CF0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991" y="3858585"/>
            <a:ext cx="2035162" cy="35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1" name="Rectangle 2">
            <a:extLst>
              <a:ext uri="{FF2B5EF4-FFF2-40B4-BE49-F238E27FC236}">
                <a16:creationId xmlns:a16="http://schemas.microsoft.com/office/drawing/2014/main" id="{3B8EF43D-C56A-415A-89B6-CBED24911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518" y="131244"/>
            <a:ext cx="9724332" cy="5722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198" tIns="51583" rIns="99198" bIns="51583" anchor="ctr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457200" indent="-2603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914400" indent="-207963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371600" indent="-207963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828800" indent="-207963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indent="-207963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3086" b="1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ru-RU" sz="2756" b="1" dirty="0">
                <a:solidFill>
                  <a:schemeClr val="accent2"/>
                </a:solidFill>
                <a:latin typeface="Arial" panose="020B0604020202020204" pitchFamily="34" charset="0"/>
              </a:rPr>
              <a:t>Simulation of inelastic nucleon</a:t>
            </a:r>
            <a:r>
              <a:rPr lang="ru-RU" altLang="ru-RU" sz="2756" b="1" dirty="0">
                <a:solidFill>
                  <a:schemeClr val="accent2"/>
                </a:solidFill>
                <a:latin typeface="Arial" panose="020B0604020202020204" pitchFamily="34" charset="0"/>
              </a:rPr>
              <a:t>-</a:t>
            </a:r>
            <a:r>
              <a:rPr lang="en-US" altLang="ru-RU" sz="2756" b="1" dirty="0">
                <a:solidFill>
                  <a:schemeClr val="accent2"/>
                </a:solidFill>
                <a:latin typeface="Arial" panose="020B0604020202020204" pitchFamily="34" charset="0"/>
              </a:rPr>
              <a:t>nucleon</a:t>
            </a:r>
            <a:r>
              <a:rPr lang="ru-RU" altLang="ru-RU" sz="2756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altLang="ru-RU" sz="2756" b="1" dirty="0">
                <a:solidFill>
                  <a:schemeClr val="accent2"/>
                </a:solidFill>
                <a:latin typeface="Arial" panose="020B0604020202020204" pitchFamily="34" charset="0"/>
              </a:rPr>
              <a:t>interactions</a:t>
            </a:r>
            <a:endParaRPr lang="ru-RU" altLang="en-US" sz="3086" b="1" i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67601" name="Picture 13">
            <a:extLst>
              <a:ext uri="{FF2B5EF4-FFF2-40B4-BE49-F238E27FC236}">
                <a16:creationId xmlns:a16="http://schemas.microsoft.com/office/drawing/2014/main" id="{46235ADC-A61B-4863-96EB-34C8BC6AC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83" y="1356378"/>
            <a:ext cx="4619801" cy="713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E60DBCC-A15E-4394-B331-BCEFA0D1DCB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23361" y="2070347"/>
            <a:ext cx="6553200" cy="50482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D3AB9B-B0D2-441C-A9ED-506011F95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12" y="122237"/>
            <a:ext cx="1676400" cy="910046"/>
          </a:xfrm>
          <a:prstGeom prst="rect">
            <a:avLst/>
          </a:prstGeom>
        </p:spPr>
      </p:pic>
      <p:sp>
        <p:nvSpPr>
          <p:cNvPr id="4" name="Прямоугольник 6">
            <a:extLst>
              <a:ext uri="{FF2B5EF4-FFF2-40B4-BE49-F238E27FC236}">
                <a16:creationId xmlns:a16="http://schemas.microsoft.com/office/drawing/2014/main" id="{45E046AD-3C70-4F53-A813-E2AB9663D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4712" y="0"/>
            <a:ext cx="7162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ru-RU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Diffraction processes in PP interactions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295610-B5E4-4D5A-8834-25759A414C26}"/>
              </a:ext>
            </a:extLst>
          </p:cNvPr>
          <p:cNvSpPr txBox="1"/>
          <p:nvPr/>
        </p:nvSpPr>
        <p:spPr>
          <a:xfrm>
            <a:off x="2601911" y="523220"/>
            <a:ext cx="74787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u="none" strike="noStrike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Diffractive Production Mechanisms</a:t>
            </a:r>
            <a:r>
              <a:rPr lang="en-US" sz="16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A.B.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Kaidalov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Phys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Rept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50 (1979) 157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cited 289</a:t>
            </a:r>
            <a:r>
              <a:rPr lang="en-US" sz="1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1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30C9F86-B32E-4E70-B2D4-539A937E90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48" y="1046440"/>
            <a:ext cx="1993760" cy="104965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5C6B028-54F5-42D8-AF1B-AD6DC2E075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7112" y="835415"/>
            <a:ext cx="4129548" cy="129785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74F7919-5749-4399-B6A6-03E1B77F7F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0657" y="1032283"/>
            <a:ext cx="1128252" cy="104766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4CDCADB-E2AC-4E8C-B4FC-CD8D67290D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5912" y="973490"/>
            <a:ext cx="1981201" cy="109718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2C9F9A4-F497-4A6F-AF3D-36EE9B7273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512" y="2147430"/>
            <a:ext cx="3273747" cy="407756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8552B07-8BC9-4C07-A326-AEBC6694B7EC}"/>
              </a:ext>
            </a:extLst>
          </p:cNvPr>
          <p:cNvSpPr txBox="1"/>
          <p:nvPr/>
        </p:nvSpPr>
        <p:spPr>
          <a:xfrm>
            <a:off x="3108628" y="2259334"/>
            <a:ext cx="68179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err="1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ru-RU" sz="2800" b="1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ru-RU" sz="2800" b="1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2800" b="1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triumph</a:t>
            </a:r>
            <a:r>
              <a:rPr lang="ru-RU" sz="2800" b="1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2800" b="1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2800" b="1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Pomeron</a:t>
            </a:r>
            <a:r>
              <a:rPr lang="ru-RU" sz="2800" b="1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theory</a:t>
            </a:r>
            <a:endParaRPr lang="ru-RU" sz="2800" b="1" dirty="0">
              <a:highlight>
                <a:srgbClr val="FF00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58177C-3A22-413A-B302-74C8CB6F95DA}"/>
              </a:ext>
            </a:extLst>
          </p:cNvPr>
          <p:cNvSpPr txBox="1"/>
          <p:nvPr/>
        </p:nvSpPr>
        <p:spPr>
          <a:xfrm>
            <a:off x="3459373" y="2894458"/>
            <a:ext cx="5979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K. </a:t>
            </a:r>
            <a:r>
              <a:rPr lang="en-AU" sz="1400" b="0" i="0" u="none" strike="noStrike" baseline="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Goulianos</a:t>
            </a:r>
            <a:r>
              <a:rPr lang="en-AU" sz="1400" b="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 and J. </a:t>
            </a:r>
            <a:r>
              <a:rPr lang="en-AU" sz="1400" b="0" i="0" u="none" strike="noStrike" baseline="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Montanha</a:t>
            </a:r>
            <a:r>
              <a:rPr lang="en-AU" sz="1400" b="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sz="1400" i="0" u="none" strike="noStrike" baseline="0" dirty="0">
                <a:solidFill>
                  <a:schemeClr val="accent2"/>
                </a:solidFill>
                <a:latin typeface="Times New Roman" panose="02020603050405020304" pitchFamily="18" charset="0"/>
              </a:rPr>
              <a:t>Factorization and scaling in hadronic diffraction</a:t>
            </a:r>
            <a:r>
              <a:rPr lang="en-US" sz="140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,</a:t>
            </a:r>
          </a:p>
          <a:p>
            <a:r>
              <a:rPr lang="en-US" sz="1400" b="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                                    Phys. Rev., D 59 (1999) 114017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8E0B13A-2DD2-4B33-8E17-58A702DC4D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7712" y="3529583"/>
            <a:ext cx="6553200" cy="282147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917E192-212D-411D-89A4-F6F8E2547525}"/>
              </a:ext>
            </a:extLst>
          </p:cNvPr>
          <p:cNvSpPr txBox="1"/>
          <p:nvPr/>
        </p:nvSpPr>
        <p:spPr>
          <a:xfrm>
            <a:off x="4616050" y="6527392"/>
            <a:ext cx="431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CDF data, Solid lines -- calculations</a:t>
            </a:r>
            <a:endParaRPr lang="ru-RU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">
            <a:extLst>
              <a:ext uri="{FF2B5EF4-FFF2-40B4-BE49-F238E27FC236}">
                <a16:creationId xmlns:a16="http://schemas.microsoft.com/office/drawing/2014/main" id="{95E6E38A-6DD3-41D6-85C6-3CB2AB95C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8109" y="7165942"/>
            <a:ext cx="341744" cy="431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defTabSz="414338"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674688" indent="-260350" defTabSz="414338"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036638" indent="-207963" defTabSz="414338"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450975" indent="-206375" defTabSz="414338"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866900" indent="-207963" defTabSz="414338"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324100" indent="-207963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781300" indent="-207963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238500" indent="-207963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695700" indent="-207963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05" b="1" dirty="0">
                <a:solidFill>
                  <a:schemeClr val="tx1"/>
                </a:solidFill>
                <a:latin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624901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2">
            <a:extLst>
              <a:ext uri="{FF2B5EF4-FFF2-40B4-BE49-F238E27FC236}">
                <a16:creationId xmlns:a16="http://schemas.microsoft.com/office/drawing/2014/main" id="{F9F93A9B-B6A1-A60F-CFBE-CBE0284D6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7213" y="7053263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chemeClr val="tx1"/>
                </a:solidFill>
              </a:rPr>
              <a:t>8</a:t>
            </a:r>
          </a:p>
        </p:txBody>
      </p:sp>
      <p:pic>
        <p:nvPicPr>
          <p:cNvPr id="11267" name="Picture 6">
            <a:extLst>
              <a:ext uri="{FF2B5EF4-FFF2-40B4-BE49-F238E27FC236}">
                <a16:creationId xmlns:a16="http://schemas.microsoft.com/office/drawing/2014/main" id="{12ED8E21-ED4F-5F3C-560D-EA6ED67F9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13" y="198438"/>
            <a:ext cx="7999412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7">
            <a:extLst>
              <a:ext uri="{FF2B5EF4-FFF2-40B4-BE49-F238E27FC236}">
                <a16:creationId xmlns:a16="http://schemas.microsoft.com/office/drawing/2014/main" id="{116DECFE-DB01-705E-2023-BA4B6164C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13" y="3960813"/>
            <a:ext cx="8088312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9" name="TextBox 4">
            <a:extLst>
              <a:ext uri="{FF2B5EF4-FFF2-40B4-BE49-F238E27FC236}">
                <a16:creationId xmlns:a16="http://schemas.microsoft.com/office/drawing/2014/main" id="{092627F8-6C3B-60E2-C34E-68B86FFCB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244" y="3475038"/>
            <a:ext cx="86104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b="1" dirty="0">
                <a:solidFill>
                  <a:schemeClr val="tx1"/>
                </a:solidFill>
              </a:rPr>
              <a:t>Дифракция с малыми передачами  </a:t>
            </a:r>
            <a:r>
              <a:rPr lang="ru-RU" altLang="ru-RU" b="1" dirty="0">
                <a:solidFill>
                  <a:srgbClr val="FF0000"/>
                </a:solidFill>
              </a:rPr>
              <a:t>не воспроизводится</a:t>
            </a:r>
            <a:r>
              <a:rPr lang="en-US" altLang="ru-RU" b="1" dirty="0">
                <a:solidFill>
                  <a:srgbClr val="FF0000"/>
                </a:solidFill>
              </a:rPr>
              <a:t> </a:t>
            </a:r>
            <a:r>
              <a:rPr lang="ru-RU" altLang="ru-RU" b="1" dirty="0">
                <a:solidFill>
                  <a:schemeClr val="tx1"/>
                </a:solidFill>
              </a:rPr>
              <a:t>в </a:t>
            </a:r>
            <a:r>
              <a:rPr lang="en-US" altLang="ru-RU" b="1" dirty="0" err="1">
                <a:solidFill>
                  <a:schemeClr val="tx1"/>
                </a:solidFill>
              </a:rPr>
              <a:t>UrQMD</a:t>
            </a:r>
            <a:r>
              <a:rPr lang="ru-RU" altLang="ru-RU" b="1" dirty="0">
                <a:solidFill>
                  <a:schemeClr val="tx1"/>
                </a:solidFill>
              </a:rPr>
              <a:t>!</a:t>
            </a:r>
            <a:endParaRPr lang="en-US" altLang="ru-RU" b="1" dirty="0">
              <a:solidFill>
                <a:schemeClr val="tx1"/>
              </a:solidFill>
            </a:endParaRPr>
          </a:p>
        </p:txBody>
      </p:sp>
      <p:sp>
        <p:nvSpPr>
          <p:cNvPr id="11270" name="TextBox 5">
            <a:extLst>
              <a:ext uri="{FF2B5EF4-FFF2-40B4-BE49-F238E27FC236}">
                <a16:creationId xmlns:a16="http://schemas.microsoft.com/office/drawing/2014/main" id="{5E7EA807-41E6-15F7-6D3D-FE0ED8F11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8913" y="6980238"/>
            <a:ext cx="7523162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b="1">
                <a:solidFill>
                  <a:schemeClr val="tx1"/>
                </a:solidFill>
              </a:rPr>
              <a:t>Дифракция в большие массы</a:t>
            </a:r>
            <a:r>
              <a:rPr lang="ru-RU" altLang="ru-RU" b="1">
                <a:solidFill>
                  <a:srgbClr val="FF0000"/>
                </a:solidFill>
              </a:rPr>
              <a:t> воспроизводится</a:t>
            </a:r>
            <a:r>
              <a:rPr lang="en-US" altLang="ru-RU" b="1">
                <a:solidFill>
                  <a:srgbClr val="FF0000"/>
                </a:solidFill>
              </a:rPr>
              <a:t> </a:t>
            </a:r>
            <a:r>
              <a:rPr lang="ru-RU" altLang="ru-RU" b="1">
                <a:solidFill>
                  <a:schemeClr val="tx1"/>
                </a:solidFill>
              </a:rPr>
              <a:t>в</a:t>
            </a:r>
            <a:r>
              <a:rPr lang="en-US" altLang="ru-RU" b="1">
                <a:solidFill>
                  <a:schemeClr val="tx1"/>
                </a:solidFill>
              </a:rPr>
              <a:t> UrQMD</a:t>
            </a:r>
            <a:r>
              <a:rPr lang="ru-RU" altLang="ru-RU" b="1">
                <a:solidFill>
                  <a:schemeClr val="tx1"/>
                </a:solidFill>
              </a:rPr>
              <a:t>!</a:t>
            </a:r>
            <a:endParaRPr lang="en-US" altLang="ru-RU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D3AB9B-B0D2-441C-A9ED-506011F953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512" y="122237"/>
            <a:ext cx="1676400" cy="910046"/>
          </a:xfrm>
          <a:prstGeom prst="rect">
            <a:avLst/>
          </a:prstGeom>
        </p:spPr>
      </p:pic>
      <p:sp>
        <p:nvSpPr>
          <p:cNvPr id="4" name="Прямоугольник 6">
            <a:extLst>
              <a:ext uri="{FF2B5EF4-FFF2-40B4-BE49-F238E27FC236}">
                <a16:creationId xmlns:a16="http://schemas.microsoft.com/office/drawing/2014/main" id="{45E046AD-3C70-4F53-A813-E2AB9663D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4712" y="0"/>
            <a:ext cx="7162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ru-RU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Diffraction processes in PP interactions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D1187A-66B2-4CD3-9E5B-A46204D39EC3}"/>
              </a:ext>
            </a:extLst>
          </p:cNvPr>
          <p:cNvSpPr txBox="1"/>
          <p:nvPr/>
        </p:nvSpPr>
        <p:spPr>
          <a:xfrm>
            <a:off x="693927" y="5031959"/>
            <a:ext cx="9334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NimbusRomNo9L-ReguItal"/>
              </a:rPr>
              <a:t>Single diffraction dissociation cross section in </a:t>
            </a:r>
            <a:r>
              <a:rPr lang="en-AU" sz="1800" b="0" i="0" u="none" strike="noStrike" baseline="0" dirty="0">
                <a:solidFill>
                  <a:srgbClr val="000000"/>
                </a:solidFill>
                <a:latin typeface="CMMI10"/>
              </a:rPr>
              <a:t>𝑝𝑝</a:t>
            </a:r>
            <a:r>
              <a:rPr lang="en-AU" sz="1800" b="0" i="0" u="none" strike="noStrike" baseline="0" dirty="0">
                <a:solidFill>
                  <a:srgbClr val="000000"/>
                </a:solidFill>
                <a:latin typeface="NimbusRomNo9L-ReguItal"/>
              </a:rPr>
              <a:t>-interactions. Points are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NimbusRomNo9L-ReguItal"/>
              </a:rPr>
              <a:t>data gathered by 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NimbusRomNo9L-ReguItal"/>
              </a:rPr>
              <a:t>K.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NimbusRomNo9L-ReguItal"/>
              </a:rPr>
              <a:t>Goulianos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NimbusRomNo9L-ReguItal"/>
              </a:rPr>
              <a:t> and J.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NimbusRomNo9L-ReguItal"/>
              </a:rPr>
              <a:t>Montanha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NimbusRomNo9L-ReguItal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NimbusRomNo9L-Regu"/>
              </a:rPr>
              <a:t>[</a:t>
            </a:r>
            <a:r>
              <a:rPr lang="en-US" sz="1800" b="0" i="0" u="none" strike="noStrike" baseline="0" dirty="0">
                <a:solidFill>
                  <a:srgbClr val="35607C"/>
                </a:solidFill>
                <a:latin typeface="NimbusRomNo9L-Regu"/>
              </a:rPr>
              <a:t>GM99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NimbusRomNo9L-Regu"/>
              </a:rPr>
              <a:t>].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NimbusRomNo9L-ReguItal"/>
              </a:rPr>
              <a:t>Lines are FTF model calculations.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latin typeface="NimbusRomNo9L-ReguItal"/>
              </a:rPr>
              <a:t>(</a:t>
            </a:r>
            <a:r>
              <a:rPr lang="en-AU" sz="1800" b="1" i="0" u="none" strike="noStrike" baseline="0" dirty="0">
                <a:solidFill>
                  <a:srgbClr val="FF0000"/>
                </a:solidFill>
                <a:latin typeface="NimbusSanL-Bold"/>
              </a:rPr>
              <a:t>Physics Reference Manual</a:t>
            </a:r>
            <a:r>
              <a:rPr lang="en-AU" sz="1800" b="1" i="0" u="none" strike="noStrike" baseline="0" dirty="0">
                <a:solidFill>
                  <a:schemeClr val="tx1"/>
                </a:solidFill>
                <a:latin typeface="NimbusSanL-Bold"/>
              </a:rPr>
              <a:t>, </a:t>
            </a:r>
            <a:r>
              <a:rPr lang="en-AU" sz="1800" b="1" i="0" u="none" strike="noStrike" baseline="0" dirty="0">
                <a:solidFill>
                  <a:schemeClr val="tx1"/>
                </a:solidFill>
                <a:latin typeface="NimbusSanL-BoldItal"/>
              </a:rPr>
              <a:t>Release 11.1 </a:t>
            </a:r>
            <a:r>
              <a:rPr lang="en-AU" sz="1800" b="1" i="0" u="none" strike="noStrike" baseline="0" dirty="0">
                <a:solidFill>
                  <a:schemeClr val="accent2"/>
                </a:solidFill>
                <a:latin typeface="NimbusSanL-Bold"/>
              </a:rPr>
              <a:t>Geant4 Collaboration </a:t>
            </a:r>
            <a:r>
              <a:rPr lang="en-AU" sz="1800" b="1" i="0" u="none" strike="noStrike" baseline="0" dirty="0">
                <a:solidFill>
                  <a:schemeClr val="tx1"/>
                </a:solidFill>
                <a:latin typeface="NimbusSanL-Bold"/>
              </a:rPr>
              <a:t>Rev7.0: December 9th, </a:t>
            </a:r>
            <a:r>
              <a:rPr lang="en-AU" sz="1800" b="1" i="0" u="none" strike="noStrike" baseline="0" dirty="0">
                <a:solidFill>
                  <a:schemeClr val="accent2"/>
                </a:solidFill>
                <a:latin typeface="NimbusSanL-Bold"/>
              </a:rPr>
              <a:t>2022</a:t>
            </a:r>
          </a:p>
          <a:p>
            <a:pPr algn="l"/>
            <a:r>
              <a:rPr lang="en-US" sz="1800" dirty="0">
                <a:solidFill>
                  <a:srgbClr val="FF33CC"/>
                </a:solidFill>
                <a:latin typeface="NimbusRomNo9L-ReguItal"/>
              </a:rPr>
              <a:t>https://geant4-userdoc.web.cern.ch/UsersGuides/PhysicsReferenceManual/html/index.html</a:t>
            </a:r>
            <a:r>
              <a:rPr lang="en-US" sz="1800" dirty="0">
                <a:solidFill>
                  <a:srgbClr val="000000"/>
                </a:solidFill>
                <a:latin typeface="NimbusRomNo9L-ReguItal"/>
              </a:rPr>
              <a:t>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B7819003-B9F0-4DEC-BCFC-107785816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5169" y="7128026"/>
            <a:ext cx="341744" cy="431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defTabSz="414338"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674688" indent="-260350" defTabSz="414338"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036638" indent="-207963" defTabSz="414338"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450975" indent="-206375" defTabSz="414338"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866900" indent="-207963" defTabSz="414338"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324100" indent="-207963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781300" indent="-207963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238500" indent="-207963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695700" indent="-207963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05" b="1" dirty="0">
                <a:solidFill>
                  <a:schemeClr val="tx1"/>
                </a:solidFill>
                <a:latin typeface="Arial" panose="020B0604020202020204" pitchFamily="34" charset="0"/>
              </a:rPr>
              <a:t>9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5E1F3E-68F1-4759-9877-205D961275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1112" y="566197"/>
            <a:ext cx="5723446" cy="43566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3CCD53-ED3A-4BCF-B315-BBBE33BC10C4}"/>
              </a:ext>
            </a:extLst>
          </p:cNvPr>
          <p:cNvSpPr txBox="1"/>
          <p:nvPr/>
        </p:nvSpPr>
        <p:spPr>
          <a:xfrm flipH="1">
            <a:off x="175461" y="2082797"/>
            <a:ext cx="358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Diffractive processes (~ 40 %)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quark exchange ones are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very important at low energies 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(NICA)!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ABCF764-37CE-4D3F-9074-B9B5950425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281" y="1284123"/>
            <a:ext cx="3276600" cy="84188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C52E05D-0D86-4E7A-B55E-9C9CFCEF7B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360" y="3418623"/>
            <a:ext cx="2674374" cy="145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993349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22489</TotalTime>
  <Words>1180</Words>
  <Application>Microsoft Office PowerPoint</Application>
  <PresentationFormat>Произвольный</PresentationFormat>
  <Paragraphs>150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-apple-system</vt:lpstr>
      <vt:lpstr>Arial</vt:lpstr>
      <vt:lpstr>CMMI10</vt:lpstr>
      <vt:lpstr>NimbusRomNo9L-Regu</vt:lpstr>
      <vt:lpstr>NimbusRomNo9L-ReguItal</vt:lpstr>
      <vt:lpstr>NimbusSanL-Bold</vt:lpstr>
      <vt:lpstr>NimbusSanL-BoldItal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Uzhinskz</dc:creator>
  <cp:lastModifiedBy>Vladimir Uzhinsky</cp:lastModifiedBy>
  <cp:revision>629</cp:revision>
  <cp:lastPrinted>2022-07-12T10:08:06Z</cp:lastPrinted>
  <dcterms:created xsi:type="dcterms:W3CDTF">2009-11-12T10:52:49Z</dcterms:created>
  <dcterms:modified xsi:type="dcterms:W3CDTF">2024-07-02T19:16:12Z</dcterms:modified>
</cp:coreProperties>
</file>