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autoCompressPictures="0">
  <p:sldMasterIdLst>
    <p:sldMasterId id="2147483669" r:id="rId1"/>
  </p:sldMasterIdLst>
  <p:notesMasterIdLst>
    <p:notesMasterId r:id="rId22"/>
  </p:notesMasterIdLst>
  <p:sldIdLst>
    <p:sldId id="256" r:id="rId2"/>
    <p:sldId id="280" r:id="rId3"/>
    <p:sldId id="263" r:id="rId4"/>
    <p:sldId id="264" r:id="rId5"/>
    <p:sldId id="266" r:id="rId6"/>
    <p:sldId id="267" r:id="rId7"/>
    <p:sldId id="268" r:id="rId8"/>
    <p:sldId id="269" r:id="rId9"/>
    <p:sldId id="270" r:id="rId10"/>
    <p:sldId id="282" r:id="rId11"/>
    <p:sldId id="271" r:id="rId12"/>
    <p:sldId id="276" r:id="rId13"/>
    <p:sldId id="272" r:id="rId14"/>
    <p:sldId id="274" r:id="rId15"/>
    <p:sldId id="283" r:id="rId16"/>
    <p:sldId id="273" r:id="rId17"/>
    <p:sldId id="277" r:id="rId18"/>
    <p:sldId id="284" r:id="rId19"/>
    <p:sldId id="278"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62" autoAdjust="0"/>
    <p:restoredTop sz="84946" autoAdjust="0"/>
  </p:normalViewPr>
  <p:slideViewPr>
    <p:cSldViewPr snapToGrid="0">
      <p:cViewPr varScale="1">
        <p:scale>
          <a:sx n="61" d="100"/>
          <a:sy n="61" d="100"/>
        </p:scale>
        <p:origin x="-14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CB7CF-0306-4CC4-BDE8-E4EA653F6C74}" type="datetimeFigureOut">
              <a:rPr lang="en-US" smtClean="0"/>
              <a:pPr/>
              <a:t>28-Jun-24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17C8B-2E0C-4705-A654-D5F61A10BF1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evening to all,</a:t>
            </a:r>
            <a:r>
              <a:rPr lang="en-US" baseline="0" dirty="0" smtClean="0"/>
              <a:t> My self </a:t>
            </a:r>
            <a:r>
              <a:rPr lang="en-US" baseline="0" dirty="0" err="1" smtClean="0"/>
              <a:t>Anuj</a:t>
            </a:r>
            <a:r>
              <a:rPr lang="en-US" baseline="0" dirty="0" smtClean="0"/>
              <a:t> Kumar </a:t>
            </a:r>
            <a:r>
              <a:rPr lang="en-US" baseline="0" dirty="0" err="1" smtClean="0"/>
              <a:t>jashwal</a:t>
            </a:r>
            <a:r>
              <a:rPr lang="en-US" baseline="0" dirty="0" smtClean="0"/>
              <a:t> Research </a:t>
            </a:r>
            <a:r>
              <a:rPr lang="en-US" baseline="0" dirty="0" err="1" smtClean="0"/>
              <a:t>bareilly</a:t>
            </a:r>
            <a:r>
              <a:rPr lang="en-US" baseline="0" dirty="0" smtClean="0"/>
              <a:t> college </a:t>
            </a:r>
            <a:r>
              <a:rPr lang="en-US" baseline="0" dirty="0" err="1" smtClean="0"/>
              <a:t>bareilly</a:t>
            </a:r>
            <a:r>
              <a:rPr lang="en-US" baseline="0" dirty="0" smtClean="0"/>
              <a:t>. My title of presentation </a:t>
            </a:r>
            <a:r>
              <a:rPr lang="en-US" baseline="0" dirty="0" smtClean="0"/>
              <a:t>Low energy incomplete fusion: A systematic study of entrance channel parameters. </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order to understand the production mechanism and course of cross-section for the identified reaction products, the experimentally measured EFs have been reviewed within the framework of one of the widely used statistical model code PACE4.</a:t>
            </a:r>
            <a:r>
              <a:rPr lang="en-US" sz="1200" b="0" i="0" kern="1200" baseline="0" dirty="0" smtClean="0">
                <a:solidFill>
                  <a:schemeClr val="tx1"/>
                </a:solidFill>
                <a:latin typeface="+mn-lt"/>
                <a:ea typeface="+mn-ea"/>
                <a:cs typeface="+mn-cs"/>
              </a:rPr>
              <a:t> Here is the input and output file of the code. This code does not include breakup and equilibrium process. </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cross section</a:t>
            </a:r>
            <a:r>
              <a:rPr lang="en-US" baseline="0" dirty="0" smtClean="0"/>
              <a:t> versus energy graph for the 3n and 4n channels. It can be seen from theses figures that </a:t>
            </a:r>
            <a:r>
              <a:rPr lang="en-US" sz="1200" b="0" i="0" kern="1200" dirty="0" smtClean="0">
                <a:solidFill>
                  <a:schemeClr val="tx1"/>
                </a:solidFill>
                <a:latin typeface="+mn-lt"/>
                <a:ea typeface="+mn-ea"/>
                <a:cs typeface="+mn-cs"/>
              </a:rPr>
              <a:t>experimental EFs of these </a:t>
            </a:r>
            <a:r>
              <a:rPr lang="en-US" sz="1200" b="0" i="1" kern="1200" dirty="0" err="1" smtClean="0">
                <a:solidFill>
                  <a:schemeClr val="tx1"/>
                </a:solidFill>
                <a:latin typeface="+mn-lt"/>
                <a:ea typeface="+mn-ea"/>
                <a:cs typeface="+mn-cs"/>
              </a:rPr>
              <a:t>xn</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channels are in good agreement, throughout the studied energy range, with the calculations done through the statistical model PACE4. This satisfactory agreement between the experimental and theoretical EFs leads to the conclusions:</a:t>
            </a:r>
            <a:r>
              <a:rPr lang="en-US" dirty="0" smtClean="0"/>
              <a:t> </a:t>
            </a:r>
            <a:r>
              <a:rPr lang="en-US" sz="1200" b="0" i="0" kern="1200" dirty="0" smtClean="0">
                <a:solidFill>
                  <a:schemeClr val="tx1"/>
                </a:solidFill>
                <a:latin typeface="+mn-lt"/>
                <a:ea typeface="+mn-ea"/>
                <a:cs typeface="+mn-cs"/>
              </a:rPr>
              <a:t>first is that the origin of these</a:t>
            </a:r>
            <a:r>
              <a:rPr lang="en-US" dirty="0" smtClean="0"/>
              <a:t> </a:t>
            </a:r>
            <a:br>
              <a:rPr lang="en-US" dirty="0" smtClean="0"/>
            </a:br>
            <a:r>
              <a:rPr lang="en-US" sz="1200" b="0" i="0" kern="1200" dirty="0" smtClean="0">
                <a:solidFill>
                  <a:schemeClr val="tx1"/>
                </a:solidFill>
                <a:latin typeface="+mn-lt"/>
                <a:ea typeface="+mn-ea"/>
                <a:cs typeface="+mn-cs"/>
              </a:rPr>
              <a:t>residues (</a:t>
            </a:r>
            <a:r>
              <a:rPr lang="en-US" sz="1200" b="0" i="1" kern="1200" dirty="0" err="1" smtClean="0">
                <a:solidFill>
                  <a:schemeClr val="tx1"/>
                </a:solidFill>
                <a:latin typeface="+mn-lt"/>
                <a:ea typeface="+mn-ea"/>
                <a:cs typeface="+mn-cs"/>
              </a:rPr>
              <a:t>xn</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channels) are through the </a:t>
            </a:r>
            <a:r>
              <a:rPr lang="en-US" sz="1200" b="0" i="0" kern="1200" dirty="0" err="1" smtClean="0">
                <a:solidFill>
                  <a:schemeClr val="tx1"/>
                </a:solidFill>
                <a:latin typeface="+mn-lt"/>
                <a:ea typeface="+mn-ea"/>
                <a:cs typeface="+mn-cs"/>
              </a:rPr>
              <a:t>deexcitation</a:t>
            </a:r>
            <a:r>
              <a:rPr lang="en-US" sz="1200" b="0" i="0" kern="1200" dirty="0" smtClean="0">
                <a:solidFill>
                  <a:schemeClr val="tx1"/>
                </a:solidFill>
                <a:latin typeface="+mn-lt"/>
                <a:ea typeface="+mn-ea"/>
                <a:cs typeface="+mn-cs"/>
              </a:rPr>
              <a:t> of the fully equilibrated compound nucleus (112Sn∗) formed via complete fusion of 19F with 93Nb target nuclei, and second, this reproduction also validates the choice of the parameters used for the analysis. Thus, this allows us to use the same set of parameters, uniformly, for further analysis.</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heavy-ion induced reactions, generally, a large number of residues are populated through different reaction channels. In some cases the same residue is populated via two different modes viz.,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directly from a given reaction and (ii) via </a:t>
            </a:r>
            <a:r>
              <a:rPr lang="en-US" sz="1200" b="0" i="1" kern="1200" dirty="0" smtClean="0">
                <a:solidFill>
                  <a:schemeClr val="tx1"/>
                </a:solidFill>
                <a:latin typeface="+mn-lt"/>
                <a:ea typeface="+mn-ea"/>
                <a:cs typeface="+mn-cs"/>
              </a:rPr>
              <a:t>β </a:t>
            </a:r>
            <a:r>
              <a:rPr lang="en-US" sz="1200" b="0" i="0" kern="1200" dirty="0" smtClean="0">
                <a:solidFill>
                  <a:schemeClr val="tx1"/>
                </a:solidFill>
                <a:latin typeface="+mn-lt"/>
                <a:ea typeface="+mn-ea"/>
                <a:cs typeface="+mn-cs"/>
              </a:rPr>
              <a:t>and</a:t>
            </a:r>
            <a:r>
              <a:rPr lang="en-US" sz="1200" b="0" i="1"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or electron capture decay of a nuclide (precursor). Separation of the two is required for a better understanding of reaction dynamics. Here</a:t>
            </a:r>
            <a:r>
              <a:rPr lang="en-US" sz="1200" b="0" i="0" kern="1200" baseline="0" dirty="0" smtClean="0">
                <a:solidFill>
                  <a:schemeClr val="tx1"/>
                </a:solidFill>
                <a:latin typeface="+mn-lt"/>
                <a:ea typeface="+mn-ea"/>
                <a:cs typeface="+mn-cs"/>
              </a:rPr>
              <a:t> in this figure shown </a:t>
            </a:r>
            <a:r>
              <a:rPr lang="en-US" sz="1200" b="0" i="0" kern="1200" baseline="0" dirty="0" err="1" smtClean="0">
                <a:solidFill>
                  <a:schemeClr val="tx1"/>
                </a:solidFill>
                <a:latin typeface="+mn-lt"/>
                <a:ea typeface="+mn-ea"/>
                <a:cs typeface="+mn-cs"/>
              </a:rPr>
              <a:t>tha</a:t>
            </a:r>
            <a:r>
              <a:rPr lang="en-US" sz="1200" b="0" i="0" kern="1200" baseline="0" dirty="0" smtClean="0">
                <a:solidFill>
                  <a:schemeClr val="tx1"/>
                </a:solidFill>
                <a:latin typeface="+mn-lt"/>
                <a:ea typeface="+mn-ea"/>
                <a:cs typeface="+mn-cs"/>
              </a:rPr>
              <a:t> case of p3n channel half life 58 min may have precursor 108 </a:t>
            </a:r>
            <a:r>
              <a:rPr lang="en-US" sz="1200" b="0" i="0" kern="1200" baseline="0" dirty="0" err="1" smtClean="0">
                <a:solidFill>
                  <a:schemeClr val="tx1"/>
                </a:solidFill>
                <a:latin typeface="+mn-lt"/>
                <a:ea typeface="+mn-ea"/>
                <a:cs typeface="+mn-cs"/>
              </a:rPr>
              <a:t>Sn</a:t>
            </a:r>
            <a:r>
              <a:rPr lang="en-US" sz="1200" b="0" i="0" kern="1200" baseline="0" dirty="0" smtClean="0">
                <a:solidFill>
                  <a:schemeClr val="tx1"/>
                </a:solidFill>
                <a:latin typeface="+mn-lt"/>
                <a:ea typeface="+mn-ea"/>
                <a:cs typeface="+mn-cs"/>
              </a:rPr>
              <a:t> 4n channel half life 10.30 min and </a:t>
            </a:r>
            <a:r>
              <a:rPr lang="en-US" sz="1200" b="0" i="0" kern="1200" dirty="0" smtClean="0">
                <a:solidFill>
                  <a:schemeClr val="tx1"/>
                </a:solidFill>
                <a:latin typeface="+mn-lt"/>
                <a:ea typeface="+mn-ea"/>
                <a:cs typeface="+mn-cs"/>
              </a:rPr>
              <a:t>needs to be separated out.</a:t>
            </a:r>
            <a:r>
              <a:rPr lang="en-US" dirty="0" smtClean="0"/>
              <a:t>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figure 1</a:t>
            </a:r>
            <a:r>
              <a:rPr lang="en-US" baseline="30000" dirty="0" smtClean="0"/>
              <a:t>st</a:t>
            </a:r>
            <a:r>
              <a:rPr lang="en-US" dirty="0" smtClean="0"/>
              <a:t> shown the cross section of</a:t>
            </a:r>
            <a:r>
              <a:rPr lang="en-US" baseline="0" dirty="0" smtClean="0"/>
              <a:t> cumulative production of p3n channel. </a:t>
            </a:r>
            <a:r>
              <a:rPr lang="en-US" baseline="0" dirty="0" err="1" smtClean="0"/>
              <a:t>Cavinato</a:t>
            </a:r>
            <a:r>
              <a:rPr lang="en-US" baseline="0" dirty="0" smtClean="0"/>
              <a:t> et al proposed the formulation shown here we have used to separate out the independent cross section. The independent cross section of p3n channel are in good agreement with theoretical calculations.</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these figures shown</a:t>
            </a:r>
            <a:r>
              <a:rPr lang="en-US" baseline="0" dirty="0" smtClean="0"/>
              <a:t> the excitation function of alpha emitting channels with the theoretical calculations of PACE4 code. </a:t>
            </a:r>
            <a:r>
              <a:rPr lang="en-US" sz="1200" b="0" i="0" kern="1200" dirty="0" smtClean="0">
                <a:solidFill>
                  <a:schemeClr val="tx1"/>
                </a:solidFill>
                <a:latin typeface="+mn-lt"/>
                <a:ea typeface="+mn-ea"/>
                <a:cs typeface="+mn-cs"/>
              </a:rPr>
              <a:t>PACE4 calculations were performed with the same set of parameters as used to understand the EFs of the </a:t>
            </a:r>
            <a:r>
              <a:rPr lang="en-US" sz="1200" b="0" i="1" kern="1200" dirty="0" err="1" smtClean="0">
                <a:solidFill>
                  <a:schemeClr val="tx1"/>
                </a:solidFill>
                <a:latin typeface="+mn-lt"/>
                <a:ea typeface="+mn-ea"/>
                <a:cs typeface="+mn-cs"/>
              </a:rPr>
              <a:t>xn</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channels.</a:t>
            </a:r>
            <a:r>
              <a:rPr lang="en-US" dirty="0" smtClean="0"/>
              <a:t> A significant enhancement have been shown in alpha emitting channels with PACE4</a:t>
            </a:r>
            <a:r>
              <a:rPr lang="en-US" baseline="0" dirty="0" smtClean="0"/>
              <a:t> code. How ever code PACE4 does not include breakup reactions. It may be pointed that these residues may have contribution both CF as well as ICF reactions.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graph for 2a5n</a:t>
            </a:r>
            <a:r>
              <a:rPr lang="en-US" baseline="0" dirty="0" smtClean="0"/>
              <a:t> and 3a3n channels are shown. In case of 2a5n channel negligible theoretical cross section values have been found and not shown here. As a result the cross section of this residues are purely populated by ICF.</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to understand the role of ICF</a:t>
            </a:r>
            <a:r>
              <a:rPr lang="en-US" baseline="0" dirty="0" smtClean="0"/>
              <a:t> probability on the entrance channel parameter. The ICF fraction has been calculated and plotted against normalized energy with other available systems. Here the target is same so target structure effect normalized it self. It may be pointed out from this figure </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the value of FICF increases with the incident-beam energy for all the systems, (ii) the rate of change of FICF values are different for the different projectile target combinations. Since the target nuclei is same for these systems, thus it can be inferred that the FICF values are sensitive to the projectile type</a:t>
            </a:r>
            <a:r>
              <a:rPr lang="en-US" dirty="0" smtClean="0"/>
              <a:t> </a:t>
            </a:r>
            <a:r>
              <a:rPr lang="en-US" sz="1200" b="0" i="0" kern="1200" dirty="0" smtClean="0">
                <a:solidFill>
                  <a:schemeClr val="tx1"/>
                </a:solidFill>
                <a:latin typeface="+mn-lt"/>
                <a:ea typeface="+mn-ea"/>
                <a:cs typeface="+mn-cs"/>
              </a:rPr>
              <a:t>(iii) the threshold energy, the onset energy for the ICF, is also different for each system.</a:t>
            </a:r>
            <a:r>
              <a:rPr lang="en-US" dirty="0" smtClean="0"/>
              <a:t>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UFF</a:t>
            </a:r>
            <a:r>
              <a:rPr lang="en-US" baseline="0" dirty="0" smtClean="0"/>
              <a:t> is a reduction method to understand the breakup effect. We have calculated the UFF for the 19F projectiles reactions and found the fusion function is suppressed that may be due to breakup of the projectile.  </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profile of presentation, First I will be discussion introduction in the introduction section will be discussed about complete fusion</a:t>
            </a:r>
            <a:r>
              <a:rPr lang="en-US" baseline="0" dirty="0" smtClean="0"/>
              <a:t> and incomplete fusion, next scope…. Next issue….. Next ….. Experimental…..next result….in last I will discussed summary and conclusion.</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fusion is the process in which the entire projectile fuses with the target nuclei leading to the formation of excited composite system, which may decay after attaining equilibrium by particle and gamma emission …… </a:t>
            </a:r>
            <a:r>
              <a:rPr lang="en-US" sz="1200" b="0" i="0" kern="1200" dirty="0" smtClean="0">
                <a:solidFill>
                  <a:schemeClr val="tx1"/>
                </a:solidFill>
                <a:latin typeface="+mn-lt"/>
                <a:ea typeface="+mn-ea"/>
                <a:cs typeface="+mn-cs"/>
              </a:rPr>
              <a:t>The emission of nuclear particles or γ –rays depend upon</a:t>
            </a:r>
          </a:p>
          <a:p>
            <a:r>
              <a:rPr lang="en-US" sz="1200" b="0" i="0" kern="1200" dirty="0" smtClean="0">
                <a:solidFill>
                  <a:schemeClr val="tx1"/>
                </a:solidFill>
                <a:latin typeface="+mn-lt"/>
                <a:ea typeface="+mn-ea"/>
                <a:cs typeface="+mn-cs"/>
              </a:rPr>
              <a:t>the available excitation energy.</a:t>
            </a:r>
            <a:r>
              <a:rPr lang="en-US" dirty="0" smtClean="0"/>
              <a:t> </a:t>
            </a:r>
            <a:r>
              <a:rPr lang="en-US" baseline="0" dirty="0" smtClean="0"/>
              <a:t> </a:t>
            </a:r>
            <a:r>
              <a:rPr lang="en-US" dirty="0" smtClean="0"/>
              <a:t>so in such type of reaction processes the entire charge and mass is involve …… the full linear momentum transfer occurs ….</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 another important reaction mechanism is the incomplete fusion at these energies in Heavy-ion interaction … in such a reaction process the projectile breaks up into its fragments and one of the fragment fuses with the target nuclei however another flows in the forward direction with out any interaction with target nuclei … so we called it as spectator …….. So in such a case fusion incompleteness occurs means the CN forms with less mass and charge as that of CF. </a:t>
            </a:r>
            <a:r>
              <a:rPr lang="en-US" sz="1200" b="0" i="0" kern="1200" dirty="0" smtClean="0">
                <a:solidFill>
                  <a:schemeClr val="tx1"/>
                </a:solidFill>
                <a:latin typeface="+mn-lt"/>
                <a:ea typeface="+mn-ea"/>
                <a:cs typeface="+mn-cs"/>
              </a:rPr>
              <a:t>Thus, the total fusion of the projectile can be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expressed as sum of a complete fusion and incomplete fusion of the projectile.</a:t>
            </a:r>
            <a:r>
              <a:rPr lang="en-US" dirty="0" smtClean="0"/>
              <a:t>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 of theoretical and experimental effort has been made to understand the incomplete</a:t>
            </a:r>
            <a:r>
              <a:rPr lang="en-US" baseline="0" dirty="0" smtClean="0"/>
              <a:t> fusion dynamics but still some issue associated with ICF dynamics such as role of entrance channel parameter? How does input angular </a:t>
            </a:r>
            <a:r>
              <a:rPr lang="en-US" baseline="0" dirty="0" err="1" smtClean="0"/>
              <a:t>momenta</a:t>
            </a:r>
            <a:r>
              <a:rPr lang="en-US" baseline="0" dirty="0" smtClean="0"/>
              <a:t> effect the reaction dynamics? Is there any interplay between mass asymmetry of interacting partners and projectile structure? What is the breakup on fusion cross section?</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present work rolling method was used to obtain self supporting target foils of Niobium</a:t>
            </a:r>
            <a:r>
              <a:rPr lang="en-US" baseline="0" dirty="0" smtClean="0"/>
              <a:t> and Al catcher foils at target lab of IUAC New Delhi.</a:t>
            </a:r>
          </a:p>
          <a:p>
            <a:r>
              <a:rPr lang="en-US" sz="1200" b="0" i="0" kern="1200" dirty="0" smtClean="0">
                <a:solidFill>
                  <a:schemeClr val="tx1"/>
                </a:solidFill>
                <a:latin typeface="+mn-lt"/>
                <a:ea typeface="+mn-ea"/>
                <a:cs typeface="+mn-cs"/>
              </a:rPr>
              <a:t>These machines are used to prepare thin foils by cold rolling method.</a:t>
            </a:r>
          </a:p>
          <a:p>
            <a:r>
              <a:rPr lang="en-US" sz="1200" b="0" i="0" kern="1200" dirty="0" smtClean="0">
                <a:solidFill>
                  <a:schemeClr val="tx1"/>
                </a:solidFill>
                <a:latin typeface="+mn-lt"/>
                <a:ea typeface="+mn-ea"/>
                <a:cs typeface="+mn-cs"/>
              </a:rPr>
              <a:t>The thickness of the foil can be achieved of order 1 mg/cm2 by this method.</a:t>
            </a:r>
          </a:p>
          <a:p>
            <a:r>
              <a:rPr lang="en-US" sz="1200" b="0" i="0" kern="1200" dirty="0" smtClean="0">
                <a:solidFill>
                  <a:schemeClr val="tx1"/>
                </a:solidFill>
                <a:latin typeface="+mn-lt"/>
                <a:ea typeface="+mn-ea"/>
                <a:cs typeface="+mn-cs"/>
              </a:rPr>
              <a:t>Very efficient method, no loss of expensive materials.</a:t>
            </a:r>
          </a:p>
          <a:p>
            <a:r>
              <a:rPr lang="en-US" sz="1200" b="0" i="0" kern="1200" dirty="0" smtClean="0">
                <a:solidFill>
                  <a:schemeClr val="tx1"/>
                </a:solidFill>
                <a:latin typeface="+mn-lt"/>
                <a:ea typeface="+mn-ea"/>
                <a:cs typeface="+mn-cs"/>
              </a:rPr>
              <a:t>The thickness of the foil was verified by the alpha transmission method as well as via micro</a:t>
            </a:r>
            <a:r>
              <a:rPr lang="en-US" sz="1200" b="0" i="0" kern="1200" baseline="0" dirty="0" smtClean="0">
                <a:solidFill>
                  <a:schemeClr val="tx1"/>
                </a:solidFill>
                <a:latin typeface="+mn-lt"/>
                <a:ea typeface="+mn-ea"/>
                <a:cs typeface="+mn-cs"/>
              </a:rPr>
              <a:t> balance.</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experiment was performed by using GPSC facility at IUAC New </a:t>
            </a:r>
            <a:r>
              <a:rPr lang="en-US" baseline="0" dirty="0" err="1" smtClean="0"/>
              <a:t>delhi</a:t>
            </a:r>
            <a:r>
              <a:rPr lang="en-US" baseline="0" dirty="0" smtClean="0"/>
              <a:t>. </a:t>
            </a:r>
            <a:r>
              <a:rPr lang="en-US" sz="1200" b="0" i="0" kern="1200" dirty="0" smtClean="0">
                <a:solidFill>
                  <a:schemeClr val="tx1"/>
                </a:solidFill>
                <a:latin typeface="+mn-lt"/>
                <a:ea typeface="+mn-ea"/>
                <a:cs typeface="+mn-cs"/>
              </a:rPr>
              <a:t>The GPSC has a well-known in-vacuum transfer facility to minimize the time lapse between the stop of irradiation and the start of the counting without disturbing the vacuum of the chamber. It is an important technique to identify the residues that have short half-lives.</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To obtain the EFs measurements for wide energy range, the activation technique have been used. In this method after each target foil, an Al-catcher foil is placed, this arrangement hereafter called the target-catcher foil assembly. Here, the Al-catcher foil fulfill two objectives; stopping the heavy recoils populated during the bombardments in their respective target-catcher foil assembly, and also lowering the incident-beam energy for the next target-catcher foil assembly. In the present </a:t>
            </a:r>
            <a:r>
              <a:rPr lang="en-US" sz="1200" b="0" i="0" kern="1200" dirty="0" err="1" smtClean="0">
                <a:solidFill>
                  <a:schemeClr val="tx1"/>
                </a:solidFill>
                <a:latin typeface="+mn-lt"/>
                <a:ea typeface="+mn-ea"/>
                <a:cs typeface="+mn-cs"/>
              </a:rPr>
              <a:t>experiment,three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stacks have been prepared, each stack having five target-catcher foil assemblies. These stacks have been irradiated at three different bombarding energies viz., ≈108, 110, 112 </a:t>
            </a:r>
            <a:r>
              <a:rPr lang="en-US" sz="1200" b="0" i="0" kern="1200" dirty="0" err="1" smtClean="0">
                <a:solidFill>
                  <a:schemeClr val="tx1"/>
                </a:solidFill>
                <a:latin typeface="+mn-lt"/>
                <a:ea typeface="+mn-ea"/>
                <a:cs typeface="+mn-cs"/>
              </a:rPr>
              <a:t>MeV</a:t>
            </a:r>
            <a:r>
              <a:rPr lang="en-US" dirty="0" smtClean="0"/>
              <a:t> around 8-10 hour. Monte </a:t>
            </a:r>
            <a:r>
              <a:rPr lang="en-US" dirty="0" err="1" smtClean="0"/>
              <a:t>carlo</a:t>
            </a:r>
            <a:r>
              <a:rPr lang="en-US" dirty="0" smtClean="0"/>
              <a:t> simulation based </a:t>
            </a:r>
            <a:r>
              <a:rPr lang="en-US" dirty="0" err="1" smtClean="0"/>
              <a:t>srim</a:t>
            </a:r>
            <a:r>
              <a:rPr lang="en-US" dirty="0" smtClean="0"/>
              <a:t> code was used to compute the energy</a:t>
            </a:r>
            <a:r>
              <a:rPr lang="en-US" baseline="0" dirty="0" smtClean="0"/>
              <a:t> degradation through each target and catcher foil. </a:t>
            </a:r>
            <a:r>
              <a:rPr lang="en-US" sz="1200" b="0" i="0" kern="1200" dirty="0" smtClean="0">
                <a:solidFill>
                  <a:schemeClr val="tx1"/>
                </a:solidFill>
                <a:latin typeface="+mn-lt"/>
                <a:ea typeface="+mn-ea"/>
                <a:cs typeface="+mn-cs"/>
              </a:rPr>
              <a:t>The final energy points were obtained by averaging the energies at the entrance and exit of the </a:t>
            </a:r>
            <a:r>
              <a:rPr lang="en-US" sz="1200" b="0" i="0" kern="1200" dirty="0" smtClean="0">
                <a:solidFill>
                  <a:schemeClr val="tx1"/>
                </a:solidFill>
                <a:latin typeface="+mn-lt"/>
                <a:ea typeface="+mn-ea"/>
                <a:cs typeface="+mn-cs"/>
              </a:rPr>
              <a:t>foils.</a:t>
            </a:r>
            <a:r>
              <a:rPr lang="en-US" dirty="0" smtClean="0"/>
              <a:t> </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E17C8B-2E0C-4705-A654-D5F61A10BF11}"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4C8DA-81E5-42F1-AE10-254C91041DB3}" type="datetime1">
              <a:rPr lang="en-US" smtClean="0"/>
              <a:pPr/>
              <a:t>28-Jun-24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CAC2-D375-4AA9-8006-09F028FB56BD}" type="datetime1">
              <a:rPr lang="en-US" smtClean="0"/>
              <a:pPr/>
              <a:t>28-Jun-24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B3BDF-8733-413F-AF99-C2A35E10CB7F}" type="datetime1">
              <a:rPr lang="en-US" smtClean="0"/>
              <a:pPr/>
              <a:t>28-Jun-24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61B55-C362-446A-8B2F-5059B8901D04}" type="datetime1">
              <a:rPr lang="en-US" smtClean="0"/>
              <a:pPr/>
              <a:t>28-Jun-24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4B528-2C5F-42FF-9AB1-0A6316CB51FC}" type="datetime1">
              <a:rPr lang="en-US" smtClean="0"/>
              <a:pPr/>
              <a:t>28-Jun-24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61491-4ABA-4B1F-A018-29105FD6688E}" type="datetime1">
              <a:rPr lang="en-US" smtClean="0"/>
              <a:pPr/>
              <a:t>28-Jun-24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1CB64-7CFD-43A5-8949-5373436246F7}" type="datetime1">
              <a:rPr lang="en-US" smtClean="0"/>
              <a:pPr/>
              <a:t>28-Jun-24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F995A-57B2-4034-B91E-FB6D615DC829}" type="datetime1">
              <a:rPr lang="en-US" smtClean="0"/>
              <a:pPr/>
              <a:t>28-Jun-24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C60FB-7748-43DB-93C3-516D9C35E74B}" type="datetime1">
              <a:rPr lang="en-US" smtClean="0"/>
              <a:pPr/>
              <a:t>28-Jun-24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9974-9369-4A3D-8A13-91204DFAC12F}" type="datetime1">
              <a:rPr lang="en-US" smtClean="0"/>
              <a:pPr/>
              <a:t>28-Jun-24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1E549-20B3-46C0-A21A-75537119297E}" type="datetime1">
              <a:rPr lang="en-US" smtClean="0"/>
              <a:pPr/>
              <a:t>28-Jun-24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BA66-5C75-4B82-94C6-3CD6CC4AD039}" type="datetime1">
              <a:rPr lang="en-US" smtClean="0"/>
              <a:pPr/>
              <a:t>28-Jun-24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eillycollege.gif"/>
          <p:cNvPicPr>
            <a:picLocks noChangeAspect="1"/>
          </p:cNvPicPr>
          <p:nvPr/>
        </p:nvPicPr>
        <p:blipFill>
          <a:blip r:embed="rId3"/>
          <a:stretch>
            <a:fillRect/>
          </a:stretch>
        </p:blipFill>
        <p:spPr>
          <a:xfrm>
            <a:off x="3467579" y="2999225"/>
            <a:ext cx="5472545" cy="3543300"/>
          </a:xfrm>
          <a:prstGeom prst="rect">
            <a:avLst/>
          </a:prstGeom>
          <a:ln>
            <a:solidFill>
              <a:schemeClr val="accent1"/>
            </a:solidFill>
          </a:ln>
          <a:effectLst>
            <a:softEdge rad="635000"/>
          </a:effectLst>
        </p:spPr>
      </p:pic>
      <p:sp>
        <p:nvSpPr>
          <p:cNvPr id="5" name="TextBox 4"/>
          <p:cNvSpPr txBox="1"/>
          <p:nvPr/>
        </p:nvSpPr>
        <p:spPr>
          <a:xfrm>
            <a:off x="546258" y="1389412"/>
            <a:ext cx="7861465" cy="1569660"/>
          </a:xfrm>
          <a:prstGeom prst="rect">
            <a:avLst/>
          </a:prstGeom>
          <a:noFill/>
        </p:spPr>
        <p:txBody>
          <a:bodyPr wrap="square" rtlCol="0">
            <a:spAutoFit/>
          </a:bodyPr>
          <a:lstStyle/>
          <a:p>
            <a:pPr algn="ctr"/>
            <a:r>
              <a:rPr lang="en-US" sz="3200" b="1" dirty="0" smtClean="0">
                <a:solidFill>
                  <a:srgbClr val="C00000"/>
                </a:solidFill>
                <a:latin typeface="Californian FB" pitchFamily="18" charset="0"/>
                <a:cs typeface="Calibri" pitchFamily="34" charset="0"/>
              </a:rPr>
              <a:t>Low energy incomplete fusion: A systematic study of entrance channel parameters</a:t>
            </a:r>
            <a:r>
              <a:rPr lang="en-US" sz="3200" dirty="0" smtClean="0">
                <a:solidFill>
                  <a:srgbClr val="C00000"/>
                </a:solidFill>
                <a:latin typeface="Calibri" pitchFamily="34" charset="0"/>
                <a:cs typeface="Calibri" pitchFamily="34" charset="0"/>
              </a:rPr>
              <a:t/>
            </a:r>
            <a:br>
              <a:rPr lang="en-US" sz="3200" dirty="0" smtClean="0">
                <a:solidFill>
                  <a:srgbClr val="C00000"/>
                </a:solidFill>
                <a:latin typeface="Calibri" pitchFamily="34" charset="0"/>
                <a:cs typeface="Calibri" pitchFamily="34" charset="0"/>
              </a:rPr>
            </a:br>
            <a:endParaRPr lang="en-US" sz="3200" dirty="0">
              <a:solidFill>
                <a:srgbClr val="C00000"/>
              </a:solidFill>
              <a:latin typeface="Calibri" pitchFamily="34" charset="0"/>
              <a:cs typeface="Calibri" pitchFamily="34" charset="0"/>
            </a:endParaRPr>
          </a:p>
        </p:txBody>
      </p:sp>
      <p:pic>
        <p:nvPicPr>
          <p:cNvPr id="7" name="Picture 3"/>
          <p:cNvPicPr>
            <a:picLocks noChangeAspect="1" noChangeArrowheads="1"/>
          </p:cNvPicPr>
          <p:nvPr/>
        </p:nvPicPr>
        <p:blipFill>
          <a:blip r:embed="rId4"/>
          <a:srcRect/>
          <a:stretch>
            <a:fillRect/>
          </a:stretch>
        </p:blipFill>
        <p:spPr bwMode="auto">
          <a:xfrm>
            <a:off x="167203" y="234579"/>
            <a:ext cx="1139825" cy="1127125"/>
          </a:xfrm>
          <a:prstGeom prst="rect">
            <a:avLst/>
          </a:prstGeom>
          <a:noFill/>
          <a:ln w="9525">
            <a:noFill/>
            <a:miter lim="800000"/>
            <a:headEnd/>
            <a:tailEnd/>
          </a:ln>
        </p:spPr>
      </p:pic>
      <p:sp>
        <p:nvSpPr>
          <p:cNvPr id="20482" name="AutoShape 2" descr="Gurugram Universit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Gurugram Universit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26891" y="3479465"/>
            <a:ext cx="3392275" cy="1477328"/>
          </a:xfrm>
          <a:prstGeom prst="rect">
            <a:avLst/>
          </a:prstGeom>
          <a:noFill/>
        </p:spPr>
        <p:txBody>
          <a:bodyPr wrap="square" rtlCol="0">
            <a:spAutoFit/>
          </a:bodyPr>
          <a:lstStyle/>
          <a:p>
            <a:r>
              <a:rPr lang="en-US" sz="3000" b="1" dirty="0" err="1" smtClean="0">
                <a:latin typeface="Calibri" pitchFamily="34" charset="0"/>
                <a:cs typeface="Calibri" pitchFamily="34" charset="0"/>
              </a:rPr>
              <a:t>Anuj</a:t>
            </a:r>
            <a:r>
              <a:rPr lang="en-US" sz="3000" b="1" dirty="0" smtClean="0">
                <a:latin typeface="Calibri" pitchFamily="34" charset="0"/>
                <a:cs typeface="Calibri" pitchFamily="34" charset="0"/>
              </a:rPr>
              <a:t> Kumar </a:t>
            </a:r>
            <a:r>
              <a:rPr lang="en-US" sz="3000" b="1" dirty="0" err="1" smtClean="0">
                <a:latin typeface="Calibri" pitchFamily="34" charset="0"/>
                <a:cs typeface="Calibri" pitchFamily="34" charset="0"/>
              </a:rPr>
              <a:t>Jashwal</a:t>
            </a:r>
            <a:endParaRPr lang="en-US" sz="3000" b="1" dirty="0" smtClean="0">
              <a:latin typeface="Calibri" pitchFamily="34" charset="0"/>
              <a:cs typeface="Calibri" pitchFamily="34" charset="0"/>
            </a:endParaRPr>
          </a:p>
          <a:p>
            <a:r>
              <a:rPr lang="en-US" sz="2000" b="1" dirty="0" smtClean="0">
                <a:latin typeface="Calibri" pitchFamily="34" charset="0"/>
                <a:cs typeface="Calibri" pitchFamily="34" charset="0"/>
              </a:rPr>
              <a:t>Research Scholar</a:t>
            </a:r>
          </a:p>
          <a:p>
            <a:r>
              <a:rPr lang="en-US" sz="2000" b="1" dirty="0" smtClean="0">
                <a:latin typeface="Calibri" pitchFamily="34" charset="0"/>
                <a:cs typeface="Calibri" pitchFamily="34" charset="0"/>
              </a:rPr>
              <a:t>Bareilly College Bareilly</a:t>
            </a:r>
          </a:p>
          <a:p>
            <a:r>
              <a:rPr lang="en-US" sz="2000" b="1" dirty="0" smtClean="0">
                <a:latin typeface="Calibri" pitchFamily="34" charset="0"/>
                <a:cs typeface="Calibri" pitchFamily="34" charset="0"/>
              </a:rPr>
              <a:t>India</a:t>
            </a:r>
            <a:endParaRPr lang="en-US" sz="2000" b="1" dirty="0">
              <a:latin typeface="Calibri" pitchFamily="34" charset="0"/>
              <a:cs typeface="Calibri" pitchFamily="34" charset="0"/>
            </a:endParaRPr>
          </a:p>
        </p:txBody>
      </p:sp>
      <p:pic>
        <p:nvPicPr>
          <p:cNvPr id="11" name="Picture 10" descr="download.jpg"/>
          <p:cNvPicPr>
            <a:picLocks noChangeAspect="1"/>
          </p:cNvPicPr>
          <p:nvPr/>
        </p:nvPicPr>
        <p:blipFill>
          <a:blip r:embed="rId5"/>
          <a:stretch>
            <a:fillRect/>
          </a:stretch>
        </p:blipFill>
        <p:spPr>
          <a:xfrm>
            <a:off x="7623958" y="137125"/>
            <a:ext cx="1296791" cy="1296791"/>
          </a:xfrm>
          <a:prstGeom prst="rect">
            <a:avLst/>
          </a:prstGeom>
        </p:spPr>
      </p:pic>
    </p:spTree>
    <p:extLst>
      <p:ext uri="{BB962C8B-B14F-4D97-AF65-F5344CB8AC3E}">
        <p14:creationId xmlns="" xmlns:p14="http://schemas.microsoft.com/office/powerpoint/2010/main" val="1906435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5942" y="219504"/>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Theoretical Calculation</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272950" y="894196"/>
            <a:ext cx="8652681" cy="830997"/>
          </a:xfrm>
          <a:prstGeom prst="rect">
            <a:avLst/>
          </a:prstGeom>
          <a:noFill/>
        </p:spPr>
        <p:txBody>
          <a:bodyPr wrap="square" rtlCol="0">
            <a:spAutoFit/>
          </a:bodyPr>
          <a:lstStyle/>
          <a:p>
            <a:pPr>
              <a:buFont typeface="Wingdings" pitchFamily="2" charset="2"/>
              <a:buChar char="§"/>
            </a:pPr>
            <a:r>
              <a:rPr lang="en-US" sz="2400" b="1" dirty="0" smtClean="0"/>
              <a:t>   PACE-4 code has been used for the theoretical calculations.</a:t>
            </a:r>
            <a:r>
              <a:rPr lang="en-US" sz="2400" dirty="0" smtClean="0"/>
              <a:t> </a:t>
            </a:r>
            <a:br>
              <a:rPr lang="en-US" sz="2400" dirty="0" smtClean="0"/>
            </a:br>
            <a:endParaRPr lang="en-US" sz="2400" dirty="0"/>
          </a:p>
        </p:txBody>
      </p:sp>
      <p:pic>
        <p:nvPicPr>
          <p:cNvPr id="5" name="Picture 4" descr="Capture.JPG"/>
          <p:cNvPicPr>
            <a:picLocks noChangeAspect="1"/>
          </p:cNvPicPr>
          <p:nvPr/>
        </p:nvPicPr>
        <p:blipFill>
          <a:blip r:embed="rId3"/>
          <a:stretch>
            <a:fillRect/>
          </a:stretch>
        </p:blipFill>
        <p:spPr>
          <a:xfrm>
            <a:off x="292950" y="1840237"/>
            <a:ext cx="4564058" cy="4513062"/>
          </a:xfrm>
          <a:prstGeom prst="rect">
            <a:avLst/>
          </a:prstGeom>
        </p:spPr>
      </p:pic>
      <p:pic>
        <p:nvPicPr>
          <p:cNvPr id="6" name="Picture 5" descr="Capture.JPG"/>
          <p:cNvPicPr>
            <a:picLocks noChangeAspect="1"/>
          </p:cNvPicPr>
          <p:nvPr/>
        </p:nvPicPr>
        <p:blipFill>
          <a:blip r:embed="rId4"/>
          <a:stretch>
            <a:fillRect/>
          </a:stretch>
        </p:blipFill>
        <p:spPr>
          <a:xfrm>
            <a:off x="5111619" y="1557313"/>
            <a:ext cx="3141731" cy="2207168"/>
          </a:xfrm>
          <a:prstGeom prst="rect">
            <a:avLst/>
          </a:prstGeom>
        </p:spPr>
      </p:pic>
      <p:pic>
        <p:nvPicPr>
          <p:cNvPr id="7" name="Picture 6" descr="Capturea.JPG"/>
          <p:cNvPicPr>
            <a:picLocks noChangeAspect="1"/>
          </p:cNvPicPr>
          <p:nvPr/>
        </p:nvPicPr>
        <p:blipFill>
          <a:blip r:embed="rId5"/>
          <a:stretch>
            <a:fillRect/>
          </a:stretch>
        </p:blipFill>
        <p:spPr>
          <a:xfrm>
            <a:off x="5113855" y="3760701"/>
            <a:ext cx="3146937" cy="27944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272950" y="941696"/>
            <a:ext cx="8652681" cy="1200329"/>
          </a:xfrm>
          <a:prstGeom prst="rect">
            <a:avLst/>
          </a:prstGeom>
          <a:noFill/>
        </p:spPr>
        <p:txBody>
          <a:bodyPr wrap="square" rtlCol="0">
            <a:spAutoFit/>
          </a:bodyPr>
          <a:lstStyle/>
          <a:p>
            <a:pPr>
              <a:buFont typeface="Wingdings" pitchFamily="2" charset="2"/>
              <a:buChar char="§"/>
            </a:pPr>
            <a:r>
              <a:rPr lang="en-US" sz="2400" dirty="0" smtClean="0"/>
              <a:t> </a:t>
            </a:r>
            <a:r>
              <a:rPr lang="en-US" sz="2400" b="1" dirty="0" smtClean="0"/>
              <a:t>Analysis of experimental excitation functions for </a:t>
            </a:r>
            <a:r>
              <a:rPr lang="en-US" sz="2400" b="1" baseline="30000" dirty="0" smtClean="0"/>
              <a:t>19</a:t>
            </a:r>
            <a:r>
              <a:rPr lang="en-US" sz="2400" b="1" dirty="0" smtClean="0"/>
              <a:t>F+</a:t>
            </a:r>
            <a:r>
              <a:rPr lang="en-US" sz="2400" b="1" baseline="30000" dirty="0" smtClean="0"/>
              <a:t>93</a:t>
            </a:r>
            <a:r>
              <a:rPr lang="en-US" sz="2400" b="1" dirty="0" smtClean="0"/>
              <a:t>Nb system with PACE-4.</a:t>
            </a:r>
            <a:r>
              <a:rPr lang="en-US" sz="2400" dirty="0" smtClean="0"/>
              <a:t> </a:t>
            </a:r>
            <a:br>
              <a:rPr lang="en-US" sz="2400" dirty="0" smtClean="0"/>
            </a:br>
            <a:endParaRPr lang="en-US" sz="2400" dirty="0"/>
          </a:p>
        </p:txBody>
      </p:sp>
      <p:pic>
        <p:nvPicPr>
          <p:cNvPr id="4" name="Picture 3" descr="3n.jpg"/>
          <p:cNvPicPr>
            <a:picLocks noChangeAspect="1"/>
          </p:cNvPicPr>
          <p:nvPr/>
        </p:nvPicPr>
        <p:blipFill>
          <a:blip r:embed="rId3"/>
          <a:stretch>
            <a:fillRect/>
          </a:stretch>
        </p:blipFill>
        <p:spPr>
          <a:xfrm>
            <a:off x="723748" y="2232268"/>
            <a:ext cx="3664787" cy="3022137"/>
          </a:xfrm>
          <a:prstGeom prst="rect">
            <a:avLst/>
          </a:prstGeom>
        </p:spPr>
      </p:pic>
      <p:pic>
        <p:nvPicPr>
          <p:cNvPr id="5" name="Picture 4" descr="4n.jpg"/>
          <p:cNvPicPr>
            <a:picLocks noChangeAspect="1"/>
          </p:cNvPicPr>
          <p:nvPr/>
        </p:nvPicPr>
        <p:blipFill>
          <a:blip r:embed="rId4"/>
          <a:stretch>
            <a:fillRect/>
          </a:stretch>
        </p:blipFill>
        <p:spPr>
          <a:xfrm>
            <a:off x="4396557" y="2231996"/>
            <a:ext cx="3580697" cy="30266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5942" y="43755"/>
            <a:ext cx="8948057" cy="1327845"/>
          </a:xfrm>
        </p:spPr>
        <p:txBody>
          <a:bodyPr>
            <a:normAutofit/>
          </a:bodyPr>
          <a:lstStyle/>
          <a:p>
            <a:pPr lvl="0">
              <a:defRPr/>
            </a:pPr>
            <a:r>
              <a:rPr lang="en-US" sz="3600" b="1" cap="all" dirty="0" smtClean="0">
                <a:solidFill>
                  <a:srgbClr val="FF0000"/>
                </a:solidFill>
              </a:rPr>
              <a:t>Results and discussion</a:t>
            </a:r>
            <a:endParaRPr lang="en-US" sz="3600" b="1" cap="all" dirty="0">
              <a:solidFill>
                <a:srgbClr val="FF0000"/>
              </a:solidFill>
            </a:endParaRPr>
          </a:p>
        </p:txBody>
      </p:sp>
      <p:pic>
        <p:nvPicPr>
          <p:cNvPr id="8" name="object 36"/>
          <p:cNvPicPr/>
          <p:nvPr/>
        </p:nvPicPr>
        <p:blipFill>
          <a:blip r:embed="rId3" cstate="print"/>
          <a:stretch>
            <a:fillRect/>
          </a:stretch>
        </p:blipFill>
        <p:spPr>
          <a:xfrm>
            <a:off x="1564276" y="2763828"/>
            <a:ext cx="695872" cy="685286"/>
          </a:xfrm>
          <a:prstGeom prst="rect">
            <a:avLst/>
          </a:prstGeom>
        </p:spPr>
      </p:pic>
      <p:sp>
        <p:nvSpPr>
          <p:cNvPr id="9" name="object 65"/>
          <p:cNvSpPr txBox="1"/>
          <p:nvPr/>
        </p:nvSpPr>
        <p:spPr>
          <a:xfrm>
            <a:off x="1706888" y="2898514"/>
            <a:ext cx="463550" cy="289823"/>
          </a:xfrm>
          <a:prstGeom prst="rect">
            <a:avLst/>
          </a:prstGeom>
        </p:spPr>
        <p:txBody>
          <a:bodyPr vert="horz" wrap="square" lIns="0" tIns="12700" rIns="0" bIns="0" rtlCol="0">
            <a:spAutoFit/>
          </a:bodyPr>
          <a:lstStyle/>
          <a:p>
            <a:pPr marL="38100">
              <a:lnSpc>
                <a:spcPct val="100000"/>
              </a:lnSpc>
              <a:spcBef>
                <a:spcPts val="100"/>
              </a:spcBef>
            </a:pPr>
            <a:r>
              <a:rPr lang="en-US" b="1" spc="-7" baseline="-46296" dirty="0" smtClean="0">
                <a:solidFill>
                  <a:srgbClr val="001F5F"/>
                </a:solidFill>
                <a:latin typeface="Calibri"/>
                <a:cs typeface="Calibri"/>
              </a:rPr>
              <a:t>9</a:t>
            </a:r>
            <a:r>
              <a:rPr lang="en-US" sz="2700" b="1" spc="-7" baseline="-16975" dirty="0" smtClean="0">
                <a:solidFill>
                  <a:srgbClr val="001F5F"/>
                </a:solidFill>
                <a:latin typeface="Calibri"/>
                <a:cs typeface="Calibri"/>
              </a:rPr>
              <a:t>F</a:t>
            </a:r>
            <a:r>
              <a:rPr sz="1200" b="1" spc="-5" smtClean="0">
                <a:solidFill>
                  <a:srgbClr val="001F5F"/>
                </a:solidFill>
                <a:latin typeface="Calibri"/>
                <a:cs typeface="Calibri"/>
              </a:rPr>
              <a:t>1</a:t>
            </a:r>
            <a:r>
              <a:rPr lang="en-US" sz="1200" b="1" spc="-5" dirty="0" smtClean="0">
                <a:solidFill>
                  <a:srgbClr val="001F5F"/>
                </a:solidFill>
                <a:latin typeface="Calibri"/>
                <a:cs typeface="Calibri"/>
              </a:rPr>
              <a:t>9</a:t>
            </a:r>
            <a:endParaRPr sz="1200">
              <a:latin typeface="Calibri"/>
              <a:cs typeface="Calibri"/>
            </a:endParaRPr>
          </a:p>
        </p:txBody>
      </p:sp>
      <p:sp>
        <p:nvSpPr>
          <p:cNvPr id="10" name="object 64"/>
          <p:cNvSpPr/>
          <p:nvPr/>
        </p:nvSpPr>
        <p:spPr>
          <a:xfrm>
            <a:off x="2511170" y="3003988"/>
            <a:ext cx="222250" cy="213360"/>
          </a:xfrm>
          <a:custGeom>
            <a:avLst/>
            <a:gdLst/>
            <a:ahLst/>
            <a:cxnLst/>
            <a:rect l="l" t="t" r="r" b="b"/>
            <a:pathLst>
              <a:path w="222250" h="213360">
                <a:moveTo>
                  <a:pt x="0" y="72390"/>
                </a:moveTo>
                <a:lnTo>
                  <a:pt x="76835" y="72390"/>
                </a:lnTo>
                <a:lnTo>
                  <a:pt x="76835" y="0"/>
                </a:lnTo>
                <a:lnTo>
                  <a:pt x="144906" y="0"/>
                </a:lnTo>
                <a:lnTo>
                  <a:pt x="144906" y="72390"/>
                </a:lnTo>
                <a:lnTo>
                  <a:pt x="221742" y="72390"/>
                </a:lnTo>
                <a:lnTo>
                  <a:pt x="221742" y="140462"/>
                </a:lnTo>
                <a:lnTo>
                  <a:pt x="144906" y="140462"/>
                </a:lnTo>
                <a:lnTo>
                  <a:pt x="144906" y="212852"/>
                </a:lnTo>
                <a:lnTo>
                  <a:pt x="76835" y="212852"/>
                </a:lnTo>
                <a:lnTo>
                  <a:pt x="76835" y="140462"/>
                </a:lnTo>
                <a:lnTo>
                  <a:pt x="0" y="140462"/>
                </a:lnTo>
                <a:lnTo>
                  <a:pt x="0" y="72390"/>
                </a:lnTo>
                <a:close/>
              </a:path>
            </a:pathLst>
          </a:custGeom>
          <a:ln w="25400">
            <a:solidFill>
              <a:srgbClr val="385D89"/>
            </a:solidFill>
          </a:ln>
        </p:spPr>
        <p:txBody>
          <a:bodyPr wrap="square" lIns="0" tIns="0" rIns="0" bIns="0" rtlCol="0"/>
          <a:lstStyle/>
          <a:p>
            <a:endParaRPr/>
          </a:p>
        </p:txBody>
      </p:sp>
      <p:grpSp>
        <p:nvGrpSpPr>
          <p:cNvPr id="2" name="object 32"/>
          <p:cNvGrpSpPr/>
          <p:nvPr/>
        </p:nvGrpSpPr>
        <p:grpSpPr>
          <a:xfrm>
            <a:off x="2872647" y="2551982"/>
            <a:ext cx="3164703" cy="1195743"/>
            <a:chOff x="2872647" y="3343566"/>
            <a:chExt cx="3164703" cy="1195743"/>
          </a:xfrm>
        </p:grpSpPr>
        <p:pic>
          <p:nvPicPr>
            <p:cNvPr id="12" name="object 33"/>
            <p:cNvPicPr/>
            <p:nvPr/>
          </p:nvPicPr>
          <p:blipFill>
            <a:blip r:embed="rId4" cstate="print"/>
            <a:stretch>
              <a:fillRect/>
            </a:stretch>
          </p:blipFill>
          <p:spPr>
            <a:xfrm>
              <a:off x="4800575" y="3343566"/>
              <a:ext cx="1236775" cy="1195743"/>
            </a:xfrm>
            <a:prstGeom prst="rect">
              <a:avLst/>
            </a:prstGeom>
          </p:spPr>
        </p:pic>
        <p:pic>
          <p:nvPicPr>
            <p:cNvPr id="13" name="object 34"/>
            <p:cNvPicPr/>
            <p:nvPr/>
          </p:nvPicPr>
          <p:blipFill>
            <a:blip r:embed="rId5" cstate="print"/>
            <a:stretch>
              <a:fillRect/>
            </a:stretch>
          </p:blipFill>
          <p:spPr>
            <a:xfrm>
              <a:off x="2872647" y="3399921"/>
              <a:ext cx="985462" cy="1006834"/>
            </a:xfrm>
            <a:prstGeom prst="rect">
              <a:avLst/>
            </a:prstGeom>
          </p:spPr>
        </p:pic>
      </p:grpSp>
      <p:sp>
        <p:nvSpPr>
          <p:cNvPr id="15" name="object 66"/>
          <p:cNvSpPr txBox="1"/>
          <p:nvPr/>
        </p:nvSpPr>
        <p:spPr>
          <a:xfrm>
            <a:off x="3030583" y="2959706"/>
            <a:ext cx="654322" cy="218650"/>
          </a:xfrm>
          <a:prstGeom prst="rect">
            <a:avLst/>
          </a:prstGeom>
        </p:spPr>
        <p:txBody>
          <a:bodyPr vert="horz" wrap="square" lIns="0" tIns="13335" rIns="0" bIns="0" rtlCol="0">
            <a:spAutoFit/>
          </a:bodyPr>
          <a:lstStyle/>
          <a:p>
            <a:pPr marL="38100">
              <a:lnSpc>
                <a:spcPct val="100000"/>
              </a:lnSpc>
              <a:spcBef>
                <a:spcPts val="105"/>
              </a:spcBef>
            </a:pPr>
            <a:r>
              <a:rPr lang="en-US" sz="1950" b="1" spc="7" baseline="-47008" dirty="0" smtClean="0">
                <a:solidFill>
                  <a:srgbClr val="001F5F"/>
                </a:solidFill>
                <a:latin typeface="Calibri"/>
                <a:cs typeface="Calibri"/>
              </a:rPr>
              <a:t>41</a:t>
            </a:r>
            <a:r>
              <a:rPr lang="en-US" sz="2000" b="1" spc="7" baseline="-16666" dirty="0" smtClean="0">
                <a:solidFill>
                  <a:srgbClr val="001F5F"/>
                </a:solidFill>
                <a:latin typeface="Calibri"/>
                <a:cs typeface="Calibri"/>
              </a:rPr>
              <a:t>Nb</a:t>
            </a:r>
            <a:r>
              <a:rPr lang="en-US" sz="1300" b="1" spc="5" dirty="0" smtClean="0">
                <a:solidFill>
                  <a:srgbClr val="001F5F"/>
                </a:solidFill>
                <a:latin typeface="Calibri"/>
                <a:cs typeface="Calibri"/>
              </a:rPr>
              <a:t>93</a:t>
            </a:r>
            <a:endParaRPr sz="1300">
              <a:latin typeface="Calibri"/>
              <a:cs typeface="Calibri"/>
            </a:endParaRPr>
          </a:p>
        </p:txBody>
      </p:sp>
      <p:sp>
        <p:nvSpPr>
          <p:cNvPr id="16" name="object 56"/>
          <p:cNvSpPr/>
          <p:nvPr/>
        </p:nvSpPr>
        <p:spPr>
          <a:xfrm>
            <a:off x="3896037" y="3035303"/>
            <a:ext cx="762635" cy="171450"/>
          </a:xfrm>
          <a:custGeom>
            <a:avLst/>
            <a:gdLst/>
            <a:ahLst/>
            <a:cxnLst/>
            <a:rect l="l" t="t" r="r" b="b"/>
            <a:pathLst>
              <a:path w="762635" h="171450">
                <a:moveTo>
                  <a:pt x="653750" y="104680"/>
                </a:moveTo>
                <a:lnTo>
                  <a:pt x="600329" y="135689"/>
                </a:lnTo>
                <a:lnTo>
                  <a:pt x="594647" y="140739"/>
                </a:lnTo>
                <a:lnTo>
                  <a:pt x="591454" y="147325"/>
                </a:lnTo>
                <a:lnTo>
                  <a:pt x="590952" y="154602"/>
                </a:lnTo>
                <a:lnTo>
                  <a:pt x="593344" y="161724"/>
                </a:lnTo>
                <a:lnTo>
                  <a:pt x="598394" y="167405"/>
                </a:lnTo>
                <a:lnTo>
                  <a:pt x="604980" y="170598"/>
                </a:lnTo>
                <a:lnTo>
                  <a:pt x="612257" y="171100"/>
                </a:lnTo>
                <a:lnTo>
                  <a:pt x="619379" y="168709"/>
                </a:lnTo>
                <a:lnTo>
                  <a:pt x="729336" y="104828"/>
                </a:lnTo>
                <a:lnTo>
                  <a:pt x="653750" y="104680"/>
                </a:lnTo>
                <a:close/>
              </a:path>
              <a:path w="762635" h="171450">
                <a:moveTo>
                  <a:pt x="686498" y="85671"/>
                </a:moveTo>
                <a:lnTo>
                  <a:pt x="653750" y="104680"/>
                </a:lnTo>
                <a:lnTo>
                  <a:pt x="724281" y="104828"/>
                </a:lnTo>
                <a:lnTo>
                  <a:pt x="724281" y="102161"/>
                </a:lnTo>
                <a:lnTo>
                  <a:pt x="714629" y="102161"/>
                </a:lnTo>
                <a:lnTo>
                  <a:pt x="686498" y="85671"/>
                </a:lnTo>
                <a:close/>
              </a:path>
              <a:path w="762635" h="171450">
                <a:moveTo>
                  <a:pt x="612584" y="0"/>
                </a:moveTo>
                <a:lnTo>
                  <a:pt x="605313" y="450"/>
                </a:lnTo>
                <a:lnTo>
                  <a:pt x="598757" y="3591"/>
                </a:lnTo>
                <a:lnTo>
                  <a:pt x="593725" y="9197"/>
                </a:lnTo>
                <a:lnTo>
                  <a:pt x="591258" y="16390"/>
                </a:lnTo>
                <a:lnTo>
                  <a:pt x="591708" y="23691"/>
                </a:lnTo>
                <a:lnTo>
                  <a:pt x="594850" y="30253"/>
                </a:lnTo>
                <a:lnTo>
                  <a:pt x="600456" y="35232"/>
                </a:lnTo>
                <a:lnTo>
                  <a:pt x="653931" y="66580"/>
                </a:lnTo>
                <a:lnTo>
                  <a:pt x="724281" y="66728"/>
                </a:lnTo>
                <a:lnTo>
                  <a:pt x="724281" y="104828"/>
                </a:lnTo>
                <a:lnTo>
                  <a:pt x="729336" y="104828"/>
                </a:lnTo>
                <a:lnTo>
                  <a:pt x="762126" y="85778"/>
                </a:lnTo>
                <a:lnTo>
                  <a:pt x="619760" y="2466"/>
                </a:lnTo>
                <a:lnTo>
                  <a:pt x="612584" y="0"/>
                </a:lnTo>
                <a:close/>
              </a:path>
              <a:path w="762635" h="171450">
                <a:moveTo>
                  <a:pt x="0" y="65204"/>
                </a:moveTo>
                <a:lnTo>
                  <a:pt x="0" y="103304"/>
                </a:lnTo>
                <a:lnTo>
                  <a:pt x="653750" y="104680"/>
                </a:lnTo>
                <a:lnTo>
                  <a:pt x="686498" y="85671"/>
                </a:lnTo>
                <a:lnTo>
                  <a:pt x="653931" y="66580"/>
                </a:lnTo>
                <a:lnTo>
                  <a:pt x="0" y="65204"/>
                </a:lnTo>
                <a:close/>
              </a:path>
              <a:path w="762635" h="171450">
                <a:moveTo>
                  <a:pt x="714756" y="69268"/>
                </a:moveTo>
                <a:lnTo>
                  <a:pt x="686498" y="85671"/>
                </a:lnTo>
                <a:lnTo>
                  <a:pt x="714629" y="102161"/>
                </a:lnTo>
                <a:lnTo>
                  <a:pt x="714756" y="69268"/>
                </a:lnTo>
                <a:close/>
              </a:path>
              <a:path w="762635" h="171450">
                <a:moveTo>
                  <a:pt x="724281" y="69268"/>
                </a:moveTo>
                <a:lnTo>
                  <a:pt x="714756" y="69268"/>
                </a:lnTo>
                <a:lnTo>
                  <a:pt x="714629" y="102161"/>
                </a:lnTo>
                <a:lnTo>
                  <a:pt x="724281" y="102161"/>
                </a:lnTo>
                <a:lnTo>
                  <a:pt x="724281" y="69268"/>
                </a:lnTo>
                <a:close/>
              </a:path>
              <a:path w="762635" h="171450">
                <a:moveTo>
                  <a:pt x="653931" y="66580"/>
                </a:moveTo>
                <a:lnTo>
                  <a:pt x="686498" y="85671"/>
                </a:lnTo>
                <a:lnTo>
                  <a:pt x="714756" y="69268"/>
                </a:lnTo>
                <a:lnTo>
                  <a:pt x="724281" y="69268"/>
                </a:lnTo>
                <a:lnTo>
                  <a:pt x="724281" y="66728"/>
                </a:lnTo>
                <a:lnTo>
                  <a:pt x="653931" y="66580"/>
                </a:lnTo>
                <a:close/>
              </a:path>
            </a:pathLst>
          </a:custGeom>
          <a:solidFill>
            <a:srgbClr val="000000"/>
          </a:solidFill>
        </p:spPr>
        <p:txBody>
          <a:bodyPr wrap="square" lIns="0" tIns="0" rIns="0" bIns="0" rtlCol="0"/>
          <a:lstStyle/>
          <a:p>
            <a:endParaRPr/>
          </a:p>
        </p:txBody>
      </p:sp>
      <p:sp>
        <p:nvSpPr>
          <p:cNvPr id="17" name="object 79"/>
          <p:cNvSpPr txBox="1"/>
          <p:nvPr/>
        </p:nvSpPr>
        <p:spPr>
          <a:xfrm>
            <a:off x="4976949" y="2893312"/>
            <a:ext cx="835206" cy="382156"/>
          </a:xfrm>
          <a:prstGeom prst="rect">
            <a:avLst/>
          </a:prstGeom>
        </p:spPr>
        <p:txBody>
          <a:bodyPr vert="horz" wrap="square" lIns="0" tIns="12700" rIns="0" bIns="0" rtlCol="0">
            <a:spAutoFit/>
          </a:bodyPr>
          <a:lstStyle/>
          <a:p>
            <a:pPr marL="38100">
              <a:lnSpc>
                <a:spcPct val="100000"/>
              </a:lnSpc>
              <a:spcBef>
                <a:spcPts val="100"/>
              </a:spcBef>
            </a:pPr>
            <a:r>
              <a:rPr lang="en-US" sz="1600" spc="-5" dirty="0" smtClean="0">
                <a:latin typeface="Times New Roman"/>
                <a:cs typeface="Times New Roman"/>
              </a:rPr>
              <a:t>112</a:t>
            </a:r>
            <a:r>
              <a:rPr lang="en-US" sz="3600" spc="-7" baseline="-16203" dirty="0" smtClean="0">
                <a:latin typeface="Times New Roman"/>
                <a:cs typeface="Times New Roman"/>
              </a:rPr>
              <a:t>Sn</a:t>
            </a:r>
            <a:r>
              <a:rPr sz="1600" spc="-5" smtClean="0">
                <a:latin typeface="Times New Roman"/>
                <a:cs typeface="Times New Roman"/>
              </a:rPr>
              <a:t>*</a:t>
            </a:r>
            <a:endParaRPr sz="1600">
              <a:latin typeface="Times New Roman"/>
              <a:cs typeface="Times New Roman"/>
            </a:endParaRPr>
          </a:p>
        </p:txBody>
      </p:sp>
      <p:grpSp>
        <p:nvGrpSpPr>
          <p:cNvPr id="3" name="object 72"/>
          <p:cNvGrpSpPr/>
          <p:nvPr/>
        </p:nvGrpSpPr>
        <p:grpSpPr>
          <a:xfrm rot="1681640">
            <a:off x="5890934" y="2907776"/>
            <a:ext cx="963326" cy="1441591"/>
            <a:chOff x="5779696" y="3053731"/>
            <a:chExt cx="963326" cy="1441591"/>
          </a:xfrm>
        </p:grpSpPr>
        <p:sp>
          <p:nvSpPr>
            <p:cNvPr id="20" name="object 74"/>
            <p:cNvSpPr/>
            <p:nvPr/>
          </p:nvSpPr>
          <p:spPr>
            <a:xfrm>
              <a:off x="5779696" y="3053731"/>
              <a:ext cx="765810" cy="433705"/>
            </a:xfrm>
            <a:custGeom>
              <a:avLst/>
              <a:gdLst/>
              <a:ahLst/>
              <a:cxnLst/>
              <a:rect l="l" t="t" r="r" b="b"/>
              <a:pathLst>
                <a:path w="765809" h="433704">
                  <a:moveTo>
                    <a:pt x="661520" y="39937"/>
                  </a:moveTo>
                  <a:lnTo>
                    <a:pt x="0" y="399669"/>
                  </a:lnTo>
                  <a:lnTo>
                    <a:pt x="18287" y="433197"/>
                  </a:lnTo>
                  <a:lnTo>
                    <a:pt x="679678" y="73472"/>
                  </a:lnTo>
                  <a:lnTo>
                    <a:pt x="699321" y="41063"/>
                  </a:lnTo>
                  <a:lnTo>
                    <a:pt x="661520" y="39937"/>
                  </a:lnTo>
                  <a:close/>
                </a:path>
                <a:path w="765809" h="433704">
                  <a:moveTo>
                    <a:pt x="765040" y="6223"/>
                  </a:moveTo>
                  <a:lnTo>
                    <a:pt x="723518" y="6223"/>
                  </a:lnTo>
                  <a:lnTo>
                    <a:pt x="741680" y="39750"/>
                  </a:lnTo>
                  <a:lnTo>
                    <a:pt x="679678" y="73472"/>
                  </a:lnTo>
                  <a:lnTo>
                    <a:pt x="647700" y="126237"/>
                  </a:lnTo>
                  <a:lnTo>
                    <a:pt x="645140" y="133361"/>
                  </a:lnTo>
                  <a:lnTo>
                    <a:pt x="645509" y="140652"/>
                  </a:lnTo>
                  <a:lnTo>
                    <a:pt x="648592" y="147276"/>
                  </a:lnTo>
                  <a:lnTo>
                    <a:pt x="654177" y="152400"/>
                  </a:lnTo>
                  <a:lnTo>
                    <a:pt x="661300" y="154979"/>
                  </a:lnTo>
                  <a:lnTo>
                    <a:pt x="668591" y="154654"/>
                  </a:lnTo>
                  <a:lnTo>
                    <a:pt x="675215" y="151614"/>
                  </a:lnTo>
                  <a:lnTo>
                    <a:pt x="680338" y="146050"/>
                  </a:lnTo>
                  <a:lnTo>
                    <a:pt x="765040" y="6223"/>
                  </a:lnTo>
                  <a:close/>
                </a:path>
                <a:path w="765809" h="433704">
                  <a:moveTo>
                    <a:pt x="699321" y="41063"/>
                  </a:moveTo>
                  <a:lnTo>
                    <a:pt x="679678" y="73472"/>
                  </a:lnTo>
                  <a:lnTo>
                    <a:pt x="737476" y="42037"/>
                  </a:lnTo>
                  <a:lnTo>
                    <a:pt x="732028" y="42037"/>
                  </a:lnTo>
                  <a:lnTo>
                    <a:pt x="699321" y="41063"/>
                  </a:lnTo>
                  <a:close/>
                </a:path>
                <a:path w="765809" h="433704">
                  <a:moveTo>
                    <a:pt x="716280" y="13081"/>
                  </a:moveTo>
                  <a:lnTo>
                    <a:pt x="699321" y="41063"/>
                  </a:lnTo>
                  <a:lnTo>
                    <a:pt x="732028" y="42037"/>
                  </a:lnTo>
                  <a:lnTo>
                    <a:pt x="716280" y="13081"/>
                  </a:lnTo>
                  <a:close/>
                </a:path>
                <a:path w="765809" h="433704">
                  <a:moveTo>
                    <a:pt x="727233" y="13081"/>
                  </a:moveTo>
                  <a:lnTo>
                    <a:pt x="716280" y="13081"/>
                  </a:lnTo>
                  <a:lnTo>
                    <a:pt x="732028" y="42037"/>
                  </a:lnTo>
                  <a:lnTo>
                    <a:pt x="737476" y="42037"/>
                  </a:lnTo>
                  <a:lnTo>
                    <a:pt x="741680" y="39750"/>
                  </a:lnTo>
                  <a:lnTo>
                    <a:pt x="727233" y="13081"/>
                  </a:lnTo>
                  <a:close/>
                </a:path>
                <a:path w="765809" h="433704">
                  <a:moveTo>
                    <a:pt x="723518" y="6223"/>
                  </a:moveTo>
                  <a:lnTo>
                    <a:pt x="661520" y="39937"/>
                  </a:lnTo>
                  <a:lnTo>
                    <a:pt x="699321" y="41063"/>
                  </a:lnTo>
                  <a:lnTo>
                    <a:pt x="716280" y="13081"/>
                  </a:lnTo>
                  <a:lnTo>
                    <a:pt x="727233" y="13081"/>
                  </a:lnTo>
                  <a:lnTo>
                    <a:pt x="723518" y="6223"/>
                  </a:lnTo>
                  <a:close/>
                </a:path>
                <a:path w="765809" h="433704">
                  <a:moveTo>
                    <a:pt x="600963" y="0"/>
                  </a:moveTo>
                  <a:lnTo>
                    <a:pt x="593494" y="1234"/>
                  </a:lnTo>
                  <a:lnTo>
                    <a:pt x="587311" y="5111"/>
                  </a:lnTo>
                  <a:lnTo>
                    <a:pt x="583033" y="11037"/>
                  </a:lnTo>
                  <a:lnTo>
                    <a:pt x="581279" y="18414"/>
                  </a:lnTo>
                  <a:lnTo>
                    <a:pt x="582586" y="25884"/>
                  </a:lnTo>
                  <a:lnTo>
                    <a:pt x="586501" y="32067"/>
                  </a:lnTo>
                  <a:lnTo>
                    <a:pt x="592441" y="36345"/>
                  </a:lnTo>
                  <a:lnTo>
                    <a:pt x="599820" y="38100"/>
                  </a:lnTo>
                  <a:lnTo>
                    <a:pt x="661520" y="39937"/>
                  </a:lnTo>
                  <a:lnTo>
                    <a:pt x="723518" y="6223"/>
                  </a:lnTo>
                  <a:lnTo>
                    <a:pt x="765040" y="6223"/>
                  </a:lnTo>
                  <a:lnTo>
                    <a:pt x="765810" y="4952"/>
                  </a:lnTo>
                  <a:lnTo>
                    <a:pt x="600963" y="0"/>
                  </a:lnTo>
                  <a:close/>
                </a:path>
              </a:pathLst>
            </a:custGeom>
            <a:solidFill>
              <a:srgbClr val="000000"/>
            </a:solidFill>
          </p:spPr>
          <p:txBody>
            <a:bodyPr wrap="square" lIns="0" tIns="0" rIns="0" bIns="0" rtlCol="0"/>
            <a:lstStyle/>
            <a:p>
              <a:endParaRPr/>
            </a:p>
          </p:txBody>
        </p:sp>
        <p:sp>
          <p:nvSpPr>
            <p:cNvPr id="24" name="object 78"/>
            <p:cNvSpPr/>
            <p:nvPr/>
          </p:nvSpPr>
          <p:spPr>
            <a:xfrm rot="20826575">
              <a:off x="5836878" y="3894612"/>
              <a:ext cx="906144" cy="600710"/>
            </a:xfrm>
            <a:custGeom>
              <a:avLst/>
              <a:gdLst/>
              <a:ahLst/>
              <a:cxnLst/>
              <a:rect l="l" t="t" r="r" b="b"/>
              <a:pathLst>
                <a:path w="906145" h="600710">
                  <a:moveTo>
                    <a:pt x="743076" y="554101"/>
                  </a:moveTo>
                  <a:lnTo>
                    <a:pt x="735585" y="555242"/>
                  </a:lnTo>
                  <a:lnTo>
                    <a:pt x="729345" y="559038"/>
                  </a:lnTo>
                  <a:lnTo>
                    <a:pt x="724985" y="564905"/>
                  </a:lnTo>
                  <a:lnTo>
                    <a:pt x="723138" y="572262"/>
                  </a:lnTo>
                  <a:lnTo>
                    <a:pt x="724259" y="579699"/>
                  </a:lnTo>
                  <a:lnTo>
                    <a:pt x="728011" y="585946"/>
                  </a:lnTo>
                  <a:lnTo>
                    <a:pt x="733835" y="590335"/>
                  </a:lnTo>
                  <a:lnTo>
                    <a:pt x="741172" y="592201"/>
                  </a:lnTo>
                  <a:lnTo>
                    <a:pt x="906018" y="600456"/>
                  </a:lnTo>
                  <a:lnTo>
                    <a:pt x="903662" y="595757"/>
                  </a:lnTo>
                  <a:lnTo>
                    <a:pt x="863853" y="595757"/>
                  </a:lnTo>
                  <a:lnTo>
                    <a:pt x="804841" y="557245"/>
                  </a:lnTo>
                  <a:lnTo>
                    <a:pt x="743076" y="554101"/>
                  </a:lnTo>
                  <a:close/>
                </a:path>
                <a:path w="906145" h="600710">
                  <a:moveTo>
                    <a:pt x="804841" y="557245"/>
                  </a:moveTo>
                  <a:lnTo>
                    <a:pt x="863853" y="595757"/>
                  </a:lnTo>
                  <a:lnTo>
                    <a:pt x="868666" y="588391"/>
                  </a:lnTo>
                  <a:lnTo>
                    <a:pt x="857250" y="588391"/>
                  </a:lnTo>
                  <a:lnTo>
                    <a:pt x="842607" y="559168"/>
                  </a:lnTo>
                  <a:lnTo>
                    <a:pt x="804841" y="557245"/>
                  </a:lnTo>
                  <a:close/>
                </a:path>
                <a:path w="906145" h="600710">
                  <a:moveTo>
                    <a:pt x="813762" y="442525"/>
                  </a:moveTo>
                  <a:lnTo>
                    <a:pt x="806450" y="444500"/>
                  </a:lnTo>
                  <a:lnTo>
                    <a:pt x="800494" y="449149"/>
                  </a:lnTo>
                  <a:lnTo>
                    <a:pt x="796909" y="455501"/>
                  </a:lnTo>
                  <a:lnTo>
                    <a:pt x="795966" y="462734"/>
                  </a:lnTo>
                  <a:lnTo>
                    <a:pt x="797941" y="470027"/>
                  </a:lnTo>
                  <a:lnTo>
                    <a:pt x="825665" y="525356"/>
                  </a:lnTo>
                  <a:lnTo>
                    <a:pt x="884682" y="563880"/>
                  </a:lnTo>
                  <a:lnTo>
                    <a:pt x="863853" y="595757"/>
                  </a:lnTo>
                  <a:lnTo>
                    <a:pt x="903662" y="595757"/>
                  </a:lnTo>
                  <a:lnTo>
                    <a:pt x="832103" y="453009"/>
                  </a:lnTo>
                  <a:lnTo>
                    <a:pt x="827434" y="447053"/>
                  </a:lnTo>
                  <a:lnTo>
                    <a:pt x="821039" y="443468"/>
                  </a:lnTo>
                  <a:lnTo>
                    <a:pt x="813762" y="442525"/>
                  </a:lnTo>
                  <a:close/>
                </a:path>
                <a:path w="906145" h="600710">
                  <a:moveTo>
                    <a:pt x="842607" y="559168"/>
                  </a:moveTo>
                  <a:lnTo>
                    <a:pt x="857250" y="588391"/>
                  </a:lnTo>
                  <a:lnTo>
                    <a:pt x="875284" y="560832"/>
                  </a:lnTo>
                  <a:lnTo>
                    <a:pt x="842607" y="559168"/>
                  </a:lnTo>
                  <a:close/>
                </a:path>
                <a:path w="906145" h="600710">
                  <a:moveTo>
                    <a:pt x="825665" y="525356"/>
                  </a:moveTo>
                  <a:lnTo>
                    <a:pt x="842607" y="559168"/>
                  </a:lnTo>
                  <a:lnTo>
                    <a:pt x="875284" y="560832"/>
                  </a:lnTo>
                  <a:lnTo>
                    <a:pt x="857250" y="588391"/>
                  </a:lnTo>
                  <a:lnTo>
                    <a:pt x="868666" y="588391"/>
                  </a:lnTo>
                  <a:lnTo>
                    <a:pt x="884682" y="563880"/>
                  </a:lnTo>
                  <a:lnTo>
                    <a:pt x="825665" y="525356"/>
                  </a:lnTo>
                  <a:close/>
                </a:path>
                <a:path w="906145" h="600710">
                  <a:moveTo>
                    <a:pt x="20828" y="0"/>
                  </a:moveTo>
                  <a:lnTo>
                    <a:pt x="0" y="32004"/>
                  </a:lnTo>
                  <a:lnTo>
                    <a:pt x="804841" y="557245"/>
                  </a:lnTo>
                  <a:lnTo>
                    <a:pt x="842607" y="559168"/>
                  </a:lnTo>
                  <a:lnTo>
                    <a:pt x="825665" y="525356"/>
                  </a:lnTo>
                  <a:lnTo>
                    <a:pt x="20828" y="0"/>
                  </a:lnTo>
                  <a:close/>
                </a:path>
              </a:pathLst>
            </a:custGeom>
            <a:solidFill>
              <a:srgbClr val="000000"/>
            </a:solidFill>
          </p:spPr>
          <p:txBody>
            <a:bodyPr wrap="square" lIns="0" tIns="0" rIns="0" bIns="0" rtlCol="0"/>
            <a:lstStyle/>
            <a:p>
              <a:endParaRPr/>
            </a:p>
          </p:txBody>
        </p:sp>
      </p:grpSp>
      <p:pic>
        <p:nvPicPr>
          <p:cNvPr id="28" name="object 70"/>
          <p:cNvPicPr/>
          <p:nvPr/>
        </p:nvPicPr>
        <p:blipFill>
          <a:blip r:embed="rId6" cstate="print"/>
          <a:stretch>
            <a:fillRect/>
          </a:stretch>
        </p:blipFill>
        <p:spPr>
          <a:xfrm>
            <a:off x="6664391" y="4312001"/>
            <a:ext cx="932114" cy="965695"/>
          </a:xfrm>
          <a:prstGeom prst="rect">
            <a:avLst/>
          </a:prstGeom>
        </p:spPr>
      </p:pic>
      <p:sp>
        <p:nvSpPr>
          <p:cNvPr id="29" name="object 71"/>
          <p:cNvSpPr txBox="1"/>
          <p:nvPr/>
        </p:nvSpPr>
        <p:spPr>
          <a:xfrm>
            <a:off x="6834271" y="4505967"/>
            <a:ext cx="731067" cy="382156"/>
          </a:xfrm>
          <a:prstGeom prst="rect">
            <a:avLst/>
          </a:prstGeom>
        </p:spPr>
        <p:txBody>
          <a:bodyPr vert="horz" wrap="square" lIns="0" tIns="12700" rIns="0" bIns="0" rtlCol="0">
            <a:spAutoFit/>
          </a:bodyPr>
          <a:lstStyle/>
          <a:p>
            <a:pPr marL="38100">
              <a:lnSpc>
                <a:spcPct val="100000"/>
              </a:lnSpc>
              <a:spcBef>
                <a:spcPts val="100"/>
              </a:spcBef>
            </a:pPr>
            <a:r>
              <a:rPr lang="en-US" sz="1600" spc="-5" dirty="0" smtClean="0">
                <a:latin typeface="Times New Roman"/>
                <a:cs typeface="Times New Roman"/>
              </a:rPr>
              <a:t>108</a:t>
            </a:r>
            <a:r>
              <a:rPr lang="en-US" sz="3600" spc="-7" baseline="-16203" dirty="0" smtClean="0">
                <a:latin typeface="Times New Roman"/>
                <a:cs typeface="Times New Roman"/>
              </a:rPr>
              <a:t>In</a:t>
            </a:r>
            <a:endParaRPr sz="3600" baseline="-16203">
              <a:latin typeface="Times New Roman"/>
              <a:cs typeface="Times New Roman"/>
            </a:endParaRPr>
          </a:p>
        </p:txBody>
      </p:sp>
      <p:pic>
        <p:nvPicPr>
          <p:cNvPr id="32" name="object 63"/>
          <p:cNvPicPr/>
          <p:nvPr/>
        </p:nvPicPr>
        <p:blipFill>
          <a:blip r:embed="rId7" cstate="print"/>
          <a:stretch>
            <a:fillRect/>
          </a:stretch>
        </p:blipFill>
        <p:spPr>
          <a:xfrm>
            <a:off x="6937194" y="2573978"/>
            <a:ext cx="938129" cy="964089"/>
          </a:xfrm>
          <a:prstGeom prst="rect">
            <a:avLst/>
          </a:prstGeom>
        </p:spPr>
      </p:pic>
      <p:sp>
        <p:nvSpPr>
          <p:cNvPr id="33" name="object 67"/>
          <p:cNvSpPr txBox="1"/>
          <p:nvPr/>
        </p:nvSpPr>
        <p:spPr>
          <a:xfrm>
            <a:off x="7069581" y="2725769"/>
            <a:ext cx="635000" cy="382156"/>
          </a:xfrm>
          <a:prstGeom prst="rect">
            <a:avLst/>
          </a:prstGeom>
        </p:spPr>
        <p:txBody>
          <a:bodyPr vert="horz" wrap="square" lIns="0" tIns="12700" rIns="0" bIns="0" rtlCol="0">
            <a:spAutoFit/>
          </a:bodyPr>
          <a:lstStyle/>
          <a:p>
            <a:pPr marL="38100">
              <a:lnSpc>
                <a:spcPct val="100000"/>
              </a:lnSpc>
              <a:spcBef>
                <a:spcPts val="100"/>
              </a:spcBef>
            </a:pPr>
            <a:r>
              <a:rPr lang="en-US" spc="-5" baseline="30000" dirty="0" smtClean="0">
                <a:latin typeface="Times New Roman"/>
                <a:cs typeface="Times New Roman"/>
              </a:rPr>
              <a:t>108</a:t>
            </a:r>
            <a:r>
              <a:rPr lang="en-US" sz="3600" spc="-7" baseline="-16203" dirty="0" smtClean="0">
                <a:latin typeface="Times New Roman"/>
                <a:cs typeface="Times New Roman"/>
              </a:rPr>
              <a:t>Sn</a:t>
            </a:r>
            <a:endParaRPr sz="3600" baseline="-16203">
              <a:latin typeface="Times New Roman"/>
              <a:cs typeface="Times New Roman"/>
            </a:endParaRPr>
          </a:p>
        </p:txBody>
      </p:sp>
      <p:sp>
        <p:nvSpPr>
          <p:cNvPr id="35" name="object 39"/>
          <p:cNvSpPr txBox="1"/>
          <p:nvPr/>
        </p:nvSpPr>
        <p:spPr>
          <a:xfrm>
            <a:off x="6165134" y="3691881"/>
            <a:ext cx="385783" cy="289823"/>
          </a:xfrm>
          <a:prstGeom prst="rect">
            <a:avLst/>
          </a:prstGeom>
        </p:spPr>
        <p:txBody>
          <a:bodyPr vert="horz" wrap="square" lIns="0" tIns="12700" rIns="0" bIns="0" rtlCol="0">
            <a:spAutoFit/>
          </a:bodyPr>
          <a:lstStyle/>
          <a:p>
            <a:pPr marL="12700">
              <a:lnSpc>
                <a:spcPct val="100000"/>
              </a:lnSpc>
              <a:spcBef>
                <a:spcPts val="100"/>
              </a:spcBef>
            </a:pPr>
            <a:r>
              <a:rPr lang="en-US" sz="1800" b="1" dirty="0" smtClean="0">
                <a:solidFill>
                  <a:srgbClr val="001F5F"/>
                </a:solidFill>
                <a:latin typeface="Calibri"/>
                <a:cs typeface="Calibri"/>
              </a:rPr>
              <a:t>p3</a:t>
            </a:r>
            <a:r>
              <a:rPr sz="1800" b="1" smtClean="0">
                <a:solidFill>
                  <a:srgbClr val="001F5F"/>
                </a:solidFill>
                <a:latin typeface="Calibri"/>
                <a:cs typeface="Calibri"/>
              </a:rPr>
              <a:t>n</a:t>
            </a:r>
            <a:endParaRPr sz="1800">
              <a:latin typeface="Calibri"/>
              <a:cs typeface="Calibri"/>
            </a:endParaRPr>
          </a:p>
        </p:txBody>
      </p:sp>
      <p:sp>
        <p:nvSpPr>
          <p:cNvPr id="92" name="object 76"/>
          <p:cNvSpPr/>
          <p:nvPr/>
        </p:nvSpPr>
        <p:spPr>
          <a:xfrm rot="5400000">
            <a:off x="6913885" y="3854223"/>
            <a:ext cx="762635" cy="171450"/>
          </a:xfrm>
          <a:custGeom>
            <a:avLst/>
            <a:gdLst/>
            <a:ahLst/>
            <a:cxnLst/>
            <a:rect l="l" t="t" r="r" b="b"/>
            <a:pathLst>
              <a:path w="762634" h="171450">
                <a:moveTo>
                  <a:pt x="653750" y="104680"/>
                </a:moveTo>
                <a:lnTo>
                  <a:pt x="600329" y="135689"/>
                </a:lnTo>
                <a:lnTo>
                  <a:pt x="594647" y="140739"/>
                </a:lnTo>
                <a:lnTo>
                  <a:pt x="591454" y="147325"/>
                </a:lnTo>
                <a:lnTo>
                  <a:pt x="590952" y="154602"/>
                </a:lnTo>
                <a:lnTo>
                  <a:pt x="593343" y="161724"/>
                </a:lnTo>
                <a:lnTo>
                  <a:pt x="598394" y="167405"/>
                </a:lnTo>
                <a:lnTo>
                  <a:pt x="604980" y="170598"/>
                </a:lnTo>
                <a:lnTo>
                  <a:pt x="612257" y="171100"/>
                </a:lnTo>
                <a:lnTo>
                  <a:pt x="619379" y="168709"/>
                </a:lnTo>
                <a:lnTo>
                  <a:pt x="729336" y="104828"/>
                </a:lnTo>
                <a:lnTo>
                  <a:pt x="653750" y="104680"/>
                </a:lnTo>
                <a:close/>
              </a:path>
              <a:path w="762634" h="171450">
                <a:moveTo>
                  <a:pt x="686498" y="85671"/>
                </a:moveTo>
                <a:lnTo>
                  <a:pt x="653750" y="104680"/>
                </a:lnTo>
                <a:lnTo>
                  <a:pt x="724281" y="104828"/>
                </a:lnTo>
                <a:lnTo>
                  <a:pt x="724281" y="102161"/>
                </a:lnTo>
                <a:lnTo>
                  <a:pt x="714629" y="102161"/>
                </a:lnTo>
                <a:lnTo>
                  <a:pt x="686498" y="85671"/>
                </a:lnTo>
                <a:close/>
              </a:path>
              <a:path w="762634" h="171450">
                <a:moveTo>
                  <a:pt x="612584" y="0"/>
                </a:moveTo>
                <a:lnTo>
                  <a:pt x="605313" y="450"/>
                </a:lnTo>
                <a:lnTo>
                  <a:pt x="598757" y="3591"/>
                </a:lnTo>
                <a:lnTo>
                  <a:pt x="593725" y="9197"/>
                </a:lnTo>
                <a:lnTo>
                  <a:pt x="591258" y="16390"/>
                </a:lnTo>
                <a:lnTo>
                  <a:pt x="591708" y="23691"/>
                </a:lnTo>
                <a:lnTo>
                  <a:pt x="594850" y="30253"/>
                </a:lnTo>
                <a:lnTo>
                  <a:pt x="600456" y="35232"/>
                </a:lnTo>
                <a:lnTo>
                  <a:pt x="653931" y="66580"/>
                </a:lnTo>
                <a:lnTo>
                  <a:pt x="724281" y="66728"/>
                </a:lnTo>
                <a:lnTo>
                  <a:pt x="724281" y="104828"/>
                </a:lnTo>
                <a:lnTo>
                  <a:pt x="729336" y="104828"/>
                </a:lnTo>
                <a:lnTo>
                  <a:pt x="762127" y="85778"/>
                </a:lnTo>
                <a:lnTo>
                  <a:pt x="619760" y="2466"/>
                </a:lnTo>
                <a:lnTo>
                  <a:pt x="612584" y="0"/>
                </a:lnTo>
                <a:close/>
              </a:path>
              <a:path w="762634" h="171450">
                <a:moveTo>
                  <a:pt x="0" y="65204"/>
                </a:moveTo>
                <a:lnTo>
                  <a:pt x="0" y="103304"/>
                </a:lnTo>
                <a:lnTo>
                  <a:pt x="653750" y="104680"/>
                </a:lnTo>
                <a:lnTo>
                  <a:pt x="686498" y="85671"/>
                </a:lnTo>
                <a:lnTo>
                  <a:pt x="653931" y="66580"/>
                </a:lnTo>
                <a:lnTo>
                  <a:pt x="0" y="65204"/>
                </a:lnTo>
                <a:close/>
              </a:path>
              <a:path w="762634" h="171450">
                <a:moveTo>
                  <a:pt x="714756" y="69268"/>
                </a:moveTo>
                <a:lnTo>
                  <a:pt x="686498" y="85671"/>
                </a:lnTo>
                <a:lnTo>
                  <a:pt x="714629" y="102161"/>
                </a:lnTo>
                <a:lnTo>
                  <a:pt x="714756" y="69268"/>
                </a:lnTo>
                <a:close/>
              </a:path>
              <a:path w="762634" h="171450">
                <a:moveTo>
                  <a:pt x="724281" y="69268"/>
                </a:moveTo>
                <a:lnTo>
                  <a:pt x="714756" y="69268"/>
                </a:lnTo>
                <a:lnTo>
                  <a:pt x="714629" y="102161"/>
                </a:lnTo>
                <a:lnTo>
                  <a:pt x="724281" y="102161"/>
                </a:lnTo>
                <a:lnTo>
                  <a:pt x="724281" y="69268"/>
                </a:lnTo>
                <a:close/>
              </a:path>
              <a:path w="762634" h="171450">
                <a:moveTo>
                  <a:pt x="653931" y="66580"/>
                </a:moveTo>
                <a:lnTo>
                  <a:pt x="686498" y="85671"/>
                </a:lnTo>
                <a:lnTo>
                  <a:pt x="714756" y="69268"/>
                </a:lnTo>
                <a:lnTo>
                  <a:pt x="724281" y="69268"/>
                </a:lnTo>
                <a:lnTo>
                  <a:pt x="724281" y="66728"/>
                </a:lnTo>
                <a:lnTo>
                  <a:pt x="653931" y="66580"/>
                </a:lnTo>
                <a:close/>
              </a:path>
            </a:pathLst>
          </a:custGeom>
          <a:solidFill>
            <a:srgbClr val="000000"/>
          </a:solidFill>
        </p:spPr>
        <p:txBody>
          <a:bodyPr wrap="square" lIns="0" tIns="0" rIns="0" bIns="0" rtlCol="0"/>
          <a:lstStyle/>
          <a:p>
            <a:endParaRPr/>
          </a:p>
        </p:txBody>
      </p:sp>
      <p:sp>
        <p:nvSpPr>
          <p:cNvPr id="96" name="Rectangle 95"/>
          <p:cNvSpPr/>
          <p:nvPr/>
        </p:nvSpPr>
        <p:spPr>
          <a:xfrm>
            <a:off x="6202034" y="2725710"/>
            <a:ext cx="437940" cy="369332"/>
          </a:xfrm>
          <a:prstGeom prst="rect">
            <a:avLst/>
          </a:prstGeom>
        </p:spPr>
        <p:txBody>
          <a:bodyPr wrap="none">
            <a:spAutoFit/>
          </a:bodyPr>
          <a:lstStyle/>
          <a:p>
            <a:pPr marL="12700">
              <a:lnSpc>
                <a:spcPct val="100000"/>
              </a:lnSpc>
              <a:spcBef>
                <a:spcPts val="100"/>
              </a:spcBef>
            </a:pPr>
            <a:r>
              <a:rPr lang="en-US" b="1" dirty="0" smtClean="0">
                <a:solidFill>
                  <a:srgbClr val="001F5F"/>
                </a:solidFill>
                <a:latin typeface="Calibri"/>
                <a:cs typeface="Calibri"/>
              </a:rPr>
              <a:t>4n</a:t>
            </a:r>
            <a:endParaRPr lang="en-US" dirty="0">
              <a:latin typeface="Calibri"/>
              <a:cs typeface="Calibri"/>
            </a:endParaRPr>
          </a:p>
        </p:txBody>
      </p:sp>
      <p:sp>
        <p:nvSpPr>
          <p:cNvPr id="97" name="TextBox 96"/>
          <p:cNvSpPr txBox="1"/>
          <p:nvPr/>
        </p:nvSpPr>
        <p:spPr>
          <a:xfrm>
            <a:off x="723326" y="1296537"/>
            <a:ext cx="5281689" cy="892552"/>
          </a:xfrm>
          <a:prstGeom prst="rect">
            <a:avLst/>
          </a:prstGeom>
          <a:noFill/>
        </p:spPr>
        <p:txBody>
          <a:bodyPr wrap="square" rtlCol="0">
            <a:spAutoFit/>
          </a:bodyPr>
          <a:lstStyle/>
          <a:p>
            <a:pPr>
              <a:buFont typeface="Wingdings" pitchFamily="2" charset="2"/>
              <a:buChar char="§"/>
            </a:pPr>
            <a:r>
              <a:rPr lang="en-US" sz="2400" dirty="0" smtClean="0"/>
              <a:t> </a:t>
            </a:r>
            <a:r>
              <a:rPr lang="en-US" sz="2800" b="1" dirty="0" smtClean="0"/>
              <a:t>Precursor Contribution</a:t>
            </a:r>
            <a:r>
              <a:rPr lang="en-US" sz="2400" dirty="0" smtClean="0"/>
              <a:t/>
            </a:r>
            <a:br>
              <a:rPr lang="en-US" sz="2400" dirty="0" smtClean="0"/>
            </a:br>
            <a:endParaRPr lang="en-US" sz="2400" dirty="0"/>
          </a:p>
        </p:txBody>
      </p:sp>
      <p:sp>
        <p:nvSpPr>
          <p:cNvPr id="98" name="Rectangle 97"/>
          <p:cNvSpPr/>
          <p:nvPr/>
        </p:nvSpPr>
        <p:spPr>
          <a:xfrm>
            <a:off x="7389410" y="3722014"/>
            <a:ext cx="789960" cy="369332"/>
          </a:xfrm>
          <a:prstGeom prst="rect">
            <a:avLst/>
          </a:prstGeom>
        </p:spPr>
        <p:txBody>
          <a:bodyPr wrap="none">
            <a:spAutoFit/>
          </a:bodyPr>
          <a:lstStyle/>
          <a:p>
            <a:pPr marL="12700">
              <a:lnSpc>
                <a:spcPct val="100000"/>
              </a:lnSpc>
              <a:spcBef>
                <a:spcPts val="100"/>
              </a:spcBef>
            </a:pPr>
            <a:r>
              <a:rPr lang="en-US" b="1" dirty="0" smtClean="0">
                <a:solidFill>
                  <a:srgbClr val="001F5F"/>
                </a:solidFill>
                <a:latin typeface="Symbol" pitchFamily="18" charset="2"/>
                <a:cs typeface="Calibri"/>
              </a:rPr>
              <a:t>b</a:t>
            </a:r>
            <a:r>
              <a:rPr lang="en-US" b="1" baseline="30000" dirty="0" smtClean="0">
                <a:solidFill>
                  <a:srgbClr val="001F5F"/>
                </a:solidFill>
                <a:latin typeface="Symbol" pitchFamily="18" charset="2"/>
                <a:cs typeface="Calibri"/>
              </a:rPr>
              <a:t>+</a:t>
            </a:r>
            <a:r>
              <a:rPr lang="en-US" b="1" dirty="0" smtClean="0">
                <a:solidFill>
                  <a:srgbClr val="001F5F"/>
                </a:solidFill>
                <a:latin typeface="Cambria" pitchFamily="18" charset="0"/>
                <a:cs typeface="Calibri"/>
              </a:rPr>
              <a:t>/EC</a:t>
            </a:r>
            <a:endParaRPr lang="en-US" baseline="30000" dirty="0">
              <a:latin typeface="Symbol" pitchFamily="18" charset="2"/>
              <a:cs typeface="Calibri"/>
            </a:endParaRPr>
          </a:p>
        </p:txBody>
      </p:sp>
      <p:sp>
        <p:nvSpPr>
          <p:cNvPr id="99" name="Rectangle 98"/>
          <p:cNvSpPr/>
          <p:nvPr/>
        </p:nvSpPr>
        <p:spPr>
          <a:xfrm>
            <a:off x="928048" y="4386727"/>
            <a:ext cx="5083776" cy="1015663"/>
          </a:xfrm>
          <a:prstGeom prst="rect">
            <a:avLst/>
          </a:prstGeom>
          <a:solidFill>
            <a:schemeClr val="bg1"/>
          </a:solidFill>
        </p:spPr>
        <p:txBody>
          <a:bodyPr wrap="square">
            <a:spAutoFit/>
          </a:bodyPr>
          <a:lstStyle/>
          <a:p>
            <a:r>
              <a:rPr lang="en-US" sz="2000" b="1" dirty="0" smtClean="0"/>
              <a:t>Direct and the precursor decay contribution in the population of 108In. </a:t>
            </a:r>
            <a:br>
              <a:rPr lang="en-US" sz="2000" b="1" dirty="0" smtClean="0"/>
            </a:br>
            <a:endParaRPr lang="en-US" sz="2000" b="1" dirty="0"/>
          </a:p>
        </p:txBody>
      </p:sp>
    </p:spTree>
    <p:extLst>
      <p:ext uri="{BB962C8B-B14F-4D97-AF65-F5344CB8AC3E}">
        <p14:creationId xmlns="" xmlns:p14="http://schemas.microsoft.com/office/powerpoint/2010/main" val="3645546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lvl="0" algn="ctr" defTabSz="914400">
              <a:lnSpc>
                <a:spcPct val="90000"/>
              </a:lnSpc>
              <a:spcBef>
                <a:spcPct val="0"/>
              </a:spcBef>
              <a:defRPr/>
            </a:pPr>
            <a:r>
              <a:rPr lang="en-US" sz="4000" b="1" cap="all" dirty="0" smtClean="0">
                <a:solidFill>
                  <a:srgbClr val="FF0000"/>
                </a:solidFill>
              </a:rPr>
              <a:t>Results and discussion</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pic>
        <p:nvPicPr>
          <p:cNvPr id="3" name="Picture 2" descr="p3nCum.jpg"/>
          <p:cNvPicPr>
            <a:picLocks noChangeAspect="1"/>
          </p:cNvPicPr>
          <p:nvPr/>
        </p:nvPicPr>
        <p:blipFill>
          <a:blip r:embed="rId3"/>
          <a:stretch>
            <a:fillRect/>
          </a:stretch>
        </p:blipFill>
        <p:spPr>
          <a:xfrm>
            <a:off x="419029" y="689773"/>
            <a:ext cx="3883327" cy="295418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5029093" y="3500610"/>
            <a:ext cx="3152775" cy="866775"/>
          </a:xfrm>
          <a:prstGeom prst="rect">
            <a:avLst/>
          </a:prstGeom>
          <a:noFill/>
          <a:ln w="9525">
            <a:noFill/>
            <a:miter lim="800000"/>
            <a:headEnd/>
            <a:tailEnd/>
          </a:ln>
          <a:effectLst/>
        </p:spPr>
      </p:pic>
      <p:sp>
        <p:nvSpPr>
          <p:cNvPr id="6" name="TextBox 5"/>
          <p:cNvSpPr txBox="1"/>
          <p:nvPr/>
        </p:nvSpPr>
        <p:spPr>
          <a:xfrm>
            <a:off x="4763057" y="1091808"/>
            <a:ext cx="4217158" cy="2031325"/>
          </a:xfrm>
          <a:prstGeom prst="rect">
            <a:avLst/>
          </a:prstGeom>
          <a:noFill/>
        </p:spPr>
        <p:txBody>
          <a:bodyPr wrap="square" rtlCol="0">
            <a:spAutoFit/>
          </a:bodyPr>
          <a:lstStyle/>
          <a:p>
            <a:pPr algn="just"/>
            <a:r>
              <a:rPr lang="en-US" dirty="0" smtClean="0"/>
              <a:t>During the decay curve analysis, the cross section of reaction residues </a:t>
            </a:r>
            <a:r>
              <a:rPr lang="en-US" baseline="30000" dirty="0" smtClean="0"/>
              <a:t>108</a:t>
            </a:r>
            <a:r>
              <a:rPr lang="en-US" dirty="0" smtClean="0"/>
              <a:t>In(</a:t>
            </a:r>
            <a:r>
              <a:rPr lang="en-US" i="1" dirty="0" smtClean="0"/>
              <a:t>p</a:t>
            </a:r>
            <a:r>
              <a:rPr lang="en-US" dirty="0" smtClean="0"/>
              <a:t>3</a:t>
            </a:r>
            <a:r>
              <a:rPr lang="en-US" i="1" dirty="0" smtClean="0"/>
              <a:t>n</a:t>
            </a:r>
            <a:r>
              <a:rPr lang="en-US" dirty="0" smtClean="0"/>
              <a:t>) having a half-life of 58 min was found to be strongly fed from its higher charge isobar precursor </a:t>
            </a:r>
            <a:r>
              <a:rPr lang="en-US" baseline="30000" dirty="0" smtClean="0"/>
              <a:t>108</a:t>
            </a:r>
            <a:r>
              <a:rPr lang="en-US" dirty="0" smtClean="0"/>
              <a:t>Sn(4</a:t>
            </a:r>
            <a:r>
              <a:rPr lang="en-US" i="1" dirty="0" smtClean="0"/>
              <a:t>n</a:t>
            </a:r>
            <a:r>
              <a:rPr lang="en-US" dirty="0" smtClean="0"/>
              <a:t>) having a half-life of 10.30 min, through </a:t>
            </a:r>
            <a:r>
              <a:rPr lang="en-US" i="1" dirty="0" smtClean="0"/>
              <a:t>β</a:t>
            </a:r>
            <a:r>
              <a:rPr lang="en-US" dirty="0" smtClean="0"/>
              <a:t>+/EC decay. </a:t>
            </a:r>
            <a:br>
              <a:rPr lang="en-US" dirty="0" smtClean="0"/>
            </a:br>
            <a:endParaRPr lang="en-US" dirty="0"/>
          </a:p>
        </p:txBody>
      </p:sp>
      <p:pic>
        <p:nvPicPr>
          <p:cNvPr id="7" name="Picture 6" descr="p3n.jpg"/>
          <p:cNvPicPr>
            <a:picLocks noChangeAspect="1"/>
          </p:cNvPicPr>
          <p:nvPr/>
        </p:nvPicPr>
        <p:blipFill>
          <a:blip r:embed="rId5"/>
          <a:stretch>
            <a:fillRect/>
          </a:stretch>
        </p:blipFill>
        <p:spPr>
          <a:xfrm>
            <a:off x="416766" y="3643952"/>
            <a:ext cx="3892101" cy="3125377"/>
          </a:xfrm>
          <a:prstGeom prst="rect">
            <a:avLst/>
          </a:prstGeom>
        </p:spPr>
      </p:pic>
      <p:sp>
        <p:nvSpPr>
          <p:cNvPr id="9" name="Rectangle 8"/>
          <p:cNvSpPr/>
          <p:nvPr/>
        </p:nvSpPr>
        <p:spPr>
          <a:xfrm>
            <a:off x="4913186" y="2873819"/>
            <a:ext cx="3098043" cy="646331"/>
          </a:xfrm>
          <a:prstGeom prst="rect">
            <a:avLst/>
          </a:prstGeom>
        </p:spPr>
        <p:txBody>
          <a:bodyPr wrap="square">
            <a:spAutoFit/>
          </a:bodyPr>
          <a:lstStyle/>
          <a:p>
            <a:r>
              <a:rPr lang="en-US" dirty="0" err="1" smtClean="0"/>
              <a:t>Cavinato</a:t>
            </a:r>
            <a:r>
              <a:rPr lang="en-US" dirty="0" smtClean="0"/>
              <a:t> </a:t>
            </a:r>
            <a:r>
              <a:rPr lang="en-US" i="1" dirty="0" smtClean="0"/>
              <a:t>et al. </a:t>
            </a:r>
            <a:r>
              <a:rPr lang="en-US" dirty="0" smtClean="0"/>
              <a:t>formulation </a:t>
            </a:r>
            <a:br>
              <a:rPr lang="en-US" dirty="0" smtClean="0"/>
            </a:br>
            <a:endParaRPr lang="en-US" dirty="0"/>
          </a:p>
        </p:txBody>
      </p:sp>
      <p:sp>
        <p:nvSpPr>
          <p:cNvPr id="10" name="Rectangle 9"/>
          <p:cNvSpPr/>
          <p:nvPr/>
        </p:nvSpPr>
        <p:spPr>
          <a:xfrm>
            <a:off x="4769936" y="4552523"/>
            <a:ext cx="3650736" cy="646331"/>
          </a:xfrm>
          <a:prstGeom prst="rect">
            <a:avLst/>
          </a:prstGeom>
          <a:solidFill>
            <a:schemeClr val="bg1"/>
          </a:solidFill>
        </p:spPr>
        <p:txBody>
          <a:bodyPr wrap="square">
            <a:spAutoFit/>
          </a:bodyPr>
          <a:lstStyle/>
          <a:p>
            <a:r>
              <a:rPr lang="en-US" dirty="0" smtClean="0"/>
              <a:t>      Phys. Rev. C </a:t>
            </a:r>
            <a:r>
              <a:rPr lang="en-US" b="1" dirty="0" smtClean="0"/>
              <a:t>52</a:t>
            </a:r>
            <a:r>
              <a:rPr lang="en-US" dirty="0" smtClean="0"/>
              <a:t>, 2577 (1995). </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pic>
        <p:nvPicPr>
          <p:cNvPr id="3" name="Picture 2" descr="an.jpg"/>
          <p:cNvPicPr>
            <a:picLocks noChangeAspect="1"/>
          </p:cNvPicPr>
          <p:nvPr/>
        </p:nvPicPr>
        <p:blipFill>
          <a:blip r:embed="rId3"/>
          <a:stretch>
            <a:fillRect/>
          </a:stretch>
        </p:blipFill>
        <p:spPr>
          <a:xfrm>
            <a:off x="118772" y="1128281"/>
            <a:ext cx="3061156" cy="2654928"/>
          </a:xfrm>
          <a:prstGeom prst="rect">
            <a:avLst/>
          </a:prstGeom>
        </p:spPr>
      </p:pic>
      <p:pic>
        <p:nvPicPr>
          <p:cNvPr id="4" name="Picture 3" descr="a3n.jpg"/>
          <p:cNvPicPr>
            <a:picLocks noChangeAspect="1"/>
          </p:cNvPicPr>
          <p:nvPr/>
        </p:nvPicPr>
        <p:blipFill>
          <a:blip r:embed="rId4"/>
          <a:stretch>
            <a:fillRect/>
          </a:stretch>
        </p:blipFill>
        <p:spPr>
          <a:xfrm>
            <a:off x="3178843" y="1128282"/>
            <a:ext cx="3071831" cy="2653921"/>
          </a:xfrm>
          <a:prstGeom prst="rect">
            <a:avLst/>
          </a:prstGeom>
        </p:spPr>
      </p:pic>
      <p:pic>
        <p:nvPicPr>
          <p:cNvPr id="5" name="Picture 4" descr="a4n.jpg"/>
          <p:cNvPicPr>
            <a:picLocks noChangeAspect="1"/>
          </p:cNvPicPr>
          <p:nvPr/>
        </p:nvPicPr>
        <p:blipFill>
          <a:blip r:embed="rId5"/>
          <a:stretch>
            <a:fillRect/>
          </a:stretch>
        </p:blipFill>
        <p:spPr>
          <a:xfrm>
            <a:off x="6250674" y="1132764"/>
            <a:ext cx="2703321" cy="2647666"/>
          </a:xfrm>
          <a:prstGeom prst="rect">
            <a:avLst/>
          </a:prstGeom>
        </p:spPr>
      </p:pic>
      <p:pic>
        <p:nvPicPr>
          <p:cNvPr id="6" name="Picture 5" descr="ap3n.jpg"/>
          <p:cNvPicPr>
            <a:picLocks noChangeAspect="1"/>
          </p:cNvPicPr>
          <p:nvPr/>
        </p:nvPicPr>
        <p:blipFill>
          <a:blip r:embed="rId6"/>
          <a:stretch>
            <a:fillRect/>
          </a:stretch>
        </p:blipFill>
        <p:spPr>
          <a:xfrm>
            <a:off x="136477" y="3775993"/>
            <a:ext cx="2961563" cy="2899581"/>
          </a:xfrm>
          <a:prstGeom prst="rect">
            <a:avLst/>
          </a:prstGeom>
        </p:spPr>
      </p:pic>
      <p:pic>
        <p:nvPicPr>
          <p:cNvPr id="7" name="Picture 6" descr="ap4n.jpg"/>
          <p:cNvPicPr>
            <a:picLocks noChangeAspect="1"/>
          </p:cNvPicPr>
          <p:nvPr/>
        </p:nvPicPr>
        <p:blipFill>
          <a:blip r:embed="rId7"/>
          <a:stretch>
            <a:fillRect/>
          </a:stretch>
        </p:blipFill>
        <p:spPr>
          <a:xfrm>
            <a:off x="3086080" y="3766782"/>
            <a:ext cx="3186347" cy="2920621"/>
          </a:xfrm>
          <a:prstGeom prst="rect">
            <a:avLst/>
          </a:prstGeom>
        </p:spPr>
      </p:pic>
      <p:pic>
        <p:nvPicPr>
          <p:cNvPr id="8" name="Picture 7" descr="2a3n.jpg"/>
          <p:cNvPicPr>
            <a:picLocks noChangeAspect="1"/>
          </p:cNvPicPr>
          <p:nvPr/>
        </p:nvPicPr>
        <p:blipFill>
          <a:blip r:embed="rId8"/>
          <a:stretch>
            <a:fillRect/>
          </a:stretch>
        </p:blipFill>
        <p:spPr>
          <a:xfrm>
            <a:off x="6266094" y="3780429"/>
            <a:ext cx="2688609" cy="2869753"/>
          </a:xfrm>
          <a:prstGeom prst="rect">
            <a:avLst/>
          </a:prstGeom>
        </p:spPr>
      </p:pic>
      <p:sp>
        <p:nvSpPr>
          <p:cNvPr id="10" name="TextBox 9"/>
          <p:cNvSpPr txBox="1"/>
          <p:nvPr/>
        </p:nvSpPr>
        <p:spPr>
          <a:xfrm>
            <a:off x="546322" y="617523"/>
            <a:ext cx="3935757" cy="646331"/>
          </a:xfrm>
          <a:prstGeom prst="rect">
            <a:avLst/>
          </a:prstGeom>
          <a:noFill/>
        </p:spPr>
        <p:txBody>
          <a:bodyPr wrap="none" rtlCol="0">
            <a:spAutoFit/>
          </a:bodyPr>
          <a:lstStyle/>
          <a:p>
            <a:pPr>
              <a:buFont typeface="Wingdings" pitchFamily="2" charset="2"/>
              <a:buChar char="v"/>
            </a:pPr>
            <a:r>
              <a:rPr lang="en-US" b="1" dirty="0" smtClean="0">
                <a:solidFill>
                  <a:schemeClr val="accent5"/>
                </a:solidFill>
              </a:rPr>
              <a:t> Analysis of the </a:t>
            </a:r>
            <a:r>
              <a:rPr lang="en-US" b="1" i="1" dirty="0" smtClean="0">
                <a:solidFill>
                  <a:schemeClr val="accent5"/>
                </a:solidFill>
              </a:rPr>
              <a:t>α</a:t>
            </a:r>
            <a:r>
              <a:rPr lang="en-US" b="1" dirty="0" smtClean="0">
                <a:solidFill>
                  <a:schemeClr val="accent5"/>
                </a:solidFill>
              </a:rPr>
              <a:t>-emitting channels</a:t>
            </a:r>
            <a:r>
              <a:rPr lang="en-US" dirty="0" smtClean="0">
                <a:solidFill>
                  <a:schemeClr val="accent5"/>
                </a:solidFill>
              </a:rPr>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546322" y="617523"/>
            <a:ext cx="3935757" cy="646331"/>
          </a:xfrm>
          <a:prstGeom prst="rect">
            <a:avLst/>
          </a:prstGeom>
          <a:noFill/>
        </p:spPr>
        <p:txBody>
          <a:bodyPr wrap="none" rtlCol="0">
            <a:spAutoFit/>
          </a:bodyPr>
          <a:lstStyle/>
          <a:p>
            <a:pPr>
              <a:buFont typeface="Wingdings" pitchFamily="2" charset="2"/>
              <a:buChar char="v"/>
            </a:pPr>
            <a:r>
              <a:rPr lang="en-US" b="1" dirty="0" smtClean="0">
                <a:solidFill>
                  <a:schemeClr val="accent5"/>
                </a:solidFill>
              </a:rPr>
              <a:t> Analysis of the </a:t>
            </a:r>
            <a:r>
              <a:rPr lang="en-US" b="1" i="1" dirty="0" smtClean="0">
                <a:solidFill>
                  <a:schemeClr val="accent5"/>
                </a:solidFill>
              </a:rPr>
              <a:t>α</a:t>
            </a:r>
            <a:r>
              <a:rPr lang="en-US" b="1" dirty="0" smtClean="0">
                <a:solidFill>
                  <a:schemeClr val="accent5"/>
                </a:solidFill>
              </a:rPr>
              <a:t>-emitting channels</a:t>
            </a:r>
            <a:r>
              <a:rPr lang="en-US" dirty="0" smtClean="0">
                <a:solidFill>
                  <a:schemeClr val="accent5"/>
                </a:solidFill>
              </a:rPr>
              <a:t> </a:t>
            </a:r>
            <a:r>
              <a:rPr lang="en-US" dirty="0" smtClean="0"/>
              <a:t/>
            </a:r>
            <a:br>
              <a:rPr lang="en-US" dirty="0" smtClean="0"/>
            </a:br>
            <a:endParaRPr lang="en-US" dirty="0"/>
          </a:p>
        </p:txBody>
      </p:sp>
      <p:pic>
        <p:nvPicPr>
          <p:cNvPr id="4" name="Picture 3" descr="2a5n.jpg"/>
          <p:cNvPicPr>
            <a:picLocks noChangeAspect="1"/>
          </p:cNvPicPr>
          <p:nvPr/>
        </p:nvPicPr>
        <p:blipFill>
          <a:blip r:embed="rId3"/>
          <a:stretch>
            <a:fillRect/>
          </a:stretch>
        </p:blipFill>
        <p:spPr>
          <a:xfrm>
            <a:off x="378331" y="1181100"/>
            <a:ext cx="4146210" cy="3533021"/>
          </a:xfrm>
          <a:prstGeom prst="rect">
            <a:avLst/>
          </a:prstGeom>
        </p:spPr>
      </p:pic>
      <p:pic>
        <p:nvPicPr>
          <p:cNvPr id="5" name="Picture 4" descr="3a3n.jpg"/>
          <p:cNvPicPr>
            <a:picLocks noChangeAspect="1"/>
          </p:cNvPicPr>
          <p:nvPr/>
        </p:nvPicPr>
        <p:blipFill>
          <a:blip r:embed="rId4"/>
          <a:stretch>
            <a:fillRect/>
          </a:stretch>
        </p:blipFill>
        <p:spPr>
          <a:xfrm>
            <a:off x="4521418" y="1151906"/>
            <a:ext cx="4061870" cy="356259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272950" y="736738"/>
            <a:ext cx="8652681" cy="1200329"/>
          </a:xfrm>
          <a:prstGeom prst="rect">
            <a:avLst/>
          </a:prstGeom>
          <a:noFill/>
        </p:spPr>
        <p:txBody>
          <a:bodyPr wrap="square" rtlCol="0">
            <a:spAutoFit/>
          </a:bodyPr>
          <a:lstStyle/>
          <a:p>
            <a:pPr>
              <a:buFont typeface="Wingdings" pitchFamily="2" charset="2"/>
              <a:buChar char="§"/>
            </a:pPr>
            <a:r>
              <a:rPr lang="en-US" sz="2400" dirty="0" smtClean="0"/>
              <a:t> </a:t>
            </a:r>
            <a:r>
              <a:rPr lang="en-US" sz="2400" b="1" dirty="0" smtClean="0"/>
              <a:t>Entrance channel parameters effect on incomplete fusion probability.</a:t>
            </a:r>
            <a:r>
              <a:rPr lang="en-US" sz="2400" dirty="0" smtClean="0"/>
              <a:t/>
            </a:r>
            <a:br>
              <a:rPr lang="en-US" sz="2400" dirty="0" smtClean="0"/>
            </a:br>
            <a:endParaRPr lang="en-US" sz="2400" dirty="0"/>
          </a:p>
        </p:txBody>
      </p:sp>
      <p:pic>
        <p:nvPicPr>
          <p:cNvPr id="2050" name="Picture 2"/>
          <p:cNvPicPr>
            <a:picLocks noChangeAspect="1" noChangeArrowheads="1"/>
          </p:cNvPicPr>
          <p:nvPr/>
        </p:nvPicPr>
        <p:blipFill>
          <a:blip r:embed="rId3"/>
          <a:srcRect/>
          <a:stretch>
            <a:fillRect/>
          </a:stretch>
        </p:blipFill>
        <p:spPr bwMode="auto">
          <a:xfrm>
            <a:off x="4353485" y="1489811"/>
            <a:ext cx="2904558" cy="591669"/>
          </a:xfrm>
          <a:prstGeom prst="rect">
            <a:avLst/>
          </a:prstGeom>
          <a:noFill/>
          <a:ln w="9525">
            <a:noFill/>
            <a:miter lim="800000"/>
            <a:headEnd/>
            <a:tailEnd/>
          </a:ln>
          <a:effectLst/>
        </p:spPr>
      </p:pic>
      <p:pic>
        <p:nvPicPr>
          <p:cNvPr id="6" name="Picture 5" descr="Graph9.jpg"/>
          <p:cNvPicPr>
            <a:picLocks noChangeAspect="1"/>
          </p:cNvPicPr>
          <p:nvPr/>
        </p:nvPicPr>
        <p:blipFill>
          <a:blip r:embed="rId4"/>
          <a:stretch>
            <a:fillRect/>
          </a:stretch>
        </p:blipFill>
        <p:spPr>
          <a:xfrm>
            <a:off x="704247" y="1671040"/>
            <a:ext cx="3113988" cy="4761291"/>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3931237" y="4954693"/>
            <a:ext cx="4342116" cy="1540751"/>
          </a:xfrm>
          <a:prstGeom prst="rect">
            <a:avLst/>
          </a:prstGeom>
          <a:noFill/>
          <a:ln w="9525">
            <a:noFill/>
            <a:miter lim="800000"/>
            <a:headEnd/>
            <a:tailEnd/>
          </a:ln>
          <a:effectLst/>
        </p:spPr>
      </p:pic>
      <p:sp>
        <p:nvSpPr>
          <p:cNvPr id="8" name="Rectangle 7"/>
          <p:cNvSpPr/>
          <p:nvPr/>
        </p:nvSpPr>
        <p:spPr>
          <a:xfrm>
            <a:off x="4059681" y="2102377"/>
            <a:ext cx="3503222" cy="2862322"/>
          </a:xfrm>
          <a:prstGeom prst="rect">
            <a:avLst/>
          </a:prstGeom>
        </p:spPr>
        <p:txBody>
          <a:bodyPr wrap="square">
            <a:spAutoFit/>
          </a:bodyPr>
          <a:lstStyle/>
          <a:p>
            <a:pPr algn="just"/>
            <a:r>
              <a:rPr lang="en-US" dirty="0" smtClean="0"/>
              <a:t>An entrance channel parameter, the projectile’s </a:t>
            </a:r>
            <a:r>
              <a:rPr lang="en-US" i="1" dirty="0" smtClean="0"/>
              <a:t>α</a:t>
            </a:r>
            <a:r>
              <a:rPr lang="en-US" dirty="0" smtClean="0"/>
              <a:t>-</a:t>
            </a:r>
            <a:r>
              <a:rPr lang="en-US" i="1" dirty="0" smtClean="0"/>
              <a:t>Q </a:t>
            </a:r>
            <a:r>
              <a:rPr lang="en-US" dirty="0" smtClean="0"/>
              <a:t>value (</a:t>
            </a:r>
            <a:r>
              <a:rPr lang="en-US" i="1" dirty="0" smtClean="0"/>
              <a:t>Qα</a:t>
            </a:r>
            <a:r>
              <a:rPr lang="en-US" dirty="0" smtClean="0"/>
              <a:t>), which is expressed as the minimum energy needed to eject an </a:t>
            </a:r>
            <a:r>
              <a:rPr lang="en-US" i="1" dirty="0" smtClean="0"/>
              <a:t>α </a:t>
            </a:r>
            <a:r>
              <a:rPr lang="en-US" dirty="0" smtClean="0"/>
              <a:t>particle from the projectile, have been considered to understand these observations regarding the strong projectile-type effect on ICF reactions.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272950" y="941696"/>
            <a:ext cx="8652681" cy="1200329"/>
          </a:xfrm>
          <a:prstGeom prst="rect">
            <a:avLst/>
          </a:prstGeom>
          <a:noFill/>
        </p:spPr>
        <p:txBody>
          <a:bodyPr wrap="square" rtlCol="0">
            <a:spAutoFit/>
          </a:bodyPr>
          <a:lstStyle/>
          <a:p>
            <a:pPr>
              <a:buFont typeface="Wingdings" pitchFamily="2" charset="2"/>
              <a:buChar char="§"/>
            </a:pPr>
            <a:r>
              <a:rPr lang="en-US" sz="2400" dirty="0" smtClean="0"/>
              <a:t> </a:t>
            </a:r>
            <a:r>
              <a:rPr lang="en-US" sz="2400" b="1" dirty="0" smtClean="0"/>
              <a:t>Entrance channel parameters effect on incomplete fusion probability.</a:t>
            </a:r>
            <a:r>
              <a:rPr lang="en-US" sz="2400" dirty="0" smtClean="0"/>
              <a:t/>
            </a:r>
            <a:br>
              <a:rPr lang="en-US" sz="2400" dirty="0" smtClean="0"/>
            </a:br>
            <a:endParaRPr lang="en-US" sz="2400" dirty="0"/>
          </a:p>
        </p:txBody>
      </p:sp>
      <p:sp>
        <p:nvSpPr>
          <p:cNvPr id="5" name="Rectangle 4"/>
          <p:cNvSpPr/>
          <p:nvPr/>
        </p:nvSpPr>
        <p:spPr>
          <a:xfrm>
            <a:off x="5498275" y="2009587"/>
            <a:ext cx="2980708" cy="3139321"/>
          </a:xfrm>
          <a:prstGeom prst="rect">
            <a:avLst/>
          </a:prstGeom>
        </p:spPr>
        <p:txBody>
          <a:bodyPr wrap="square">
            <a:spAutoFit/>
          </a:bodyPr>
          <a:lstStyle/>
          <a:p>
            <a:pPr algn="just"/>
            <a:r>
              <a:rPr lang="en-US" dirty="0" smtClean="0"/>
              <a:t>The strength of the Coulomb interaction between the interacting partners, with the projectile of charge </a:t>
            </a:r>
            <a:r>
              <a:rPr lang="en-US" i="1" dirty="0" smtClean="0"/>
              <a:t>ZP </a:t>
            </a:r>
            <a:r>
              <a:rPr lang="en-US" dirty="0" smtClean="0"/>
              <a:t>and the target of charge </a:t>
            </a:r>
            <a:r>
              <a:rPr lang="en-US" i="1" dirty="0" smtClean="0"/>
              <a:t>ZT </a:t>
            </a:r>
            <a:r>
              <a:rPr lang="en-US" dirty="0" smtClean="0"/>
              <a:t>, is proportional to the </a:t>
            </a:r>
            <a:r>
              <a:rPr lang="en-US" i="1" dirty="0" smtClean="0"/>
              <a:t>ZPZT </a:t>
            </a:r>
            <a:r>
              <a:rPr lang="en-US" dirty="0" smtClean="0"/>
              <a:t>, hence, it will be interesting to investigate the role of the </a:t>
            </a:r>
            <a:r>
              <a:rPr lang="en-US" i="1" dirty="0" smtClean="0"/>
              <a:t>ZPZT </a:t>
            </a:r>
            <a:r>
              <a:rPr lang="en-US" dirty="0" smtClean="0"/>
              <a:t>, called the Coulomb factor, on the ICF reactions. </a:t>
            </a:r>
            <a:br>
              <a:rPr lang="en-US" dirty="0" smtClean="0"/>
            </a:br>
            <a:endParaRPr lang="en-US" dirty="0"/>
          </a:p>
        </p:txBody>
      </p:sp>
      <p:pic>
        <p:nvPicPr>
          <p:cNvPr id="6" name="Picture 5" descr="Graph3.jpg"/>
          <p:cNvPicPr>
            <a:picLocks noChangeAspect="1"/>
          </p:cNvPicPr>
          <p:nvPr/>
        </p:nvPicPr>
        <p:blipFill>
          <a:blip r:embed="rId3"/>
          <a:stretch>
            <a:fillRect/>
          </a:stretch>
        </p:blipFill>
        <p:spPr>
          <a:xfrm>
            <a:off x="897688" y="1965286"/>
            <a:ext cx="3880104" cy="35265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Results and analysis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272950" y="941696"/>
            <a:ext cx="8652681" cy="1200329"/>
          </a:xfrm>
          <a:prstGeom prst="rect">
            <a:avLst/>
          </a:prstGeom>
          <a:noFill/>
        </p:spPr>
        <p:txBody>
          <a:bodyPr wrap="square" rtlCol="0">
            <a:spAutoFit/>
          </a:bodyPr>
          <a:lstStyle/>
          <a:p>
            <a:pPr>
              <a:buFont typeface="Wingdings" pitchFamily="2" charset="2"/>
              <a:buChar char="§"/>
            </a:pPr>
            <a:r>
              <a:rPr lang="en-US" sz="2400" dirty="0" smtClean="0"/>
              <a:t> </a:t>
            </a:r>
            <a:r>
              <a:rPr lang="en-US" sz="2400" b="1" dirty="0" smtClean="0"/>
              <a:t>Entrance channel parameters effect on incomplete fusion probability.</a:t>
            </a:r>
            <a:r>
              <a:rPr lang="en-US" sz="2400" dirty="0" smtClean="0"/>
              <a:t/>
            </a:r>
            <a:br>
              <a:rPr lang="en-US" sz="2400" dirty="0" smtClean="0"/>
            </a:br>
            <a:endParaRPr lang="en-US" sz="2400" dirty="0"/>
          </a:p>
        </p:txBody>
      </p:sp>
      <p:pic>
        <p:nvPicPr>
          <p:cNvPr id="7" name="Picture 6" descr="Graph1.jpg"/>
          <p:cNvPicPr>
            <a:picLocks noChangeAspect="1"/>
          </p:cNvPicPr>
          <p:nvPr/>
        </p:nvPicPr>
        <p:blipFill>
          <a:blip r:embed="rId3"/>
          <a:stretch>
            <a:fillRect/>
          </a:stretch>
        </p:blipFill>
        <p:spPr>
          <a:xfrm>
            <a:off x="300071" y="1777246"/>
            <a:ext cx="5048332" cy="4292477"/>
          </a:xfrm>
          <a:prstGeom prst="rect">
            <a:avLst/>
          </a:prstGeom>
        </p:spPr>
      </p:pic>
      <p:sp>
        <p:nvSpPr>
          <p:cNvPr id="8" name="TextBox 7"/>
          <p:cNvSpPr txBox="1"/>
          <p:nvPr/>
        </p:nvSpPr>
        <p:spPr>
          <a:xfrm>
            <a:off x="5139541" y="2380552"/>
            <a:ext cx="3840860" cy="461665"/>
          </a:xfrm>
          <a:prstGeom prst="rect">
            <a:avLst/>
          </a:prstGeom>
          <a:noFill/>
        </p:spPr>
        <p:txBody>
          <a:bodyPr wrap="none" rtlCol="0">
            <a:spAutoFit/>
          </a:bodyPr>
          <a:lstStyle/>
          <a:p>
            <a:pPr lvl="1"/>
            <a:r>
              <a:rPr lang="en-US" sz="2400" b="1" dirty="0" smtClean="0"/>
              <a:t>Universal fusion function</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17629"/>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rgbClr val="FF0000"/>
                </a:solidFill>
                <a:effectLst/>
                <a:uLnTx/>
                <a:uFillTx/>
                <a:latin typeface="+mj-lt"/>
                <a:ea typeface="+mj-ea"/>
                <a:cs typeface="+mj-cs"/>
              </a:rPr>
              <a:t>Summary and Conclusion</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332509" y="821227"/>
            <a:ext cx="8597735" cy="7355860"/>
          </a:xfrm>
          <a:prstGeom prst="rect">
            <a:avLst/>
          </a:prstGeom>
          <a:noFill/>
        </p:spPr>
        <p:txBody>
          <a:bodyPr wrap="square" rtlCol="0">
            <a:spAutoFit/>
          </a:bodyPr>
          <a:lstStyle/>
          <a:p>
            <a:pPr algn="just">
              <a:buFont typeface="Wingdings" pitchFamily="2" charset="2"/>
              <a:buChar char="ü"/>
            </a:pPr>
            <a:r>
              <a:rPr lang="en-US" dirty="0" smtClean="0"/>
              <a:t>   </a:t>
            </a:r>
            <a:r>
              <a:rPr lang="en-US" sz="2000" dirty="0" smtClean="0"/>
              <a:t>The measured EFs for all </a:t>
            </a:r>
            <a:r>
              <a:rPr lang="en-US" sz="2000" i="1" dirty="0" err="1" smtClean="0"/>
              <a:t>xn</a:t>
            </a:r>
            <a:r>
              <a:rPr lang="en-US" sz="2000" i="1" dirty="0" smtClean="0"/>
              <a:t>/</a:t>
            </a:r>
            <a:r>
              <a:rPr lang="en-US" sz="2000" i="1" dirty="0" err="1" smtClean="0"/>
              <a:t>pxn</a:t>
            </a:r>
            <a:r>
              <a:rPr lang="en-US" sz="2000" i="1" dirty="0" smtClean="0"/>
              <a:t> </a:t>
            </a:r>
            <a:r>
              <a:rPr lang="en-US" sz="2000" dirty="0" smtClean="0"/>
              <a:t>channels are in agreement with the theoretical  predictions of PACE4. The theoretical values for K=10 reproduces the</a:t>
            </a:r>
          </a:p>
          <a:p>
            <a:pPr algn="just"/>
            <a:r>
              <a:rPr lang="en-US" sz="2000" dirty="0" smtClean="0"/>
              <a:t>      experimental EFs for all CF channels.</a:t>
            </a:r>
          </a:p>
          <a:p>
            <a:pPr algn="just"/>
            <a:endParaRPr lang="en-US" sz="2000" dirty="0" smtClean="0"/>
          </a:p>
          <a:p>
            <a:pPr algn="just">
              <a:buFont typeface="Wingdings" pitchFamily="2" charset="2"/>
              <a:buChar char="ü"/>
            </a:pPr>
            <a:r>
              <a:rPr lang="en-US" dirty="0" smtClean="0"/>
              <a:t>   </a:t>
            </a:r>
            <a:r>
              <a:rPr lang="en-US" sz="2000" dirty="0" smtClean="0"/>
              <a:t>The enhancement has been observed for </a:t>
            </a:r>
            <a:r>
              <a:rPr lang="en-US" sz="2000" i="1" dirty="0" smtClean="0"/>
              <a:t>α</a:t>
            </a:r>
            <a:r>
              <a:rPr lang="en-US" sz="2000" dirty="0" smtClean="0"/>
              <a:t>-emitting channels with theoretical</a:t>
            </a:r>
          </a:p>
          <a:p>
            <a:pPr algn="just"/>
            <a:r>
              <a:rPr lang="en-US" sz="2000" dirty="0" smtClean="0"/>
              <a:t>      predictions  support the ICF of projectile with the target.</a:t>
            </a:r>
          </a:p>
          <a:p>
            <a:pPr algn="just"/>
            <a:endParaRPr lang="en-US" sz="2000" dirty="0" smtClean="0"/>
          </a:p>
          <a:p>
            <a:pPr>
              <a:buFont typeface="Wingdings" pitchFamily="2" charset="2"/>
              <a:buChar char="ü"/>
            </a:pPr>
            <a:r>
              <a:rPr lang="en-US" sz="2000" dirty="0" smtClean="0"/>
              <a:t>    The value of FICF (%) is found to increase with the increase in projectile   </a:t>
            </a:r>
          </a:p>
          <a:p>
            <a:r>
              <a:rPr lang="en-US" sz="2000" dirty="0" smtClean="0"/>
              <a:t>       energy.</a:t>
            </a:r>
          </a:p>
          <a:p>
            <a:endParaRPr lang="en-US" sz="2000" dirty="0" smtClean="0"/>
          </a:p>
          <a:p>
            <a:pPr>
              <a:buFont typeface="Wingdings" pitchFamily="2" charset="2"/>
              <a:buChar char="ü"/>
            </a:pPr>
            <a:r>
              <a:rPr lang="en-US" sz="2000" dirty="0" smtClean="0"/>
              <a:t>   The value of FICF (%) is found to increase with increasing </a:t>
            </a:r>
            <a:r>
              <a:rPr lang="en-US" sz="2000" dirty="0" err="1" smtClean="0"/>
              <a:t>Q</a:t>
            </a:r>
            <a:r>
              <a:rPr lang="en-US" sz="2000" b="1" baseline="-25000" dirty="0" err="1" smtClean="0"/>
              <a:t>α</a:t>
            </a:r>
            <a:r>
              <a:rPr lang="en-US" sz="2000" dirty="0" smtClean="0"/>
              <a:t> value.</a:t>
            </a:r>
          </a:p>
          <a:p>
            <a:r>
              <a:rPr lang="en-US" sz="2000" dirty="0" smtClean="0"/>
              <a:t>  </a:t>
            </a:r>
          </a:p>
          <a:p>
            <a:r>
              <a:rPr lang="en-US" sz="2000" dirty="0" smtClean="0"/>
              <a:t> </a:t>
            </a:r>
          </a:p>
          <a:p>
            <a:pPr>
              <a:buFont typeface="Wingdings" pitchFamily="2" charset="2"/>
              <a:buChar char="ü"/>
            </a:pPr>
            <a:r>
              <a:rPr lang="en-US" sz="2000" dirty="0" smtClean="0"/>
              <a:t>    The value of FICF (%) is also affected by the Coulomb factor (ZPZT). </a:t>
            </a:r>
          </a:p>
          <a:p>
            <a:pPr>
              <a:buFont typeface="Wingdings" pitchFamily="2" charset="2"/>
              <a:buChar char="ü"/>
            </a:pPr>
            <a:endParaRPr lang="en-US" sz="2000" dirty="0" smtClean="0"/>
          </a:p>
          <a:p>
            <a:pPr>
              <a:buFont typeface="Wingdings" pitchFamily="2" charset="2"/>
              <a:buChar char="ü"/>
            </a:pPr>
            <a:r>
              <a:rPr lang="en-US" sz="2000" dirty="0" smtClean="0"/>
              <a:t>    Suppression in fusion cross section represents the observed effect of the    breakup of 19F on the CF for all systems.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2000" dirty="0" smtClean="0"/>
              <a:t> </a:t>
            </a:r>
            <a:br>
              <a:rPr lang="en-US" sz="2000" dirty="0" smtClean="0"/>
            </a:br>
            <a:endParaRPr lang="en-US" sz="2000" dirty="0" smtClean="0"/>
          </a:p>
          <a:p>
            <a:pPr algn="just"/>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 y="281255"/>
            <a:ext cx="8948057" cy="132784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all" spc="0" normalizeH="0" baseline="0" noProof="0" dirty="0" smtClean="0">
                <a:ln>
                  <a:noFill/>
                </a:ln>
                <a:solidFill>
                  <a:srgbClr val="FF0000"/>
                </a:solidFill>
                <a:effectLst/>
                <a:uLnTx/>
                <a:uFillTx/>
                <a:latin typeface="+mj-lt"/>
                <a:ea typeface="+mj-ea"/>
                <a:cs typeface="+mj-cs"/>
              </a:rPr>
              <a:t>Profile of presentation</a:t>
            </a:r>
            <a:endParaRPr kumimoji="0" lang="en-US" sz="34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TextBox 3"/>
          <p:cNvSpPr txBox="1"/>
          <p:nvPr/>
        </p:nvSpPr>
        <p:spPr>
          <a:xfrm>
            <a:off x="771912" y="855045"/>
            <a:ext cx="6935174" cy="5632311"/>
          </a:xfrm>
          <a:prstGeom prst="rect">
            <a:avLst/>
          </a:prstGeom>
          <a:noFill/>
        </p:spPr>
        <p:txBody>
          <a:bodyPr wrap="square" rtlCol="0">
            <a:spAutoFit/>
          </a:bodyPr>
          <a:lstStyle/>
          <a:p>
            <a:pPr>
              <a:lnSpc>
                <a:spcPct val="150000"/>
              </a:lnSpc>
              <a:buFont typeface="Wingdings" pitchFamily="2" charset="2"/>
              <a:buChar char="Ø"/>
            </a:pPr>
            <a:r>
              <a:rPr lang="en-US" sz="4000" dirty="0" smtClean="0"/>
              <a:t> Introduction</a:t>
            </a:r>
          </a:p>
          <a:p>
            <a:pPr>
              <a:lnSpc>
                <a:spcPct val="150000"/>
              </a:lnSpc>
              <a:buFont typeface="Wingdings" pitchFamily="2" charset="2"/>
              <a:buChar char="Ø"/>
            </a:pPr>
            <a:r>
              <a:rPr lang="en-US" sz="4000" dirty="0" smtClean="0"/>
              <a:t> Scope of the work</a:t>
            </a:r>
          </a:p>
          <a:p>
            <a:pPr>
              <a:lnSpc>
                <a:spcPct val="150000"/>
              </a:lnSpc>
              <a:buFont typeface="Wingdings" pitchFamily="2" charset="2"/>
              <a:buChar char="Ø"/>
            </a:pPr>
            <a:r>
              <a:rPr lang="en-US" sz="4000" dirty="0" smtClean="0"/>
              <a:t> </a:t>
            </a:r>
            <a:r>
              <a:rPr lang="en-US" sz="4000" dirty="0" smtClean="0"/>
              <a:t>Issues </a:t>
            </a:r>
            <a:r>
              <a:rPr lang="en-US" sz="4000" dirty="0" smtClean="0"/>
              <a:t>of ICF dynamics</a:t>
            </a:r>
          </a:p>
          <a:p>
            <a:pPr>
              <a:lnSpc>
                <a:spcPct val="150000"/>
              </a:lnSpc>
              <a:buFont typeface="Wingdings" pitchFamily="2" charset="2"/>
              <a:buChar char="Ø"/>
            </a:pPr>
            <a:r>
              <a:rPr lang="en-US" sz="4000" dirty="0" smtClean="0"/>
              <a:t>Experimental Details</a:t>
            </a:r>
          </a:p>
          <a:p>
            <a:pPr>
              <a:lnSpc>
                <a:spcPct val="150000"/>
              </a:lnSpc>
              <a:buFont typeface="Wingdings" pitchFamily="2" charset="2"/>
              <a:buChar char="Ø"/>
            </a:pPr>
            <a:r>
              <a:rPr lang="en-US" sz="4000" dirty="0" smtClean="0"/>
              <a:t>Results</a:t>
            </a:r>
          </a:p>
          <a:p>
            <a:pPr>
              <a:lnSpc>
                <a:spcPct val="150000"/>
              </a:lnSpc>
              <a:buFont typeface="Wingdings" pitchFamily="2" charset="2"/>
              <a:buChar char="Ø"/>
            </a:pPr>
            <a:r>
              <a:rPr lang="en-US" sz="4000" dirty="0" smtClean="0"/>
              <a:t>Summary and conclusion</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darnath_Temple_in_Rainy_season.jpg"/>
          <p:cNvPicPr>
            <a:picLocks noChangeAspect="1"/>
          </p:cNvPicPr>
          <p:nvPr/>
        </p:nvPicPr>
        <p:blipFill>
          <a:blip r:embed="rId2"/>
          <a:stretch>
            <a:fillRect/>
          </a:stretch>
        </p:blipFill>
        <p:spPr>
          <a:xfrm>
            <a:off x="0" y="0"/>
            <a:ext cx="9144000" cy="5355771"/>
          </a:xfrm>
          <a:prstGeom prst="rect">
            <a:avLst/>
          </a:prstGeom>
          <a:ln>
            <a:noFill/>
          </a:ln>
          <a:effectLst>
            <a:softEdge rad="112500"/>
          </a:effectLst>
        </p:spPr>
      </p:pic>
      <p:sp>
        <p:nvSpPr>
          <p:cNvPr id="7" name="Rectangle 6"/>
          <p:cNvSpPr/>
          <p:nvPr/>
        </p:nvSpPr>
        <p:spPr>
          <a:xfrm>
            <a:off x="2891091" y="5135198"/>
            <a:ext cx="3361818" cy="1569660"/>
          </a:xfrm>
          <a:prstGeom prst="rect">
            <a:avLst/>
          </a:prstGeom>
        </p:spPr>
        <p:txBody>
          <a:bodyPr wrap="none">
            <a:spAutoFit/>
          </a:bodyPr>
          <a:lstStyle/>
          <a:p>
            <a:pPr algn="ctr" fontAlgn="auto">
              <a:spcBef>
                <a:spcPts val="0"/>
              </a:spcBef>
              <a:spcAft>
                <a:spcPts val="0"/>
              </a:spcAft>
              <a:defRPr/>
            </a:pPr>
            <a:r>
              <a:rPr lang="en-US" sz="9600" b="1" dirty="0">
                <a:ln w="17780" cmpd="sng">
                  <a:solidFill>
                    <a:srgbClr val="FF0000"/>
                  </a:solidFill>
                  <a:prstDash val="solid"/>
                  <a:miter lim="800000"/>
                </a:ln>
                <a:blipFill>
                  <a:blip r:embed="rId3"/>
                  <a:stretch>
                    <a:fillRect/>
                  </a:stretch>
                </a:blipFill>
                <a:effectLst>
                  <a:glow rad="101600">
                    <a:schemeClr val="accent1">
                      <a:satMod val="175000"/>
                      <a:alpha val="40000"/>
                    </a:schemeClr>
                  </a:glow>
                  <a:outerShdw blurRad="50800" algn="tl" rotWithShape="0">
                    <a:srgbClr val="000000"/>
                  </a:outerShdw>
                </a:effectLst>
                <a:latin typeface="Rage Italic" pitchFamily="66" charset="0"/>
              </a:rPr>
              <a:t>Thanks</a:t>
            </a:r>
          </a:p>
        </p:txBody>
      </p:sp>
      <p:sp>
        <p:nvSpPr>
          <p:cNvPr id="8" name="Rectangle 7"/>
          <p:cNvSpPr/>
          <p:nvPr/>
        </p:nvSpPr>
        <p:spPr>
          <a:xfrm>
            <a:off x="3886200" y="6054035"/>
            <a:ext cx="45720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iandra GD" pitchFamily="34" charset="0"/>
                <a:cs typeface="Arial" charset="0"/>
              </a:rPr>
              <a:t>for your attention…!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5942" y="43755"/>
            <a:ext cx="8948057" cy="1327845"/>
          </a:xfrm>
        </p:spPr>
        <p:txBody>
          <a:bodyPr>
            <a:normAutofit/>
          </a:bodyPr>
          <a:lstStyle/>
          <a:p>
            <a:r>
              <a:rPr lang="en-US" sz="3400" b="1" cap="all" dirty="0" smtClean="0">
                <a:solidFill>
                  <a:srgbClr val="FF0000"/>
                </a:solidFill>
              </a:rPr>
              <a:t>Complete fusion</a:t>
            </a:r>
            <a:endParaRPr lang="en-US" sz="3400" b="1" cap="all" dirty="0">
              <a:solidFill>
                <a:srgbClr val="FF0000"/>
              </a:solidFill>
            </a:endParaRPr>
          </a:p>
        </p:txBody>
      </p:sp>
      <p:pic>
        <p:nvPicPr>
          <p:cNvPr id="8" name="object 36"/>
          <p:cNvPicPr/>
          <p:nvPr/>
        </p:nvPicPr>
        <p:blipFill>
          <a:blip r:embed="rId3" cstate="print"/>
          <a:stretch>
            <a:fillRect/>
          </a:stretch>
        </p:blipFill>
        <p:spPr>
          <a:xfrm>
            <a:off x="1714404" y="3569060"/>
            <a:ext cx="695872" cy="685286"/>
          </a:xfrm>
          <a:prstGeom prst="rect">
            <a:avLst/>
          </a:prstGeom>
        </p:spPr>
      </p:pic>
      <p:sp>
        <p:nvSpPr>
          <p:cNvPr id="9" name="object 65"/>
          <p:cNvSpPr txBox="1"/>
          <p:nvPr/>
        </p:nvSpPr>
        <p:spPr>
          <a:xfrm>
            <a:off x="1843368" y="3690098"/>
            <a:ext cx="463550" cy="289823"/>
          </a:xfrm>
          <a:prstGeom prst="rect">
            <a:avLst/>
          </a:prstGeom>
        </p:spPr>
        <p:txBody>
          <a:bodyPr vert="horz" wrap="square" lIns="0" tIns="12700" rIns="0" bIns="0" rtlCol="0">
            <a:spAutoFit/>
          </a:bodyPr>
          <a:lstStyle/>
          <a:p>
            <a:pPr marL="38100">
              <a:lnSpc>
                <a:spcPct val="100000"/>
              </a:lnSpc>
              <a:spcBef>
                <a:spcPts val="100"/>
              </a:spcBef>
            </a:pPr>
            <a:r>
              <a:rPr lang="en-US" b="1" spc="-7" baseline="-46296" dirty="0" smtClean="0">
                <a:solidFill>
                  <a:srgbClr val="001F5F"/>
                </a:solidFill>
                <a:latin typeface="Calibri"/>
                <a:cs typeface="Calibri"/>
              </a:rPr>
              <a:t>9</a:t>
            </a:r>
            <a:r>
              <a:rPr lang="en-US" sz="2700" b="1" spc="-7" baseline="-16975" dirty="0" smtClean="0">
                <a:solidFill>
                  <a:srgbClr val="001F5F"/>
                </a:solidFill>
                <a:latin typeface="Calibri"/>
                <a:cs typeface="Calibri"/>
              </a:rPr>
              <a:t>F</a:t>
            </a:r>
            <a:r>
              <a:rPr sz="1200" b="1" spc="-5" smtClean="0">
                <a:solidFill>
                  <a:srgbClr val="001F5F"/>
                </a:solidFill>
                <a:latin typeface="Calibri"/>
                <a:cs typeface="Calibri"/>
              </a:rPr>
              <a:t>1</a:t>
            </a:r>
            <a:r>
              <a:rPr lang="en-US" sz="1200" b="1" spc="-5" dirty="0" smtClean="0">
                <a:solidFill>
                  <a:srgbClr val="001F5F"/>
                </a:solidFill>
                <a:latin typeface="Calibri"/>
                <a:cs typeface="Calibri"/>
              </a:rPr>
              <a:t>9</a:t>
            </a:r>
            <a:endParaRPr sz="1200">
              <a:latin typeface="Calibri"/>
              <a:cs typeface="Calibri"/>
            </a:endParaRPr>
          </a:p>
        </p:txBody>
      </p:sp>
      <p:sp>
        <p:nvSpPr>
          <p:cNvPr id="10" name="object 64"/>
          <p:cNvSpPr/>
          <p:nvPr/>
        </p:nvSpPr>
        <p:spPr>
          <a:xfrm>
            <a:off x="2511170" y="3754628"/>
            <a:ext cx="222250" cy="213360"/>
          </a:xfrm>
          <a:custGeom>
            <a:avLst/>
            <a:gdLst/>
            <a:ahLst/>
            <a:cxnLst/>
            <a:rect l="l" t="t" r="r" b="b"/>
            <a:pathLst>
              <a:path w="222250" h="213360">
                <a:moveTo>
                  <a:pt x="0" y="72390"/>
                </a:moveTo>
                <a:lnTo>
                  <a:pt x="76835" y="72390"/>
                </a:lnTo>
                <a:lnTo>
                  <a:pt x="76835" y="0"/>
                </a:lnTo>
                <a:lnTo>
                  <a:pt x="144906" y="0"/>
                </a:lnTo>
                <a:lnTo>
                  <a:pt x="144906" y="72390"/>
                </a:lnTo>
                <a:lnTo>
                  <a:pt x="221742" y="72390"/>
                </a:lnTo>
                <a:lnTo>
                  <a:pt x="221742" y="140462"/>
                </a:lnTo>
                <a:lnTo>
                  <a:pt x="144906" y="140462"/>
                </a:lnTo>
                <a:lnTo>
                  <a:pt x="144906" y="212852"/>
                </a:lnTo>
                <a:lnTo>
                  <a:pt x="76835" y="212852"/>
                </a:lnTo>
                <a:lnTo>
                  <a:pt x="76835" y="140462"/>
                </a:lnTo>
                <a:lnTo>
                  <a:pt x="0" y="140462"/>
                </a:lnTo>
                <a:lnTo>
                  <a:pt x="0" y="72390"/>
                </a:lnTo>
                <a:close/>
              </a:path>
            </a:pathLst>
          </a:custGeom>
          <a:ln w="25400">
            <a:solidFill>
              <a:srgbClr val="385D89"/>
            </a:solidFill>
          </a:ln>
        </p:spPr>
        <p:txBody>
          <a:bodyPr wrap="square" lIns="0" tIns="0" rIns="0" bIns="0" rtlCol="0"/>
          <a:lstStyle/>
          <a:p>
            <a:endParaRPr/>
          </a:p>
        </p:txBody>
      </p:sp>
      <p:grpSp>
        <p:nvGrpSpPr>
          <p:cNvPr id="11" name="object 32"/>
          <p:cNvGrpSpPr/>
          <p:nvPr/>
        </p:nvGrpSpPr>
        <p:grpSpPr>
          <a:xfrm>
            <a:off x="2872647" y="3343566"/>
            <a:ext cx="3883660" cy="1302385"/>
            <a:chOff x="2872647" y="3343566"/>
            <a:chExt cx="3883660" cy="1302385"/>
          </a:xfrm>
        </p:grpSpPr>
        <p:pic>
          <p:nvPicPr>
            <p:cNvPr id="12" name="object 33"/>
            <p:cNvPicPr/>
            <p:nvPr/>
          </p:nvPicPr>
          <p:blipFill>
            <a:blip r:embed="rId4" cstate="print"/>
            <a:stretch>
              <a:fillRect/>
            </a:stretch>
          </p:blipFill>
          <p:spPr>
            <a:xfrm>
              <a:off x="4800575" y="3343566"/>
              <a:ext cx="1236775" cy="1195743"/>
            </a:xfrm>
            <a:prstGeom prst="rect">
              <a:avLst/>
            </a:prstGeom>
          </p:spPr>
        </p:pic>
        <p:pic>
          <p:nvPicPr>
            <p:cNvPr id="13" name="object 34"/>
            <p:cNvPicPr/>
            <p:nvPr/>
          </p:nvPicPr>
          <p:blipFill>
            <a:blip r:embed="rId5" cstate="print"/>
            <a:stretch>
              <a:fillRect/>
            </a:stretch>
          </p:blipFill>
          <p:spPr>
            <a:xfrm>
              <a:off x="2872647" y="3399921"/>
              <a:ext cx="985462" cy="1006834"/>
            </a:xfrm>
            <a:prstGeom prst="rect">
              <a:avLst/>
            </a:prstGeom>
          </p:spPr>
        </p:pic>
        <p:pic>
          <p:nvPicPr>
            <p:cNvPr id="14" name="object 35"/>
            <p:cNvPicPr/>
            <p:nvPr/>
          </p:nvPicPr>
          <p:blipFill>
            <a:blip r:embed="rId6" cstate="print"/>
            <a:stretch>
              <a:fillRect/>
            </a:stretch>
          </p:blipFill>
          <p:spPr>
            <a:xfrm>
              <a:off x="6357986" y="4283280"/>
              <a:ext cx="398191" cy="362407"/>
            </a:xfrm>
            <a:prstGeom prst="rect">
              <a:avLst/>
            </a:prstGeom>
          </p:spPr>
        </p:pic>
      </p:grpSp>
      <p:sp>
        <p:nvSpPr>
          <p:cNvPr id="15" name="object 66"/>
          <p:cNvSpPr txBox="1"/>
          <p:nvPr/>
        </p:nvSpPr>
        <p:spPr>
          <a:xfrm>
            <a:off x="3030583" y="3696698"/>
            <a:ext cx="654322" cy="218650"/>
          </a:xfrm>
          <a:prstGeom prst="rect">
            <a:avLst/>
          </a:prstGeom>
        </p:spPr>
        <p:txBody>
          <a:bodyPr vert="horz" wrap="square" lIns="0" tIns="13335" rIns="0" bIns="0" rtlCol="0">
            <a:spAutoFit/>
          </a:bodyPr>
          <a:lstStyle/>
          <a:p>
            <a:pPr marL="38100">
              <a:lnSpc>
                <a:spcPct val="100000"/>
              </a:lnSpc>
              <a:spcBef>
                <a:spcPts val="105"/>
              </a:spcBef>
            </a:pPr>
            <a:r>
              <a:rPr lang="en-US" sz="1950" b="1" spc="7" baseline="-47008" dirty="0" smtClean="0">
                <a:solidFill>
                  <a:srgbClr val="001F5F"/>
                </a:solidFill>
                <a:latin typeface="Calibri"/>
                <a:cs typeface="Calibri"/>
              </a:rPr>
              <a:t>41</a:t>
            </a:r>
            <a:r>
              <a:rPr lang="en-US" sz="2000" b="1" spc="7" baseline="-16666" dirty="0" smtClean="0">
                <a:solidFill>
                  <a:srgbClr val="001F5F"/>
                </a:solidFill>
                <a:latin typeface="Calibri"/>
                <a:cs typeface="Calibri"/>
              </a:rPr>
              <a:t>Nb</a:t>
            </a:r>
            <a:r>
              <a:rPr lang="en-US" sz="1300" b="1" spc="5" dirty="0" smtClean="0">
                <a:solidFill>
                  <a:srgbClr val="001F5F"/>
                </a:solidFill>
                <a:latin typeface="Calibri"/>
                <a:cs typeface="Calibri"/>
              </a:rPr>
              <a:t>93</a:t>
            </a:r>
            <a:endParaRPr sz="1300">
              <a:latin typeface="Calibri"/>
              <a:cs typeface="Calibri"/>
            </a:endParaRPr>
          </a:p>
        </p:txBody>
      </p:sp>
      <p:sp>
        <p:nvSpPr>
          <p:cNvPr id="16" name="object 56"/>
          <p:cNvSpPr/>
          <p:nvPr/>
        </p:nvSpPr>
        <p:spPr>
          <a:xfrm>
            <a:off x="3882389" y="3785943"/>
            <a:ext cx="762635" cy="171450"/>
          </a:xfrm>
          <a:custGeom>
            <a:avLst/>
            <a:gdLst/>
            <a:ahLst/>
            <a:cxnLst/>
            <a:rect l="l" t="t" r="r" b="b"/>
            <a:pathLst>
              <a:path w="762635" h="171450">
                <a:moveTo>
                  <a:pt x="653750" y="104680"/>
                </a:moveTo>
                <a:lnTo>
                  <a:pt x="600329" y="135689"/>
                </a:lnTo>
                <a:lnTo>
                  <a:pt x="594647" y="140739"/>
                </a:lnTo>
                <a:lnTo>
                  <a:pt x="591454" y="147325"/>
                </a:lnTo>
                <a:lnTo>
                  <a:pt x="590952" y="154602"/>
                </a:lnTo>
                <a:lnTo>
                  <a:pt x="593344" y="161724"/>
                </a:lnTo>
                <a:lnTo>
                  <a:pt x="598394" y="167405"/>
                </a:lnTo>
                <a:lnTo>
                  <a:pt x="604980" y="170598"/>
                </a:lnTo>
                <a:lnTo>
                  <a:pt x="612257" y="171100"/>
                </a:lnTo>
                <a:lnTo>
                  <a:pt x="619379" y="168709"/>
                </a:lnTo>
                <a:lnTo>
                  <a:pt x="729336" y="104828"/>
                </a:lnTo>
                <a:lnTo>
                  <a:pt x="653750" y="104680"/>
                </a:lnTo>
                <a:close/>
              </a:path>
              <a:path w="762635" h="171450">
                <a:moveTo>
                  <a:pt x="686498" y="85671"/>
                </a:moveTo>
                <a:lnTo>
                  <a:pt x="653750" y="104680"/>
                </a:lnTo>
                <a:lnTo>
                  <a:pt x="724281" y="104828"/>
                </a:lnTo>
                <a:lnTo>
                  <a:pt x="724281" y="102161"/>
                </a:lnTo>
                <a:lnTo>
                  <a:pt x="714629" y="102161"/>
                </a:lnTo>
                <a:lnTo>
                  <a:pt x="686498" y="85671"/>
                </a:lnTo>
                <a:close/>
              </a:path>
              <a:path w="762635" h="171450">
                <a:moveTo>
                  <a:pt x="612584" y="0"/>
                </a:moveTo>
                <a:lnTo>
                  <a:pt x="605313" y="450"/>
                </a:lnTo>
                <a:lnTo>
                  <a:pt x="598757" y="3591"/>
                </a:lnTo>
                <a:lnTo>
                  <a:pt x="593725" y="9197"/>
                </a:lnTo>
                <a:lnTo>
                  <a:pt x="591258" y="16390"/>
                </a:lnTo>
                <a:lnTo>
                  <a:pt x="591708" y="23691"/>
                </a:lnTo>
                <a:lnTo>
                  <a:pt x="594850" y="30253"/>
                </a:lnTo>
                <a:lnTo>
                  <a:pt x="600456" y="35232"/>
                </a:lnTo>
                <a:lnTo>
                  <a:pt x="653931" y="66580"/>
                </a:lnTo>
                <a:lnTo>
                  <a:pt x="724281" y="66728"/>
                </a:lnTo>
                <a:lnTo>
                  <a:pt x="724281" y="104828"/>
                </a:lnTo>
                <a:lnTo>
                  <a:pt x="729336" y="104828"/>
                </a:lnTo>
                <a:lnTo>
                  <a:pt x="762126" y="85778"/>
                </a:lnTo>
                <a:lnTo>
                  <a:pt x="619760" y="2466"/>
                </a:lnTo>
                <a:lnTo>
                  <a:pt x="612584" y="0"/>
                </a:lnTo>
                <a:close/>
              </a:path>
              <a:path w="762635" h="171450">
                <a:moveTo>
                  <a:pt x="0" y="65204"/>
                </a:moveTo>
                <a:lnTo>
                  <a:pt x="0" y="103304"/>
                </a:lnTo>
                <a:lnTo>
                  <a:pt x="653750" y="104680"/>
                </a:lnTo>
                <a:lnTo>
                  <a:pt x="686498" y="85671"/>
                </a:lnTo>
                <a:lnTo>
                  <a:pt x="653931" y="66580"/>
                </a:lnTo>
                <a:lnTo>
                  <a:pt x="0" y="65204"/>
                </a:lnTo>
                <a:close/>
              </a:path>
              <a:path w="762635" h="171450">
                <a:moveTo>
                  <a:pt x="714756" y="69268"/>
                </a:moveTo>
                <a:lnTo>
                  <a:pt x="686498" y="85671"/>
                </a:lnTo>
                <a:lnTo>
                  <a:pt x="714629" y="102161"/>
                </a:lnTo>
                <a:lnTo>
                  <a:pt x="714756" y="69268"/>
                </a:lnTo>
                <a:close/>
              </a:path>
              <a:path w="762635" h="171450">
                <a:moveTo>
                  <a:pt x="724281" y="69268"/>
                </a:moveTo>
                <a:lnTo>
                  <a:pt x="714756" y="69268"/>
                </a:lnTo>
                <a:lnTo>
                  <a:pt x="714629" y="102161"/>
                </a:lnTo>
                <a:lnTo>
                  <a:pt x="724281" y="102161"/>
                </a:lnTo>
                <a:lnTo>
                  <a:pt x="724281" y="69268"/>
                </a:lnTo>
                <a:close/>
              </a:path>
              <a:path w="762635" h="171450">
                <a:moveTo>
                  <a:pt x="653931" y="66580"/>
                </a:moveTo>
                <a:lnTo>
                  <a:pt x="686498" y="85671"/>
                </a:lnTo>
                <a:lnTo>
                  <a:pt x="714756" y="69268"/>
                </a:lnTo>
                <a:lnTo>
                  <a:pt x="724281" y="69268"/>
                </a:lnTo>
                <a:lnTo>
                  <a:pt x="724281" y="66728"/>
                </a:lnTo>
                <a:lnTo>
                  <a:pt x="653931" y="66580"/>
                </a:lnTo>
                <a:close/>
              </a:path>
            </a:pathLst>
          </a:custGeom>
          <a:solidFill>
            <a:srgbClr val="000000"/>
          </a:solidFill>
        </p:spPr>
        <p:txBody>
          <a:bodyPr wrap="square" lIns="0" tIns="0" rIns="0" bIns="0" rtlCol="0"/>
          <a:lstStyle/>
          <a:p>
            <a:endParaRPr/>
          </a:p>
        </p:txBody>
      </p:sp>
      <p:sp>
        <p:nvSpPr>
          <p:cNvPr id="17" name="object 79"/>
          <p:cNvSpPr txBox="1"/>
          <p:nvPr/>
        </p:nvSpPr>
        <p:spPr>
          <a:xfrm>
            <a:off x="4976949" y="3657600"/>
            <a:ext cx="835206" cy="382156"/>
          </a:xfrm>
          <a:prstGeom prst="rect">
            <a:avLst/>
          </a:prstGeom>
        </p:spPr>
        <p:txBody>
          <a:bodyPr vert="horz" wrap="square" lIns="0" tIns="12700" rIns="0" bIns="0" rtlCol="0">
            <a:spAutoFit/>
          </a:bodyPr>
          <a:lstStyle/>
          <a:p>
            <a:pPr marL="38100">
              <a:lnSpc>
                <a:spcPct val="100000"/>
              </a:lnSpc>
              <a:spcBef>
                <a:spcPts val="100"/>
              </a:spcBef>
            </a:pPr>
            <a:r>
              <a:rPr lang="en-US" sz="1600" spc="-5" dirty="0" smtClean="0">
                <a:latin typeface="Times New Roman"/>
                <a:cs typeface="Times New Roman"/>
              </a:rPr>
              <a:t>112</a:t>
            </a:r>
            <a:r>
              <a:rPr lang="en-US" sz="3600" spc="-7" baseline="-16203" dirty="0" smtClean="0">
                <a:latin typeface="Times New Roman"/>
                <a:cs typeface="Times New Roman"/>
              </a:rPr>
              <a:t>Sn</a:t>
            </a:r>
            <a:r>
              <a:rPr sz="1600" spc="-5" smtClean="0">
                <a:latin typeface="Times New Roman"/>
                <a:cs typeface="Times New Roman"/>
              </a:rPr>
              <a:t>*</a:t>
            </a:r>
            <a:endParaRPr sz="1600">
              <a:latin typeface="Times New Roman"/>
              <a:cs typeface="Times New Roman"/>
            </a:endParaRPr>
          </a:p>
        </p:txBody>
      </p:sp>
      <p:grpSp>
        <p:nvGrpSpPr>
          <p:cNvPr id="18" name="object 72"/>
          <p:cNvGrpSpPr/>
          <p:nvPr/>
        </p:nvGrpSpPr>
        <p:grpSpPr>
          <a:xfrm>
            <a:off x="6031991" y="2907779"/>
            <a:ext cx="1155700" cy="2263775"/>
            <a:chOff x="6031991" y="2907779"/>
            <a:chExt cx="1155700" cy="2263775"/>
          </a:xfrm>
        </p:grpSpPr>
        <p:pic>
          <p:nvPicPr>
            <p:cNvPr id="19" name="object 73"/>
            <p:cNvPicPr/>
            <p:nvPr/>
          </p:nvPicPr>
          <p:blipFill>
            <a:blip r:embed="rId7" cstate="print"/>
            <a:stretch>
              <a:fillRect/>
            </a:stretch>
          </p:blipFill>
          <p:spPr>
            <a:xfrm>
              <a:off x="6129527" y="2907779"/>
              <a:ext cx="1015009" cy="679716"/>
            </a:xfrm>
            <a:prstGeom prst="rect">
              <a:avLst/>
            </a:prstGeom>
          </p:spPr>
        </p:pic>
        <p:sp>
          <p:nvSpPr>
            <p:cNvPr id="20" name="object 74"/>
            <p:cNvSpPr/>
            <p:nvPr/>
          </p:nvSpPr>
          <p:spPr>
            <a:xfrm>
              <a:off x="6171437" y="3092576"/>
              <a:ext cx="765810" cy="433705"/>
            </a:xfrm>
            <a:custGeom>
              <a:avLst/>
              <a:gdLst/>
              <a:ahLst/>
              <a:cxnLst/>
              <a:rect l="l" t="t" r="r" b="b"/>
              <a:pathLst>
                <a:path w="765809" h="433704">
                  <a:moveTo>
                    <a:pt x="661520" y="39937"/>
                  </a:moveTo>
                  <a:lnTo>
                    <a:pt x="0" y="399669"/>
                  </a:lnTo>
                  <a:lnTo>
                    <a:pt x="18287" y="433197"/>
                  </a:lnTo>
                  <a:lnTo>
                    <a:pt x="679678" y="73472"/>
                  </a:lnTo>
                  <a:lnTo>
                    <a:pt x="699321" y="41063"/>
                  </a:lnTo>
                  <a:lnTo>
                    <a:pt x="661520" y="39937"/>
                  </a:lnTo>
                  <a:close/>
                </a:path>
                <a:path w="765809" h="433704">
                  <a:moveTo>
                    <a:pt x="765040" y="6223"/>
                  </a:moveTo>
                  <a:lnTo>
                    <a:pt x="723518" y="6223"/>
                  </a:lnTo>
                  <a:lnTo>
                    <a:pt x="741680" y="39750"/>
                  </a:lnTo>
                  <a:lnTo>
                    <a:pt x="679678" y="73472"/>
                  </a:lnTo>
                  <a:lnTo>
                    <a:pt x="647700" y="126237"/>
                  </a:lnTo>
                  <a:lnTo>
                    <a:pt x="645140" y="133361"/>
                  </a:lnTo>
                  <a:lnTo>
                    <a:pt x="645509" y="140652"/>
                  </a:lnTo>
                  <a:lnTo>
                    <a:pt x="648592" y="147276"/>
                  </a:lnTo>
                  <a:lnTo>
                    <a:pt x="654177" y="152400"/>
                  </a:lnTo>
                  <a:lnTo>
                    <a:pt x="661300" y="154979"/>
                  </a:lnTo>
                  <a:lnTo>
                    <a:pt x="668591" y="154654"/>
                  </a:lnTo>
                  <a:lnTo>
                    <a:pt x="675215" y="151614"/>
                  </a:lnTo>
                  <a:lnTo>
                    <a:pt x="680338" y="146050"/>
                  </a:lnTo>
                  <a:lnTo>
                    <a:pt x="765040" y="6223"/>
                  </a:lnTo>
                  <a:close/>
                </a:path>
                <a:path w="765809" h="433704">
                  <a:moveTo>
                    <a:pt x="699321" y="41063"/>
                  </a:moveTo>
                  <a:lnTo>
                    <a:pt x="679678" y="73472"/>
                  </a:lnTo>
                  <a:lnTo>
                    <a:pt x="737476" y="42037"/>
                  </a:lnTo>
                  <a:lnTo>
                    <a:pt x="732028" y="42037"/>
                  </a:lnTo>
                  <a:lnTo>
                    <a:pt x="699321" y="41063"/>
                  </a:lnTo>
                  <a:close/>
                </a:path>
                <a:path w="765809" h="433704">
                  <a:moveTo>
                    <a:pt x="716280" y="13081"/>
                  </a:moveTo>
                  <a:lnTo>
                    <a:pt x="699321" y="41063"/>
                  </a:lnTo>
                  <a:lnTo>
                    <a:pt x="732028" y="42037"/>
                  </a:lnTo>
                  <a:lnTo>
                    <a:pt x="716280" y="13081"/>
                  </a:lnTo>
                  <a:close/>
                </a:path>
                <a:path w="765809" h="433704">
                  <a:moveTo>
                    <a:pt x="727233" y="13081"/>
                  </a:moveTo>
                  <a:lnTo>
                    <a:pt x="716280" y="13081"/>
                  </a:lnTo>
                  <a:lnTo>
                    <a:pt x="732028" y="42037"/>
                  </a:lnTo>
                  <a:lnTo>
                    <a:pt x="737476" y="42037"/>
                  </a:lnTo>
                  <a:lnTo>
                    <a:pt x="741680" y="39750"/>
                  </a:lnTo>
                  <a:lnTo>
                    <a:pt x="727233" y="13081"/>
                  </a:lnTo>
                  <a:close/>
                </a:path>
                <a:path w="765809" h="433704">
                  <a:moveTo>
                    <a:pt x="723518" y="6223"/>
                  </a:moveTo>
                  <a:lnTo>
                    <a:pt x="661520" y="39937"/>
                  </a:lnTo>
                  <a:lnTo>
                    <a:pt x="699321" y="41063"/>
                  </a:lnTo>
                  <a:lnTo>
                    <a:pt x="716280" y="13081"/>
                  </a:lnTo>
                  <a:lnTo>
                    <a:pt x="727233" y="13081"/>
                  </a:lnTo>
                  <a:lnTo>
                    <a:pt x="723518" y="6223"/>
                  </a:lnTo>
                  <a:close/>
                </a:path>
                <a:path w="765809" h="433704">
                  <a:moveTo>
                    <a:pt x="600963" y="0"/>
                  </a:moveTo>
                  <a:lnTo>
                    <a:pt x="593494" y="1234"/>
                  </a:lnTo>
                  <a:lnTo>
                    <a:pt x="587311" y="5111"/>
                  </a:lnTo>
                  <a:lnTo>
                    <a:pt x="583033" y="11037"/>
                  </a:lnTo>
                  <a:lnTo>
                    <a:pt x="581279" y="18414"/>
                  </a:lnTo>
                  <a:lnTo>
                    <a:pt x="582586" y="25884"/>
                  </a:lnTo>
                  <a:lnTo>
                    <a:pt x="586501" y="32067"/>
                  </a:lnTo>
                  <a:lnTo>
                    <a:pt x="592441" y="36345"/>
                  </a:lnTo>
                  <a:lnTo>
                    <a:pt x="599820" y="38100"/>
                  </a:lnTo>
                  <a:lnTo>
                    <a:pt x="661520" y="39937"/>
                  </a:lnTo>
                  <a:lnTo>
                    <a:pt x="723518" y="6223"/>
                  </a:lnTo>
                  <a:lnTo>
                    <a:pt x="765040" y="6223"/>
                  </a:lnTo>
                  <a:lnTo>
                    <a:pt x="765810" y="4952"/>
                  </a:lnTo>
                  <a:lnTo>
                    <a:pt x="600963" y="0"/>
                  </a:lnTo>
                  <a:close/>
                </a:path>
              </a:pathLst>
            </a:custGeom>
            <a:solidFill>
              <a:srgbClr val="000000"/>
            </a:solidFill>
          </p:spPr>
          <p:txBody>
            <a:bodyPr wrap="square" lIns="0" tIns="0" rIns="0" bIns="0" rtlCol="0"/>
            <a:lstStyle/>
            <a:p>
              <a:endParaRPr/>
            </a:p>
          </p:txBody>
        </p:sp>
        <p:pic>
          <p:nvPicPr>
            <p:cNvPr id="21" name="object 75"/>
            <p:cNvPicPr/>
            <p:nvPr/>
          </p:nvPicPr>
          <p:blipFill>
            <a:blip r:embed="rId8" cstate="print"/>
            <a:stretch>
              <a:fillRect/>
            </a:stretch>
          </p:blipFill>
          <p:spPr>
            <a:xfrm>
              <a:off x="6158483" y="3843477"/>
              <a:ext cx="1013447" cy="420674"/>
            </a:xfrm>
            <a:prstGeom prst="rect">
              <a:avLst/>
            </a:prstGeom>
          </p:spPr>
        </p:pic>
        <p:sp>
          <p:nvSpPr>
            <p:cNvPr id="22" name="object 76"/>
            <p:cNvSpPr/>
            <p:nvPr/>
          </p:nvSpPr>
          <p:spPr>
            <a:xfrm>
              <a:off x="6201917" y="3947487"/>
              <a:ext cx="762635" cy="171450"/>
            </a:xfrm>
            <a:custGeom>
              <a:avLst/>
              <a:gdLst/>
              <a:ahLst/>
              <a:cxnLst/>
              <a:rect l="l" t="t" r="r" b="b"/>
              <a:pathLst>
                <a:path w="762634" h="171450">
                  <a:moveTo>
                    <a:pt x="653750" y="104680"/>
                  </a:moveTo>
                  <a:lnTo>
                    <a:pt x="600329" y="135689"/>
                  </a:lnTo>
                  <a:lnTo>
                    <a:pt x="594647" y="140739"/>
                  </a:lnTo>
                  <a:lnTo>
                    <a:pt x="591454" y="147325"/>
                  </a:lnTo>
                  <a:lnTo>
                    <a:pt x="590952" y="154602"/>
                  </a:lnTo>
                  <a:lnTo>
                    <a:pt x="593343" y="161724"/>
                  </a:lnTo>
                  <a:lnTo>
                    <a:pt x="598394" y="167405"/>
                  </a:lnTo>
                  <a:lnTo>
                    <a:pt x="604980" y="170598"/>
                  </a:lnTo>
                  <a:lnTo>
                    <a:pt x="612257" y="171100"/>
                  </a:lnTo>
                  <a:lnTo>
                    <a:pt x="619379" y="168709"/>
                  </a:lnTo>
                  <a:lnTo>
                    <a:pt x="729336" y="104828"/>
                  </a:lnTo>
                  <a:lnTo>
                    <a:pt x="653750" y="104680"/>
                  </a:lnTo>
                  <a:close/>
                </a:path>
                <a:path w="762634" h="171450">
                  <a:moveTo>
                    <a:pt x="686498" y="85671"/>
                  </a:moveTo>
                  <a:lnTo>
                    <a:pt x="653750" y="104680"/>
                  </a:lnTo>
                  <a:lnTo>
                    <a:pt x="724281" y="104828"/>
                  </a:lnTo>
                  <a:lnTo>
                    <a:pt x="724281" y="102161"/>
                  </a:lnTo>
                  <a:lnTo>
                    <a:pt x="714629" y="102161"/>
                  </a:lnTo>
                  <a:lnTo>
                    <a:pt x="686498" y="85671"/>
                  </a:lnTo>
                  <a:close/>
                </a:path>
                <a:path w="762634" h="171450">
                  <a:moveTo>
                    <a:pt x="612584" y="0"/>
                  </a:moveTo>
                  <a:lnTo>
                    <a:pt x="605313" y="450"/>
                  </a:lnTo>
                  <a:lnTo>
                    <a:pt x="598757" y="3591"/>
                  </a:lnTo>
                  <a:lnTo>
                    <a:pt x="593725" y="9197"/>
                  </a:lnTo>
                  <a:lnTo>
                    <a:pt x="591258" y="16390"/>
                  </a:lnTo>
                  <a:lnTo>
                    <a:pt x="591708" y="23691"/>
                  </a:lnTo>
                  <a:lnTo>
                    <a:pt x="594850" y="30253"/>
                  </a:lnTo>
                  <a:lnTo>
                    <a:pt x="600456" y="35232"/>
                  </a:lnTo>
                  <a:lnTo>
                    <a:pt x="653931" y="66580"/>
                  </a:lnTo>
                  <a:lnTo>
                    <a:pt x="724281" y="66728"/>
                  </a:lnTo>
                  <a:lnTo>
                    <a:pt x="724281" y="104828"/>
                  </a:lnTo>
                  <a:lnTo>
                    <a:pt x="729336" y="104828"/>
                  </a:lnTo>
                  <a:lnTo>
                    <a:pt x="762127" y="85778"/>
                  </a:lnTo>
                  <a:lnTo>
                    <a:pt x="619760" y="2466"/>
                  </a:lnTo>
                  <a:lnTo>
                    <a:pt x="612584" y="0"/>
                  </a:lnTo>
                  <a:close/>
                </a:path>
                <a:path w="762634" h="171450">
                  <a:moveTo>
                    <a:pt x="0" y="65204"/>
                  </a:moveTo>
                  <a:lnTo>
                    <a:pt x="0" y="103304"/>
                  </a:lnTo>
                  <a:lnTo>
                    <a:pt x="653750" y="104680"/>
                  </a:lnTo>
                  <a:lnTo>
                    <a:pt x="686498" y="85671"/>
                  </a:lnTo>
                  <a:lnTo>
                    <a:pt x="653931" y="66580"/>
                  </a:lnTo>
                  <a:lnTo>
                    <a:pt x="0" y="65204"/>
                  </a:lnTo>
                  <a:close/>
                </a:path>
                <a:path w="762634" h="171450">
                  <a:moveTo>
                    <a:pt x="714756" y="69268"/>
                  </a:moveTo>
                  <a:lnTo>
                    <a:pt x="686498" y="85671"/>
                  </a:lnTo>
                  <a:lnTo>
                    <a:pt x="714629" y="102161"/>
                  </a:lnTo>
                  <a:lnTo>
                    <a:pt x="714756" y="69268"/>
                  </a:lnTo>
                  <a:close/>
                </a:path>
                <a:path w="762634" h="171450">
                  <a:moveTo>
                    <a:pt x="724281" y="69268"/>
                  </a:moveTo>
                  <a:lnTo>
                    <a:pt x="714756" y="69268"/>
                  </a:lnTo>
                  <a:lnTo>
                    <a:pt x="714629" y="102161"/>
                  </a:lnTo>
                  <a:lnTo>
                    <a:pt x="724281" y="102161"/>
                  </a:lnTo>
                  <a:lnTo>
                    <a:pt x="724281" y="69268"/>
                  </a:lnTo>
                  <a:close/>
                </a:path>
                <a:path w="762634" h="171450">
                  <a:moveTo>
                    <a:pt x="653931" y="66580"/>
                  </a:moveTo>
                  <a:lnTo>
                    <a:pt x="686498" y="85671"/>
                  </a:lnTo>
                  <a:lnTo>
                    <a:pt x="714756" y="69268"/>
                  </a:lnTo>
                  <a:lnTo>
                    <a:pt x="724281" y="69268"/>
                  </a:lnTo>
                  <a:lnTo>
                    <a:pt x="724281" y="66728"/>
                  </a:lnTo>
                  <a:lnTo>
                    <a:pt x="653931" y="66580"/>
                  </a:lnTo>
                  <a:close/>
                </a:path>
              </a:pathLst>
            </a:custGeom>
            <a:solidFill>
              <a:srgbClr val="000000"/>
            </a:solidFill>
          </p:spPr>
          <p:txBody>
            <a:bodyPr wrap="square" lIns="0" tIns="0" rIns="0" bIns="0" rtlCol="0"/>
            <a:lstStyle/>
            <a:p>
              <a:endParaRPr/>
            </a:p>
          </p:txBody>
        </p:sp>
        <p:pic>
          <p:nvPicPr>
            <p:cNvPr id="23" name="object 77"/>
            <p:cNvPicPr/>
            <p:nvPr/>
          </p:nvPicPr>
          <p:blipFill>
            <a:blip r:embed="rId9" cstate="print"/>
            <a:stretch>
              <a:fillRect/>
            </a:stretch>
          </p:blipFill>
          <p:spPr>
            <a:xfrm>
              <a:off x="6031991" y="4320514"/>
              <a:ext cx="1155191" cy="850417"/>
            </a:xfrm>
            <a:prstGeom prst="rect">
              <a:avLst/>
            </a:prstGeom>
          </p:spPr>
        </p:pic>
        <p:sp>
          <p:nvSpPr>
            <p:cNvPr id="24" name="object 78"/>
            <p:cNvSpPr/>
            <p:nvPr/>
          </p:nvSpPr>
          <p:spPr>
            <a:xfrm>
              <a:off x="6074155" y="4340352"/>
              <a:ext cx="906144" cy="600710"/>
            </a:xfrm>
            <a:custGeom>
              <a:avLst/>
              <a:gdLst/>
              <a:ahLst/>
              <a:cxnLst/>
              <a:rect l="l" t="t" r="r" b="b"/>
              <a:pathLst>
                <a:path w="906145" h="600710">
                  <a:moveTo>
                    <a:pt x="743076" y="554101"/>
                  </a:moveTo>
                  <a:lnTo>
                    <a:pt x="735585" y="555242"/>
                  </a:lnTo>
                  <a:lnTo>
                    <a:pt x="729345" y="559038"/>
                  </a:lnTo>
                  <a:lnTo>
                    <a:pt x="724985" y="564905"/>
                  </a:lnTo>
                  <a:lnTo>
                    <a:pt x="723138" y="572262"/>
                  </a:lnTo>
                  <a:lnTo>
                    <a:pt x="724259" y="579699"/>
                  </a:lnTo>
                  <a:lnTo>
                    <a:pt x="728011" y="585946"/>
                  </a:lnTo>
                  <a:lnTo>
                    <a:pt x="733835" y="590335"/>
                  </a:lnTo>
                  <a:lnTo>
                    <a:pt x="741172" y="592201"/>
                  </a:lnTo>
                  <a:lnTo>
                    <a:pt x="906018" y="600456"/>
                  </a:lnTo>
                  <a:lnTo>
                    <a:pt x="903662" y="595757"/>
                  </a:lnTo>
                  <a:lnTo>
                    <a:pt x="863853" y="595757"/>
                  </a:lnTo>
                  <a:lnTo>
                    <a:pt x="804841" y="557245"/>
                  </a:lnTo>
                  <a:lnTo>
                    <a:pt x="743076" y="554101"/>
                  </a:lnTo>
                  <a:close/>
                </a:path>
                <a:path w="906145" h="600710">
                  <a:moveTo>
                    <a:pt x="804841" y="557245"/>
                  </a:moveTo>
                  <a:lnTo>
                    <a:pt x="863853" y="595757"/>
                  </a:lnTo>
                  <a:lnTo>
                    <a:pt x="868666" y="588391"/>
                  </a:lnTo>
                  <a:lnTo>
                    <a:pt x="857250" y="588391"/>
                  </a:lnTo>
                  <a:lnTo>
                    <a:pt x="842607" y="559168"/>
                  </a:lnTo>
                  <a:lnTo>
                    <a:pt x="804841" y="557245"/>
                  </a:lnTo>
                  <a:close/>
                </a:path>
                <a:path w="906145" h="600710">
                  <a:moveTo>
                    <a:pt x="813762" y="442525"/>
                  </a:moveTo>
                  <a:lnTo>
                    <a:pt x="806450" y="444500"/>
                  </a:lnTo>
                  <a:lnTo>
                    <a:pt x="800494" y="449149"/>
                  </a:lnTo>
                  <a:lnTo>
                    <a:pt x="796909" y="455501"/>
                  </a:lnTo>
                  <a:lnTo>
                    <a:pt x="795966" y="462734"/>
                  </a:lnTo>
                  <a:lnTo>
                    <a:pt x="797941" y="470027"/>
                  </a:lnTo>
                  <a:lnTo>
                    <a:pt x="825665" y="525356"/>
                  </a:lnTo>
                  <a:lnTo>
                    <a:pt x="884682" y="563880"/>
                  </a:lnTo>
                  <a:lnTo>
                    <a:pt x="863853" y="595757"/>
                  </a:lnTo>
                  <a:lnTo>
                    <a:pt x="903662" y="595757"/>
                  </a:lnTo>
                  <a:lnTo>
                    <a:pt x="832103" y="453009"/>
                  </a:lnTo>
                  <a:lnTo>
                    <a:pt x="827434" y="447053"/>
                  </a:lnTo>
                  <a:lnTo>
                    <a:pt x="821039" y="443468"/>
                  </a:lnTo>
                  <a:lnTo>
                    <a:pt x="813762" y="442525"/>
                  </a:lnTo>
                  <a:close/>
                </a:path>
                <a:path w="906145" h="600710">
                  <a:moveTo>
                    <a:pt x="842607" y="559168"/>
                  </a:moveTo>
                  <a:lnTo>
                    <a:pt x="857250" y="588391"/>
                  </a:lnTo>
                  <a:lnTo>
                    <a:pt x="875284" y="560832"/>
                  </a:lnTo>
                  <a:lnTo>
                    <a:pt x="842607" y="559168"/>
                  </a:lnTo>
                  <a:close/>
                </a:path>
                <a:path w="906145" h="600710">
                  <a:moveTo>
                    <a:pt x="825665" y="525356"/>
                  </a:moveTo>
                  <a:lnTo>
                    <a:pt x="842607" y="559168"/>
                  </a:lnTo>
                  <a:lnTo>
                    <a:pt x="875284" y="560832"/>
                  </a:lnTo>
                  <a:lnTo>
                    <a:pt x="857250" y="588391"/>
                  </a:lnTo>
                  <a:lnTo>
                    <a:pt x="868666" y="588391"/>
                  </a:lnTo>
                  <a:lnTo>
                    <a:pt x="884682" y="563880"/>
                  </a:lnTo>
                  <a:lnTo>
                    <a:pt x="825665" y="525356"/>
                  </a:lnTo>
                  <a:close/>
                </a:path>
                <a:path w="906145" h="600710">
                  <a:moveTo>
                    <a:pt x="20828" y="0"/>
                  </a:moveTo>
                  <a:lnTo>
                    <a:pt x="0" y="32004"/>
                  </a:lnTo>
                  <a:lnTo>
                    <a:pt x="804841" y="557245"/>
                  </a:lnTo>
                  <a:lnTo>
                    <a:pt x="842607" y="559168"/>
                  </a:lnTo>
                  <a:lnTo>
                    <a:pt x="825665" y="525356"/>
                  </a:lnTo>
                  <a:lnTo>
                    <a:pt x="20828" y="0"/>
                  </a:lnTo>
                  <a:close/>
                </a:path>
              </a:pathLst>
            </a:custGeom>
            <a:solidFill>
              <a:srgbClr val="000000"/>
            </a:solidFill>
          </p:spPr>
          <p:txBody>
            <a:bodyPr wrap="square" lIns="0" tIns="0" rIns="0" bIns="0" rtlCol="0"/>
            <a:lstStyle/>
            <a:p>
              <a:endParaRPr/>
            </a:p>
          </p:txBody>
        </p:sp>
      </p:grpSp>
      <p:pic>
        <p:nvPicPr>
          <p:cNvPr id="26" name="object 40"/>
          <p:cNvPicPr/>
          <p:nvPr/>
        </p:nvPicPr>
        <p:blipFill>
          <a:blip r:embed="rId10" cstate="print"/>
          <a:stretch>
            <a:fillRect/>
          </a:stretch>
        </p:blipFill>
        <p:spPr>
          <a:xfrm>
            <a:off x="6389784" y="3696127"/>
            <a:ext cx="388203" cy="357297"/>
          </a:xfrm>
          <a:prstGeom prst="rect">
            <a:avLst/>
          </a:prstGeom>
        </p:spPr>
      </p:pic>
      <p:sp>
        <p:nvSpPr>
          <p:cNvPr id="27" name="object 41"/>
          <p:cNvSpPr txBox="1"/>
          <p:nvPr/>
        </p:nvSpPr>
        <p:spPr>
          <a:xfrm>
            <a:off x="6551803" y="3665346"/>
            <a:ext cx="15938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p</a:t>
            </a:r>
            <a:endParaRPr sz="2000">
              <a:latin typeface="Calibri"/>
              <a:cs typeface="Calibri"/>
            </a:endParaRPr>
          </a:p>
        </p:txBody>
      </p:sp>
      <p:pic>
        <p:nvPicPr>
          <p:cNvPr id="28" name="object 70"/>
          <p:cNvPicPr/>
          <p:nvPr/>
        </p:nvPicPr>
        <p:blipFill>
          <a:blip r:embed="rId11" cstate="print"/>
          <a:stretch>
            <a:fillRect/>
          </a:stretch>
        </p:blipFill>
        <p:spPr>
          <a:xfrm>
            <a:off x="6978295" y="4762385"/>
            <a:ext cx="932114" cy="965695"/>
          </a:xfrm>
          <a:prstGeom prst="rect">
            <a:avLst/>
          </a:prstGeom>
        </p:spPr>
      </p:pic>
      <p:sp>
        <p:nvSpPr>
          <p:cNvPr id="29" name="object 71"/>
          <p:cNvSpPr txBox="1"/>
          <p:nvPr/>
        </p:nvSpPr>
        <p:spPr>
          <a:xfrm>
            <a:off x="7093583" y="4874463"/>
            <a:ext cx="731067" cy="382156"/>
          </a:xfrm>
          <a:prstGeom prst="rect">
            <a:avLst/>
          </a:prstGeom>
        </p:spPr>
        <p:txBody>
          <a:bodyPr vert="horz" wrap="square" lIns="0" tIns="12700" rIns="0" bIns="0" rtlCol="0">
            <a:spAutoFit/>
          </a:bodyPr>
          <a:lstStyle/>
          <a:p>
            <a:pPr marL="38100">
              <a:lnSpc>
                <a:spcPct val="100000"/>
              </a:lnSpc>
              <a:spcBef>
                <a:spcPts val="100"/>
              </a:spcBef>
            </a:pPr>
            <a:r>
              <a:rPr lang="en-US" sz="1600" spc="-5" dirty="0" smtClean="0">
                <a:latin typeface="Times New Roman"/>
                <a:cs typeface="Times New Roman"/>
              </a:rPr>
              <a:t>108</a:t>
            </a:r>
            <a:r>
              <a:rPr lang="en-US" sz="3600" spc="-7" baseline="-16203" dirty="0" smtClean="0">
                <a:latin typeface="Times New Roman"/>
                <a:cs typeface="Times New Roman"/>
              </a:rPr>
              <a:t>Cd</a:t>
            </a:r>
            <a:endParaRPr sz="3600" baseline="-16203">
              <a:latin typeface="Times New Roman"/>
              <a:cs typeface="Times New Roman"/>
            </a:endParaRPr>
          </a:p>
        </p:txBody>
      </p:sp>
      <p:pic>
        <p:nvPicPr>
          <p:cNvPr id="30" name="object 68"/>
          <p:cNvPicPr/>
          <p:nvPr/>
        </p:nvPicPr>
        <p:blipFill>
          <a:blip r:embed="rId12" cstate="print"/>
          <a:stretch>
            <a:fillRect/>
          </a:stretch>
        </p:blipFill>
        <p:spPr>
          <a:xfrm>
            <a:off x="6952388" y="3457849"/>
            <a:ext cx="936685" cy="971749"/>
          </a:xfrm>
          <a:prstGeom prst="rect">
            <a:avLst/>
          </a:prstGeom>
        </p:spPr>
      </p:pic>
      <p:sp>
        <p:nvSpPr>
          <p:cNvPr id="31" name="object 69"/>
          <p:cNvSpPr txBox="1"/>
          <p:nvPr/>
        </p:nvSpPr>
        <p:spPr>
          <a:xfrm>
            <a:off x="7069581" y="3623695"/>
            <a:ext cx="618490" cy="382156"/>
          </a:xfrm>
          <a:prstGeom prst="rect">
            <a:avLst/>
          </a:prstGeom>
        </p:spPr>
        <p:txBody>
          <a:bodyPr vert="horz" wrap="square" lIns="0" tIns="12700" rIns="0" bIns="0" rtlCol="0">
            <a:spAutoFit/>
          </a:bodyPr>
          <a:lstStyle/>
          <a:p>
            <a:pPr marL="38100">
              <a:lnSpc>
                <a:spcPct val="100000"/>
              </a:lnSpc>
              <a:spcBef>
                <a:spcPts val="100"/>
              </a:spcBef>
            </a:pPr>
            <a:r>
              <a:rPr lang="en-US" spc="-5" baseline="30000" dirty="0" smtClean="0">
                <a:latin typeface="Times New Roman"/>
                <a:cs typeface="Times New Roman"/>
              </a:rPr>
              <a:t>111</a:t>
            </a:r>
            <a:r>
              <a:rPr lang="en-US" sz="3600" spc="-7" baseline="-16203" dirty="0" smtClean="0">
                <a:latin typeface="Times New Roman"/>
                <a:cs typeface="Times New Roman"/>
              </a:rPr>
              <a:t>In</a:t>
            </a:r>
            <a:endParaRPr sz="3600" baseline="-16203">
              <a:latin typeface="Times New Roman"/>
              <a:cs typeface="Times New Roman"/>
            </a:endParaRPr>
          </a:p>
        </p:txBody>
      </p:sp>
      <p:pic>
        <p:nvPicPr>
          <p:cNvPr id="32" name="object 63"/>
          <p:cNvPicPr/>
          <p:nvPr/>
        </p:nvPicPr>
        <p:blipFill>
          <a:blip r:embed="rId13" cstate="print"/>
          <a:stretch>
            <a:fillRect/>
          </a:stretch>
        </p:blipFill>
        <p:spPr>
          <a:xfrm>
            <a:off x="6937194" y="2273722"/>
            <a:ext cx="938129" cy="964089"/>
          </a:xfrm>
          <a:prstGeom prst="rect">
            <a:avLst/>
          </a:prstGeom>
        </p:spPr>
      </p:pic>
      <p:sp>
        <p:nvSpPr>
          <p:cNvPr id="33" name="object 67"/>
          <p:cNvSpPr txBox="1"/>
          <p:nvPr/>
        </p:nvSpPr>
        <p:spPr>
          <a:xfrm>
            <a:off x="7069581" y="2439161"/>
            <a:ext cx="635000" cy="391160"/>
          </a:xfrm>
          <a:prstGeom prst="rect">
            <a:avLst/>
          </a:prstGeom>
        </p:spPr>
        <p:txBody>
          <a:bodyPr vert="horz" wrap="square" lIns="0" tIns="12700" rIns="0" bIns="0" rtlCol="0">
            <a:spAutoFit/>
          </a:bodyPr>
          <a:lstStyle/>
          <a:p>
            <a:pPr marL="38100">
              <a:lnSpc>
                <a:spcPct val="100000"/>
              </a:lnSpc>
              <a:spcBef>
                <a:spcPts val="100"/>
              </a:spcBef>
            </a:pPr>
            <a:r>
              <a:rPr sz="1600" spc="-5" dirty="0">
                <a:latin typeface="Times New Roman"/>
                <a:cs typeface="Times New Roman"/>
              </a:rPr>
              <a:t>66</a:t>
            </a:r>
            <a:r>
              <a:rPr sz="3600" spc="-7" baseline="-16203" dirty="0">
                <a:latin typeface="Times New Roman"/>
                <a:cs typeface="Times New Roman"/>
              </a:rPr>
              <a:t>Ga</a:t>
            </a:r>
            <a:endParaRPr sz="3600" baseline="-16203">
              <a:latin typeface="Times New Roman"/>
              <a:cs typeface="Times New Roman"/>
            </a:endParaRPr>
          </a:p>
        </p:txBody>
      </p:sp>
      <p:pic>
        <p:nvPicPr>
          <p:cNvPr id="34" name="object 38"/>
          <p:cNvPicPr/>
          <p:nvPr/>
        </p:nvPicPr>
        <p:blipFill>
          <a:blip r:embed="rId14" cstate="print"/>
          <a:stretch>
            <a:fillRect/>
          </a:stretch>
        </p:blipFill>
        <p:spPr>
          <a:xfrm>
            <a:off x="6339614" y="2873820"/>
            <a:ext cx="391214" cy="438255"/>
          </a:xfrm>
          <a:prstGeom prst="rect">
            <a:avLst/>
          </a:prstGeom>
        </p:spPr>
      </p:pic>
      <p:sp>
        <p:nvSpPr>
          <p:cNvPr id="35" name="object 39"/>
          <p:cNvSpPr txBox="1"/>
          <p:nvPr/>
        </p:nvSpPr>
        <p:spPr>
          <a:xfrm>
            <a:off x="6506336" y="2900298"/>
            <a:ext cx="1485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1F5F"/>
                </a:solidFill>
                <a:latin typeface="Calibri"/>
                <a:cs typeface="Calibri"/>
              </a:rPr>
              <a:t>n</a:t>
            </a:r>
            <a:endParaRPr sz="1800">
              <a:latin typeface="Calibri"/>
              <a:cs typeface="Calibri"/>
            </a:endParaRPr>
          </a:p>
        </p:txBody>
      </p:sp>
      <p:sp>
        <p:nvSpPr>
          <p:cNvPr id="36" name="object 37"/>
          <p:cNvSpPr txBox="1"/>
          <p:nvPr/>
        </p:nvSpPr>
        <p:spPr>
          <a:xfrm>
            <a:off x="6525514" y="4274261"/>
            <a:ext cx="16065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α</a:t>
            </a:r>
            <a:endParaRPr sz="1800">
              <a:latin typeface="Calibri"/>
              <a:cs typeface="Calibri"/>
            </a:endParaRPr>
          </a:p>
        </p:txBody>
      </p:sp>
      <p:grpSp>
        <p:nvGrpSpPr>
          <p:cNvPr id="37" name="object 49"/>
          <p:cNvGrpSpPr/>
          <p:nvPr/>
        </p:nvGrpSpPr>
        <p:grpSpPr>
          <a:xfrm>
            <a:off x="3838955" y="2273722"/>
            <a:ext cx="4036695" cy="1829435"/>
            <a:chOff x="3838955" y="2273722"/>
            <a:chExt cx="4036695" cy="1829435"/>
          </a:xfrm>
        </p:grpSpPr>
        <p:sp>
          <p:nvSpPr>
            <p:cNvPr id="38" name="object 50"/>
            <p:cNvSpPr/>
            <p:nvPr/>
          </p:nvSpPr>
          <p:spPr>
            <a:xfrm>
              <a:off x="4859734" y="2789936"/>
              <a:ext cx="153670" cy="269240"/>
            </a:xfrm>
            <a:custGeom>
              <a:avLst/>
              <a:gdLst/>
              <a:ahLst/>
              <a:cxnLst/>
              <a:rect l="l" t="t" r="r" b="b"/>
              <a:pathLst>
                <a:path w="153670" h="269239">
                  <a:moveTo>
                    <a:pt x="136826" y="268731"/>
                  </a:moveTo>
                  <a:lnTo>
                    <a:pt x="148393" y="255926"/>
                  </a:lnTo>
                  <a:lnTo>
                    <a:pt x="153447" y="236108"/>
                  </a:lnTo>
                  <a:lnTo>
                    <a:pt x="151810" y="211742"/>
                  </a:lnTo>
                  <a:lnTo>
                    <a:pt x="143303" y="185292"/>
                  </a:lnTo>
                  <a:lnTo>
                    <a:pt x="128454" y="160625"/>
                  </a:lnTo>
                  <a:lnTo>
                    <a:pt x="110521" y="143113"/>
                  </a:lnTo>
                  <a:lnTo>
                    <a:pt x="91707" y="134340"/>
                  </a:lnTo>
                  <a:lnTo>
                    <a:pt x="74215" y="135889"/>
                  </a:lnTo>
                </a:path>
                <a:path w="153670" h="269239">
                  <a:moveTo>
                    <a:pt x="76882" y="134747"/>
                  </a:moveTo>
                  <a:lnTo>
                    <a:pt x="24251" y="108332"/>
                  </a:lnTo>
                  <a:lnTo>
                    <a:pt x="1319" y="57024"/>
                  </a:lnTo>
                  <a:lnTo>
                    <a:pt x="0" y="31988"/>
                  </a:lnTo>
                  <a:lnTo>
                    <a:pt x="5847" y="12070"/>
                  </a:lnTo>
                  <a:lnTo>
                    <a:pt x="18589" y="0"/>
                  </a:lnTo>
                </a:path>
              </a:pathLst>
            </a:custGeom>
            <a:ln w="19050">
              <a:solidFill>
                <a:srgbClr val="FF0000"/>
              </a:solidFill>
            </a:ln>
          </p:spPr>
          <p:txBody>
            <a:bodyPr wrap="square" lIns="0" tIns="0" rIns="0" bIns="0" rtlCol="0"/>
            <a:lstStyle/>
            <a:p>
              <a:endParaRPr/>
            </a:p>
          </p:txBody>
        </p:sp>
        <p:sp>
          <p:nvSpPr>
            <p:cNvPr id="39" name="object 51"/>
            <p:cNvSpPr/>
            <p:nvPr/>
          </p:nvSpPr>
          <p:spPr>
            <a:xfrm>
              <a:off x="4813045" y="2656814"/>
              <a:ext cx="79375" cy="134620"/>
            </a:xfrm>
            <a:custGeom>
              <a:avLst/>
              <a:gdLst/>
              <a:ahLst/>
              <a:cxnLst/>
              <a:rect l="l" t="t" r="r" b="b"/>
              <a:pathLst>
                <a:path w="79375" h="134619">
                  <a:moveTo>
                    <a:pt x="62611" y="134264"/>
                  </a:moveTo>
                  <a:lnTo>
                    <a:pt x="74175" y="121515"/>
                  </a:lnTo>
                  <a:lnTo>
                    <a:pt x="79216" y="101705"/>
                  </a:lnTo>
                  <a:lnTo>
                    <a:pt x="77541" y="77346"/>
                  </a:lnTo>
                  <a:lnTo>
                    <a:pt x="68961" y="50952"/>
                  </a:lnTo>
                  <a:lnTo>
                    <a:pt x="54167" y="26285"/>
                  </a:lnTo>
                  <a:lnTo>
                    <a:pt x="36242" y="8772"/>
                  </a:lnTo>
                  <a:lnTo>
                    <a:pt x="17436" y="0"/>
                  </a:lnTo>
                  <a:lnTo>
                    <a:pt x="0" y="1549"/>
                  </a:lnTo>
                </a:path>
              </a:pathLst>
            </a:custGeom>
            <a:ln w="19050">
              <a:solidFill>
                <a:srgbClr val="FF0000"/>
              </a:solidFill>
            </a:ln>
          </p:spPr>
          <p:txBody>
            <a:bodyPr wrap="square" lIns="0" tIns="0" rIns="0" bIns="0" rtlCol="0"/>
            <a:lstStyle/>
            <a:p>
              <a:endParaRPr/>
            </a:p>
          </p:txBody>
        </p:sp>
        <p:sp>
          <p:nvSpPr>
            <p:cNvPr id="40" name="object 52"/>
            <p:cNvSpPr/>
            <p:nvPr/>
          </p:nvSpPr>
          <p:spPr>
            <a:xfrm>
              <a:off x="4712716" y="2546477"/>
              <a:ext cx="105410" cy="121920"/>
            </a:xfrm>
            <a:custGeom>
              <a:avLst/>
              <a:gdLst/>
              <a:ahLst/>
              <a:cxnLst/>
              <a:rect l="l" t="t" r="r" b="b"/>
              <a:pathLst>
                <a:path w="105410" h="121919">
                  <a:moveTo>
                    <a:pt x="26416" y="25400"/>
                  </a:moveTo>
                  <a:lnTo>
                    <a:pt x="17903" y="33298"/>
                  </a:lnTo>
                  <a:lnTo>
                    <a:pt x="18923" y="38988"/>
                  </a:lnTo>
                  <a:lnTo>
                    <a:pt x="21209" y="47498"/>
                  </a:lnTo>
                  <a:lnTo>
                    <a:pt x="43180" y="90550"/>
                  </a:lnTo>
                  <a:lnTo>
                    <a:pt x="61595" y="109093"/>
                  </a:lnTo>
                  <a:lnTo>
                    <a:pt x="61975" y="109474"/>
                  </a:lnTo>
                  <a:lnTo>
                    <a:pt x="62484" y="109727"/>
                  </a:lnTo>
                  <a:lnTo>
                    <a:pt x="72644" y="116077"/>
                  </a:lnTo>
                  <a:lnTo>
                    <a:pt x="78359" y="118618"/>
                  </a:lnTo>
                  <a:lnTo>
                    <a:pt x="83820" y="120269"/>
                  </a:lnTo>
                  <a:lnTo>
                    <a:pt x="88264" y="121158"/>
                  </a:lnTo>
                  <a:lnTo>
                    <a:pt x="88773" y="121285"/>
                  </a:lnTo>
                  <a:lnTo>
                    <a:pt x="89154" y="121285"/>
                  </a:lnTo>
                  <a:lnTo>
                    <a:pt x="89662" y="121412"/>
                  </a:lnTo>
                  <a:lnTo>
                    <a:pt x="93980" y="121665"/>
                  </a:lnTo>
                  <a:lnTo>
                    <a:pt x="95504" y="121665"/>
                  </a:lnTo>
                  <a:lnTo>
                    <a:pt x="99822" y="121285"/>
                  </a:lnTo>
                  <a:lnTo>
                    <a:pt x="100330" y="121158"/>
                  </a:lnTo>
                  <a:lnTo>
                    <a:pt x="100837" y="121158"/>
                  </a:lnTo>
                  <a:lnTo>
                    <a:pt x="101346" y="121031"/>
                  </a:lnTo>
                  <a:lnTo>
                    <a:pt x="105410" y="119887"/>
                  </a:lnTo>
                  <a:lnTo>
                    <a:pt x="101002" y="102615"/>
                  </a:lnTo>
                  <a:lnTo>
                    <a:pt x="93853" y="102615"/>
                  </a:lnTo>
                  <a:lnTo>
                    <a:pt x="94401" y="102566"/>
                  </a:lnTo>
                  <a:lnTo>
                    <a:pt x="93090" y="102488"/>
                  </a:lnTo>
                  <a:lnTo>
                    <a:pt x="92201" y="102488"/>
                  </a:lnTo>
                  <a:lnTo>
                    <a:pt x="90932" y="102362"/>
                  </a:lnTo>
                  <a:lnTo>
                    <a:pt x="91567" y="102362"/>
                  </a:lnTo>
                  <a:lnTo>
                    <a:pt x="87757" y="101600"/>
                  </a:lnTo>
                  <a:lnTo>
                    <a:pt x="84074" y="100330"/>
                  </a:lnTo>
                  <a:lnTo>
                    <a:pt x="80645" y="98678"/>
                  </a:lnTo>
                  <a:lnTo>
                    <a:pt x="73939" y="94487"/>
                  </a:lnTo>
                  <a:lnTo>
                    <a:pt x="73787" y="94487"/>
                  </a:lnTo>
                  <a:lnTo>
                    <a:pt x="72517" y="93599"/>
                  </a:lnTo>
                  <a:lnTo>
                    <a:pt x="72766" y="93599"/>
                  </a:lnTo>
                  <a:lnTo>
                    <a:pt x="64897" y="86740"/>
                  </a:lnTo>
                  <a:lnTo>
                    <a:pt x="41783" y="48895"/>
                  </a:lnTo>
                  <a:lnTo>
                    <a:pt x="38418" y="38339"/>
                  </a:lnTo>
                  <a:lnTo>
                    <a:pt x="26416" y="25400"/>
                  </a:lnTo>
                  <a:close/>
                </a:path>
                <a:path w="105410" h="121919">
                  <a:moveTo>
                    <a:pt x="94401" y="102566"/>
                  </a:moveTo>
                  <a:lnTo>
                    <a:pt x="93853" y="102615"/>
                  </a:lnTo>
                  <a:lnTo>
                    <a:pt x="95250" y="102615"/>
                  </a:lnTo>
                  <a:lnTo>
                    <a:pt x="94401" y="102566"/>
                  </a:lnTo>
                  <a:close/>
                </a:path>
                <a:path w="105410" h="121919">
                  <a:moveTo>
                    <a:pt x="97281" y="102304"/>
                  </a:moveTo>
                  <a:lnTo>
                    <a:pt x="94401" y="102566"/>
                  </a:lnTo>
                  <a:lnTo>
                    <a:pt x="95250" y="102615"/>
                  </a:lnTo>
                  <a:lnTo>
                    <a:pt x="101002" y="102615"/>
                  </a:lnTo>
                  <a:lnTo>
                    <a:pt x="96520" y="102488"/>
                  </a:lnTo>
                  <a:lnTo>
                    <a:pt x="97281" y="102304"/>
                  </a:lnTo>
                  <a:close/>
                </a:path>
                <a:path w="105410" h="121919">
                  <a:moveTo>
                    <a:pt x="90932" y="102362"/>
                  </a:moveTo>
                  <a:lnTo>
                    <a:pt x="92201" y="102488"/>
                  </a:lnTo>
                  <a:lnTo>
                    <a:pt x="91831" y="102414"/>
                  </a:lnTo>
                  <a:lnTo>
                    <a:pt x="90932" y="102362"/>
                  </a:lnTo>
                  <a:close/>
                </a:path>
                <a:path w="105410" h="121919">
                  <a:moveTo>
                    <a:pt x="91831" y="102414"/>
                  </a:moveTo>
                  <a:lnTo>
                    <a:pt x="92201" y="102488"/>
                  </a:lnTo>
                  <a:lnTo>
                    <a:pt x="93090" y="102488"/>
                  </a:lnTo>
                  <a:lnTo>
                    <a:pt x="91831" y="102414"/>
                  </a:lnTo>
                  <a:close/>
                </a:path>
                <a:path w="105410" h="121919">
                  <a:moveTo>
                    <a:pt x="98044" y="102235"/>
                  </a:moveTo>
                  <a:lnTo>
                    <a:pt x="97281" y="102304"/>
                  </a:lnTo>
                  <a:lnTo>
                    <a:pt x="96520" y="102488"/>
                  </a:lnTo>
                  <a:lnTo>
                    <a:pt x="98044" y="102235"/>
                  </a:lnTo>
                  <a:close/>
                </a:path>
                <a:path w="105410" h="121919">
                  <a:moveTo>
                    <a:pt x="100905" y="102235"/>
                  </a:moveTo>
                  <a:lnTo>
                    <a:pt x="98044" y="102235"/>
                  </a:lnTo>
                  <a:lnTo>
                    <a:pt x="96520" y="102488"/>
                  </a:lnTo>
                  <a:lnTo>
                    <a:pt x="100970" y="102488"/>
                  </a:lnTo>
                  <a:lnTo>
                    <a:pt x="100905" y="102235"/>
                  </a:lnTo>
                  <a:close/>
                </a:path>
                <a:path w="105410" h="121919">
                  <a:moveTo>
                    <a:pt x="91567" y="102362"/>
                  </a:moveTo>
                  <a:lnTo>
                    <a:pt x="90932" y="102362"/>
                  </a:lnTo>
                  <a:lnTo>
                    <a:pt x="91831" y="102414"/>
                  </a:lnTo>
                  <a:lnTo>
                    <a:pt x="91567" y="102362"/>
                  </a:lnTo>
                  <a:close/>
                </a:path>
                <a:path w="105410" h="121919">
                  <a:moveTo>
                    <a:pt x="100711" y="101473"/>
                  </a:moveTo>
                  <a:lnTo>
                    <a:pt x="97281" y="102304"/>
                  </a:lnTo>
                  <a:lnTo>
                    <a:pt x="98044" y="102235"/>
                  </a:lnTo>
                  <a:lnTo>
                    <a:pt x="100905" y="102235"/>
                  </a:lnTo>
                  <a:lnTo>
                    <a:pt x="100711" y="101473"/>
                  </a:lnTo>
                  <a:close/>
                </a:path>
                <a:path w="105410" h="121919">
                  <a:moveTo>
                    <a:pt x="72517" y="93599"/>
                  </a:moveTo>
                  <a:lnTo>
                    <a:pt x="73787" y="94487"/>
                  </a:lnTo>
                  <a:lnTo>
                    <a:pt x="73400" y="94151"/>
                  </a:lnTo>
                  <a:lnTo>
                    <a:pt x="72517" y="93599"/>
                  </a:lnTo>
                  <a:close/>
                </a:path>
                <a:path w="105410" h="121919">
                  <a:moveTo>
                    <a:pt x="73400" y="94151"/>
                  </a:moveTo>
                  <a:lnTo>
                    <a:pt x="73787" y="94487"/>
                  </a:lnTo>
                  <a:lnTo>
                    <a:pt x="73939" y="94487"/>
                  </a:lnTo>
                  <a:lnTo>
                    <a:pt x="73400" y="94151"/>
                  </a:lnTo>
                  <a:close/>
                </a:path>
                <a:path w="105410" h="121919">
                  <a:moveTo>
                    <a:pt x="72766" y="93599"/>
                  </a:moveTo>
                  <a:lnTo>
                    <a:pt x="72517" y="93599"/>
                  </a:lnTo>
                  <a:lnTo>
                    <a:pt x="73400" y="94151"/>
                  </a:lnTo>
                  <a:lnTo>
                    <a:pt x="72766" y="93599"/>
                  </a:lnTo>
                  <a:close/>
                </a:path>
                <a:path w="105410" h="121919">
                  <a:moveTo>
                    <a:pt x="38388" y="24384"/>
                  </a:moveTo>
                  <a:lnTo>
                    <a:pt x="35813" y="24384"/>
                  </a:lnTo>
                  <a:lnTo>
                    <a:pt x="36068" y="27050"/>
                  </a:lnTo>
                  <a:lnTo>
                    <a:pt x="37337" y="34162"/>
                  </a:lnTo>
                  <a:lnTo>
                    <a:pt x="38418" y="38339"/>
                  </a:lnTo>
                  <a:lnTo>
                    <a:pt x="50800" y="51688"/>
                  </a:lnTo>
                  <a:lnTo>
                    <a:pt x="38388" y="24384"/>
                  </a:lnTo>
                  <a:close/>
                </a:path>
                <a:path w="105410" h="121919">
                  <a:moveTo>
                    <a:pt x="27305" y="0"/>
                  </a:moveTo>
                  <a:lnTo>
                    <a:pt x="0" y="49911"/>
                  </a:lnTo>
                  <a:lnTo>
                    <a:pt x="17903" y="33298"/>
                  </a:lnTo>
                  <a:lnTo>
                    <a:pt x="17399" y="30480"/>
                  </a:lnTo>
                  <a:lnTo>
                    <a:pt x="16891" y="26415"/>
                  </a:lnTo>
                  <a:lnTo>
                    <a:pt x="35813" y="24384"/>
                  </a:lnTo>
                  <a:lnTo>
                    <a:pt x="38388" y="24384"/>
                  </a:lnTo>
                  <a:lnTo>
                    <a:pt x="27305" y="0"/>
                  </a:lnTo>
                  <a:close/>
                </a:path>
                <a:path w="105410" h="121919">
                  <a:moveTo>
                    <a:pt x="35910" y="25400"/>
                  </a:moveTo>
                  <a:lnTo>
                    <a:pt x="26416" y="25400"/>
                  </a:lnTo>
                  <a:lnTo>
                    <a:pt x="38418" y="38339"/>
                  </a:lnTo>
                  <a:lnTo>
                    <a:pt x="37337" y="34162"/>
                  </a:lnTo>
                  <a:lnTo>
                    <a:pt x="36068" y="27050"/>
                  </a:lnTo>
                  <a:lnTo>
                    <a:pt x="35910" y="25400"/>
                  </a:lnTo>
                  <a:close/>
                </a:path>
                <a:path w="105410" h="121919">
                  <a:moveTo>
                    <a:pt x="35813" y="24384"/>
                  </a:moveTo>
                  <a:lnTo>
                    <a:pt x="16891" y="26415"/>
                  </a:lnTo>
                  <a:lnTo>
                    <a:pt x="17399" y="30480"/>
                  </a:lnTo>
                  <a:lnTo>
                    <a:pt x="17903" y="33298"/>
                  </a:lnTo>
                  <a:lnTo>
                    <a:pt x="26416" y="25400"/>
                  </a:lnTo>
                  <a:lnTo>
                    <a:pt x="35910" y="25400"/>
                  </a:lnTo>
                  <a:lnTo>
                    <a:pt x="35813" y="24384"/>
                  </a:lnTo>
                  <a:close/>
                </a:path>
              </a:pathLst>
            </a:custGeom>
            <a:solidFill>
              <a:srgbClr val="FF0000"/>
            </a:solidFill>
          </p:spPr>
          <p:txBody>
            <a:bodyPr wrap="square" lIns="0" tIns="0" rIns="0" bIns="0" rtlCol="0"/>
            <a:lstStyle/>
            <a:p>
              <a:endParaRPr/>
            </a:p>
          </p:txBody>
        </p:sp>
        <p:sp>
          <p:nvSpPr>
            <p:cNvPr id="41" name="object 53"/>
            <p:cNvSpPr/>
            <p:nvPr/>
          </p:nvSpPr>
          <p:spPr>
            <a:xfrm>
              <a:off x="4980638" y="3057397"/>
              <a:ext cx="77470" cy="135255"/>
            </a:xfrm>
            <a:custGeom>
              <a:avLst/>
              <a:gdLst/>
              <a:ahLst/>
              <a:cxnLst/>
              <a:rect l="l" t="t" r="r" b="b"/>
              <a:pathLst>
                <a:path w="77470" h="135255">
                  <a:moveTo>
                    <a:pt x="77009" y="134747"/>
                  </a:moveTo>
                  <a:lnTo>
                    <a:pt x="24324" y="108350"/>
                  </a:lnTo>
                  <a:lnTo>
                    <a:pt x="1319" y="57024"/>
                  </a:lnTo>
                  <a:lnTo>
                    <a:pt x="0" y="31988"/>
                  </a:lnTo>
                  <a:lnTo>
                    <a:pt x="5847" y="12070"/>
                  </a:lnTo>
                  <a:lnTo>
                    <a:pt x="18589" y="0"/>
                  </a:lnTo>
                </a:path>
              </a:pathLst>
            </a:custGeom>
            <a:ln w="19049">
              <a:solidFill>
                <a:srgbClr val="FF0000"/>
              </a:solidFill>
            </a:ln>
          </p:spPr>
          <p:txBody>
            <a:bodyPr wrap="square" lIns="0" tIns="0" rIns="0" bIns="0" rtlCol="0"/>
            <a:lstStyle/>
            <a:p>
              <a:endParaRPr/>
            </a:p>
          </p:txBody>
        </p:sp>
        <p:sp>
          <p:nvSpPr>
            <p:cNvPr id="42" name="object 54"/>
            <p:cNvSpPr/>
            <p:nvPr/>
          </p:nvSpPr>
          <p:spPr>
            <a:xfrm>
              <a:off x="5057013" y="3192202"/>
              <a:ext cx="77470" cy="111125"/>
            </a:xfrm>
            <a:custGeom>
              <a:avLst/>
              <a:gdLst/>
              <a:ahLst/>
              <a:cxnLst/>
              <a:rect l="l" t="t" r="r" b="b"/>
              <a:pathLst>
                <a:path w="77470" h="111125">
                  <a:moveTo>
                    <a:pt x="0" y="196"/>
                  </a:moveTo>
                  <a:lnTo>
                    <a:pt x="52685" y="26610"/>
                  </a:lnTo>
                  <a:lnTo>
                    <a:pt x="72870" y="66361"/>
                  </a:lnTo>
                  <a:lnTo>
                    <a:pt x="77323" y="97155"/>
                  </a:lnTo>
                  <a:lnTo>
                    <a:pt x="75691" y="110813"/>
                  </a:lnTo>
                </a:path>
              </a:pathLst>
            </a:custGeom>
            <a:ln w="19050">
              <a:solidFill>
                <a:srgbClr val="FF0000"/>
              </a:solidFill>
            </a:ln>
          </p:spPr>
          <p:txBody>
            <a:bodyPr wrap="square" lIns="0" tIns="0" rIns="0" bIns="0" rtlCol="0"/>
            <a:lstStyle/>
            <a:p>
              <a:endParaRPr/>
            </a:p>
          </p:txBody>
        </p:sp>
        <p:pic>
          <p:nvPicPr>
            <p:cNvPr id="43" name="object 55"/>
            <p:cNvPicPr/>
            <p:nvPr/>
          </p:nvPicPr>
          <p:blipFill>
            <a:blip r:embed="rId8" cstate="print"/>
            <a:stretch>
              <a:fillRect/>
            </a:stretch>
          </p:blipFill>
          <p:spPr>
            <a:xfrm>
              <a:off x="3838955" y="3681933"/>
              <a:ext cx="1013447" cy="420674"/>
            </a:xfrm>
            <a:prstGeom prst="rect">
              <a:avLst/>
            </a:prstGeom>
          </p:spPr>
        </p:pic>
        <p:sp>
          <p:nvSpPr>
            <p:cNvPr id="44" name="object 56"/>
            <p:cNvSpPr/>
            <p:nvPr/>
          </p:nvSpPr>
          <p:spPr>
            <a:xfrm>
              <a:off x="3882389" y="3785943"/>
              <a:ext cx="762635" cy="171450"/>
            </a:xfrm>
            <a:custGeom>
              <a:avLst/>
              <a:gdLst/>
              <a:ahLst/>
              <a:cxnLst/>
              <a:rect l="l" t="t" r="r" b="b"/>
              <a:pathLst>
                <a:path w="762635" h="171450">
                  <a:moveTo>
                    <a:pt x="653750" y="104680"/>
                  </a:moveTo>
                  <a:lnTo>
                    <a:pt x="600329" y="135689"/>
                  </a:lnTo>
                  <a:lnTo>
                    <a:pt x="594647" y="140739"/>
                  </a:lnTo>
                  <a:lnTo>
                    <a:pt x="591454" y="147325"/>
                  </a:lnTo>
                  <a:lnTo>
                    <a:pt x="590952" y="154602"/>
                  </a:lnTo>
                  <a:lnTo>
                    <a:pt x="593344" y="161724"/>
                  </a:lnTo>
                  <a:lnTo>
                    <a:pt x="598394" y="167405"/>
                  </a:lnTo>
                  <a:lnTo>
                    <a:pt x="604980" y="170598"/>
                  </a:lnTo>
                  <a:lnTo>
                    <a:pt x="612257" y="171100"/>
                  </a:lnTo>
                  <a:lnTo>
                    <a:pt x="619379" y="168709"/>
                  </a:lnTo>
                  <a:lnTo>
                    <a:pt x="729336" y="104828"/>
                  </a:lnTo>
                  <a:lnTo>
                    <a:pt x="653750" y="104680"/>
                  </a:lnTo>
                  <a:close/>
                </a:path>
                <a:path w="762635" h="171450">
                  <a:moveTo>
                    <a:pt x="686498" y="85671"/>
                  </a:moveTo>
                  <a:lnTo>
                    <a:pt x="653750" y="104680"/>
                  </a:lnTo>
                  <a:lnTo>
                    <a:pt x="724281" y="104828"/>
                  </a:lnTo>
                  <a:lnTo>
                    <a:pt x="724281" y="102161"/>
                  </a:lnTo>
                  <a:lnTo>
                    <a:pt x="714629" y="102161"/>
                  </a:lnTo>
                  <a:lnTo>
                    <a:pt x="686498" y="85671"/>
                  </a:lnTo>
                  <a:close/>
                </a:path>
                <a:path w="762635" h="171450">
                  <a:moveTo>
                    <a:pt x="612584" y="0"/>
                  </a:moveTo>
                  <a:lnTo>
                    <a:pt x="605313" y="450"/>
                  </a:lnTo>
                  <a:lnTo>
                    <a:pt x="598757" y="3591"/>
                  </a:lnTo>
                  <a:lnTo>
                    <a:pt x="593725" y="9197"/>
                  </a:lnTo>
                  <a:lnTo>
                    <a:pt x="591258" y="16390"/>
                  </a:lnTo>
                  <a:lnTo>
                    <a:pt x="591708" y="23691"/>
                  </a:lnTo>
                  <a:lnTo>
                    <a:pt x="594850" y="30253"/>
                  </a:lnTo>
                  <a:lnTo>
                    <a:pt x="600456" y="35232"/>
                  </a:lnTo>
                  <a:lnTo>
                    <a:pt x="653931" y="66580"/>
                  </a:lnTo>
                  <a:lnTo>
                    <a:pt x="724281" y="66728"/>
                  </a:lnTo>
                  <a:lnTo>
                    <a:pt x="724281" y="104828"/>
                  </a:lnTo>
                  <a:lnTo>
                    <a:pt x="729336" y="104828"/>
                  </a:lnTo>
                  <a:lnTo>
                    <a:pt x="762126" y="85778"/>
                  </a:lnTo>
                  <a:lnTo>
                    <a:pt x="619760" y="2466"/>
                  </a:lnTo>
                  <a:lnTo>
                    <a:pt x="612584" y="0"/>
                  </a:lnTo>
                  <a:close/>
                </a:path>
                <a:path w="762635" h="171450">
                  <a:moveTo>
                    <a:pt x="0" y="65204"/>
                  </a:moveTo>
                  <a:lnTo>
                    <a:pt x="0" y="103304"/>
                  </a:lnTo>
                  <a:lnTo>
                    <a:pt x="653750" y="104680"/>
                  </a:lnTo>
                  <a:lnTo>
                    <a:pt x="686498" y="85671"/>
                  </a:lnTo>
                  <a:lnTo>
                    <a:pt x="653931" y="66580"/>
                  </a:lnTo>
                  <a:lnTo>
                    <a:pt x="0" y="65204"/>
                  </a:lnTo>
                  <a:close/>
                </a:path>
                <a:path w="762635" h="171450">
                  <a:moveTo>
                    <a:pt x="714756" y="69268"/>
                  </a:moveTo>
                  <a:lnTo>
                    <a:pt x="686498" y="85671"/>
                  </a:lnTo>
                  <a:lnTo>
                    <a:pt x="714629" y="102161"/>
                  </a:lnTo>
                  <a:lnTo>
                    <a:pt x="714756" y="69268"/>
                  </a:lnTo>
                  <a:close/>
                </a:path>
                <a:path w="762635" h="171450">
                  <a:moveTo>
                    <a:pt x="724281" y="69268"/>
                  </a:moveTo>
                  <a:lnTo>
                    <a:pt x="714756" y="69268"/>
                  </a:lnTo>
                  <a:lnTo>
                    <a:pt x="714629" y="102161"/>
                  </a:lnTo>
                  <a:lnTo>
                    <a:pt x="724281" y="102161"/>
                  </a:lnTo>
                  <a:lnTo>
                    <a:pt x="724281" y="69268"/>
                  </a:lnTo>
                  <a:close/>
                </a:path>
                <a:path w="762635" h="171450">
                  <a:moveTo>
                    <a:pt x="653931" y="66580"/>
                  </a:moveTo>
                  <a:lnTo>
                    <a:pt x="686498" y="85671"/>
                  </a:lnTo>
                  <a:lnTo>
                    <a:pt x="714756" y="69268"/>
                  </a:lnTo>
                  <a:lnTo>
                    <a:pt x="724281" y="69268"/>
                  </a:lnTo>
                  <a:lnTo>
                    <a:pt x="724281" y="66728"/>
                  </a:lnTo>
                  <a:lnTo>
                    <a:pt x="653931" y="66580"/>
                  </a:lnTo>
                  <a:close/>
                </a:path>
              </a:pathLst>
            </a:custGeom>
            <a:solidFill>
              <a:srgbClr val="000000"/>
            </a:solidFill>
          </p:spPr>
          <p:txBody>
            <a:bodyPr wrap="square" lIns="0" tIns="0" rIns="0" bIns="0" rtlCol="0"/>
            <a:lstStyle/>
            <a:p>
              <a:endParaRPr/>
            </a:p>
          </p:txBody>
        </p:sp>
        <p:sp>
          <p:nvSpPr>
            <p:cNvPr id="45" name="object 57"/>
            <p:cNvSpPr/>
            <p:nvPr/>
          </p:nvSpPr>
          <p:spPr>
            <a:xfrm>
              <a:off x="5939154" y="2922143"/>
              <a:ext cx="104139" cy="99695"/>
            </a:xfrm>
            <a:custGeom>
              <a:avLst/>
              <a:gdLst/>
              <a:ahLst/>
              <a:cxnLst/>
              <a:rect l="l" t="t" r="r" b="b"/>
              <a:pathLst>
                <a:path w="104139" h="99694">
                  <a:moveTo>
                    <a:pt x="0" y="93726"/>
                  </a:moveTo>
                  <a:lnTo>
                    <a:pt x="13876" y="99312"/>
                  </a:lnTo>
                  <a:lnTo>
                    <a:pt x="32146" y="97266"/>
                  </a:lnTo>
                  <a:lnTo>
                    <a:pt x="52631" y="88243"/>
                  </a:lnTo>
                  <a:lnTo>
                    <a:pt x="73152" y="72898"/>
                  </a:lnTo>
                  <a:lnTo>
                    <a:pt x="90618" y="52810"/>
                  </a:lnTo>
                  <a:lnTo>
                    <a:pt x="101155" y="32400"/>
                  </a:lnTo>
                  <a:lnTo>
                    <a:pt x="103977" y="14015"/>
                  </a:lnTo>
                  <a:lnTo>
                    <a:pt x="98298" y="0"/>
                  </a:lnTo>
                </a:path>
              </a:pathLst>
            </a:custGeom>
            <a:ln w="19050">
              <a:solidFill>
                <a:srgbClr val="FF0000"/>
              </a:solidFill>
            </a:ln>
          </p:spPr>
          <p:txBody>
            <a:bodyPr wrap="square" lIns="0" tIns="0" rIns="0" bIns="0" rtlCol="0"/>
            <a:lstStyle/>
            <a:p>
              <a:endParaRPr/>
            </a:p>
          </p:txBody>
        </p:sp>
        <p:sp>
          <p:nvSpPr>
            <p:cNvPr id="46" name="object 58"/>
            <p:cNvSpPr/>
            <p:nvPr/>
          </p:nvSpPr>
          <p:spPr>
            <a:xfrm>
              <a:off x="6034643" y="2826601"/>
              <a:ext cx="106045" cy="97790"/>
            </a:xfrm>
            <a:custGeom>
              <a:avLst/>
              <a:gdLst/>
              <a:ahLst/>
              <a:cxnLst/>
              <a:rect l="l" t="t" r="r" b="b"/>
              <a:pathLst>
                <a:path w="106045" h="97789">
                  <a:moveTo>
                    <a:pt x="4460" y="97446"/>
                  </a:moveTo>
                  <a:lnTo>
                    <a:pt x="0" y="83224"/>
                  </a:lnTo>
                  <a:lnTo>
                    <a:pt x="3444" y="65204"/>
                  </a:lnTo>
                  <a:lnTo>
                    <a:pt x="14033" y="45493"/>
                  </a:lnTo>
                  <a:lnTo>
                    <a:pt x="31003" y="26199"/>
                  </a:lnTo>
                  <a:lnTo>
                    <a:pt x="52349" y="10322"/>
                  </a:lnTo>
                  <a:lnTo>
                    <a:pt x="73469" y="1387"/>
                  </a:lnTo>
                  <a:lnTo>
                    <a:pt x="91993" y="0"/>
                  </a:lnTo>
                  <a:lnTo>
                    <a:pt x="105552" y="6768"/>
                  </a:lnTo>
                </a:path>
              </a:pathLst>
            </a:custGeom>
            <a:ln w="19050">
              <a:solidFill>
                <a:srgbClr val="FF0000"/>
              </a:solidFill>
            </a:ln>
          </p:spPr>
          <p:txBody>
            <a:bodyPr wrap="square" lIns="0" tIns="0" rIns="0" bIns="0" rtlCol="0"/>
            <a:lstStyle/>
            <a:p>
              <a:endParaRPr/>
            </a:p>
          </p:txBody>
        </p:sp>
        <p:sp>
          <p:nvSpPr>
            <p:cNvPr id="47" name="object 59"/>
            <p:cNvSpPr/>
            <p:nvPr/>
          </p:nvSpPr>
          <p:spPr>
            <a:xfrm>
              <a:off x="6138417" y="2737738"/>
              <a:ext cx="104139" cy="99695"/>
            </a:xfrm>
            <a:custGeom>
              <a:avLst/>
              <a:gdLst/>
              <a:ahLst/>
              <a:cxnLst/>
              <a:rect l="l" t="t" r="r" b="b"/>
              <a:pathLst>
                <a:path w="104139" h="99694">
                  <a:moveTo>
                    <a:pt x="0" y="93725"/>
                  </a:moveTo>
                  <a:lnTo>
                    <a:pt x="13856" y="99310"/>
                  </a:lnTo>
                  <a:lnTo>
                    <a:pt x="32083" y="97250"/>
                  </a:lnTo>
                  <a:lnTo>
                    <a:pt x="52524" y="88189"/>
                  </a:lnTo>
                  <a:lnTo>
                    <a:pt x="73025" y="72771"/>
                  </a:lnTo>
                  <a:lnTo>
                    <a:pt x="90511" y="52756"/>
                  </a:lnTo>
                  <a:lnTo>
                    <a:pt x="101091" y="32385"/>
                  </a:lnTo>
                  <a:lnTo>
                    <a:pt x="103957" y="14013"/>
                  </a:lnTo>
                  <a:lnTo>
                    <a:pt x="98298" y="0"/>
                  </a:lnTo>
                </a:path>
              </a:pathLst>
            </a:custGeom>
            <a:ln w="19049">
              <a:solidFill>
                <a:srgbClr val="FF0000"/>
              </a:solidFill>
            </a:ln>
          </p:spPr>
          <p:txBody>
            <a:bodyPr wrap="square" lIns="0" tIns="0" rIns="0" bIns="0" rtlCol="0"/>
            <a:lstStyle/>
            <a:p>
              <a:endParaRPr/>
            </a:p>
          </p:txBody>
        </p:sp>
        <p:sp>
          <p:nvSpPr>
            <p:cNvPr id="48" name="object 60"/>
            <p:cNvSpPr/>
            <p:nvPr/>
          </p:nvSpPr>
          <p:spPr>
            <a:xfrm>
              <a:off x="6224417" y="2634361"/>
              <a:ext cx="90170" cy="109855"/>
            </a:xfrm>
            <a:custGeom>
              <a:avLst/>
              <a:gdLst/>
              <a:ahLst/>
              <a:cxnLst/>
              <a:rect l="l" t="t" r="r" b="b"/>
              <a:pathLst>
                <a:path w="90170" h="109855">
                  <a:moveTo>
                    <a:pt x="55693" y="10793"/>
                  </a:moveTo>
                  <a:lnTo>
                    <a:pt x="23855" y="37591"/>
                  </a:lnTo>
                  <a:lnTo>
                    <a:pt x="3916" y="70358"/>
                  </a:lnTo>
                  <a:lnTo>
                    <a:pt x="0" y="91821"/>
                  </a:lnTo>
                  <a:lnTo>
                    <a:pt x="1376" y="100329"/>
                  </a:lnTo>
                  <a:lnTo>
                    <a:pt x="1503" y="101346"/>
                  </a:lnTo>
                  <a:lnTo>
                    <a:pt x="1757" y="102235"/>
                  </a:lnTo>
                  <a:lnTo>
                    <a:pt x="2265" y="103124"/>
                  </a:lnTo>
                  <a:lnTo>
                    <a:pt x="5440" y="109600"/>
                  </a:lnTo>
                  <a:lnTo>
                    <a:pt x="22458" y="101091"/>
                  </a:lnTo>
                  <a:lnTo>
                    <a:pt x="20653" y="97409"/>
                  </a:lnTo>
                  <a:lnTo>
                    <a:pt x="20172" y="97409"/>
                  </a:lnTo>
                  <a:lnTo>
                    <a:pt x="19283" y="94614"/>
                  </a:lnTo>
                  <a:lnTo>
                    <a:pt x="19721" y="94614"/>
                  </a:lnTo>
                  <a:lnTo>
                    <a:pt x="19271" y="91821"/>
                  </a:lnTo>
                  <a:lnTo>
                    <a:pt x="19029" y="91821"/>
                  </a:lnTo>
                  <a:lnTo>
                    <a:pt x="18902" y="89535"/>
                  </a:lnTo>
                  <a:lnTo>
                    <a:pt x="19231" y="89535"/>
                  </a:lnTo>
                  <a:lnTo>
                    <a:pt x="19623" y="85089"/>
                  </a:lnTo>
                  <a:lnTo>
                    <a:pt x="19410" y="85089"/>
                  </a:lnTo>
                  <a:lnTo>
                    <a:pt x="19791" y="83185"/>
                  </a:lnTo>
                  <a:lnTo>
                    <a:pt x="19976" y="83185"/>
                  </a:lnTo>
                  <a:lnTo>
                    <a:pt x="22204" y="75691"/>
                  </a:lnTo>
                  <a:lnTo>
                    <a:pt x="26141" y="67055"/>
                  </a:lnTo>
                  <a:lnTo>
                    <a:pt x="31729" y="58292"/>
                  </a:lnTo>
                  <a:lnTo>
                    <a:pt x="38841" y="49402"/>
                  </a:lnTo>
                  <a:lnTo>
                    <a:pt x="47350" y="40639"/>
                  </a:lnTo>
                  <a:lnTo>
                    <a:pt x="58119" y="31928"/>
                  </a:lnTo>
                  <a:lnTo>
                    <a:pt x="66004" y="15906"/>
                  </a:lnTo>
                  <a:lnTo>
                    <a:pt x="55693" y="10793"/>
                  </a:lnTo>
                  <a:close/>
                </a:path>
                <a:path w="90170" h="109855">
                  <a:moveTo>
                    <a:pt x="19283" y="94614"/>
                  </a:moveTo>
                  <a:lnTo>
                    <a:pt x="20172" y="97409"/>
                  </a:lnTo>
                  <a:lnTo>
                    <a:pt x="19936" y="95947"/>
                  </a:lnTo>
                  <a:lnTo>
                    <a:pt x="19283" y="94614"/>
                  </a:lnTo>
                  <a:close/>
                </a:path>
                <a:path w="90170" h="109855">
                  <a:moveTo>
                    <a:pt x="19936" y="95947"/>
                  </a:moveTo>
                  <a:lnTo>
                    <a:pt x="20172" y="97409"/>
                  </a:lnTo>
                  <a:lnTo>
                    <a:pt x="20653" y="97409"/>
                  </a:lnTo>
                  <a:lnTo>
                    <a:pt x="19936" y="95947"/>
                  </a:lnTo>
                  <a:close/>
                </a:path>
                <a:path w="90170" h="109855">
                  <a:moveTo>
                    <a:pt x="19721" y="94614"/>
                  </a:moveTo>
                  <a:lnTo>
                    <a:pt x="19283" y="94614"/>
                  </a:lnTo>
                  <a:lnTo>
                    <a:pt x="19936" y="95947"/>
                  </a:lnTo>
                  <a:lnTo>
                    <a:pt x="19721" y="94614"/>
                  </a:lnTo>
                  <a:close/>
                </a:path>
                <a:path w="90170" h="109855">
                  <a:moveTo>
                    <a:pt x="19114" y="90852"/>
                  </a:moveTo>
                  <a:lnTo>
                    <a:pt x="19029" y="91821"/>
                  </a:lnTo>
                  <a:lnTo>
                    <a:pt x="19271" y="91821"/>
                  </a:lnTo>
                  <a:lnTo>
                    <a:pt x="19114" y="90852"/>
                  </a:lnTo>
                  <a:close/>
                </a:path>
                <a:path w="90170" h="109855">
                  <a:moveTo>
                    <a:pt x="19231" y="89535"/>
                  </a:moveTo>
                  <a:lnTo>
                    <a:pt x="18902" y="89535"/>
                  </a:lnTo>
                  <a:lnTo>
                    <a:pt x="19114" y="90852"/>
                  </a:lnTo>
                  <a:lnTo>
                    <a:pt x="19231" y="89535"/>
                  </a:lnTo>
                  <a:close/>
                </a:path>
                <a:path w="90170" h="109855">
                  <a:moveTo>
                    <a:pt x="19791" y="83185"/>
                  </a:moveTo>
                  <a:lnTo>
                    <a:pt x="19410" y="85089"/>
                  </a:lnTo>
                  <a:lnTo>
                    <a:pt x="19713" y="84071"/>
                  </a:lnTo>
                  <a:lnTo>
                    <a:pt x="19791" y="83185"/>
                  </a:lnTo>
                  <a:close/>
                </a:path>
                <a:path w="90170" h="109855">
                  <a:moveTo>
                    <a:pt x="19713" y="84071"/>
                  </a:moveTo>
                  <a:lnTo>
                    <a:pt x="19410" y="85089"/>
                  </a:lnTo>
                  <a:lnTo>
                    <a:pt x="19623" y="85089"/>
                  </a:lnTo>
                  <a:lnTo>
                    <a:pt x="19713" y="84071"/>
                  </a:lnTo>
                  <a:close/>
                </a:path>
                <a:path w="90170" h="109855">
                  <a:moveTo>
                    <a:pt x="19976" y="83185"/>
                  </a:moveTo>
                  <a:lnTo>
                    <a:pt x="19791" y="83185"/>
                  </a:lnTo>
                  <a:lnTo>
                    <a:pt x="19713" y="84071"/>
                  </a:lnTo>
                  <a:lnTo>
                    <a:pt x="19976" y="83185"/>
                  </a:lnTo>
                  <a:close/>
                </a:path>
                <a:path w="90170" h="109855">
                  <a:moveTo>
                    <a:pt x="87255" y="7365"/>
                  </a:moveTo>
                  <a:lnTo>
                    <a:pt x="61955" y="7365"/>
                  </a:lnTo>
                  <a:lnTo>
                    <a:pt x="70083" y="24511"/>
                  </a:lnTo>
                  <a:lnTo>
                    <a:pt x="64241" y="27812"/>
                  </a:lnTo>
                  <a:lnTo>
                    <a:pt x="58653" y="31496"/>
                  </a:lnTo>
                  <a:lnTo>
                    <a:pt x="58119" y="31928"/>
                  </a:lnTo>
                  <a:lnTo>
                    <a:pt x="50144" y="48133"/>
                  </a:lnTo>
                  <a:lnTo>
                    <a:pt x="90022" y="7747"/>
                  </a:lnTo>
                  <a:lnTo>
                    <a:pt x="87255" y="7365"/>
                  </a:lnTo>
                  <a:close/>
                </a:path>
                <a:path w="90170" h="109855">
                  <a:moveTo>
                    <a:pt x="66004" y="15906"/>
                  </a:moveTo>
                  <a:lnTo>
                    <a:pt x="58119" y="31928"/>
                  </a:lnTo>
                  <a:lnTo>
                    <a:pt x="58653" y="31496"/>
                  </a:lnTo>
                  <a:lnTo>
                    <a:pt x="64241" y="27812"/>
                  </a:lnTo>
                  <a:lnTo>
                    <a:pt x="69956" y="24511"/>
                  </a:lnTo>
                  <a:lnTo>
                    <a:pt x="66004" y="15906"/>
                  </a:lnTo>
                  <a:close/>
                </a:path>
                <a:path w="90170" h="109855">
                  <a:moveTo>
                    <a:pt x="61955" y="7365"/>
                  </a:moveTo>
                  <a:lnTo>
                    <a:pt x="60558" y="8000"/>
                  </a:lnTo>
                  <a:lnTo>
                    <a:pt x="55693" y="10793"/>
                  </a:lnTo>
                  <a:lnTo>
                    <a:pt x="65980" y="15855"/>
                  </a:lnTo>
                  <a:lnTo>
                    <a:pt x="61955" y="7365"/>
                  </a:lnTo>
                  <a:close/>
                </a:path>
                <a:path w="90170" h="109855">
                  <a:moveTo>
                    <a:pt x="33761" y="0"/>
                  </a:moveTo>
                  <a:lnTo>
                    <a:pt x="55693" y="10793"/>
                  </a:lnTo>
                  <a:lnTo>
                    <a:pt x="60558" y="8000"/>
                  </a:lnTo>
                  <a:lnTo>
                    <a:pt x="61955" y="7365"/>
                  </a:lnTo>
                  <a:lnTo>
                    <a:pt x="87255" y="7365"/>
                  </a:lnTo>
                  <a:lnTo>
                    <a:pt x="33761" y="0"/>
                  </a:lnTo>
                  <a:close/>
                </a:path>
              </a:pathLst>
            </a:custGeom>
            <a:solidFill>
              <a:srgbClr val="FF0000"/>
            </a:solidFill>
          </p:spPr>
          <p:txBody>
            <a:bodyPr wrap="square" lIns="0" tIns="0" rIns="0" bIns="0" rtlCol="0"/>
            <a:lstStyle/>
            <a:p>
              <a:endParaRPr/>
            </a:p>
          </p:txBody>
        </p:sp>
        <p:sp>
          <p:nvSpPr>
            <p:cNvPr id="49" name="object 61"/>
            <p:cNvSpPr/>
            <p:nvPr/>
          </p:nvSpPr>
          <p:spPr>
            <a:xfrm>
              <a:off x="5835397" y="3011023"/>
              <a:ext cx="106045" cy="97790"/>
            </a:xfrm>
            <a:custGeom>
              <a:avLst/>
              <a:gdLst/>
              <a:ahLst/>
              <a:cxnLst/>
              <a:rect l="l" t="t" r="r" b="b"/>
              <a:pathLst>
                <a:path w="106045" h="97789">
                  <a:moveTo>
                    <a:pt x="4443" y="97555"/>
                  </a:moveTo>
                  <a:lnTo>
                    <a:pt x="0" y="83313"/>
                  </a:lnTo>
                  <a:lnTo>
                    <a:pt x="3474" y="65250"/>
                  </a:lnTo>
                  <a:lnTo>
                    <a:pt x="14069" y="45495"/>
                  </a:lnTo>
                  <a:lnTo>
                    <a:pt x="30986" y="26181"/>
                  </a:lnTo>
                  <a:lnTo>
                    <a:pt x="52349" y="10358"/>
                  </a:lnTo>
                  <a:lnTo>
                    <a:pt x="73499" y="1416"/>
                  </a:lnTo>
                  <a:lnTo>
                    <a:pt x="92029" y="0"/>
                  </a:lnTo>
                  <a:lnTo>
                    <a:pt x="105535" y="6750"/>
                  </a:lnTo>
                </a:path>
              </a:pathLst>
            </a:custGeom>
            <a:ln w="19050">
              <a:solidFill>
                <a:srgbClr val="FF0000"/>
              </a:solidFill>
            </a:ln>
          </p:spPr>
          <p:txBody>
            <a:bodyPr wrap="square" lIns="0" tIns="0" rIns="0" bIns="0" rtlCol="0"/>
            <a:lstStyle/>
            <a:p>
              <a:endParaRPr/>
            </a:p>
          </p:txBody>
        </p:sp>
        <p:sp>
          <p:nvSpPr>
            <p:cNvPr id="50" name="object 62"/>
            <p:cNvSpPr/>
            <p:nvPr/>
          </p:nvSpPr>
          <p:spPr>
            <a:xfrm>
              <a:off x="5763513" y="3108197"/>
              <a:ext cx="80645" cy="97790"/>
            </a:xfrm>
            <a:custGeom>
              <a:avLst/>
              <a:gdLst/>
              <a:ahLst/>
              <a:cxnLst/>
              <a:rect l="l" t="t" r="r" b="b"/>
              <a:pathLst>
                <a:path w="80645" h="97789">
                  <a:moveTo>
                    <a:pt x="76073" y="0"/>
                  </a:moveTo>
                  <a:lnTo>
                    <a:pt x="80533" y="14222"/>
                  </a:lnTo>
                  <a:lnTo>
                    <a:pt x="77088" y="32242"/>
                  </a:lnTo>
                  <a:lnTo>
                    <a:pt x="66500" y="51952"/>
                  </a:lnTo>
                  <a:lnTo>
                    <a:pt x="49530" y="71247"/>
                  </a:lnTo>
                  <a:lnTo>
                    <a:pt x="37397" y="81156"/>
                  </a:lnTo>
                  <a:lnTo>
                    <a:pt x="24765" y="88995"/>
                  </a:lnTo>
                  <a:lnTo>
                    <a:pt x="12132" y="94499"/>
                  </a:lnTo>
                  <a:lnTo>
                    <a:pt x="0" y="97409"/>
                  </a:lnTo>
                </a:path>
              </a:pathLst>
            </a:custGeom>
            <a:ln w="19050">
              <a:solidFill>
                <a:srgbClr val="FF0000"/>
              </a:solidFill>
            </a:ln>
          </p:spPr>
          <p:txBody>
            <a:bodyPr wrap="square" lIns="0" tIns="0" rIns="0" bIns="0" rtlCol="0"/>
            <a:lstStyle/>
            <a:p>
              <a:endParaRPr/>
            </a:p>
          </p:txBody>
        </p:sp>
        <p:pic>
          <p:nvPicPr>
            <p:cNvPr id="51" name="object 63"/>
            <p:cNvPicPr/>
            <p:nvPr/>
          </p:nvPicPr>
          <p:blipFill>
            <a:blip r:embed="rId13" cstate="print"/>
            <a:stretch>
              <a:fillRect/>
            </a:stretch>
          </p:blipFill>
          <p:spPr>
            <a:xfrm>
              <a:off x="6937194" y="2273722"/>
              <a:ext cx="938129" cy="964089"/>
            </a:xfrm>
            <a:prstGeom prst="rect">
              <a:avLst/>
            </a:prstGeom>
          </p:spPr>
        </p:pic>
      </p:grpSp>
      <p:grpSp>
        <p:nvGrpSpPr>
          <p:cNvPr id="52" name="object 42"/>
          <p:cNvGrpSpPr/>
          <p:nvPr/>
        </p:nvGrpSpPr>
        <p:grpSpPr>
          <a:xfrm>
            <a:off x="5367146" y="2349245"/>
            <a:ext cx="117475" cy="861694"/>
            <a:chOff x="5367146" y="2349245"/>
            <a:chExt cx="117475" cy="861694"/>
          </a:xfrm>
        </p:grpSpPr>
        <p:sp>
          <p:nvSpPr>
            <p:cNvPr id="53" name="object 43"/>
            <p:cNvSpPr/>
            <p:nvPr/>
          </p:nvSpPr>
          <p:spPr>
            <a:xfrm>
              <a:off x="5432297" y="2777489"/>
              <a:ext cx="43180" cy="146685"/>
            </a:xfrm>
            <a:custGeom>
              <a:avLst/>
              <a:gdLst/>
              <a:ahLst/>
              <a:cxnLst/>
              <a:rect l="l" t="t" r="r" b="b"/>
              <a:pathLst>
                <a:path w="43179" h="146685">
                  <a:moveTo>
                    <a:pt x="2412" y="146304"/>
                  </a:moveTo>
                  <a:lnTo>
                    <a:pt x="18240" y="139428"/>
                  </a:lnTo>
                  <a:lnTo>
                    <a:pt x="31019" y="123491"/>
                  </a:lnTo>
                  <a:lnTo>
                    <a:pt x="39560" y="100673"/>
                  </a:lnTo>
                  <a:lnTo>
                    <a:pt x="42672" y="73151"/>
                  </a:lnTo>
                  <a:lnTo>
                    <a:pt x="39326" y="44684"/>
                  </a:lnTo>
                  <a:lnTo>
                    <a:pt x="30194" y="21431"/>
                  </a:lnTo>
                  <a:lnTo>
                    <a:pt x="16633" y="5750"/>
                  </a:lnTo>
                  <a:lnTo>
                    <a:pt x="0" y="0"/>
                  </a:lnTo>
                </a:path>
              </a:pathLst>
            </a:custGeom>
            <a:ln w="19050">
              <a:solidFill>
                <a:srgbClr val="FF0000"/>
              </a:solidFill>
            </a:ln>
          </p:spPr>
          <p:txBody>
            <a:bodyPr wrap="square" lIns="0" tIns="0" rIns="0" bIns="0" rtlCol="0"/>
            <a:lstStyle/>
            <a:p>
              <a:endParaRPr/>
            </a:p>
          </p:txBody>
        </p:sp>
        <p:sp>
          <p:nvSpPr>
            <p:cNvPr id="54" name="object 44"/>
            <p:cNvSpPr/>
            <p:nvPr/>
          </p:nvSpPr>
          <p:spPr>
            <a:xfrm>
              <a:off x="5395721" y="2628137"/>
              <a:ext cx="43180" cy="146685"/>
            </a:xfrm>
            <a:custGeom>
              <a:avLst/>
              <a:gdLst/>
              <a:ahLst/>
              <a:cxnLst/>
              <a:rect l="l" t="t" r="r" b="b"/>
              <a:pathLst>
                <a:path w="43179" h="146685">
                  <a:moveTo>
                    <a:pt x="40258" y="146303"/>
                  </a:moveTo>
                  <a:lnTo>
                    <a:pt x="24431" y="139428"/>
                  </a:lnTo>
                  <a:lnTo>
                    <a:pt x="11652" y="123491"/>
                  </a:lnTo>
                  <a:lnTo>
                    <a:pt x="3111" y="100673"/>
                  </a:lnTo>
                  <a:lnTo>
                    <a:pt x="0" y="73151"/>
                  </a:lnTo>
                  <a:lnTo>
                    <a:pt x="3345" y="44684"/>
                  </a:lnTo>
                  <a:lnTo>
                    <a:pt x="12477" y="21431"/>
                  </a:lnTo>
                  <a:lnTo>
                    <a:pt x="26038" y="5750"/>
                  </a:lnTo>
                  <a:lnTo>
                    <a:pt x="42672" y="0"/>
                  </a:lnTo>
                </a:path>
              </a:pathLst>
            </a:custGeom>
            <a:ln w="19050">
              <a:solidFill>
                <a:srgbClr val="FF0000"/>
              </a:solidFill>
            </a:ln>
          </p:spPr>
          <p:txBody>
            <a:bodyPr wrap="square" lIns="0" tIns="0" rIns="0" bIns="0" rtlCol="0"/>
            <a:lstStyle/>
            <a:p>
              <a:endParaRPr/>
            </a:p>
          </p:txBody>
        </p:sp>
        <p:sp>
          <p:nvSpPr>
            <p:cNvPr id="55" name="object 45"/>
            <p:cNvSpPr/>
            <p:nvPr/>
          </p:nvSpPr>
          <p:spPr>
            <a:xfrm>
              <a:off x="5432297" y="2481833"/>
              <a:ext cx="43180" cy="146685"/>
            </a:xfrm>
            <a:custGeom>
              <a:avLst/>
              <a:gdLst/>
              <a:ahLst/>
              <a:cxnLst/>
              <a:rect l="l" t="t" r="r" b="b"/>
              <a:pathLst>
                <a:path w="43179" h="146685">
                  <a:moveTo>
                    <a:pt x="2412" y="146303"/>
                  </a:moveTo>
                  <a:lnTo>
                    <a:pt x="18240" y="139428"/>
                  </a:lnTo>
                  <a:lnTo>
                    <a:pt x="31019" y="123491"/>
                  </a:lnTo>
                  <a:lnTo>
                    <a:pt x="39560" y="100673"/>
                  </a:lnTo>
                  <a:lnTo>
                    <a:pt x="42672" y="73151"/>
                  </a:lnTo>
                  <a:lnTo>
                    <a:pt x="39326" y="44684"/>
                  </a:lnTo>
                  <a:lnTo>
                    <a:pt x="30194" y="21431"/>
                  </a:lnTo>
                  <a:lnTo>
                    <a:pt x="16633" y="5750"/>
                  </a:lnTo>
                  <a:lnTo>
                    <a:pt x="0" y="0"/>
                  </a:lnTo>
                </a:path>
              </a:pathLst>
            </a:custGeom>
            <a:ln w="19050">
              <a:solidFill>
                <a:srgbClr val="FF0000"/>
              </a:solidFill>
            </a:ln>
          </p:spPr>
          <p:txBody>
            <a:bodyPr wrap="square" lIns="0" tIns="0" rIns="0" bIns="0" rtlCol="0"/>
            <a:lstStyle/>
            <a:p>
              <a:endParaRPr/>
            </a:p>
          </p:txBody>
        </p:sp>
        <p:sp>
          <p:nvSpPr>
            <p:cNvPr id="56" name="object 46"/>
            <p:cNvSpPr/>
            <p:nvPr/>
          </p:nvSpPr>
          <p:spPr>
            <a:xfrm>
              <a:off x="5367146" y="2349245"/>
              <a:ext cx="71120" cy="142240"/>
            </a:xfrm>
            <a:custGeom>
              <a:avLst/>
              <a:gdLst/>
              <a:ahLst/>
              <a:cxnLst/>
              <a:rect l="l" t="t" r="r" b="b"/>
              <a:pathLst>
                <a:path w="71120" h="142239">
                  <a:moveTo>
                    <a:pt x="34131" y="22743"/>
                  </a:moveTo>
                  <a:lnTo>
                    <a:pt x="23256" y="26341"/>
                  </a:lnTo>
                  <a:lnTo>
                    <a:pt x="20192" y="40893"/>
                  </a:lnTo>
                  <a:lnTo>
                    <a:pt x="19303" y="50037"/>
                  </a:lnTo>
                  <a:lnTo>
                    <a:pt x="19050" y="59308"/>
                  </a:lnTo>
                  <a:lnTo>
                    <a:pt x="19938" y="74929"/>
                  </a:lnTo>
                  <a:lnTo>
                    <a:pt x="22605" y="89407"/>
                  </a:lnTo>
                  <a:lnTo>
                    <a:pt x="26162" y="101600"/>
                  </a:lnTo>
                  <a:lnTo>
                    <a:pt x="26288" y="101980"/>
                  </a:lnTo>
                  <a:lnTo>
                    <a:pt x="26542" y="102488"/>
                  </a:lnTo>
                  <a:lnTo>
                    <a:pt x="26669" y="102869"/>
                  </a:lnTo>
                  <a:lnTo>
                    <a:pt x="31623" y="113664"/>
                  </a:lnTo>
                  <a:lnTo>
                    <a:pt x="31876" y="114045"/>
                  </a:lnTo>
                  <a:lnTo>
                    <a:pt x="32003" y="114426"/>
                  </a:lnTo>
                  <a:lnTo>
                    <a:pt x="61594" y="140842"/>
                  </a:lnTo>
                  <a:lnTo>
                    <a:pt x="67310" y="141986"/>
                  </a:lnTo>
                  <a:lnTo>
                    <a:pt x="70612" y="123189"/>
                  </a:lnTo>
                  <a:lnTo>
                    <a:pt x="68516" y="122808"/>
                  </a:lnTo>
                  <a:lnTo>
                    <a:pt x="67944" y="122808"/>
                  </a:lnTo>
                  <a:lnTo>
                    <a:pt x="66420" y="122427"/>
                  </a:lnTo>
                  <a:lnTo>
                    <a:pt x="66802" y="122427"/>
                  </a:lnTo>
                  <a:lnTo>
                    <a:pt x="63753" y="121412"/>
                  </a:lnTo>
                  <a:lnTo>
                    <a:pt x="62420" y="120650"/>
                  </a:lnTo>
                  <a:lnTo>
                    <a:pt x="61087" y="119887"/>
                  </a:lnTo>
                  <a:lnTo>
                    <a:pt x="61268" y="119887"/>
                  </a:lnTo>
                  <a:lnTo>
                    <a:pt x="58547" y="117982"/>
                  </a:lnTo>
                  <a:lnTo>
                    <a:pt x="56006" y="115442"/>
                  </a:lnTo>
                  <a:lnTo>
                    <a:pt x="53339" y="112394"/>
                  </a:lnTo>
                  <a:lnTo>
                    <a:pt x="49066" y="105663"/>
                  </a:lnTo>
                  <a:lnTo>
                    <a:pt x="48894" y="105663"/>
                  </a:lnTo>
                  <a:lnTo>
                    <a:pt x="48260" y="104393"/>
                  </a:lnTo>
                  <a:lnTo>
                    <a:pt x="44524" y="96138"/>
                  </a:lnTo>
                  <a:lnTo>
                    <a:pt x="43941" y="94868"/>
                  </a:lnTo>
                  <a:lnTo>
                    <a:pt x="44079" y="94868"/>
                  </a:lnTo>
                  <a:lnTo>
                    <a:pt x="40893" y="83946"/>
                  </a:lnTo>
                  <a:lnTo>
                    <a:pt x="38735" y="71627"/>
                  </a:lnTo>
                  <a:lnTo>
                    <a:pt x="38142" y="59308"/>
                  </a:lnTo>
                  <a:lnTo>
                    <a:pt x="38154" y="56768"/>
                  </a:lnTo>
                  <a:lnTo>
                    <a:pt x="38353" y="50673"/>
                  </a:lnTo>
                  <a:lnTo>
                    <a:pt x="39242" y="42925"/>
                  </a:lnTo>
                  <a:lnTo>
                    <a:pt x="39876" y="39936"/>
                  </a:lnTo>
                  <a:lnTo>
                    <a:pt x="34170" y="22755"/>
                  </a:lnTo>
                  <a:close/>
                </a:path>
                <a:path w="71120" h="142239">
                  <a:moveTo>
                    <a:pt x="66420" y="122427"/>
                  </a:moveTo>
                  <a:lnTo>
                    <a:pt x="67944" y="122808"/>
                  </a:lnTo>
                  <a:lnTo>
                    <a:pt x="67259" y="122580"/>
                  </a:lnTo>
                  <a:lnTo>
                    <a:pt x="66420" y="122427"/>
                  </a:lnTo>
                  <a:close/>
                </a:path>
                <a:path w="71120" h="142239">
                  <a:moveTo>
                    <a:pt x="67259" y="122580"/>
                  </a:moveTo>
                  <a:lnTo>
                    <a:pt x="67944" y="122808"/>
                  </a:lnTo>
                  <a:lnTo>
                    <a:pt x="68516" y="122808"/>
                  </a:lnTo>
                  <a:lnTo>
                    <a:pt x="67259" y="122580"/>
                  </a:lnTo>
                  <a:close/>
                </a:path>
                <a:path w="71120" h="142239">
                  <a:moveTo>
                    <a:pt x="66802" y="122427"/>
                  </a:moveTo>
                  <a:lnTo>
                    <a:pt x="66420" y="122427"/>
                  </a:lnTo>
                  <a:lnTo>
                    <a:pt x="67259" y="122580"/>
                  </a:lnTo>
                  <a:lnTo>
                    <a:pt x="66802" y="122427"/>
                  </a:lnTo>
                  <a:close/>
                </a:path>
                <a:path w="71120" h="142239">
                  <a:moveTo>
                    <a:pt x="61087" y="119887"/>
                  </a:moveTo>
                  <a:lnTo>
                    <a:pt x="62356" y="120650"/>
                  </a:lnTo>
                  <a:lnTo>
                    <a:pt x="62074" y="120452"/>
                  </a:lnTo>
                  <a:lnTo>
                    <a:pt x="61087" y="119887"/>
                  </a:lnTo>
                  <a:close/>
                </a:path>
                <a:path w="71120" h="142239">
                  <a:moveTo>
                    <a:pt x="62074" y="120452"/>
                  </a:moveTo>
                  <a:lnTo>
                    <a:pt x="62356" y="120650"/>
                  </a:lnTo>
                  <a:lnTo>
                    <a:pt x="62074" y="120452"/>
                  </a:lnTo>
                  <a:close/>
                </a:path>
                <a:path w="71120" h="142239">
                  <a:moveTo>
                    <a:pt x="61268" y="119887"/>
                  </a:moveTo>
                  <a:lnTo>
                    <a:pt x="61087" y="119887"/>
                  </a:lnTo>
                  <a:lnTo>
                    <a:pt x="62074" y="120452"/>
                  </a:lnTo>
                  <a:lnTo>
                    <a:pt x="61268" y="119887"/>
                  </a:lnTo>
                  <a:close/>
                </a:path>
                <a:path w="71120" h="142239">
                  <a:moveTo>
                    <a:pt x="48260" y="104393"/>
                  </a:moveTo>
                  <a:lnTo>
                    <a:pt x="48894" y="105663"/>
                  </a:lnTo>
                  <a:lnTo>
                    <a:pt x="48448" y="104690"/>
                  </a:lnTo>
                  <a:lnTo>
                    <a:pt x="48260" y="104393"/>
                  </a:lnTo>
                  <a:close/>
                </a:path>
                <a:path w="71120" h="142239">
                  <a:moveTo>
                    <a:pt x="48448" y="104690"/>
                  </a:moveTo>
                  <a:lnTo>
                    <a:pt x="48894" y="105663"/>
                  </a:lnTo>
                  <a:lnTo>
                    <a:pt x="49066" y="105663"/>
                  </a:lnTo>
                  <a:lnTo>
                    <a:pt x="48448" y="104690"/>
                  </a:lnTo>
                  <a:close/>
                </a:path>
                <a:path w="71120" h="142239">
                  <a:moveTo>
                    <a:pt x="48312" y="104393"/>
                  </a:moveTo>
                  <a:lnTo>
                    <a:pt x="48448" y="104690"/>
                  </a:lnTo>
                  <a:lnTo>
                    <a:pt x="48312" y="104393"/>
                  </a:lnTo>
                  <a:close/>
                </a:path>
                <a:path w="71120" h="142239">
                  <a:moveTo>
                    <a:pt x="43941" y="94868"/>
                  </a:moveTo>
                  <a:lnTo>
                    <a:pt x="44450" y="96138"/>
                  </a:lnTo>
                  <a:lnTo>
                    <a:pt x="44319" y="95692"/>
                  </a:lnTo>
                  <a:lnTo>
                    <a:pt x="43941" y="94868"/>
                  </a:lnTo>
                  <a:close/>
                </a:path>
                <a:path w="71120" h="142239">
                  <a:moveTo>
                    <a:pt x="44319" y="95692"/>
                  </a:moveTo>
                  <a:lnTo>
                    <a:pt x="44450" y="96138"/>
                  </a:lnTo>
                  <a:lnTo>
                    <a:pt x="44319" y="95692"/>
                  </a:lnTo>
                  <a:close/>
                </a:path>
                <a:path w="71120" h="142239">
                  <a:moveTo>
                    <a:pt x="44079" y="94868"/>
                  </a:moveTo>
                  <a:lnTo>
                    <a:pt x="43941" y="94868"/>
                  </a:lnTo>
                  <a:lnTo>
                    <a:pt x="44319" y="95692"/>
                  </a:lnTo>
                  <a:lnTo>
                    <a:pt x="44079" y="94868"/>
                  </a:lnTo>
                  <a:close/>
                </a:path>
                <a:path w="71120" h="142239">
                  <a:moveTo>
                    <a:pt x="45465" y="22732"/>
                  </a:moveTo>
                  <a:lnTo>
                    <a:pt x="34162" y="22732"/>
                  </a:lnTo>
                  <a:lnTo>
                    <a:pt x="43179" y="25653"/>
                  </a:lnTo>
                  <a:lnTo>
                    <a:pt x="42417" y="27939"/>
                  </a:lnTo>
                  <a:lnTo>
                    <a:pt x="39876" y="39936"/>
                  </a:lnTo>
                  <a:lnTo>
                    <a:pt x="45465" y="56768"/>
                  </a:lnTo>
                  <a:lnTo>
                    <a:pt x="45465" y="22732"/>
                  </a:lnTo>
                  <a:close/>
                </a:path>
                <a:path w="71120" h="142239">
                  <a:moveTo>
                    <a:pt x="34170" y="22755"/>
                  </a:moveTo>
                  <a:lnTo>
                    <a:pt x="39876" y="39936"/>
                  </a:lnTo>
                  <a:lnTo>
                    <a:pt x="42417" y="27939"/>
                  </a:lnTo>
                  <a:lnTo>
                    <a:pt x="43179" y="25653"/>
                  </a:lnTo>
                  <a:lnTo>
                    <a:pt x="34170" y="22755"/>
                  </a:lnTo>
                  <a:close/>
                </a:path>
                <a:path w="71120" h="142239">
                  <a:moveTo>
                    <a:pt x="45465" y="0"/>
                  </a:moveTo>
                  <a:lnTo>
                    <a:pt x="0" y="34036"/>
                  </a:lnTo>
                  <a:lnTo>
                    <a:pt x="23256" y="26341"/>
                  </a:lnTo>
                  <a:lnTo>
                    <a:pt x="23749" y="24002"/>
                  </a:lnTo>
                  <a:lnTo>
                    <a:pt x="25018" y="19812"/>
                  </a:lnTo>
                  <a:lnTo>
                    <a:pt x="45465" y="19812"/>
                  </a:lnTo>
                  <a:lnTo>
                    <a:pt x="45465" y="0"/>
                  </a:lnTo>
                  <a:close/>
                </a:path>
                <a:path w="71120" h="142239">
                  <a:moveTo>
                    <a:pt x="25018" y="19812"/>
                  </a:moveTo>
                  <a:lnTo>
                    <a:pt x="23749" y="24002"/>
                  </a:lnTo>
                  <a:lnTo>
                    <a:pt x="23256" y="26341"/>
                  </a:lnTo>
                  <a:lnTo>
                    <a:pt x="34093" y="22755"/>
                  </a:lnTo>
                  <a:lnTo>
                    <a:pt x="25018" y="19812"/>
                  </a:lnTo>
                  <a:close/>
                </a:path>
                <a:path w="71120" h="142239">
                  <a:moveTo>
                    <a:pt x="45465" y="19812"/>
                  </a:moveTo>
                  <a:lnTo>
                    <a:pt x="25018" y="19812"/>
                  </a:lnTo>
                  <a:lnTo>
                    <a:pt x="34131" y="22743"/>
                  </a:lnTo>
                  <a:lnTo>
                    <a:pt x="45465" y="22732"/>
                  </a:lnTo>
                  <a:lnTo>
                    <a:pt x="45465" y="19812"/>
                  </a:lnTo>
                  <a:close/>
                </a:path>
              </a:pathLst>
            </a:custGeom>
            <a:solidFill>
              <a:srgbClr val="FF0000"/>
            </a:solidFill>
          </p:spPr>
          <p:txBody>
            <a:bodyPr wrap="square" lIns="0" tIns="0" rIns="0" bIns="0" rtlCol="0"/>
            <a:lstStyle/>
            <a:p>
              <a:endParaRPr/>
            </a:p>
          </p:txBody>
        </p:sp>
        <p:sp>
          <p:nvSpPr>
            <p:cNvPr id="57" name="object 47"/>
            <p:cNvSpPr/>
            <p:nvPr/>
          </p:nvSpPr>
          <p:spPr>
            <a:xfrm>
              <a:off x="5395721" y="2922269"/>
              <a:ext cx="43180" cy="146685"/>
            </a:xfrm>
            <a:custGeom>
              <a:avLst/>
              <a:gdLst/>
              <a:ahLst/>
              <a:cxnLst/>
              <a:rect l="l" t="t" r="r" b="b"/>
              <a:pathLst>
                <a:path w="43179" h="146685">
                  <a:moveTo>
                    <a:pt x="40258" y="146303"/>
                  </a:moveTo>
                  <a:lnTo>
                    <a:pt x="24431" y="139428"/>
                  </a:lnTo>
                  <a:lnTo>
                    <a:pt x="11652" y="123491"/>
                  </a:lnTo>
                  <a:lnTo>
                    <a:pt x="3111" y="100673"/>
                  </a:lnTo>
                  <a:lnTo>
                    <a:pt x="0" y="73151"/>
                  </a:lnTo>
                  <a:lnTo>
                    <a:pt x="3345" y="44684"/>
                  </a:lnTo>
                  <a:lnTo>
                    <a:pt x="12477" y="21431"/>
                  </a:lnTo>
                  <a:lnTo>
                    <a:pt x="26038" y="5750"/>
                  </a:lnTo>
                  <a:lnTo>
                    <a:pt x="42672" y="0"/>
                  </a:lnTo>
                </a:path>
              </a:pathLst>
            </a:custGeom>
            <a:ln w="19050">
              <a:solidFill>
                <a:srgbClr val="FF0000"/>
              </a:solidFill>
            </a:ln>
          </p:spPr>
          <p:txBody>
            <a:bodyPr wrap="square" lIns="0" tIns="0" rIns="0" bIns="0" rtlCol="0"/>
            <a:lstStyle/>
            <a:p>
              <a:endParaRPr/>
            </a:p>
          </p:txBody>
        </p:sp>
        <p:sp>
          <p:nvSpPr>
            <p:cNvPr id="58" name="object 48"/>
            <p:cNvSpPr/>
            <p:nvPr/>
          </p:nvSpPr>
          <p:spPr>
            <a:xfrm>
              <a:off x="5434710" y="3068573"/>
              <a:ext cx="40640" cy="132715"/>
            </a:xfrm>
            <a:custGeom>
              <a:avLst/>
              <a:gdLst/>
              <a:ahLst/>
              <a:cxnLst/>
              <a:rect l="l" t="t" r="r" b="b"/>
              <a:pathLst>
                <a:path w="40639" h="132714">
                  <a:moveTo>
                    <a:pt x="0" y="0"/>
                  </a:moveTo>
                  <a:lnTo>
                    <a:pt x="15827" y="6921"/>
                  </a:lnTo>
                  <a:lnTo>
                    <a:pt x="28606" y="22987"/>
                  </a:lnTo>
                  <a:lnTo>
                    <a:pt x="37147" y="46005"/>
                  </a:lnTo>
                  <a:lnTo>
                    <a:pt x="40259" y="73787"/>
                  </a:lnTo>
                  <a:lnTo>
                    <a:pt x="39119" y="90761"/>
                  </a:lnTo>
                  <a:lnTo>
                    <a:pt x="35813" y="106616"/>
                  </a:lnTo>
                  <a:lnTo>
                    <a:pt x="30507" y="120757"/>
                  </a:lnTo>
                  <a:lnTo>
                    <a:pt x="23367" y="132587"/>
                  </a:lnTo>
                </a:path>
              </a:pathLst>
            </a:custGeom>
            <a:ln w="19050">
              <a:solidFill>
                <a:srgbClr val="FF0000"/>
              </a:solidFill>
            </a:ln>
          </p:spPr>
          <p:txBody>
            <a:bodyPr wrap="square" lIns="0" tIns="0" rIns="0" bIns="0" rtlCol="0"/>
            <a:lstStyle/>
            <a:p>
              <a:endParaRPr/>
            </a:p>
          </p:txBody>
        </p:sp>
      </p:grpSp>
      <p:sp>
        <p:nvSpPr>
          <p:cNvPr id="59" name="object 84"/>
          <p:cNvSpPr txBox="1"/>
          <p:nvPr/>
        </p:nvSpPr>
        <p:spPr>
          <a:xfrm>
            <a:off x="4983226" y="2507107"/>
            <a:ext cx="11296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ϒ-radiations</a:t>
            </a:r>
            <a:endParaRPr sz="1800">
              <a:latin typeface="Calibri"/>
              <a:cs typeface="Calibri"/>
            </a:endParaRPr>
          </a:p>
        </p:txBody>
      </p:sp>
      <p:sp>
        <p:nvSpPr>
          <p:cNvPr id="60" name="object 80"/>
          <p:cNvSpPr txBox="1"/>
          <p:nvPr/>
        </p:nvSpPr>
        <p:spPr>
          <a:xfrm>
            <a:off x="1614042" y="4248657"/>
            <a:ext cx="92456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Projectile</a:t>
            </a:r>
            <a:endParaRPr sz="1800">
              <a:latin typeface="Calibri"/>
              <a:cs typeface="Calibri"/>
            </a:endParaRPr>
          </a:p>
        </p:txBody>
      </p:sp>
      <p:sp>
        <p:nvSpPr>
          <p:cNvPr id="61" name="object 81"/>
          <p:cNvSpPr txBox="1"/>
          <p:nvPr/>
        </p:nvSpPr>
        <p:spPr>
          <a:xfrm>
            <a:off x="3050285" y="4266057"/>
            <a:ext cx="610870" cy="299720"/>
          </a:xfrm>
          <a:prstGeom prst="rect">
            <a:avLst/>
          </a:prstGeom>
        </p:spPr>
        <p:txBody>
          <a:bodyPr vert="horz" wrap="square" lIns="0" tIns="12700" rIns="0" bIns="0" rtlCol="0">
            <a:spAutoFit/>
          </a:bodyPr>
          <a:lstStyle/>
          <a:p>
            <a:pPr marL="12700">
              <a:lnSpc>
                <a:spcPct val="100000"/>
              </a:lnSpc>
              <a:spcBef>
                <a:spcPts val="100"/>
              </a:spcBef>
            </a:pPr>
            <a:r>
              <a:rPr sz="1800" b="1" spc="-140" dirty="0">
                <a:latin typeface="Calibri"/>
                <a:cs typeface="Calibri"/>
              </a:rPr>
              <a:t>T</a:t>
            </a:r>
            <a:r>
              <a:rPr sz="1800" b="1" dirty="0">
                <a:latin typeface="Calibri"/>
                <a:cs typeface="Calibri"/>
              </a:rPr>
              <a:t>a</a:t>
            </a:r>
            <a:r>
              <a:rPr sz="1800" b="1" spc="-30" dirty="0">
                <a:latin typeface="Calibri"/>
                <a:cs typeface="Calibri"/>
              </a:rPr>
              <a:t>rg</a:t>
            </a:r>
            <a:r>
              <a:rPr sz="1800" b="1" spc="-10" dirty="0">
                <a:latin typeface="Calibri"/>
                <a:cs typeface="Calibri"/>
              </a:rPr>
              <a:t>e</a:t>
            </a:r>
            <a:r>
              <a:rPr sz="1800" b="1" dirty="0">
                <a:latin typeface="Calibri"/>
                <a:cs typeface="Calibri"/>
              </a:rPr>
              <a:t>t</a:t>
            </a:r>
            <a:endParaRPr sz="1800">
              <a:latin typeface="Calibri"/>
              <a:cs typeface="Calibri"/>
            </a:endParaRPr>
          </a:p>
        </p:txBody>
      </p:sp>
      <p:sp>
        <p:nvSpPr>
          <p:cNvPr id="62" name="object 82"/>
          <p:cNvSpPr txBox="1"/>
          <p:nvPr/>
        </p:nvSpPr>
        <p:spPr>
          <a:xfrm>
            <a:off x="4882388" y="4522419"/>
            <a:ext cx="1071245"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C</a:t>
            </a:r>
            <a:r>
              <a:rPr sz="1800" b="1" dirty="0">
                <a:latin typeface="Calibri"/>
                <a:cs typeface="Calibri"/>
              </a:rPr>
              <a:t>omp</a:t>
            </a:r>
            <a:r>
              <a:rPr sz="1800" b="1" spc="5" dirty="0">
                <a:latin typeface="Calibri"/>
                <a:cs typeface="Calibri"/>
              </a:rPr>
              <a:t>o</a:t>
            </a:r>
            <a:r>
              <a:rPr sz="1800" b="1" dirty="0">
                <a:latin typeface="Calibri"/>
                <a:cs typeface="Calibri"/>
              </a:rPr>
              <a:t>und</a:t>
            </a:r>
            <a:endParaRPr sz="1800">
              <a:latin typeface="Calibri"/>
              <a:cs typeface="Calibri"/>
            </a:endParaRPr>
          </a:p>
        </p:txBody>
      </p:sp>
      <p:sp>
        <p:nvSpPr>
          <p:cNvPr id="63" name="object 83"/>
          <p:cNvSpPr txBox="1"/>
          <p:nvPr/>
        </p:nvSpPr>
        <p:spPr>
          <a:xfrm>
            <a:off x="5040884" y="4797297"/>
            <a:ext cx="751840" cy="574040"/>
          </a:xfrm>
          <a:prstGeom prst="rect">
            <a:avLst/>
          </a:prstGeom>
        </p:spPr>
        <p:txBody>
          <a:bodyPr vert="horz" wrap="square" lIns="0" tIns="12700" rIns="0" bIns="0" rtlCol="0">
            <a:spAutoFit/>
          </a:bodyPr>
          <a:lstStyle/>
          <a:p>
            <a:pPr marL="44450" marR="5080" indent="-32384">
              <a:lnSpc>
                <a:spcPct val="100000"/>
              </a:lnSpc>
              <a:spcBef>
                <a:spcPts val="100"/>
              </a:spcBef>
            </a:pPr>
            <a:r>
              <a:rPr sz="1800" b="1" dirty="0">
                <a:latin typeface="Calibri"/>
                <a:cs typeface="Calibri"/>
              </a:rPr>
              <a:t>nu</a:t>
            </a:r>
            <a:r>
              <a:rPr sz="1800" b="1" spc="-5" dirty="0">
                <a:latin typeface="Calibri"/>
                <a:cs typeface="Calibri"/>
              </a:rPr>
              <a:t>cleus  </a:t>
            </a:r>
            <a:r>
              <a:rPr sz="1800" b="1" spc="-15" dirty="0">
                <a:latin typeface="Calibri"/>
                <a:cs typeface="Calibri"/>
              </a:rPr>
              <a:t>system</a:t>
            </a:r>
            <a:endParaRPr sz="1800">
              <a:latin typeface="Calibri"/>
              <a:cs typeface="Calibri"/>
            </a:endParaRPr>
          </a:p>
        </p:txBody>
      </p:sp>
      <p:sp>
        <p:nvSpPr>
          <p:cNvPr id="64" name="object 67"/>
          <p:cNvSpPr txBox="1"/>
          <p:nvPr/>
        </p:nvSpPr>
        <p:spPr>
          <a:xfrm>
            <a:off x="6936377" y="2487057"/>
            <a:ext cx="816100" cy="382156"/>
          </a:xfrm>
          <a:prstGeom prst="rect">
            <a:avLst/>
          </a:prstGeom>
        </p:spPr>
        <p:txBody>
          <a:bodyPr vert="horz" wrap="square" lIns="0" tIns="12700" rIns="0" bIns="0" rtlCol="0">
            <a:spAutoFit/>
          </a:bodyPr>
          <a:lstStyle/>
          <a:p>
            <a:pPr marL="38100">
              <a:lnSpc>
                <a:spcPct val="100000"/>
              </a:lnSpc>
              <a:spcBef>
                <a:spcPts val="100"/>
              </a:spcBef>
            </a:pPr>
            <a:r>
              <a:rPr lang="en-US" sz="1600" spc="-5" dirty="0" smtClean="0">
                <a:latin typeface="Times New Roman"/>
                <a:cs typeface="Times New Roman"/>
              </a:rPr>
              <a:t>  111</a:t>
            </a:r>
            <a:r>
              <a:rPr lang="en-US" sz="3600" spc="-7" baseline="-16203" dirty="0" smtClean="0">
                <a:latin typeface="Times New Roman"/>
                <a:cs typeface="Times New Roman"/>
              </a:rPr>
              <a:t>Sn</a:t>
            </a:r>
            <a:endParaRPr sz="3600" baseline="-16203">
              <a:latin typeface="Times New Roman"/>
              <a:cs typeface="Times New Roman"/>
            </a:endParaRPr>
          </a:p>
        </p:txBody>
      </p:sp>
      <p:grpSp>
        <p:nvGrpSpPr>
          <p:cNvPr id="65" name="object 27"/>
          <p:cNvGrpSpPr/>
          <p:nvPr/>
        </p:nvGrpSpPr>
        <p:grpSpPr>
          <a:xfrm>
            <a:off x="816422" y="1329008"/>
            <a:ext cx="3077210" cy="1320800"/>
            <a:chOff x="5506039" y="715047"/>
            <a:chExt cx="3077210" cy="1320800"/>
          </a:xfrm>
        </p:grpSpPr>
        <p:sp>
          <p:nvSpPr>
            <p:cNvPr id="66" name="object 28"/>
            <p:cNvSpPr/>
            <p:nvPr/>
          </p:nvSpPr>
          <p:spPr>
            <a:xfrm>
              <a:off x="5518739" y="727747"/>
              <a:ext cx="3051810" cy="1295400"/>
            </a:xfrm>
            <a:custGeom>
              <a:avLst/>
              <a:gdLst/>
              <a:ahLst/>
              <a:cxnLst/>
              <a:rect l="l" t="t" r="r" b="b"/>
              <a:pathLst>
                <a:path w="3051809" h="1295400">
                  <a:moveTo>
                    <a:pt x="1841559" y="0"/>
                  </a:moveTo>
                  <a:lnTo>
                    <a:pt x="1789528" y="4631"/>
                  </a:lnTo>
                  <a:lnTo>
                    <a:pt x="1739740" y="14263"/>
                  </a:lnTo>
                  <a:lnTo>
                    <a:pt x="1693364" y="28669"/>
                  </a:lnTo>
                  <a:lnTo>
                    <a:pt x="1651569" y="47621"/>
                  </a:lnTo>
                  <a:lnTo>
                    <a:pt x="1615525" y="70894"/>
                  </a:lnTo>
                  <a:lnTo>
                    <a:pt x="1586402" y="98260"/>
                  </a:lnTo>
                  <a:lnTo>
                    <a:pt x="1566318" y="87643"/>
                  </a:lnTo>
                  <a:lnTo>
                    <a:pt x="1522483" y="69078"/>
                  </a:lnTo>
                  <a:lnTo>
                    <a:pt x="1447881" y="48142"/>
                  </a:lnTo>
                  <a:lnTo>
                    <a:pt x="1395454" y="39773"/>
                  </a:lnTo>
                  <a:lnTo>
                    <a:pt x="1342405" y="35930"/>
                  </a:lnTo>
                  <a:lnTo>
                    <a:pt x="1289521" y="36473"/>
                  </a:lnTo>
                  <a:lnTo>
                    <a:pt x="1237590" y="41262"/>
                  </a:lnTo>
                  <a:lnTo>
                    <a:pt x="1187400" y="50158"/>
                  </a:lnTo>
                  <a:lnTo>
                    <a:pt x="1139739" y="63021"/>
                  </a:lnTo>
                  <a:lnTo>
                    <a:pt x="1095394" y="79710"/>
                  </a:lnTo>
                  <a:lnTo>
                    <a:pt x="1055154" y="100088"/>
                  </a:lnTo>
                  <a:lnTo>
                    <a:pt x="1019805" y="124013"/>
                  </a:lnTo>
                  <a:lnTo>
                    <a:pt x="990137" y="151346"/>
                  </a:lnTo>
                  <a:lnTo>
                    <a:pt x="942898" y="137354"/>
                  </a:lnTo>
                  <a:lnTo>
                    <a:pt x="893574" y="126529"/>
                  </a:lnTo>
                  <a:lnTo>
                    <a:pt x="842642" y="118929"/>
                  </a:lnTo>
                  <a:lnTo>
                    <a:pt x="790577" y="114610"/>
                  </a:lnTo>
                  <a:lnTo>
                    <a:pt x="737856" y="113628"/>
                  </a:lnTo>
                  <a:lnTo>
                    <a:pt x="684956" y="116040"/>
                  </a:lnTo>
                  <a:lnTo>
                    <a:pt x="626237" y="122838"/>
                  </a:lnTo>
                  <a:lnTo>
                    <a:pt x="570674" y="133544"/>
                  </a:lnTo>
                  <a:lnTo>
                    <a:pt x="518649" y="147869"/>
                  </a:lnTo>
                  <a:lnTo>
                    <a:pt x="470545" y="165521"/>
                  </a:lnTo>
                  <a:lnTo>
                    <a:pt x="426744" y="186210"/>
                  </a:lnTo>
                  <a:lnTo>
                    <a:pt x="387629" y="209648"/>
                  </a:lnTo>
                  <a:lnTo>
                    <a:pt x="353582" y="235544"/>
                  </a:lnTo>
                  <a:lnTo>
                    <a:pt x="324986" y="263608"/>
                  </a:lnTo>
                  <a:lnTo>
                    <a:pt x="285677" y="325081"/>
                  </a:lnTo>
                  <a:lnTo>
                    <a:pt x="272762" y="391746"/>
                  </a:lnTo>
                  <a:lnTo>
                    <a:pt x="277159" y="426301"/>
                  </a:lnTo>
                  <a:lnTo>
                    <a:pt x="274492" y="430365"/>
                  </a:lnTo>
                  <a:lnTo>
                    <a:pt x="217690" y="436976"/>
                  </a:lnTo>
                  <a:lnTo>
                    <a:pt x="164717" y="449482"/>
                  </a:lnTo>
                  <a:lnTo>
                    <a:pt x="116840" y="467407"/>
                  </a:lnTo>
                  <a:lnTo>
                    <a:pt x="75327" y="490276"/>
                  </a:lnTo>
                  <a:lnTo>
                    <a:pt x="41447" y="517614"/>
                  </a:lnTo>
                  <a:lnTo>
                    <a:pt x="15590" y="550443"/>
                  </a:lnTo>
                  <a:lnTo>
                    <a:pt x="0" y="618977"/>
                  </a:lnTo>
                  <a:lnTo>
                    <a:pt x="9379" y="652726"/>
                  </a:lnTo>
                  <a:lnTo>
                    <a:pt x="29617" y="684826"/>
                  </a:lnTo>
                  <a:lnTo>
                    <a:pt x="60270" y="714299"/>
                  </a:lnTo>
                  <a:lnTo>
                    <a:pt x="100895" y="740168"/>
                  </a:lnTo>
                  <a:lnTo>
                    <a:pt x="151048" y="761454"/>
                  </a:lnTo>
                  <a:lnTo>
                    <a:pt x="110832" y="792462"/>
                  </a:lnTo>
                  <a:lnTo>
                    <a:pt x="83452" y="827303"/>
                  </a:lnTo>
                  <a:lnTo>
                    <a:pt x="69645" y="864717"/>
                  </a:lnTo>
                  <a:lnTo>
                    <a:pt x="70149" y="903440"/>
                  </a:lnTo>
                  <a:lnTo>
                    <a:pt x="101772" y="963624"/>
                  </a:lnTo>
                  <a:lnTo>
                    <a:pt x="129952" y="989551"/>
                  </a:lnTo>
                  <a:lnTo>
                    <a:pt x="165092" y="1012113"/>
                  </a:lnTo>
                  <a:lnTo>
                    <a:pt x="206232" y="1030869"/>
                  </a:lnTo>
                  <a:lnTo>
                    <a:pt x="252408" y="1045379"/>
                  </a:lnTo>
                  <a:lnTo>
                    <a:pt x="302657" y="1055200"/>
                  </a:lnTo>
                  <a:lnTo>
                    <a:pt x="356017" y="1059893"/>
                  </a:lnTo>
                  <a:lnTo>
                    <a:pt x="411525" y="1059015"/>
                  </a:lnTo>
                  <a:lnTo>
                    <a:pt x="417240" y="1064730"/>
                  </a:lnTo>
                  <a:lnTo>
                    <a:pt x="448357" y="1091586"/>
                  </a:lnTo>
                  <a:lnTo>
                    <a:pt x="483307" y="1116015"/>
                  </a:lnTo>
                  <a:lnTo>
                    <a:pt x="521714" y="1137963"/>
                  </a:lnTo>
                  <a:lnTo>
                    <a:pt x="563204" y="1157376"/>
                  </a:lnTo>
                  <a:lnTo>
                    <a:pt x="607401" y="1174200"/>
                  </a:lnTo>
                  <a:lnTo>
                    <a:pt x="653928" y="1188379"/>
                  </a:lnTo>
                  <a:lnTo>
                    <a:pt x="702410" y="1199860"/>
                  </a:lnTo>
                  <a:lnTo>
                    <a:pt x="752472" y="1208589"/>
                  </a:lnTo>
                  <a:lnTo>
                    <a:pt x="803738" y="1214511"/>
                  </a:lnTo>
                  <a:lnTo>
                    <a:pt x="855832" y="1217571"/>
                  </a:lnTo>
                  <a:lnTo>
                    <a:pt x="908380" y="1217716"/>
                  </a:lnTo>
                  <a:lnTo>
                    <a:pt x="961004" y="1214891"/>
                  </a:lnTo>
                  <a:lnTo>
                    <a:pt x="1013330" y="1209042"/>
                  </a:lnTo>
                  <a:lnTo>
                    <a:pt x="1064982" y="1200115"/>
                  </a:lnTo>
                  <a:lnTo>
                    <a:pt x="1115584" y="1188054"/>
                  </a:lnTo>
                  <a:lnTo>
                    <a:pt x="1164762" y="1172807"/>
                  </a:lnTo>
                  <a:lnTo>
                    <a:pt x="1197794" y="1198165"/>
                  </a:lnTo>
                  <a:lnTo>
                    <a:pt x="1235388" y="1221025"/>
                  </a:lnTo>
                  <a:lnTo>
                    <a:pt x="1277109" y="1241196"/>
                  </a:lnTo>
                  <a:lnTo>
                    <a:pt x="1322524" y="1258490"/>
                  </a:lnTo>
                  <a:lnTo>
                    <a:pt x="1371198" y="1272714"/>
                  </a:lnTo>
                  <a:lnTo>
                    <a:pt x="1422699" y="1283678"/>
                  </a:lnTo>
                  <a:lnTo>
                    <a:pt x="1476806" y="1291232"/>
                  </a:lnTo>
                  <a:lnTo>
                    <a:pt x="1530899" y="1295043"/>
                  </a:lnTo>
                  <a:lnTo>
                    <a:pt x="1584533" y="1295252"/>
                  </a:lnTo>
                  <a:lnTo>
                    <a:pt x="1637261" y="1291995"/>
                  </a:lnTo>
                  <a:lnTo>
                    <a:pt x="1688637" y="1285412"/>
                  </a:lnTo>
                  <a:lnTo>
                    <a:pt x="1738217" y="1275640"/>
                  </a:lnTo>
                  <a:lnTo>
                    <a:pt x="1785554" y="1262818"/>
                  </a:lnTo>
                  <a:lnTo>
                    <a:pt x="1830202" y="1247084"/>
                  </a:lnTo>
                  <a:lnTo>
                    <a:pt x="1871716" y="1228576"/>
                  </a:lnTo>
                  <a:lnTo>
                    <a:pt x="1909651" y="1207433"/>
                  </a:lnTo>
                  <a:lnTo>
                    <a:pt x="1943560" y="1183793"/>
                  </a:lnTo>
                  <a:lnTo>
                    <a:pt x="1972998" y="1157795"/>
                  </a:lnTo>
                  <a:lnTo>
                    <a:pt x="2016678" y="1099274"/>
                  </a:lnTo>
                  <a:lnTo>
                    <a:pt x="2066315" y="1114567"/>
                  </a:lnTo>
                  <a:lnTo>
                    <a:pt x="2118881" y="1125706"/>
                  </a:lnTo>
                  <a:lnTo>
                    <a:pt x="2173590" y="1132582"/>
                  </a:lnTo>
                  <a:lnTo>
                    <a:pt x="2229657" y="1135088"/>
                  </a:lnTo>
                  <a:lnTo>
                    <a:pt x="2290007" y="1132802"/>
                  </a:lnTo>
                  <a:lnTo>
                    <a:pt x="2347674" y="1125633"/>
                  </a:lnTo>
                  <a:lnTo>
                    <a:pt x="2402023" y="1113941"/>
                  </a:lnTo>
                  <a:lnTo>
                    <a:pt x="2452417" y="1098089"/>
                  </a:lnTo>
                  <a:lnTo>
                    <a:pt x="2498220" y="1078438"/>
                  </a:lnTo>
                  <a:lnTo>
                    <a:pt x="2538796" y="1055351"/>
                  </a:lnTo>
                  <a:lnTo>
                    <a:pt x="2573509" y="1029189"/>
                  </a:lnTo>
                  <a:lnTo>
                    <a:pt x="2601723" y="1000313"/>
                  </a:lnTo>
                  <a:lnTo>
                    <a:pt x="2636109" y="935871"/>
                  </a:lnTo>
                  <a:lnTo>
                    <a:pt x="2641010" y="901027"/>
                  </a:lnTo>
                  <a:lnTo>
                    <a:pt x="2689262" y="895569"/>
                  </a:lnTo>
                  <a:lnTo>
                    <a:pt x="2736093" y="887325"/>
                  </a:lnTo>
                  <a:lnTo>
                    <a:pt x="2781151" y="876375"/>
                  </a:lnTo>
                  <a:lnTo>
                    <a:pt x="2824081" y="862797"/>
                  </a:lnTo>
                  <a:lnTo>
                    <a:pt x="2864530" y="846671"/>
                  </a:lnTo>
                  <a:lnTo>
                    <a:pt x="2913325" y="821800"/>
                  </a:lnTo>
                  <a:lnTo>
                    <a:pt x="2954930" y="794041"/>
                  </a:lnTo>
                  <a:lnTo>
                    <a:pt x="2989240" y="763853"/>
                  </a:lnTo>
                  <a:lnTo>
                    <a:pt x="3016149" y="731698"/>
                  </a:lnTo>
                  <a:lnTo>
                    <a:pt x="3035553" y="698037"/>
                  </a:lnTo>
                  <a:lnTo>
                    <a:pt x="3051424" y="628039"/>
                  </a:lnTo>
                  <a:lnTo>
                    <a:pt x="3047682" y="592624"/>
                  </a:lnTo>
                  <a:lnTo>
                    <a:pt x="3036015" y="557545"/>
                  </a:lnTo>
                  <a:lnTo>
                    <a:pt x="3016318" y="523265"/>
                  </a:lnTo>
                  <a:lnTo>
                    <a:pt x="2988486" y="490243"/>
                  </a:lnTo>
                  <a:lnTo>
                    <a:pt x="2952414" y="458940"/>
                  </a:lnTo>
                  <a:lnTo>
                    <a:pt x="2957416" y="451939"/>
                  </a:lnTo>
                  <a:lnTo>
                    <a:pt x="2980974" y="395485"/>
                  </a:lnTo>
                  <a:lnTo>
                    <a:pt x="2982434" y="360935"/>
                  </a:lnTo>
                  <a:lnTo>
                    <a:pt x="2974611" y="327269"/>
                  </a:lnTo>
                  <a:lnTo>
                    <a:pt x="2933284" y="264789"/>
                  </a:lnTo>
                  <a:lnTo>
                    <a:pt x="2900868" y="237079"/>
                  </a:lnTo>
                  <a:lnTo>
                    <a:pt x="2861341" y="212459"/>
                  </a:lnTo>
                  <a:lnTo>
                    <a:pt x="2815246" y="191479"/>
                  </a:lnTo>
                  <a:lnTo>
                    <a:pt x="2763126" y="174692"/>
                  </a:lnTo>
                  <a:lnTo>
                    <a:pt x="2705526" y="162649"/>
                  </a:lnTo>
                  <a:lnTo>
                    <a:pt x="2690038" y="129639"/>
                  </a:lnTo>
                  <a:lnTo>
                    <a:pt x="2665156" y="98879"/>
                  </a:lnTo>
                  <a:lnTo>
                    <a:pt x="2631534" y="71048"/>
                  </a:lnTo>
                  <a:lnTo>
                    <a:pt x="2589829" y="46825"/>
                  </a:lnTo>
                  <a:lnTo>
                    <a:pt x="2544518" y="28060"/>
                  </a:lnTo>
                  <a:lnTo>
                    <a:pt x="2495890" y="14103"/>
                  </a:lnTo>
                  <a:lnTo>
                    <a:pt x="2444940" y="4904"/>
                  </a:lnTo>
                  <a:lnTo>
                    <a:pt x="2392662" y="418"/>
                  </a:lnTo>
                  <a:lnTo>
                    <a:pt x="2340051" y="597"/>
                  </a:lnTo>
                  <a:lnTo>
                    <a:pt x="2288104" y="5393"/>
                  </a:lnTo>
                  <a:lnTo>
                    <a:pt x="2237815" y="14760"/>
                  </a:lnTo>
                  <a:lnTo>
                    <a:pt x="2190179" y="28651"/>
                  </a:lnTo>
                  <a:lnTo>
                    <a:pt x="2146191" y="47017"/>
                  </a:lnTo>
                  <a:lnTo>
                    <a:pt x="2106848" y="69812"/>
                  </a:lnTo>
                  <a:lnTo>
                    <a:pt x="2083934" y="54328"/>
                  </a:lnTo>
                  <a:lnTo>
                    <a:pt x="2029963" y="28503"/>
                  </a:lnTo>
                  <a:lnTo>
                    <a:pt x="1947667" y="6646"/>
                  </a:lnTo>
                  <a:lnTo>
                    <a:pt x="1894661" y="595"/>
                  </a:lnTo>
                  <a:lnTo>
                    <a:pt x="1841559" y="0"/>
                  </a:lnTo>
                  <a:close/>
                </a:path>
              </a:pathLst>
            </a:custGeom>
            <a:solidFill>
              <a:srgbClr val="E6DFEB"/>
            </a:solidFill>
          </p:spPr>
          <p:txBody>
            <a:bodyPr wrap="square" lIns="0" tIns="0" rIns="0" bIns="0" rtlCol="0"/>
            <a:lstStyle/>
            <a:p>
              <a:endParaRPr/>
            </a:p>
          </p:txBody>
        </p:sp>
        <p:sp>
          <p:nvSpPr>
            <p:cNvPr id="67" name="object 29"/>
            <p:cNvSpPr/>
            <p:nvPr/>
          </p:nvSpPr>
          <p:spPr>
            <a:xfrm>
              <a:off x="5518739" y="727747"/>
              <a:ext cx="3051810" cy="1295400"/>
            </a:xfrm>
            <a:custGeom>
              <a:avLst/>
              <a:gdLst/>
              <a:ahLst/>
              <a:cxnLst/>
              <a:rect l="l" t="t" r="r" b="b"/>
              <a:pathLst>
                <a:path w="3051809" h="1295400">
                  <a:moveTo>
                    <a:pt x="277159" y="426301"/>
                  </a:moveTo>
                  <a:lnTo>
                    <a:pt x="272762" y="391746"/>
                  </a:lnTo>
                  <a:lnTo>
                    <a:pt x="275729" y="357909"/>
                  </a:lnTo>
                  <a:lnTo>
                    <a:pt x="285677" y="325081"/>
                  </a:lnTo>
                  <a:lnTo>
                    <a:pt x="324986" y="263608"/>
                  </a:lnTo>
                  <a:lnTo>
                    <a:pt x="353582" y="235544"/>
                  </a:lnTo>
                  <a:lnTo>
                    <a:pt x="387629" y="209648"/>
                  </a:lnTo>
                  <a:lnTo>
                    <a:pt x="426744" y="186210"/>
                  </a:lnTo>
                  <a:lnTo>
                    <a:pt x="470545" y="165521"/>
                  </a:lnTo>
                  <a:lnTo>
                    <a:pt x="518649" y="147869"/>
                  </a:lnTo>
                  <a:lnTo>
                    <a:pt x="570674" y="133544"/>
                  </a:lnTo>
                  <a:lnTo>
                    <a:pt x="626237" y="122838"/>
                  </a:lnTo>
                  <a:lnTo>
                    <a:pt x="684956" y="116040"/>
                  </a:lnTo>
                  <a:lnTo>
                    <a:pt x="737856" y="113628"/>
                  </a:lnTo>
                  <a:lnTo>
                    <a:pt x="790577" y="114610"/>
                  </a:lnTo>
                  <a:lnTo>
                    <a:pt x="842642" y="118929"/>
                  </a:lnTo>
                  <a:lnTo>
                    <a:pt x="893574" y="126529"/>
                  </a:lnTo>
                  <a:lnTo>
                    <a:pt x="942898" y="137354"/>
                  </a:lnTo>
                  <a:lnTo>
                    <a:pt x="990137" y="151346"/>
                  </a:lnTo>
                  <a:lnTo>
                    <a:pt x="1019805" y="124013"/>
                  </a:lnTo>
                  <a:lnTo>
                    <a:pt x="1055154" y="100088"/>
                  </a:lnTo>
                  <a:lnTo>
                    <a:pt x="1095394" y="79710"/>
                  </a:lnTo>
                  <a:lnTo>
                    <a:pt x="1139739" y="63021"/>
                  </a:lnTo>
                  <a:lnTo>
                    <a:pt x="1187400" y="50158"/>
                  </a:lnTo>
                  <a:lnTo>
                    <a:pt x="1237590" y="41262"/>
                  </a:lnTo>
                  <a:lnTo>
                    <a:pt x="1289521" y="36473"/>
                  </a:lnTo>
                  <a:lnTo>
                    <a:pt x="1342405" y="35930"/>
                  </a:lnTo>
                  <a:lnTo>
                    <a:pt x="1395454" y="39773"/>
                  </a:lnTo>
                  <a:lnTo>
                    <a:pt x="1447881" y="48142"/>
                  </a:lnTo>
                  <a:lnTo>
                    <a:pt x="1498899" y="61176"/>
                  </a:lnTo>
                  <a:lnTo>
                    <a:pt x="1544984" y="77908"/>
                  </a:lnTo>
                  <a:lnTo>
                    <a:pt x="1586402" y="98260"/>
                  </a:lnTo>
                  <a:lnTo>
                    <a:pt x="1615525" y="70894"/>
                  </a:lnTo>
                  <a:lnTo>
                    <a:pt x="1651569" y="47621"/>
                  </a:lnTo>
                  <a:lnTo>
                    <a:pt x="1693364" y="28669"/>
                  </a:lnTo>
                  <a:lnTo>
                    <a:pt x="1739740" y="14263"/>
                  </a:lnTo>
                  <a:lnTo>
                    <a:pt x="1789528" y="4631"/>
                  </a:lnTo>
                  <a:lnTo>
                    <a:pt x="1841559" y="0"/>
                  </a:lnTo>
                  <a:lnTo>
                    <a:pt x="1894661" y="595"/>
                  </a:lnTo>
                  <a:lnTo>
                    <a:pt x="1947667" y="6646"/>
                  </a:lnTo>
                  <a:lnTo>
                    <a:pt x="1999406" y="18377"/>
                  </a:lnTo>
                  <a:lnTo>
                    <a:pt x="2058223" y="40522"/>
                  </a:lnTo>
                  <a:lnTo>
                    <a:pt x="2106848" y="69812"/>
                  </a:lnTo>
                  <a:lnTo>
                    <a:pt x="2146191" y="47017"/>
                  </a:lnTo>
                  <a:lnTo>
                    <a:pt x="2190179" y="28651"/>
                  </a:lnTo>
                  <a:lnTo>
                    <a:pt x="2237815" y="14760"/>
                  </a:lnTo>
                  <a:lnTo>
                    <a:pt x="2288104" y="5393"/>
                  </a:lnTo>
                  <a:lnTo>
                    <a:pt x="2340051" y="597"/>
                  </a:lnTo>
                  <a:lnTo>
                    <a:pt x="2392662" y="418"/>
                  </a:lnTo>
                  <a:lnTo>
                    <a:pt x="2444940" y="4904"/>
                  </a:lnTo>
                  <a:lnTo>
                    <a:pt x="2495890" y="14103"/>
                  </a:lnTo>
                  <a:lnTo>
                    <a:pt x="2544518" y="28060"/>
                  </a:lnTo>
                  <a:lnTo>
                    <a:pt x="2589829" y="46825"/>
                  </a:lnTo>
                  <a:lnTo>
                    <a:pt x="2631534" y="71048"/>
                  </a:lnTo>
                  <a:lnTo>
                    <a:pt x="2665156" y="98879"/>
                  </a:lnTo>
                  <a:lnTo>
                    <a:pt x="2690038" y="129639"/>
                  </a:lnTo>
                  <a:lnTo>
                    <a:pt x="2705526" y="162649"/>
                  </a:lnTo>
                  <a:lnTo>
                    <a:pt x="2763126" y="174692"/>
                  </a:lnTo>
                  <a:lnTo>
                    <a:pt x="2815246" y="191479"/>
                  </a:lnTo>
                  <a:lnTo>
                    <a:pt x="2861341" y="212459"/>
                  </a:lnTo>
                  <a:lnTo>
                    <a:pt x="2900868" y="237079"/>
                  </a:lnTo>
                  <a:lnTo>
                    <a:pt x="2933284" y="264789"/>
                  </a:lnTo>
                  <a:lnTo>
                    <a:pt x="2958046" y="295036"/>
                  </a:lnTo>
                  <a:lnTo>
                    <a:pt x="2982434" y="360935"/>
                  </a:lnTo>
                  <a:lnTo>
                    <a:pt x="2980974" y="395485"/>
                  </a:lnTo>
                  <a:lnTo>
                    <a:pt x="2966040" y="437651"/>
                  </a:lnTo>
                  <a:lnTo>
                    <a:pt x="2952414" y="458940"/>
                  </a:lnTo>
                  <a:lnTo>
                    <a:pt x="2988486" y="490243"/>
                  </a:lnTo>
                  <a:lnTo>
                    <a:pt x="3016318" y="523265"/>
                  </a:lnTo>
                  <a:lnTo>
                    <a:pt x="3036015" y="557545"/>
                  </a:lnTo>
                  <a:lnTo>
                    <a:pt x="3047682" y="592624"/>
                  </a:lnTo>
                  <a:lnTo>
                    <a:pt x="3051424" y="628039"/>
                  </a:lnTo>
                  <a:lnTo>
                    <a:pt x="3047346" y="663330"/>
                  </a:lnTo>
                  <a:lnTo>
                    <a:pt x="3016149" y="731698"/>
                  </a:lnTo>
                  <a:lnTo>
                    <a:pt x="2989240" y="763853"/>
                  </a:lnTo>
                  <a:lnTo>
                    <a:pt x="2954930" y="794041"/>
                  </a:lnTo>
                  <a:lnTo>
                    <a:pt x="2913325" y="821800"/>
                  </a:lnTo>
                  <a:lnTo>
                    <a:pt x="2864530" y="846671"/>
                  </a:lnTo>
                  <a:lnTo>
                    <a:pt x="2824081" y="862797"/>
                  </a:lnTo>
                  <a:lnTo>
                    <a:pt x="2781151" y="876375"/>
                  </a:lnTo>
                  <a:lnTo>
                    <a:pt x="2736093" y="887325"/>
                  </a:lnTo>
                  <a:lnTo>
                    <a:pt x="2689262" y="895569"/>
                  </a:lnTo>
                  <a:lnTo>
                    <a:pt x="2641010" y="901027"/>
                  </a:lnTo>
                  <a:lnTo>
                    <a:pt x="2636109" y="935871"/>
                  </a:lnTo>
                  <a:lnTo>
                    <a:pt x="2601723" y="1000313"/>
                  </a:lnTo>
                  <a:lnTo>
                    <a:pt x="2573509" y="1029189"/>
                  </a:lnTo>
                  <a:lnTo>
                    <a:pt x="2538796" y="1055351"/>
                  </a:lnTo>
                  <a:lnTo>
                    <a:pt x="2498220" y="1078438"/>
                  </a:lnTo>
                  <a:lnTo>
                    <a:pt x="2452417" y="1098089"/>
                  </a:lnTo>
                  <a:lnTo>
                    <a:pt x="2402023" y="1113941"/>
                  </a:lnTo>
                  <a:lnTo>
                    <a:pt x="2347674" y="1125633"/>
                  </a:lnTo>
                  <a:lnTo>
                    <a:pt x="2290007" y="1132802"/>
                  </a:lnTo>
                  <a:lnTo>
                    <a:pt x="2229657" y="1135088"/>
                  </a:lnTo>
                  <a:lnTo>
                    <a:pt x="2173590" y="1132582"/>
                  </a:lnTo>
                  <a:lnTo>
                    <a:pt x="2118881" y="1125706"/>
                  </a:lnTo>
                  <a:lnTo>
                    <a:pt x="2066315" y="1114567"/>
                  </a:lnTo>
                  <a:lnTo>
                    <a:pt x="2016678" y="1099274"/>
                  </a:lnTo>
                  <a:lnTo>
                    <a:pt x="1997519" y="1129575"/>
                  </a:lnTo>
                  <a:lnTo>
                    <a:pt x="1943560" y="1183793"/>
                  </a:lnTo>
                  <a:lnTo>
                    <a:pt x="1909651" y="1207433"/>
                  </a:lnTo>
                  <a:lnTo>
                    <a:pt x="1871716" y="1228576"/>
                  </a:lnTo>
                  <a:lnTo>
                    <a:pt x="1830202" y="1247084"/>
                  </a:lnTo>
                  <a:lnTo>
                    <a:pt x="1785554" y="1262818"/>
                  </a:lnTo>
                  <a:lnTo>
                    <a:pt x="1738217" y="1275640"/>
                  </a:lnTo>
                  <a:lnTo>
                    <a:pt x="1688637" y="1285412"/>
                  </a:lnTo>
                  <a:lnTo>
                    <a:pt x="1637261" y="1291995"/>
                  </a:lnTo>
                  <a:lnTo>
                    <a:pt x="1584533" y="1295252"/>
                  </a:lnTo>
                  <a:lnTo>
                    <a:pt x="1530899" y="1295043"/>
                  </a:lnTo>
                  <a:lnTo>
                    <a:pt x="1476806" y="1291232"/>
                  </a:lnTo>
                  <a:lnTo>
                    <a:pt x="1422699" y="1283678"/>
                  </a:lnTo>
                  <a:lnTo>
                    <a:pt x="1371198" y="1272714"/>
                  </a:lnTo>
                  <a:lnTo>
                    <a:pt x="1322524" y="1258490"/>
                  </a:lnTo>
                  <a:lnTo>
                    <a:pt x="1277109" y="1241196"/>
                  </a:lnTo>
                  <a:lnTo>
                    <a:pt x="1235388" y="1221025"/>
                  </a:lnTo>
                  <a:lnTo>
                    <a:pt x="1197794" y="1198165"/>
                  </a:lnTo>
                  <a:lnTo>
                    <a:pt x="1164762" y="1172807"/>
                  </a:lnTo>
                  <a:lnTo>
                    <a:pt x="1115584" y="1188054"/>
                  </a:lnTo>
                  <a:lnTo>
                    <a:pt x="1064982" y="1200115"/>
                  </a:lnTo>
                  <a:lnTo>
                    <a:pt x="1013330" y="1209042"/>
                  </a:lnTo>
                  <a:lnTo>
                    <a:pt x="961004" y="1214891"/>
                  </a:lnTo>
                  <a:lnTo>
                    <a:pt x="908380" y="1217716"/>
                  </a:lnTo>
                  <a:lnTo>
                    <a:pt x="855832" y="1217571"/>
                  </a:lnTo>
                  <a:lnTo>
                    <a:pt x="803738" y="1214511"/>
                  </a:lnTo>
                  <a:lnTo>
                    <a:pt x="752472" y="1208589"/>
                  </a:lnTo>
                  <a:lnTo>
                    <a:pt x="702410" y="1199860"/>
                  </a:lnTo>
                  <a:lnTo>
                    <a:pt x="653928" y="1188379"/>
                  </a:lnTo>
                  <a:lnTo>
                    <a:pt x="607401" y="1174200"/>
                  </a:lnTo>
                  <a:lnTo>
                    <a:pt x="563204" y="1157376"/>
                  </a:lnTo>
                  <a:lnTo>
                    <a:pt x="521714" y="1137963"/>
                  </a:lnTo>
                  <a:lnTo>
                    <a:pt x="483307" y="1116015"/>
                  </a:lnTo>
                  <a:lnTo>
                    <a:pt x="448357" y="1091586"/>
                  </a:lnTo>
                  <a:lnTo>
                    <a:pt x="417240" y="1064730"/>
                  </a:lnTo>
                  <a:lnTo>
                    <a:pt x="413430" y="1060920"/>
                  </a:lnTo>
                  <a:lnTo>
                    <a:pt x="411525" y="1059015"/>
                  </a:lnTo>
                  <a:lnTo>
                    <a:pt x="356017" y="1059893"/>
                  </a:lnTo>
                  <a:lnTo>
                    <a:pt x="302657" y="1055200"/>
                  </a:lnTo>
                  <a:lnTo>
                    <a:pt x="252408" y="1045379"/>
                  </a:lnTo>
                  <a:lnTo>
                    <a:pt x="206232" y="1030869"/>
                  </a:lnTo>
                  <a:lnTo>
                    <a:pt x="165092" y="1012113"/>
                  </a:lnTo>
                  <a:lnTo>
                    <a:pt x="129952" y="989551"/>
                  </a:lnTo>
                  <a:lnTo>
                    <a:pt x="101772" y="963624"/>
                  </a:lnTo>
                  <a:lnTo>
                    <a:pt x="70149" y="903440"/>
                  </a:lnTo>
                  <a:lnTo>
                    <a:pt x="69645" y="864717"/>
                  </a:lnTo>
                  <a:lnTo>
                    <a:pt x="83452" y="827303"/>
                  </a:lnTo>
                  <a:lnTo>
                    <a:pt x="110832" y="792462"/>
                  </a:lnTo>
                  <a:lnTo>
                    <a:pt x="151048" y="761454"/>
                  </a:lnTo>
                  <a:lnTo>
                    <a:pt x="100895" y="740168"/>
                  </a:lnTo>
                  <a:lnTo>
                    <a:pt x="60270" y="714299"/>
                  </a:lnTo>
                  <a:lnTo>
                    <a:pt x="29617" y="684826"/>
                  </a:lnTo>
                  <a:lnTo>
                    <a:pt x="9379" y="652726"/>
                  </a:lnTo>
                  <a:lnTo>
                    <a:pt x="0" y="618977"/>
                  </a:lnTo>
                  <a:lnTo>
                    <a:pt x="1922" y="584557"/>
                  </a:lnTo>
                  <a:lnTo>
                    <a:pt x="41447" y="517614"/>
                  </a:lnTo>
                  <a:lnTo>
                    <a:pt x="75327" y="490276"/>
                  </a:lnTo>
                  <a:lnTo>
                    <a:pt x="116840" y="467407"/>
                  </a:lnTo>
                  <a:lnTo>
                    <a:pt x="164717" y="449482"/>
                  </a:lnTo>
                  <a:lnTo>
                    <a:pt x="217690" y="436976"/>
                  </a:lnTo>
                  <a:lnTo>
                    <a:pt x="274492" y="430365"/>
                  </a:lnTo>
                  <a:lnTo>
                    <a:pt x="277159" y="426301"/>
                  </a:lnTo>
                  <a:close/>
                </a:path>
                <a:path w="3051809" h="1295400">
                  <a:moveTo>
                    <a:pt x="333039" y="780377"/>
                  </a:moveTo>
                  <a:lnTo>
                    <a:pt x="286402" y="780395"/>
                  </a:lnTo>
                  <a:lnTo>
                    <a:pt x="240551" y="776329"/>
                  </a:lnTo>
                  <a:lnTo>
                    <a:pt x="196272" y="768286"/>
                  </a:lnTo>
                  <a:lnTo>
                    <a:pt x="154350" y="756374"/>
                  </a:lnTo>
                </a:path>
                <a:path w="3051809" h="1295400">
                  <a:moveTo>
                    <a:pt x="490773" y="1041870"/>
                  </a:moveTo>
                  <a:lnTo>
                    <a:pt x="471709" y="1045870"/>
                  </a:lnTo>
                  <a:lnTo>
                    <a:pt x="452276" y="1049109"/>
                  </a:lnTo>
                  <a:lnTo>
                    <a:pt x="432533" y="1051585"/>
                  </a:lnTo>
                  <a:lnTo>
                    <a:pt x="412541" y="1053300"/>
                  </a:lnTo>
                </a:path>
                <a:path w="3051809" h="1295400">
                  <a:moveTo>
                    <a:pt x="1164508" y="1167600"/>
                  </a:moveTo>
                  <a:lnTo>
                    <a:pt x="1150984" y="1155104"/>
                  </a:lnTo>
                  <a:lnTo>
                    <a:pt x="1138616" y="1142216"/>
                  </a:lnTo>
                  <a:lnTo>
                    <a:pt x="1127414" y="1128970"/>
                  </a:lnTo>
                  <a:lnTo>
                    <a:pt x="1117391" y="1115403"/>
                  </a:lnTo>
                </a:path>
                <a:path w="3051809" h="1295400">
                  <a:moveTo>
                    <a:pt x="2035855" y="1037425"/>
                  </a:moveTo>
                  <a:lnTo>
                    <a:pt x="2033114" y="1051947"/>
                  </a:lnTo>
                  <a:lnTo>
                    <a:pt x="2029076" y="1066349"/>
                  </a:lnTo>
                  <a:lnTo>
                    <a:pt x="2023728" y="1080609"/>
                  </a:lnTo>
                  <a:lnTo>
                    <a:pt x="2017059" y="1094702"/>
                  </a:lnTo>
                </a:path>
                <a:path w="3051809" h="1295400">
                  <a:moveTo>
                    <a:pt x="2409997" y="683730"/>
                  </a:moveTo>
                  <a:lnTo>
                    <a:pt x="2467275" y="703328"/>
                  </a:lnTo>
                  <a:lnTo>
                    <a:pt x="2517505" y="727629"/>
                  </a:lnTo>
                  <a:lnTo>
                    <a:pt x="2560013" y="756002"/>
                  </a:lnTo>
                  <a:lnTo>
                    <a:pt x="2594125" y="787817"/>
                  </a:lnTo>
                  <a:lnTo>
                    <a:pt x="2619169" y="822441"/>
                  </a:lnTo>
                  <a:lnTo>
                    <a:pt x="2634471" y="859245"/>
                  </a:lnTo>
                  <a:lnTo>
                    <a:pt x="2639359" y="897598"/>
                  </a:lnTo>
                </a:path>
                <a:path w="3051809" h="1295400">
                  <a:moveTo>
                    <a:pt x="2951017" y="455765"/>
                  </a:moveTo>
                  <a:lnTo>
                    <a:pt x="2931633" y="478307"/>
                  </a:lnTo>
                  <a:lnTo>
                    <a:pt x="2907964" y="499326"/>
                  </a:lnTo>
                  <a:lnTo>
                    <a:pt x="2880294" y="518630"/>
                  </a:lnTo>
                  <a:lnTo>
                    <a:pt x="2848909" y="536029"/>
                  </a:lnTo>
                </a:path>
                <a:path w="3051809" h="1295400">
                  <a:moveTo>
                    <a:pt x="2705907" y="158077"/>
                  </a:moveTo>
                  <a:lnTo>
                    <a:pt x="2708457" y="167511"/>
                  </a:lnTo>
                  <a:lnTo>
                    <a:pt x="2710209" y="176968"/>
                  </a:lnTo>
                  <a:lnTo>
                    <a:pt x="2711175" y="186473"/>
                  </a:lnTo>
                  <a:lnTo>
                    <a:pt x="2711368" y="196050"/>
                  </a:lnTo>
                </a:path>
                <a:path w="3051809" h="1295400">
                  <a:moveTo>
                    <a:pt x="2053508" y="113881"/>
                  </a:moveTo>
                  <a:lnTo>
                    <a:pt x="2064309" y="100982"/>
                  </a:lnTo>
                  <a:lnTo>
                    <a:pt x="2076669" y="88608"/>
                  </a:lnTo>
                  <a:lnTo>
                    <a:pt x="2090530" y="76805"/>
                  </a:lnTo>
                  <a:lnTo>
                    <a:pt x="2105832" y="65621"/>
                  </a:lnTo>
                </a:path>
                <a:path w="3051809" h="1295400">
                  <a:moveTo>
                    <a:pt x="1564177" y="136868"/>
                  </a:moveTo>
                  <a:lnTo>
                    <a:pt x="1568768" y="126162"/>
                  </a:lnTo>
                  <a:lnTo>
                    <a:pt x="1574527" y="115611"/>
                  </a:lnTo>
                  <a:lnTo>
                    <a:pt x="1581429" y="105275"/>
                  </a:lnTo>
                  <a:lnTo>
                    <a:pt x="1589450" y="95212"/>
                  </a:lnTo>
                </a:path>
                <a:path w="3051809" h="1295400">
                  <a:moveTo>
                    <a:pt x="989756" y="151092"/>
                  </a:moveTo>
                  <a:lnTo>
                    <a:pt x="1014227" y="159992"/>
                  </a:lnTo>
                  <a:lnTo>
                    <a:pt x="1037698" y="169713"/>
                  </a:lnTo>
                  <a:lnTo>
                    <a:pt x="1060122" y="180221"/>
                  </a:lnTo>
                  <a:lnTo>
                    <a:pt x="1081450" y="191478"/>
                  </a:lnTo>
                </a:path>
                <a:path w="3051809" h="1295400">
                  <a:moveTo>
                    <a:pt x="293161" y="468846"/>
                  </a:moveTo>
                  <a:lnTo>
                    <a:pt x="288071" y="458323"/>
                  </a:lnTo>
                  <a:lnTo>
                    <a:pt x="283683" y="447716"/>
                  </a:lnTo>
                  <a:lnTo>
                    <a:pt x="280034" y="437038"/>
                  </a:lnTo>
                  <a:lnTo>
                    <a:pt x="277159" y="426301"/>
                  </a:lnTo>
                </a:path>
              </a:pathLst>
            </a:custGeom>
            <a:ln w="25400">
              <a:solidFill>
                <a:srgbClr val="548ED4"/>
              </a:solidFill>
            </a:ln>
          </p:spPr>
          <p:txBody>
            <a:bodyPr wrap="square" lIns="0" tIns="0" rIns="0" bIns="0" rtlCol="0"/>
            <a:lstStyle/>
            <a:p>
              <a:endParaRPr/>
            </a:p>
          </p:txBody>
        </p:sp>
      </p:grpSp>
      <p:sp>
        <p:nvSpPr>
          <p:cNvPr id="68" name="object 30"/>
          <p:cNvSpPr txBox="1"/>
          <p:nvPr/>
        </p:nvSpPr>
        <p:spPr>
          <a:xfrm>
            <a:off x="1463371" y="1479651"/>
            <a:ext cx="1798955" cy="941069"/>
          </a:xfrm>
          <a:prstGeom prst="rect">
            <a:avLst/>
          </a:prstGeom>
        </p:spPr>
        <p:txBody>
          <a:bodyPr vert="horz" wrap="square" lIns="0" tIns="13335" rIns="0" bIns="0" rtlCol="0">
            <a:spAutoFit/>
          </a:bodyPr>
          <a:lstStyle/>
          <a:p>
            <a:pPr marL="12700" marR="5080" indent="3175" algn="ctr">
              <a:lnSpc>
                <a:spcPct val="100000"/>
              </a:lnSpc>
              <a:spcBef>
                <a:spcPts val="105"/>
              </a:spcBef>
            </a:pPr>
            <a:r>
              <a:rPr sz="2000" b="1" spc="-5" dirty="0">
                <a:latin typeface="Calibri"/>
                <a:cs typeface="Calibri"/>
              </a:rPr>
              <a:t>Projectile </a:t>
            </a:r>
            <a:r>
              <a:rPr sz="2000" b="1" dirty="0">
                <a:latin typeface="Calibri"/>
                <a:cs typeface="Calibri"/>
              </a:rPr>
              <a:t>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l</a:t>
            </a:r>
            <a:r>
              <a:rPr sz="2000" b="1" spc="-15" dirty="0">
                <a:latin typeface="Calibri"/>
                <a:cs typeface="Calibri"/>
              </a:rPr>
              <a:t>e</a:t>
            </a:r>
            <a:r>
              <a:rPr sz="2000" b="1" spc="-25" dirty="0">
                <a:latin typeface="Calibri"/>
                <a:cs typeface="Calibri"/>
              </a:rPr>
              <a:t>t</a:t>
            </a:r>
            <a:r>
              <a:rPr sz="2000" b="1" spc="-5" dirty="0">
                <a:latin typeface="Calibri"/>
                <a:cs typeface="Calibri"/>
              </a:rPr>
              <a:t>el</a:t>
            </a:r>
            <a:r>
              <a:rPr sz="2000" b="1" dirty="0">
                <a:latin typeface="Calibri"/>
                <a:cs typeface="Calibri"/>
              </a:rPr>
              <a:t>y</a:t>
            </a:r>
            <a:r>
              <a:rPr sz="2000" b="1" spc="-40" dirty="0">
                <a:latin typeface="Calibri"/>
                <a:cs typeface="Calibri"/>
              </a:rPr>
              <a:t> </a:t>
            </a:r>
            <a:r>
              <a:rPr sz="2000" b="1" spc="-5" dirty="0">
                <a:latin typeface="Calibri"/>
                <a:cs typeface="Calibri"/>
              </a:rPr>
              <a:t>f</a:t>
            </a:r>
            <a:r>
              <a:rPr sz="2000" b="1" dirty="0">
                <a:latin typeface="Calibri"/>
                <a:cs typeface="Calibri"/>
              </a:rPr>
              <a:t>uses  </a:t>
            </a:r>
            <a:r>
              <a:rPr sz="2000" b="1" spc="-5" dirty="0">
                <a:latin typeface="Calibri"/>
                <a:cs typeface="Calibri"/>
              </a:rPr>
              <a:t>with</a:t>
            </a:r>
            <a:r>
              <a:rPr sz="2000" b="1" spc="-40" dirty="0">
                <a:latin typeface="Calibri"/>
                <a:cs typeface="Calibri"/>
              </a:rPr>
              <a:t> </a:t>
            </a:r>
            <a:r>
              <a:rPr sz="2000" b="1" dirty="0">
                <a:latin typeface="Calibri"/>
                <a:cs typeface="Calibri"/>
              </a:rPr>
              <a:t>the</a:t>
            </a:r>
            <a:r>
              <a:rPr sz="2000" b="1" spc="-10" dirty="0">
                <a:latin typeface="Calibri"/>
                <a:cs typeface="Calibri"/>
              </a:rPr>
              <a:t> </a:t>
            </a:r>
            <a:r>
              <a:rPr sz="2000" b="1" spc="-20" dirty="0">
                <a:latin typeface="Calibri"/>
                <a:cs typeface="Calibri"/>
              </a:rPr>
              <a:t>target</a:t>
            </a:r>
            <a:endParaRPr sz="2000">
              <a:latin typeface="Calibri"/>
              <a:cs typeface="Calibri"/>
            </a:endParaRPr>
          </a:p>
        </p:txBody>
      </p:sp>
      <p:grpSp>
        <p:nvGrpSpPr>
          <p:cNvPr id="69" name="object 2"/>
          <p:cNvGrpSpPr/>
          <p:nvPr/>
        </p:nvGrpSpPr>
        <p:grpSpPr>
          <a:xfrm>
            <a:off x="626310" y="5173090"/>
            <a:ext cx="406400" cy="262255"/>
            <a:chOff x="626310" y="5173090"/>
            <a:chExt cx="406400" cy="262255"/>
          </a:xfrm>
        </p:grpSpPr>
        <p:pic>
          <p:nvPicPr>
            <p:cNvPr id="70" name="object 3"/>
            <p:cNvPicPr/>
            <p:nvPr/>
          </p:nvPicPr>
          <p:blipFill>
            <a:blip r:embed="rId15" cstate="print"/>
            <a:stretch>
              <a:fillRect/>
            </a:stretch>
          </p:blipFill>
          <p:spPr>
            <a:xfrm>
              <a:off x="626310" y="5173886"/>
              <a:ext cx="185272" cy="202104"/>
            </a:xfrm>
            <a:prstGeom prst="rect">
              <a:avLst/>
            </a:prstGeom>
          </p:spPr>
        </p:pic>
        <p:sp>
          <p:nvSpPr>
            <p:cNvPr id="71" name="object 4"/>
            <p:cNvSpPr/>
            <p:nvPr/>
          </p:nvSpPr>
          <p:spPr>
            <a:xfrm>
              <a:off x="644499" y="5178424"/>
              <a:ext cx="152400" cy="169545"/>
            </a:xfrm>
            <a:custGeom>
              <a:avLst/>
              <a:gdLst/>
              <a:ahLst/>
              <a:cxnLst/>
              <a:rect l="l" t="t" r="r" b="b"/>
              <a:pathLst>
                <a:path w="152400" h="169545">
                  <a:moveTo>
                    <a:pt x="79857" y="0"/>
                  </a:moveTo>
                  <a:lnTo>
                    <a:pt x="70700" y="0"/>
                  </a:lnTo>
                  <a:lnTo>
                    <a:pt x="66890" y="888"/>
                  </a:lnTo>
                  <a:lnTo>
                    <a:pt x="50965" y="20193"/>
                  </a:lnTo>
                  <a:lnTo>
                    <a:pt x="49288" y="24383"/>
                  </a:lnTo>
                  <a:lnTo>
                    <a:pt x="47853" y="28067"/>
                  </a:lnTo>
                  <a:lnTo>
                    <a:pt x="4800" y="137413"/>
                  </a:lnTo>
                  <a:lnTo>
                    <a:pt x="3098" y="141605"/>
                  </a:lnTo>
                  <a:lnTo>
                    <a:pt x="1866" y="145034"/>
                  </a:lnTo>
                  <a:lnTo>
                    <a:pt x="1117" y="147319"/>
                  </a:lnTo>
                  <a:lnTo>
                    <a:pt x="381" y="149733"/>
                  </a:lnTo>
                  <a:lnTo>
                    <a:pt x="0" y="152019"/>
                  </a:lnTo>
                  <a:lnTo>
                    <a:pt x="0" y="158115"/>
                  </a:lnTo>
                  <a:lnTo>
                    <a:pt x="1600" y="161671"/>
                  </a:lnTo>
                  <a:lnTo>
                    <a:pt x="8001" y="167766"/>
                  </a:lnTo>
                  <a:lnTo>
                    <a:pt x="11684" y="169290"/>
                  </a:lnTo>
                  <a:lnTo>
                    <a:pt x="20764" y="169290"/>
                  </a:lnTo>
                  <a:lnTo>
                    <a:pt x="42087" y="127381"/>
                  </a:lnTo>
                  <a:lnTo>
                    <a:pt x="143082" y="127381"/>
                  </a:lnTo>
                  <a:lnTo>
                    <a:pt x="133000" y="102488"/>
                  </a:lnTo>
                  <a:lnTo>
                    <a:pt x="50787" y="102488"/>
                  </a:lnTo>
                  <a:lnTo>
                    <a:pt x="75018" y="34925"/>
                  </a:lnTo>
                  <a:lnTo>
                    <a:pt x="105633" y="34925"/>
                  </a:lnTo>
                  <a:lnTo>
                    <a:pt x="104038" y="30987"/>
                  </a:lnTo>
                  <a:lnTo>
                    <a:pt x="102031" y="25654"/>
                  </a:lnTo>
                  <a:lnTo>
                    <a:pt x="83705" y="888"/>
                  </a:lnTo>
                  <a:lnTo>
                    <a:pt x="79857" y="0"/>
                  </a:lnTo>
                  <a:close/>
                </a:path>
                <a:path w="152400" h="169545">
                  <a:moveTo>
                    <a:pt x="143082" y="127381"/>
                  </a:moveTo>
                  <a:lnTo>
                    <a:pt x="108610" y="127381"/>
                  </a:lnTo>
                  <a:lnTo>
                    <a:pt x="116420" y="147955"/>
                  </a:lnTo>
                  <a:lnTo>
                    <a:pt x="133019" y="169290"/>
                  </a:lnTo>
                  <a:lnTo>
                    <a:pt x="140093" y="169290"/>
                  </a:lnTo>
                  <a:lnTo>
                    <a:pt x="143903" y="167640"/>
                  </a:lnTo>
                  <a:lnTo>
                    <a:pt x="150228" y="161290"/>
                  </a:lnTo>
                  <a:lnTo>
                    <a:pt x="151698" y="158115"/>
                  </a:lnTo>
                  <a:lnTo>
                    <a:pt x="151815" y="150368"/>
                  </a:lnTo>
                  <a:lnTo>
                    <a:pt x="150139" y="144525"/>
                  </a:lnTo>
                  <a:lnTo>
                    <a:pt x="146786" y="136525"/>
                  </a:lnTo>
                  <a:lnTo>
                    <a:pt x="143082" y="127381"/>
                  </a:lnTo>
                  <a:close/>
                </a:path>
                <a:path w="152400" h="169545">
                  <a:moveTo>
                    <a:pt x="105633" y="34925"/>
                  </a:moveTo>
                  <a:lnTo>
                    <a:pt x="75018" y="34925"/>
                  </a:lnTo>
                  <a:lnTo>
                    <a:pt x="99682" y="102488"/>
                  </a:lnTo>
                  <a:lnTo>
                    <a:pt x="133000" y="102488"/>
                  </a:lnTo>
                  <a:lnTo>
                    <a:pt x="105633" y="34925"/>
                  </a:lnTo>
                  <a:close/>
                </a:path>
              </a:pathLst>
            </a:custGeom>
            <a:solidFill>
              <a:srgbClr val="0033CC"/>
            </a:solidFill>
          </p:spPr>
          <p:txBody>
            <a:bodyPr wrap="square" lIns="0" tIns="0" rIns="0" bIns="0" rtlCol="0"/>
            <a:lstStyle/>
            <a:p>
              <a:endParaRPr/>
            </a:p>
          </p:txBody>
        </p:sp>
        <p:sp>
          <p:nvSpPr>
            <p:cNvPr id="72" name="object 5"/>
            <p:cNvSpPr/>
            <p:nvPr/>
          </p:nvSpPr>
          <p:spPr>
            <a:xfrm>
              <a:off x="644499" y="5178424"/>
              <a:ext cx="152400" cy="169545"/>
            </a:xfrm>
            <a:custGeom>
              <a:avLst/>
              <a:gdLst/>
              <a:ahLst/>
              <a:cxnLst/>
              <a:rect l="l" t="t" r="r" b="b"/>
              <a:pathLst>
                <a:path w="152400" h="169545">
                  <a:moveTo>
                    <a:pt x="75018" y="34925"/>
                  </a:moveTo>
                  <a:lnTo>
                    <a:pt x="50787" y="102488"/>
                  </a:lnTo>
                  <a:lnTo>
                    <a:pt x="99682" y="102488"/>
                  </a:lnTo>
                  <a:lnTo>
                    <a:pt x="75018" y="34925"/>
                  </a:lnTo>
                  <a:close/>
                </a:path>
                <a:path w="152400" h="169545">
                  <a:moveTo>
                    <a:pt x="75234" y="0"/>
                  </a:moveTo>
                  <a:lnTo>
                    <a:pt x="79857" y="0"/>
                  </a:lnTo>
                  <a:lnTo>
                    <a:pt x="83705" y="888"/>
                  </a:lnTo>
                  <a:lnTo>
                    <a:pt x="86791" y="2667"/>
                  </a:lnTo>
                  <a:lnTo>
                    <a:pt x="89877" y="4444"/>
                  </a:lnTo>
                  <a:lnTo>
                    <a:pt x="104038" y="30987"/>
                  </a:lnTo>
                  <a:lnTo>
                    <a:pt x="146786" y="136525"/>
                  </a:lnTo>
                  <a:lnTo>
                    <a:pt x="150139" y="144525"/>
                  </a:lnTo>
                  <a:lnTo>
                    <a:pt x="151815" y="150368"/>
                  </a:lnTo>
                  <a:lnTo>
                    <a:pt x="151815" y="154050"/>
                  </a:lnTo>
                  <a:lnTo>
                    <a:pt x="151815" y="157861"/>
                  </a:lnTo>
                  <a:lnTo>
                    <a:pt x="150228" y="161290"/>
                  </a:lnTo>
                  <a:lnTo>
                    <a:pt x="147066" y="164465"/>
                  </a:lnTo>
                  <a:lnTo>
                    <a:pt x="143903" y="167640"/>
                  </a:lnTo>
                  <a:lnTo>
                    <a:pt x="140093" y="169290"/>
                  </a:lnTo>
                  <a:lnTo>
                    <a:pt x="135623" y="169290"/>
                  </a:lnTo>
                  <a:lnTo>
                    <a:pt x="133019" y="169290"/>
                  </a:lnTo>
                  <a:lnTo>
                    <a:pt x="120167" y="156718"/>
                  </a:lnTo>
                  <a:lnTo>
                    <a:pt x="118719" y="153415"/>
                  </a:lnTo>
                  <a:lnTo>
                    <a:pt x="117462" y="150494"/>
                  </a:lnTo>
                  <a:lnTo>
                    <a:pt x="116420" y="147955"/>
                  </a:lnTo>
                  <a:lnTo>
                    <a:pt x="108610" y="127381"/>
                  </a:lnTo>
                  <a:lnTo>
                    <a:pt x="42087" y="127381"/>
                  </a:lnTo>
                  <a:lnTo>
                    <a:pt x="34277" y="148336"/>
                  </a:lnTo>
                  <a:lnTo>
                    <a:pt x="31216" y="156590"/>
                  </a:lnTo>
                  <a:lnTo>
                    <a:pt x="28613" y="162052"/>
                  </a:lnTo>
                  <a:lnTo>
                    <a:pt x="26454" y="164972"/>
                  </a:lnTo>
                  <a:lnTo>
                    <a:pt x="24295" y="167766"/>
                  </a:lnTo>
                  <a:lnTo>
                    <a:pt x="20764" y="169290"/>
                  </a:lnTo>
                  <a:lnTo>
                    <a:pt x="15849" y="169290"/>
                  </a:lnTo>
                  <a:lnTo>
                    <a:pt x="11684" y="169290"/>
                  </a:lnTo>
                  <a:lnTo>
                    <a:pt x="8001" y="167766"/>
                  </a:lnTo>
                  <a:lnTo>
                    <a:pt x="4800" y="164719"/>
                  </a:lnTo>
                  <a:lnTo>
                    <a:pt x="1600" y="161671"/>
                  </a:lnTo>
                  <a:lnTo>
                    <a:pt x="0" y="158115"/>
                  </a:lnTo>
                  <a:lnTo>
                    <a:pt x="0" y="154305"/>
                  </a:lnTo>
                  <a:lnTo>
                    <a:pt x="0" y="152019"/>
                  </a:lnTo>
                  <a:lnTo>
                    <a:pt x="4800" y="137413"/>
                  </a:lnTo>
                  <a:lnTo>
                    <a:pt x="46659" y="31114"/>
                  </a:lnTo>
                  <a:lnTo>
                    <a:pt x="47853" y="28067"/>
                  </a:lnTo>
                  <a:lnTo>
                    <a:pt x="49288" y="24383"/>
                  </a:lnTo>
                  <a:lnTo>
                    <a:pt x="50965" y="20193"/>
                  </a:lnTo>
                  <a:lnTo>
                    <a:pt x="70700" y="0"/>
                  </a:lnTo>
                  <a:lnTo>
                    <a:pt x="75234" y="0"/>
                  </a:lnTo>
                  <a:close/>
                </a:path>
              </a:pathLst>
            </a:custGeom>
            <a:ln w="10668">
              <a:solidFill>
                <a:srgbClr val="0033CC"/>
              </a:solidFill>
            </a:ln>
          </p:spPr>
          <p:txBody>
            <a:bodyPr wrap="square" lIns="0" tIns="0" rIns="0" bIns="0" rtlCol="0"/>
            <a:lstStyle/>
            <a:p>
              <a:endParaRPr/>
            </a:p>
          </p:txBody>
        </p:sp>
        <p:pic>
          <p:nvPicPr>
            <p:cNvPr id="73" name="object 6"/>
            <p:cNvPicPr/>
            <p:nvPr/>
          </p:nvPicPr>
          <p:blipFill>
            <a:blip r:embed="rId16" cstate="print"/>
            <a:stretch>
              <a:fillRect/>
            </a:stretch>
          </p:blipFill>
          <p:spPr>
            <a:xfrm>
              <a:off x="781812" y="5280685"/>
              <a:ext cx="250685" cy="154660"/>
            </a:xfrm>
            <a:prstGeom prst="rect">
              <a:avLst/>
            </a:prstGeom>
          </p:spPr>
        </p:pic>
        <p:sp>
          <p:nvSpPr>
            <p:cNvPr id="74" name="object 7"/>
            <p:cNvSpPr/>
            <p:nvPr/>
          </p:nvSpPr>
          <p:spPr>
            <a:xfrm>
              <a:off x="804456" y="5290311"/>
              <a:ext cx="208915" cy="113030"/>
            </a:xfrm>
            <a:custGeom>
              <a:avLst/>
              <a:gdLst/>
              <a:ahLst/>
              <a:cxnLst/>
              <a:rect l="l" t="t" r="r" b="b"/>
              <a:pathLst>
                <a:path w="208915" h="113029">
                  <a:moveTo>
                    <a:pt x="132321" y="0"/>
                  </a:moveTo>
                  <a:lnTo>
                    <a:pt x="127800" y="0"/>
                  </a:lnTo>
                  <a:lnTo>
                    <a:pt x="125450" y="762"/>
                  </a:lnTo>
                  <a:lnTo>
                    <a:pt x="117386" y="12446"/>
                  </a:lnTo>
                  <a:lnTo>
                    <a:pt x="117386" y="104266"/>
                  </a:lnTo>
                  <a:lnTo>
                    <a:pt x="118325" y="107441"/>
                  </a:lnTo>
                  <a:lnTo>
                    <a:pt x="122097" y="111759"/>
                  </a:lnTo>
                  <a:lnTo>
                    <a:pt x="124599" y="112775"/>
                  </a:lnTo>
                  <a:lnTo>
                    <a:pt x="130759" y="112775"/>
                  </a:lnTo>
                  <a:lnTo>
                    <a:pt x="133235" y="111759"/>
                  </a:lnTo>
                  <a:lnTo>
                    <a:pt x="137109" y="107441"/>
                  </a:lnTo>
                  <a:lnTo>
                    <a:pt x="138074" y="104266"/>
                  </a:lnTo>
                  <a:lnTo>
                    <a:pt x="138074" y="36194"/>
                  </a:lnTo>
                  <a:lnTo>
                    <a:pt x="161055" y="36194"/>
                  </a:lnTo>
                  <a:lnTo>
                    <a:pt x="145884" y="13207"/>
                  </a:lnTo>
                  <a:lnTo>
                    <a:pt x="142344" y="7619"/>
                  </a:lnTo>
                  <a:lnTo>
                    <a:pt x="141312" y="6096"/>
                  </a:lnTo>
                  <a:lnTo>
                    <a:pt x="140220" y="4699"/>
                  </a:lnTo>
                  <a:lnTo>
                    <a:pt x="138087" y="2412"/>
                  </a:lnTo>
                  <a:lnTo>
                    <a:pt x="136842" y="1650"/>
                  </a:lnTo>
                  <a:lnTo>
                    <a:pt x="134023" y="381"/>
                  </a:lnTo>
                  <a:lnTo>
                    <a:pt x="132321" y="0"/>
                  </a:lnTo>
                  <a:close/>
                </a:path>
                <a:path w="208915" h="113029">
                  <a:moveTo>
                    <a:pt x="161055" y="36194"/>
                  </a:moveTo>
                  <a:lnTo>
                    <a:pt x="138074" y="36194"/>
                  </a:lnTo>
                  <a:lnTo>
                    <a:pt x="179527" y="99822"/>
                  </a:lnTo>
                  <a:lnTo>
                    <a:pt x="180708" y="101472"/>
                  </a:lnTo>
                  <a:lnTo>
                    <a:pt x="181902" y="103250"/>
                  </a:lnTo>
                  <a:lnTo>
                    <a:pt x="194805" y="112775"/>
                  </a:lnTo>
                  <a:lnTo>
                    <a:pt x="204723" y="112775"/>
                  </a:lnTo>
                  <a:lnTo>
                    <a:pt x="208686" y="108076"/>
                  </a:lnTo>
                  <a:lnTo>
                    <a:pt x="208686" y="77597"/>
                  </a:lnTo>
                  <a:lnTo>
                    <a:pt x="188379" y="77597"/>
                  </a:lnTo>
                  <a:lnTo>
                    <a:pt x="161055" y="36194"/>
                  </a:lnTo>
                  <a:close/>
                </a:path>
                <a:path w="208915" h="113029">
                  <a:moveTo>
                    <a:pt x="201599" y="0"/>
                  </a:moveTo>
                  <a:lnTo>
                    <a:pt x="195351" y="0"/>
                  </a:lnTo>
                  <a:lnTo>
                    <a:pt x="192900" y="1015"/>
                  </a:lnTo>
                  <a:lnTo>
                    <a:pt x="191096" y="3175"/>
                  </a:lnTo>
                  <a:lnTo>
                    <a:pt x="189280" y="5206"/>
                  </a:lnTo>
                  <a:lnTo>
                    <a:pt x="188379" y="8381"/>
                  </a:lnTo>
                  <a:lnTo>
                    <a:pt x="188379" y="77597"/>
                  </a:lnTo>
                  <a:lnTo>
                    <a:pt x="208686" y="77597"/>
                  </a:lnTo>
                  <a:lnTo>
                    <a:pt x="208686" y="8381"/>
                  </a:lnTo>
                  <a:lnTo>
                    <a:pt x="207772" y="5206"/>
                  </a:lnTo>
                  <a:lnTo>
                    <a:pt x="205943" y="3175"/>
                  </a:lnTo>
                  <a:lnTo>
                    <a:pt x="204101" y="1015"/>
                  </a:lnTo>
                  <a:lnTo>
                    <a:pt x="201599" y="0"/>
                  </a:lnTo>
                  <a:close/>
                </a:path>
                <a:path w="208915" h="113029">
                  <a:moveTo>
                    <a:pt x="60845" y="0"/>
                  </a:moveTo>
                  <a:lnTo>
                    <a:pt x="44767" y="0"/>
                  </a:lnTo>
                  <a:lnTo>
                    <a:pt x="37947" y="1269"/>
                  </a:lnTo>
                  <a:lnTo>
                    <a:pt x="6388" y="26034"/>
                  </a:lnTo>
                  <a:lnTo>
                    <a:pt x="3586" y="33654"/>
                  </a:lnTo>
                  <a:lnTo>
                    <a:pt x="1269" y="39878"/>
                  </a:lnTo>
                  <a:lnTo>
                    <a:pt x="0" y="47751"/>
                  </a:lnTo>
                  <a:lnTo>
                    <a:pt x="0" y="61975"/>
                  </a:lnTo>
                  <a:lnTo>
                    <a:pt x="16687" y="100710"/>
                  </a:lnTo>
                  <a:lnTo>
                    <a:pt x="36906" y="111125"/>
                  </a:lnTo>
                  <a:lnTo>
                    <a:pt x="41617" y="112268"/>
                  </a:lnTo>
                  <a:lnTo>
                    <a:pt x="46850" y="112775"/>
                  </a:lnTo>
                  <a:lnTo>
                    <a:pt x="60197" y="112775"/>
                  </a:lnTo>
                  <a:lnTo>
                    <a:pt x="90631" y="95250"/>
                  </a:lnTo>
                  <a:lnTo>
                    <a:pt x="45567" y="95250"/>
                  </a:lnTo>
                  <a:lnTo>
                    <a:pt x="40449" y="93853"/>
                  </a:lnTo>
                  <a:lnTo>
                    <a:pt x="31724" y="88265"/>
                  </a:lnTo>
                  <a:lnTo>
                    <a:pt x="28346" y="84074"/>
                  </a:lnTo>
                  <a:lnTo>
                    <a:pt x="23583" y="72771"/>
                  </a:lnTo>
                  <a:lnTo>
                    <a:pt x="22390" y="65785"/>
                  </a:lnTo>
                  <a:lnTo>
                    <a:pt x="22390" y="57276"/>
                  </a:lnTo>
                  <a:lnTo>
                    <a:pt x="35852" y="20954"/>
                  </a:lnTo>
                  <a:lnTo>
                    <a:pt x="43078" y="17525"/>
                  </a:lnTo>
                  <a:lnTo>
                    <a:pt x="90902" y="17525"/>
                  </a:lnTo>
                  <a:lnTo>
                    <a:pt x="87782" y="13207"/>
                  </a:lnTo>
                  <a:lnTo>
                    <a:pt x="82499" y="8762"/>
                  </a:lnTo>
                  <a:lnTo>
                    <a:pt x="75603" y="5334"/>
                  </a:lnTo>
                  <a:lnTo>
                    <a:pt x="68706" y="1778"/>
                  </a:lnTo>
                  <a:lnTo>
                    <a:pt x="60845" y="0"/>
                  </a:lnTo>
                  <a:close/>
                </a:path>
                <a:path w="208915" h="113029">
                  <a:moveTo>
                    <a:pt x="90284" y="66928"/>
                  </a:moveTo>
                  <a:lnTo>
                    <a:pt x="84581" y="66928"/>
                  </a:lnTo>
                  <a:lnTo>
                    <a:pt x="82346" y="67818"/>
                  </a:lnTo>
                  <a:lnTo>
                    <a:pt x="79565" y="71374"/>
                  </a:lnTo>
                  <a:lnTo>
                    <a:pt x="78397" y="73787"/>
                  </a:lnTo>
                  <a:lnTo>
                    <a:pt x="77411" y="76707"/>
                  </a:lnTo>
                  <a:lnTo>
                    <a:pt x="75222" y="82803"/>
                  </a:lnTo>
                  <a:lnTo>
                    <a:pt x="71920" y="87375"/>
                  </a:lnTo>
                  <a:lnTo>
                    <a:pt x="63131" y="93725"/>
                  </a:lnTo>
                  <a:lnTo>
                    <a:pt x="57759" y="95250"/>
                  </a:lnTo>
                  <a:lnTo>
                    <a:pt x="90631" y="95250"/>
                  </a:lnTo>
                  <a:lnTo>
                    <a:pt x="92976" y="91821"/>
                  </a:lnTo>
                  <a:lnTo>
                    <a:pt x="96393" y="83693"/>
                  </a:lnTo>
                  <a:lnTo>
                    <a:pt x="97256" y="80009"/>
                  </a:lnTo>
                  <a:lnTo>
                    <a:pt x="97256" y="73787"/>
                  </a:lnTo>
                  <a:lnTo>
                    <a:pt x="96316" y="71500"/>
                  </a:lnTo>
                  <a:lnTo>
                    <a:pt x="94424" y="69596"/>
                  </a:lnTo>
                  <a:lnTo>
                    <a:pt x="92544" y="67818"/>
                  </a:lnTo>
                  <a:lnTo>
                    <a:pt x="90284" y="66928"/>
                  </a:lnTo>
                  <a:close/>
                </a:path>
                <a:path w="208915" h="113029">
                  <a:moveTo>
                    <a:pt x="90902" y="17525"/>
                  </a:moveTo>
                  <a:lnTo>
                    <a:pt x="57861" y="17525"/>
                  </a:lnTo>
                  <a:lnTo>
                    <a:pt x="62661" y="18922"/>
                  </a:lnTo>
                  <a:lnTo>
                    <a:pt x="70459" y="24256"/>
                  </a:lnTo>
                  <a:lnTo>
                    <a:pt x="73837" y="28321"/>
                  </a:lnTo>
                  <a:lnTo>
                    <a:pt x="76720" y="33654"/>
                  </a:lnTo>
                  <a:lnTo>
                    <a:pt x="78447" y="36956"/>
                  </a:lnTo>
                  <a:lnTo>
                    <a:pt x="80022" y="39243"/>
                  </a:lnTo>
                  <a:lnTo>
                    <a:pt x="81445" y="40640"/>
                  </a:lnTo>
                  <a:lnTo>
                    <a:pt x="82854" y="41909"/>
                  </a:lnTo>
                  <a:lnTo>
                    <a:pt x="84975" y="42671"/>
                  </a:lnTo>
                  <a:lnTo>
                    <a:pt x="90335" y="42671"/>
                  </a:lnTo>
                  <a:lnTo>
                    <a:pt x="92494" y="41656"/>
                  </a:lnTo>
                  <a:lnTo>
                    <a:pt x="96062" y="37846"/>
                  </a:lnTo>
                  <a:lnTo>
                    <a:pt x="96951" y="35559"/>
                  </a:lnTo>
                  <a:lnTo>
                    <a:pt x="96904" y="28321"/>
                  </a:lnTo>
                  <a:lnTo>
                    <a:pt x="95122" y="23494"/>
                  </a:lnTo>
                  <a:lnTo>
                    <a:pt x="90902" y="17525"/>
                  </a:lnTo>
                  <a:close/>
                </a:path>
              </a:pathLst>
            </a:custGeom>
            <a:solidFill>
              <a:srgbClr val="0033CC"/>
            </a:solidFill>
          </p:spPr>
          <p:txBody>
            <a:bodyPr wrap="square" lIns="0" tIns="0" rIns="0" bIns="0" rtlCol="0"/>
            <a:lstStyle/>
            <a:p>
              <a:endParaRPr/>
            </a:p>
          </p:txBody>
        </p:sp>
        <p:sp>
          <p:nvSpPr>
            <p:cNvPr id="75" name="object 8"/>
            <p:cNvSpPr/>
            <p:nvPr/>
          </p:nvSpPr>
          <p:spPr>
            <a:xfrm>
              <a:off x="804456" y="5290311"/>
              <a:ext cx="208915" cy="113030"/>
            </a:xfrm>
            <a:custGeom>
              <a:avLst/>
              <a:gdLst/>
              <a:ahLst/>
              <a:cxnLst/>
              <a:rect l="l" t="t" r="r" b="b"/>
              <a:pathLst>
                <a:path w="208915" h="113029">
                  <a:moveTo>
                    <a:pt x="130327" y="0"/>
                  </a:moveTo>
                  <a:lnTo>
                    <a:pt x="132321" y="0"/>
                  </a:lnTo>
                  <a:lnTo>
                    <a:pt x="134023" y="381"/>
                  </a:lnTo>
                  <a:lnTo>
                    <a:pt x="135432" y="1015"/>
                  </a:lnTo>
                  <a:lnTo>
                    <a:pt x="136842" y="1650"/>
                  </a:lnTo>
                  <a:lnTo>
                    <a:pt x="138087" y="2412"/>
                  </a:lnTo>
                  <a:lnTo>
                    <a:pt x="139153" y="3556"/>
                  </a:lnTo>
                  <a:lnTo>
                    <a:pt x="140220" y="4699"/>
                  </a:lnTo>
                  <a:lnTo>
                    <a:pt x="141312" y="6096"/>
                  </a:lnTo>
                  <a:lnTo>
                    <a:pt x="142430" y="7746"/>
                  </a:lnTo>
                  <a:lnTo>
                    <a:pt x="143548" y="9525"/>
                  </a:lnTo>
                  <a:lnTo>
                    <a:pt x="144691" y="11303"/>
                  </a:lnTo>
                  <a:lnTo>
                    <a:pt x="145884" y="13207"/>
                  </a:lnTo>
                  <a:lnTo>
                    <a:pt x="188379" y="77597"/>
                  </a:lnTo>
                  <a:lnTo>
                    <a:pt x="188379" y="12700"/>
                  </a:lnTo>
                  <a:lnTo>
                    <a:pt x="188379" y="8381"/>
                  </a:lnTo>
                  <a:lnTo>
                    <a:pt x="189280" y="5206"/>
                  </a:lnTo>
                  <a:lnTo>
                    <a:pt x="191096" y="3175"/>
                  </a:lnTo>
                  <a:lnTo>
                    <a:pt x="192900" y="1015"/>
                  </a:lnTo>
                  <a:lnTo>
                    <a:pt x="195351" y="0"/>
                  </a:lnTo>
                  <a:lnTo>
                    <a:pt x="198424" y="0"/>
                  </a:lnTo>
                  <a:lnTo>
                    <a:pt x="201599" y="0"/>
                  </a:lnTo>
                  <a:lnTo>
                    <a:pt x="204101" y="1015"/>
                  </a:lnTo>
                  <a:lnTo>
                    <a:pt x="205943" y="3175"/>
                  </a:lnTo>
                  <a:lnTo>
                    <a:pt x="207772" y="5206"/>
                  </a:lnTo>
                  <a:lnTo>
                    <a:pt x="208686" y="8381"/>
                  </a:lnTo>
                  <a:lnTo>
                    <a:pt x="208686" y="12700"/>
                  </a:lnTo>
                  <a:lnTo>
                    <a:pt x="208686" y="98425"/>
                  </a:lnTo>
                  <a:lnTo>
                    <a:pt x="208686" y="108076"/>
                  </a:lnTo>
                  <a:lnTo>
                    <a:pt x="204723" y="112775"/>
                  </a:lnTo>
                  <a:lnTo>
                    <a:pt x="196786" y="112775"/>
                  </a:lnTo>
                  <a:lnTo>
                    <a:pt x="194805" y="112775"/>
                  </a:lnTo>
                  <a:lnTo>
                    <a:pt x="183095" y="104901"/>
                  </a:lnTo>
                  <a:lnTo>
                    <a:pt x="181902" y="103250"/>
                  </a:lnTo>
                  <a:lnTo>
                    <a:pt x="180708" y="101472"/>
                  </a:lnTo>
                  <a:lnTo>
                    <a:pt x="179527" y="99822"/>
                  </a:lnTo>
                  <a:lnTo>
                    <a:pt x="138074" y="36194"/>
                  </a:lnTo>
                  <a:lnTo>
                    <a:pt x="138074" y="100203"/>
                  </a:lnTo>
                  <a:lnTo>
                    <a:pt x="138074" y="104266"/>
                  </a:lnTo>
                  <a:lnTo>
                    <a:pt x="137109" y="107441"/>
                  </a:lnTo>
                  <a:lnTo>
                    <a:pt x="135166" y="109600"/>
                  </a:lnTo>
                  <a:lnTo>
                    <a:pt x="133235" y="111759"/>
                  </a:lnTo>
                  <a:lnTo>
                    <a:pt x="130759" y="112775"/>
                  </a:lnTo>
                  <a:lnTo>
                    <a:pt x="127723" y="112775"/>
                  </a:lnTo>
                  <a:lnTo>
                    <a:pt x="124599" y="112775"/>
                  </a:lnTo>
                  <a:lnTo>
                    <a:pt x="122097" y="111759"/>
                  </a:lnTo>
                  <a:lnTo>
                    <a:pt x="120218" y="109600"/>
                  </a:lnTo>
                  <a:lnTo>
                    <a:pt x="118325" y="107441"/>
                  </a:lnTo>
                  <a:lnTo>
                    <a:pt x="117386" y="104266"/>
                  </a:lnTo>
                  <a:lnTo>
                    <a:pt x="117386" y="100203"/>
                  </a:lnTo>
                  <a:lnTo>
                    <a:pt x="117386" y="16001"/>
                  </a:lnTo>
                  <a:lnTo>
                    <a:pt x="117386" y="12446"/>
                  </a:lnTo>
                  <a:lnTo>
                    <a:pt x="117779" y="9651"/>
                  </a:lnTo>
                  <a:lnTo>
                    <a:pt x="118579" y="7619"/>
                  </a:lnTo>
                  <a:lnTo>
                    <a:pt x="119519" y="5334"/>
                  </a:lnTo>
                  <a:lnTo>
                    <a:pt x="121081" y="3556"/>
                  </a:lnTo>
                  <a:lnTo>
                    <a:pt x="123266" y="2159"/>
                  </a:lnTo>
                  <a:lnTo>
                    <a:pt x="125450" y="762"/>
                  </a:lnTo>
                  <a:lnTo>
                    <a:pt x="127800" y="0"/>
                  </a:lnTo>
                  <a:lnTo>
                    <a:pt x="130327" y="0"/>
                  </a:lnTo>
                  <a:close/>
                </a:path>
                <a:path w="208915" h="113029">
                  <a:moveTo>
                    <a:pt x="52006" y="0"/>
                  </a:moveTo>
                  <a:lnTo>
                    <a:pt x="60845" y="0"/>
                  </a:lnTo>
                  <a:lnTo>
                    <a:pt x="68706" y="1778"/>
                  </a:lnTo>
                  <a:lnTo>
                    <a:pt x="75603" y="5334"/>
                  </a:lnTo>
                  <a:lnTo>
                    <a:pt x="82499" y="8762"/>
                  </a:lnTo>
                  <a:lnTo>
                    <a:pt x="87782" y="13207"/>
                  </a:lnTo>
                  <a:lnTo>
                    <a:pt x="91452" y="18287"/>
                  </a:lnTo>
                  <a:lnTo>
                    <a:pt x="95122" y="23494"/>
                  </a:lnTo>
                  <a:lnTo>
                    <a:pt x="96951" y="28447"/>
                  </a:lnTo>
                  <a:lnTo>
                    <a:pt x="96951" y="33019"/>
                  </a:lnTo>
                  <a:lnTo>
                    <a:pt x="96951" y="35559"/>
                  </a:lnTo>
                  <a:lnTo>
                    <a:pt x="96062" y="37846"/>
                  </a:lnTo>
                  <a:lnTo>
                    <a:pt x="94272" y="39750"/>
                  </a:lnTo>
                  <a:lnTo>
                    <a:pt x="92494" y="41656"/>
                  </a:lnTo>
                  <a:lnTo>
                    <a:pt x="90335" y="42671"/>
                  </a:lnTo>
                  <a:lnTo>
                    <a:pt x="87807" y="42671"/>
                  </a:lnTo>
                  <a:lnTo>
                    <a:pt x="84975" y="42671"/>
                  </a:lnTo>
                  <a:lnTo>
                    <a:pt x="76720" y="33654"/>
                  </a:lnTo>
                  <a:lnTo>
                    <a:pt x="73837" y="28321"/>
                  </a:lnTo>
                  <a:lnTo>
                    <a:pt x="70459" y="24256"/>
                  </a:lnTo>
                  <a:lnTo>
                    <a:pt x="66560" y="21590"/>
                  </a:lnTo>
                  <a:lnTo>
                    <a:pt x="62661" y="18922"/>
                  </a:lnTo>
                  <a:lnTo>
                    <a:pt x="57861" y="17525"/>
                  </a:lnTo>
                  <a:lnTo>
                    <a:pt x="52158" y="17525"/>
                  </a:lnTo>
                  <a:lnTo>
                    <a:pt x="43078" y="17525"/>
                  </a:lnTo>
                  <a:lnTo>
                    <a:pt x="22390" y="57276"/>
                  </a:lnTo>
                  <a:lnTo>
                    <a:pt x="22390" y="65785"/>
                  </a:lnTo>
                  <a:lnTo>
                    <a:pt x="45567" y="95250"/>
                  </a:lnTo>
                  <a:lnTo>
                    <a:pt x="51409" y="95250"/>
                  </a:lnTo>
                  <a:lnTo>
                    <a:pt x="57759" y="95250"/>
                  </a:lnTo>
                  <a:lnTo>
                    <a:pt x="63131" y="93725"/>
                  </a:lnTo>
                  <a:lnTo>
                    <a:pt x="67525" y="90550"/>
                  </a:lnTo>
                  <a:lnTo>
                    <a:pt x="71920" y="87375"/>
                  </a:lnTo>
                  <a:lnTo>
                    <a:pt x="75222" y="82803"/>
                  </a:lnTo>
                  <a:lnTo>
                    <a:pt x="77457" y="76581"/>
                  </a:lnTo>
                  <a:lnTo>
                    <a:pt x="78397" y="73787"/>
                  </a:lnTo>
                  <a:lnTo>
                    <a:pt x="79565" y="71374"/>
                  </a:lnTo>
                  <a:lnTo>
                    <a:pt x="80962" y="69596"/>
                  </a:lnTo>
                  <a:lnTo>
                    <a:pt x="82346" y="67818"/>
                  </a:lnTo>
                  <a:lnTo>
                    <a:pt x="84581" y="66928"/>
                  </a:lnTo>
                  <a:lnTo>
                    <a:pt x="87655" y="66928"/>
                  </a:lnTo>
                  <a:lnTo>
                    <a:pt x="90284" y="66928"/>
                  </a:lnTo>
                  <a:lnTo>
                    <a:pt x="92544" y="67818"/>
                  </a:lnTo>
                  <a:lnTo>
                    <a:pt x="94424" y="69596"/>
                  </a:lnTo>
                  <a:lnTo>
                    <a:pt x="96316" y="71500"/>
                  </a:lnTo>
                  <a:lnTo>
                    <a:pt x="97256" y="73787"/>
                  </a:lnTo>
                  <a:lnTo>
                    <a:pt x="97256" y="76453"/>
                  </a:lnTo>
                  <a:lnTo>
                    <a:pt x="97256" y="80009"/>
                  </a:lnTo>
                  <a:lnTo>
                    <a:pt x="72555" y="109219"/>
                  </a:lnTo>
                  <a:lnTo>
                    <a:pt x="60197" y="112775"/>
                  </a:lnTo>
                  <a:lnTo>
                    <a:pt x="52603" y="112775"/>
                  </a:lnTo>
                  <a:lnTo>
                    <a:pt x="46850" y="112775"/>
                  </a:lnTo>
                  <a:lnTo>
                    <a:pt x="41617" y="112268"/>
                  </a:lnTo>
                  <a:lnTo>
                    <a:pt x="36906" y="111125"/>
                  </a:lnTo>
                  <a:lnTo>
                    <a:pt x="32194" y="110109"/>
                  </a:lnTo>
                  <a:lnTo>
                    <a:pt x="27914" y="108331"/>
                  </a:lnTo>
                  <a:lnTo>
                    <a:pt x="24066" y="106044"/>
                  </a:lnTo>
                  <a:lnTo>
                    <a:pt x="20218" y="103759"/>
                  </a:lnTo>
                  <a:lnTo>
                    <a:pt x="6095" y="85471"/>
                  </a:lnTo>
                  <a:lnTo>
                    <a:pt x="4063" y="81279"/>
                  </a:lnTo>
                  <a:lnTo>
                    <a:pt x="2539" y="76707"/>
                  </a:lnTo>
                  <a:lnTo>
                    <a:pt x="1523" y="71881"/>
                  </a:lnTo>
                  <a:lnTo>
                    <a:pt x="507" y="67056"/>
                  </a:lnTo>
                  <a:lnTo>
                    <a:pt x="0" y="61975"/>
                  </a:lnTo>
                  <a:lnTo>
                    <a:pt x="0" y="56515"/>
                  </a:lnTo>
                  <a:lnTo>
                    <a:pt x="0" y="47751"/>
                  </a:lnTo>
                  <a:lnTo>
                    <a:pt x="1269" y="39878"/>
                  </a:lnTo>
                  <a:lnTo>
                    <a:pt x="3822" y="33019"/>
                  </a:lnTo>
                  <a:lnTo>
                    <a:pt x="6388" y="26034"/>
                  </a:lnTo>
                  <a:lnTo>
                    <a:pt x="10045" y="20065"/>
                  </a:lnTo>
                  <a:lnTo>
                    <a:pt x="14808" y="15112"/>
                  </a:lnTo>
                  <a:lnTo>
                    <a:pt x="19570" y="10159"/>
                  </a:lnTo>
                  <a:lnTo>
                    <a:pt x="25145" y="6476"/>
                  </a:lnTo>
                  <a:lnTo>
                    <a:pt x="31546" y="3809"/>
                  </a:lnTo>
                  <a:lnTo>
                    <a:pt x="37947" y="1269"/>
                  </a:lnTo>
                  <a:lnTo>
                    <a:pt x="44767" y="0"/>
                  </a:lnTo>
                  <a:lnTo>
                    <a:pt x="52006" y="0"/>
                  </a:lnTo>
                  <a:close/>
                </a:path>
              </a:pathLst>
            </a:custGeom>
            <a:ln w="10668">
              <a:solidFill>
                <a:srgbClr val="0033CC"/>
              </a:solidFill>
            </a:ln>
          </p:spPr>
          <p:txBody>
            <a:bodyPr wrap="square" lIns="0" tIns="0" rIns="0" bIns="0" rtlCol="0"/>
            <a:lstStyle/>
            <a:p>
              <a:endParaRPr/>
            </a:p>
          </p:txBody>
        </p:sp>
      </p:grpSp>
      <p:grpSp>
        <p:nvGrpSpPr>
          <p:cNvPr id="76" name="object 9"/>
          <p:cNvGrpSpPr/>
          <p:nvPr/>
        </p:nvGrpSpPr>
        <p:grpSpPr>
          <a:xfrm>
            <a:off x="1095710" y="5173090"/>
            <a:ext cx="946150" cy="262255"/>
            <a:chOff x="1095710" y="5173090"/>
            <a:chExt cx="946150" cy="262255"/>
          </a:xfrm>
        </p:grpSpPr>
        <p:pic>
          <p:nvPicPr>
            <p:cNvPr id="77" name="object 10"/>
            <p:cNvPicPr/>
            <p:nvPr/>
          </p:nvPicPr>
          <p:blipFill>
            <a:blip r:embed="rId17" cstate="print"/>
            <a:stretch>
              <a:fillRect/>
            </a:stretch>
          </p:blipFill>
          <p:spPr>
            <a:xfrm>
              <a:off x="1095710" y="5173886"/>
              <a:ext cx="371197" cy="202104"/>
            </a:xfrm>
            <a:prstGeom prst="rect">
              <a:avLst/>
            </a:prstGeom>
          </p:spPr>
        </p:pic>
        <p:sp>
          <p:nvSpPr>
            <p:cNvPr id="78" name="object 11"/>
            <p:cNvSpPr/>
            <p:nvPr/>
          </p:nvSpPr>
          <p:spPr>
            <a:xfrm>
              <a:off x="1112558" y="5178424"/>
              <a:ext cx="339090" cy="169545"/>
            </a:xfrm>
            <a:custGeom>
              <a:avLst/>
              <a:gdLst/>
              <a:ahLst/>
              <a:cxnLst/>
              <a:rect l="l" t="t" r="r" b="b"/>
              <a:pathLst>
                <a:path w="339090" h="169545">
                  <a:moveTo>
                    <a:pt x="114528" y="95758"/>
                  </a:moveTo>
                  <a:lnTo>
                    <a:pt x="0" y="95758"/>
                  </a:lnTo>
                  <a:lnTo>
                    <a:pt x="0" y="125094"/>
                  </a:lnTo>
                  <a:lnTo>
                    <a:pt x="114528" y="125094"/>
                  </a:lnTo>
                  <a:lnTo>
                    <a:pt x="114528" y="95758"/>
                  </a:lnTo>
                  <a:close/>
                </a:path>
                <a:path w="339090" h="169545">
                  <a:moveTo>
                    <a:pt x="114528" y="46227"/>
                  </a:moveTo>
                  <a:lnTo>
                    <a:pt x="0" y="46227"/>
                  </a:lnTo>
                  <a:lnTo>
                    <a:pt x="0" y="75437"/>
                  </a:lnTo>
                  <a:lnTo>
                    <a:pt x="114528" y="75437"/>
                  </a:lnTo>
                  <a:lnTo>
                    <a:pt x="114528" y="46227"/>
                  </a:lnTo>
                  <a:close/>
                </a:path>
                <a:path w="339090" h="169545">
                  <a:moveTo>
                    <a:pt x="267169" y="0"/>
                  </a:moveTo>
                  <a:lnTo>
                    <a:pt x="257898" y="0"/>
                  </a:lnTo>
                  <a:lnTo>
                    <a:pt x="254088" y="888"/>
                  </a:lnTo>
                  <a:lnTo>
                    <a:pt x="238213" y="20193"/>
                  </a:lnTo>
                  <a:lnTo>
                    <a:pt x="236562" y="24383"/>
                  </a:lnTo>
                  <a:lnTo>
                    <a:pt x="235165" y="28067"/>
                  </a:lnTo>
                  <a:lnTo>
                    <a:pt x="233895" y="31114"/>
                  </a:lnTo>
                  <a:lnTo>
                    <a:pt x="192112" y="137413"/>
                  </a:lnTo>
                  <a:lnTo>
                    <a:pt x="190334" y="141605"/>
                  </a:lnTo>
                  <a:lnTo>
                    <a:pt x="189064" y="145034"/>
                  </a:lnTo>
                  <a:lnTo>
                    <a:pt x="188429" y="147319"/>
                  </a:lnTo>
                  <a:lnTo>
                    <a:pt x="187667" y="149733"/>
                  </a:lnTo>
                  <a:lnTo>
                    <a:pt x="187286" y="152019"/>
                  </a:lnTo>
                  <a:lnTo>
                    <a:pt x="187286" y="158115"/>
                  </a:lnTo>
                  <a:lnTo>
                    <a:pt x="188810" y="161671"/>
                  </a:lnTo>
                  <a:lnTo>
                    <a:pt x="192112" y="164719"/>
                  </a:lnTo>
                  <a:lnTo>
                    <a:pt x="195287" y="167766"/>
                  </a:lnTo>
                  <a:lnTo>
                    <a:pt x="198970" y="169290"/>
                  </a:lnTo>
                  <a:lnTo>
                    <a:pt x="207987" y="169290"/>
                  </a:lnTo>
                  <a:lnTo>
                    <a:pt x="229323" y="127381"/>
                  </a:lnTo>
                  <a:lnTo>
                    <a:pt x="330390" y="127381"/>
                  </a:lnTo>
                  <a:lnTo>
                    <a:pt x="320296" y="102488"/>
                  </a:lnTo>
                  <a:lnTo>
                    <a:pt x="238086" y="102488"/>
                  </a:lnTo>
                  <a:lnTo>
                    <a:pt x="262216" y="34925"/>
                  </a:lnTo>
                  <a:lnTo>
                    <a:pt x="292896" y="34925"/>
                  </a:lnTo>
                  <a:lnTo>
                    <a:pt x="291299" y="30987"/>
                  </a:lnTo>
                  <a:lnTo>
                    <a:pt x="289267" y="25654"/>
                  </a:lnTo>
                  <a:lnTo>
                    <a:pt x="274027" y="2667"/>
                  </a:lnTo>
                  <a:lnTo>
                    <a:pt x="270979" y="888"/>
                  </a:lnTo>
                  <a:lnTo>
                    <a:pt x="267169" y="0"/>
                  </a:lnTo>
                  <a:close/>
                </a:path>
                <a:path w="339090" h="169545">
                  <a:moveTo>
                    <a:pt x="330390" y="127381"/>
                  </a:moveTo>
                  <a:lnTo>
                    <a:pt x="295871" y="127381"/>
                  </a:lnTo>
                  <a:lnTo>
                    <a:pt x="303745" y="147955"/>
                  </a:lnTo>
                  <a:lnTo>
                    <a:pt x="304761" y="150494"/>
                  </a:lnTo>
                  <a:lnTo>
                    <a:pt x="306031" y="153415"/>
                  </a:lnTo>
                  <a:lnTo>
                    <a:pt x="308825" y="160019"/>
                  </a:lnTo>
                  <a:lnTo>
                    <a:pt x="320255" y="169290"/>
                  </a:lnTo>
                  <a:lnTo>
                    <a:pt x="327367" y="169290"/>
                  </a:lnTo>
                  <a:lnTo>
                    <a:pt x="331177" y="167640"/>
                  </a:lnTo>
                  <a:lnTo>
                    <a:pt x="337527" y="161290"/>
                  </a:lnTo>
                  <a:lnTo>
                    <a:pt x="338939" y="158115"/>
                  </a:lnTo>
                  <a:lnTo>
                    <a:pt x="339051" y="150368"/>
                  </a:lnTo>
                  <a:lnTo>
                    <a:pt x="337400" y="144525"/>
                  </a:lnTo>
                  <a:lnTo>
                    <a:pt x="334098" y="136525"/>
                  </a:lnTo>
                  <a:lnTo>
                    <a:pt x="330390" y="127381"/>
                  </a:lnTo>
                  <a:close/>
                </a:path>
                <a:path w="339090" h="169545">
                  <a:moveTo>
                    <a:pt x="292896" y="34925"/>
                  </a:moveTo>
                  <a:lnTo>
                    <a:pt x="262216" y="34925"/>
                  </a:lnTo>
                  <a:lnTo>
                    <a:pt x="286981" y="102488"/>
                  </a:lnTo>
                  <a:lnTo>
                    <a:pt x="320296" y="102488"/>
                  </a:lnTo>
                  <a:lnTo>
                    <a:pt x="292896" y="34925"/>
                  </a:lnTo>
                  <a:close/>
                </a:path>
              </a:pathLst>
            </a:custGeom>
            <a:solidFill>
              <a:srgbClr val="0033CC"/>
            </a:solidFill>
          </p:spPr>
          <p:txBody>
            <a:bodyPr wrap="square" lIns="0" tIns="0" rIns="0" bIns="0" rtlCol="0"/>
            <a:lstStyle/>
            <a:p>
              <a:endParaRPr/>
            </a:p>
          </p:txBody>
        </p:sp>
        <p:sp>
          <p:nvSpPr>
            <p:cNvPr id="79" name="object 12"/>
            <p:cNvSpPr/>
            <p:nvPr/>
          </p:nvSpPr>
          <p:spPr>
            <a:xfrm>
              <a:off x="1112558" y="5178424"/>
              <a:ext cx="339090" cy="169545"/>
            </a:xfrm>
            <a:custGeom>
              <a:avLst/>
              <a:gdLst/>
              <a:ahLst/>
              <a:cxnLst/>
              <a:rect l="l" t="t" r="r" b="b"/>
              <a:pathLst>
                <a:path w="339090" h="169545">
                  <a:moveTo>
                    <a:pt x="0" y="95758"/>
                  </a:moveTo>
                  <a:lnTo>
                    <a:pt x="114528" y="95758"/>
                  </a:lnTo>
                  <a:lnTo>
                    <a:pt x="114528" y="125094"/>
                  </a:lnTo>
                  <a:lnTo>
                    <a:pt x="0" y="125094"/>
                  </a:lnTo>
                  <a:lnTo>
                    <a:pt x="0" y="95758"/>
                  </a:lnTo>
                  <a:close/>
                </a:path>
                <a:path w="339090" h="169545">
                  <a:moveTo>
                    <a:pt x="0" y="46227"/>
                  </a:moveTo>
                  <a:lnTo>
                    <a:pt x="114528" y="46227"/>
                  </a:lnTo>
                  <a:lnTo>
                    <a:pt x="114528" y="75437"/>
                  </a:lnTo>
                  <a:lnTo>
                    <a:pt x="0" y="75437"/>
                  </a:lnTo>
                  <a:lnTo>
                    <a:pt x="0" y="46227"/>
                  </a:lnTo>
                  <a:close/>
                </a:path>
                <a:path w="339090" h="169545">
                  <a:moveTo>
                    <a:pt x="262216" y="34925"/>
                  </a:moveTo>
                  <a:lnTo>
                    <a:pt x="238086" y="102488"/>
                  </a:lnTo>
                  <a:lnTo>
                    <a:pt x="286981" y="102488"/>
                  </a:lnTo>
                  <a:lnTo>
                    <a:pt x="262216" y="34925"/>
                  </a:lnTo>
                  <a:close/>
                </a:path>
                <a:path w="339090" h="169545">
                  <a:moveTo>
                    <a:pt x="262470" y="0"/>
                  </a:moveTo>
                  <a:lnTo>
                    <a:pt x="267169" y="0"/>
                  </a:lnTo>
                  <a:lnTo>
                    <a:pt x="270979" y="888"/>
                  </a:lnTo>
                  <a:lnTo>
                    <a:pt x="274027" y="2667"/>
                  </a:lnTo>
                  <a:lnTo>
                    <a:pt x="277202" y="4444"/>
                  </a:lnTo>
                  <a:lnTo>
                    <a:pt x="279615" y="6604"/>
                  </a:lnTo>
                  <a:lnTo>
                    <a:pt x="281520" y="9398"/>
                  </a:lnTo>
                  <a:lnTo>
                    <a:pt x="283425" y="12192"/>
                  </a:lnTo>
                  <a:lnTo>
                    <a:pt x="291299" y="30987"/>
                  </a:lnTo>
                  <a:lnTo>
                    <a:pt x="334098" y="136525"/>
                  </a:lnTo>
                  <a:lnTo>
                    <a:pt x="337400" y="144525"/>
                  </a:lnTo>
                  <a:lnTo>
                    <a:pt x="339051" y="150368"/>
                  </a:lnTo>
                  <a:lnTo>
                    <a:pt x="339051" y="154050"/>
                  </a:lnTo>
                  <a:lnTo>
                    <a:pt x="339051" y="157861"/>
                  </a:lnTo>
                  <a:lnTo>
                    <a:pt x="337527" y="161290"/>
                  </a:lnTo>
                  <a:lnTo>
                    <a:pt x="334352" y="164465"/>
                  </a:lnTo>
                  <a:lnTo>
                    <a:pt x="331177" y="167640"/>
                  </a:lnTo>
                  <a:lnTo>
                    <a:pt x="327367" y="169290"/>
                  </a:lnTo>
                  <a:lnTo>
                    <a:pt x="322922" y="169290"/>
                  </a:lnTo>
                  <a:lnTo>
                    <a:pt x="320255" y="169290"/>
                  </a:lnTo>
                  <a:lnTo>
                    <a:pt x="306031" y="153415"/>
                  </a:lnTo>
                  <a:lnTo>
                    <a:pt x="304761" y="150494"/>
                  </a:lnTo>
                  <a:lnTo>
                    <a:pt x="303745" y="147955"/>
                  </a:lnTo>
                  <a:lnTo>
                    <a:pt x="295871" y="127381"/>
                  </a:lnTo>
                  <a:lnTo>
                    <a:pt x="229323" y="127381"/>
                  </a:lnTo>
                  <a:lnTo>
                    <a:pt x="221576" y="148336"/>
                  </a:lnTo>
                  <a:lnTo>
                    <a:pt x="218528" y="156590"/>
                  </a:lnTo>
                  <a:lnTo>
                    <a:pt x="215861" y="162052"/>
                  </a:lnTo>
                  <a:lnTo>
                    <a:pt x="213702" y="164972"/>
                  </a:lnTo>
                  <a:lnTo>
                    <a:pt x="211543" y="167766"/>
                  </a:lnTo>
                  <a:lnTo>
                    <a:pt x="207987" y="169290"/>
                  </a:lnTo>
                  <a:lnTo>
                    <a:pt x="203161" y="169290"/>
                  </a:lnTo>
                  <a:lnTo>
                    <a:pt x="198970" y="169290"/>
                  </a:lnTo>
                  <a:lnTo>
                    <a:pt x="195287" y="167766"/>
                  </a:lnTo>
                  <a:lnTo>
                    <a:pt x="192112" y="164719"/>
                  </a:lnTo>
                  <a:lnTo>
                    <a:pt x="188810" y="161671"/>
                  </a:lnTo>
                  <a:lnTo>
                    <a:pt x="187286" y="158115"/>
                  </a:lnTo>
                  <a:lnTo>
                    <a:pt x="187286" y="154305"/>
                  </a:lnTo>
                  <a:lnTo>
                    <a:pt x="187286" y="152019"/>
                  </a:lnTo>
                  <a:lnTo>
                    <a:pt x="187667" y="149733"/>
                  </a:lnTo>
                  <a:lnTo>
                    <a:pt x="188429" y="147319"/>
                  </a:lnTo>
                  <a:lnTo>
                    <a:pt x="189064" y="145034"/>
                  </a:lnTo>
                  <a:lnTo>
                    <a:pt x="190334" y="141605"/>
                  </a:lnTo>
                  <a:lnTo>
                    <a:pt x="192112" y="137413"/>
                  </a:lnTo>
                  <a:lnTo>
                    <a:pt x="233895" y="31114"/>
                  </a:lnTo>
                  <a:lnTo>
                    <a:pt x="235165" y="28067"/>
                  </a:lnTo>
                  <a:lnTo>
                    <a:pt x="236562" y="24383"/>
                  </a:lnTo>
                  <a:lnTo>
                    <a:pt x="238213" y="20193"/>
                  </a:lnTo>
                  <a:lnTo>
                    <a:pt x="239864" y="15875"/>
                  </a:lnTo>
                  <a:lnTo>
                    <a:pt x="241642" y="12318"/>
                  </a:lnTo>
                  <a:lnTo>
                    <a:pt x="243547" y="9525"/>
                  </a:lnTo>
                  <a:lnTo>
                    <a:pt x="245452" y="6731"/>
                  </a:lnTo>
                  <a:lnTo>
                    <a:pt x="247992" y="4444"/>
                  </a:lnTo>
                  <a:lnTo>
                    <a:pt x="251040" y="2667"/>
                  </a:lnTo>
                  <a:lnTo>
                    <a:pt x="254088" y="888"/>
                  </a:lnTo>
                  <a:lnTo>
                    <a:pt x="257898" y="0"/>
                  </a:lnTo>
                  <a:lnTo>
                    <a:pt x="262470" y="0"/>
                  </a:lnTo>
                  <a:close/>
                </a:path>
              </a:pathLst>
            </a:custGeom>
            <a:ln w="10668">
              <a:solidFill>
                <a:srgbClr val="0033CC"/>
              </a:solidFill>
            </a:ln>
          </p:spPr>
          <p:txBody>
            <a:bodyPr wrap="square" lIns="0" tIns="0" rIns="0" bIns="0" rtlCol="0"/>
            <a:lstStyle/>
            <a:p>
              <a:endParaRPr/>
            </a:p>
          </p:txBody>
        </p:sp>
        <p:pic>
          <p:nvPicPr>
            <p:cNvPr id="80" name="object 13"/>
            <p:cNvPicPr/>
            <p:nvPr/>
          </p:nvPicPr>
          <p:blipFill>
            <a:blip r:embed="rId18" cstate="print"/>
            <a:stretch>
              <a:fillRect/>
            </a:stretch>
          </p:blipFill>
          <p:spPr>
            <a:xfrm>
              <a:off x="1417320" y="5282183"/>
              <a:ext cx="134874" cy="153162"/>
            </a:xfrm>
            <a:prstGeom prst="rect">
              <a:avLst/>
            </a:prstGeom>
          </p:spPr>
        </p:pic>
        <p:sp>
          <p:nvSpPr>
            <p:cNvPr id="81" name="object 14"/>
            <p:cNvSpPr/>
            <p:nvPr/>
          </p:nvSpPr>
          <p:spPr>
            <a:xfrm>
              <a:off x="1439799" y="5292216"/>
              <a:ext cx="92710" cy="111125"/>
            </a:xfrm>
            <a:custGeom>
              <a:avLst/>
              <a:gdLst/>
              <a:ahLst/>
              <a:cxnLst/>
              <a:rect l="l" t="t" r="r" b="b"/>
              <a:pathLst>
                <a:path w="92709" h="111125">
                  <a:moveTo>
                    <a:pt x="85216" y="0"/>
                  </a:moveTo>
                  <a:lnTo>
                    <a:pt x="11175" y="0"/>
                  </a:lnTo>
                  <a:lnTo>
                    <a:pt x="7492" y="0"/>
                  </a:lnTo>
                  <a:lnTo>
                    <a:pt x="4825" y="762"/>
                  </a:lnTo>
                  <a:lnTo>
                    <a:pt x="1015" y="4064"/>
                  </a:lnTo>
                  <a:lnTo>
                    <a:pt x="0" y="6223"/>
                  </a:lnTo>
                  <a:lnTo>
                    <a:pt x="0" y="11811"/>
                  </a:lnTo>
                  <a:lnTo>
                    <a:pt x="888" y="13970"/>
                  </a:lnTo>
                  <a:lnTo>
                    <a:pt x="4571" y="17399"/>
                  </a:lnTo>
                  <a:lnTo>
                    <a:pt x="7365" y="18161"/>
                  </a:lnTo>
                  <a:lnTo>
                    <a:pt x="35306" y="18161"/>
                  </a:lnTo>
                  <a:lnTo>
                    <a:pt x="35306" y="101981"/>
                  </a:lnTo>
                  <a:lnTo>
                    <a:pt x="36321" y="105283"/>
                  </a:lnTo>
                  <a:lnTo>
                    <a:pt x="40385" y="109728"/>
                  </a:lnTo>
                  <a:lnTo>
                    <a:pt x="43053" y="110871"/>
                  </a:lnTo>
                  <a:lnTo>
                    <a:pt x="49529" y="110871"/>
                  </a:lnTo>
                  <a:lnTo>
                    <a:pt x="52196" y="109855"/>
                  </a:lnTo>
                  <a:lnTo>
                    <a:pt x="56260" y="105410"/>
                  </a:lnTo>
                  <a:lnTo>
                    <a:pt x="57276" y="101981"/>
                  </a:lnTo>
                  <a:lnTo>
                    <a:pt x="57276" y="18161"/>
                  </a:lnTo>
                  <a:lnTo>
                    <a:pt x="85216" y="18161"/>
                  </a:lnTo>
                  <a:lnTo>
                    <a:pt x="88010" y="17399"/>
                  </a:lnTo>
                  <a:lnTo>
                    <a:pt x="91820" y="13970"/>
                  </a:lnTo>
                  <a:lnTo>
                    <a:pt x="92709" y="11811"/>
                  </a:lnTo>
                  <a:lnTo>
                    <a:pt x="92709" y="6350"/>
                  </a:lnTo>
                  <a:lnTo>
                    <a:pt x="91820" y="4191"/>
                  </a:lnTo>
                  <a:lnTo>
                    <a:pt x="88137" y="762"/>
                  </a:lnTo>
                  <a:lnTo>
                    <a:pt x="85216" y="0"/>
                  </a:lnTo>
                  <a:close/>
                </a:path>
              </a:pathLst>
            </a:custGeom>
            <a:solidFill>
              <a:srgbClr val="0033CC"/>
            </a:solidFill>
          </p:spPr>
          <p:txBody>
            <a:bodyPr wrap="square" lIns="0" tIns="0" rIns="0" bIns="0" rtlCol="0"/>
            <a:lstStyle/>
            <a:p>
              <a:endParaRPr/>
            </a:p>
          </p:txBody>
        </p:sp>
        <p:sp>
          <p:nvSpPr>
            <p:cNvPr id="82" name="object 15"/>
            <p:cNvSpPr/>
            <p:nvPr/>
          </p:nvSpPr>
          <p:spPr>
            <a:xfrm>
              <a:off x="1439799" y="5292216"/>
              <a:ext cx="92710" cy="111125"/>
            </a:xfrm>
            <a:custGeom>
              <a:avLst/>
              <a:gdLst/>
              <a:ahLst/>
              <a:cxnLst/>
              <a:rect l="l" t="t" r="r" b="b"/>
              <a:pathLst>
                <a:path w="92709" h="111125">
                  <a:moveTo>
                    <a:pt x="11175" y="0"/>
                  </a:moveTo>
                  <a:lnTo>
                    <a:pt x="81406" y="0"/>
                  </a:lnTo>
                  <a:lnTo>
                    <a:pt x="85216" y="0"/>
                  </a:lnTo>
                  <a:lnTo>
                    <a:pt x="88137" y="762"/>
                  </a:lnTo>
                  <a:lnTo>
                    <a:pt x="89915" y="2540"/>
                  </a:lnTo>
                  <a:lnTo>
                    <a:pt x="91820" y="4191"/>
                  </a:lnTo>
                  <a:lnTo>
                    <a:pt x="92709" y="6350"/>
                  </a:lnTo>
                  <a:lnTo>
                    <a:pt x="92709" y="9144"/>
                  </a:lnTo>
                  <a:lnTo>
                    <a:pt x="92709" y="11811"/>
                  </a:lnTo>
                  <a:lnTo>
                    <a:pt x="91820" y="13970"/>
                  </a:lnTo>
                  <a:lnTo>
                    <a:pt x="89915" y="15748"/>
                  </a:lnTo>
                  <a:lnTo>
                    <a:pt x="88010" y="17399"/>
                  </a:lnTo>
                  <a:lnTo>
                    <a:pt x="85216" y="18161"/>
                  </a:lnTo>
                  <a:lnTo>
                    <a:pt x="81406" y="18161"/>
                  </a:lnTo>
                  <a:lnTo>
                    <a:pt x="57276" y="18161"/>
                  </a:lnTo>
                  <a:lnTo>
                    <a:pt x="57276" y="97409"/>
                  </a:lnTo>
                  <a:lnTo>
                    <a:pt x="57276" y="101981"/>
                  </a:lnTo>
                  <a:lnTo>
                    <a:pt x="56260" y="105410"/>
                  </a:lnTo>
                  <a:lnTo>
                    <a:pt x="54228" y="107569"/>
                  </a:lnTo>
                  <a:lnTo>
                    <a:pt x="52196" y="109855"/>
                  </a:lnTo>
                  <a:lnTo>
                    <a:pt x="49529" y="110871"/>
                  </a:lnTo>
                  <a:lnTo>
                    <a:pt x="46354" y="110871"/>
                  </a:lnTo>
                  <a:lnTo>
                    <a:pt x="43053" y="110871"/>
                  </a:lnTo>
                  <a:lnTo>
                    <a:pt x="40385" y="109728"/>
                  </a:lnTo>
                  <a:lnTo>
                    <a:pt x="38353" y="107569"/>
                  </a:lnTo>
                  <a:lnTo>
                    <a:pt x="36321" y="105283"/>
                  </a:lnTo>
                  <a:lnTo>
                    <a:pt x="35306" y="101981"/>
                  </a:lnTo>
                  <a:lnTo>
                    <a:pt x="35306" y="97409"/>
                  </a:lnTo>
                  <a:lnTo>
                    <a:pt x="35306" y="18161"/>
                  </a:lnTo>
                  <a:lnTo>
                    <a:pt x="11175" y="18161"/>
                  </a:lnTo>
                  <a:lnTo>
                    <a:pt x="7365" y="18161"/>
                  </a:lnTo>
                  <a:lnTo>
                    <a:pt x="4571" y="17399"/>
                  </a:lnTo>
                  <a:lnTo>
                    <a:pt x="2793" y="15748"/>
                  </a:lnTo>
                  <a:lnTo>
                    <a:pt x="888" y="13970"/>
                  </a:lnTo>
                  <a:lnTo>
                    <a:pt x="0" y="11811"/>
                  </a:lnTo>
                  <a:lnTo>
                    <a:pt x="0" y="9144"/>
                  </a:lnTo>
                  <a:lnTo>
                    <a:pt x="0" y="6223"/>
                  </a:lnTo>
                  <a:lnTo>
                    <a:pt x="1015" y="4064"/>
                  </a:lnTo>
                  <a:lnTo>
                    <a:pt x="2920" y="2413"/>
                  </a:lnTo>
                  <a:lnTo>
                    <a:pt x="4825" y="762"/>
                  </a:lnTo>
                  <a:lnTo>
                    <a:pt x="7492" y="0"/>
                  </a:lnTo>
                  <a:lnTo>
                    <a:pt x="11175" y="0"/>
                  </a:lnTo>
                  <a:close/>
                </a:path>
              </a:pathLst>
            </a:custGeom>
            <a:ln w="10668">
              <a:solidFill>
                <a:srgbClr val="0033CC"/>
              </a:solidFill>
            </a:ln>
          </p:spPr>
          <p:txBody>
            <a:bodyPr wrap="square" lIns="0" tIns="0" rIns="0" bIns="0" rtlCol="0"/>
            <a:lstStyle/>
            <a:p>
              <a:endParaRPr/>
            </a:p>
          </p:txBody>
        </p:sp>
        <p:pic>
          <p:nvPicPr>
            <p:cNvPr id="85" name="object 16"/>
            <p:cNvPicPr/>
            <p:nvPr/>
          </p:nvPicPr>
          <p:blipFill>
            <a:blip r:embed="rId19" cstate="print"/>
            <a:stretch>
              <a:fillRect/>
            </a:stretch>
          </p:blipFill>
          <p:spPr>
            <a:xfrm>
              <a:off x="1563578" y="5173886"/>
              <a:ext cx="371197" cy="202104"/>
            </a:xfrm>
            <a:prstGeom prst="rect">
              <a:avLst/>
            </a:prstGeom>
          </p:spPr>
        </p:pic>
        <p:sp>
          <p:nvSpPr>
            <p:cNvPr id="86" name="object 17"/>
            <p:cNvSpPr/>
            <p:nvPr/>
          </p:nvSpPr>
          <p:spPr>
            <a:xfrm>
              <a:off x="1580388" y="5178424"/>
              <a:ext cx="339090" cy="169545"/>
            </a:xfrm>
            <a:custGeom>
              <a:avLst/>
              <a:gdLst/>
              <a:ahLst/>
              <a:cxnLst/>
              <a:rect l="l" t="t" r="r" b="b"/>
              <a:pathLst>
                <a:path w="339089" h="169545">
                  <a:moveTo>
                    <a:pt x="267207" y="0"/>
                  </a:moveTo>
                  <a:lnTo>
                    <a:pt x="257937" y="0"/>
                  </a:lnTo>
                  <a:lnTo>
                    <a:pt x="254126" y="888"/>
                  </a:lnTo>
                  <a:lnTo>
                    <a:pt x="238251" y="20193"/>
                  </a:lnTo>
                  <a:lnTo>
                    <a:pt x="236600" y="24383"/>
                  </a:lnTo>
                  <a:lnTo>
                    <a:pt x="235204" y="28067"/>
                  </a:lnTo>
                  <a:lnTo>
                    <a:pt x="233934" y="31114"/>
                  </a:lnTo>
                  <a:lnTo>
                    <a:pt x="192150" y="137413"/>
                  </a:lnTo>
                  <a:lnTo>
                    <a:pt x="190373" y="141605"/>
                  </a:lnTo>
                  <a:lnTo>
                    <a:pt x="189103" y="145034"/>
                  </a:lnTo>
                  <a:lnTo>
                    <a:pt x="188468" y="147319"/>
                  </a:lnTo>
                  <a:lnTo>
                    <a:pt x="187706" y="149733"/>
                  </a:lnTo>
                  <a:lnTo>
                    <a:pt x="187325" y="152019"/>
                  </a:lnTo>
                  <a:lnTo>
                    <a:pt x="187325" y="158115"/>
                  </a:lnTo>
                  <a:lnTo>
                    <a:pt x="188849" y="161671"/>
                  </a:lnTo>
                  <a:lnTo>
                    <a:pt x="192150" y="164719"/>
                  </a:lnTo>
                  <a:lnTo>
                    <a:pt x="195325" y="167766"/>
                  </a:lnTo>
                  <a:lnTo>
                    <a:pt x="199009" y="169290"/>
                  </a:lnTo>
                  <a:lnTo>
                    <a:pt x="208025" y="169290"/>
                  </a:lnTo>
                  <a:lnTo>
                    <a:pt x="229362" y="127381"/>
                  </a:lnTo>
                  <a:lnTo>
                    <a:pt x="330428" y="127381"/>
                  </a:lnTo>
                  <a:lnTo>
                    <a:pt x="320334" y="102488"/>
                  </a:lnTo>
                  <a:lnTo>
                    <a:pt x="238125" y="102488"/>
                  </a:lnTo>
                  <a:lnTo>
                    <a:pt x="262255" y="34925"/>
                  </a:lnTo>
                  <a:lnTo>
                    <a:pt x="292934" y="34925"/>
                  </a:lnTo>
                  <a:lnTo>
                    <a:pt x="291338" y="30987"/>
                  </a:lnTo>
                  <a:lnTo>
                    <a:pt x="289306" y="25654"/>
                  </a:lnTo>
                  <a:lnTo>
                    <a:pt x="274066" y="2667"/>
                  </a:lnTo>
                  <a:lnTo>
                    <a:pt x="271018" y="888"/>
                  </a:lnTo>
                  <a:lnTo>
                    <a:pt x="267207" y="0"/>
                  </a:lnTo>
                  <a:close/>
                </a:path>
                <a:path w="339089" h="169545">
                  <a:moveTo>
                    <a:pt x="330428" y="127381"/>
                  </a:moveTo>
                  <a:lnTo>
                    <a:pt x="295910" y="127381"/>
                  </a:lnTo>
                  <a:lnTo>
                    <a:pt x="303784" y="147955"/>
                  </a:lnTo>
                  <a:lnTo>
                    <a:pt x="304800" y="150494"/>
                  </a:lnTo>
                  <a:lnTo>
                    <a:pt x="306069" y="153415"/>
                  </a:lnTo>
                  <a:lnTo>
                    <a:pt x="308863" y="160019"/>
                  </a:lnTo>
                  <a:lnTo>
                    <a:pt x="320294" y="169290"/>
                  </a:lnTo>
                  <a:lnTo>
                    <a:pt x="327406" y="169290"/>
                  </a:lnTo>
                  <a:lnTo>
                    <a:pt x="331216" y="167640"/>
                  </a:lnTo>
                  <a:lnTo>
                    <a:pt x="337566" y="161290"/>
                  </a:lnTo>
                  <a:lnTo>
                    <a:pt x="338977" y="158115"/>
                  </a:lnTo>
                  <a:lnTo>
                    <a:pt x="339089" y="150368"/>
                  </a:lnTo>
                  <a:lnTo>
                    <a:pt x="337438" y="144525"/>
                  </a:lnTo>
                  <a:lnTo>
                    <a:pt x="334137" y="136525"/>
                  </a:lnTo>
                  <a:lnTo>
                    <a:pt x="330428" y="127381"/>
                  </a:lnTo>
                  <a:close/>
                </a:path>
                <a:path w="339089" h="169545">
                  <a:moveTo>
                    <a:pt x="292934" y="34925"/>
                  </a:moveTo>
                  <a:lnTo>
                    <a:pt x="262255" y="34925"/>
                  </a:lnTo>
                  <a:lnTo>
                    <a:pt x="287019" y="102488"/>
                  </a:lnTo>
                  <a:lnTo>
                    <a:pt x="320334" y="102488"/>
                  </a:lnTo>
                  <a:lnTo>
                    <a:pt x="292934" y="34925"/>
                  </a:lnTo>
                  <a:close/>
                </a:path>
                <a:path w="339089" h="169545">
                  <a:moveTo>
                    <a:pt x="71628" y="100330"/>
                  </a:moveTo>
                  <a:lnTo>
                    <a:pt x="42799" y="100330"/>
                  </a:lnTo>
                  <a:lnTo>
                    <a:pt x="42799" y="142875"/>
                  </a:lnTo>
                  <a:lnTo>
                    <a:pt x="71628" y="142875"/>
                  </a:lnTo>
                  <a:lnTo>
                    <a:pt x="71628" y="100330"/>
                  </a:lnTo>
                  <a:close/>
                </a:path>
                <a:path w="339089" h="169545">
                  <a:moveTo>
                    <a:pt x="114554" y="71119"/>
                  </a:moveTo>
                  <a:lnTo>
                    <a:pt x="0" y="71119"/>
                  </a:lnTo>
                  <a:lnTo>
                    <a:pt x="0" y="100330"/>
                  </a:lnTo>
                  <a:lnTo>
                    <a:pt x="114554" y="100330"/>
                  </a:lnTo>
                  <a:lnTo>
                    <a:pt x="114554" y="71119"/>
                  </a:lnTo>
                  <a:close/>
                </a:path>
                <a:path w="339089" h="169545">
                  <a:moveTo>
                    <a:pt x="71628" y="28320"/>
                  </a:moveTo>
                  <a:lnTo>
                    <a:pt x="42799" y="28320"/>
                  </a:lnTo>
                  <a:lnTo>
                    <a:pt x="42799" y="71119"/>
                  </a:lnTo>
                  <a:lnTo>
                    <a:pt x="71628" y="71119"/>
                  </a:lnTo>
                  <a:lnTo>
                    <a:pt x="71628" y="28320"/>
                  </a:lnTo>
                  <a:close/>
                </a:path>
              </a:pathLst>
            </a:custGeom>
            <a:solidFill>
              <a:srgbClr val="0033CC"/>
            </a:solidFill>
          </p:spPr>
          <p:txBody>
            <a:bodyPr wrap="square" lIns="0" tIns="0" rIns="0" bIns="0" rtlCol="0"/>
            <a:lstStyle/>
            <a:p>
              <a:endParaRPr/>
            </a:p>
          </p:txBody>
        </p:sp>
        <p:sp>
          <p:nvSpPr>
            <p:cNvPr id="88" name="object 18"/>
            <p:cNvSpPr/>
            <p:nvPr/>
          </p:nvSpPr>
          <p:spPr>
            <a:xfrm>
              <a:off x="1580388" y="5178424"/>
              <a:ext cx="339090" cy="169545"/>
            </a:xfrm>
            <a:custGeom>
              <a:avLst/>
              <a:gdLst/>
              <a:ahLst/>
              <a:cxnLst/>
              <a:rect l="l" t="t" r="r" b="b"/>
              <a:pathLst>
                <a:path w="339089" h="169545">
                  <a:moveTo>
                    <a:pt x="262255" y="34925"/>
                  </a:moveTo>
                  <a:lnTo>
                    <a:pt x="238125" y="102488"/>
                  </a:lnTo>
                  <a:lnTo>
                    <a:pt x="287019" y="102488"/>
                  </a:lnTo>
                  <a:lnTo>
                    <a:pt x="262255" y="34925"/>
                  </a:lnTo>
                  <a:close/>
                </a:path>
                <a:path w="339089" h="169545">
                  <a:moveTo>
                    <a:pt x="42799" y="28320"/>
                  </a:moveTo>
                  <a:lnTo>
                    <a:pt x="71628" y="28320"/>
                  </a:lnTo>
                  <a:lnTo>
                    <a:pt x="71628" y="71119"/>
                  </a:lnTo>
                  <a:lnTo>
                    <a:pt x="114554" y="71119"/>
                  </a:lnTo>
                  <a:lnTo>
                    <a:pt x="114554" y="100330"/>
                  </a:lnTo>
                  <a:lnTo>
                    <a:pt x="71628" y="100330"/>
                  </a:lnTo>
                  <a:lnTo>
                    <a:pt x="71628" y="142875"/>
                  </a:lnTo>
                  <a:lnTo>
                    <a:pt x="42799" y="142875"/>
                  </a:lnTo>
                  <a:lnTo>
                    <a:pt x="42799" y="100330"/>
                  </a:lnTo>
                  <a:lnTo>
                    <a:pt x="0" y="100330"/>
                  </a:lnTo>
                  <a:lnTo>
                    <a:pt x="0" y="71119"/>
                  </a:lnTo>
                  <a:lnTo>
                    <a:pt x="42799" y="71119"/>
                  </a:lnTo>
                  <a:lnTo>
                    <a:pt x="42799" y="28320"/>
                  </a:lnTo>
                  <a:close/>
                </a:path>
                <a:path w="339089" h="169545">
                  <a:moveTo>
                    <a:pt x="262509" y="0"/>
                  </a:moveTo>
                  <a:lnTo>
                    <a:pt x="267207" y="0"/>
                  </a:lnTo>
                  <a:lnTo>
                    <a:pt x="271018" y="888"/>
                  </a:lnTo>
                  <a:lnTo>
                    <a:pt x="274066" y="2667"/>
                  </a:lnTo>
                  <a:lnTo>
                    <a:pt x="277241" y="4444"/>
                  </a:lnTo>
                  <a:lnTo>
                    <a:pt x="291338" y="30987"/>
                  </a:lnTo>
                  <a:lnTo>
                    <a:pt x="334137" y="136525"/>
                  </a:lnTo>
                  <a:lnTo>
                    <a:pt x="337438" y="144525"/>
                  </a:lnTo>
                  <a:lnTo>
                    <a:pt x="339089" y="150368"/>
                  </a:lnTo>
                  <a:lnTo>
                    <a:pt x="339089" y="154050"/>
                  </a:lnTo>
                  <a:lnTo>
                    <a:pt x="339089" y="157861"/>
                  </a:lnTo>
                  <a:lnTo>
                    <a:pt x="337566" y="161290"/>
                  </a:lnTo>
                  <a:lnTo>
                    <a:pt x="334391" y="164465"/>
                  </a:lnTo>
                  <a:lnTo>
                    <a:pt x="331216" y="167640"/>
                  </a:lnTo>
                  <a:lnTo>
                    <a:pt x="327406" y="169290"/>
                  </a:lnTo>
                  <a:lnTo>
                    <a:pt x="322961" y="169290"/>
                  </a:lnTo>
                  <a:lnTo>
                    <a:pt x="320294" y="169290"/>
                  </a:lnTo>
                  <a:lnTo>
                    <a:pt x="307467" y="156718"/>
                  </a:lnTo>
                  <a:lnTo>
                    <a:pt x="306069" y="153415"/>
                  </a:lnTo>
                  <a:lnTo>
                    <a:pt x="304800" y="150494"/>
                  </a:lnTo>
                  <a:lnTo>
                    <a:pt x="303784" y="147955"/>
                  </a:lnTo>
                  <a:lnTo>
                    <a:pt x="295910" y="127381"/>
                  </a:lnTo>
                  <a:lnTo>
                    <a:pt x="229362" y="127381"/>
                  </a:lnTo>
                  <a:lnTo>
                    <a:pt x="221614" y="148336"/>
                  </a:lnTo>
                  <a:lnTo>
                    <a:pt x="218567" y="156590"/>
                  </a:lnTo>
                  <a:lnTo>
                    <a:pt x="215900" y="162052"/>
                  </a:lnTo>
                  <a:lnTo>
                    <a:pt x="213741" y="164972"/>
                  </a:lnTo>
                  <a:lnTo>
                    <a:pt x="211581" y="167766"/>
                  </a:lnTo>
                  <a:lnTo>
                    <a:pt x="208025" y="169290"/>
                  </a:lnTo>
                  <a:lnTo>
                    <a:pt x="203200" y="169290"/>
                  </a:lnTo>
                  <a:lnTo>
                    <a:pt x="199009" y="169290"/>
                  </a:lnTo>
                  <a:lnTo>
                    <a:pt x="195325" y="167766"/>
                  </a:lnTo>
                  <a:lnTo>
                    <a:pt x="192150" y="164719"/>
                  </a:lnTo>
                  <a:lnTo>
                    <a:pt x="188849" y="161671"/>
                  </a:lnTo>
                  <a:lnTo>
                    <a:pt x="187325" y="158115"/>
                  </a:lnTo>
                  <a:lnTo>
                    <a:pt x="187325" y="154305"/>
                  </a:lnTo>
                  <a:lnTo>
                    <a:pt x="187325" y="152019"/>
                  </a:lnTo>
                  <a:lnTo>
                    <a:pt x="187706" y="149733"/>
                  </a:lnTo>
                  <a:lnTo>
                    <a:pt x="188468" y="147319"/>
                  </a:lnTo>
                  <a:lnTo>
                    <a:pt x="189103" y="145034"/>
                  </a:lnTo>
                  <a:lnTo>
                    <a:pt x="190373" y="141605"/>
                  </a:lnTo>
                  <a:lnTo>
                    <a:pt x="192150" y="137413"/>
                  </a:lnTo>
                  <a:lnTo>
                    <a:pt x="233934" y="31114"/>
                  </a:lnTo>
                  <a:lnTo>
                    <a:pt x="235204" y="28067"/>
                  </a:lnTo>
                  <a:lnTo>
                    <a:pt x="236600" y="24383"/>
                  </a:lnTo>
                  <a:lnTo>
                    <a:pt x="238251" y="20193"/>
                  </a:lnTo>
                  <a:lnTo>
                    <a:pt x="239903" y="15875"/>
                  </a:lnTo>
                  <a:lnTo>
                    <a:pt x="241681" y="12318"/>
                  </a:lnTo>
                  <a:lnTo>
                    <a:pt x="243586" y="9525"/>
                  </a:lnTo>
                  <a:lnTo>
                    <a:pt x="245491" y="6731"/>
                  </a:lnTo>
                  <a:lnTo>
                    <a:pt x="248031" y="4444"/>
                  </a:lnTo>
                  <a:lnTo>
                    <a:pt x="251079" y="2667"/>
                  </a:lnTo>
                  <a:lnTo>
                    <a:pt x="254126" y="888"/>
                  </a:lnTo>
                  <a:lnTo>
                    <a:pt x="257937" y="0"/>
                  </a:lnTo>
                  <a:lnTo>
                    <a:pt x="262509" y="0"/>
                  </a:lnTo>
                  <a:close/>
                </a:path>
              </a:pathLst>
            </a:custGeom>
            <a:ln w="10668">
              <a:solidFill>
                <a:srgbClr val="0033CC"/>
              </a:solidFill>
            </a:ln>
          </p:spPr>
          <p:txBody>
            <a:bodyPr wrap="square" lIns="0" tIns="0" rIns="0" bIns="0" rtlCol="0"/>
            <a:lstStyle/>
            <a:p>
              <a:endParaRPr/>
            </a:p>
          </p:txBody>
        </p:sp>
        <p:pic>
          <p:nvPicPr>
            <p:cNvPr id="89" name="object 19"/>
            <p:cNvPicPr/>
            <p:nvPr/>
          </p:nvPicPr>
          <p:blipFill>
            <a:blip r:embed="rId20" cstate="print"/>
            <a:stretch>
              <a:fillRect/>
            </a:stretch>
          </p:blipFill>
          <p:spPr>
            <a:xfrm>
              <a:off x="1915668" y="5282183"/>
              <a:ext cx="125730" cy="153162"/>
            </a:xfrm>
            <a:prstGeom prst="rect">
              <a:avLst/>
            </a:prstGeom>
          </p:spPr>
        </p:pic>
        <p:sp>
          <p:nvSpPr>
            <p:cNvPr id="90" name="object 20"/>
            <p:cNvSpPr/>
            <p:nvPr/>
          </p:nvSpPr>
          <p:spPr>
            <a:xfrm>
              <a:off x="1938020" y="5292216"/>
              <a:ext cx="83185" cy="111125"/>
            </a:xfrm>
            <a:custGeom>
              <a:avLst/>
              <a:gdLst/>
              <a:ahLst/>
              <a:cxnLst/>
              <a:rect l="l" t="t" r="r" b="b"/>
              <a:pathLst>
                <a:path w="83185" h="111125">
                  <a:moveTo>
                    <a:pt x="50800" y="0"/>
                  </a:moveTo>
                  <a:lnTo>
                    <a:pt x="9143" y="0"/>
                  </a:lnTo>
                  <a:lnTo>
                    <a:pt x="5587" y="1016"/>
                  </a:lnTo>
                  <a:lnTo>
                    <a:pt x="1143" y="5207"/>
                  </a:lnTo>
                  <a:lnTo>
                    <a:pt x="0" y="8636"/>
                  </a:lnTo>
                  <a:lnTo>
                    <a:pt x="0" y="101981"/>
                  </a:lnTo>
                  <a:lnTo>
                    <a:pt x="1016" y="105283"/>
                  </a:lnTo>
                  <a:lnTo>
                    <a:pt x="3048" y="107569"/>
                  </a:lnTo>
                  <a:lnTo>
                    <a:pt x="5080" y="109728"/>
                  </a:lnTo>
                  <a:lnTo>
                    <a:pt x="7747" y="110871"/>
                  </a:lnTo>
                  <a:lnTo>
                    <a:pt x="14350" y="110871"/>
                  </a:lnTo>
                  <a:lnTo>
                    <a:pt x="22098" y="66548"/>
                  </a:lnTo>
                  <a:lnTo>
                    <a:pt x="42418" y="66548"/>
                  </a:lnTo>
                  <a:lnTo>
                    <a:pt x="79179" y="49911"/>
                  </a:lnTo>
                  <a:lnTo>
                    <a:pt x="22098" y="49911"/>
                  </a:lnTo>
                  <a:lnTo>
                    <a:pt x="22098" y="16510"/>
                  </a:lnTo>
                  <a:lnTo>
                    <a:pt x="79794" y="16510"/>
                  </a:lnTo>
                  <a:lnTo>
                    <a:pt x="78993" y="14478"/>
                  </a:lnTo>
                  <a:lnTo>
                    <a:pt x="76581" y="10922"/>
                  </a:lnTo>
                  <a:lnTo>
                    <a:pt x="70104" y="5207"/>
                  </a:lnTo>
                  <a:lnTo>
                    <a:pt x="66167" y="3175"/>
                  </a:lnTo>
                  <a:lnTo>
                    <a:pt x="57150" y="635"/>
                  </a:lnTo>
                  <a:lnTo>
                    <a:pt x="50800" y="0"/>
                  </a:lnTo>
                  <a:close/>
                </a:path>
                <a:path w="83185" h="111125">
                  <a:moveTo>
                    <a:pt x="79794" y="16510"/>
                  </a:moveTo>
                  <a:lnTo>
                    <a:pt x="46862" y="16510"/>
                  </a:lnTo>
                  <a:lnTo>
                    <a:pt x="53467" y="18161"/>
                  </a:lnTo>
                  <a:lnTo>
                    <a:pt x="56642" y="21336"/>
                  </a:lnTo>
                  <a:lnTo>
                    <a:pt x="59436" y="24384"/>
                  </a:lnTo>
                  <a:lnTo>
                    <a:pt x="60832" y="28321"/>
                  </a:lnTo>
                  <a:lnTo>
                    <a:pt x="60832" y="37211"/>
                  </a:lnTo>
                  <a:lnTo>
                    <a:pt x="59943" y="40386"/>
                  </a:lnTo>
                  <a:lnTo>
                    <a:pt x="58038" y="42926"/>
                  </a:lnTo>
                  <a:lnTo>
                    <a:pt x="56261" y="45339"/>
                  </a:lnTo>
                  <a:lnTo>
                    <a:pt x="53593" y="47117"/>
                  </a:lnTo>
                  <a:lnTo>
                    <a:pt x="50037" y="48260"/>
                  </a:lnTo>
                  <a:lnTo>
                    <a:pt x="46609" y="49276"/>
                  </a:lnTo>
                  <a:lnTo>
                    <a:pt x="42163" y="49911"/>
                  </a:lnTo>
                  <a:lnTo>
                    <a:pt x="79179" y="49911"/>
                  </a:lnTo>
                  <a:lnTo>
                    <a:pt x="80613" y="47323"/>
                  </a:lnTo>
                  <a:lnTo>
                    <a:pt x="82542" y="40499"/>
                  </a:lnTo>
                  <a:lnTo>
                    <a:pt x="83185" y="32639"/>
                  </a:lnTo>
                  <a:lnTo>
                    <a:pt x="83185" y="27432"/>
                  </a:lnTo>
                  <a:lnTo>
                    <a:pt x="82423" y="22733"/>
                  </a:lnTo>
                  <a:lnTo>
                    <a:pt x="80644" y="18669"/>
                  </a:lnTo>
                  <a:lnTo>
                    <a:pt x="79794" y="16510"/>
                  </a:lnTo>
                  <a:close/>
                </a:path>
              </a:pathLst>
            </a:custGeom>
            <a:solidFill>
              <a:srgbClr val="0033CC"/>
            </a:solidFill>
          </p:spPr>
          <p:txBody>
            <a:bodyPr wrap="square" lIns="0" tIns="0" rIns="0" bIns="0" rtlCol="0"/>
            <a:lstStyle/>
            <a:p>
              <a:endParaRPr/>
            </a:p>
          </p:txBody>
        </p:sp>
        <p:sp>
          <p:nvSpPr>
            <p:cNvPr id="91" name="object 21"/>
            <p:cNvSpPr/>
            <p:nvPr/>
          </p:nvSpPr>
          <p:spPr>
            <a:xfrm>
              <a:off x="1938020" y="5292216"/>
              <a:ext cx="83185" cy="111125"/>
            </a:xfrm>
            <a:custGeom>
              <a:avLst/>
              <a:gdLst/>
              <a:ahLst/>
              <a:cxnLst/>
              <a:rect l="l" t="t" r="r" b="b"/>
              <a:pathLst>
                <a:path w="83185" h="111125">
                  <a:moveTo>
                    <a:pt x="22098" y="16510"/>
                  </a:moveTo>
                  <a:lnTo>
                    <a:pt x="22098" y="49911"/>
                  </a:lnTo>
                  <a:lnTo>
                    <a:pt x="36956" y="49911"/>
                  </a:lnTo>
                  <a:lnTo>
                    <a:pt x="42163" y="49911"/>
                  </a:lnTo>
                  <a:lnTo>
                    <a:pt x="58038" y="42926"/>
                  </a:lnTo>
                  <a:lnTo>
                    <a:pt x="59943" y="40386"/>
                  </a:lnTo>
                  <a:lnTo>
                    <a:pt x="60832" y="37211"/>
                  </a:lnTo>
                  <a:lnTo>
                    <a:pt x="60832" y="33147"/>
                  </a:lnTo>
                  <a:lnTo>
                    <a:pt x="60832" y="28321"/>
                  </a:lnTo>
                  <a:lnTo>
                    <a:pt x="59436" y="24384"/>
                  </a:lnTo>
                  <a:lnTo>
                    <a:pt x="56642" y="21336"/>
                  </a:lnTo>
                  <a:lnTo>
                    <a:pt x="53467" y="18161"/>
                  </a:lnTo>
                  <a:lnTo>
                    <a:pt x="46862" y="16510"/>
                  </a:lnTo>
                  <a:lnTo>
                    <a:pt x="36956" y="16510"/>
                  </a:lnTo>
                  <a:lnTo>
                    <a:pt x="22098" y="16510"/>
                  </a:lnTo>
                  <a:close/>
                </a:path>
                <a:path w="83185" h="111125">
                  <a:moveTo>
                    <a:pt x="13969" y="0"/>
                  </a:moveTo>
                  <a:lnTo>
                    <a:pt x="42418" y="0"/>
                  </a:lnTo>
                  <a:lnTo>
                    <a:pt x="50800" y="0"/>
                  </a:lnTo>
                  <a:lnTo>
                    <a:pt x="57150" y="635"/>
                  </a:lnTo>
                  <a:lnTo>
                    <a:pt x="80644" y="18669"/>
                  </a:lnTo>
                  <a:lnTo>
                    <a:pt x="82423" y="22733"/>
                  </a:lnTo>
                  <a:lnTo>
                    <a:pt x="83185" y="27432"/>
                  </a:lnTo>
                  <a:lnTo>
                    <a:pt x="83185" y="32639"/>
                  </a:lnTo>
                  <a:lnTo>
                    <a:pt x="60182" y="64373"/>
                  </a:lnTo>
                  <a:lnTo>
                    <a:pt x="42418" y="66548"/>
                  </a:lnTo>
                  <a:lnTo>
                    <a:pt x="22098" y="66548"/>
                  </a:lnTo>
                  <a:lnTo>
                    <a:pt x="22098" y="97409"/>
                  </a:lnTo>
                  <a:lnTo>
                    <a:pt x="22098" y="101854"/>
                  </a:lnTo>
                  <a:lnTo>
                    <a:pt x="21081" y="105156"/>
                  </a:lnTo>
                  <a:lnTo>
                    <a:pt x="19050" y="107442"/>
                  </a:lnTo>
                  <a:lnTo>
                    <a:pt x="16891" y="109728"/>
                  </a:lnTo>
                  <a:lnTo>
                    <a:pt x="14350" y="110871"/>
                  </a:lnTo>
                  <a:lnTo>
                    <a:pt x="11175" y="110871"/>
                  </a:lnTo>
                  <a:lnTo>
                    <a:pt x="7747" y="110871"/>
                  </a:lnTo>
                  <a:lnTo>
                    <a:pt x="5080" y="109728"/>
                  </a:lnTo>
                  <a:lnTo>
                    <a:pt x="3048" y="107569"/>
                  </a:lnTo>
                  <a:lnTo>
                    <a:pt x="1016" y="105283"/>
                  </a:lnTo>
                  <a:lnTo>
                    <a:pt x="0" y="101981"/>
                  </a:lnTo>
                  <a:lnTo>
                    <a:pt x="0" y="97536"/>
                  </a:lnTo>
                  <a:lnTo>
                    <a:pt x="0" y="13462"/>
                  </a:lnTo>
                  <a:lnTo>
                    <a:pt x="0" y="8636"/>
                  </a:lnTo>
                  <a:lnTo>
                    <a:pt x="1143" y="5207"/>
                  </a:lnTo>
                  <a:lnTo>
                    <a:pt x="3429" y="3048"/>
                  </a:lnTo>
                  <a:lnTo>
                    <a:pt x="5587" y="1016"/>
                  </a:lnTo>
                  <a:lnTo>
                    <a:pt x="9143" y="0"/>
                  </a:lnTo>
                  <a:lnTo>
                    <a:pt x="13969" y="0"/>
                  </a:lnTo>
                  <a:close/>
                </a:path>
              </a:pathLst>
            </a:custGeom>
            <a:ln w="10668">
              <a:solidFill>
                <a:srgbClr val="0033CC"/>
              </a:solidFill>
            </a:ln>
          </p:spPr>
          <p:txBody>
            <a:bodyPr wrap="square" lIns="0" tIns="0" rIns="0" bIns="0" rtlCol="0"/>
            <a:lstStyle/>
            <a:p>
              <a:endParaRPr/>
            </a:p>
          </p:txBody>
        </p:sp>
      </p:grpSp>
      <p:grpSp>
        <p:nvGrpSpPr>
          <p:cNvPr id="92" name="object 22"/>
          <p:cNvGrpSpPr/>
          <p:nvPr/>
        </p:nvGrpSpPr>
        <p:grpSpPr>
          <a:xfrm>
            <a:off x="1074419" y="5696356"/>
            <a:ext cx="4146550" cy="445134"/>
            <a:chOff x="1074419" y="5696356"/>
            <a:chExt cx="4146550" cy="445134"/>
          </a:xfrm>
        </p:grpSpPr>
        <p:pic>
          <p:nvPicPr>
            <p:cNvPr id="93" name="object 23"/>
            <p:cNvPicPr/>
            <p:nvPr/>
          </p:nvPicPr>
          <p:blipFill>
            <a:blip r:embed="rId21" cstate="print"/>
            <a:stretch>
              <a:fillRect/>
            </a:stretch>
          </p:blipFill>
          <p:spPr>
            <a:xfrm>
              <a:off x="1074419" y="5698207"/>
              <a:ext cx="3771139" cy="237011"/>
            </a:xfrm>
            <a:prstGeom prst="rect">
              <a:avLst/>
            </a:prstGeom>
          </p:spPr>
        </p:pic>
        <p:pic>
          <p:nvPicPr>
            <p:cNvPr id="94" name="object 24"/>
            <p:cNvPicPr/>
            <p:nvPr/>
          </p:nvPicPr>
          <p:blipFill>
            <a:blip r:embed="rId22" cstate="print"/>
            <a:stretch>
              <a:fillRect/>
            </a:stretch>
          </p:blipFill>
          <p:spPr>
            <a:xfrm>
              <a:off x="1091120" y="5696356"/>
              <a:ext cx="3739705" cy="209194"/>
            </a:xfrm>
            <a:prstGeom prst="rect">
              <a:avLst/>
            </a:prstGeom>
          </p:spPr>
        </p:pic>
        <p:pic>
          <p:nvPicPr>
            <p:cNvPr id="95" name="object 25"/>
            <p:cNvPicPr/>
            <p:nvPr/>
          </p:nvPicPr>
          <p:blipFill>
            <a:blip r:embed="rId23" cstate="print"/>
            <a:stretch>
              <a:fillRect/>
            </a:stretch>
          </p:blipFill>
          <p:spPr>
            <a:xfrm>
              <a:off x="1091120" y="5970676"/>
              <a:ext cx="4129849" cy="170573"/>
            </a:xfrm>
            <a:prstGeom prst="rect">
              <a:avLst/>
            </a:prstGeom>
          </p:spPr>
        </p:pic>
      </p:grpSp>
    </p:spTree>
    <p:extLst>
      <p:ext uri="{BB962C8B-B14F-4D97-AF65-F5344CB8AC3E}">
        <p14:creationId xmlns="" xmlns:p14="http://schemas.microsoft.com/office/powerpoint/2010/main" val="364554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5942" y="43755"/>
            <a:ext cx="8948057" cy="1327845"/>
          </a:xfrm>
        </p:spPr>
        <p:txBody>
          <a:bodyPr>
            <a:normAutofit/>
          </a:bodyPr>
          <a:lstStyle/>
          <a:p>
            <a:r>
              <a:rPr lang="en-US" sz="3400" b="1" cap="all" dirty="0" smtClean="0">
                <a:solidFill>
                  <a:srgbClr val="FF0000"/>
                </a:solidFill>
              </a:rPr>
              <a:t>incomplete fusion</a:t>
            </a:r>
            <a:endParaRPr lang="en-US" sz="3400" b="1" cap="all" dirty="0">
              <a:solidFill>
                <a:srgbClr val="FF0000"/>
              </a:solidFill>
            </a:endParaRPr>
          </a:p>
        </p:txBody>
      </p:sp>
      <p:pic>
        <p:nvPicPr>
          <p:cNvPr id="7" name="object 5"/>
          <p:cNvPicPr/>
          <p:nvPr/>
        </p:nvPicPr>
        <p:blipFill>
          <a:blip r:embed="rId3" cstate="print"/>
          <a:stretch>
            <a:fillRect/>
          </a:stretch>
        </p:blipFill>
        <p:spPr>
          <a:xfrm>
            <a:off x="1813412" y="3776423"/>
            <a:ext cx="601526" cy="615031"/>
          </a:xfrm>
          <a:prstGeom prst="rect">
            <a:avLst/>
          </a:prstGeom>
        </p:spPr>
      </p:pic>
      <p:sp>
        <p:nvSpPr>
          <p:cNvPr id="8" name="object 11"/>
          <p:cNvSpPr txBox="1"/>
          <p:nvPr/>
        </p:nvSpPr>
        <p:spPr>
          <a:xfrm>
            <a:off x="1923117" y="3790864"/>
            <a:ext cx="386080" cy="428322"/>
          </a:xfrm>
          <a:prstGeom prst="rect">
            <a:avLst/>
          </a:prstGeom>
        </p:spPr>
        <p:txBody>
          <a:bodyPr vert="horz" wrap="square" lIns="0" tIns="12700" rIns="0" bIns="0" rtlCol="0">
            <a:spAutoFit/>
          </a:bodyPr>
          <a:lstStyle/>
          <a:p>
            <a:pPr marL="38100">
              <a:lnSpc>
                <a:spcPct val="100000"/>
              </a:lnSpc>
              <a:spcBef>
                <a:spcPts val="100"/>
              </a:spcBef>
            </a:pPr>
            <a:r>
              <a:rPr lang="en-US" sz="2000" b="1" spc="-7" baseline="30000" dirty="0" smtClean="0">
                <a:solidFill>
                  <a:srgbClr val="001F5F"/>
                </a:solidFill>
                <a:latin typeface="Calibri"/>
                <a:cs typeface="Calibri"/>
              </a:rPr>
              <a:t>19</a:t>
            </a:r>
            <a:r>
              <a:rPr lang="en-US" sz="2700" b="1" spc="-7" baseline="-16975" dirty="0" smtClean="0">
                <a:solidFill>
                  <a:srgbClr val="001F5F"/>
                </a:solidFill>
                <a:latin typeface="Calibri"/>
                <a:cs typeface="Calibri"/>
              </a:rPr>
              <a:t>F</a:t>
            </a:r>
            <a:endParaRPr sz="1200">
              <a:latin typeface="Calibri"/>
              <a:cs typeface="Calibri"/>
            </a:endParaRPr>
          </a:p>
        </p:txBody>
      </p:sp>
      <p:grpSp>
        <p:nvGrpSpPr>
          <p:cNvPr id="9" name="object 30"/>
          <p:cNvGrpSpPr/>
          <p:nvPr/>
        </p:nvGrpSpPr>
        <p:grpSpPr>
          <a:xfrm>
            <a:off x="2414016" y="3872433"/>
            <a:ext cx="1052830" cy="908050"/>
            <a:chOff x="2414016" y="3872433"/>
            <a:chExt cx="1052830" cy="908050"/>
          </a:xfrm>
        </p:grpSpPr>
        <p:pic>
          <p:nvPicPr>
            <p:cNvPr id="10" name="object 31"/>
            <p:cNvPicPr/>
            <p:nvPr/>
          </p:nvPicPr>
          <p:blipFill>
            <a:blip r:embed="rId4" cstate="print"/>
            <a:stretch>
              <a:fillRect/>
            </a:stretch>
          </p:blipFill>
          <p:spPr>
            <a:xfrm>
              <a:off x="2913749" y="3882995"/>
              <a:ext cx="493304" cy="475026"/>
            </a:xfrm>
            <a:prstGeom prst="rect">
              <a:avLst/>
            </a:prstGeom>
          </p:spPr>
        </p:pic>
        <p:pic>
          <p:nvPicPr>
            <p:cNvPr id="11" name="object 32"/>
            <p:cNvPicPr/>
            <p:nvPr/>
          </p:nvPicPr>
          <p:blipFill>
            <a:blip r:embed="rId5" cstate="print"/>
            <a:stretch>
              <a:fillRect/>
            </a:stretch>
          </p:blipFill>
          <p:spPr>
            <a:xfrm>
              <a:off x="3008376" y="4259567"/>
              <a:ext cx="457974" cy="520458"/>
            </a:xfrm>
            <a:prstGeom prst="rect">
              <a:avLst/>
            </a:prstGeom>
          </p:spPr>
        </p:pic>
        <p:pic>
          <p:nvPicPr>
            <p:cNvPr id="12" name="object 33"/>
            <p:cNvPicPr/>
            <p:nvPr/>
          </p:nvPicPr>
          <p:blipFill>
            <a:blip r:embed="rId6" cstate="print"/>
            <a:stretch>
              <a:fillRect/>
            </a:stretch>
          </p:blipFill>
          <p:spPr>
            <a:xfrm>
              <a:off x="2414016" y="3872433"/>
              <a:ext cx="611098" cy="420674"/>
            </a:xfrm>
            <a:prstGeom prst="rect">
              <a:avLst/>
            </a:prstGeom>
          </p:spPr>
        </p:pic>
        <p:sp>
          <p:nvSpPr>
            <p:cNvPr id="13" name="object 34"/>
            <p:cNvSpPr/>
            <p:nvPr/>
          </p:nvSpPr>
          <p:spPr>
            <a:xfrm>
              <a:off x="2457450" y="3976643"/>
              <a:ext cx="360680" cy="171450"/>
            </a:xfrm>
            <a:custGeom>
              <a:avLst/>
              <a:gdLst/>
              <a:ahLst/>
              <a:cxnLst/>
              <a:rect l="l" t="t" r="r" b="b"/>
              <a:pathLst>
                <a:path w="360680" h="171450">
                  <a:moveTo>
                    <a:pt x="284371" y="85578"/>
                  </a:moveTo>
                  <a:lnTo>
                    <a:pt x="198374" y="135743"/>
                  </a:lnTo>
                  <a:lnTo>
                    <a:pt x="192766" y="140795"/>
                  </a:lnTo>
                  <a:lnTo>
                    <a:pt x="189610" y="147395"/>
                  </a:lnTo>
                  <a:lnTo>
                    <a:pt x="189122" y="154709"/>
                  </a:lnTo>
                  <a:lnTo>
                    <a:pt x="191516" y="161905"/>
                  </a:lnTo>
                  <a:lnTo>
                    <a:pt x="196568" y="167513"/>
                  </a:lnTo>
                  <a:lnTo>
                    <a:pt x="203168" y="170668"/>
                  </a:lnTo>
                  <a:lnTo>
                    <a:pt x="210482" y="171156"/>
                  </a:lnTo>
                  <a:lnTo>
                    <a:pt x="217677" y="168763"/>
                  </a:lnTo>
                  <a:lnTo>
                    <a:pt x="327539" y="104628"/>
                  </a:lnTo>
                  <a:lnTo>
                    <a:pt x="322325" y="104628"/>
                  </a:lnTo>
                  <a:lnTo>
                    <a:pt x="322325" y="102088"/>
                  </a:lnTo>
                  <a:lnTo>
                    <a:pt x="312674" y="102088"/>
                  </a:lnTo>
                  <a:lnTo>
                    <a:pt x="284371" y="85578"/>
                  </a:lnTo>
                  <a:close/>
                </a:path>
                <a:path w="360680" h="171450">
                  <a:moveTo>
                    <a:pt x="251714" y="66528"/>
                  </a:moveTo>
                  <a:lnTo>
                    <a:pt x="0" y="66528"/>
                  </a:lnTo>
                  <a:lnTo>
                    <a:pt x="0" y="104628"/>
                  </a:lnTo>
                  <a:lnTo>
                    <a:pt x="251713" y="104628"/>
                  </a:lnTo>
                  <a:lnTo>
                    <a:pt x="284371" y="85578"/>
                  </a:lnTo>
                  <a:lnTo>
                    <a:pt x="251714" y="66528"/>
                  </a:lnTo>
                  <a:close/>
                </a:path>
                <a:path w="360680" h="171450">
                  <a:moveTo>
                    <a:pt x="327539" y="66528"/>
                  </a:moveTo>
                  <a:lnTo>
                    <a:pt x="322325" y="66528"/>
                  </a:lnTo>
                  <a:lnTo>
                    <a:pt x="322325" y="104628"/>
                  </a:lnTo>
                  <a:lnTo>
                    <a:pt x="327539" y="104628"/>
                  </a:lnTo>
                  <a:lnTo>
                    <a:pt x="360172" y="85578"/>
                  </a:lnTo>
                  <a:lnTo>
                    <a:pt x="327539" y="66528"/>
                  </a:lnTo>
                  <a:close/>
                </a:path>
                <a:path w="360680" h="171450">
                  <a:moveTo>
                    <a:pt x="312674" y="69068"/>
                  </a:moveTo>
                  <a:lnTo>
                    <a:pt x="284371" y="85578"/>
                  </a:lnTo>
                  <a:lnTo>
                    <a:pt x="312674" y="102088"/>
                  </a:lnTo>
                  <a:lnTo>
                    <a:pt x="312674" y="69068"/>
                  </a:lnTo>
                  <a:close/>
                </a:path>
                <a:path w="360680" h="171450">
                  <a:moveTo>
                    <a:pt x="322325" y="69068"/>
                  </a:moveTo>
                  <a:lnTo>
                    <a:pt x="312674" y="69068"/>
                  </a:lnTo>
                  <a:lnTo>
                    <a:pt x="312674" y="102088"/>
                  </a:lnTo>
                  <a:lnTo>
                    <a:pt x="322325" y="102088"/>
                  </a:lnTo>
                  <a:lnTo>
                    <a:pt x="322325" y="69068"/>
                  </a:lnTo>
                  <a:close/>
                </a:path>
                <a:path w="360680" h="171450">
                  <a:moveTo>
                    <a:pt x="210482" y="0"/>
                  </a:moveTo>
                  <a:lnTo>
                    <a:pt x="203168" y="488"/>
                  </a:lnTo>
                  <a:lnTo>
                    <a:pt x="196568" y="3643"/>
                  </a:lnTo>
                  <a:lnTo>
                    <a:pt x="191516" y="9251"/>
                  </a:lnTo>
                  <a:lnTo>
                    <a:pt x="189122" y="16446"/>
                  </a:lnTo>
                  <a:lnTo>
                    <a:pt x="189611" y="23760"/>
                  </a:lnTo>
                  <a:lnTo>
                    <a:pt x="192766" y="30360"/>
                  </a:lnTo>
                  <a:lnTo>
                    <a:pt x="198374" y="35413"/>
                  </a:lnTo>
                  <a:lnTo>
                    <a:pt x="284371" y="85578"/>
                  </a:lnTo>
                  <a:lnTo>
                    <a:pt x="312674" y="69068"/>
                  </a:lnTo>
                  <a:lnTo>
                    <a:pt x="322325" y="69068"/>
                  </a:lnTo>
                  <a:lnTo>
                    <a:pt x="322325" y="66528"/>
                  </a:lnTo>
                  <a:lnTo>
                    <a:pt x="327539" y="66528"/>
                  </a:lnTo>
                  <a:lnTo>
                    <a:pt x="217677" y="2393"/>
                  </a:lnTo>
                  <a:lnTo>
                    <a:pt x="210482" y="0"/>
                  </a:lnTo>
                  <a:close/>
                </a:path>
              </a:pathLst>
            </a:custGeom>
            <a:solidFill>
              <a:srgbClr val="000000"/>
            </a:solidFill>
          </p:spPr>
          <p:txBody>
            <a:bodyPr wrap="square" lIns="0" tIns="0" rIns="0" bIns="0" rtlCol="0"/>
            <a:lstStyle/>
            <a:p>
              <a:endParaRPr/>
            </a:p>
          </p:txBody>
        </p:sp>
      </p:grpSp>
      <p:sp>
        <p:nvSpPr>
          <p:cNvPr id="14" name="object 35"/>
          <p:cNvSpPr txBox="1"/>
          <p:nvPr/>
        </p:nvSpPr>
        <p:spPr>
          <a:xfrm>
            <a:off x="2929887" y="3940601"/>
            <a:ext cx="441780" cy="589905"/>
          </a:xfrm>
          <a:prstGeom prst="rect">
            <a:avLst/>
          </a:prstGeom>
        </p:spPr>
        <p:txBody>
          <a:bodyPr vert="horz" wrap="square" lIns="0" tIns="12700" rIns="0" bIns="0" rtlCol="0">
            <a:spAutoFit/>
          </a:bodyPr>
          <a:lstStyle/>
          <a:p>
            <a:pPr marL="38100">
              <a:lnSpc>
                <a:spcPct val="100000"/>
              </a:lnSpc>
              <a:spcBef>
                <a:spcPts val="100"/>
              </a:spcBef>
            </a:pPr>
            <a:r>
              <a:rPr lang="en-US" sz="2000" b="1" spc="-7" baseline="30000" dirty="0" smtClean="0">
                <a:solidFill>
                  <a:srgbClr val="001F5F"/>
                </a:solidFill>
                <a:latin typeface="Calibri"/>
                <a:cs typeface="Calibri"/>
              </a:rPr>
              <a:t>15</a:t>
            </a:r>
            <a:r>
              <a:rPr lang="en-US" sz="2400" b="1" spc="-7" baseline="-16975" dirty="0" smtClean="0">
                <a:solidFill>
                  <a:srgbClr val="001F5F"/>
                </a:solidFill>
                <a:latin typeface="Calibri"/>
                <a:cs typeface="Calibri"/>
              </a:rPr>
              <a:t>N</a:t>
            </a:r>
            <a:endParaRPr sz="1200" baseline="30000" smtClean="0">
              <a:latin typeface="Calibri"/>
              <a:cs typeface="Calibri"/>
            </a:endParaRPr>
          </a:p>
          <a:p>
            <a:pPr marL="198120">
              <a:lnSpc>
                <a:spcPct val="100000"/>
              </a:lnSpc>
              <a:spcBef>
                <a:spcPts val="1330"/>
              </a:spcBef>
            </a:pPr>
            <a:endParaRPr sz="1600" baseline="30000">
              <a:latin typeface="Calibri"/>
              <a:cs typeface="Calibri"/>
            </a:endParaRPr>
          </a:p>
        </p:txBody>
      </p:sp>
      <p:sp>
        <p:nvSpPr>
          <p:cNvPr id="15" name="object 9"/>
          <p:cNvSpPr/>
          <p:nvPr/>
        </p:nvSpPr>
        <p:spPr>
          <a:xfrm>
            <a:off x="3503295" y="3971035"/>
            <a:ext cx="222250" cy="213360"/>
          </a:xfrm>
          <a:custGeom>
            <a:avLst/>
            <a:gdLst/>
            <a:ahLst/>
            <a:cxnLst/>
            <a:rect l="l" t="t" r="r" b="b"/>
            <a:pathLst>
              <a:path w="222250" h="213360">
                <a:moveTo>
                  <a:pt x="0" y="72389"/>
                </a:moveTo>
                <a:lnTo>
                  <a:pt x="76834" y="72389"/>
                </a:lnTo>
                <a:lnTo>
                  <a:pt x="76834" y="0"/>
                </a:lnTo>
                <a:lnTo>
                  <a:pt x="144906" y="0"/>
                </a:lnTo>
                <a:lnTo>
                  <a:pt x="144906" y="72389"/>
                </a:lnTo>
                <a:lnTo>
                  <a:pt x="221741" y="72389"/>
                </a:lnTo>
                <a:lnTo>
                  <a:pt x="221741" y="140462"/>
                </a:lnTo>
                <a:lnTo>
                  <a:pt x="144906" y="140462"/>
                </a:lnTo>
                <a:lnTo>
                  <a:pt x="144906" y="212851"/>
                </a:lnTo>
                <a:lnTo>
                  <a:pt x="76834" y="212851"/>
                </a:lnTo>
                <a:lnTo>
                  <a:pt x="76834" y="140462"/>
                </a:lnTo>
                <a:lnTo>
                  <a:pt x="0" y="140462"/>
                </a:lnTo>
                <a:lnTo>
                  <a:pt x="0" y="72389"/>
                </a:lnTo>
                <a:close/>
              </a:path>
            </a:pathLst>
          </a:custGeom>
          <a:ln w="25400">
            <a:solidFill>
              <a:srgbClr val="385D89"/>
            </a:solidFill>
          </a:ln>
        </p:spPr>
        <p:txBody>
          <a:bodyPr wrap="square" lIns="0" tIns="0" rIns="0" bIns="0" rtlCol="0"/>
          <a:lstStyle/>
          <a:p>
            <a:endParaRPr/>
          </a:p>
        </p:txBody>
      </p:sp>
      <p:pic>
        <p:nvPicPr>
          <p:cNvPr id="16" name="object 4"/>
          <p:cNvPicPr/>
          <p:nvPr/>
        </p:nvPicPr>
        <p:blipFill>
          <a:blip r:embed="rId7" cstate="print"/>
          <a:stretch>
            <a:fillRect/>
          </a:stretch>
        </p:blipFill>
        <p:spPr>
          <a:xfrm>
            <a:off x="3793115" y="3698706"/>
            <a:ext cx="747774" cy="733888"/>
          </a:xfrm>
          <a:prstGeom prst="rect">
            <a:avLst/>
          </a:prstGeom>
        </p:spPr>
      </p:pic>
      <p:sp>
        <p:nvSpPr>
          <p:cNvPr id="17" name="object 12"/>
          <p:cNvSpPr txBox="1"/>
          <p:nvPr/>
        </p:nvSpPr>
        <p:spPr>
          <a:xfrm>
            <a:off x="3878579" y="3840066"/>
            <a:ext cx="568960" cy="321242"/>
          </a:xfrm>
          <a:prstGeom prst="rect">
            <a:avLst/>
          </a:prstGeom>
        </p:spPr>
        <p:txBody>
          <a:bodyPr vert="horz" wrap="square" lIns="0" tIns="13335" rIns="0" bIns="0" rtlCol="0">
            <a:spAutoFit/>
          </a:bodyPr>
          <a:lstStyle/>
          <a:p>
            <a:pPr marL="38100">
              <a:lnSpc>
                <a:spcPct val="100000"/>
              </a:lnSpc>
              <a:spcBef>
                <a:spcPts val="105"/>
              </a:spcBef>
            </a:pPr>
            <a:r>
              <a:rPr lang="en-US" sz="2400" b="1" spc="15" baseline="30000" dirty="0" smtClean="0">
                <a:solidFill>
                  <a:srgbClr val="001F5F"/>
                </a:solidFill>
                <a:latin typeface="Calibri"/>
                <a:cs typeface="Calibri"/>
              </a:rPr>
              <a:t>93</a:t>
            </a:r>
            <a:r>
              <a:rPr lang="en-US" sz="3000" b="1" spc="15" baseline="-16666" dirty="0" smtClean="0">
                <a:solidFill>
                  <a:srgbClr val="001F5F"/>
                </a:solidFill>
                <a:latin typeface="Calibri"/>
                <a:cs typeface="Calibri"/>
              </a:rPr>
              <a:t>Nb</a:t>
            </a:r>
            <a:endParaRPr sz="1300" baseline="30000">
              <a:latin typeface="Calibri"/>
              <a:cs typeface="Calibri"/>
            </a:endParaRPr>
          </a:p>
        </p:txBody>
      </p:sp>
      <p:grpSp>
        <p:nvGrpSpPr>
          <p:cNvPr id="18" name="object 6"/>
          <p:cNvGrpSpPr/>
          <p:nvPr/>
        </p:nvGrpSpPr>
        <p:grpSpPr>
          <a:xfrm>
            <a:off x="4590288" y="3803853"/>
            <a:ext cx="1013460" cy="421005"/>
            <a:chOff x="4590288" y="3803853"/>
            <a:chExt cx="1013460" cy="421005"/>
          </a:xfrm>
        </p:grpSpPr>
        <p:pic>
          <p:nvPicPr>
            <p:cNvPr id="19" name="object 7"/>
            <p:cNvPicPr/>
            <p:nvPr/>
          </p:nvPicPr>
          <p:blipFill>
            <a:blip r:embed="rId8" cstate="print"/>
            <a:stretch>
              <a:fillRect/>
            </a:stretch>
          </p:blipFill>
          <p:spPr>
            <a:xfrm>
              <a:off x="4590288" y="3803853"/>
              <a:ext cx="1013447" cy="420674"/>
            </a:xfrm>
            <a:prstGeom prst="rect">
              <a:avLst/>
            </a:prstGeom>
          </p:spPr>
        </p:pic>
        <p:sp>
          <p:nvSpPr>
            <p:cNvPr id="20" name="object 8"/>
            <p:cNvSpPr/>
            <p:nvPr/>
          </p:nvSpPr>
          <p:spPr>
            <a:xfrm>
              <a:off x="4633722" y="3907863"/>
              <a:ext cx="762635" cy="171450"/>
            </a:xfrm>
            <a:custGeom>
              <a:avLst/>
              <a:gdLst/>
              <a:ahLst/>
              <a:cxnLst/>
              <a:rect l="l" t="t" r="r" b="b"/>
              <a:pathLst>
                <a:path w="762635" h="171450">
                  <a:moveTo>
                    <a:pt x="653750" y="104680"/>
                  </a:moveTo>
                  <a:lnTo>
                    <a:pt x="600328" y="135689"/>
                  </a:lnTo>
                  <a:lnTo>
                    <a:pt x="594647" y="140739"/>
                  </a:lnTo>
                  <a:lnTo>
                    <a:pt x="591454" y="147325"/>
                  </a:lnTo>
                  <a:lnTo>
                    <a:pt x="590952" y="154602"/>
                  </a:lnTo>
                  <a:lnTo>
                    <a:pt x="593343" y="161724"/>
                  </a:lnTo>
                  <a:lnTo>
                    <a:pt x="598394" y="167405"/>
                  </a:lnTo>
                  <a:lnTo>
                    <a:pt x="604980" y="170598"/>
                  </a:lnTo>
                  <a:lnTo>
                    <a:pt x="612257" y="171100"/>
                  </a:lnTo>
                  <a:lnTo>
                    <a:pt x="619378" y="168709"/>
                  </a:lnTo>
                  <a:lnTo>
                    <a:pt x="729336" y="104828"/>
                  </a:lnTo>
                  <a:lnTo>
                    <a:pt x="653750" y="104680"/>
                  </a:lnTo>
                  <a:close/>
                </a:path>
                <a:path w="762635" h="171450">
                  <a:moveTo>
                    <a:pt x="686498" y="85671"/>
                  </a:moveTo>
                  <a:lnTo>
                    <a:pt x="653750" y="104680"/>
                  </a:lnTo>
                  <a:lnTo>
                    <a:pt x="724280" y="104828"/>
                  </a:lnTo>
                  <a:lnTo>
                    <a:pt x="724280" y="102161"/>
                  </a:lnTo>
                  <a:lnTo>
                    <a:pt x="714628" y="102161"/>
                  </a:lnTo>
                  <a:lnTo>
                    <a:pt x="686498" y="85671"/>
                  </a:lnTo>
                  <a:close/>
                </a:path>
                <a:path w="762635" h="171450">
                  <a:moveTo>
                    <a:pt x="612584" y="0"/>
                  </a:moveTo>
                  <a:lnTo>
                    <a:pt x="605313" y="450"/>
                  </a:lnTo>
                  <a:lnTo>
                    <a:pt x="598757" y="3591"/>
                  </a:lnTo>
                  <a:lnTo>
                    <a:pt x="593725" y="9197"/>
                  </a:lnTo>
                  <a:lnTo>
                    <a:pt x="591258" y="16390"/>
                  </a:lnTo>
                  <a:lnTo>
                    <a:pt x="591708" y="23691"/>
                  </a:lnTo>
                  <a:lnTo>
                    <a:pt x="594850" y="30253"/>
                  </a:lnTo>
                  <a:lnTo>
                    <a:pt x="600455" y="35232"/>
                  </a:lnTo>
                  <a:lnTo>
                    <a:pt x="653931" y="66580"/>
                  </a:lnTo>
                  <a:lnTo>
                    <a:pt x="724280" y="66728"/>
                  </a:lnTo>
                  <a:lnTo>
                    <a:pt x="724280" y="104828"/>
                  </a:lnTo>
                  <a:lnTo>
                    <a:pt x="729336" y="104828"/>
                  </a:lnTo>
                  <a:lnTo>
                    <a:pt x="762126" y="85778"/>
                  </a:lnTo>
                  <a:lnTo>
                    <a:pt x="619760" y="2466"/>
                  </a:lnTo>
                  <a:lnTo>
                    <a:pt x="612584" y="0"/>
                  </a:lnTo>
                  <a:close/>
                </a:path>
                <a:path w="762635" h="171450">
                  <a:moveTo>
                    <a:pt x="0" y="65204"/>
                  </a:moveTo>
                  <a:lnTo>
                    <a:pt x="0" y="103304"/>
                  </a:lnTo>
                  <a:lnTo>
                    <a:pt x="653750" y="104680"/>
                  </a:lnTo>
                  <a:lnTo>
                    <a:pt x="686498" y="85671"/>
                  </a:lnTo>
                  <a:lnTo>
                    <a:pt x="653931" y="66580"/>
                  </a:lnTo>
                  <a:lnTo>
                    <a:pt x="0" y="65204"/>
                  </a:lnTo>
                  <a:close/>
                </a:path>
                <a:path w="762635" h="171450">
                  <a:moveTo>
                    <a:pt x="714755" y="69268"/>
                  </a:moveTo>
                  <a:lnTo>
                    <a:pt x="686498" y="85671"/>
                  </a:lnTo>
                  <a:lnTo>
                    <a:pt x="714628" y="102161"/>
                  </a:lnTo>
                  <a:lnTo>
                    <a:pt x="714755" y="69268"/>
                  </a:lnTo>
                  <a:close/>
                </a:path>
                <a:path w="762635" h="171450">
                  <a:moveTo>
                    <a:pt x="724280" y="69268"/>
                  </a:moveTo>
                  <a:lnTo>
                    <a:pt x="714755" y="69268"/>
                  </a:lnTo>
                  <a:lnTo>
                    <a:pt x="714628" y="102161"/>
                  </a:lnTo>
                  <a:lnTo>
                    <a:pt x="724280" y="102161"/>
                  </a:lnTo>
                  <a:lnTo>
                    <a:pt x="724280" y="69268"/>
                  </a:lnTo>
                  <a:close/>
                </a:path>
                <a:path w="762635" h="171450">
                  <a:moveTo>
                    <a:pt x="653931" y="66580"/>
                  </a:moveTo>
                  <a:lnTo>
                    <a:pt x="686498" y="85671"/>
                  </a:lnTo>
                  <a:lnTo>
                    <a:pt x="714755" y="69268"/>
                  </a:lnTo>
                  <a:lnTo>
                    <a:pt x="724280" y="69268"/>
                  </a:lnTo>
                  <a:lnTo>
                    <a:pt x="724280" y="66728"/>
                  </a:lnTo>
                  <a:lnTo>
                    <a:pt x="653931" y="66580"/>
                  </a:lnTo>
                  <a:close/>
                </a:path>
              </a:pathLst>
            </a:custGeom>
            <a:solidFill>
              <a:srgbClr val="000000"/>
            </a:solidFill>
          </p:spPr>
          <p:txBody>
            <a:bodyPr wrap="square" lIns="0" tIns="0" rIns="0" bIns="0" rtlCol="0"/>
            <a:lstStyle/>
            <a:p>
              <a:endParaRPr/>
            </a:p>
          </p:txBody>
        </p:sp>
      </p:grpSp>
      <p:pic>
        <p:nvPicPr>
          <p:cNvPr id="21" name="object 3"/>
          <p:cNvPicPr/>
          <p:nvPr/>
        </p:nvPicPr>
        <p:blipFill>
          <a:blip r:embed="rId9" cstate="print"/>
          <a:stretch>
            <a:fillRect/>
          </a:stretch>
        </p:blipFill>
        <p:spPr>
          <a:xfrm>
            <a:off x="5583883" y="3526446"/>
            <a:ext cx="960987" cy="922947"/>
          </a:xfrm>
          <a:prstGeom prst="rect">
            <a:avLst/>
          </a:prstGeom>
        </p:spPr>
      </p:pic>
      <p:sp>
        <p:nvSpPr>
          <p:cNvPr id="22" name="object 26"/>
          <p:cNvSpPr txBox="1"/>
          <p:nvPr/>
        </p:nvSpPr>
        <p:spPr>
          <a:xfrm>
            <a:off x="5630333" y="3710178"/>
            <a:ext cx="855134" cy="382156"/>
          </a:xfrm>
          <a:prstGeom prst="rect">
            <a:avLst/>
          </a:prstGeom>
        </p:spPr>
        <p:txBody>
          <a:bodyPr vert="horz" wrap="square" lIns="0" tIns="12700" rIns="0" bIns="0" rtlCol="0">
            <a:spAutoFit/>
          </a:bodyPr>
          <a:lstStyle/>
          <a:p>
            <a:pPr marL="38100">
              <a:lnSpc>
                <a:spcPct val="100000"/>
              </a:lnSpc>
              <a:spcBef>
                <a:spcPts val="100"/>
              </a:spcBef>
            </a:pPr>
            <a:r>
              <a:rPr lang="en-US" sz="1600" spc="-5" baseline="30000" dirty="0" smtClean="0">
                <a:latin typeface="Times New Roman"/>
                <a:cs typeface="Times New Roman"/>
              </a:rPr>
              <a:t>108</a:t>
            </a:r>
            <a:r>
              <a:rPr lang="en-US" sz="3600" spc="-7" baseline="-16203" dirty="0" smtClean="0">
                <a:latin typeface="Times New Roman"/>
                <a:cs typeface="Times New Roman"/>
              </a:rPr>
              <a:t>Cd</a:t>
            </a:r>
            <a:r>
              <a:rPr sz="1600" spc="-5" smtClean="0">
                <a:latin typeface="Times New Roman"/>
                <a:cs typeface="Times New Roman"/>
              </a:rPr>
              <a:t>*</a:t>
            </a:r>
            <a:endParaRPr sz="1600">
              <a:latin typeface="Times New Roman"/>
              <a:cs typeface="Times New Roman"/>
            </a:endParaRPr>
          </a:p>
        </p:txBody>
      </p:sp>
      <p:sp>
        <p:nvSpPr>
          <p:cNvPr id="23" name="object 29"/>
          <p:cNvSpPr txBox="1"/>
          <p:nvPr/>
        </p:nvSpPr>
        <p:spPr>
          <a:xfrm>
            <a:off x="5538342" y="4527930"/>
            <a:ext cx="1069340" cy="848994"/>
          </a:xfrm>
          <a:prstGeom prst="rect">
            <a:avLst/>
          </a:prstGeom>
        </p:spPr>
        <p:txBody>
          <a:bodyPr vert="horz" wrap="square" lIns="0" tIns="12700" rIns="0" bIns="0" rtlCol="0">
            <a:spAutoFit/>
          </a:bodyPr>
          <a:lstStyle/>
          <a:p>
            <a:pPr marL="12065" marR="5080" algn="ctr">
              <a:lnSpc>
                <a:spcPct val="100000"/>
              </a:lnSpc>
              <a:spcBef>
                <a:spcPts val="100"/>
              </a:spcBef>
            </a:pPr>
            <a:r>
              <a:rPr sz="1800" b="1" spc="-5" dirty="0">
                <a:latin typeface="Calibri"/>
                <a:cs typeface="Calibri"/>
              </a:rPr>
              <a:t>Com</a:t>
            </a:r>
            <a:r>
              <a:rPr sz="1800" b="1" dirty="0">
                <a:latin typeface="Calibri"/>
                <a:cs typeface="Calibri"/>
              </a:rPr>
              <a:t>po</a:t>
            </a:r>
            <a:r>
              <a:rPr sz="1800" b="1" spc="5" dirty="0">
                <a:latin typeface="Calibri"/>
                <a:cs typeface="Calibri"/>
              </a:rPr>
              <a:t>u</a:t>
            </a:r>
            <a:r>
              <a:rPr sz="1800" b="1" spc="-10" dirty="0">
                <a:latin typeface="Calibri"/>
                <a:cs typeface="Calibri"/>
              </a:rPr>
              <a:t>n</a:t>
            </a:r>
            <a:r>
              <a:rPr sz="1800" b="1" dirty="0">
                <a:latin typeface="Calibri"/>
                <a:cs typeface="Calibri"/>
              </a:rPr>
              <a:t>d  </a:t>
            </a:r>
            <a:r>
              <a:rPr sz="1800" b="1" spc="-5" dirty="0">
                <a:latin typeface="Calibri"/>
                <a:cs typeface="Calibri"/>
              </a:rPr>
              <a:t>nucleus </a:t>
            </a:r>
            <a:r>
              <a:rPr sz="1800" b="1" dirty="0">
                <a:latin typeface="Calibri"/>
                <a:cs typeface="Calibri"/>
              </a:rPr>
              <a:t> </a:t>
            </a:r>
            <a:r>
              <a:rPr sz="1800" b="1" spc="-15" dirty="0">
                <a:latin typeface="Calibri"/>
                <a:cs typeface="Calibri"/>
              </a:rPr>
              <a:t>system</a:t>
            </a:r>
            <a:endParaRPr sz="1800">
              <a:latin typeface="Calibri"/>
              <a:cs typeface="Calibri"/>
            </a:endParaRPr>
          </a:p>
        </p:txBody>
      </p:sp>
      <p:sp>
        <p:nvSpPr>
          <p:cNvPr id="24" name="object 28"/>
          <p:cNvSpPr txBox="1"/>
          <p:nvPr/>
        </p:nvSpPr>
        <p:spPr>
          <a:xfrm>
            <a:off x="3858259" y="4564760"/>
            <a:ext cx="610870" cy="299720"/>
          </a:xfrm>
          <a:prstGeom prst="rect">
            <a:avLst/>
          </a:prstGeom>
        </p:spPr>
        <p:txBody>
          <a:bodyPr vert="horz" wrap="square" lIns="0" tIns="12700" rIns="0" bIns="0" rtlCol="0">
            <a:spAutoFit/>
          </a:bodyPr>
          <a:lstStyle/>
          <a:p>
            <a:pPr marL="12700">
              <a:lnSpc>
                <a:spcPct val="100000"/>
              </a:lnSpc>
              <a:spcBef>
                <a:spcPts val="100"/>
              </a:spcBef>
            </a:pPr>
            <a:r>
              <a:rPr sz="1800" b="1" spc="-140" dirty="0">
                <a:latin typeface="Calibri"/>
                <a:cs typeface="Calibri"/>
              </a:rPr>
              <a:t>T</a:t>
            </a:r>
            <a:r>
              <a:rPr sz="1800" b="1" dirty="0">
                <a:latin typeface="Calibri"/>
                <a:cs typeface="Calibri"/>
              </a:rPr>
              <a:t>a</a:t>
            </a:r>
            <a:r>
              <a:rPr sz="1800" b="1" spc="-30" dirty="0">
                <a:latin typeface="Calibri"/>
                <a:cs typeface="Calibri"/>
              </a:rPr>
              <a:t>rg</a:t>
            </a:r>
            <a:r>
              <a:rPr sz="1800" b="1" spc="-10" dirty="0">
                <a:latin typeface="Calibri"/>
                <a:cs typeface="Calibri"/>
              </a:rPr>
              <a:t>e</a:t>
            </a:r>
            <a:r>
              <a:rPr sz="1800" b="1" dirty="0">
                <a:latin typeface="Calibri"/>
                <a:cs typeface="Calibri"/>
              </a:rPr>
              <a:t>t</a:t>
            </a:r>
            <a:endParaRPr sz="1800">
              <a:latin typeface="Calibri"/>
              <a:cs typeface="Calibri"/>
            </a:endParaRPr>
          </a:p>
        </p:txBody>
      </p:sp>
      <p:sp>
        <p:nvSpPr>
          <p:cNvPr id="25" name="object 27"/>
          <p:cNvSpPr txBox="1"/>
          <p:nvPr/>
        </p:nvSpPr>
        <p:spPr>
          <a:xfrm>
            <a:off x="1621916" y="4564760"/>
            <a:ext cx="92456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Projectile</a:t>
            </a:r>
            <a:endParaRPr sz="1800">
              <a:latin typeface="Calibri"/>
              <a:cs typeface="Calibri"/>
            </a:endParaRPr>
          </a:p>
        </p:txBody>
      </p:sp>
      <p:grpSp>
        <p:nvGrpSpPr>
          <p:cNvPr id="26" name="object 19"/>
          <p:cNvGrpSpPr/>
          <p:nvPr/>
        </p:nvGrpSpPr>
        <p:grpSpPr>
          <a:xfrm>
            <a:off x="6367271" y="2199132"/>
            <a:ext cx="1861185" cy="3066415"/>
            <a:chOff x="6367271" y="2199132"/>
            <a:chExt cx="1861185" cy="3066415"/>
          </a:xfrm>
        </p:grpSpPr>
        <p:pic>
          <p:nvPicPr>
            <p:cNvPr id="27" name="object 20"/>
            <p:cNvPicPr/>
            <p:nvPr/>
          </p:nvPicPr>
          <p:blipFill>
            <a:blip r:embed="rId10" cstate="print"/>
            <a:stretch>
              <a:fillRect/>
            </a:stretch>
          </p:blipFill>
          <p:spPr>
            <a:xfrm>
              <a:off x="6367271" y="2199132"/>
              <a:ext cx="1735835" cy="1473708"/>
            </a:xfrm>
            <a:prstGeom prst="rect">
              <a:avLst/>
            </a:prstGeom>
          </p:spPr>
        </p:pic>
        <p:sp>
          <p:nvSpPr>
            <p:cNvPr id="28" name="object 21"/>
            <p:cNvSpPr/>
            <p:nvPr/>
          </p:nvSpPr>
          <p:spPr>
            <a:xfrm>
              <a:off x="6409308" y="2388870"/>
              <a:ext cx="1485900" cy="1223010"/>
            </a:xfrm>
            <a:custGeom>
              <a:avLst/>
              <a:gdLst/>
              <a:ahLst/>
              <a:cxnLst/>
              <a:rect l="l" t="t" r="r" b="b"/>
              <a:pathLst>
                <a:path w="1485900" h="1223010">
                  <a:moveTo>
                    <a:pt x="1427301" y="47832"/>
                  </a:moveTo>
                  <a:lnTo>
                    <a:pt x="1389994" y="53814"/>
                  </a:lnTo>
                  <a:lnTo>
                    <a:pt x="0" y="1193038"/>
                  </a:lnTo>
                  <a:lnTo>
                    <a:pt x="24129" y="1222502"/>
                  </a:lnTo>
                  <a:lnTo>
                    <a:pt x="1414134" y="83270"/>
                  </a:lnTo>
                  <a:lnTo>
                    <a:pt x="1427301" y="47832"/>
                  </a:lnTo>
                  <a:close/>
                </a:path>
                <a:path w="1485900" h="1223010">
                  <a:moveTo>
                    <a:pt x="1482369" y="9143"/>
                  </a:moveTo>
                  <a:lnTo>
                    <a:pt x="1444497" y="9143"/>
                  </a:lnTo>
                  <a:lnTo>
                    <a:pt x="1468627" y="38607"/>
                  </a:lnTo>
                  <a:lnTo>
                    <a:pt x="1414134" y="83270"/>
                  </a:lnTo>
                  <a:lnTo>
                    <a:pt x="1392555" y="141350"/>
                  </a:lnTo>
                  <a:lnTo>
                    <a:pt x="1391354" y="148786"/>
                  </a:lnTo>
                  <a:lnTo>
                    <a:pt x="1393047" y="155876"/>
                  </a:lnTo>
                  <a:lnTo>
                    <a:pt x="1397287" y="161799"/>
                  </a:lnTo>
                  <a:lnTo>
                    <a:pt x="1403731" y="165734"/>
                  </a:lnTo>
                  <a:lnTo>
                    <a:pt x="1411222" y="166935"/>
                  </a:lnTo>
                  <a:lnTo>
                    <a:pt x="1418320" y="165242"/>
                  </a:lnTo>
                  <a:lnTo>
                    <a:pt x="1424251" y="161002"/>
                  </a:lnTo>
                  <a:lnTo>
                    <a:pt x="1428241" y="154558"/>
                  </a:lnTo>
                  <a:lnTo>
                    <a:pt x="1482369" y="9143"/>
                  </a:lnTo>
                  <a:close/>
                </a:path>
                <a:path w="1485900" h="1223010">
                  <a:moveTo>
                    <a:pt x="1451154" y="17271"/>
                  </a:moveTo>
                  <a:lnTo>
                    <a:pt x="1438656" y="17271"/>
                  </a:lnTo>
                  <a:lnTo>
                    <a:pt x="1459484" y="42671"/>
                  </a:lnTo>
                  <a:lnTo>
                    <a:pt x="1427301" y="47832"/>
                  </a:lnTo>
                  <a:lnTo>
                    <a:pt x="1414134" y="83270"/>
                  </a:lnTo>
                  <a:lnTo>
                    <a:pt x="1468627" y="38607"/>
                  </a:lnTo>
                  <a:lnTo>
                    <a:pt x="1451154" y="17271"/>
                  </a:lnTo>
                  <a:close/>
                </a:path>
                <a:path w="1485900" h="1223010">
                  <a:moveTo>
                    <a:pt x="1485772" y="0"/>
                  </a:moveTo>
                  <a:lnTo>
                    <a:pt x="1322832" y="26034"/>
                  </a:lnTo>
                  <a:lnTo>
                    <a:pt x="1307084" y="47751"/>
                  </a:lnTo>
                  <a:lnTo>
                    <a:pt x="1309727" y="54858"/>
                  </a:lnTo>
                  <a:lnTo>
                    <a:pt x="1314704" y="60213"/>
                  </a:lnTo>
                  <a:lnTo>
                    <a:pt x="1321300" y="63307"/>
                  </a:lnTo>
                  <a:lnTo>
                    <a:pt x="1328800" y="63626"/>
                  </a:lnTo>
                  <a:lnTo>
                    <a:pt x="1389994" y="53814"/>
                  </a:lnTo>
                  <a:lnTo>
                    <a:pt x="1444497" y="9143"/>
                  </a:lnTo>
                  <a:lnTo>
                    <a:pt x="1482369" y="9143"/>
                  </a:lnTo>
                  <a:lnTo>
                    <a:pt x="1485772" y="0"/>
                  </a:lnTo>
                  <a:close/>
                </a:path>
                <a:path w="1485900" h="1223010">
                  <a:moveTo>
                    <a:pt x="1444497" y="9143"/>
                  </a:moveTo>
                  <a:lnTo>
                    <a:pt x="1389994" y="53814"/>
                  </a:lnTo>
                  <a:lnTo>
                    <a:pt x="1427301" y="47832"/>
                  </a:lnTo>
                  <a:lnTo>
                    <a:pt x="1438656" y="17271"/>
                  </a:lnTo>
                  <a:lnTo>
                    <a:pt x="1451154" y="17271"/>
                  </a:lnTo>
                  <a:lnTo>
                    <a:pt x="1444497" y="9143"/>
                  </a:lnTo>
                  <a:close/>
                </a:path>
                <a:path w="1485900" h="1223010">
                  <a:moveTo>
                    <a:pt x="1438656" y="17271"/>
                  </a:moveTo>
                  <a:lnTo>
                    <a:pt x="1427301" y="47832"/>
                  </a:lnTo>
                  <a:lnTo>
                    <a:pt x="1459484" y="42671"/>
                  </a:lnTo>
                  <a:lnTo>
                    <a:pt x="1438656" y="17271"/>
                  </a:lnTo>
                  <a:close/>
                </a:path>
              </a:pathLst>
            </a:custGeom>
            <a:solidFill>
              <a:srgbClr val="000000"/>
            </a:solidFill>
          </p:spPr>
          <p:txBody>
            <a:bodyPr wrap="square" lIns="0" tIns="0" rIns="0" bIns="0" rtlCol="0"/>
            <a:lstStyle/>
            <a:p>
              <a:endParaRPr/>
            </a:p>
          </p:txBody>
        </p:sp>
        <p:pic>
          <p:nvPicPr>
            <p:cNvPr id="29" name="object 22"/>
            <p:cNvPicPr/>
            <p:nvPr/>
          </p:nvPicPr>
          <p:blipFill>
            <a:blip r:embed="rId11" cstate="print"/>
            <a:stretch>
              <a:fillRect/>
            </a:stretch>
          </p:blipFill>
          <p:spPr>
            <a:xfrm>
              <a:off x="6544055" y="3697173"/>
              <a:ext cx="1557527" cy="420674"/>
            </a:xfrm>
            <a:prstGeom prst="rect">
              <a:avLst/>
            </a:prstGeom>
          </p:spPr>
        </p:pic>
        <p:sp>
          <p:nvSpPr>
            <p:cNvPr id="30" name="object 23"/>
            <p:cNvSpPr/>
            <p:nvPr/>
          </p:nvSpPr>
          <p:spPr>
            <a:xfrm>
              <a:off x="6587235" y="3803711"/>
              <a:ext cx="1307465" cy="171450"/>
            </a:xfrm>
            <a:custGeom>
              <a:avLst/>
              <a:gdLst/>
              <a:ahLst/>
              <a:cxnLst/>
              <a:rect l="l" t="t" r="r" b="b"/>
              <a:pathLst>
                <a:path w="1307465" h="171450">
                  <a:moveTo>
                    <a:pt x="1274359" y="64835"/>
                  </a:moveTo>
                  <a:lnTo>
                    <a:pt x="1269111" y="64835"/>
                  </a:lnTo>
                  <a:lnTo>
                    <a:pt x="1269619" y="102935"/>
                  </a:lnTo>
                  <a:lnTo>
                    <a:pt x="1199019" y="104023"/>
                  </a:lnTo>
                  <a:lnTo>
                    <a:pt x="1146175" y="135955"/>
                  </a:lnTo>
                  <a:lnTo>
                    <a:pt x="1140664" y="141079"/>
                  </a:lnTo>
                  <a:lnTo>
                    <a:pt x="1137618" y="147702"/>
                  </a:lnTo>
                  <a:lnTo>
                    <a:pt x="1137263" y="154993"/>
                  </a:lnTo>
                  <a:lnTo>
                    <a:pt x="1139825" y="162117"/>
                  </a:lnTo>
                  <a:lnTo>
                    <a:pt x="1144948" y="167701"/>
                  </a:lnTo>
                  <a:lnTo>
                    <a:pt x="1151572" y="170785"/>
                  </a:lnTo>
                  <a:lnTo>
                    <a:pt x="1158863" y="171154"/>
                  </a:lnTo>
                  <a:lnTo>
                    <a:pt x="1165987" y="168594"/>
                  </a:lnTo>
                  <a:lnTo>
                    <a:pt x="1307084" y="83250"/>
                  </a:lnTo>
                  <a:lnTo>
                    <a:pt x="1274359" y="64835"/>
                  </a:lnTo>
                  <a:close/>
                </a:path>
                <a:path w="1307465" h="171450">
                  <a:moveTo>
                    <a:pt x="1198708" y="65920"/>
                  </a:moveTo>
                  <a:lnTo>
                    <a:pt x="0" y="84393"/>
                  </a:lnTo>
                  <a:lnTo>
                    <a:pt x="508" y="122493"/>
                  </a:lnTo>
                  <a:lnTo>
                    <a:pt x="1199019" y="104023"/>
                  </a:lnTo>
                  <a:lnTo>
                    <a:pt x="1231518" y="84385"/>
                  </a:lnTo>
                  <a:lnTo>
                    <a:pt x="1198708" y="65920"/>
                  </a:lnTo>
                  <a:close/>
                </a:path>
                <a:path w="1307465" h="171450">
                  <a:moveTo>
                    <a:pt x="1231518" y="84385"/>
                  </a:moveTo>
                  <a:lnTo>
                    <a:pt x="1199019" y="104023"/>
                  </a:lnTo>
                  <a:lnTo>
                    <a:pt x="1269619" y="102935"/>
                  </a:lnTo>
                  <a:lnTo>
                    <a:pt x="1269585" y="100395"/>
                  </a:lnTo>
                  <a:lnTo>
                    <a:pt x="1259967" y="100395"/>
                  </a:lnTo>
                  <a:lnTo>
                    <a:pt x="1231518" y="84385"/>
                  </a:lnTo>
                  <a:close/>
                </a:path>
                <a:path w="1307465" h="171450">
                  <a:moveTo>
                    <a:pt x="1259459" y="67502"/>
                  </a:moveTo>
                  <a:lnTo>
                    <a:pt x="1231518" y="84385"/>
                  </a:lnTo>
                  <a:lnTo>
                    <a:pt x="1259967" y="100395"/>
                  </a:lnTo>
                  <a:lnTo>
                    <a:pt x="1259459" y="67502"/>
                  </a:lnTo>
                  <a:close/>
                </a:path>
                <a:path w="1307465" h="171450">
                  <a:moveTo>
                    <a:pt x="1269146" y="67502"/>
                  </a:moveTo>
                  <a:lnTo>
                    <a:pt x="1259459" y="67502"/>
                  </a:lnTo>
                  <a:lnTo>
                    <a:pt x="1259967" y="100395"/>
                  </a:lnTo>
                  <a:lnTo>
                    <a:pt x="1269585" y="100395"/>
                  </a:lnTo>
                  <a:lnTo>
                    <a:pt x="1269146" y="67502"/>
                  </a:lnTo>
                  <a:close/>
                </a:path>
                <a:path w="1307465" h="171450">
                  <a:moveTo>
                    <a:pt x="1269111" y="64835"/>
                  </a:moveTo>
                  <a:lnTo>
                    <a:pt x="1198708" y="65920"/>
                  </a:lnTo>
                  <a:lnTo>
                    <a:pt x="1231518" y="84385"/>
                  </a:lnTo>
                  <a:lnTo>
                    <a:pt x="1259459" y="67502"/>
                  </a:lnTo>
                  <a:lnTo>
                    <a:pt x="1269146" y="67502"/>
                  </a:lnTo>
                  <a:lnTo>
                    <a:pt x="1269111" y="64835"/>
                  </a:lnTo>
                  <a:close/>
                </a:path>
                <a:path w="1307465" h="171450">
                  <a:moveTo>
                    <a:pt x="1156146" y="0"/>
                  </a:moveTo>
                  <a:lnTo>
                    <a:pt x="1148889" y="589"/>
                  </a:lnTo>
                  <a:lnTo>
                    <a:pt x="1142370" y="3869"/>
                  </a:lnTo>
                  <a:lnTo>
                    <a:pt x="1137412" y="9590"/>
                  </a:lnTo>
                  <a:lnTo>
                    <a:pt x="1135060" y="16781"/>
                  </a:lnTo>
                  <a:lnTo>
                    <a:pt x="1135649" y="24068"/>
                  </a:lnTo>
                  <a:lnTo>
                    <a:pt x="1138930" y="30593"/>
                  </a:lnTo>
                  <a:lnTo>
                    <a:pt x="1144651" y="35498"/>
                  </a:lnTo>
                  <a:lnTo>
                    <a:pt x="1198708" y="65920"/>
                  </a:lnTo>
                  <a:lnTo>
                    <a:pt x="1269111" y="64835"/>
                  </a:lnTo>
                  <a:lnTo>
                    <a:pt x="1274359" y="64835"/>
                  </a:lnTo>
                  <a:lnTo>
                    <a:pt x="1163320" y="2351"/>
                  </a:lnTo>
                  <a:lnTo>
                    <a:pt x="1156146" y="0"/>
                  </a:lnTo>
                  <a:close/>
                </a:path>
              </a:pathLst>
            </a:custGeom>
            <a:solidFill>
              <a:srgbClr val="000000"/>
            </a:solidFill>
          </p:spPr>
          <p:txBody>
            <a:bodyPr wrap="square" lIns="0" tIns="0" rIns="0" bIns="0" rtlCol="0"/>
            <a:lstStyle/>
            <a:p>
              <a:endParaRPr/>
            </a:p>
          </p:txBody>
        </p:sp>
        <p:pic>
          <p:nvPicPr>
            <p:cNvPr id="31" name="object 24"/>
            <p:cNvPicPr/>
            <p:nvPr/>
          </p:nvPicPr>
          <p:blipFill>
            <a:blip r:embed="rId12" cstate="print"/>
            <a:stretch>
              <a:fillRect/>
            </a:stretch>
          </p:blipFill>
          <p:spPr>
            <a:xfrm>
              <a:off x="6495287" y="4082796"/>
              <a:ext cx="1732788" cy="1182624"/>
            </a:xfrm>
            <a:prstGeom prst="rect">
              <a:avLst/>
            </a:prstGeom>
          </p:spPr>
        </p:pic>
        <p:sp>
          <p:nvSpPr>
            <p:cNvPr id="32" name="object 25"/>
            <p:cNvSpPr/>
            <p:nvPr/>
          </p:nvSpPr>
          <p:spPr>
            <a:xfrm>
              <a:off x="6537832" y="4102480"/>
              <a:ext cx="1482090" cy="932815"/>
            </a:xfrm>
            <a:custGeom>
              <a:avLst/>
              <a:gdLst/>
              <a:ahLst/>
              <a:cxnLst/>
              <a:rect l="l" t="t" r="r" b="b"/>
              <a:pathLst>
                <a:path w="1482090" h="932814">
                  <a:moveTo>
                    <a:pt x="1318387" y="889635"/>
                  </a:moveTo>
                  <a:lnTo>
                    <a:pt x="1310917" y="890887"/>
                  </a:lnTo>
                  <a:lnTo>
                    <a:pt x="1304734" y="894794"/>
                  </a:lnTo>
                  <a:lnTo>
                    <a:pt x="1300456" y="900725"/>
                  </a:lnTo>
                  <a:lnTo>
                    <a:pt x="1298702" y="908050"/>
                  </a:lnTo>
                  <a:lnTo>
                    <a:pt x="1300009" y="915519"/>
                  </a:lnTo>
                  <a:lnTo>
                    <a:pt x="1303924" y="921702"/>
                  </a:lnTo>
                  <a:lnTo>
                    <a:pt x="1309864" y="925980"/>
                  </a:lnTo>
                  <a:lnTo>
                    <a:pt x="1317244" y="927735"/>
                  </a:lnTo>
                  <a:lnTo>
                    <a:pt x="1482090" y="932434"/>
                  </a:lnTo>
                  <a:lnTo>
                    <a:pt x="1480080" y="928624"/>
                  </a:lnTo>
                  <a:lnTo>
                    <a:pt x="1440052" y="928624"/>
                  </a:lnTo>
                  <a:lnTo>
                    <a:pt x="1380280" y="891418"/>
                  </a:lnTo>
                  <a:lnTo>
                    <a:pt x="1318387" y="889635"/>
                  </a:lnTo>
                  <a:close/>
                </a:path>
                <a:path w="1482090" h="932814">
                  <a:moveTo>
                    <a:pt x="1380280" y="891418"/>
                  </a:moveTo>
                  <a:lnTo>
                    <a:pt x="1440052" y="928624"/>
                  </a:lnTo>
                  <a:lnTo>
                    <a:pt x="1444538" y="921385"/>
                  </a:lnTo>
                  <a:lnTo>
                    <a:pt x="1433195" y="921385"/>
                  </a:lnTo>
                  <a:lnTo>
                    <a:pt x="1417940" y="892503"/>
                  </a:lnTo>
                  <a:lnTo>
                    <a:pt x="1380280" y="891418"/>
                  </a:lnTo>
                  <a:close/>
                </a:path>
                <a:path w="1482090" h="932814">
                  <a:moveTo>
                    <a:pt x="1386589" y="776474"/>
                  </a:moveTo>
                  <a:lnTo>
                    <a:pt x="1379347" y="778637"/>
                  </a:lnTo>
                  <a:lnTo>
                    <a:pt x="1373506" y="783377"/>
                  </a:lnTo>
                  <a:lnTo>
                    <a:pt x="1370060" y="789797"/>
                  </a:lnTo>
                  <a:lnTo>
                    <a:pt x="1369256" y="797050"/>
                  </a:lnTo>
                  <a:lnTo>
                    <a:pt x="1371346" y="804291"/>
                  </a:lnTo>
                  <a:lnTo>
                    <a:pt x="1400223" y="858961"/>
                  </a:lnTo>
                  <a:lnTo>
                    <a:pt x="1460119" y="896239"/>
                  </a:lnTo>
                  <a:lnTo>
                    <a:pt x="1440052" y="928624"/>
                  </a:lnTo>
                  <a:lnTo>
                    <a:pt x="1480080" y="928624"/>
                  </a:lnTo>
                  <a:lnTo>
                    <a:pt x="1405127" y="786511"/>
                  </a:lnTo>
                  <a:lnTo>
                    <a:pt x="1400313" y="780672"/>
                  </a:lnTo>
                  <a:lnTo>
                    <a:pt x="1393856" y="777240"/>
                  </a:lnTo>
                  <a:lnTo>
                    <a:pt x="1386589" y="776474"/>
                  </a:lnTo>
                  <a:close/>
                </a:path>
                <a:path w="1482090" h="932814">
                  <a:moveTo>
                    <a:pt x="1417940" y="892503"/>
                  </a:moveTo>
                  <a:lnTo>
                    <a:pt x="1433195" y="921385"/>
                  </a:lnTo>
                  <a:lnTo>
                    <a:pt x="1450594" y="893445"/>
                  </a:lnTo>
                  <a:lnTo>
                    <a:pt x="1417940" y="892503"/>
                  </a:lnTo>
                  <a:close/>
                </a:path>
                <a:path w="1482090" h="932814">
                  <a:moveTo>
                    <a:pt x="1400223" y="858961"/>
                  </a:moveTo>
                  <a:lnTo>
                    <a:pt x="1417940" y="892503"/>
                  </a:lnTo>
                  <a:lnTo>
                    <a:pt x="1450594" y="893445"/>
                  </a:lnTo>
                  <a:lnTo>
                    <a:pt x="1433195" y="921385"/>
                  </a:lnTo>
                  <a:lnTo>
                    <a:pt x="1444538" y="921385"/>
                  </a:lnTo>
                  <a:lnTo>
                    <a:pt x="1460119" y="896239"/>
                  </a:lnTo>
                  <a:lnTo>
                    <a:pt x="1400223" y="858961"/>
                  </a:lnTo>
                  <a:close/>
                </a:path>
                <a:path w="1482090" h="932814">
                  <a:moveTo>
                    <a:pt x="20066" y="0"/>
                  </a:moveTo>
                  <a:lnTo>
                    <a:pt x="0" y="32258"/>
                  </a:lnTo>
                  <a:lnTo>
                    <a:pt x="1380280" y="891418"/>
                  </a:lnTo>
                  <a:lnTo>
                    <a:pt x="1417940" y="892503"/>
                  </a:lnTo>
                  <a:lnTo>
                    <a:pt x="1400223" y="858961"/>
                  </a:lnTo>
                  <a:lnTo>
                    <a:pt x="20066" y="0"/>
                  </a:lnTo>
                  <a:close/>
                </a:path>
              </a:pathLst>
            </a:custGeom>
            <a:solidFill>
              <a:srgbClr val="000000"/>
            </a:solidFill>
          </p:spPr>
          <p:txBody>
            <a:bodyPr wrap="square" lIns="0" tIns="0" rIns="0" bIns="0" rtlCol="0"/>
            <a:lstStyle/>
            <a:p>
              <a:endParaRPr/>
            </a:p>
          </p:txBody>
        </p:sp>
      </p:grpSp>
      <p:sp>
        <p:nvSpPr>
          <p:cNvPr id="33" name="object 41"/>
          <p:cNvSpPr txBox="1"/>
          <p:nvPr/>
        </p:nvSpPr>
        <p:spPr>
          <a:xfrm>
            <a:off x="7349108" y="2414396"/>
            <a:ext cx="14859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n</a:t>
            </a:r>
            <a:endParaRPr sz="1800">
              <a:latin typeface="Calibri"/>
              <a:cs typeface="Calibri"/>
            </a:endParaRPr>
          </a:p>
        </p:txBody>
      </p:sp>
      <p:sp>
        <p:nvSpPr>
          <p:cNvPr id="34" name="object 42"/>
          <p:cNvSpPr txBox="1"/>
          <p:nvPr/>
        </p:nvSpPr>
        <p:spPr>
          <a:xfrm>
            <a:off x="7265034" y="3052064"/>
            <a:ext cx="26416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3n</a:t>
            </a:r>
            <a:endParaRPr sz="1800">
              <a:latin typeface="Calibri"/>
              <a:cs typeface="Calibri"/>
            </a:endParaRPr>
          </a:p>
        </p:txBody>
      </p:sp>
      <p:sp>
        <p:nvSpPr>
          <p:cNvPr id="35" name="object 40"/>
          <p:cNvSpPr/>
          <p:nvPr/>
        </p:nvSpPr>
        <p:spPr>
          <a:xfrm>
            <a:off x="6531101" y="3124581"/>
            <a:ext cx="1363980" cy="633730"/>
          </a:xfrm>
          <a:custGeom>
            <a:avLst/>
            <a:gdLst/>
            <a:ahLst/>
            <a:cxnLst/>
            <a:rect l="l" t="t" r="r" b="b"/>
            <a:pathLst>
              <a:path w="1363979" h="633729">
                <a:moveTo>
                  <a:pt x="1256962" y="44866"/>
                </a:moveTo>
                <a:lnTo>
                  <a:pt x="0" y="598805"/>
                </a:lnTo>
                <a:lnTo>
                  <a:pt x="15240" y="633603"/>
                </a:lnTo>
                <a:lnTo>
                  <a:pt x="1272185" y="79725"/>
                </a:lnTo>
                <a:lnTo>
                  <a:pt x="1294397" y="49130"/>
                </a:lnTo>
                <a:lnTo>
                  <a:pt x="1256962" y="44866"/>
                </a:lnTo>
                <a:close/>
              </a:path>
              <a:path w="1363979" h="633729">
                <a:moveTo>
                  <a:pt x="1344637" y="16510"/>
                </a:moveTo>
                <a:lnTo>
                  <a:pt x="1321307" y="16510"/>
                </a:lnTo>
                <a:lnTo>
                  <a:pt x="1336675" y="51308"/>
                </a:lnTo>
                <a:lnTo>
                  <a:pt x="1272185" y="79725"/>
                </a:lnTo>
                <a:lnTo>
                  <a:pt x="1235837" y="129794"/>
                </a:lnTo>
                <a:lnTo>
                  <a:pt x="1232725" y="136675"/>
                </a:lnTo>
                <a:lnTo>
                  <a:pt x="1232471" y="143986"/>
                </a:lnTo>
                <a:lnTo>
                  <a:pt x="1234979" y="150868"/>
                </a:lnTo>
                <a:lnTo>
                  <a:pt x="1240154" y="156464"/>
                </a:lnTo>
                <a:lnTo>
                  <a:pt x="1247016" y="159557"/>
                </a:lnTo>
                <a:lnTo>
                  <a:pt x="1254283" y="159781"/>
                </a:lnTo>
                <a:lnTo>
                  <a:pt x="1261121" y="157267"/>
                </a:lnTo>
                <a:lnTo>
                  <a:pt x="1266698" y="152146"/>
                </a:lnTo>
                <a:lnTo>
                  <a:pt x="1363599" y="18669"/>
                </a:lnTo>
                <a:lnTo>
                  <a:pt x="1344637" y="16510"/>
                </a:lnTo>
                <a:close/>
              </a:path>
              <a:path w="1363979" h="633729">
                <a:moveTo>
                  <a:pt x="1294397" y="49130"/>
                </a:moveTo>
                <a:lnTo>
                  <a:pt x="1272185" y="79725"/>
                </a:lnTo>
                <a:lnTo>
                  <a:pt x="1333216" y="52832"/>
                </a:lnTo>
                <a:lnTo>
                  <a:pt x="1326896" y="52832"/>
                </a:lnTo>
                <a:lnTo>
                  <a:pt x="1294397" y="49130"/>
                </a:lnTo>
                <a:close/>
              </a:path>
              <a:path w="1363979" h="633729">
                <a:moveTo>
                  <a:pt x="1313561" y="22733"/>
                </a:moveTo>
                <a:lnTo>
                  <a:pt x="1294397" y="49130"/>
                </a:lnTo>
                <a:lnTo>
                  <a:pt x="1326896" y="52832"/>
                </a:lnTo>
                <a:lnTo>
                  <a:pt x="1313561" y="22733"/>
                </a:lnTo>
                <a:close/>
              </a:path>
              <a:path w="1363979" h="633729">
                <a:moveTo>
                  <a:pt x="1324056" y="22733"/>
                </a:moveTo>
                <a:lnTo>
                  <a:pt x="1313561" y="22733"/>
                </a:lnTo>
                <a:lnTo>
                  <a:pt x="1326896" y="52832"/>
                </a:lnTo>
                <a:lnTo>
                  <a:pt x="1333216" y="52832"/>
                </a:lnTo>
                <a:lnTo>
                  <a:pt x="1336675" y="51308"/>
                </a:lnTo>
                <a:lnTo>
                  <a:pt x="1324056" y="22733"/>
                </a:lnTo>
                <a:close/>
              </a:path>
              <a:path w="1363979" h="633729">
                <a:moveTo>
                  <a:pt x="1321307" y="16510"/>
                </a:moveTo>
                <a:lnTo>
                  <a:pt x="1256962" y="44866"/>
                </a:lnTo>
                <a:lnTo>
                  <a:pt x="1294397" y="49130"/>
                </a:lnTo>
                <a:lnTo>
                  <a:pt x="1313561" y="22733"/>
                </a:lnTo>
                <a:lnTo>
                  <a:pt x="1324056" y="22733"/>
                </a:lnTo>
                <a:lnTo>
                  <a:pt x="1321307" y="16510"/>
                </a:lnTo>
                <a:close/>
              </a:path>
              <a:path w="1363979" h="633729">
                <a:moveTo>
                  <a:pt x="1199642" y="0"/>
                </a:moveTo>
                <a:lnTo>
                  <a:pt x="1192115" y="672"/>
                </a:lnTo>
                <a:lnTo>
                  <a:pt x="1185624" y="4048"/>
                </a:lnTo>
                <a:lnTo>
                  <a:pt x="1180871" y="9590"/>
                </a:lnTo>
                <a:lnTo>
                  <a:pt x="1178559" y="16764"/>
                </a:lnTo>
                <a:lnTo>
                  <a:pt x="1179232" y="24344"/>
                </a:lnTo>
                <a:lnTo>
                  <a:pt x="1182608" y="30829"/>
                </a:lnTo>
                <a:lnTo>
                  <a:pt x="1188150" y="35552"/>
                </a:lnTo>
                <a:lnTo>
                  <a:pt x="1195324" y="37846"/>
                </a:lnTo>
                <a:lnTo>
                  <a:pt x="1256962" y="44866"/>
                </a:lnTo>
                <a:lnTo>
                  <a:pt x="1321307" y="16510"/>
                </a:lnTo>
                <a:lnTo>
                  <a:pt x="1344637" y="16510"/>
                </a:lnTo>
                <a:lnTo>
                  <a:pt x="1199642" y="0"/>
                </a:lnTo>
                <a:close/>
              </a:path>
            </a:pathLst>
          </a:custGeom>
          <a:solidFill>
            <a:srgbClr val="000000"/>
          </a:solidFill>
        </p:spPr>
        <p:txBody>
          <a:bodyPr wrap="square" lIns="0" tIns="0" rIns="0" bIns="0" rtlCol="0"/>
          <a:lstStyle/>
          <a:p>
            <a:endParaRPr/>
          </a:p>
        </p:txBody>
      </p:sp>
      <p:sp>
        <p:nvSpPr>
          <p:cNvPr id="36" name="object 43"/>
          <p:cNvSpPr txBox="1"/>
          <p:nvPr/>
        </p:nvSpPr>
        <p:spPr>
          <a:xfrm>
            <a:off x="7394575" y="3569589"/>
            <a:ext cx="14859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p</a:t>
            </a:r>
            <a:endParaRPr sz="1800">
              <a:latin typeface="Calibri"/>
              <a:cs typeface="Calibri"/>
            </a:endParaRPr>
          </a:p>
        </p:txBody>
      </p:sp>
      <p:sp>
        <p:nvSpPr>
          <p:cNvPr id="37" name="object 44"/>
          <p:cNvSpPr txBox="1"/>
          <p:nvPr/>
        </p:nvSpPr>
        <p:spPr>
          <a:xfrm>
            <a:off x="7288783" y="4721428"/>
            <a:ext cx="16065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α</a:t>
            </a:r>
            <a:endParaRPr sz="1800">
              <a:latin typeface="Calibri"/>
              <a:cs typeface="Calibri"/>
            </a:endParaRPr>
          </a:p>
        </p:txBody>
      </p:sp>
      <p:pic>
        <p:nvPicPr>
          <p:cNvPr id="38" name="object 13"/>
          <p:cNvPicPr/>
          <p:nvPr/>
        </p:nvPicPr>
        <p:blipFill>
          <a:blip r:embed="rId13" cstate="print"/>
          <a:stretch>
            <a:fillRect/>
          </a:stretch>
        </p:blipFill>
        <p:spPr>
          <a:xfrm>
            <a:off x="7912525" y="1766255"/>
            <a:ext cx="849808" cy="832967"/>
          </a:xfrm>
          <a:prstGeom prst="rect">
            <a:avLst/>
          </a:prstGeom>
        </p:spPr>
      </p:pic>
      <p:pic>
        <p:nvPicPr>
          <p:cNvPr id="39" name="object 36"/>
          <p:cNvPicPr/>
          <p:nvPr/>
        </p:nvPicPr>
        <p:blipFill>
          <a:blip r:embed="rId14" cstate="print"/>
          <a:stretch>
            <a:fillRect/>
          </a:stretch>
        </p:blipFill>
        <p:spPr>
          <a:xfrm>
            <a:off x="7874507" y="2654795"/>
            <a:ext cx="931938" cy="913650"/>
          </a:xfrm>
          <a:prstGeom prst="rect">
            <a:avLst/>
          </a:prstGeom>
        </p:spPr>
      </p:pic>
      <p:grpSp>
        <p:nvGrpSpPr>
          <p:cNvPr id="40" name="object 15"/>
          <p:cNvGrpSpPr/>
          <p:nvPr/>
        </p:nvGrpSpPr>
        <p:grpSpPr>
          <a:xfrm>
            <a:off x="7911002" y="3616416"/>
            <a:ext cx="874394" cy="2112010"/>
            <a:chOff x="7911002" y="3616416"/>
            <a:chExt cx="874394" cy="2112010"/>
          </a:xfrm>
        </p:grpSpPr>
        <p:pic>
          <p:nvPicPr>
            <p:cNvPr id="41" name="object 16"/>
            <p:cNvPicPr/>
            <p:nvPr/>
          </p:nvPicPr>
          <p:blipFill>
            <a:blip r:embed="rId15" cstate="print"/>
            <a:stretch>
              <a:fillRect/>
            </a:stretch>
          </p:blipFill>
          <p:spPr>
            <a:xfrm>
              <a:off x="7911002" y="3616416"/>
              <a:ext cx="863521" cy="861892"/>
            </a:xfrm>
            <a:prstGeom prst="rect">
              <a:avLst/>
            </a:prstGeom>
          </p:spPr>
        </p:pic>
        <p:pic>
          <p:nvPicPr>
            <p:cNvPr id="42" name="object 17"/>
            <p:cNvPicPr/>
            <p:nvPr/>
          </p:nvPicPr>
          <p:blipFill>
            <a:blip r:embed="rId16" cstate="print"/>
            <a:stretch>
              <a:fillRect/>
            </a:stretch>
          </p:blipFill>
          <p:spPr>
            <a:xfrm>
              <a:off x="7944528" y="4837096"/>
              <a:ext cx="840665" cy="890948"/>
            </a:xfrm>
            <a:prstGeom prst="rect">
              <a:avLst/>
            </a:prstGeom>
          </p:spPr>
        </p:pic>
      </p:grpSp>
      <p:sp>
        <p:nvSpPr>
          <p:cNvPr id="43" name="object 14"/>
          <p:cNvSpPr txBox="1"/>
          <p:nvPr/>
        </p:nvSpPr>
        <p:spPr>
          <a:xfrm>
            <a:off x="7992533" y="1896566"/>
            <a:ext cx="753534" cy="382156"/>
          </a:xfrm>
          <a:prstGeom prst="rect">
            <a:avLst/>
          </a:prstGeom>
        </p:spPr>
        <p:txBody>
          <a:bodyPr vert="horz" wrap="square" lIns="0" tIns="12700" rIns="0" bIns="0" rtlCol="0">
            <a:spAutoFit/>
          </a:bodyPr>
          <a:lstStyle/>
          <a:p>
            <a:pPr marL="38100">
              <a:lnSpc>
                <a:spcPct val="100000"/>
              </a:lnSpc>
              <a:spcBef>
                <a:spcPts val="100"/>
              </a:spcBef>
            </a:pPr>
            <a:r>
              <a:rPr lang="en-US" sz="1600" spc="-5" baseline="30000" dirty="0" smtClean="0">
                <a:latin typeface="Times New Roman"/>
                <a:cs typeface="Times New Roman"/>
              </a:rPr>
              <a:t>107</a:t>
            </a:r>
            <a:r>
              <a:rPr lang="en-US" sz="3600" spc="-7" baseline="-16203" dirty="0" smtClean="0">
                <a:latin typeface="Times New Roman"/>
                <a:cs typeface="Times New Roman"/>
              </a:rPr>
              <a:t>Cd</a:t>
            </a:r>
            <a:endParaRPr sz="3600" baseline="-16203">
              <a:latin typeface="Times New Roman"/>
              <a:cs typeface="Times New Roman"/>
            </a:endParaRPr>
          </a:p>
        </p:txBody>
      </p:sp>
      <p:sp>
        <p:nvSpPr>
          <p:cNvPr id="44" name="object 37"/>
          <p:cNvSpPr txBox="1"/>
          <p:nvPr/>
        </p:nvSpPr>
        <p:spPr>
          <a:xfrm>
            <a:off x="8018398" y="2813761"/>
            <a:ext cx="635000" cy="382156"/>
          </a:xfrm>
          <a:prstGeom prst="rect">
            <a:avLst/>
          </a:prstGeom>
        </p:spPr>
        <p:txBody>
          <a:bodyPr vert="horz" wrap="square" lIns="0" tIns="12700" rIns="0" bIns="0" rtlCol="0">
            <a:spAutoFit/>
          </a:bodyPr>
          <a:lstStyle/>
          <a:p>
            <a:pPr marL="38100">
              <a:lnSpc>
                <a:spcPct val="100000"/>
              </a:lnSpc>
              <a:spcBef>
                <a:spcPts val="100"/>
              </a:spcBef>
            </a:pPr>
            <a:r>
              <a:rPr lang="en-US" sz="1600" spc="-5" baseline="30000" dirty="0" smtClean="0">
                <a:latin typeface="Times New Roman"/>
                <a:cs typeface="Times New Roman"/>
              </a:rPr>
              <a:t>105</a:t>
            </a:r>
            <a:r>
              <a:rPr lang="en-US" sz="3600" spc="-7" baseline="-16203" dirty="0" smtClean="0">
                <a:latin typeface="Times New Roman"/>
                <a:cs typeface="Times New Roman"/>
              </a:rPr>
              <a:t>Cd</a:t>
            </a:r>
            <a:endParaRPr sz="3600" baseline="-16203">
              <a:latin typeface="Times New Roman"/>
              <a:cs typeface="Times New Roman"/>
            </a:endParaRPr>
          </a:p>
        </p:txBody>
      </p:sp>
      <p:sp>
        <p:nvSpPr>
          <p:cNvPr id="45" name="object 58"/>
          <p:cNvSpPr txBox="1"/>
          <p:nvPr/>
        </p:nvSpPr>
        <p:spPr>
          <a:xfrm>
            <a:off x="7578851" y="3670664"/>
            <a:ext cx="1147137" cy="928459"/>
          </a:xfrm>
          <a:prstGeom prst="rect">
            <a:avLst/>
          </a:prstGeom>
        </p:spPr>
        <p:txBody>
          <a:bodyPr vert="horz" wrap="square" lIns="0" tIns="12700" rIns="0" bIns="0" rtlCol="0">
            <a:spAutoFit/>
          </a:bodyPr>
          <a:lstStyle/>
          <a:p>
            <a:pPr marL="488950">
              <a:lnSpc>
                <a:spcPct val="100000"/>
              </a:lnSpc>
              <a:spcBef>
                <a:spcPts val="100"/>
              </a:spcBef>
            </a:pPr>
            <a:r>
              <a:rPr lang="en-US" sz="1600" spc="-5" baseline="30000" dirty="0" smtClean="0">
                <a:latin typeface="Times New Roman"/>
                <a:cs typeface="Times New Roman"/>
              </a:rPr>
              <a:t>107</a:t>
            </a:r>
            <a:r>
              <a:rPr lang="en-US" sz="3600" spc="-7" baseline="-16203" dirty="0" smtClean="0">
                <a:latin typeface="Times New Roman"/>
                <a:cs typeface="Times New Roman"/>
              </a:rPr>
              <a:t>Ag</a:t>
            </a:r>
            <a:endParaRPr sz="3600" baseline="-16203">
              <a:latin typeface="Times New Roman"/>
              <a:cs typeface="Times New Roman"/>
            </a:endParaRPr>
          </a:p>
          <a:p>
            <a:pPr marL="38100">
              <a:lnSpc>
                <a:spcPct val="100000"/>
              </a:lnSpc>
              <a:spcBef>
                <a:spcPts val="2110"/>
              </a:spcBef>
            </a:pPr>
            <a:r>
              <a:rPr lang="en-US" sz="1800" b="1" spc="-10" dirty="0" smtClean="0">
                <a:latin typeface="Calibri"/>
                <a:cs typeface="Calibri"/>
              </a:rPr>
              <a:t> </a:t>
            </a:r>
            <a:r>
              <a:rPr sz="1800" b="1" spc="-10" smtClean="0">
                <a:latin typeface="Calibri"/>
                <a:cs typeface="Calibri"/>
              </a:rPr>
              <a:t>spectator</a:t>
            </a:r>
            <a:endParaRPr sz="1800">
              <a:latin typeface="Calibri"/>
              <a:cs typeface="Calibri"/>
            </a:endParaRPr>
          </a:p>
        </p:txBody>
      </p:sp>
      <p:sp>
        <p:nvSpPr>
          <p:cNvPr id="46" name="object 18"/>
          <p:cNvSpPr txBox="1"/>
          <p:nvPr/>
        </p:nvSpPr>
        <p:spPr>
          <a:xfrm>
            <a:off x="8061959" y="4934788"/>
            <a:ext cx="635000" cy="382156"/>
          </a:xfrm>
          <a:prstGeom prst="rect">
            <a:avLst/>
          </a:prstGeom>
        </p:spPr>
        <p:txBody>
          <a:bodyPr vert="horz" wrap="square" lIns="0" tIns="12700" rIns="0" bIns="0" rtlCol="0">
            <a:spAutoFit/>
          </a:bodyPr>
          <a:lstStyle/>
          <a:p>
            <a:pPr marL="38100">
              <a:lnSpc>
                <a:spcPct val="100000"/>
              </a:lnSpc>
              <a:spcBef>
                <a:spcPts val="100"/>
              </a:spcBef>
            </a:pPr>
            <a:r>
              <a:rPr lang="en-US" spc="-5" baseline="30000" dirty="0" smtClean="0">
                <a:latin typeface="Times New Roman"/>
                <a:cs typeface="Times New Roman"/>
              </a:rPr>
              <a:t>104</a:t>
            </a:r>
            <a:r>
              <a:rPr lang="en-US" sz="3600" spc="-7" baseline="-16203" dirty="0" smtClean="0">
                <a:latin typeface="Times New Roman"/>
                <a:cs typeface="Times New Roman"/>
              </a:rPr>
              <a:t>Pd</a:t>
            </a:r>
            <a:endParaRPr sz="3600" baseline="-16203">
              <a:latin typeface="Times New Roman"/>
              <a:cs typeface="Times New Roman"/>
            </a:endParaRPr>
          </a:p>
        </p:txBody>
      </p:sp>
      <p:grpSp>
        <p:nvGrpSpPr>
          <p:cNvPr id="53" name="object 48"/>
          <p:cNvGrpSpPr/>
          <p:nvPr/>
        </p:nvGrpSpPr>
        <p:grpSpPr>
          <a:xfrm>
            <a:off x="528125" y="1123199"/>
            <a:ext cx="3619500" cy="1920239"/>
            <a:chOff x="4995671" y="25907"/>
            <a:chExt cx="3619500" cy="1920239"/>
          </a:xfrm>
        </p:grpSpPr>
        <p:sp>
          <p:nvSpPr>
            <p:cNvPr id="54" name="object 49"/>
            <p:cNvSpPr/>
            <p:nvPr/>
          </p:nvSpPr>
          <p:spPr>
            <a:xfrm>
              <a:off x="5014721" y="162560"/>
              <a:ext cx="3581400" cy="1764664"/>
            </a:xfrm>
            <a:custGeom>
              <a:avLst/>
              <a:gdLst/>
              <a:ahLst/>
              <a:cxnLst/>
              <a:rect l="l" t="t" r="r" b="b"/>
              <a:pathLst>
                <a:path w="3581400" h="1764664">
                  <a:moveTo>
                    <a:pt x="3581400" y="0"/>
                  </a:moveTo>
                  <a:lnTo>
                    <a:pt x="3572150" y="45807"/>
                  </a:lnTo>
                  <a:lnTo>
                    <a:pt x="3546935" y="83184"/>
                  </a:lnTo>
                  <a:lnTo>
                    <a:pt x="3509551" y="108370"/>
                  </a:lnTo>
                  <a:lnTo>
                    <a:pt x="3463798" y="117601"/>
                  </a:lnTo>
                  <a:lnTo>
                    <a:pt x="117601" y="117601"/>
                  </a:lnTo>
                  <a:lnTo>
                    <a:pt x="71848" y="126853"/>
                  </a:lnTo>
                  <a:lnTo>
                    <a:pt x="34464" y="152082"/>
                  </a:lnTo>
                  <a:lnTo>
                    <a:pt x="9249" y="189503"/>
                  </a:lnTo>
                  <a:lnTo>
                    <a:pt x="0" y="235331"/>
                  </a:lnTo>
                  <a:lnTo>
                    <a:pt x="0" y="1646936"/>
                  </a:lnTo>
                  <a:lnTo>
                    <a:pt x="9249" y="1692689"/>
                  </a:lnTo>
                  <a:lnTo>
                    <a:pt x="34464" y="1730073"/>
                  </a:lnTo>
                  <a:lnTo>
                    <a:pt x="71848" y="1755288"/>
                  </a:lnTo>
                  <a:lnTo>
                    <a:pt x="117601" y="1764538"/>
                  </a:lnTo>
                  <a:lnTo>
                    <a:pt x="163409" y="1755288"/>
                  </a:lnTo>
                  <a:lnTo>
                    <a:pt x="200787" y="1730073"/>
                  </a:lnTo>
                  <a:lnTo>
                    <a:pt x="225972" y="1692689"/>
                  </a:lnTo>
                  <a:lnTo>
                    <a:pt x="235203" y="1646936"/>
                  </a:lnTo>
                  <a:lnTo>
                    <a:pt x="235203" y="1529334"/>
                  </a:lnTo>
                  <a:lnTo>
                    <a:pt x="3463798" y="1529334"/>
                  </a:lnTo>
                  <a:lnTo>
                    <a:pt x="3509551" y="1520082"/>
                  </a:lnTo>
                  <a:lnTo>
                    <a:pt x="3546935" y="1494853"/>
                  </a:lnTo>
                  <a:lnTo>
                    <a:pt x="3572150" y="1457432"/>
                  </a:lnTo>
                  <a:lnTo>
                    <a:pt x="3581400" y="1411605"/>
                  </a:lnTo>
                  <a:lnTo>
                    <a:pt x="3581400" y="352933"/>
                  </a:lnTo>
                  <a:lnTo>
                    <a:pt x="117601" y="352933"/>
                  </a:lnTo>
                  <a:lnTo>
                    <a:pt x="117601" y="235331"/>
                  </a:lnTo>
                  <a:lnTo>
                    <a:pt x="122235" y="212427"/>
                  </a:lnTo>
                  <a:lnTo>
                    <a:pt x="134858" y="193738"/>
                  </a:lnTo>
                  <a:lnTo>
                    <a:pt x="153552" y="181145"/>
                  </a:lnTo>
                  <a:lnTo>
                    <a:pt x="176402" y="176530"/>
                  </a:lnTo>
                  <a:lnTo>
                    <a:pt x="3581400" y="176530"/>
                  </a:lnTo>
                  <a:lnTo>
                    <a:pt x="3581400" y="0"/>
                  </a:lnTo>
                  <a:close/>
                </a:path>
                <a:path w="3581400" h="1764664">
                  <a:moveTo>
                    <a:pt x="3581400" y="176530"/>
                  </a:moveTo>
                  <a:lnTo>
                    <a:pt x="176402" y="176530"/>
                  </a:lnTo>
                  <a:lnTo>
                    <a:pt x="199306" y="181145"/>
                  </a:lnTo>
                  <a:lnTo>
                    <a:pt x="217995" y="193738"/>
                  </a:lnTo>
                  <a:lnTo>
                    <a:pt x="230588" y="212427"/>
                  </a:lnTo>
                  <a:lnTo>
                    <a:pt x="235203" y="235331"/>
                  </a:lnTo>
                  <a:lnTo>
                    <a:pt x="225972" y="281084"/>
                  </a:lnTo>
                  <a:lnTo>
                    <a:pt x="200787" y="318468"/>
                  </a:lnTo>
                  <a:lnTo>
                    <a:pt x="163409" y="343683"/>
                  </a:lnTo>
                  <a:lnTo>
                    <a:pt x="117601" y="352933"/>
                  </a:lnTo>
                  <a:lnTo>
                    <a:pt x="3581400" y="352933"/>
                  </a:lnTo>
                  <a:lnTo>
                    <a:pt x="3581400" y="176530"/>
                  </a:lnTo>
                  <a:close/>
                </a:path>
                <a:path w="3581400" h="1764664">
                  <a:moveTo>
                    <a:pt x="3346196" y="0"/>
                  </a:moveTo>
                  <a:lnTo>
                    <a:pt x="3346196" y="117601"/>
                  </a:lnTo>
                  <a:lnTo>
                    <a:pt x="3463798" y="117601"/>
                  </a:lnTo>
                  <a:lnTo>
                    <a:pt x="3463798" y="58800"/>
                  </a:lnTo>
                  <a:lnTo>
                    <a:pt x="3404997" y="58800"/>
                  </a:lnTo>
                  <a:lnTo>
                    <a:pt x="3382093" y="54185"/>
                  </a:lnTo>
                  <a:lnTo>
                    <a:pt x="3363404" y="41592"/>
                  </a:lnTo>
                  <a:lnTo>
                    <a:pt x="3350811" y="22903"/>
                  </a:lnTo>
                  <a:lnTo>
                    <a:pt x="3346196" y="0"/>
                  </a:lnTo>
                  <a:close/>
                </a:path>
                <a:path w="3581400" h="1764664">
                  <a:moveTo>
                    <a:pt x="3463798" y="0"/>
                  </a:moveTo>
                  <a:lnTo>
                    <a:pt x="3459164" y="22903"/>
                  </a:lnTo>
                  <a:lnTo>
                    <a:pt x="3446541" y="41592"/>
                  </a:lnTo>
                  <a:lnTo>
                    <a:pt x="3427847" y="54185"/>
                  </a:lnTo>
                  <a:lnTo>
                    <a:pt x="3404997" y="58800"/>
                  </a:lnTo>
                  <a:lnTo>
                    <a:pt x="3463798" y="58800"/>
                  </a:lnTo>
                  <a:lnTo>
                    <a:pt x="3463798" y="0"/>
                  </a:lnTo>
                  <a:close/>
                </a:path>
              </a:pathLst>
            </a:custGeom>
            <a:solidFill>
              <a:srgbClr val="ACF5AF"/>
            </a:solidFill>
          </p:spPr>
          <p:txBody>
            <a:bodyPr wrap="square" lIns="0" tIns="0" rIns="0" bIns="0" rtlCol="0"/>
            <a:lstStyle/>
            <a:p>
              <a:endParaRPr/>
            </a:p>
          </p:txBody>
        </p:sp>
        <p:sp>
          <p:nvSpPr>
            <p:cNvPr id="55" name="object 50"/>
            <p:cNvSpPr/>
            <p:nvPr/>
          </p:nvSpPr>
          <p:spPr>
            <a:xfrm>
              <a:off x="5132323" y="44957"/>
              <a:ext cx="3463925" cy="470534"/>
            </a:xfrm>
            <a:custGeom>
              <a:avLst/>
              <a:gdLst/>
              <a:ahLst/>
              <a:cxnLst/>
              <a:rect l="l" t="t" r="r" b="b"/>
              <a:pathLst>
                <a:path w="3463925" h="470534">
                  <a:moveTo>
                    <a:pt x="58800" y="294132"/>
                  </a:moveTo>
                  <a:lnTo>
                    <a:pt x="35950" y="298747"/>
                  </a:lnTo>
                  <a:lnTo>
                    <a:pt x="17256" y="311340"/>
                  </a:lnTo>
                  <a:lnTo>
                    <a:pt x="4633" y="330029"/>
                  </a:lnTo>
                  <a:lnTo>
                    <a:pt x="0" y="352933"/>
                  </a:lnTo>
                  <a:lnTo>
                    <a:pt x="0" y="470535"/>
                  </a:lnTo>
                  <a:lnTo>
                    <a:pt x="45807" y="461285"/>
                  </a:lnTo>
                  <a:lnTo>
                    <a:pt x="83185" y="436070"/>
                  </a:lnTo>
                  <a:lnTo>
                    <a:pt x="108370" y="398686"/>
                  </a:lnTo>
                  <a:lnTo>
                    <a:pt x="117601" y="352933"/>
                  </a:lnTo>
                  <a:lnTo>
                    <a:pt x="112986" y="330029"/>
                  </a:lnTo>
                  <a:lnTo>
                    <a:pt x="100393" y="311340"/>
                  </a:lnTo>
                  <a:lnTo>
                    <a:pt x="81704" y="298747"/>
                  </a:lnTo>
                  <a:lnTo>
                    <a:pt x="58800" y="294132"/>
                  </a:lnTo>
                  <a:close/>
                </a:path>
                <a:path w="3463925" h="470534">
                  <a:moveTo>
                    <a:pt x="3463798" y="117601"/>
                  </a:moveTo>
                  <a:lnTo>
                    <a:pt x="3346196" y="117601"/>
                  </a:lnTo>
                  <a:lnTo>
                    <a:pt x="3346196" y="235203"/>
                  </a:lnTo>
                  <a:lnTo>
                    <a:pt x="3391949" y="225972"/>
                  </a:lnTo>
                  <a:lnTo>
                    <a:pt x="3429333" y="200787"/>
                  </a:lnTo>
                  <a:lnTo>
                    <a:pt x="3454548" y="163409"/>
                  </a:lnTo>
                  <a:lnTo>
                    <a:pt x="3463798" y="117601"/>
                  </a:lnTo>
                  <a:close/>
                </a:path>
                <a:path w="3463925" h="470534">
                  <a:moveTo>
                    <a:pt x="3346196" y="0"/>
                  </a:moveTo>
                  <a:lnTo>
                    <a:pt x="3300388" y="9249"/>
                  </a:lnTo>
                  <a:lnTo>
                    <a:pt x="3263011" y="34464"/>
                  </a:lnTo>
                  <a:lnTo>
                    <a:pt x="3237825" y="71848"/>
                  </a:lnTo>
                  <a:lnTo>
                    <a:pt x="3228594" y="117601"/>
                  </a:lnTo>
                  <a:lnTo>
                    <a:pt x="3233209" y="140505"/>
                  </a:lnTo>
                  <a:lnTo>
                    <a:pt x="3245802" y="159194"/>
                  </a:lnTo>
                  <a:lnTo>
                    <a:pt x="3264491" y="171787"/>
                  </a:lnTo>
                  <a:lnTo>
                    <a:pt x="3287395" y="176402"/>
                  </a:lnTo>
                  <a:lnTo>
                    <a:pt x="3310245" y="171787"/>
                  </a:lnTo>
                  <a:lnTo>
                    <a:pt x="3328939" y="159194"/>
                  </a:lnTo>
                  <a:lnTo>
                    <a:pt x="3341562" y="140505"/>
                  </a:lnTo>
                  <a:lnTo>
                    <a:pt x="3346196" y="117601"/>
                  </a:lnTo>
                  <a:lnTo>
                    <a:pt x="3463798" y="117601"/>
                  </a:lnTo>
                  <a:lnTo>
                    <a:pt x="3454548" y="71848"/>
                  </a:lnTo>
                  <a:lnTo>
                    <a:pt x="3429333" y="34464"/>
                  </a:lnTo>
                  <a:lnTo>
                    <a:pt x="3391949" y="9249"/>
                  </a:lnTo>
                  <a:lnTo>
                    <a:pt x="3346196" y="0"/>
                  </a:lnTo>
                  <a:close/>
                </a:path>
              </a:pathLst>
            </a:custGeom>
            <a:solidFill>
              <a:srgbClr val="8AC58D"/>
            </a:solidFill>
          </p:spPr>
          <p:txBody>
            <a:bodyPr wrap="square" lIns="0" tIns="0" rIns="0" bIns="0" rtlCol="0"/>
            <a:lstStyle/>
            <a:p>
              <a:endParaRPr/>
            </a:p>
          </p:txBody>
        </p:sp>
        <p:sp>
          <p:nvSpPr>
            <p:cNvPr id="56" name="object 51"/>
            <p:cNvSpPr/>
            <p:nvPr/>
          </p:nvSpPr>
          <p:spPr>
            <a:xfrm>
              <a:off x="5014721" y="44957"/>
              <a:ext cx="3581400" cy="1882139"/>
            </a:xfrm>
            <a:custGeom>
              <a:avLst/>
              <a:gdLst/>
              <a:ahLst/>
              <a:cxnLst/>
              <a:rect l="l" t="t" r="r" b="b"/>
              <a:pathLst>
                <a:path w="3581400" h="1882139">
                  <a:moveTo>
                    <a:pt x="0" y="352933"/>
                  </a:moveTo>
                  <a:lnTo>
                    <a:pt x="9249" y="307105"/>
                  </a:lnTo>
                  <a:lnTo>
                    <a:pt x="34464" y="269684"/>
                  </a:lnTo>
                  <a:lnTo>
                    <a:pt x="71848" y="244455"/>
                  </a:lnTo>
                  <a:lnTo>
                    <a:pt x="117601" y="235203"/>
                  </a:lnTo>
                  <a:lnTo>
                    <a:pt x="3346196" y="235203"/>
                  </a:lnTo>
                  <a:lnTo>
                    <a:pt x="3346196" y="117601"/>
                  </a:lnTo>
                  <a:lnTo>
                    <a:pt x="3355427" y="71848"/>
                  </a:lnTo>
                  <a:lnTo>
                    <a:pt x="3380612" y="34464"/>
                  </a:lnTo>
                  <a:lnTo>
                    <a:pt x="3417990" y="9249"/>
                  </a:lnTo>
                  <a:lnTo>
                    <a:pt x="3463798" y="0"/>
                  </a:lnTo>
                  <a:lnTo>
                    <a:pt x="3509551" y="9249"/>
                  </a:lnTo>
                  <a:lnTo>
                    <a:pt x="3546935" y="34464"/>
                  </a:lnTo>
                  <a:lnTo>
                    <a:pt x="3572150" y="71848"/>
                  </a:lnTo>
                  <a:lnTo>
                    <a:pt x="3581400" y="117601"/>
                  </a:lnTo>
                  <a:lnTo>
                    <a:pt x="3581400" y="1529207"/>
                  </a:lnTo>
                  <a:lnTo>
                    <a:pt x="3572150" y="1575034"/>
                  </a:lnTo>
                  <a:lnTo>
                    <a:pt x="3546935" y="1612455"/>
                  </a:lnTo>
                  <a:lnTo>
                    <a:pt x="3509551" y="1637684"/>
                  </a:lnTo>
                  <a:lnTo>
                    <a:pt x="3463798" y="1646936"/>
                  </a:lnTo>
                  <a:lnTo>
                    <a:pt x="235203" y="1646936"/>
                  </a:lnTo>
                  <a:lnTo>
                    <a:pt x="235203" y="1764538"/>
                  </a:lnTo>
                  <a:lnTo>
                    <a:pt x="225972" y="1810291"/>
                  </a:lnTo>
                  <a:lnTo>
                    <a:pt x="200787" y="1847675"/>
                  </a:lnTo>
                  <a:lnTo>
                    <a:pt x="163409" y="1872890"/>
                  </a:lnTo>
                  <a:lnTo>
                    <a:pt x="117601" y="1882140"/>
                  </a:lnTo>
                  <a:lnTo>
                    <a:pt x="71848" y="1872890"/>
                  </a:lnTo>
                  <a:lnTo>
                    <a:pt x="34464" y="1847675"/>
                  </a:lnTo>
                  <a:lnTo>
                    <a:pt x="9249" y="1810291"/>
                  </a:lnTo>
                  <a:lnTo>
                    <a:pt x="0" y="1764538"/>
                  </a:lnTo>
                  <a:lnTo>
                    <a:pt x="0" y="352933"/>
                  </a:lnTo>
                  <a:close/>
                </a:path>
                <a:path w="3581400" h="1882139">
                  <a:moveTo>
                    <a:pt x="3346196" y="235203"/>
                  </a:moveTo>
                  <a:lnTo>
                    <a:pt x="3463798" y="235203"/>
                  </a:lnTo>
                  <a:lnTo>
                    <a:pt x="3509551" y="225972"/>
                  </a:lnTo>
                  <a:lnTo>
                    <a:pt x="3546935" y="200787"/>
                  </a:lnTo>
                  <a:lnTo>
                    <a:pt x="3572150" y="163409"/>
                  </a:lnTo>
                  <a:lnTo>
                    <a:pt x="3581400" y="117601"/>
                  </a:lnTo>
                </a:path>
              </a:pathLst>
            </a:custGeom>
            <a:ln w="38100">
              <a:solidFill>
                <a:srgbClr val="008000"/>
              </a:solidFill>
            </a:ln>
          </p:spPr>
          <p:txBody>
            <a:bodyPr wrap="square" lIns="0" tIns="0" rIns="0" bIns="0" rtlCol="0"/>
            <a:lstStyle/>
            <a:p>
              <a:endParaRPr/>
            </a:p>
          </p:txBody>
        </p:sp>
        <p:pic>
          <p:nvPicPr>
            <p:cNvPr id="57" name="object 52"/>
            <p:cNvPicPr/>
            <p:nvPr/>
          </p:nvPicPr>
          <p:blipFill>
            <a:blip r:embed="rId17" cstate="print"/>
            <a:stretch>
              <a:fillRect/>
            </a:stretch>
          </p:blipFill>
          <p:spPr>
            <a:xfrm>
              <a:off x="8341867" y="143510"/>
              <a:ext cx="155701" cy="155701"/>
            </a:xfrm>
            <a:prstGeom prst="rect">
              <a:avLst/>
            </a:prstGeom>
          </p:spPr>
        </p:pic>
        <p:sp>
          <p:nvSpPr>
            <p:cNvPr id="58" name="object 53"/>
            <p:cNvSpPr/>
            <p:nvPr/>
          </p:nvSpPr>
          <p:spPr>
            <a:xfrm>
              <a:off x="5014721" y="339089"/>
              <a:ext cx="235585" cy="1353185"/>
            </a:xfrm>
            <a:custGeom>
              <a:avLst/>
              <a:gdLst/>
              <a:ahLst/>
              <a:cxnLst/>
              <a:rect l="l" t="t" r="r" b="b"/>
              <a:pathLst>
                <a:path w="235585" h="1353185">
                  <a:moveTo>
                    <a:pt x="117601" y="176402"/>
                  </a:moveTo>
                  <a:lnTo>
                    <a:pt x="117601" y="58800"/>
                  </a:lnTo>
                  <a:lnTo>
                    <a:pt x="134858" y="17208"/>
                  </a:lnTo>
                  <a:lnTo>
                    <a:pt x="176402" y="0"/>
                  </a:lnTo>
                  <a:lnTo>
                    <a:pt x="199306" y="4615"/>
                  </a:lnTo>
                  <a:lnTo>
                    <a:pt x="217995" y="17208"/>
                  </a:lnTo>
                  <a:lnTo>
                    <a:pt x="230588" y="35897"/>
                  </a:lnTo>
                  <a:lnTo>
                    <a:pt x="235203" y="58800"/>
                  </a:lnTo>
                  <a:lnTo>
                    <a:pt x="225972" y="104554"/>
                  </a:lnTo>
                  <a:lnTo>
                    <a:pt x="200787" y="141938"/>
                  </a:lnTo>
                  <a:lnTo>
                    <a:pt x="163409" y="167153"/>
                  </a:lnTo>
                  <a:lnTo>
                    <a:pt x="117601" y="176402"/>
                  </a:lnTo>
                  <a:lnTo>
                    <a:pt x="71848" y="167153"/>
                  </a:lnTo>
                  <a:lnTo>
                    <a:pt x="34464" y="141938"/>
                  </a:lnTo>
                  <a:lnTo>
                    <a:pt x="9249" y="104554"/>
                  </a:lnTo>
                  <a:lnTo>
                    <a:pt x="0" y="58800"/>
                  </a:lnTo>
                </a:path>
                <a:path w="235585" h="1353185">
                  <a:moveTo>
                    <a:pt x="235203" y="58800"/>
                  </a:moveTo>
                  <a:lnTo>
                    <a:pt x="235203" y="1352803"/>
                  </a:lnTo>
                </a:path>
              </a:pathLst>
            </a:custGeom>
            <a:ln w="38100">
              <a:solidFill>
                <a:srgbClr val="008000"/>
              </a:solidFill>
            </a:ln>
          </p:spPr>
          <p:txBody>
            <a:bodyPr wrap="square" lIns="0" tIns="0" rIns="0" bIns="0" rtlCol="0"/>
            <a:lstStyle/>
            <a:p>
              <a:endParaRPr/>
            </a:p>
          </p:txBody>
        </p:sp>
      </p:grpSp>
      <p:sp>
        <p:nvSpPr>
          <p:cNvPr id="59" name="object 54"/>
          <p:cNvSpPr txBox="1"/>
          <p:nvPr/>
        </p:nvSpPr>
        <p:spPr>
          <a:xfrm>
            <a:off x="887717" y="1460167"/>
            <a:ext cx="981075" cy="574675"/>
          </a:xfrm>
          <a:prstGeom prst="rect">
            <a:avLst/>
          </a:prstGeom>
        </p:spPr>
        <p:txBody>
          <a:bodyPr vert="horz" wrap="square" lIns="0" tIns="12700" rIns="0" bIns="0" rtlCol="0">
            <a:spAutoFit/>
          </a:bodyPr>
          <a:lstStyle/>
          <a:p>
            <a:pPr marL="12700">
              <a:lnSpc>
                <a:spcPct val="100000"/>
              </a:lnSpc>
              <a:spcBef>
                <a:spcPts val="100"/>
              </a:spcBef>
              <a:tabLst>
                <a:tab pos="608330" algn="l"/>
              </a:tabLst>
            </a:pPr>
            <a:r>
              <a:rPr sz="1800" b="1" dirty="0">
                <a:latin typeface="Calibri"/>
                <a:cs typeface="Calibri"/>
              </a:rPr>
              <a:t>Due	</a:t>
            </a:r>
            <a:r>
              <a:rPr sz="1800" b="1" spc="-15" dirty="0">
                <a:latin typeface="Calibri"/>
                <a:cs typeface="Calibri"/>
              </a:rPr>
              <a:t>to</a:t>
            </a:r>
            <a:endParaRPr sz="1800">
              <a:latin typeface="Calibri"/>
              <a:cs typeface="Calibri"/>
            </a:endParaRPr>
          </a:p>
          <a:p>
            <a:pPr marL="12700">
              <a:lnSpc>
                <a:spcPct val="100000"/>
              </a:lnSpc>
            </a:pPr>
            <a:r>
              <a:rPr sz="1800" b="1" spc="-10" dirty="0">
                <a:latin typeface="Calibri"/>
                <a:cs typeface="Calibri"/>
              </a:rPr>
              <a:t>projectile,</a:t>
            </a:r>
            <a:endParaRPr sz="1800">
              <a:latin typeface="Calibri"/>
              <a:cs typeface="Calibri"/>
            </a:endParaRPr>
          </a:p>
        </p:txBody>
      </p:sp>
      <p:sp>
        <p:nvSpPr>
          <p:cNvPr id="60" name="object 55"/>
          <p:cNvSpPr txBox="1"/>
          <p:nvPr/>
        </p:nvSpPr>
        <p:spPr>
          <a:xfrm>
            <a:off x="1754689" y="1473230"/>
            <a:ext cx="930910" cy="57467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fractional</a:t>
            </a:r>
            <a:endParaRPr sz="1800">
              <a:latin typeface="Calibri"/>
              <a:cs typeface="Calibri"/>
            </a:endParaRPr>
          </a:p>
          <a:p>
            <a:pPr marL="364490">
              <a:lnSpc>
                <a:spcPct val="100000"/>
              </a:lnSpc>
            </a:pPr>
            <a:r>
              <a:rPr sz="1800" b="1" spc="-10" dirty="0">
                <a:latin typeface="Calibri"/>
                <a:cs typeface="Calibri"/>
              </a:rPr>
              <a:t>the</a:t>
            </a:r>
            <a:endParaRPr sz="1800">
              <a:latin typeface="Calibri"/>
              <a:cs typeface="Calibri"/>
            </a:endParaRPr>
          </a:p>
        </p:txBody>
      </p:sp>
      <p:sp>
        <p:nvSpPr>
          <p:cNvPr id="67" name="object 56"/>
          <p:cNvSpPr txBox="1"/>
          <p:nvPr/>
        </p:nvSpPr>
        <p:spPr>
          <a:xfrm>
            <a:off x="2738049" y="1460167"/>
            <a:ext cx="1064895" cy="574675"/>
          </a:xfrm>
          <a:prstGeom prst="rect">
            <a:avLst/>
          </a:prstGeom>
        </p:spPr>
        <p:txBody>
          <a:bodyPr vert="horz" wrap="square" lIns="0" tIns="12700" rIns="0" bIns="0" rtlCol="0">
            <a:spAutoFit/>
          </a:bodyPr>
          <a:lstStyle/>
          <a:p>
            <a:pPr marL="56515">
              <a:lnSpc>
                <a:spcPct val="100000"/>
              </a:lnSpc>
              <a:spcBef>
                <a:spcPts val="100"/>
              </a:spcBef>
              <a:tabLst>
                <a:tab pos="856615" algn="l"/>
              </a:tabLst>
            </a:pPr>
            <a:r>
              <a:rPr sz="1800" b="1" spc="-5" dirty="0">
                <a:latin typeface="Calibri"/>
                <a:cs typeface="Calibri"/>
              </a:rPr>
              <a:t>fus</a:t>
            </a:r>
            <a:r>
              <a:rPr sz="1800" b="1" spc="-10" dirty="0">
                <a:latin typeface="Calibri"/>
                <a:cs typeface="Calibri"/>
              </a:rPr>
              <a:t>io</a:t>
            </a:r>
            <a:r>
              <a:rPr sz="1800" b="1" dirty="0">
                <a:latin typeface="Calibri"/>
                <a:cs typeface="Calibri"/>
              </a:rPr>
              <a:t>n	</a:t>
            </a:r>
            <a:r>
              <a:rPr sz="1800" b="1" spc="-10" dirty="0">
                <a:latin typeface="Calibri"/>
                <a:cs typeface="Calibri"/>
              </a:rPr>
              <a:t>of</a:t>
            </a:r>
            <a:endParaRPr sz="1800">
              <a:latin typeface="Calibri"/>
              <a:cs typeface="Calibri"/>
            </a:endParaRPr>
          </a:p>
          <a:p>
            <a:pPr marL="12700">
              <a:lnSpc>
                <a:spcPct val="100000"/>
              </a:lnSpc>
            </a:pPr>
            <a:r>
              <a:rPr sz="1800" b="1" spc="-10" dirty="0">
                <a:latin typeface="Calibri"/>
                <a:cs typeface="Calibri"/>
              </a:rPr>
              <a:t>Compound</a:t>
            </a:r>
            <a:endParaRPr sz="1800">
              <a:latin typeface="Calibri"/>
              <a:cs typeface="Calibri"/>
            </a:endParaRPr>
          </a:p>
        </p:txBody>
      </p:sp>
      <p:sp>
        <p:nvSpPr>
          <p:cNvPr id="68" name="object 57"/>
          <p:cNvSpPr txBox="1"/>
          <p:nvPr/>
        </p:nvSpPr>
        <p:spPr>
          <a:xfrm>
            <a:off x="900780" y="1956937"/>
            <a:ext cx="31496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latin typeface="Calibri"/>
                <a:cs typeface="Calibri"/>
              </a:rPr>
              <a:t>nucleus</a:t>
            </a:r>
            <a:r>
              <a:rPr sz="1800" b="1" dirty="0">
                <a:latin typeface="Calibri"/>
                <a:cs typeface="Calibri"/>
              </a:rPr>
              <a:t> (CN)</a:t>
            </a:r>
            <a:r>
              <a:rPr sz="1800" b="1" spc="5" dirty="0">
                <a:latin typeface="Calibri"/>
                <a:cs typeface="Calibri"/>
              </a:rPr>
              <a:t> </a:t>
            </a:r>
            <a:r>
              <a:rPr sz="1800" b="1" spc="-10" dirty="0">
                <a:latin typeface="Calibri"/>
                <a:cs typeface="Calibri"/>
              </a:rPr>
              <a:t>is</a:t>
            </a:r>
            <a:r>
              <a:rPr sz="1800" b="1" spc="-5" dirty="0">
                <a:latin typeface="Calibri"/>
                <a:cs typeface="Calibri"/>
              </a:rPr>
              <a:t> </a:t>
            </a:r>
            <a:r>
              <a:rPr sz="1800" b="1" spc="-10" dirty="0">
                <a:latin typeface="Calibri"/>
                <a:cs typeface="Calibri"/>
              </a:rPr>
              <a:t>formed</a:t>
            </a:r>
            <a:r>
              <a:rPr sz="1800" b="1" spc="-5" dirty="0">
                <a:latin typeface="Calibri"/>
                <a:cs typeface="Calibri"/>
              </a:rPr>
              <a:t> </a:t>
            </a:r>
            <a:r>
              <a:rPr sz="1800" b="1" spc="-10" dirty="0">
                <a:latin typeface="Calibri"/>
                <a:cs typeface="Calibri"/>
              </a:rPr>
              <a:t>with </a:t>
            </a:r>
            <a:r>
              <a:rPr sz="1800" b="1" spc="-5" dirty="0">
                <a:latin typeface="Calibri"/>
                <a:cs typeface="Calibri"/>
              </a:rPr>
              <a:t> </a:t>
            </a:r>
            <a:r>
              <a:rPr sz="1800" b="1" spc="-10" dirty="0">
                <a:latin typeface="Calibri"/>
                <a:cs typeface="Calibri"/>
              </a:rPr>
              <a:t>relatively</a:t>
            </a:r>
            <a:r>
              <a:rPr sz="1800" b="1" spc="-5" dirty="0">
                <a:latin typeface="Calibri"/>
                <a:cs typeface="Calibri"/>
              </a:rPr>
              <a:t> </a:t>
            </a:r>
            <a:r>
              <a:rPr sz="1800" b="1" spc="-10" dirty="0">
                <a:latin typeface="Calibri"/>
                <a:cs typeface="Calibri"/>
              </a:rPr>
              <a:t>less</a:t>
            </a:r>
            <a:r>
              <a:rPr sz="1800" b="1" spc="-5" dirty="0">
                <a:latin typeface="Calibri"/>
                <a:cs typeface="Calibri"/>
              </a:rPr>
              <a:t> mass</a:t>
            </a:r>
            <a:r>
              <a:rPr sz="1800" b="1" dirty="0">
                <a:latin typeface="Calibri"/>
                <a:cs typeface="Calibri"/>
              </a:rPr>
              <a:t> </a:t>
            </a:r>
            <a:r>
              <a:rPr sz="1800" b="1" spc="-5" dirty="0">
                <a:latin typeface="Calibri"/>
                <a:cs typeface="Calibri"/>
              </a:rPr>
              <a:t>and</a:t>
            </a:r>
            <a:r>
              <a:rPr sz="1800" b="1" spc="395" dirty="0">
                <a:latin typeface="Calibri"/>
                <a:cs typeface="Calibri"/>
              </a:rPr>
              <a:t> </a:t>
            </a:r>
            <a:r>
              <a:rPr sz="1800" b="1" spc="-15" dirty="0">
                <a:latin typeface="Calibri"/>
                <a:cs typeface="Calibri"/>
              </a:rPr>
              <a:t>charge </a:t>
            </a:r>
            <a:r>
              <a:rPr sz="1800" b="1" spc="-395" dirty="0">
                <a:latin typeface="Calibri"/>
                <a:cs typeface="Calibri"/>
              </a:rPr>
              <a:t> </a:t>
            </a:r>
            <a:r>
              <a:rPr sz="1800" b="1" spc="-5" dirty="0">
                <a:latin typeface="Calibri"/>
                <a:cs typeface="Calibri"/>
              </a:rPr>
              <a:t>as</a:t>
            </a:r>
            <a:r>
              <a:rPr sz="1800" b="1" dirty="0">
                <a:latin typeface="Calibri"/>
                <a:cs typeface="Calibri"/>
              </a:rPr>
              <a:t> </a:t>
            </a:r>
            <a:r>
              <a:rPr sz="1800" b="1" spc="-5" dirty="0">
                <a:latin typeface="Calibri"/>
                <a:cs typeface="Calibri"/>
              </a:rPr>
              <a:t>that</a:t>
            </a:r>
            <a:r>
              <a:rPr sz="1800" b="1" spc="-15" dirty="0">
                <a:latin typeface="Calibri"/>
                <a:cs typeface="Calibri"/>
              </a:rPr>
              <a:t> </a:t>
            </a:r>
            <a:r>
              <a:rPr sz="1800" b="1" dirty="0">
                <a:latin typeface="Calibri"/>
                <a:cs typeface="Calibri"/>
              </a:rPr>
              <a:t>of </a:t>
            </a:r>
            <a:r>
              <a:rPr sz="1800" b="1" spc="-50" dirty="0">
                <a:latin typeface="Calibri"/>
                <a:cs typeface="Calibri"/>
              </a:rPr>
              <a:t>CF.</a:t>
            </a:r>
            <a:endParaRPr sz="1800">
              <a:latin typeface="Calibri"/>
              <a:cs typeface="Calibri"/>
            </a:endParaRPr>
          </a:p>
        </p:txBody>
      </p:sp>
      <p:pic>
        <p:nvPicPr>
          <p:cNvPr id="69" name="object 46"/>
          <p:cNvPicPr/>
          <p:nvPr/>
        </p:nvPicPr>
        <p:blipFill>
          <a:blip r:embed="rId18" cstate="print"/>
          <a:stretch>
            <a:fillRect/>
          </a:stretch>
        </p:blipFill>
        <p:spPr>
          <a:xfrm>
            <a:off x="256489" y="3188364"/>
            <a:ext cx="5338622" cy="226949"/>
          </a:xfrm>
          <a:prstGeom prst="rect">
            <a:avLst/>
          </a:prstGeom>
        </p:spPr>
      </p:pic>
      <p:sp>
        <p:nvSpPr>
          <p:cNvPr id="61" name="Rectangle 60"/>
          <p:cNvSpPr/>
          <p:nvPr/>
        </p:nvSpPr>
        <p:spPr>
          <a:xfrm>
            <a:off x="3056418" y="4258762"/>
            <a:ext cx="454740" cy="369332"/>
          </a:xfrm>
          <a:prstGeom prst="rect">
            <a:avLst/>
          </a:prstGeom>
        </p:spPr>
        <p:txBody>
          <a:bodyPr wrap="square">
            <a:spAutoFit/>
          </a:bodyPr>
          <a:lstStyle/>
          <a:p>
            <a:pPr marL="12700">
              <a:lnSpc>
                <a:spcPct val="100000"/>
              </a:lnSpc>
              <a:spcBef>
                <a:spcPts val="100"/>
              </a:spcBef>
            </a:pPr>
            <a:r>
              <a:rPr lang="el-GR" b="1" dirty="0" smtClean="0">
                <a:latin typeface="Calibri"/>
                <a:cs typeface="Calibri"/>
              </a:rPr>
              <a:t>α</a:t>
            </a:r>
            <a:endParaRPr lang="el-GR" dirty="0">
              <a:latin typeface="Calibri"/>
              <a:cs typeface="Calibri"/>
            </a:endParaRPr>
          </a:p>
        </p:txBody>
      </p:sp>
      <p:sp>
        <p:nvSpPr>
          <p:cNvPr id="62" name="Rectangle 61"/>
          <p:cNvSpPr/>
          <p:nvPr/>
        </p:nvSpPr>
        <p:spPr>
          <a:xfrm>
            <a:off x="7334709" y="4277308"/>
            <a:ext cx="333746" cy="369332"/>
          </a:xfrm>
          <a:prstGeom prst="rect">
            <a:avLst/>
          </a:prstGeom>
        </p:spPr>
        <p:txBody>
          <a:bodyPr wrap="none">
            <a:spAutoFit/>
          </a:bodyPr>
          <a:lstStyle/>
          <a:p>
            <a:pPr marL="12700">
              <a:lnSpc>
                <a:spcPct val="100000"/>
              </a:lnSpc>
              <a:spcBef>
                <a:spcPts val="100"/>
              </a:spcBef>
            </a:pPr>
            <a:r>
              <a:rPr lang="el-GR" b="1" dirty="0" smtClean="0">
                <a:latin typeface="Calibri"/>
                <a:cs typeface="Calibri"/>
              </a:rPr>
              <a:t>α</a:t>
            </a:r>
            <a:endParaRPr lang="el-GR" dirty="0">
              <a:latin typeface="Calibri"/>
              <a:cs typeface="Calibri"/>
            </a:endParaRPr>
          </a:p>
        </p:txBody>
      </p:sp>
    </p:spTree>
    <p:extLst>
      <p:ext uri="{BB962C8B-B14F-4D97-AF65-F5344CB8AC3E}">
        <p14:creationId xmlns="" xmlns:p14="http://schemas.microsoft.com/office/powerpoint/2010/main" val="3675745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7629"/>
            <a:ext cx="9143999" cy="1327845"/>
          </a:xfrm>
        </p:spPr>
        <p:txBody>
          <a:bodyPr>
            <a:normAutofit/>
          </a:bodyPr>
          <a:lstStyle/>
          <a:p>
            <a:r>
              <a:rPr lang="en-US" sz="3200" b="1" cap="all" dirty="0" smtClean="0">
                <a:solidFill>
                  <a:srgbClr val="FF0000"/>
                </a:solidFill>
              </a:rPr>
              <a:t>Some of important issues associated with Icf dynamics</a:t>
            </a:r>
            <a:endParaRPr lang="en-US" sz="3200" b="1" cap="all" dirty="0">
              <a:solidFill>
                <a:srgbClr val="FF0000"/>
              </a:solidFill>
            </a:endParaRPr>
          </a:p>
        </p:txBody>
      </p:sp>
      <p:sp>
        <p:nvSpPr>
          <p:cNvPr id="9" name="TextBox 8"/>
          <p:cNvSpPr txBox="1"/>
          <p:nvPr/>
        </p:nvSpPr>
        <p:spPr>
          <a:xfrm>
            <a:off x="418011" y="1384664"/>
            <a:ext cx="7615646" cy="4893647"/>
          </a:xfrm>
          <a:prstGeom prst="rect">
            <a:avLst/>
          </a:prstGeom>
          <a:noFill/>
        </p:spPr>
        <p:txBody>
          <a:bodyPr wrap="square" rtlCol="0">
            <a:spAutoFit/>
          </a:bodyPr>
          <a:lstStyle/>
          <a:p>
            <a:pPr>
              <a:buFont typeface="Wingdings" pitchFamily="2" charset="2"/>
              <a:buChar char="Ø"/>
            </a:pPr>
            <a:r>
              <a:rPr lang="en-US" sz="2400" dirty="0" smtClean="0"/>
              <a:t>What is the effect of entrance channel parameters on ICF probability</a:t>
            </a:r>
            <a:r>
              <a:rPr lang="en-US" sz="2400" dirty="0" smtClean="0">
                <a:latin typeface="Times New Roman" pitchFamily="18" charset="0"/>
                <a:cs typeface="Times New Roman" pitchFamily="18" charset="0"/>
              </a:rPr>
              <a:t>?</a:t>
            </a:r>
            <a:endParaRPr lang="en-US" sz="2400" dirty="0" smtClean="0"/>
          </a:p>
          <a:p>
            <a:endParaRPr lang="en-US" sz="2400" dirty="0" smtClean="0"/>
          </a:p>
          <a:p>
            <a:pPr>
              <a:buFont typeface="Wingdings" pitchFamily="2" charset="2"/>
              <a:buChar char="Ø"/>
            </a:pPr>
            <a:r>
              <a:rPr lang="en-US" sz="2400" dirty="0" smtClean="0"/>
              <a:t>How does the input-angular </a:t>
            </a:r>
            <a:r>
              <a:rPr lang="en-US" sz="2400" dirty="0" smtClean="0"/>
              <a:t>momentum </a:t>
            </a:r>
            <a:r>
              <a:rPr lang="en-US" sz="2400" dirty="0" smtClean="0"/>
              <a:t>affect the reaction dynamics</a:t>
            </a:r>
            <a:r>
              <a:rPr lang="en-US" sz="2400" dirty="0" smtClean="0">
                <a:latin typeface="Times New Roman" pitchFamily="18" charset="0"/>
                <a:cs typeface="Times New Roman" pitchFamily="18" charset="0"/>
              </a:rPr>
              <a:t>?</a:t>
            </a:r>
            <a:r>
              <a:rPr lang="en-US" sz="2400" dirty="0" smtClean="0"/>
              <a:t> </a:t>
            </a:r>
          </a:p>
          <a:p>
            <a:endParaRPr lang="en-US" sz="2400" dirty="0" smtClean="0"/>
          </a:p>
          <a:p>
            <a:pPr>
              <a:buFont typeface="Wingdings" pitchFamily="2" charset="2"/>
              <a:buChar char="Ø"/>
            </a:pPr>
            <a:r>
              <a:rPr lang="en-US" sz="2400" dirty="0" smtClean="0"/>
              <a:t>Is there any interplay between mass-asymmetry of interacting partners and projectile structure</a:t>
            </a:r>
            <a:r>
              <a:rPr lang="en-US" sz="2400" dirty="0" smtClean="0">
                <a:latin typeface="Times New Roman" pitchFamily="18" charset="0"/>
                <a:cs typeface="Times New Roman" pitchFamily="18" charset="0"/>
              </a:rPr>
              <a:t>?</a:t>
            </a:r>
            <a:r>
              <a:rPr lang="en-US" sz="2400" dirty="0" smtClean="0"/>
              <a:t> </a:t>
            </a:r>
          </a:p>
          <a:p>
            <a:endParaRPr lang="en-US" sz="2400" dirty="0" smtClean="0"/>
          </a:p>
          <a:p>
            <a:pPr>
              <a:buFont typeface="Wingdings" pitchFamily="2" charset="2"/>
              <a:buChar char="Ø"/>
            </a:pPr>
            <a:r>
              <a:rPr lang="en-US" sz="2400" dirty="0" smtClean="0"/>
              <a:t>What is the effect of break up on fusion cross-section</a:t>
            </a:r>
            <a:r>
              <a:rPr lang="en-US" sz="2400" dirty="0" smtClean="0">
                <a:latin typeface="Times New Roman" pitchFamily="18" charset="0"/>
                <a:cs typeface="Times New Roman" pitchFamily="18" charset="0"/>
              </a:rPr>
              <a: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 xmlns:p14="http://schemas.microsoft.com/office/powerpoint/2010/main" val="99830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5942" y="17629"/>
            <a:ext cx="8948057" cy="1327845"/>
          </a:xfrm>
        </p:spPr>
        <p:txBody>
          <a:bodyPr>
            <a:normAutofit/>
          </a:bodyPr>
          <a:lstStyle/>
          <a:p>
            <a:r>
              <a:rPr lang="en-US" sz="4000" b="1" cap="all" dirty="0" smtClean="0">
                <a:solidFill>
                  <a:srgbClr val="FF0000"/>
                </a:solidFill>
              </a:rPr>
              <a:t>Experimental details</a:t>
            </a:r>
            <a:endParaRPr lang="en-US" sz="4000" b="1" cap="all" dirty="0">
              <a:solidFill>
                <a:srgbClr val="FF0000"/>
              </a:solidFill>
            </a:endParaRPr>
          </a:p>
        </p:txBody>
      </p:sp>
      <p:sp>
        <p:nvSpPr>
          <p:cNvPr id="3" name="Right Arrow 2"/>
          <p:cNvSpPr/>
          <p:nvPr/>
        </p:nvSpPr>
        <p:spPr>
          <a:xfrm>
            <a:off x="600884" y="2116184"/>
            <a:ext cx="862156" cy="36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28442" y="1922295"/>
            <a:ext cx="5800370" cy="769441"/>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 Preparation </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1726889" y="2980398"/>
            <a:ext cx="312906" cy="769441"/>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ight Arrow 9"/>
          <p:cNvSpPr/>
          <p:nvPr/>
        </p:nvSpPr>
        <p:spPr>
          <a:xfrm>
            <a:off x="631361" y="4001607"/>
            <a:ext cx="862156" cy="36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53220" y="3894808"/>
            <a:ext cx="6138412"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ACTIVATION TECHNIQUE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142657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5942" y="17629"/>
            <a:ext cx="8948057" cy="1327845"/>
          </a:xfrm>
        </p:spPr>
        <p:txBody>
          <a:bodyPr>
            <a:normAutofit/>
          </a:bodyPr>
          <a:lstStyle/>
          <a:p>
            <a:r>
              <a:rPr lang="en-US" sz="4000" b="1" cap="all" dirty="0" smtClean="0">
                <a:solidFill>
                  <a:srgbClr val="FF0000"/>
                </a:solidFill>
              </a:rPr>
              <a:t>Target preparation</a:t>
            </a:r>
            <a:endParaRPr lang="en-US" sz="4000" b="1" cap="all" dirty="0">
              <a:solidFill>
                <a:srgbClr val="FF0000"/>
              </a:solidFill>
            </a:endParaRPr>
          </a:p>
        </p:txBody>
      </p:sp>
      <p:sp>
        <p:nvSpPr>
          <p:cNvPr id="7" name="object 13"/>
          <p:cNvSpPr txBox="1"/>
          <p:nvPr/>
        </p:nvSpPr>
        <p:spPr>
          <a:xfrm>
            <a:off x="533603" y="976250"/>
            <a:ext cx="7918066" cy="2277547"/>
          </a:xfrm>
          <a:prstGeom prst="rect">
            <a:avLst/>
          </a:prstGeom>
        </p:spPr>
        <p:txBody>
          <a:bodyPr vert="horz" wrap="square" lIns="0" tIns="12700" rIns="0" bIns="0" rtlCol="0">
            <a:spAutoFit/>
          </a:bodyPr>
          <a:lstStyle/>
          <a:p>
            <a:pPr marL="368300" marR="17780" indent="-342900" algn="just">
              <a:lnSpc>
                <a:spcPct val="150100"/>
              </a:lnSpc>
              <a:spcBef>
                <a:spcPts val="100"/>
              </a:spcBef>
              <a:buFont typeface="Wingdings"/>
              <a:buChar char=""/>
              <a:tabLst>
                <a:tab pos="368300" algn="l"/>
              </a:tabLst>
            </a:pPr>
            <a:r>
              <a:rPr sz="2400" dirty="0">
                <a:latin typeface="Times New Roman"/>
                <a:cs typeface="Times New Roman"/>
              </a:rPr>
              <a:t>In </a:t>
            </a:r>
            <a:r>
              <a:rPr sz="2400" spc="-5" dirty="0">
                <a:latin typeface="Times New Roman"/>
                <a:cs typeface="Times New Roman"/>
              </a:rPr>
              <a:t>the present </a:t>
            </a:r>
            <a:r>
              <a:rPr sz="2400" dirty="0">
                <a:latin typeface="Times New Roman"/>
                <a:cs typeface="Times New Roman"/>
              </a:rPr>
              <a:t>work </a:t>
            </a:r>
            <a:r>
              <a:rPr sz="2400" spc="-5" dirty="0">
                <a:latin typeface="Times New Roman"/>
                <a:cs typeface="Times New Roman"/>
              </a:rPr>
              <a:t>rolling </a:t>
            </a:r>
            <a:r>
              <a:rPr sz="2400" spc="-5">
                <a:latin typeface="Times New Roman"/>
                <a:cs typeface="Times New Roman"/>
              </a:rPr>
              <a:t>technique </a:t>
            </a:r>
            <a:r>
              <a:rPr sz="2400" smtClean="0">
                <a:latin typeface="Times New Roman"/>
                <a:cs typeface="Times New Roman"/>
              </a:rPr>
              <a:t>w</a:t>
            </a:r>
            <a:r>
              <a:rPr lang="en-US" sz="2400" dirty="0" smtClean="0">
                <a:latin typeface="Times New Roman"/>
                <a:cs typeface="Times New Roman"/>
              </a:rPr>
              <a:t>as</a:t>
            </a:r>
            <a:r>
              <a:rPr sz="2400" smtClean="0">
                <a:latin typeface="Times New Roman"/>
                <a:cs typeface="Times New Roman"/>
              </a:rPr>
              <a:t> </a:t>
            </a:r>
            <a:r>
              <a:rPr sz="2400" dirty="0">
                <a:latin typeface="Times New Roman"/>
                <a:cs typeface="Times New Roman"/>
              </a:rPr>
              <a:t>used to </a:t>
            </a:r>
            <a:r>
              <a:rPr sz="2400" spc="-5" dirty="0">
                <a:latin typeface="Times New Roman"/>
                <a:cs typeface="Times New Roman"/>
              </a:rPr>
              <a:t>obtain </a:t>
            </a:r>
            <a:r>
              <a:rPr sz="2400" spc="-10" dirty="0">
                <a:latin typeface="Times New Roman"/>
                <a:cs typeface="Times New Roman"/>
              </a:rPr>
              <a:t>self- </a:t>
            </a:r>
            <a:r>
              <a:rPr sz="2400" spc="-5" dirty="0">
                <a:latin typeface="Times New Roman"/>
                <a:cs typeface="Times New Roman"/>
              </a:rPr>
              <a:t> </a:t>
            </a:r>
            <a:r>
              <a:rPr sz="2400" dirty="0">
                <a:latin typeface="Times New Roman"/>
                <a:cs typeface="Times New Roman"/>
              </a:rPr>
              <a:t>supporting</a:t>
            </a:r>
            <a:r>
              <a:rPr sz="2400" spc="240" dirty="0">
                <a:latin typeface="Times New Roman"/>
                <a:cs typeface="Times New Roman"/>
              </a:rPr>
              <a:t> </a:t>
            </a:r>
            <a:r>
              <a:rPr sz="2400" spc="-10" dirty="0">
                <a:latin typeface="Times New Roman"/>
                <a:cs typeface="Times New Roman"/>
              </a:rPr>
              <a:t>target</a:t>
            </a:r>
            <a:r>
              <a:rPr sz="2400" spc="270" dirty="0">
                <a:latin typeface="Times New Roman"/>
                <a:cs typeface="Times New Roman"/>
              </a:rPr>
              <a:t> </a:t>
            </a:r>
            <a:r>
              <a:rPr sz="2400" spc="-5" dirty="0">
                <a:latin typeface="Times New Roman"/>
                <a:cs typeface="Times New Roman"/>
              </a:rPr>
              <a:t>foils</a:t>
            </a:r>
            <a:r>
              <a:rPr sz="2400" spc="270" dirty="0">
                <a:latin typeface="Times New Roman"/>
                <a:cs typeface="Times New Roman"/>
              </a:rPr>
              <a:t> </a:t>
            </a:r>
            <a:r>
              <a:rPr sz="2400" spc="-10">
                <a:latin typeface="Times New Roman"/>
                <a:cs typeface="Times New Roman"/>
              </a:rPr>
              <a:t>of</a:t>
            </a:r>
            <a:r>
              <a:rPr sz="2400" spc="254">
                <a:latin typeface="Times New Roman"/>
                <a:cs typeface="Times New Roman"/>
              </a:rPr>
              <a:t> </a:t>
            </a:r>
            <a:r>
              <a:rPr lang="en-US" sz="2400" spc="-35" dirty="0" smtClean="0">
                <a:latin typeface="Times New Roman"/>
                <a:cs typeface="Times New Roman"/>
              </a:rPr>
              <a:t>Niobium</a:t>
            </a:r>
            <a:r>
              <a:rPr sz="2400" spc="260" smtClean="0">
                <a:latin typeface="Times New Roman"/>
                <a:cs typeface="Times New Roman"/>
              </a:rPr>
              <a:t> </a:t>
            </a:r>
            <a:r>
              <a:rPr sz="2400" spc="-5" smtClean="0">
                <a:latin typeface="Times New Roman"/>
                <a:cs typeface="Times New Roman"/>
              </a:rPr>
              <a:t>(</a:t>
            </a:r>
            <a:r>
              <a:rPr lang="en-US" sz="2400" spc="-7" baseline="24305" dirty="0" smtClean="0">
                <a:latin typeface="Times New Roman"/>
                <a:cs typeface="Times New Roman"/>
              </a:rPr>
              <a:t>93</a:t>
            </a:r>
            <a:r>
              <a:rPr lang="en-US" sz="2400" spc="-5" dirty="0" smtClean="0">
                <a:latin typeface="Times New Roman"/>
                <a:cs typeface="Times New Roman"/>
              </a:rPr>
              <a:t>Nb</a:t>
            </a:r>
            <a:r>
              <a:rPr sz="2400" spc="-5" smtClean="0">
                <a:latin typeface="Times New Roman"/>
                <a:cs typeface="Times New Roman"/>
              </a:rPr>
              <a:t>)</a:t>
            </a:r>
            <a:r>
              <a:rPr sz="2400" spc="265" smtClean="0">
                <a:latin typeface="Times New Roman"/>
                <a:cs typeface="Times New Roman"/>
              </a:rPr>
              <a:t> </a:t>
            </a:r>
            <a:r>
              <a:rPr sz="2400" dirty="0">
                <a:latin typeface="Times New Roman"/>
                <a:cs typeface="Times New Roman"/>
              </a:rPr>
              <a:t>and</a:t>
            </a:r>
            <a:r>
              <a:rPr sz="2400" spc="265" dirty="0">
                <a:latin typeface="Times New Roman"/>
                <a:cs typeface="Times New Roman"/>
              </a:rPr>
              <a:t> </a:t>
            </a:r>
            <a:r>
              <a:rPr sz="2400" spc="-5" dirty="0">
                <a:latin typeface="Times New Roman"/>
                <a:cs typeface="Times New Roman"/>
              </a:rPr>
              <a:t>Al-catcher</a:t>
            </a:r>
            <a:r>
              <a:rPr sz="2400" spc="265" dirty="0">
                <a:latin typeface="Times New Roman"/>
                <a:cs typeface="Times New Roman"/>
              </a:rPr>
              <a:t> </a:t>
            </a:r>
            <a:r>
              <a:rPr sz="2400" spc="-5" dirty="0">
                <a:latin typeface="Times New Roman"/>
                <a:cs typeface="Times New Roman"/>
              </a:rPr>
              <a:t>foils </a:t>
            </a:r>
            <a:r>
              <a:rPr sz="2400" spc="-590" dirty="0">
                <a:latin typeface="Times New Roman"/>
                <a:cs typeface="Times New Roman"/>
              </a:rPr>
              <a:t> </a:t>
            </a:r>
            <a:r>
              <a:rPr sz="2400" dirty="0">
                <a:latin typeface="Times New Roman"/>
                <a:cs typeface="Times New Roman"/>
              </a:rPr>
              <a:t>at</a:t>
            </a:r>
            <a:r>
              <a:rPr sz="2400" spc="-60" dirty="0">
                <a:latin typeface="Times New Roman"/>
                <a:cs typeface="Times New Roman"/>
              </a:rPr>
              <a:t> </a:t>
            </a:r>
            <a:r>
              <a:rPr sz="2400" spc="-40" dirty="0">
                <a:latin typeface="Times New Roman"/>
                <a:cs typeface="Times New Roman"/>
              </a:rPr>
              <a:t>Target</a:t>
            </a:r>
            <a:r>
              <a:rPr sz="2400" spc="-20" dirty="0">
                <a:latin typeface="Times New Roman"/>
                <a:cs typeface="Times New Roman"/>
              </a:rPr>
              <a:t> </a:t>
            </a:r>
            <a:r>
              <a:rPr sz="2400" dirty="0">
                <a:latin typeface="Times New Roman"/>
                <a:cs typeface="Times New Roman"/>
              </a:rPr>
              <a:t>Lab of</a:t>
            </a:r>
            <a:r>
              <a:rPr sz="2400" spc="-10" dirty="0">
                <a:latin typeface="Times New Roman"/>
                <a:cs typeface="Times New Roman"/>
              </a:rPr>
              <a:t> </a:t>
            </a:r>
            <a:r>
              <a:rPr sz="2400" spc="-5" dirty="0">
                <a:latin typeface="Times New Roman"/>
                <a:cs typeface="Times New Roman"/>
              </a:rPr>
              <a:t>IUAC,</a:t>
            </a:r>
            <a:r>
              <a:rPr sz="2400" spc="20" dirty="0">
                <a:latin typeface="Times New Roman"/>
                <a:cs typeface="Times New Roman"/>
              </a:rPr>
              <a:t> </a:t>
            </a:r>
            <a:r>
              <a:rPr sz="2400" spc="-5" dirty="0">
                <a:latin typeface="Times New Roman"/>
                <a:cs typeface="Times New Roman"/>
              </a:rPr>
              <a:t>New</a:t>
            </a:r>
            <a:r>
              <a:rPr sz="2400" spc="5" dirty="0">
                <a:latin typeface="Times New Roman"/>
                <a:cs typeface="Times New Roman"/>
              </a:rPr>
              <a:t> </a:t>
            </a:r>
            <a:r>
              <a:rPr sz="2400" dirty="0">
                <a:latin typeface="Times New Roman"/>
                <a:cs typeface="Times New Roman"/>
              </a:rPr>
              <a:t>Delhi.</a:t>
            </a:r>
            <a:endParaRPr sz="2400">
              <a:latin typeface="Times New Roman"/>
              <a:cs typeface="Times New Roman"/>
            </a:endParaRPr>
          </a:p>
          <a:p>
            <a:pPr marL="1337945">
              <a:lnSpc>
                <a:spcPct val="100000"/>
              </a:lnSpc>
              <a:spcBef>
                <a:spcPts val="2330"/>
              </a:spcBef>
              <a:tabLst>
                <a:tab pos="4634865" algn="l"/>
              </a:tabLst>
            </a:pPr>
            <a:endParaRPr sz="3000" baseline="1388">
              <a:latin typeface="Times New Roman"/>
              <a:cs typeface="Times New Roman"/>
            </a:endParaRPr>
          </a:p>
        </p:txBody>
      </p:sp>
      <p:sp>
        <p:nvSpPr>
          <p:cNvPr id="8194" name="AutoShape 2" descr="Target Lab | Inter-University Accelerator Centre (IUA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target_lab6.jpg"/>
          <p:cNvPicPr/>
          <p:nvPr/>
        </p:nvPicPr>
        <p:blipFill>
          <a:blip r:embed="rId3"/>
          <a:stretch>
            <a:fillRect/>
          </a:stretch>
        </p:blipFill>
        <p:spPr>
          <a:xfrm>
            <a:off x="834992" y="2726277"/>
            <a:ext cx="3502863" cy="3484522"/>
          </a:xfrm>
          <a:prstGeom prst="rect">
            <a:avLst/>
          </a:prstGeom>
        </p:spPr>
      </p:pic>
      <p:pic>
        <p:nvPicPr>
          <p:cNvPr id="15" name="Picture 14" descr="rm.jpg"/>
          <p:cNvPicPr>
            <a:picLocks noChangeAspect="1"/>
          </p:cNvPicPr>
          <p:nvPr/>
        </p:nvPicPr>
        <p:blipFill>
          <a:blip r:embed="rId4"/>
          <a:stretch>
            <a:fillRect/>
          </a:stretch>
        </p:blipFill>
        <p:spPr>
          <a:xfrm>
            <a:off x="4532815" y="2734310"/>
            <a:ext cx="3984171" cy="3512114"/>
          </a:xfrm>
          <a:prstGeom prst="rect">
            <a:avLst/>
          </a:prstGeom>
        </p:spPr>
      </p:pic>
      <p:sp>
        <p:nvSpPr>
          <p:cNvPr id="10" name="TextBox 9"/>
          <p:cNvSpPr txBox="1"/>
          <p:nvPr/>
        </p:nvSpPr>
        <p:spPr>
          <a:xfrm>
            <a:off x="1294401" y="6222675"/>
            <a:ext cx="1815690" cy="369332"/>
          </a:xfrm>
          <a:prstGeom prst="rect">
            <a:avLst/>
          </a:prstGeom>
          <a:noFill/>
        </p:spPr>
        <p:txBody>
          <a:bodyPr wrap="none" rtlCol="0">
            <a:spAutoFit/>
          </a:bodyPr>
          <a:lstStyle/>
          <a:p>
            <a:r>
              <a:rPr lang="en-US" dirty="0" smtClean="0"/>
              <a:t>Rolling Machine 1</a:t>
            </a:r>
            <a:endParaRPr lang="en-US" dirty="0"/>
          </a:p>
        </p:txBody>
      </p:sp>
      <p:sp>
        <p:nvSpPr>
          <p:cNvPr id="11" name="TextBox 10"/>
          <p:cNvSpPr txBox="1"/>
          <p:nvPr/>
        </p:nvSpPr>
        <p:spPr>
          <a:xfrm>
            <a:off x="5092426" y="6244450"/>
            <a:ext cx="1815690" cy="369332"/>
          </a:xfrm>
          <a:prstGeom prst="rect">
            <a:avLst/>
          </a:prstGeom>
          <a:noFill/>
        </p:spPr>
        <p:txBody>
          <a:bodyPr wrap="none" rtlCol="0">
            <a:spAutoFit/>
          </a:bodyPr>
          <a:lstStyle/>
          <a:p>
            <a:r>
              <a:rPr lang="en-US" dirty="0" smtClean="0"/>
              <a:t>Rolling Machine 2</a:t>
            </a:r>
            <a:endParaRPr lang="en-US" dirty="0"/>
          </a:p>
        </p:txBody>
      </p:sp>
    </p:spTree>
    <p:extLst>
      <p:ext uri="{BB962C8B-B14F-4D97-AF65-F5344CB8AC3E}">
        <p14:creationId xmlns="" xmlns:p14="http://schemas.microsoft.com/office/powerpoint/2010/main" val="368113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6"/>
          <p:cNvGrpSpPr/>
          <p:nvPr/>
        </p:nvGrpSpPr>
        <p:grpSpPr>
          <a:xfrm>
            <a:off x="123444" y="911390"/>
            <a:ext cx="5699760" cy="5565775"/>
            <a:chOff x="123444" y="911390"/>
            <a:chExt cx="5699760" cy="5565775"/>
          </a:xfrm>
        </p:grpSpPr>
        <p:pic>
          <p:nvPicPr>
            <p:cNvPr id="11" name="object 7"/>
            <p:cNvPicPr/>
            <p:nvPr/>
          </p:nvPicPr>
          <p:blipFill>
            <a:blip r:embed="rId3" cstate="print"/>
            <a:stretch>
              <a:fillRect/>
            </a:stretch>
          </p:blipFill>
          <p:spPr>
            <a:xfrm>
              <a:off x="123444" y="911390"/>
              <a:ext cx="5699759" cy="5565648"/>
            </a:xfrm>
            <a:prstGeom prst="rect">
              <a:avLst/>
            </a:prstGeom>
          </p:spPr>
        </p:pic>
        <p:pic>
          <p:nvPicPr>
            <p:cNvPr id="12" name="object 8"/>
            <p:cNvPicPr/>
            <p:nvPr/>
          </p:nvPicPr>
          <p:blipFill>
            <a:blip r:embed="rId4" cstate="print"/>
            <a:stretch>
              <a:fillRect/>
            </a:stretch>
          </p:blipFill>
          <p:spPr>
            <a:xfrm>
              <a:off x="327660" y="1115567"/>
              <a:ext cx="5111496" cy="4977384"/>
            </a:xfrm>
            <a:prstGeom prst="rect">
              <a:avLst/>
            </a:prstGeom>
          </p:spPr>
        </p:pic>
        <p:sp>
          <p:nvSpPr>
            <p:cNvPr id="14" name="object 9"/>
            <p:cNvSpPr/>
            <p:nvPr/>
          </p:nvSpPr>
          <p:spPr>
            <a:xfrm>
              <a:off x="2922270" y="2344292"/>
              <a:ext cx="419734" cy="214629"/>
            </a:xfrm>
            <a:custGeom>
              <a:avLst/>
              <a:gdLst/>
              <a:ahLst/>
              <a:cxnLst/>
              <a:rect l="l" t="t" r="r" b="b"/>
              <a:pathLst>
                <a:path w="419735" h="214630">
                  <a:moveTo>
                    <a:pt x="100584" y="0"/>
                  </a:moveTo>
                  <a:lnTo>
                    <a:pt x="0" y="113537"/>
                  </a:lnTo>
                  <a:lnTo>
                    <a:pt x="113537" y="214122"/>
                  </a:lnTo>
                  <a:lnTo>
                    <a:pt x="110362" y="160655"/>
                  </a:lnTo>
                  <a:lnTo>
                    <a:pt x="419734" y="141859"/>
                  </a:lnTo>
                  <a:lnTo>
                    <a:pt x="413257" y="34798"/>
                  </a:lnTo>
                  <a:lnTo>
                    <a:pt x="103886" y="53467"/>
                  </a:lnTo>
                  <a:lnTo>
                    <a:pt x="100584" y="0"/>
                  </a:lnTo>
                  <a:close/>
                </a:path>
              </a:pathLst>
            </a:custGeom>
            <a:solidFill>
              <a:srgbClr val="FFFF00"/>
            </a:solidFill>
          </p:spPr>
          <p:txBody>
            <a:bodyPr wrap="square" lIns="0" tIns="0" rIns="0" bIns="0" rtlCol="0"/>
            <a:lstStyle/>
            <a:p>
              <a:endParaRPr/>
            </a:p>
          </p:txBody>
        </p:sp>
        <p:sp>
          <p:nvSpPr>
            <p:cNvPr id="15" name="object 10"/>
            <p:cNvSpPr/>
            <p:nvPr/>
          </p:nvSpPr>
          <p:spPr>
            <a:xfrm>
              <a:off x="2922270" y="2344292"/>
              <a:ext cx="419734" cy="214629"/>
            </a:xfrm>
            <a:custGeom>
              <a:avLst/>
              <a:gdLst/>
              <a:ahLst/>
              <a:cxnLst/>
              <a:rect l="l" t="t" r="r" b="b"/>
              <a:pathLst>
                <a:path w="419735" h="214630">
                  <a:moveTo>
                    <a:pt x="0" y="113537"/>
                  </a:moveTo>
                  <a:lnTo>
                    <a:pt x="113537" y="214122"/>
                  </a:lnTo>
                  <a:lnTo>
                    <a:pt x="110362" y="160655"/>
                  </a:lnTo>
                  <a:lnTo>
                    <a:pt x="419734" y="141859"/>
                  </a:lnTo>
                  <a:lnTo>
                    <a:pt x="413257" y="34798"/>
                  </a:lnTo>
                  <a:lnTo>
                    <a:pt x="103886" y="53467"/>
                  </a:lnTo>
                  <a:lnTo>
                    <a:pt x="100584" y="0"/>
                  </a:lnTo>
                  <a:lnTo>
                    <a:pt x="0" y="113537"/>
                  </a:lnTo>
                  <a:close/>
                </a:path>
              </a:pathLst>
            </a:custGeom>
            <a:ln w="25400">
              <a:solidFill>
                <a:srgbClr val="00AF50"/>
              </a:solidFill>
            </a:ln>
          </p:spPr>
          <p:txBody>
            <a:bodyPr wrap="square" lIns="0" tIns="0" rIns="0" bIns="0" rtlCol="0"/>
            <a:lstStyle/>
            <a:p>
              <a:endParaRPr/>
            </a:p>
          </p:txBody>
        </p:sp>
      </p:grpSp>
      <p:sp>
        <p:nvSpPr>
          <p:cNvPr id="8" name="Title 1"/>
          <p:cNvSpPr>
            <a:spLocks noGrp="1"/>
          </p:cNvSpPr>
          <p:nvPr>
            <p:ph type="title"/>
          </p:nvPr>
        </p:nvSpPr>
        <p:spPr>
          <a:xfrm>
            <a:off x="195942" y="17629"/>
            <a:ext cx="8948057" cy="1327845"/>
          </a:xfrm>
        </p:spPr>
        <p:txBody>
          <a:bodyPr>
            <a:normAutofit/>
          </a:bodyPr>
          <a:lstStyle/>
          <a:p>
            <a:r>
              <a:rPr lang="en-US" sz="4000" b="1" cap="all" dirty="0" smtClean="0">
                <a:solidFill>
                  <a:srgbClr val="FF0000"/>
                </a:solidFill>
              </a:rPr>
              <a:t>Irradiations</a:t>
            </a:r>
            <a:endParaRPr lang="en-US" sz="4000" b="1" cap="all" dirty="0">
              <a:solidFill>
                <a:srgbClr val="FF0000"/>
              </a:solidFill>
            </a:endParaRPr>
          </a:p>
        </p:txBody>
      </p:sp>
      <p:sp>
        <p:nvSpPr>
          <p:cNvPr id="9" name="object 11"/>
          <p:cNvSpPr txBox="1"/>
          <p:nvPr/>
        </p:nvSpPr>
        <p:spPr>
          <a:xfrm>
            <a:off x="322897" y="1110805"/>
            <a:ext cx="5121275" cy="4987290"/>
          </a:xfrm>
          <a:prstGeom prst="rect">
            <a:avLst/>
          </a:prstGeom>
          <a:ln w="9525">
            <a:solidFill>
              <a:srgbClr val="C00000"/>
            </a:solidFill>
          </a:ln>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3140075" marR="736600" indent="-251460">
              <a:lnSpc>
                <a:spcPct val="107300"/>
              </a:lnSpc>
              <a:spcBef>
                <a:spcPts val="1205"/>
              </a:spcBef>
            </a:pPr>
            <a:r>
              <a:rPr sz="1400" b="1" spc="5" dirty="0">
                <a:solidFill>
                  <a:srgbClr val="FF0000"/>
                </a:solidFill>
                <a:latin typeface="Times New Roman"/>
                <a:cs typeface="Times New Roman"/>
              </a:rPr>
              <a:t>I</a:t>
            </a:r>
            <a:r>
              <a:rPr sz="1400" b="1" spc="-5" dirty="0">
                <a:solidFill>
                  <a:srgbClr val="FF0000"/>
                </a:solidFill>
                <a:latin typeface="Times New Roman"/>
                <a:cs typeface="Times New Roman"/>
              </a:rPr>
              <a:t>n</a:t>
            </a:r>
            <a:r>
              <a:rPr sz="1400" b="1" dirty="0">
                <a:solidFill>
                  <a:srgbClr val="FF0000"/>
                </a:solidFill>
                <a:latin typeface="Times New Roman"/>
                <a:cs typeface="Times New Roman"/>
              </a:rPr>
              <a:t>-vacuum</a:t>
            </a:r>
            <a:r>
              <a:rPr sz="1400" b="1" spc="-45" dirty="0">
                <a:solidFill>
                  <a:srgbClr val="FF0000"/>
                </a:solidFill>
                <a:latin typeface="Times New Roman"/>
                <a:cs typeface="Times New Roman"/>
              </a:rPr>
              <a:t> </a:t>
            </a:r>
            <a:r>
              <a:rPr sz="1400" b="1" dirty="0">
                <a:solidFill>
                  <a:srgbClr val="FF0000"/>
                </a:solidFill>
                <a:latin typeface="Times New Roman"/>
                <a:cs typeface="Times New Roman"/>
              </a:rPr>
              <a:t>tr</a:t>
            </a:r>
            <a:r>
              <a:rPr sz="1400" b="1" spc="5" dirty="0">
                <a:solidFill>
                  <a:srgbClr val="FF0000"/>
                </a:solidFill>
                <a:latin typeface="Times New Roman"/>
                <a:cs typeface="Times New Roman"/>
              </a:rPr>
              <a:t>a</a:t>
            </a:r>
            <a:r>
              <a:rPr sz="1400" b="1" dirty="0">
                <a:solidFill>
                  <a:srgbClr val="FF0000"/>
                </a:solidFill>
                <a:latin typeface="Times New Roman"/>
                <a:cs typeface="Times New Roman"/>
              </a:rPr>
              <a:t>nsfer  facility</a:t>
            </a:r>
            <a:r>
              <a:rPr sz="1400" b="1" spc="-45" dirty="0">
                <a:solidFill>
                  <a:srgbClr val="FF0000"/>
                </a:solidFill>
                <a:latin typeface="Times New Roman"/>
                <a:cs typeface="Times New Roman"/>
              </a:rPr>
              <a:t> </a:t>
            </a:r>
            <a:r>
              <a:rPr sz="1400" b="1" spc="-5" dirty="0">
                <a:solidFill>
                  <a:srgbClr val="FF0000"/>
                </a:solidFill>
                <a:latin typeface="Times New Roman"/>
                <a:cs typeface="Times New Roman"/>
              </a:rPr>
              <a:t>(ITF)</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45"/>
              </a:spcBef>
            </a:pPr>
            <a:endParaRPr sz="2150">
              <a:latin typeface="Times New Roman"/>
              <a:cs typeface="Times New Roman"/>
            </a:endParaRPr>
          </a:p>
          <a:p>
            <a:pPr marL="7620">
              <a:lnSpc>
                <a:spcPct val="100000"/>
              </a:lnSpc>
            </a:pPr>
            <a:r>
              <a:rPr sz="1800" b="1" dirty="0">
                <a:solidFill>
                  <a:srgbClr val="FF0000"/>
                </a:solidFill>
                <a:latin typeface="Times New Roman"/>
                <a:cs typeface="Times New Roman"/>
              </a:rPr>
              <a:t>Beam</a:t>
            </a:r>
            <a:r>
              <a:rPr sz="1800" b="1" spc="-35" dirty="0">
                <a:solidFill>
                  <a:srgbClr val="FF0000"/>
                </a:solidFill>
                <a:latin typeface="Times New Roman"/>
                <a:cs typeface="Times New Roman"/>
              </a:rPr>
              <a:t> </a:t>
            </a:r>
            <a:r>
              <a:rPr sz="1800" b="1" spc="-5" dirty="0">
                <a:solidFill>
                  <a:srgbClr val="FF0000"/>
                </a:solidFill>
                <a:latin typeface="Times New Roman"/>
                <a:cs typeface="Times New Roman"/>
              </a:rPr>
              <a:t>line</a:t>
            </a:r>
            <a:endParaRPr sz="1800">
              <a:latin typeface="Times New Roman"/>
              <a:cs typeface="Times New Roman"/>
            </a:endParaRPr>
          </a:p>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45"/>
              </a:spcBef>
            </a:pPr>
            <a:endParaRPr sz="1650">
              <a:latin typeface="Times New Roman"/>
              <a:cs typeface="Times New Roman"/>
            </a:endParaRPr>
          </a:p>
          <a:p>
            <a:pPr marL="2190750">
              <a:lnSpc>
                <a:spcPct val="100000"/>
              </a:lnSpc>
            </a:pPr>
            <a:r>
              <a:rPr sz="1800" b="1" spc="-5" dirty="0">
                <a:solidFill>
                  <a:srgbClr val="C00000"/>
                </a:solidFill>
                <a:latin typeface="Times New Roman"/>
                <a:cs typeface="Times New Roman"/>
              </a:rPr>
              <a:t>Scattering</a:t>
            </a:r>
            <a:r>
              <a:rPr sz="1800" b="1" spc="-25" dirty="0">
                <a:solidFill>
                  <a:srgbClr val="C00000"/>
                </a:solidFill>
                <a:latin typeface="Times New Roman"/>
                <a:cs typeface="Times New Roman"/>
              </a:rPr>
              <a:t> </a:t>
            </a:r>
            <a:r>
              <a:rPr sz="1800" b="1" spc="-5" dirty="0">
                <a:solidFill>
                  <a:srgbClr val="C00000"/>
                </a:solidFill>
                <a:latin typeface="Times New Roman"/>
                <a:cs typeface="Times New Roman"/>
              </a:rPr>
              <a:t>chamber</a:t>
            </a:r>
            <a:endParaRPr sz="1800">
              <a:latin typeface="Times New Roman"/>
              <a:cs typeface="Times New Roman"/>
            </a:endParaRPr>
          </a:p>
        </p:txBody>
      </p:sp>
      <p:sp>
        <p:nvSpPr>
          <p:cNvPr id="17" name="TextBox 16"/>
          <p:cNvSpPr txBox="1"/>
          <p:nvPr/>
        </p:nvSpPr>
        <p:spPr>
          <a:xfrm>
            <a:off x="5751887" y="1308208"/>
            <a:ext cx="3069384" cy="1200329"/>
          </a:xfrm>
          <a:prstGeom prst="rect">
            <a:avLst/>
          </a:prstGeom>
          <a:noFill/>
        </p:spPr>
        <p:txBody>
          <a:bodyPr wrap="square" rtlCol="0">
            <a:spAutoFit/>
          </a:bodyPr>
          <a:lstStyle/>
          <a:p>
            <a:pPr algn="just"/>
            <a:r>
              <a:rPr lang="en-US" dirty="0" smtClean="0">
                <a:latin typeface="Arial Black" pitchFamily="34" charset="0"/>
              </a:rPr>
              <a:t>All the irradiations have been performed at General Purpose Scattering Chamber. </a:t>
            </a:r>
            <a:endParaRPr lang="en-US" dirty="0">
              <a:latin typeface="Arial Black" pitchFamily="34" charset="0"/>
            </a:endParaRPr>
          </a:p>
        </p:txBody>
      </p:sp>
    </p:spTree>
    <p:extLst>
      <p:ext uri="{BB962C8B-B14F-4D97-AF65-F5344CB8AC3E}">
        <p14:creationId xmlns="" xmlns:p14="http://schemas.microsoft.com/office/powerpoint/2010/main" val="44039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 y="17629"/>
            <a:ext cx="8948057" cy="1327845"/>
          </a:xfrm>
        </p:spPr>
        <p:txBody>
          <a:bodyPr>
            <a:normAutofit/>
          </a:bodyPr>
          <a:lstStyle/>
          <a:p>
            <a:r>
              <a:rPr lang="en-US" sz="4000" b="1" cap="all" dirty="0" smtClean="0">
                <a:solidFill>
                  <a:srgbClr val="FF0000"/>
                </a:solidFill>
              </a:rPr>
              <a:t>Activation Technique</a:t>
            </a:r>
            <a:endParaRPr lang="en-US" sz="4000" b="1" cap="all" dirty="0">
              <a:solidFill>
                <a:srgbClr val="FF0000"/>
              </a:solidFill>
            </a:endParaRPr>
          </a:p>
        </p:txBody>
      </p:sp>
      <p:grpSp>
        <p:nvGrpSpPr>
          <p:cNvPr id="3" name="object 24"/>
          <p:cNvGrpSpPr/>
          <p:nvPr/>
        </p:nvGrpSpPr>
        <p:grpSpPr>
          <a:xfrm>
            <a:off x="1569686" y="1935418"/>
            <a:ext cx="2345977" cy="2697571"/>
            <a:chOff x="1569686" y="1935418"/>
            <a:chExt cx="2345977" cy="2697571"/>
          </a:xfrm>
        </p:grpSpPr>
        <p:pic>
          <p:nvPicPr>
            <p:cNvPr id="4" name="object 25"/>
            <p:cNvPicPr/>
            <p:nvPr/>
          </p:nvPicPr>
          <p:blipFill>
            <a:blip r:embed="rId3" cstate="print"/>
            <a:stretch>
              <a:fillRect/>
            </a:stretch>
          </p:blipFill>
          <p:spPr>
            <a:xfrm>
              <a:off x="1569686" y="1935418"/>
              <a:ext cx="2049847" cy="2697571"/>
            </a:xfrm>
            <a:prstGeom prst="rect">
              <a:avLst/>
            </a:prstGeom>
          </p:spPr>
        </p:pic>
        <p:pic>
          <p:nvPicPr>
            <p:cNvPr id="5" name="object 26"/>
            <p:cNvPicPr/>
            <p:nvPr/>
          </p:nvPicPr>
          <p:blipFill>
            <a:blip r:embed="rId4" cstate="print"/>
            <a:stretch>
              <a:fillRect/>
            </a:stretch>
          </p:blipFill>
          <p:spPr>
            <a:xfrm>
              <a:off x="1624584" y="1981200"/>
              <a:ext cx="1889760" cy="2546604"/>
            </a:xfrm>
            <a:prstGeom prst="rect">
              <a:avLst/>
            </a:prstGeom>
          </p:spPr>
        </p:pic>
        <p:sp>
          <p:nvSpPr>
            <p:cNvPr id="6" name="object 27"/>
            <p:cNvSpPr/>
            <p:nvPr/>
          </p:nvSpPr>
          <p:spPr>
            <a:xfrm>
              <a:off x="1605534" y="1962150"/>
              <a:ext cx="1927860" cy="2585085"/>
            </a:xfrm>
            <a:custGeom>
              <a:avLst/>
              <a:gdLst/>
              <a:ahLst/>
              <a:cxnLst/>
              <a:rect l="l" t="t" r="r" b="b"/>
              <a:pathLst>
                <a:path w="1927860" h="2585085">
                  <a:moveTo>
                    <a:pt x="0" y="2584704"/>
                  </a:moveTo>
                  <a:lnTo>
                    <a:pt x="1927860" y="2584704"/>
                  </a:lnTo>
                  <a:lnTo>
                    <a:pt x="1927860" y="0"/>
                  </a:lnTo>
                  <a:lnTo>
                    <a:pt x="0" y="0"/>
                  </a:lnTo>
                  <a:lnTo>
                    <a:pt x="0" y="2584704"/>
                  </a:lnTo>
                  <a:close/>
                </a:path>
              </a:pathLst>
            </a:custGeom>
            <a:ln w="38100">
              <a:solidFill>
                <a:srgbClr val="000000"/>
              </a:solidFill>
            </a:ln>
          </p:spPr>
          <p:txBody>
            <a:bodyPr wrap="square" lIns="0" tIns="0" rIns="0" bIns="0" rtlCol="0"/>
            <a:lstStyle/>
            <a:p>
              <a:endParaRPr/>
            </a:p>
          </p:txBody>
        </p:sp>
        <p:sp>
          <p:nvSpPr>
            <p:cNvPr id="8" name="object 29"/>
            <p:cNvSpPr/>
            <p:nvPr/>
          </p:nvSpPr>
          <p:spPr>
            <a:xfrm>
              <a:off x="2691383" y="3229229"/>
              <a:ext cx="1224280" cy="172720"/>
            </a:xfrm>
            <a:custGeom>
              <a:avLst/>
              <a:gdLst/>
              <a:ahLst/>
              <a:cxnLst/>
              <a:rect l="l" t="t" r="r" b="b"/>
              <a:pathLst>
                <a:path w="1224279" h="172720">
                  <a:moveTo>
                    <a:pt x="171323" y="1270"/>
                  </a:moveTo>
                  <a:lnTo>
                    <a:pt x="0" y="87249"/>
                  </a:lnTo>
                  <a:lnTo>
                    <a:pt x="171577" y="172720"/>
                  </a:lnTo>
                  <a:lnTo>
                    <a:pt x="171492" y="115570"/>
                  </a:lnTo>
                  <a:lnTo>
                    <a:pt x="142875" y="115570"/>
                  </a:lnTo>
                  <a:lnTo>
                    <a:pt x="142875" y="58420"/>
                  </a:lnTo>
                  <a:lnTo>
                    <a:pt x="171407" y="58381"/>
                  </a:lnTo>
                  <a:lnTo>
                    <a:pt x="171323" y="1270"/>
                  </a:lnTo>
                  <a:close/>
                </a:path>
                <a:path w="1224279" h="172720">
                  <a:moveTo>
                    <a:pt x="1167300" y="57150"/>
                  </a:moveTo>
                  <a:lnTo>
                    <a:pt x="1081278" y="57150"/>
                  </a:lnTo>
                  <a:lnTo>
                    <a:pt x="1081278" y="114300"/>
                  </a:lnTo>
                  <a:lnTo>
                    <a:pt x="1052745" y="114338"/>
                  </a:lnTo>
                  <a:lnTo>
                    <a:pt x="1052830" y="171450"/>
                  </a:lnTo>
                  <a:lnTo>
                    <a:pt x="1224153" y="85471"/>
                  </a:lnTo>
                  <a:lnTo>
                    <a:pt x="1167300" y="57150"/>
                  </a:lnTo>
                  <a:close/>
                </a:path>
                <a:path w="1224279" h="172720">
                  <a:moveTo>
                    <a:pt x="171407" y="58381"/>
                  </a:moveTo>
                  <a:lnTo>
                    <a:pt x="142875" y="58420"/>
                  </a:lnTo>
                  <a:lnTo>
                    <a:pt x="142875" y="115570"/>
                  </a:lnTo>
                  <a:lnTo>
                    <a:pt x="171492" y="115531"/>
                  </a:lnTo>
                  <a:lnTo>
                    <a:pt x="171407" y="58381"/>
                  </a:lnTo>
                  <a:close/>
                </a:path>
                <a:path w="1224279" h="172720">
                  <a:moveTo>
                    <a:pt x="171492" y="115531"/>
                  </a:moveTo>
                  <a:lnTo>
                    <a:pt x="142875" y="115570"/>
                  </a:lnTo>
                  <a:lnTo>
                    <a:pt x="171492" y="115570"/>
                  </a:lnTo>
                  <a:close/>
                </a:path>
                <a:path w="1224279" h="172720">
                  <a:moveTo>
                    <a:pt x="1052660" y="57188"/>
                  </a:moveTo>
                  <a:lnTo>
                    <a:pt x="171407" y="58381"/>
                  </a:lnTo>
                  <a:lnTo>
                    <a:pt x="171492" y="115531"/>
                  </a:lnTo>
                  <a:lnTo>
                    <a:pt x="1052745" y="114338"/>
                  </a:lnTo>
                  <a:lnTo>
                    <a:pt x="1052660" y="57188"/>
                  </a:lnTo>
                  <a:close/>
                </a:path>
                <a:path w="1224279" h="172720">
                  <a:moveTo>
                    <a:pt x="1081278" y="57150"/>
                  </a:moveTo>
                  <a:lnTo>
                    <a:pt x="1052660" y="57188"/>
                  </a:lnTo>
                  <a:lnTo>
                    <a:pt x="1052745" y="114338"/>
                  </a:lnTo>
                  <a:lnTo>
                    <a:pt x="1081278" y="114300"/>
                  </a:lnTo>
                  <a:lnTo>
                    <a:pt x="1081278" y="57150"/>
                  </a:lnTo>
                  <a:close/>
                </a:path>
                <a:path w="1224279" h="172720">
                  <a:moveTo>
                    <a:pt x="1052576" y="0"/>
                  </a:moveTo>
                  <a:lnTo>
                    <a:pt x="1052660" y="57188"/>
                  </a:lnTo>
                  <a:lnTo>
                    <a:pt x="1167300" y="57150"/>
                  </a:lnTo>
                  <a:lnTo>
                    <a:pt x="1052576" y="0"/>
                  </a:lnTo>
                  <a:close/>
                </a:path>
              </a:pathLst>
            </a:custGeom>
            <a:solidFill>
              <a:srgbClr val="FF0000"/>
            </a:solidFill>
          </p:spPr>
          <p:txBody>
            <a:bodyPr wrap="square" lIns="0" tIns="0" rIns="0" bIns="0" rtlCol="0"/>
            <a:lstStyle/>
            <a:p>
              <a:endParaRPr/>
            </a:p>
          </p:txBody>
        </p:sp>
      </p:grpSp>
      <p:pic>
        <p:nvPicPr>
          <p:cNvPr id="9" name="Picture 8"/>
          <p:cNvPicPr/>
          <p:nvPr/>
        </p:nvPicPr>
        <p:blipFill>
          <a:blip r:embed="rId5"/>
          <a:srcRect/>
          <a:stretch>
            <a:fillRect/>
          </a:stretch>
        </p:blipFill>
        <p:spPr bwMode="auto">
          <a:xfrm>
            <a:off x="4145859" y="1922159"/>
            <a:ext cx="4327039" cy="2700169"/>
          </a:xfrm>
          <a:prstGeom prst="rect">
            <a:avLst/>
          </a:prstGeom>
          <a:noFill/>
          <a:ln w="9525">
            <a:noFill/>
            <a:miter lim="800000"/>
            <a:headEnd/>
            <a:tailEnd/>
          </a:ln>
        </p:spPr>
      </p:pic>
      <p:sp>
        <p:nvSpPr>
          <p:cNvPr id="10" name="TextBox 9"/>
          <p:cNvSpPr txBox="1"/>
          <p:nvPr/>
        </p:nvSpPr>
        <p:spPr>
          <a:xfrm>
            <a:off x="4193174" y="2991392"/>
            <a:ext cx="1056700" cy="369332"/>
          </a:xfrm>
          <a:prstGeom prst="rect">
            <a:avLst/>
          </a:prstGeom>
          <a:solidFill>
            <a:schemeClr val="bg1"/>
          </a:solidFill>
        </p:spPr>
        <p:txBody>
          <a:bodyPr wrap="none" rtlCol="0">
            <a:spAutoFit/>
          </a:bodyPr>
          <a:lstStyle/>
          <a:p>
            <a:r>
              <a:rPr lang="en-US" b="1" baseline="30000" dirty="0" smtClean="0"/>
              <a:t>19</a:t>
            </a:r>
            <a:r>
              <a:rPr lang="en-US" b="1" dirty="0" smtClean="0"/>
              <a:t>F Beam</a:t>
            </a:r>
            <a:endParaRPr lang="en-US" b="1" dirty="0"/>
          </a:p>
        </p:txBody>
      </p:sp>
      <p:sp>
        <p:nvSpPr>
          <p:cNvPr id="11" name="object 32"/>
          <p:cNvSpPr txBox="1"/>
          <p:nvPr/>
        </p:nvSpPr>
        <p:spPr>
          <a:xfrm>
            <a:off x="596900" y="5076190"/>
            <a:ext cx="8248650" cy="330835"/>
          </a:xfrm>
          <a:prstGeom prst="rect">
            <a:avLst/>
          </a:prstGeom>
        </p:spPr>
        <p:txBody>
          <a:bodyPr vert="horz" wrap="square" lIns="0" tIns="12700" rIns="0" bIns="0" rtlCol="0">
            <a:spAutoFit/>
          </a:bodyPr>
          <a:lstStyle/>
          <a:p>
            <a:pPr marL="12700">
              <a:lnSpc>
                <a:spcPct val="100000"/>
              </a:lnSpc>
              <a:spcBef>
                <a:spcPts val="100"/>
              </a:spcBef>
            </a:pPr>
            <a:r>
              <a:rPr sz="2000" b="1" i="1" dirty="0">
                <a:latin typeface="Calibri"/>
                <a:cs typeface="Calibri"/>
              </a:rPr>
              <a:t>A</a:t>
            </a:r>
            <a:r>
              <a:rPr sz="2000" b="1" i="1" spc="10" dirty="0">
                <a:latin typeface="Calibri"/>
                <a:cs typeface="Calibri"/>
              </a:rPr>
              <a:t> </a:t>
            </a:r>
            <a:r>
              <a:rPr sz="2000" b="1" i="1" spc="-5" dirty="0">
                <a:latin typeface="Calibri"/>
                <a:cs typeface="Calibri"/>
              </a:rPr>
              <a:t>typical</a:t>
            </a:r>
            <a:r>
              <a:rPr sz="2000" b="1" i="1" spc="-35" dirty="0">
                <a:latin typeface="Calibri"/>
                <a:cs typeface="Calibri"/>
              </a:rPr>
              <a:t> </a:t>
            </a:r>
            <a:r>
              <a:rPr sz="2000" b="1" i="1" spc="-10" dirty="0">
                <a:latin typeface="Calibri"/>
                <a:cs typeface="Calibri"/>
              </a:rPr>
              <a:t>stack</a:t>
            </a:r>
            <a:r>
              <a:rPr sz="2000" b="1" i="1" spc="-15" dirty="0">
                <a:latin typeface="Calibri"/>
                <a:cs typeface="Calibri"/>
              </a:rPr>
              <a:t> </a:t>
            </a:r>
            <a:r>
              <a:rPr sz="2000" b="1" i="1" spc="-5" dirty="0">
                <a:latin typeface="Calibri"/>
                <a:cs typeface="Calibri"/>
              </a:rPr>
              <a:t>arrangement</a:t>
            </a:r>
            <a:r>
              <a:rPr sz="2000" b="1" i="1" spc="-20" dirty="0">
                <a:latin typeface="Calibri"/>
                <a:cs typeface="Calibri"/>
              </a:rPr>
              <a:t> </a:t>
            </a:r>
            <a:r>
              <a:rPr sz="2000" b="1" i="1" spc="-5" dirty="0">
                <a:latin typeface="Calibri"/>
                <a:cs typeface="Calibri"/>
              </a:rPr>
              <a:t>of</a:t>
            </a:r>
            <a:r>
              <a:rPr sz="2000" b="1" i="1" dirty="0">
                <a:latin typeface="Calibri"/>
                <a:cs typeface="Calibri"/>
              </a:rPr>
              <a:t> </a:t>
            </a:r>
            <a:r>
              <a:rPr sz="2000" b="1" i="1" spc="-10" dirty="0">
                <a:latin typeface="Calibri"/>
                <a:cs typeface="Calibri"/>
              </a:rPr>
              <a:t>target-catcher</a:t>
            </a:r>
            <a:r>
              <a:rPr sz="2000" b="1" i="1" spc="-30" dirty="0">
                <a:latin typeface="Calibri"/>
                <a:cs typeface="Calibri"/>
              </a:rPr>
              <a:t> </a:t>
            </a:r>
            <a:r>
              <a:rPr sz="2000" b="1" i="1" spc="-5" dirty="0">
                <a:latin typeface="Calibri"/>
                <a:cs typeface="Calibri"/>
              </a:rPr>
              <a:t>foils</a:t>
            </a:r>
            <a:r>
              <a:rPr sz="2000" b="1" i="1" spc="-20" dirty="0">
                <a:latin typeface="Calibri"/>
                <a:cs typeface="Calibri"/>
              </a:rPr>
              <a:t> </a:t>
            </a:r>
            <a:r>
              <a:rPr sz="2000" b="1" i="1" spc="-10" dirty="0">
                <a:latin typeface="Calibri"/>
                <a:cs typeface="Calibri"/>
              </a:rPr>
              <a:t>for</a:t>
            </a:r>
            <a:r>
              <a:rPr sz="2000" b="1" i="1" dirty="0">
                <a:latin typeface="Calibri"/>
                <a:cs typeface="Calibri"/>
              </a:rPr>
              <a:t> the</a:t>
            </a:r>
            <a:r>
              <a:rPr sz="2000" b="1" i="1" spc="-10" dirty="0">
                <a:latin typeface="Calibri"/>
                <a:cs typeface="Calibri"/>
              </a:rPr>
              <a:t> </a:t>
            </a:r>
            <a:r>
              <a:rPr sz="2000" b="1" i="1" spc="-5" dirty="0">
                <a:latin typeface="Calibri"/>
                <a:cs typeface="Calibri"/>
              </a:rPr>
              <a:t>measurement</a:t>
            </a:r>
            <a:r>
              <a:rPr sz="2000" b="1" i="1" dirty="0">
                <a:latin typeface="Calibri"/>
                <a:cs typeface="Calibri"/>
              </a:rPr>
              <a:t> </a:t>
            </a:r>
            <a:r>
              <a:rPr sz="2000" b="1" i="1" spc="-5" dirty="0">
                <a:latin typeface="Calibri"/>
                <a:cs typeface="Calibri"/>
              </a:rPr>
              <a:t>of</a:t>
            </a:r>
            <a:r>
              <a:rPr sz="2000" b="1" i="1" dirty="0">
                <a:latin typeface="Calibri"/>
                <a:cs typeface="Calibri"/>
              </a:rPr>
              <a:t> </a:t>
            </a:r>
            <a:r>
              <a:rPr sz="2000" b="1" i="1" spc="-10" dirty="0">
                <a:latin typeface="Calibri"/>
                <a:cs typeface="Calibri"/>
              </a:rPr>
              <a:t>EFs</a:t>
            </a:r>
            <a:endParaRPr sz="2000">
              <a:latin typeface="Calibri"/>
              <a:cs typeface="Calibri"/>
            </a:endParaRPr>
          </a:p>
        </p:txBody>
      </p:sp>
      <p:sp>
        <p:nvSpPr>
          <p:cNvPr id="12" name="object 23"/>
          <p:cNvSpPr txBox="1"/>
          <p:nvPr/>
        </p:nvSpPr>
        <p:spPr>
          <a:xfrm>
            <a:off x="1901638" y="1227907"/>
            <a:ext cx="1742895" cy="1236236"/>
          </a:xfrm>
          <a:prstGeom prst="rect">
            <a:avLst/>
          </a:prstGeom>
        </p:spPr>
        <p:txBody>
          <a:bodyPr vert="horz" wrap="square" lIns="0" tIns="12700" rIns="0" bIns="0" rtlCol="0">
            <a:spAutoFit/>
          </a:bodyPr>
          <a:lstStyle/>
          <a:p>
            <a:pPr>
              <a:lnSpc>
                <a:spcPct val="100000"/>
              </a:lnSpc>
              <a:spcBef>
                <a:spcPts val="5"/>
              </a:spcBef>
            </a:pPr>
            <a:endParaRPr sz="2600">
              <a:latin typeface="Times New Roman"/>
              <a:cs typeface="Times New Roman"/>
            </a:endParaRPr>
          </a:p>
          <a:p>
            <a:pPr marL="50800">
              <a:lnSpc>
                <a:spcPct val="100000"/>
              </a:lnSpc>
            </a:pPr>
            <a:r>
              <a:rPr sz="1800" b="1" spc="-25" dirty="0">
                <a:latin typeface="Arial"/>
                <a:cs typeface="Arial"/>
              </a:rPr>
              <a:t>Target</a:t>
            </a:r>
            <a:r>
              <a:rPr sz="1800" b="1" spc="-40" dirty="0">
                <a:latin typeface="Arial"/>
                <a:cs typeface="Arial"/>
              </a:rPr>
              <a:t> </a:t>
            </a:r>
            <a:r>
              <a:rPr sz="1800" b="1" dirty="0">
                <a:latin typeface="Arial"/>
                <a:cs typeface="Arial"/>
              </a:rPr>
              <a:t>Ladder</a:t>
            </a:r>
            <a:endParaRPr sz="1800">
              <a:latin typeface="Arial"/>
              <a:cs typeface="Arial"/>
            </a:endParaRPr>
          </a:p>
          <a:p>
            <a:pPr>
              <a:lnSpc>
                <a:spcPct val="100000"/>
              </a:lnSpc>
            </a:pPr>
            <a:endParaRPr sz="1900">
              <a:latin typeface="Calibri"/>
              <a:cs typeface="Calibri"/>
            </a:endParaRPr>
          </a:p>
          <a:p>
            <a:pPr>
              <a:lnSpc>
                <a:spcPct val="100000"/>
              </a:lnSpc>
              <a:spcBef>
                <a:spcPts val="15"/>
              </a:spcBef>
            </a:pPr>
            <a:endParaRPr sz="1650">
              <a:latin typeface="Calibri"/>
              <a:cs typeface="Calibri"/>
            </a:endParaRPr>
          </a:p>
        </p:txBody>
      </p:sp>
    </p:spTree>
    <p:extLst>
      <p:ext uri="{BB962C8B-B14F-4D97-AF65-F5344CB8AC3E}">
        <p14:creationId xmlns="" xmlns:p14="http://schemas.microsoft.com/office/powerpoint/2010/main" val="3407301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11122</TotalTime>
  <Words>1903</Words>
  <Application>Microsoft Office PowerPoint</Application>
  <PresentationFormat>On-screen Show (4:3)</PresentationFormat>
  <Paragraphs>183</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11</vt:lpstr>
      <vt:lpstr>Slide 12</vt:lpstr>
      <vt:lpstr>Complete fusion</vt:lpstr>
      <vt:lpstr>incomplete fusion</vt:lpstr>
      <vt:lpstr>Some of important issues associated with Icf dynamics</vt:lpstr>
      <vt:lpstr>Experimental details</vt:lpstr>
      <vt:lpstr>Target preparation</vt:lpstr>
      <vt:lpstr>Irradiations</vt:lpstr>
      <vt:lpstr>Activation Technique</vt:lpstr>
      <vt:lpstr>Slide 20</vt:lpstr>
      <vt:lpstr>Slide 21</vt:lpstr>
      <vt:lpstr>Results and discussion</vt:lpstr>
      <vt:lpstr>Slide 23</vt:lpstr>
      <vt:lpstr>Slide 24</vt:lpstr>
      <vt:lpstr>Slide 25</vt:lpstr>
      <vt:lpstr>Slide 26</vt:lpstr>
      <vt:lpstr>Slide 27</vt:lpstr>
      <vt:lpstr>Slide 28</vt:lpstr>
      <vt:lpstr>Slide 29</vt:lpstr>
      <vt:lpstr>Slide 30</vt:lpstr>
    </vt:vector>
  </TitlesOfParts>
  <Company>Boyertown Area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Marquart, Kiersten</dc:creator>
  <cp:lastModifiedBy>Anuj</cp:lastModifiedBy>
  <cp:revision>313</cp:revision>
  <dcterms:created xsi:type="dcterms:W3CDTF">2016-01-02T20:30:29Z</dcterms:created>
  <dcterms:modified xsi:type="dcterms:W3CDTF">2024-06-28T09:33:28Z</dcterms:modified>
</cp:coreProperties>
</file>