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1" r:id="rId2"/>
    <p:sldId id="272" r:id="rId3"/>
    <p:sldId id="331" r:id="rId4"/>
    <p:sldId id="340" r:id="rId5"/>
    <p:sldId id="322" r:id="rId6"/>
    <p:sldId id="329" r:id="rId7"/>
    <p:sldId id="276" r:id="rId8"/>
    <p:sldId id="326" r:id="rId9"/>
    <p:sldId id="342" r:id="rId10"/>
    <p:sldId id="343" r:id="rId11"/>
    <p:sldId id="345" r:id="rId12"/>
    <p:sldId id="347" r:id="rId13"/>
    <p:sldId id="350" r:id="rId14"/>
    <p:sldId id="346" r:id="rId15"/>
    <p:sldId id="334" r:id="rId16"/>
    <p:sldId id="348" r:id="rId17"/>
    <p:sldId id="296" r:id="rId18"/>
    <p:sldId id="349" r:id="rId19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8D1F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4" autoAdjust="0"/>
  </p:normalViewPr>
  <p:slideViewPr>
    <p:cSldViewPr>
      <p:cViewPr varScale="1">
        <p:scale>
          <a:sx n="88" d="100"/>
          <a:sy n="88" d="100"/>
        </p:scale>
        <p:origin x="17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285F91-5095-4CD2-8B28-4E150DD2AC2B}" type="datetimeFigureOut">
              <a:rPr lang="en-US"/>
              <a:pPr>
                <a:defRPr/>
              </a:pPr>
              <a:t>6/13/2024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D6CD68-9410-4A11-9491-BD035FF231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374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053185F-D95A-4B43-A95B-F9FEA329E4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DC1DEE-C636-4815-9C4E-02D55635260E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643277F9-8B65-48E1-8FE0-7F04DAB97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C2D9A263-E458-4B2B-9C3D-0F9CE7EC89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7388" y="4343400"/>
            <a:ext cx="54848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Arial" panose="020B0604020202020204" pitchFamily="34" charset="0"/>
                <a:cs typeface="Arial Unicode MS" charset="0"/>
              </a:rPr>
              <a:t>заметка 3</a:t>
            </a:r>
          </a:p>
        </p:txBody>
      </p:sp>
    </p:spTree>
    <p:extLst>
      <p:ext uri="{BB962C8B-B14F-4D97-AF65-F5344CB8AC3E}">
        <p14:creationId xmlns:p14="http://schemas.microsoft.com/office/powerpoint/2010/main" val="2523044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9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9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4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6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7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8" tIns="47803" rIns="95608" bIns="4780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033FD2-0C76-4FEF-BBD9-6EB8F27A909C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78488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08" tIns="47803" rIns="95608" bIns="4780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заметка 3</a:t>
            </a:r>
          </a:p>
        </p:txBody>
      </p:sp>
    </p:spTree>
    <p:extLst>
      <p:ext uri="{BB962C8B-B14F-4D97-AF65-F5344CB8AC3E}">
        <p14:creationId xmlns:p14="http://schemas.microsoft.com/office/powerpoint/2010/main" val="3402235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8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67F8AD-6670-4368-BE99-49C68DECE3A9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2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EE8F6-14A4-4DDF-8B8E-0CCF02D83C0F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EE8F6-14A4-4DDF-8B8E-0CCF02D83C0F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9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D4AD3-E458-4F75-BDFF-4B0A619463B0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4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90F973-77F2-49D4-85AD-99EF46A7058A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7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71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5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41CC1-275B-42A0-847F-5984F52E8754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1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4E21-7604-4979-A2C0-B86EB4FB9491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EFACF-231F-410C-96A1-9A33BC8062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6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93E6-3B28-4FA8-82A7-B1EE723B2528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9B2F0-9D8D-48B9-A242-AAB80456E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24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AD73-DD70-41AB-8B76-5F9CD6B1257C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C615C-3ED3-41FE-997C-EB215F8DA2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34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9958-7316-4FE2-A619-A87F7E1B98FB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DB07D-4F7A-4E47-AE28-DA7F4E81C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84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B0ECC0-F90E-42A9-B066-3E2F2A5ADE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CF9C25-148D-48F5-ACEF-E99B946A5E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1F3739D-0FEE-4874-A9B3-98D983D3C39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EDDA7-134D-4DCC-AF6E-CA63848BB8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67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801E-A83B-403D-8EA8-8F5606D0E4D8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98DA4-8480-4974-95D2-581F464E12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80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70A0-1865-4F53-B2D9-834BBB1D8C3F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4A613-CB86-41EA-8529-905378D567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40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57E3-C50C-4036-8306-B7EA330AEDBC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9E0F6-F30A-4C8F-8C1E-62F308AD3C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5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A8EFE-A925-41EC-95D8-730B1791ACC9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46E00-C728-4897-96C8-80D9898BA8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17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07BF0-C97E-4E3D-B044-40DFA28B05C9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265F8-918F-4D76-ABC1-F3D29BAB89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89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1629-A470-4284-BD58-B9BCC764F38B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C5D78-AD6A-497B-AF41-5127685746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90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5F99-6342-406E-91EB-8574AA47EB38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725D9-19BD-4294-BABC-BBA932D81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37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CAD2-979A-4308-8C59-D743E281C503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DD22E-B1AA-4E35-9D11-55803C83EA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7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9473158-B685-4E02-9A59-69E4E89988D2}" type="datetime4">
              <a:rPr lang="ru-RU"/>
              <a:pPr>
                <a:defRPr/>
              </a:pPr>
              <a:t>13 июня 2024 г.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7F5DE8-A6E0-41A6-BF0A-4DE8579072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EE9C5-DEE7-4E44-B980-FC04C09752DE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 dirty="0"/>
          </a:p>
        </p:txBody>
      </p:sp>
      <p:pic>
        <p:nvPicPr>
          <p:cNvPr id="205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0"/>
            <a:ext cx="8712967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VARIATION OF THE SOURCE VELOCITY </a:t>
            </a:r>
          </a:p>
          <a:p>
            <a:pPr algn="ctr" eaLnBrk="1" hangingPunct="1">
              <a:defRPr/>
            </a:pP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IN COLLISIONS OF 2.1 GeV PROTONS WITH GOLD TARGET 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1386114"/>
            <a:ext cx="9144000" cy="54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ru-RU" sz="2400" b="1" kern="0" dirty="0">
                <a:solidFill>
                  <a:schemeClr val="hlink"/>
                </a:solidFill>
              </a:rPr>
              <a:t> </a:t>
            </a:r>
            <a:r>
              <a:rPr lang="en-US" altLang="ru-RU" sz="2400" b="1" kern="0" dirty="0">
                <a:solidFill>
                  <a:srgbClr val="008E40"/>
                </a:solidFill>
              </a:rPr>
              <a:t>S.P. Avdeyev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1,2</a:t>
            </a:r>
            <a:r>
              <a:rPr lang="ru-RU" altLang="ru-RU" sz="2400" b="1" kern="0" dirty="0">
                <a:solidFill>
                  <a:srgbClr val="008E40"/>
                </a:solidFill>
              </a:rPr>
              <a:t>, </a:t>
            </a:r>
            <a:r>
              <a:rPr lang="en-US" altLang="ru-RU" sz="2400" b="1" kern="0" dirty="0">
                <a:solidFill>
                  <a:srgbClr val="008E40"/>
                </a:solidFill>
              </a:rPr>
              <a:t>W. Karcz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400" b="1" kern="0" dirty="0">
                <a:solidFill>
                  <a:srgbClr val="008E40"/>
                </a:solidFill>
              </a:rPr>
              <a:t>, V.V</a:t>
            </a:r>
            <a:r>
              <a:rPr lang="ru-RU" altLang="ru-RU" sz="2400" b="1" kern="0" dirty="0">
                <a:solidFill>
                  <a:srgbClr val="008E40"/>
                </a:solidFill>
              </a:rPr>
              <a:t>.</a:t>
            </a:r>
            <a:r>
              <a:rPr lang="en-US" altLang="ru-RU" sz="2400" b="1" kern="0" dirty="0">
                <a:solidFill>
                  <a:srgbClr val="008E40"/>
                </a:solidFill>
              </a:rPr>
              <a:t> Kirakosyan</a:t>
            </a:r>
            <a:r>
              <a:rPr lang="ru-RU" altLang="ru-RU" sz="24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400" b="1" kern="0" dirty="0">
                <a:solidFill>
                  <a:srgbClr val="008E40"/>
                </a:solidFill>
              </a:rPr>
              <a:t>, 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2400" b="1" kern="0" dirty="0">
                <a:solidFill>
                  <a:srgbClr val="008E40"/>
                </a:solidFill>
              </a:rPr>
              <a:t>P.A. Rukoyatkin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400" b="1" kern="0" dirty="0">
                <a:solidFill>
                  <a:srgbClr val="008E40"/>
                </a:solidFill>
              </a:rPr>
              <a:t>, V.I. Stegaylov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400" b="1" kern="0" dirty="0">
                <a:solidFill>
                  <a:srgbClr val="008E40"/>
                </a:solidFill>
              </a:rPr>
              <a:t>, A.S.</a:t>
            </a:r>
            <a:r>
              <a:rPr lang="ru-RU" altLang="ru-RU" sz="2400" b="1" kern="0" dirty="0">
                <a:solidFill>
                  <a:srgbClr val="008E40"/>
                </a:solidFill>
              </a:rPr>
              <a:t> </a:t>
            </a:r>
            <a:r>
              <a:rPr lang="en-US" altLang="ru-RU" sz="2400" b="1" kern="0" dirty="0">
                <a:solidFill>
                  <a:srgbClr val="008E40"/>
                </a:solidFill>
              </a:rPr>
              <a:t>Botvina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3</a:t>
            </a:r>
            <a:r>
              <a:rPr lang="en-US" altLang="ru-RU" sz="2400" b="1" kern="0" dirty="0">
                <a:solidFill>
                  <a:srgbClr val="008E40"/>
                </a:solidFill>
              </a:rPr>
              <a:t>, 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2400" b="1" kern="0" dirty="0">
                <a:solidFill>
                  <a:srgbClr val="008E40"/>
                </a:solidFill>
              </a:rPr>
              <a:t>Z. Igamkulov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400" b="1" kern="0" dirty="0">
                <a:solidFill>
                  <a:srgbClr val="008E40"/>
                </a:solidFill>
              </a:rPr>
              <a:t>, S.G. Busin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400" b="1" kern="0" dirty="0">
                <a:solidFill>
                  <a:srgbClr val="008E40"/>
                </a:solidFill>
              </a:rPr>
              <a:t>, M.G. Buryakov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400" b="1" kern="0" dirty="0">
                <a:solidFill>
                  <a:srgbClr val="008E40"/>
                </a:solidFill>
              </a:rPr>
              <a:t>, G.D. Milnov</a:t>
            </a:r>
            <a:r>
              <a:rPr lang="en-US" altLang="ru-RU" sz="2400" b="1" kern="0" baseline="30000" dirty="0">
                <a:solidFill>
                  <a:srgbClr val="008E40"/>
                </a:solidFill>
              </a:rPr>
              <a:t>1,2</a:t>
            </a:r>
            <a:r>
              <a:rPr lang="en-US" altLang="ru-RU" sz="2400" b="1" kern="0" dirty="0">
                <a:solidFill>
                  <a:srgbClr val="008E40"/>
                </a:solidFill>
              </a:rPr>
              <a:t>.    </a:t>
            </a:r>
          </a:p>
          <a:p>
            <a:pPr>
              <a:lnSpc>
                <a:spcPct val="80000"/>
              </a:lnSpc>
              <a:defRPr/>
            </a:pPr>
            <a:endParaRPr lang="en-US" altLang="ru-RU" sz="2400" b="1" kern="0" dirty="0">
              <a:solidFill>
                <a:srgbClr val="008E4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altLang="ru-RU" sz="2400" b="1" kern="0" dirty="0">
              <a:solidFill>
                <a:srgbClr val="008E4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ru-RU" sz="2400" kern="0" dirty="0">
                <a:solidFill>
                  <a:srgbClr val="008E40"/>
                </a:solidFill>
              </a:rPr>
              <a:t> </a:t>
            </a:r>
            <a:r>
              <a:rPr lang="en-US" altLang="ru-RU" sz="2400" b="1" i="1" kern="0" baseline="30000" dirty="0">
                <a:solidFill>
                  <a:srgbClr val="008E40"/>
                </a:solidFill>
                <a:latin typeface="Times New Roman" pitchFamily="18" charset="0"/>
              </a:rPr>
              <a:t>1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Joint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Institute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for Nuclear Research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Dubna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Russia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endParaRPr lang="en-US" altLang="ru-RU" sz="2400" b="1" kern="0" dirty="0">
              <a:solidFill>
                <a:srgbClr val="008E4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ru-RU" sz="2400" kern="0" dirty="0">
                <a:solidFill>
                  <a:srgbClr val="008E40"/>
                </a:solidFill>
              </a:rPr>
              <a:t> </a:t>
            </a:r>
            <a:r>
              <a:rPr lang="en-US" altLang="ru-RU" sz="2400" b="1" i="1" kern="0" baseline="30000" dirty="0">
                <a:solidFill>
                  <a:srgbClr val="008E40"/>
                </a:solidFill>
                <a:latin typeface="Times New Roman" pitchFamily="18" charset="0"/>
              </a:rPr>
              <a:t>2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Dubna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State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University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Dubna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Russia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2400" b="1" i="1" kern="0" baseline="30000" dirty="0">
                <a:solidFill>
                  <a:srgbClr val="008E40"/>
                </a:solidFill>
                <a:latin typeface="Times New Roman" pitchFamily="18" charset="0"/>
              </a:rPr>
              <a:t> 3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FIAS, Frankfurt am Main,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Germany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.</a:t>
            </a:r>
            <a:endParaRPr lang="ru-RU" altLang="ru-RU" sz="2400" kern="0" dirty="0">
              <a:solidFill>
                <a:srgbClr val="008E4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109CA1-782C-BF96-ACFE-54D4F4576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4763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2E68BC-5B28-3460-3AB1-8A7866BAF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CB17A7-CC2E-73D9-AE4E-1D540DF01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EAA45-68EC-7A0C-32AD-B8486B536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8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FE51B-CC76-09A4-B157-E54C9C8DB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1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2C3C-E941-7BBA-ADEE-4E5B6A120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" y="0"/>
            <a:ext cx="7901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1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0F4485-EFC1-D547-2896-1F2B90C68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" y="0"/>
            <a:ext cx="790195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E024D7-FB4B-C3DE-63DC-7DBA5EAFA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" y="0"/>
            <a:ext cx="790195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73CF5-F403-2BDA-1672-E201D8BC9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" y="0"/>
            <a:ext cx="7901958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1E59E9-54EC-09CD-C3D9-A36F13541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" y="0"/>
            <a:ext cx="7901958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FC089E-DFAA-5789-88B4-69733F740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1" y="0"/>
            <a:ext cx="7901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39AB5A-FDCF-2CE6-6FC9-8FBA99679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4" y="0"/>
            <a:ext cx="714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628800"/>
            <a:ext cx="7931150" cy="377983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	“Kinetic equilibrium” of the system is achieved before fragmentation.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	It was found decreasing of source velocities as the charge of fragment is decreasing. 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	The research was supported by the Russian Science Foundation, Grant No. 23-22-00160. </a:t>
            </a:r>
          </a:p>
        </p:txBody>
      </p:sp>
      <p:sp>
        <p:nvSpPr>
          <p:cNvPr id="921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97486-1708-43AC-A96D-8EB14E96AD49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13.06.2024</a:t>
            </a:fld>
            <a:endParaRPr lang="ru-RU" altLang="ru-RU" sz="14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87574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EF68296-BE59-4874-B8E0-03A5E546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99" y="481679"/>
            <a:ext cx="43624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B9599-6E0D-4925-9F2E-1B8B8F9EF225}"/>
              </a:ext>
            </a:extLst>
          </p:cNvPr>
          <p:cNvSpPr txBox="1"/>
          <p:nvPr/>
        </p:nvSpPr>
        <p:spPr>
          <a:xfrm>
            <a:off x="5796136" y="188640"/>
            <a:ext cx="310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58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CsI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(Tl) detectors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5 telescope-spectrometers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939BAC-171F-4537-A448-27379C51E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2514818" cy="2248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8A2FC-A011-4703-9213-4F37AD19605F}"/>
              </a:ext>
            </a:extLst>
          </p:cNvPr>
          <p:cNvSpPr txBox="1"/>
          <p:nvPr/>
        </p:nvSpPr>
        <p:spPr>
          <a:xfrm>
            <a:off x="971600" y="5517232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25 telescope-spectrometers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C82E6F-F03B-223A-DA31-D5D33737DE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40E7F0-B16E-4C39-8AC5-E0F1FCF8A923}" type="datetime1">
              <a:rPr lang="ru-RU" altLang="ru-RU" smtClean="0"/>
              <a:t>13.06.2024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00604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D16BF-0F49-4FD3-9B22-4FC1E35B4778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B671725-2347-21D9-224B-D71BC617F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50977"/>
              </p:ext>
            </p:extLst>
          </p:nvPr>
        </p:nvGraphicFramePr>
        <p:xfrm>
          <a:off x="1600200" y="527050"/>
          <a:ext cx="5943600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15849360" imgH="15493680" progId="CorelPHOTOPAINT.Image.15">
                  <p:embed/>
                </p:oleObj>
              </mc:Choice>
              <mc:Fallback>
                <p:oleObj name="PHOTO-PAINT" r:id="rId3" imgW="15849360" imgH="15493680" progId="CorelPHOTOPAINT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527050"/>
                        <a:ext cx="5943600" cy="580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4981B3-1B0A-4E83-8FEA-B71F158DB41B}" type="datetime4">
              <a:rPr lang="ru-RU" altLang="ru-RU" sz="1400" smtClean="0"/>
              <a:t>13 июня 2024 г.</a:t>
            </a:fld>
            <a:endParaRPr lang="ru-RU" altLang="ru-RU" sz="14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DBB386-1846-2305-DEC5-F0E1AE6A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BF722C-2149-11B8-9E5A-27F3E551524D}"/>
              </a:ext>
            </a:extLst>
          </p:cNvPr>
          <p:cNvSpPr txBox="1"/>
          <p:nvPr/>
        </p:nvSpPr>
        <p:spPr>
          <a:xfrm>
            <a:off x="1043608" y="67086"/>
            <a:ext cx="7327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	Bo </a:t>
            </a:r>
            <a:r>
              <a:rPr lang="en-US" altLang="ru-RU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Jacobsson</a:t>
            </a:r>
            <a:r>
              <a:rPr lang="en-US" alt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et al., Z. Phys. A 307, 293 (1982)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Photo-emulsions irradiated with a carbon beam (250 MeV/nucleus)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at the </a:t>
            </a:r>
            <a:r>
              <a:rPr lang="en-US" altLang="ru-RU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Bevalac</a:t>
            </a:r>
            <a:r>
              <a:rPr lang="en-US" alt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Berkeley accelerator</a:t>
            </a:r>
          </a:p>
        </p:txBody>
      </p:sp>
    </p:spTree>
    <p:extLst>
      <p:ext uri="{BB962C8B-B14F-4D97-AF65-F5344CB8AC3E}">
        <p14:creationId xmlns:p14="http://schemas.microsoft.com/office/powerpoint/2010/main" val="6313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B12D81-87D4-4FFB-9FAB-3BD6DB81EE47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88913"/>
            <a:ext cx="59594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20968561">
            <a:off x="2170113" y="3111500"/>
            <a:ext cx="2316162" cy="131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2450" y="3481388"/>
            <a:ext cx="1544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00FF"/>
                </a:solidFill>
              </a:rPr>
              <a:t>Hot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00FF"/>
                </a:solidFill>
              </a:rPr>
              <a:t>compressed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00FF"/>
                </a:solidFill>
              </a:rPr>
              <a:t>region</a:t>
            </a:r>
            <a:endParaRPr lang="ru-RU" altLang="ru-RU" sz="1800" b="1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9594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75" y="470535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Participants</a:t>
            </a:r>
            <a:endParaRPr lang="ru-RU" altLang="ru-RU" sz="180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2450" y="2349500"/>
            <a:ext cx="117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Spectator</a:t>
            </a:r>
            <a:endParaRPr lang="ru-RU" altLang="ru-RU" sz="180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1863" y="3035300"/>
            <a:ext cx="117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Spectator</a:t>
            </a:r>
            <a:endParaRPr lang="ru-RU" altLang="ru-RU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BD79FD-A7B9-4030-B410-597F7829459B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52888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1052513"/>
            <a:ext cx="8234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excitation</a:t>
            </a:r>
            <a:r>
              <a:rPr lang="ru-RU" altLang="ru-RU" sz="2400"/>
              <a:t> </a:t>
            </a:r>
            <a:r>
              <a:rPr lang="en-US" altLang="ru-RU" sz="2400"/>
              <a:t>energy</a:t>
            </a:r>
            <a:r>
              <a:rPr lang="ru-RU" altLang="ru-RU" sz="2400"/>
              <a:t> </a:t>
            </a:r>
            <a:r>
              <a:rPr lang="en-US" altLang="ru-RU" sz="2400"/>
              <a:t>comparable</a:t>
            </a:r>
            <a:r>
              <a:rPr lang="ru-RU" altLang="ru-RU" sz="2400"/>
              <a:t> </a:t>
            </a:r>
            <a:r>
              <a:rPr lang="en-US" altLang="ru-RU" sz="2400"/>
              <a:t>with</a:t>
            </a:r>
            <a:r>
              <a:rPr lang="ru-RU" altLang="ru-RU" sz="2400"/>
              <a:t> </a:t>
            </a:r>
            <a:r>
              <a:rPr lang="en-US" altLang="ru-RU" sz="2400"/>
              <a:t>the</a:t>
            </a:r>
            <a:r>
              <a:rPr lang="ru-RU" altLang="ru-RU" sz="2400"/>
              <a:t> </a:t>
            </a:r>
            <a:r>
              <a:rPr lang="en-US" altLang="ru-RU" sz="2400"/>
              <a:t>total</a:t>
            </a:r>
            <a:r>
              <a:rPr lang="ru-RU" altLang="ru-RU" sz="2400"/>
              <a:t> </a:t>
            </a:r>
            <a:r>
              <a:rPr lang="en-US" altLang="ru-RU" sz="2400"/>
              <a:t>binding</a:t>
            </a:r>
            <a:r>
              <a:rPr lang="ru-RU" altLang="ru-RU" sz="2400"/>
              <a:t> </a:t>
            </a:r>
            <a:r>
              <a:rPr lang="en-US" altLang="ru-RU" sz="2400"/>
              <a:t>energy</a:t>
            </a:r>
            <a:endParaRPr lang="ru-RU" altLang="ru-RU" sz="240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4010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24075" y="4941888"/>
            <a:ext cx="5592763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IMF-intermediate mass fragments: IMF=2&lt;Z&lt;20</a:t>
            </a:r>
            <a:endParaRPr lang="en-US" i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      </a:t>
            </a:r>
            <a:r>
              <a:rPr lang="en-US" i="1" dirty="0">
                <a:solidFill>
                  <a:srgbClr val="1003BD"/>
                </a:solidFill>
                <a:latin typeface="Arial" charset="0"/>
              </a:rPr>
              <a:t>E* = E</a:t>
            </a:r>
            <a:r>
              <a:rPr lang="en-US" sz="1400" dirty="0">
                <a:solidFill>
                  <a:srgbClr val="1003BD"/>
                </a:solidFill>
                <a:latin typeface="Arial" charset="0"/>
              </a:rPr>
              <a:t>th</a:t>
            </a:r>
            <a:r>
              <a:rPr lang="en-US" i="1" dirty="0">
                <a:solidFill>
                  <a:srgbClr val="1003BD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1003BD"/>
                </a:solidFill>
                <a:latin typeface="Arial" charset="0"/>
              </a:rPr>
              <a:t>&gt; 400 MeV (</a:t>
            </a:r>
            <a:r>
              <a:rPr lang="en-US" i="1" dirty="0">
                <a:solidFill>
                  <a:srgbClr val="1003BD"/>
                </a:solidFill>
                <a:latin typeface="Arial" charset="0"/>
              </a:rPr>
              <a:t>T</a:t>
            </a:r>
            <a:r>
              <a:rPr lang="en-US" dirty="0">
                <a:solidFill>
                  <a:srgbClr val="1003BD"/>
                </a:solidFill>
                <a:latin typeface="Arial" charset="0"/>
              </a:rPr>
              <a:t>  = 5 –7 MeV )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</a:rPr>
              <a:t>Model: INC*+SMM+ </a:t>
            </a:r>
            <a:r>
              <a:rPr lang="en-US" dirty="0" err="1">
                <a:latin typeface="Arial" charset="0"/>
              </a:rPr>
              <a:t>multybody</a:t>
            </a:r>
            <a:r>
              <a:rPr lang="en-US" dirty="0">
                <a:latin typeface="Arial" charset="0"/>
              </a:rPr>
              <a:t> Coulomb trajectory</a:t>
            </a:r>
            <a:r>
              <a:rPr lang="en-US" i="1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     (Heavy ion collisions: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E* =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E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th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+ </a:t>
            </a:r>
            <a:r>
              <a:rPr lang="en-US" i="1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compr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+ </a:t>
            </a:r>
            <a:r>
              <a:rPr lang="en-US" i="1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rot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113" y="573088"/>
            <a:ext cx="9144001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10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multi-fragmentation of heavy target</a:t>
            </a:r>
          </a:p>
          <a:p>
            <a:pPr algn="ctr" eaLnBrk="1" hangingPunct="1">
              <a:defRPr/>
            </a:pPr>
            <a:r>
              <a:rPr lang="en-US" sz="4000" kern="0" dirty="0">
                <a:solidFill>
                  <a:srgbClr val="10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by the light relativistic projectiles</a:t>
            </a:r>
            <a:endParaRPr lang="ru-RU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BF37F-BA89-405B-A4A1-77FDD940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49657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514C7-3A4D-4CBD-9C10-EBE810E03F4C}"/>
              </a:ext>
            </a:extLst>
          </p:cNvPr>
          <p:cNvSpPr txBox="1"/>
          <p:nvPr/>
        </p:nvSpPr>
        <p:spPr>
          <a:xfrm>
            <a:off x="607613" y="5598061"/>
            <a:ext cx="7928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Caloric curve of nuclei determined by the dependence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of the isotope temperature </a:t>
            </a:r>
            <a:r>
              <a:rPr lang="en-US" altLang="ru-RU" sz="18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US" altLang="ru-RU" sz="1800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HeLi</a:t>
            </a:r>
            <a:r>
              <a:rPr lang="en-US" altLang="ru-R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on the excitation energy per nucleon.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J.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Pochodzalla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et al., Phys. Rev. Lett. 75, 1040 (1995).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C0F8D-1C72-454F-A89B-7DC44ACC2E17}"/>
              </a:ext>
            </a:extLst>
          </p:cNvPr>
          <p:cNvSpPr txBox="1"/>
          <p:nvPr/>
        </p:nvSpPr>
        <p:spPr>
          <a:xfrm>
            <a:off x="827584" y="3356992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evaporation regime</a:t>
            </a:r>
            <a:endParaRPr lang="ru-RU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F5400-F15D-4117-B672-EF2B922C8FAC}"/>
              </a:ext>
            </a:extLst>
          </p:cNvPr>
          <p:cNvSpPr txBox="1"/>
          <p:nvPr/>
        </p:nvSpPr>
        <p:spPr>
          <a:xfrm>
            <a:off x="6728825" y="1124744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gas of classical </a:t>
            </a:r>
          </a:p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elementary particles</a:t>
            </a:r>
            <a:endParaRPr lang="ru-RU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AD482-C794-4711-91BF-BCB59EFA07F5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DF69B-3725-9223-66CA-C831E7306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7" y="260648"/>
            <a:ext cx="6241890" cy="63367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EB0A14-3BE3-B924-8301-90F16F25F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412776"/>
            <a:ext cx="2171888" cy="6096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6FDC13-62CD-793C-24E7-FB907B2C9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2204864"/>
            <a:ext cx="3375953" cy="5944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72B519-070E-F0B3-C710-CB954C5600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413847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6E34D8-527B-4CBC-B7A2-7DE23867A47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 июня 2024 г.</a:t>
            </a:fld>
            <a:endParaRPr lang="ru-RU" altLang="ru-RU" sz="14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521D56-A13E-ADC8-8364-5B27B63D2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98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24262</TotalTime>
  <Words>350</Words>
  <Application>Microsoft Office PowerPoint</Application>
  <PresentationFormat>Экран (4:3)</PresentationFormat>
  <Paragraphs>73</Paragraphs>
  <Slides>18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Garamond</vt:lpstr>
      <vt:lpstr>Times New Roman</vt:lpstr>
      <vt:lpstr>Default Design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S.Avdeyev</dc:creator>
  <cp:keywords>Piter;2015</cp:keywords>
  <cp:lastModifiedBy>Sergej Avdeyev</cp:lastModifiedBy>
  <cp:revision>251</cp:revision>
  <cp:lastPrinted>2014-05-08T06:21:40Z</cp:lastPrinted>
  <dcterms:created xsi:type="dcterms:W3CDTF">2010-01-06T16:50:45Z</dcterms:created>
  <dcterms:modified xsi:type="dcterms:W3CDTF">2024-06-13T18:58:33Z</dcterms:modified>
</cp:coreProperties>
</file>