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7"/>
  </p:notesMasterIdLst>
  <p:sldIdLst>
    <p:sldId id="256" r:id="rId2"/>
    <p:sldId id="278" r:id="rId3"/>
    <p:sldId id="280" r:id="rId4"/>
    <p:sldId id="302" r:id="rId5"/>
    <p:sldId id="303" r:id="rId6"/>
    <p:sldId id="317" r:id="rId7"/>
    <p:sldId id="320" r:id="rId8"/>
    <p:sldId id="321" r:id="rId9"/>
    <p:sldId id="324" r:id="rId10"/>
    <p:sldId id="296" r:id="rId11"/>
    <p:sldId id="294" r:id="rId12"/>
    <p:sldId id="323" r:id="rId13"/>
    <p:sldId id="295" r:id="rId14"/>
    <p:sldId id="298" r:id="rId15"/>
    <p:sldId id="29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C76"/>
    <a:srgbClr val="89A3C3"/>
    <a:srgbClr val="6E8096"/>
    <a:srgbClr val="FEFEFE"/>
    <a:srgbClr val="CDCCC6"/>
    <a:srgbClr val="ADBE88"/>
    <a:srgbClr val="0386BA"/>
    <a:srgbClr val="645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>
      <p:cViewPr varScale="1">
        <p:scale>
          <a:sx n="146" d="100"/>
          <a:sy n="146" d="100"/>
        </p:scale>
        <p:origin x="44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C9310-1122-478E-BC2F-D384B5328E8C}" type="datetimeFigureOut">
              <a:rPr lang="ru-RU" smtClean="0"/>
              <a:pPr/>
              <a:t>02.07.2024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01E9-E51C-4605-88CE-0526B9A77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26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68756-7087-46FF-893C-06E04C6EA151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BB836-6D75-4D1C-B4E4-8DED9D411BBD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11AA-C6B2-45BE-9200-0C1A8E2659C8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7ECD-68DC-4B80-AF49-52A9D84F8350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0978-F3A4-4049-9542-A1A790D8333B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21DB-1527-4054-BBAC-ED75C03CB3A4}" type="datetime1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06AA-3E31-416D-9E41-39295A2EBFE0}" type="datetime1">
              <a:rPr lang="ru-RU" smtClean="0"/>
              <a:t>02.07.2024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2795-343D-47D7-A535-608FB54D759D}" type="datetime1">
              <a:rPr lang="ru-RU" smtClean="0"/>
              <a:t>02.07.2024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47167-F502-4B5C-8F5E-4BC66BB1CD02}" type="datetime1">
              <a:rPr lang="ru-RU" smtClean="0"/>
              <a:t>02.07.2024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4C5C3-88B0-4700-899B-EFD86F77C271}" type="datetime1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13AD-A56D-428E-BA93-DB88F073C245}" type="datetime1">
              <a:rPr lang="ru-RU" smtClean="0"/>
              <a:t>02.07.2024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0DB2-90E4-43A7-9124-E3FBA0C277D6}" type="datetime1">
              <a:rPr lang="ru-RU" smtClean="0"/>
              <a:t>02.07.2024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A0C35-08A6-4DD9-9F15-61F397920F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e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504" y="1779662"/>
            <a:ext cx="91805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Измерение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квенчинг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-фактора α-частиц в теллурсодержащих жидких сцинтилляторах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85484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u="sng" dirty="0" smtClean="0"/>
              <a:t>И</a:t>
            </a:r>
            <a:r>
              <a:rPr lang="en-US" altLang="ru-RU" u="sng" dirty="0" smtClean="0"/>
              <a:t>.</a:t>
            </a:r>
            <a:r>
              <a:rPr lang="ru-RU" altLang="ru-RU" u="sng" dirty="0" smtClean="0"/>
              <a:t>А.</a:t>
            </a:r>
            <a:r>
              <a:rPr lang="en-US" altLang="ru-RU" u="sng" dirty="0" smtClean="0"/>
              <a:t> </a:t>
            </a:r>
            <a:r>
              <a:rPr lang="ru-RU" altLang="ru-RU" u="sng" dirty="0" smtClean="0"/>
              <a:t>Суслов</a:t>
            </a:r>
            <a:r>
              <a:rPr lang="en-US" altLang="ru-RU" dirty="0" smtClean="0"/>
              <a:t>, </a:t>
            </a:r>
            <a:r>
              <a:rPr lang="ru-RU" altLang="ru-RU" dirty="0" smtClean="0"/>
              <a:t>И</a:t>
            </a:r>
            <a:r>
              <a:rPr lang="en-US" altLang="ru-RU" dirty="0" smtClean="0"/>
              <a:t>.</a:t>
            </a:r>
            <a:r>
              <a:rPr lang="ru-RU" altLang="ru-RU" dirty="0" smtClean="0"/>
              <a:t>Б.</a:t>
            </a:r>
            <a:r>
              <a:rPr lang="en-US" altLang="ru-RU" dirty="0" smtClean="0"/>
              <a:t> </a:t>
            </a:r>
            <a:r>
              <a:rPr lang="ru-RU" altLang="ru-RU" dirty="0" err="1" smtClean="0"/>
              <a:t>Немченок</a:t>
            </a:r>
            <a:r>
              <a:rPr lang="en-US" altLang="ru-RU" dirty="0" smtClean="0"/>
              <a:t>, </a:t>
            </a:r>
            <a:r>
              <a:rPr lang="ru-RU" altLang="ru-RU" dirty="0" smtClean="0"/>
              <a:t>А.А. Смольников,</a:t>
            </a:r>
            <a:r>
              <a:rPr lang="en-US" altLang="ru-RU" dirty="0" smtClean="0"/>
              <a:t> A.</a:t>
            </a:r>
            <a:r>
              <a:rPr lang="ru-RU" altLang="ru-RU" dirty="0" smtClean="0"/>
              <a:t>Д.</a:t>
            </a:r>
            <a:r>
              <a:rPr lang="en-US" altLang="ru-RU" dirty="0" smtClean="0"/>
              <a:t> </a:t>
            </a:r>
            <a:r>
              <a:rPr lang="ru-RU" altLang="ru-RU" dirty="0" err="1" smtClean="0"/>
              <a:t>Быстряков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43734" y="4083918"/>
            <a:ext cx="5911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74-я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конференция по ядерной физике «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ЯДРО-2024: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Фундаментальные вопросы и приложения»</a:t>
            </a:r>
          </a:p>
        </p:txBody>
      </p:sp>
      <p:sp>
        <p:nvSpPr>
          <p:cNvPr id="5" name="Текст 22"/>
          <p:cNvSpPr txBox="1">
            <a:spLocks/>
          </p:cNvSpPr>
          <p:nvPr/>
        </p:nvSpPr>
        <p:spPr>
          <a:xfrm>
            <a:off x="7818" y="4891146"/>
            <a:ext cx="3528392" cy="195486"/>
          </a:xfrm>
          <a:prstGeom prst="rect">
            <a:avLst/>
          </a:prstGeo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Дубна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10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3478"/>
            <a:ext cx="14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35061" y="1347614"/>
            <a:ext cx="8892480" cy="5066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зависимость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квенчинг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фактора от энергии альфа-частиц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Те-ЖС на основе линейного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алкилбензола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его смесей с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диизопропилнафталином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диапазоне энергий от 4,8 до 7,7 МэВ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Полученные данные представлены в сравнении с ЖС, не содержащими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теллур.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константы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Биркса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ЖС на основе линейного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алкилбензола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0,016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см/МэВ.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SzPct val="100000"/>
              <a:buAutoNum type="arabicPeriod"/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езультаты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прогнозировать поведение альфа-частиц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 энергией от 1 до 10 МэВ при их регистрации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Те-ЖС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72" y="2139702"/>
            <a:ext cx="90739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Backup</a:t>
            </a:r>
            <a:endParaRPr lang="en-US" sz="4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8736656" y="4846678"/>
            <a:ext cx="38177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11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51470"/>
            <a:ext cx="32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Энергетические потери в ЖС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774850"/>
              </p:ext>
            </p:extLst>
          </p:nvPr>
        </p:nvGraphicFramePr>
        <p:xfrm>
          <a:off x="3348584" y="947715"/>
          <a:ext cx="4402178" cy="3374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0" name="Graph" r:id="rId3" imgW="3779404" imgH="2897042" progId="Origin95.Graph">
                  <p:embed/>
                </p:oleObj>
              </mc:Choice>
              <mc:Fallback>
                <p:oleObj name="Graph" r:id="rId3" imgW="3779404" imgH="2897042" progId="Origin95.Graph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84" y="947715"/>
                        <a:ext cx="4402178" cy="3374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2067694"/>
            <a:ext cx="31683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SRIM 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альфа-частиц </a:t>
            </a:r>
            <a:endParaRPr lang="en-US" sz="16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ESTAR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электронов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Учитывается </a:t>
            </a:r>
            <a:r>
              <a:rPr lang="en-US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Z, </a:t>
            </a:r>
            <a:r>
              <a:rPr lang="el-GR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12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26190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энергетических потерь от энергии частицы в ЖС на основе линейного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алкилбензола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38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76966"/>
            <a:ext cx="2447925" cy="232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7904" y="2348573"/>
            <a:ext cx="4933528" cy="842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установки для измерения 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световыхода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ЖС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– светонепроницаемый ящик; 2 - источник; 3 – ячейка с ЖС; 4 -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ФЭУ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5 –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высокого напряжения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6 - предусилитель; 7 - усилитель; 8 – преобразователь сигнала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23478"/>
            <a:ext cx="238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Методика измерений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972" y="598178"/>
            <a:ext cx="136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28" y="3354321"/>
            <a:ext cx="900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UV-VIS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спектры: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UNICO UV 2804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 см кювете относительно воздуха в регионе длин волн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nm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28" y="3856079"/>
            <a:ext cx="900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Теллурсодержащие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добавки: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UV-VIS, IR,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Рамановская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спектроскопия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элементный анализ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(C, H, Te),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дифферинциальная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сканирующая калориметрия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плавления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ICP-AES (MS)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планах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13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703710"/>
            <a:ext cx="4157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измерений: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Тефлоновая кювета с увиолевым стеклом;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40206"/>
            <a:ext cx="4202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Сцинтилляционные характеристики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Абсолютный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световыход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655096" y="1910335"/>
            <a:ext cx="5511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sp>
        <p:nvSpPr>
          <p:cNvPr id="4" name="Прямоугольник 3"/>
          <p:cNvSpPr/>
          <p:nvPr/>
        </p:nvSpPr>
        <p:spPr>
          <a:xfrm>
            <a:off x="936675" y="3748044"/>
            <a:ext cx="6543971" cy="701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ди-2-этилгексаноата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дифенилтеллура</a:t>
            </a:r>
            <a:endParaRPr lang="en-US" sz="14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i="1" baseline="3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ЖС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световыходом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фотонов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МэВ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400" i="1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400" i="1" baseline="30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ru-RU" sz="9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2603"/>
              </p:ext>
            </p:extLst>
          </p:nvPr>
        </p:nvGraphicFramePr>
        <p:xfrm>
          <a:off x="357831" y="606125"/>
          <a:ext cx="8390631" cy="3044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1840">
                  <a:extLst>
                    <a:ext uri="{9D8B030D-6E8A-4147-A177-3AD203B41FA5}">
                      <a16:colId xmlns:a16="http://schemas.microsoft.com/office/drawing/2014/main" val="335460507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12878071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4803634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1520113200"/>
                    </a:ext>
                  </a:extLst>
                </a:gridCol>
              </a:tblGrid>
              <a:tr h="1466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ЖС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Сцинтилляционна композиция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Абсолютный</a:t>
                      </a:r>
                      <a:r>
                        <a:rPr lang="ru-RU" sz="14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фотонов/МэВ</a:t>
                      </a:r>
                      <a:r>
                        <a:rPr lang="en-US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 оценки</a:t>
                      </a:r>
                      <a:endParaRPr lang="ru-RU" sz="14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88587"/>
                  </a:ext>
                </a:extLst>
              </a:tr>
              <a:tr h="4692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тандартного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0,5% PPO, 0,0025%POPOP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8646±400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EJ-309</a:t>
                      </a:r>
                      <a:r>
                        <a:rPr lang="en-US" sz="140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aseline="30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0944649"/>
                  </a:ext>
                </a:extLst>
              </a:tr>
              <a:tr h="2768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ru-RU" sz="14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1% PPO,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POPOP, 30% DIPN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6399±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EJ-309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7376257"/>
                  </a:ext>
                </a:extLst>
              </a:tr>
              <a:tr h="135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ЖС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ru-RU" sz="14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2% PPO,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POPOP, 30% DIPN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5128±</a:t>
                      </a:r>
                      <a:r>
                        <a:rPr lang="en-US" sz="14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EJ-309</a:t>
                      </a:r>
                      <a:endParaRPr lang="ru-RU" sz="14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651696"/>
                  </a:ext>
                </a:extLst>
              </a:tr>
              <a:tr h="2432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Daya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Bay [27]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PPO,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0,0015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 антрацена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110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Stereo [28]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0,0020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квантовой эффективности ФЭУ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979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RENO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[29]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PPO, 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0,0030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~8000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Относительно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антрацена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1156210"/>
                  </a:ext>
                </a:extLst>
              </a:tr>
            </a:tbl>
          </a:graphicData>
        </a:graphic>
      </p:graphicFrame>
      <p:sp>
        <p:nvSpPr>
          <p:cNvPr id="7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14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347668"/>
            <a:ext cx="8390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4800"/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27. W.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Beriguete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et al, Nuclear Instruments and Methods in Physics Research Section A: Accelerators, Spectrometers, Detectors and Associated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763 (2014)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82–88. </a:t>
            </a:r>
          </a:p>
          <a:p>
            <a:pPr indent="-304800"/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28. C.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Buck, et al, Journal of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Instrumentation.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(2019) </a:t>
            </a:r>
            <a:endParaRPr lang="en-US" sz="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04800"/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 J.S.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Park, et al, Nuclear Instruments and Methods in Physics Research Section A: Accelerators, Spectrometers, Detectors and Associated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Equipment.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707 (2013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4299434"/>
            <a:ext cx="85689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-21158" y="123478"/>
            <a:ext cx="3882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теллурсодержащих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добавок</a:t>
            </a:r>
            <a:endParaRPr lang="en-US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/>
        </p:nvSpPr>
        <p:spPr>
          <a:xfrm>
            <a:off x="8748464" y="4846678"/>
            <a:ext cx="369962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15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301308" y="749017"/>
            <a:ext cx="4070892" cy="883403"/>
            <a:chOff x="2275166" y="780686"/>
            <a:chExt cx="4738918" cy="1163248"/>
          </a:xfrm>
        </p:grpSpPr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903276"/>
                </p:ext>
              </p:extLst>
            </p:nvPr>
          </p:nvGraphicFramePr>
          <p:xfrm>
            <a:off x="2275166" y="844861"/>
            <a:ext cx="2229257" cy="411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0" name="ISIS/Draw Sketch" r:id="rId3" imgW="2476341" imgH="457007" progId="ISISServer">
                    <p:embed/>
                  </p:oleObj>
                </mc:Choice>
                <mc:Fallback>
                  <p:oleObj name="ISIS/Draw Sketch" r:id="rId3" imgW="2476341" imgH="457007" progId="ISISServer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75166" y="844861"/>
                          <a:ext cx="2229257" cy="4115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0569454"/>
                </p:ext>
              </p:extLst>
            </p:nvPr>
          </p:nvGraphicFramePr>
          <p:xfrm>
            <a:off x="4173596" y="780686"/>
            <a:ext cx="2840488" cy="1163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1" name="ISIS/Draw Sketch" r:id="rId5" imgW="3000342" imgH="1228532" progId="ISISServer">
                    <p:embed/>
                  </p:oleObj>
                </mc:Choice>
                <mc:Fallback>
                  <p:oleObj name="ISIS/Draw Sketch" r:id="rId5" imgW="3000342" imgH="1228532" progId="ISISServer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73596" y="780686"/>
                          <a:ext cx="2840488" cy="11632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31967"/>
              </p:ext>
            </p:extLst>
          </p:nvPr>
        </p:nvGraphicFramePr>
        <p:xfrm>
          <a:off x="231057" y="1456288"/>
          <a:ext cx="1388740" cy="1006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2" name="ISIS/Draw Sketch" r:id="rId7" imgW="1695197" imgH="1228532" progId="ISISServer">
                  <p:embed/>
                </p:oleObj>
              </mc:Choice>
              <mc:Fallback>
                <p:oleObj name="ISIS/Draw Sketch" r:id="rId7" imgW="1695197" imgH="1228532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1057" y="1456288"/>
                        <a:ext cx="1388740" cy="1006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584236"/>
              </p:ext>
            </p:extLst>
          </p:nvPr>
        </p:nvGraphicFramePr>
        <p:xfrm>
          <a:off x="1807872" y="1730072"/>
          <a:ext cx="1747291" cy="322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3" name="ISIS/Draw Sketch" r:id="rId9" imgW="2066856" imgH="380897" progId="ISISServer">
                  <p:embed/>
                </p:oleObj>
              </mc:Choice>
              <mc:Fallback>
                <p:oleObj name="ISIS/Draw Sketch" r:id="rId9" imgW="2066856" imgH="380897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07872" y="1730072"/>
                        <a:ext cx="1747291" cy="322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10490"/>
              </p:ext>
            </p:extLst>
          </p:nvPr>
        </p:nvGraphicFramePr>
        <p:xfrm>
          <a:off x="3773125" y="1338729"/>
          <a:ext cx="5067012" cy="2140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4" name="ISIS/Draw Sketch" r:id="rId11" imgW="6629140" imgH="2800080" progId="ISISServer">
                  <p:embed/>
                </p:oleObj>
              </mc:Choice>
              <mc:Fallback>
                <p:oleObj name="ISIS/Draw Sketch" r:id="rId11" imgW="6629140" imgH="28000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73125" y="1338729"/>
                        <a:ext cx="5067012" cy="2140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Прямая со стрелкой 25"/>
          <p:cNvCxnSpPr/>
          <p:nvPr/>
        </p:nvCxnSpPr>
        <p:spPr>
          <a:xfrm>
            <a:off x="4455014" y="2505150"/>
            <a:ext cx="1023217" cy="41736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2200" y="942400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r"/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2014947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r"/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20177" y="3129181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 algn="r"/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98385" y="4068817"/>
            <a:ext cx="85689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987" y="4163799"/>
            <a:ext cx="8856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/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Petragnani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N.,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Mendes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S. R.,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Silveira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C. //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Tetrahedron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en-US" sz="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2008.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49. №. 15. С. 2371-2372. </a:t>
            </a:r>
            <a:endParaRPr lang="ru-RU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algn="just"/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Paul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C.,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Bhasin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K. K.,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Chadha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K. //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Journal of Inorganic and Nuclear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Chemistry. 1975. V. 37. №. 11. С. 2337-2339.</a:t>
            </a:r>
            <a:endParaRPr lang="en-US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just"/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Petragnani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N.,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Stefani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H. A.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Tellurium in Organic Synthesis: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Second. Elsevier, 2010.</a:t>
            </a:r>
            <a:endParaRPr lang="en-US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just"/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Tamagaki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S.,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Hatanaka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I., </a:t>
            </a:r>
            <a:r>
              <a:rPr lang="en-US" sz="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Kozuka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S. //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Bulletin of the Chemical Society of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Japan. 1977. V</a:t>
            </a:r>
            <a:r>
              <a:rPr lang="ru-RU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50. №. 9. С. 2501-2502.</a:t>
            </a:r>
            <a:endParaRPr lang="en-US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just"/>
            <a:r>
              <a:rPr lang="ru-RU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Denney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B. 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al. //</a:t>
            </a:r>
            <a:r>
              <a:rPr lang="en-US" sz="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Journal of the American Chemical </a:t>
            </a:r>
            <a:r>
              <a:rPr lang="en-US" sz="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Society. 1981. T. 103. №. 9. С. 2340-2347.</a:t>
            </a:r>
            <a:endParaRPr lang="en-US" sz="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algn="just"/>
            <a:endParaRPr lang="ru-RU" sz="800" dirty="0">
              <a:solidFill>
                <a:srgbClr val="00206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304514"/>
              </p:ext>
            </p:extLst>
          </p:nvPr>
        </p:nvGraphicFramePr>
        <p:xfrm>
          <a:off x="5511565" y="2738187"/>
          <a:ext cx="1821155" cy="97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5" name="ISIS/Draw Sketch" r:id="rId13" imgW="2647769" imgH="1418980" progId="ISISServer">
                  <p:embed/>
                </p:oleObj>
              </mc:Choice>
              <mc:Fallback>
                <p:oleObj name="ISIS/Draw Sketch" r:id="rId13" imgW="2647769" imgH="14189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11565" y="2738187"/>
                        <a:ext cx="1821155" cy="97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40027"/>
              </p:ext>
            </p:extLst>
          </p:nvPr>
        </p:nvGraphicFramePr>
        <p:xfrm>
          <a:off x="676129" y="2786338"/>
          <a:ext cx="3019423" cy="1191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6" name="ISIS/Draw Sketch" r:id="rId15" imgW="5067199" imgH="2000057" progId="ISISServer">
                  <p:embed/>
                </p:oleObj>
              </mc:Choice>
              <mc:Fallback>
                <p:oleObj name="ISIS/Draw Sketch" r:id="rId15" imgW="5067199" imgH="2000057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6129" y="2786338"/>
                        <a:ext cx="3019423" cy="1191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4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1"/>
          <p:cNvSpPr txBox="1">
            <a:spLocks/>
          </p:cNvSpPr>
          <p:nvPr/>
        </p:nvSpPr>
        <p:spPr>
          <a:xfrm>
            <a:off x="107504" y="84505"/>
            <a:ext cx="4680520" cy="36004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pPr lvl="0" defTabSz="914318">
              <a:lnSpc>
                <a:spcPts val="2400"/>
              </a:lnSpc>
              <a:spcBef>
                <a:spcPct val="0"/>
              </a:spcBef>
              <a:defRPr/>
            </a:pP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Двойной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безнейтринный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l-GR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β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-распад</a:t>
            </a:r>
            <a:endParaRPr lang="ru-RU" b="1" i="1" noProof="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65" y="533473"/>
            <a:ext cx="62830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0νββ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означать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¾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лептонного числа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¾"/>
            </a:pP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Майорановскую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 нейтр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но;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¾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иерархию и масштаб массы нейтрино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Symbol" panose="05050102010706020507" pitchFamily="18" charset="2"/>
              <a:buChar char="¾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одсказку о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происхождение асимметрии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материи/антиматерии.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61622"/>
            <a:ext cx="1821403" cy="24811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24" y="1670556"/>
            <a:ext cx="3744417" cy="28573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20072" y="1195463"/>
            <a:ext cx="371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Изотопы кандидаты на поиск 0</a:t>
            </a:r>
            <a:r>
              <a:rPr lang="el-GR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νββ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[1, 2]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65" y="4587974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buFont typeface="+mj-lt"/>
              <a:buAutoNum type="arabicPeriod"/>
            </a:pP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Simkovic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//Physical Review C.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77.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№. 4.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045503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28600" lvl="0" algn="just">
              <a:buFont typeface="+mj-lt"/>
              <a:buAutoNum type="arabicPeriod"/>
            </a:pP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Meija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//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and Applied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 V. 88. №. 3.  P. 293-306. </a:t>
            </a:r>
            <a:endParaRPr lang="ru-RU" sz="7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51520" y="4587974"/>
            <a:ext cx="849557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 txBox="1">
            <a:spLocks/>
          </p:cNvSpPr>
          <p:nvPr/>
        </p:nvSpPr>
        <p:spPr>
          <a:xfrm>
            <a:off x="8848396" y="4846678"/>
            <a:ext cx="270030" cy="35750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725C68B6-61C2-468F-89AB-4B9F7531AA68}" type="slidenum"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pPr algn="r" defTabSz="685800">
                <a:defRPr/>
              </a:pPr>
              <a:t>3</a:t>
            </a:fld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3969" y="3731998"/>
            <a:ext cx="73776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05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5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Псевдокумол</a:t>
            </a:r>
            <a:r>
              <a:rPr lang="en-US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50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</a:t>
            </a:r>
            <a:r>
              <a:rPr lang="ru-RU" altLang="ru-RU" sz="105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</a:t>
            </a:r>
            <a:r>
              <a:rPr lang="en-US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ru-RU" sz="1050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05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Трибутилфосфат</a:t>
            </a:r>
            <a:r>
              <a:rPr lang="en-US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050" i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сцинтиллятора стандартного состава</a:t>
            </a:r>
            <a:endParaRPr lang="en-US" altLang="ru-RU" sz="105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00608" y="-41084"/>
            <a:ext cx="6048672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err="1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Элементосодержащие</a:t>
            </a:r>
            <a:r>
              <a:rPr lang="ru-RU" sz="1600" b="1" i="1" dirty="0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жидкие сцинтилляторы </a:t>
            </a: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поиска </a:t>
            </a:r>
            <a:r>
              <a:rPr lang="el-GR" sz="1600" b="1" i="1" dirty="0">
                <a:solidFill>
                  <a:srgbClr val="FEFEF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0νββ</a:t>
            </a:r>
            <a:endParaRPr lang="ru-RU" sz="2400" b="1" i="1" dirty="0">
              <a:solidFill>
                <a:srgbClr val="FEFEF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16470" y="3970079"/>
            <a:ext cx="8495576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94987"/>
              </p:ext>
            </p:extLst>
          </p:nvPr>
        </p:nvGraphicFramePr>
        <p:xfrm>
          <a:off x="251519" y="578188"/>
          <a:ext cx="8640960" cy="3130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3928">
                  <a:extLst>
                    <a:ext uri="{9D8B030D-6E8A-4147-A177-3AD203B41FA5}">
                      <a16:colId xmlns:a16="http://schemas.microsoft.com/office/drawing/2014/main" val="1982034844"/>
                    </a:ext>
                  </a:extLst>
                </a:gridCol>
                <a:gridCol w="1727942">
                  <a:extLst>
                    <a:ext uri="{9D8B030D-6E8A-4147-A177-3AD203B41FA5}">
                      <a16:colId xmlns:a16="http://schemas.microsoft.com/office/drawing/2014/main" val="2399492939"/>
                    </a:ext>
                  </a:extLst>
                </a:gridCol>
                <a:gridCol w="4033652">
                  <a:extLst>
                    <a:ext uri="{9D8B030D-6E8A-4147-A177-3AD203B41FA5}">
                      <a16:colId xmlns:a16="http://schemas.microsoft.com/office/drawing/2014/main" val="2052752009"/>
                    </a:ext>
                  </a:extLst>
                </a:gridCol>
                <a:gridCol w="1135438">
                  <a:extLst>
                    <a:ext uri="{9D8B030D-6E8A-4147-A177-3AD203B41FA5}">
                      <a16:colId xmlns:a16="http://schemas.microsoft.com/office/drawing/2014/main" val="2600997490"/>
                    </a:ext>
                  </a:extLst>
                </a:gridCol>
              </a:tblGrid>
              <a:tr h="30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Элемент/изотоп,</a:t>
                      </a:r>
                      <a:r>
                        <a:rPr lang="ru-RU" sz="1000" b="1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концентрация</a:t>
                      </a:r>
                      <a:endParaRPr lang="ru-RU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 сцинтиллятора</a:t>
                      </a:r>
                      <a:endParaRPr lang="ru-RU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Элементсодержащая</a:t>
                      </a:r>
                      <a:r>
                        <a:rPr lang="ru-RU" sz="1000" b="1" i="1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добавка</a:t>
                      </a:r>
                      <a:endParaRPr lang="ru-RU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000" b="1" i="1" baseline="300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107064"/>
                  </a:ext>
                </a:extLst>
              </a:tr>
              <a:tr h="1547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г/л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2-Метилвалеарат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234646"/>
                  </a:ext>
                </a:extLst>
              </a:tr>
              <a:tr h="4651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Nd, [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Трис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триметилгексаноат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с фторированными </a:t>
                      </a:r>
                      <a:r>
                        <a:rPr lang="el-GR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дикетонатами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2544892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aseline="30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4-Метилоктаноат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6843637"/>
                  </a:ext>
                </a:extLst>
              </a:tr>
              <a:tr h="147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0,027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Наночастицы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AMoO</a:t>
                      </a:r>
                      <a:r>
                        <a:rPr lang="en-US" sz="1000" baseline="-25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Ca, 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Ba)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44823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[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Тетраметилолово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57%</a:t>
                      </a:r>
                      <a:endParaRPr lang="ru-RU" sz="10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8539081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10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Тетрабутилолово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– 55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4386669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ТБФ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Хлорид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кадмия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579536"/>
                  </a:ext>
                </a:extLst>
              </a:tr>
              <a:tr h="18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,4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Анизол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Тетракисизопропилацетоацетат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– 40%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4398507"/>
                  </a:ext>
                </a:extLst>
              </a:tr>
              <a:tr h="187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Анизол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Тетракисацетоацетат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33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2736468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г/л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Дипивалоилметанат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6352533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Толуол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Наночастицы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ZrO</a:t>
                      </a:r>
                      <a:r>
                        <a:rPr lang="ru-RU" sz="10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290232"/>
                  </a:ext>
                </a:extLst>
              </a:tr>
              <a:tr h="191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 3%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Декан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ПК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Газообразный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8027798"/>
                  </a:ext>
                </a:extLst>
              </a:tr>
              <a:tr h="306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</a:t>
                      </a:r>
                      <a:r>
                        <a:rPr lang="en-US" sz="100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конденсации </a:t>
                      </a:r>
                      <a:r>
                        <a:rPr lang="en-US" sz="10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en-US" sz="10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бутандиола-1,2</a:t>
                      </a:r>
                      <a:endParaRPr lang="ru-RU" sz="100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конденсации 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(OH)</a:t>
                      </a:r>
                      <a:r>
                        <a:rPr lang="en-US" sz="1000" baseline="-25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0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гександиола-1,2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65%</a:t>
                      </a:r>
                      <a:endParaRPr lang="ru-RU" sz="1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4093250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0838" y="3930156"/>
            <a:ext cx="42119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Barabanov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 and Experimental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(2012)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545–550.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I.R.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Barabanov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Atomic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Nuclei.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(2019)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89–97.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Bulletin of the Russian Academy of Sciences: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(2011)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1007.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Arai,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the Ceramic Society of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Japan.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(2019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M.J. Hwang,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 (2007)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454–458.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Chkvorets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Physics: Conference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1342 (2020)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12112. 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Bulletin of the Russian Academy of Sciences: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(2012)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1187–1190.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97007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Fukuda,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Physics: Conference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1342 (2020)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12093.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Watanabe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 and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2251-2261.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L.B.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Bezrukov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Russian Journal of Inorganic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 (2021)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421–426.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Watanabe,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al., Nanomaterials.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(2021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Gando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(2019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arxiv.org/abs/1904.06655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(accessed September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J.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Auty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et. al.,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Meth. Phys. Res. A 1051, North-Holland, (2023) 168204.</a:t>
            </a:r>
          </a:p>
          <a:p>
            <a:pPr algn="just"/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8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Y. Ding, et. al., </a:t>
            </a:r>
            <a:r>
              <a:rPr lang="en-US" altLang="ru-RU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Meth. Phys. Res. A 1049, North-Holland, (2023) 168111</a:t>
            </a:r>
            <a:endParaRPr lang="en-US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3529" y="656025"/>
            <a:ext cx="4803298" cy="31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вещество 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ЖС</a:t>
            </a:r>
            <a:r>
              <a:rPr lang="ru-RU" alt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температура кипения;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взрыво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пожаробезопасность, высокая температура вспышки;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altLang="ru-RU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нетоксичность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коррозионная активность по отношению к материалам стенок д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ете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ктора;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 низкая </a:t>
            </a:r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цена.</a:t>
            </a:r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</a:t>
            </a:r>
            <a:r>
              <a:rPr lang="ru-RU" altLang="ru-RU" sz="1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</a:t>
            </a:r>
            <a:r>
              <a:rPr lang="en-US" alt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alt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13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Сцинтилляционные добавки:</a:t>
            </a:r>
          </a:p>
          <a:p>
            <a:pPr algn="just"/>
            <a:endParaRPr lang="ru-RU" altLang="ru-RU" sz="13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3529" y="4371950"/>
            <a:ext cx="849694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23530" y="4363239"/>
            <a:ext cx="8352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Albanese, et al,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(2021)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P08059.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Beriguete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Section A: Accelerators, Spectrometers, Detectors and Associated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763 (2014) 82–88</a:t>
            </a: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Buck, et al,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Instrumentation.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(2019)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P01027–P01027.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S.J.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Haselschwardt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Instruments and Methods in Physics Research Section A: Accelerators, Spectrometers, Detectors and Associated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937 (2019)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148–163.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64" y="84385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</a:t>
            </a:r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Те-ЖС</a:t>
            </a: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055" y="3829917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PPO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78110" y="3956875"/>
            <a:ext cx="75212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POPOP</a:t>
            </a:r>
            <a:endParaRPr lang="ru-RU" sz="135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768462"/>
              </p:ext>
            </p:extLst>
          </p:nvPr>
        </p:nvGraphicFramePr>
        <p:xfrm>
          <a:off x="2725178" y="1970576"/>
          <a:ext cx="2911777" cy="79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1" name="ISIS/Draw Sketch" r:id="rId4" imgW="4009826" imgH="1095079" progId="ISISServer">
                  <p:embed/>
                </p:oleObj>
              </mc:Choice>
              <mc:Fallback>
                <p:oleObj name="ISIS/Draw Sketch" r:id="rId4" imgW="4009826" imgH="1095079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5178" y="1970576"/>
                        <a:ext cx="2911777" cy="795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93259"/>
              </p:ext>
            </p:extLst>
          </p:nvPr>
        </p:nvGraphicFramePr>
        <p:xfrm>
          <a:off x="3117998" y="3190417"/>
          <a:ext cx="1574542" cy="72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2" name="ISIS/Draw Sketch" r:id="rId6" imgW="1809714" imgH="837904" progId="ISISServer">
                  <p:embed/>
                </p:oleObj>
              </mc:Choice>
              <mc:Fallback>
                <p:oleObj name="ISIS/Draw Sketch" r:id="rId6" imgW="1809714" imgH="837904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17998" y="3190417"/>
                        <a:ext cx="1574542" cy="72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8484"/>
              </p:ext>
            </p:extLst>
          </p:nvPr>
        </p:nvGraphicFramePr>
        <p:xfrm>
          <a:off x="4795875" y="2969657"/>
          <a:ext cx="2516601" cy="1220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3" name="ISIS/Draw Sketch" r:id="rId8" imgW="2847653" imgH="1381099" progId="ISISServer">
                  <p:embed/>
                </p:oleObj>
              </mc:Choice>
              <mc:Fallback>
                <p:oleObj name="ISIS/Draw Sketch" r:id="rId8" imgW="2847653" imgH="1381099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95875" y="2969657"/>
                        <a:ext cx="2516601" cy="1220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2036"/>
              </p:ext>
            </p:extLst>
          </p:nvPr>
        </p:nvGraphicFramePr>
        <p:xfrm>
          <a:off x="7483075" y="1845715"/>
          <a:ext cx="1630013" cy="101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4" name="ISIS/Draw Sketch" r:id="rId10" imgW="2771656" imgH="1723768" progId="ISISServer">
                  <p:embed/>
                </p:oleObj>
              </mc:Choice>
              <mc:Fallback>
                <p:oleObj name="ISIS/Draw Sketch" r:id="rId10" imgW="2771656" imgH="1723768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83075" y="1845715"/>
                        <a:ext cx="1630013" cy="101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4128" y="2075644"/>
            <a:ext cx="21847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79" y="543819"/>
            <a:ext cx="64707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Требования к теллуросодержащей добавке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растворимость в сцинтилляционной основе; 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поглощения в видимой области спектра</a:t>
            </a:r>
            <a:r>
              <a:rPr 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300 – 600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нм; 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устойчивость к различным видам воздействий; 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инертность по отношению к другим материалам, входящим в состав детектора; 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технологичность при производстве в крупных масштабах;</a:t>
            </a:r>
          </a:p>
          <a:p>
            <a:pPr marL="214313" indent="-214313" algn="just">
              <a:buFont typeface="Times New Roman" panose="02020603050405020304" pitchFamily="18" charset="0"/>
              <a:buChar char="—"/>
            </a:pP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нетоксичность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пожаро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взрывобезопасность.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346591" y="379708"/>
            <a:ext cx="3780235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ru-RU" alt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6129"/>
            <a:ext cx="5843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Теллурсодержащие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добавки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50791" y="3615266"/>
            <a:ext cx="40085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R = </a:t>
            </a:r>
            <a:r>
              <a:rPr lang="ru-RU" sz="1050" i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</a:t>
            </a:r>
            <a:r>
              <a:rPr lang="en-US" sz="105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CH(C</a:t>
            </a:r>
            <a:r>
              <a:rPr lang="en-US" sz="1050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sz="105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sz="1050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  <a:r>
              <a:rPr lang="en-US" sz="105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)(CH</a:t>
            </a:r>
            <a:r>
              <a:rPr lang="en-US" sz="1050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r>
              <a:rPr lang="en-US" sz="105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US" sz="1050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r>
              <a:rPr lang="en-US" sz="105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CH</a:t>
            </a:r>
            <a:r>
              <a:rPr lang="en-US" sz="1050" i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03124" y="2707646"/>
            <a:ext cx="4145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(в) </a:t>
            </a:r>
            <a:endParaRPr lang="ru-RU" sz="1350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59536" y="2707646"/>
            <a:ext cx="4299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(б) </a:t>
            </a:r>
            <a:endParaRPr lang="ru-RU" sz="1350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0865" y="2707646"/>
            <a:ext cx="4299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(а) </a:t>
            </a:r>
            <a:endParaRPr lang="ru-RU" sz="1350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283245"/>
              </p:ext>
            </p:extLst>
          </p:nvPr>
        </p:nvGraphicFramePr>
        <p:xfrm>
          <a:off x="850791" y="2111289"/>
          <a:ext cx="1488961" cy="141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6" name="ISIS/Draw Sketch" r:id="rId4" imgW="2190743" imgH="2076167" progId="ISISServer">
                  <p:embed/>
                </p:oleObj>
              </mc:Choice>
              <mc:Fallback>
                <p:oleObj name="ISIS/Draw Sketch" r:id="rId4" imgW="2190743" imgH="2076167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791" y="2111289"/>
                        <a:ext cx="1488961" cy="141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143498"/>
              </p:ext>
            </p:extLst>
          </p:nvPr>
        </p:nvGraphicFramePr>
        <p:xfrm>
          <a:off x="4188718" y="2368987"/>
          <a:ext cx="1985967" cy="106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" name="ISIS/Draw Sketch" r:id="rId6" imgW="2647769" imgH="1418980" progId="ISISServer">
                  <p:embed/>
                </p:oleObj>
              </mc:Choice>
              <mc:Fallback>
                <p:oleObj name="ISIS/Draw Sketch" r:id="rId6" imgW="2647769" imgH="141898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88718" y="2368987"/>
                        <a:ext cx="1985967" cy="106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747447"/>
              </p:ext>
            </p:extLst>
          </p:nvPr>
        </p:nvGraphicFramePr>
        <p:xfrm>
          <a:off x="7411584" y="2168259"/>
          <a:ext cx="1368152" cy="146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8" name="ISIS/Draw Sketch" r:id="rId8" imgW="1866625" imgH="2000057" progId="ISISServer">
                  <p:embed/>
                </p:oleObj>
              </mc:Choice>
              <mc:Fallback>
                <p:oleObj name="ISIS/Draw Sketch" r:id="rId8" imgW="1866625" imgH="2000057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11584" y="2168259"/>
                        <a:ext cx="1368152" cy="1465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139" y="4049141"/>
            <a:ext cx="2639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ди-2-этилгексаноат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дифенилтеллура</a:t>
            </a:r>
            <a:endParaRPr lang="ru-RU" sz="1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Гексаноат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2786" y="349026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оксида </a:t>
            </a:r>
            <a:r>
              <a:rPr lang="ru-RU" sz="1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дифенилтеллура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D2EHPA</a:t>
            </a:r>
            <a:endParaRPr lang="ru-RU" sz="12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(Комплекс)</a:t>
            </a:r>
            <a:r>
              <a:rPr lang="en-US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615266"/>
            <a:ext cx="2091470" cy="487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дибутандиол-1,2-ят теллура</a:t>
            </a:r>
          </a:p>
          <a:p>
            <a:pPr lvl="0" algn="ctr">
              <a:lnSpc>
                <a:spcPct val="107000"/>
              </a:lnSpc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(Те-Бут)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1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" y="57350"/>
            <a:ext cx="335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Сравнение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световыхода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Те-ЖС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35797" y="10420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597516"/>
              </p:ext>
            </p:extLst>
          </p:nvPr>
        </p:nvGraphicFramePr>
        <p:xfrm>
          <a:off x="395537" y="817769"/>
          <a:ext cx="7992888" cy="26195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79">
                  <a:extLst>
                    <a:ext uri="{9D8B030D-6E8A-4147-A177-3AD203B41FA5}">
                      <a16:colId xmlns:a16="http://schemas.microsoft.com/office/drawing/2014/main" val="2620924739"/>
                    </a:ext>
                  </a:extLst>
                </a:gridCol>
                <a:gridCol w="3600401">
                  <a:extLst>
                    <a:ext uri="{9D8B030D-6E8A-4147-A177-3AD203B41FA5}">
                      <a16:colId xmlns:a16="http://schemas.microsoft.com/office/drawing/2014/main" val="112953471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791727980"/>
                    </a:ext>
                  </a:extLst>
                </a:gridCol>
              </a:tblGrid>
              <a:tr h="234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Образец</a:t>
                      </a:r>
                      <a:r>
                        <a:rPr lang="ru-RU" sz="1200" b="1" i="1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Те-ЖС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Сцинтилляционная композиция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3C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Световыход</a:t>
                      </a:r>
                      <a:r>
                        <a:rPr lang="en-US" sz="1200" b="1" i="1" baseline="300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i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</a:t>
                      </a:r>
                      <a:r>
                        <a:rPr lang="ru-RU" sz="1200" b="1" i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="1" i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ед.</a:t>
                      </a:r>
                      <a:endParaRPr lang="ru-RU" sz="12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9A3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776235"/>
                  </a:ext>
                </a:extLst>
              </a:tr>
              <a:tr h="2397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ди-2-этилгексаноатом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дифенилтеллура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[21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0,04%POPOP,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DIPN</a:t>
                      </a:r>
                      <a:endParaRPr lang="ru-RU" sz="1200" baseline="-25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2±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14385181"/>
                  </a:ext>
                </a:extLst>
              </a:tr>
              <a:tr h="2397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0,04%POPOP,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DIPN</a:t>
                      </a:r>
                      <a:endParaRPr lang="ru-RU" sz="1200" baseline="-25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58934262"/>
                  </a:ext>
                </a:extLst>
              </a:tr>
              <a:tr h="23979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комплексом оксида </a:t>
                      </a:r>
                      <a:r>
                        <a:rPr lang="ru-RU" sz="1200" baseline="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дифенилтеллура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D2EHPA [22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0,5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0,0025%POPOP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0,73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3530970"/>
                  </a:ext>
                </a:extLst>
              </a:tr>
              <a:tr h="30884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aseline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0,5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0,0025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POPOP,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 DIPN</a:t>
                      </a:r>
                      <a:endParaRPr lang="ru-RU" sz="1200" baseline="-25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0,71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25350252"/>
                  </a:ext>
                </a:extLst>
              </a:tr>
              <a:tr h="41100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дибутандиол-1,2-ятом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теллура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200" b="1" i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b="1" i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0,5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0,0025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1,5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октиламина</a:t>
                      </a:r>
                      <a:endParaRPr lang="ru-RU" sz="1200" baseline="-25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0,63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08530849"/>
                  </a:ext>
                </a:extLst>
              </a:tr>
              <a:tr h="26501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2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025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POPOP,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октиламина</a:t>
                      </a:r>
                      <a:endParaRPr lang="ru-RU" sz="1200" baseline="-250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</a:t>
                      </a:r>
                      <a:endParaRPr lang="ru-RU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45283564"/>
                  </a:ext>
                </a:extLst>
              </a:tr>
              <a:tr h="239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IHEP CAS</a:t>
                      </a:r>
                      <a:r>
                        <a:rPr lang="en-US" sz="1200" b="0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[15]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2,5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PPO,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-MSB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7020287"/>
                  </a:ext>
                </a:extLst>
              </a:tr>
              <a:tr h="239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SNO+</a:t>
                      </a:r>
                      <a:r>
                        <a:rPr lang="en-US" sz="1200" b="0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 b="1" baseline="300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[16]</a:t>
                      </a:r>
                      <a:endParaRPr lang="ru-RU" sz="1200" b="0" baseline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 </a:t>
                      </a:r>
                      <a:r>
                        <a:rPr lang="en-US" sz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г/л 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PPO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161056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51520" y="4011910"/>
            <a:ext cx="84969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08520" y="3345016"/>
            <a:ext cx="62437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94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i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 сцинтиллятора стандартного состава</a:t>
            </a:r>
            <a:endParaRPr lang="en-US" altLang="ru-RU" sz="1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694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теллур в форме продукта конденсации теллуровой кислоты с гександиолом-1,2</a:t>
            </a:r>
          </a:p>
          <a:p>
            <a:pPr indent="336947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теллур в форме продукта конденсации теллуровой кислоты с бутандиолом-1,2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790" y="380119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6947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6947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ru-RU" sz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Ding, </a:t>
            </a:r>
            <a:r>
              <a:rPr lang="en-US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en-US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-Yun, et al. "A novel approach in synthesizing </a:t>
            </a:r>
            <a:r>
              <a:rPr lang="en-US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-diol compounds for tellurium-loaded liquid scintillator." Nuclear Instruments and Methods in Physics Research Section A: Accelerators, Spectrometers, Detectors and Associated Equipment 1049 (2023): 168111.</a:t>
            </a:r>
            <a:endParaRPr lang="ru-RU" altLang="ru-RU" sz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Auty</a:t>
            </a:r>
            <a:r>
              <a:rPr lang="en-US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D. J., et al. "A method to load tellurium in liquid scintillator for the study of </a:t>
            </a:r>
            <a:r>
              <a:rPr lang="en-US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neutrinoless</a:t>
            </a:r>
            <a:r>
              <a:rPr lang="en-US" altLang="ru-RU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double beta decay." Nuclear Instruments and Methods in Physics Research Section A: Accelerators, Spectrometers, Detectors and Associated Equipment 1051 (2023): 168204</a:t>
            </a:r>
            <a:r>
              <a:rPr lang="en-US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I.A.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Suslov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I.B.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Nemchenok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Yu. A.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Shitov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S.V.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Kazartsev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V.V.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Belov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A.D.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Bystryakov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“Development of a new tellurium loaded liquid scintillator based on linear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alkylbenzene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Phys. Res. 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167131 (2022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Суслов 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И.А., </a:t>
            </a:r>
            <a:r>
              <a:rPr lang="ru-RU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Немченок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И.Б., </a:t>
            </a:r>
            <a:r>
              <a:rPr lang="ru-RU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Быстряков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А.Д. 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исследования </a:t>
            </a:r>
            <a:r>
              <a:rPr lang="ru-RU" altLang="ru-RU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теллурсодержащиего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жидкого сцинтиллятора // Письма в 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ЭЧАЯ. 2023. T. </a:t>
            </a:r>
            <a:r>
              <a:rPr lang="ru-RU" alt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№ 5 (250</a:t>
            </a:r>
            <a:r>
              <a:rPr lang="ru-RU" alt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1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" y="573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261" y="114186"/>
            <a:ext cx="2522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Калибровка по энергии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2267743" y="-3418"/>
            <a:ext cx="729031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67544" y="6995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2261" y="1425685"/>
            <a:ext cx="45470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Комптоновский край (от 1,25 МэВ)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~1070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кэВ</a:t>
            </a:r>
            <a:endParaRPr 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Комптоновский край (от 661 кэВ)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~477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кэВ,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5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554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кэВ	</a:t>
            </a:r>
            <a:endParaRPr 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r>
              <a:rPr lang="en-US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Комптоновские края </a:t>
            </a:r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597 кэВ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1064 кэВ) 394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кэВ и 858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кэВ, </a:t>
            </a:r>
            <a:r>
              <a:rPr lang="ru-RU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5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481 и </a:t>
            </a:r>
            <a:r>
              <a:rPr 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990 </a:t>
            </a:r>
            <a:r>
              <a:rPr lang="ru-RU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кэВ</a:t>
            </a:r>
            <a:endParaRPr 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6401" y="3867894"/>
            <a:ext cx="4903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высоты импульса от энергии электронов для ЖС на основе линейного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смеси с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диизопропилнафталином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2123728" y="48351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688478"/>
              </p:ext>
            </p:extLst>
          </p:nvPr>
        </p:nvGraphicFramePr>
        <p:xfrm>
          <a:off x="4363054" y="450881"/>
          <a:ext cx="4665348" cy="3561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Graph" r:id="rId3" imgW="3779404" imgH="2897042" progId="Origin95.Graph">
                  <p:embed/>
                </p:oleObj>
              </mc:Choice>
              <mc:Fallback>
                <p:oleObj name="Graph" r:id="rId3" imgW="3779404" imgH="2897042" progId="Origin95.Graph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054" y="450881"/>
                        <a:ext cx="4665348" cy="3561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9143" y="3282538"/>
            <a:ext cx="2727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E/E = 10 – 15% (FWHM)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4552" y="4742499"/>
            <a:ext cx="14029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https</a:t>
            </a: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://www-nds.iaea.org/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11632" y="4742499"/>
            <a:ext cx="849694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1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" y="573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30" y="120237"/>
            <a:ext cx="4586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Квенчинг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-фактор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Линейное приближение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67543" y="91813"/>
            <a:ext cx="73061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4355976" y="-82981"/>
            <a:ext cx="6774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103313" y="11026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266634"/>
              </p:ext>
            </p:extLst>
          </p:nvPr>
        </p:nvGraphicFramePr>
        <p:xfrm>
          <a:off x="4166667" y="454323"/>
          <a:ext cx="5013845" cy="3843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8" name="Graph" r:id="rId3" imgW="3779404" imgH="2897042" progId="Origin95.Graph">
                  <p:embed/>
                </p:oleObj>
              </mc:Choice>
              <mc:Fallback>
                <p:oleObj name="Graph" r:id="rId3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6667" y="454323"/>
                        <a:ext cx="5013845" cy="3843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226700" y="808419"/>
            <a:ext cx="2867379" cy="3323987"/>
            <a:chOff x="622651" y="1491630"/>
            <a:chExt cx="2867379" cy="332398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22651" y="1491630"/>
              <a:ext cx="1480662" cy="3323987"/>
              <a:chOff x="1293628" y="1798607"/>
              <a:chExt cx="1480662" cy="332398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1293628" y="1798607"/>
                <a:ext cx="1480662" cy="3323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226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222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 </a:t>
                </a:r>
                <a:endParaRPr lang="en-US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baseline="30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239</a:t>
                </a:r>
                <a:r>
                  <a:rPr lang="en-US" sz="1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	</a:t>
                </a:r>
                <a:r>
                  <a:rPr lang="en-US" sz="1600" baseline="30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baseline="30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  <a:r>
                  <a:rPr lang="en-US" sz="1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</a:t>
                </a:r>
                <a:endParaRPr lang="ru-RU" sz="16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222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210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 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218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 </a:t>
                </a:r>
                <a:endPara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ru-RU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</a:t>
                </a:r>
                <a:r>
                  <a:rPr lang="en-US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1600" b="1" baseline="30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sz="1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</a:t>
                </a:r>
                <a:r>
                  <a:rPr lang="en-US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</a:p>
              <a:p>
                <a:r>
                  <a:rPr lang="en-US" dirty="0"/>
                  <a:t>	</a:t>
                </a:r>
              </a:p>
              <a:p>
                <a:r>
                  <a:rPr lang="en-US" dirty="0">
                    <a:solidFill>
                      <a:srgbClr val="000099"/>
                    </a:solidFill>
                    <a:latin typeface="Calibri" panose="020F0502020204030204" pitchFamily="34" charset="0"/>
                  </a:rPr>
                  <a:t>	</a:t>
                </a:r>
              </a:p>
            </p:txBody>
          </p:sp>
          <p:sp>
            <p:nvSpPr>
              <p:cNvPr id="12" name="Шеврон 11"/>
              <p:cNvSpPr/>
              <p:nvPr/>
            </p:nvSpPr>
            <p:spPr>
              <a:xfrm>
                <a:off x="1974130" y="2014631"/>
                <a:ext cx="72008" cy="72008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Шеврон 13"/>
              <p:cNvSpPr/>
              <p:nvPr/>
            </p:nvSpPr>
            <p:spPr>
              <a:xfrm>
                <a:off x="1974130" y="2394452"/>
                <a:ext cx="72008" cy="72008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Шеврон 14"/>
              <p:cNvSpPr/>
              <p:nvPr/>
            </p:nvSpPr>
            <p:spPr>
              <a:xfrm>
                <a:off x="1979265" y="2746543"/>
                <a:ext cx="72008" cy="72008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Шеврон 15"/>
              <p:cNvSpPr/>
              <p:nvPr/>
            </p:nvSpPr>
            <p:spPr>
              <a:xfrm>
                <a:off x="1974130" y="3116969"/>
                <a:ext cx="72008" cy="72008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Шеврон 16"/>
              <p:cNvSpPr/>
              <p:nvPr/>
            </p:nvSpPr>
            <p:spPr>
              <a:xfrm>
                <a:off x="1974130" y="3489208"/>
                <a:ext cx="72008" cy="72008"/>
              </a:xfrm>
              <a:prstGeom prst="chevron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382034" y="1564577"/>
              <a:ext cx="1107996" cy="1807546"/>
              <a:chOff x="2382034" y="1564577"/>
              <a:chExt cx="1107996" cy="1807546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2382034" y="1564577"/>
                <a:ext cx="1107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4784 </a:t>
                </a:r>
                <a:r>
                  <a:rPr lang="ru-RU" sz="1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кэВ</a:t>
                </a:r>
                <a:r>
                  <a: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382034" y="1926165"/>
                <a:ext cx="1107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5157 </a:t>
                </a:r>
                <a:r>
                  <a:rPr lang="ru-RU" sz="1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кэВ</a:t>
                </a:r>
                <a:r>
                  <a:rPr lang="ru-RU" sz="1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382034" y="2270289"/>
                <a:ext cx="1107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5489 кэВ 	</a:t>
                </a: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382034" y="2651929"/>
                <a:ext cx="1107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6003 кэВ 	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2382034" y="3033569"/>
                <a:ext cx="1107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7687 кэВ 	</a:t>
                </a: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4135274" y="4137528"/>
            <a:ext cx="4879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квенчинг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от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альфа-частицы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ЖС на основе линейного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смеси 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462" y="2972554"/>
            <a:ext cx="391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QF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16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7687 кэВ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~0,098 [24] </a:t>
            </a:r>
          </a:p>
          <a:p>
            <a:r>
              <a:rPr lang="en-US" sz="16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~0,119 [25]</a:t>
            </a:r>
          </a:p>
          <a:p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~0,095</a:t>
            </a:r>
            <a:endParaRPr lang="en-US" sz="1600" b="1" i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30" y="4237151"/>
            <a:ext cx="41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https://www-nds.iaea.org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 Back, H. O., et al. "Pulse-shape discrimination with the counting test facility." </a:t>
            </a:r>
            <a:r>
              <a:rPr lang="en-US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584.1 (2008): 98-113.</a:t>
            </a:r>
          </a:p>
          <a:p>
            <a:pPr algn="just"/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Von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Krosigk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B., et al. "Measurement of α-particle quenching in LAB based scintillator in independent small-scale experiments." </a:t>
            </a:r>
            <a:r>
              <a:rPr lang="en-US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76.3 (2016): 109.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107504" y="4213663"/>
            <a:ext cx="4013128" cy="340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113309" y="4213663"/>
            <a:ext cx="1425" cy="73137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25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" y="5735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3677"/>
            <a:ext cx="5374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Квенчинг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-фактор</a:t>
            </a:r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Приближение по закону </a:t>
            </a:r>
            <a:r>
              <a:rPr lang="ru-RU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Биркса</a:t>
            </a:r>
            <a:endParaRPr lang="ru-RU" dirty="0"/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7010400" y="4948014"/>
            <a:ext cx="2133600" cy="201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6A0C35-08A6-4DD9-9F15-61F397920FA1}" type="slidenum">
              <a:rPr lang="ru-RU" sz="1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 flipV="1">
            <a:off x="467543" y="91813"/>
            <a:ext cx="73061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4355976" y="-82981"/>
            <a:ext cx="67749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71600" y="1131590"/>
                <a:ext cx="2880320" cy="80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𝑄𝐹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sz="1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1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4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limLoc m:val="undOvr"/>
                            <m:ctrlPr>
                              <a:rPr lang="en-US" sz="1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𝑘𝐵</m:t>
                                </m:r>
                                <m:sSub>
                                  <m:sSubPr>
                                    <m:ctrlPr>
                                      <a:rPr lang="en-US" sz="140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400" i="1" dirty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dirty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𝑑𝐸</m:t>
                                        </m:r>
                                      </m:num>
                                      <m:den>
                                        <m:r>
                                          <a:rPr lang="en-US" sz="1400" b="0" i="1" dirty="0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𝑑𝑟</m:t>
                                        </m:r>
                                      </m:den>
                                    </m:f>
                                    <m:r>
                                      <a:rPr lang="en-US" sz="1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num>
                      <m:den>
                        <m:nary>
                          <m:naryPr>
                            <m:ctrlPr>
                              <a:rPr lang="en-US" sz="140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140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sz="1400" b="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1400" b="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𝑘𝐵</m:t>
                                </m:r>
                                <m:sSub>
                                  <m:sSubPr>
                                    <m:ctrlPr>
                                      <a:rPr lang="en-US" sz="140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en-US" sz="140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𝑑𝐸</m:t>
                                        </m:r>
                                      </m:num>
                                      <m:den>
                                        <m:r>
                                          <a:rPr lang="en-US" sz="1400" b="0" i="1" dirty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𝑑𝑟</m:t>
                                        </m:r>
                                      </m:den>
                                    </m:f>
                                    <m:r>
                                      <a:rPr lang="en-US" sz="1400" b="0" i="1" dirty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b>
                                    <m:r>
                                      <a:rPr lang="en-US" sz="14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</m:den>
                    </m:f>
                  </m:oMath>
                </a14:m>
                <a:r>
                  <a:rPr lang="en-US" sz="1400" dirty="0" smtClean="0"/>
                  <a:t> </a:t>
                </a:r>
                <a:endParaRPr lang="ru-RU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131590"/>
                <a:ext cx="2880320" cy="800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53159"/>
              </p:ext>
            </p:extLst>
          </p:nvPr>
        </p:nvGraphicFramePr>
        <p:xfrm>
          <a:off x="4337525" y="546102"/>
          <a:ext cx="4841453" cy="3710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5"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7525" y="546102"/>
                        <a:ext cx="4841453" cy="3710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229546" y="4117017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квенчинг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энергии альфа-частицы для ЖС на основе линейного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алкилбензола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смеси с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диизопропилнафталином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941" y="2055029"/>
            <a:ext cx="4108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 –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Биркса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энергия, 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энергетические потери в веществе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448" y="4334900"/>
            <a:ext cx="4005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 Von </a:t>
            </a:r>
            <a:r>
              <a:rPr lang="en-US" sz="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Krosigk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B., et al. "Measurement of α-particle quenching in LAB based scintillator in independent small-scale experiments." </a:t>
            </a:r>
            <a:r>
              <a:rPr lang="en-US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EPJ C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76.3 (2016): 109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 </a:t>
            </a:r>
            <a:r>
              <a:rPr lang="en-US" sz="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Tretyak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V. I. "Semi-empirical calculation of quenching factors for ions in scintillators." </a:t>
            </a:r>
            <a:r>
              <a:rPr lang="en-US" sz="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sz="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physics</a:t>
            </a:r>
            <a:r>
              <a: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33.1 (2010): 40-53</a:t>
            </a:r>
            <a:r>
              <a:rPr lang="en-US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8146" y="1362551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26]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154" y="3293984"/>
            <a:ext cx="3915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kB = 0,0076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см/МэВ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[25] vs 0,016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см/МэВ</a:t>
            </a:r>
            <a:endParaRPr lang="en-US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44188" y="4288573"/>
            <a:ext cx="4043118" cy="34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5159" y="4288573"/>
            <a:ext cx="2147" cy="65944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6079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DLNP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8900</TotalTime>
  <Words>2448</Words>
  <Application>Microsoft Office PowerPoint</Application>
  <PresentationFormat>Экран (16:9)</PresentationFormat>
  <Paragraphs>291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Wingdings</vt:lpstr>
      <vt:lpstr>Theme DLNP2</vt:lpstr>
      <vt:lpstr>ISIS/Draw Sketch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395</cp:revision>
  <dcterms:created xsi:type="dcterms:W3CDTF">2021-05-26T05:58:11Z</dcterms:created>
  <dcterms:modified xsi:type="dcterms:W3CDTF">2024-07-02T12:42:07Z</dcterms:modified>
</cp:coreProperties>
</file>