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sldIdLst>
    <p:sldId id="277" r:id="rId2"/>
    <p:sldId id="257" r:id="rId3"/>
    <p:sldId id="304" r:id="rId4"/>
    <p:sldId id="330" r:id="rId5"/>
    <p:sldId id="310" r:id="rId6"/>
    <p:sldId id="343" r:id="rId7"/>
    <p:sldId id="323" r:id="rId8"/>
    <p:sldId id="344" r:id="rId9"/>
    <p:sldId id="332" r:id="rId10"/>
    <p:sldId id="337" r:id="rId11"/>
    <p:sldId id="345" r:id="rId12"/>
    <p:sldId id="318" r:id="rId13"/>
    <p:sldId id="331" r:id="rId14"/>
    <p:sldId id="296" r:id="rId15"/>
    <p:sldId id="321" r:id="rId16"/>
    <p:sldId id="333" r:id="rId17"/>
    <p:sldId id="339" r:id="rId18"/>
    <p:sldId id="317" r:id="rId19"/>
    <p:sldId id="334" r:id="rId20"/>
    <p:sldId id="335" r:id="rId21"/>
    <p:sldId id="340" r:id="rId22"/>
    <p:sldId id="341" r:id="rId23"/>
  </p:sldIdLst>
  <p:sldSz cx="10440988" cy="7200900"/>
  <p:notesSz cx="6858000" cy="9144000"/>
  <p:defaultTextStyle>
    <a:defPPr>
      <a:defRPr lang="ru-RU"/>
    </a:defPPr>
    <a:lvl1pPr marL="0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4017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8035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12052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16069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20086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24104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28121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32138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pos="32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6" autoAdjust="0"/>
    <p:restoredTop sz="98899" autoAdjust="0"/>
  </p:normalViewPr>
  <p:slideViewPr>
    <p:cSldViewPr>
      <p:cViewPr varScale="1">
        <p:scale>
          <a:sx n="91" d="100"/>
          <a:sy n="91" d="100"/>
        </p:scale>
        <p:origin x="883" y="110"/>
      </p:cViewPr>
      <p:guideLst>
        <p:guide orient="horz" pos="2268"/>
        <p:guide pos="32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BF947-5D27-48EC-AD85-1A51523B2094}" type="datetimeFigureOut">
              <a:rPr lang="ru-RU" smtClean="0"/>
              <a:pPr/>
              <a:t>03.07.2024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4563" y="685800"/>
            <a:ext cx="49688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D5646-7932-4586-BBDD-5A6AACA29A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5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4017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08035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12052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16069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20086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24104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28121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32138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4563" y="685800"/>
            <a:ext cx="49688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/>
              <a:t>Система </a:t>
            </a:r>
            <a:r>
              <a:rPr lang="ru-RU" dirty="0"/>
              <a:t>регистрации мюонов выполнена из многопроволочных пропорциональных камер (МПК). Это одна из самых больших систем</a:t>
            </a:r>
            <a:r>
              <a:rPr lang="ru-RU" baseline="0" dirty="0"/>
              <a:t> детектирования на основе газоразрядных детекторов, которая предназначена для работы условиях радиационного облучения в течении 20-30 лет. Радиационная стойкость этого детектора является необходимым условием для его успешной работы. Слева показаны МПК установленные вблизи пучковой трубы БАК</a:t>
            </a:r>
            <a:r>
              <a:rPr lang="ru-RU" baseline="0"/>
              <a:t>. Справа вверху фотография одной из МПК после длительной работы в эксперименте </a:t>
            </a:r>
            <a:r>
              <a:rPr lang="en-US" baseline="0"/>
              <a:t>LHCb. </a:t>
            </a:r>
            <a:r>
              <a:rPr lang="ru-RU" baseline="0"/>
              <a:t>Внизу фотографии катодной плоскости с кратерообразными повреждениями.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D5646-7932-4586-BBDD-5A6AACA29AB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4563" y="685800"/>
            <a:ext cx="49688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/>
              <a:t>Фтор-углеродные</a:t>
            </a:r>
            <a:r>
              <a:rPr lang="ru-RU" sz="1200" dirty="0"/>
              <a:t> структуры обладают высокими автоэмиссионными свойствами и их вкрапления в аморфный углерод </a:t>
            </a:r>
            <a:r>
              <a:rPr lang="en-US" sz="1200" dirty="0"/>
              <a:t>sp2 </a:t>
            </a:r>
            <a:r>
              <a:rPr lang="ru-RU" sz="1200" dirty="0"/>
              <a:t>приводят к появлению эффекта резистивного смещения при измерениях </a:t>
            </a:r>
            <a:r>
              <a:rPr lang="ru-RU" sz="1200" dirty="0" err="1"/>
              <a:t>вольт-амперных</a:t>
            </a:r>
            <a:r>
              <a:rPr lang="ru-RU" sz="1200" dirty="0"/>
              <a:t> характеристик.. Это позволяет использовать измерения ВАХ для поиска точек эмиссии электронов на катоде. На</a:t>
            </a:r>
            <a:r>
              <a:rPr lang="ru-RU" sz="1200" baseline="0" dirty="0"/>
              <a:t> образцах из области катода, где не было обнаружено МЭ, таких эффектов – резистивного смещения не было обнаружено. Но и в зоне эмиссии МЭ обнаружить подобные точки оказалось трудно.  Из сотен измерений ВАХ только несколько точек показали ток эмиссии на уровне нескольких нА, а обратное понижение напряжения продемонстрировало эффект гистерезиса – резистивное смещение. </a:t>
            </a: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D5646-7932-4586-BBDD-5A6AACA29AB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4563" y="685800"/>
            <a:ext cx="49688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 графике</a:t>
            </a:r>
            <a:r>
              <a:rPr lang="ru-RU" baseline="0" dirty="0"/>
              <a:t> ВАХ наблюдается резкий рост тока при </a:t>
            </a:r>
            <a:r>
              <a:rPr lang="en-US" i="1" baseline="0" dirty="0"/>
              <a:t>U </a:t>
            </a:r>
            <a:r>
              <a:rPr lang="en-US" baseline="0" dirty="0"/>
              <a:t>= 6 </a:t>
            </a:r>
            <a:r>
              <a:rPr lang="ru-RU" baseline="0" dirty="0"/>
              <a:t>В. При этом величина </a:t>
            </a:r>
            <a:r>
              <a:rPr lang="ru-RU" baseline="0" dirty="0">
                <a:sym typeface="Symbol"/>
              </a:rPr>
              <a:t> 100 . То есть электрическое поле в центре эмиссии </a:t>
            </a:r>
          </a:p>
          <a:p>
            <a:r>
              <a:rPr lang="ru-RU" baseline="0" dirty="0">
                <a:sym typeface="Symbol"/>
              </a:rPr>
              <a:t>500 000 В/см. Оценка энергии активации в этом случае не применима. По-видимому, здесь видно появление «мерцающего» спонтанного  и непродолжительного тока.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D5646-7932-4586-BBDD-5A6AACA29AB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573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/>
              <a:t>Именно в токовых пятнах, которые имеют сложный состав, мы обнаружили нелинейный ВАХ. Согласно литературе нелинейность гистерезисного типа характерна для наноструктур углерода.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4563" y="685800"/>
            <a:ext cx="49688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H. Fowler and L.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Nordheim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Proc. R. Soc. London, Ser. A.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119, 173</a:t>
            </a:r>
            <a:r>
              <a:rPr lang="ru-RU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1928). Поиск центра эмиссии на образцах показал наличие групп точек с повышенным током эмиссии на фоне большой площади, где токов нет вообще. Как показано выше, наличие эмиссионных точек (островков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sp2-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углерода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означает, что каждая из них может быть причиной возникновения стабильного спонтанного тока в МПК.  Поскольку формирование </a:t>
            </a:r>
            <a:r>
              <a:rPr lang="ru-RU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гетероструктур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катоде происходило неконтролируемо, на основании морфологических и элементных исследований  можно предположить реализацию двух моделей. Первая - развитие (на плоскости без выраженных остриев) по </a:t>
            </a:r>
            <a:r>
              <a:rPr lang="ru-RU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островковой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модели участков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sp2-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углерода с вкраплениями </a:t>
            </a:r>
            <a:r>
              <a:rPr lang="ru-RU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карбина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что должно привести к точечному увеличению напряженности поля и должно наблюдаться при обработке ВАХ в рамках подхода </a:t>
            </a:r>
            <a:r>
              <a:rPr lang="ru-RU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Фаулера-Нордгейма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Подтверждением этого является также наблюдение в МПК «мерцающих» токов эмиссии, что связано со скачкообразным  появлением тока в макроскопическом поле у катода. Вторая – образование в приповерхностной зоне </a:t>
            </a:r>
            <a:r>
              <a:rPr lang="ru-RU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фторированных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нанообразований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углерода с высокой </a:t>
            </a:r>
            <a:r>
              <a:rPr lang="ru-RU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резистивностью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(до 10</a:t>
            </a:r>
            <a:r>
              <a:rPr lang="ru-RU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/см), смешанных с проводящими </a:t>
            </a:r>
            <a:r>
              <a:rPr lang="ru-RU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графитоподобными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 соединениями – </a:t>
            </a:r>
            <a:r>
              <a:rPr lang="ru-RU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двухбарьерная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 модель (</a:t>
            </a:r>
            <a:r>
              <a:rPr lang="ru-RU" sz="9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Иванов А.И., </a:t>
            </a:r>
            <a:r>
              <a:rPr lang="ru-RU" sz="9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Небогатикова</a:t>
            </a:r>
            <a:r>
              <a:rPr lang="ru-RU" sz="9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Н.А., Куркина И.И., Антонова И.В.</a:t>
            </a:r>
            <a:r>
              <a:rPr lang="ru-RU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// ФТП. 2017. Т. 51. </a:t>
            </a:r>
            <a:r>
              <a:rPr lang="ru-RU" sz="9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Вып</a:t>
            </a:r>
            <a:r>
              <a:rPr lang="ru-RU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10. С. 1357 – 1363)</a:t>
            </a:r>
            <a:r>
              <a:rPr lang="ru-RU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ru-RU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Наилучшим образом зависимость ВАХ</a:t>
            </a:r>
            <a:r>
              <a:rPr lang="ru-RU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может быть описана в терминах механизма </a:t>
            </a:r>
            <a:r>
              <a:rPr lang="ru-RU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Френкеля−Пула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рисунке (слева) показана ВАХ в центе эмиссии с наибольшим гистерезисом. На поле токовых значений (в центре) синим цветом показана точка измерения, которая находится в облаке подобных ей центров. Морфология (справа) этой области также не имеет выделенных деталей.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 в координатах </a:t>
            </a:r>
            <a:r>
              <a:rPr lang="ru-RU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Фаулера-Нордгейма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здесь видно, что достигается высокое аспектное отношение </a:t>
            </a:r>
            <a:r>
              <a:rPr lang="ru-RU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 </a:t>
            </a:r>
            <a:r>
              <a:rPr lang="en-US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 </a:t>
            </a:r>
            <a:r>
              <a:rPr lang="en-US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37</a:t>
            </a:r>
            <a:r>
              <a:rPr lang="en-US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 </a:t>
            </a:r>
            <a:r>
              <a:rPr lang="ru-RU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при росте напряжения на зонде и </a:t>
            </a:r>
            <a:r>
              <a:rPr lang="ru-RU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 </a:t>
            </a:r>
            <a:r>
              <a:rPr lang="en-US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 </a:t>
            </a:r>
            <a:r>
              <a:rPr lang="en-US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3</a:t>
            </a:r>
            <a:r>
              <a:rPr lang="ru-RU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3 при его понижении. То есть при напряженности однородного электрического поля у катода </a:t>
            </a:r>
            <a:r>
              <a:rPr lang="ru-RU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Е</a:t>
            </a:r>
            <a:r>
              <a:rPr lang="ru-RU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 = 5000 В/см, в точке эмиссии оно составило </a:t>
            </a:r>
            <a:r>
              <a:rPr lang="ru-RU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Е</a:t>
            </a:r>
            <a:r>
              <a:rPr lang="ru-RU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 = 185000 В/см. При этом энергия активации электронов при переходе потенциальных барьеров у </a:t>
            </a:r>
            <a:r>
              <a:rPr lang="ru-RU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фтор-углеродных</a:t>
            </a:r>
            <a:r>
              <a:rPr lang="ru-RU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 структур, оцененная по ВАХ в координатах Френкеля-Пула, составила </a:t>
            </a:r>
            <a:r>
              <a:rPr lang="en-US" sz="12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n-US" sz="1200" i="1" baseline="-250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0 </a:t>
            </a:r>
            <a:r>
              <a:rPr lang="en-US" sz="1200" i="1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= 0.0</a:t>
            </a:r>
            <a:r>
              <a:rPr lang="ru-RU" sz="12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2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eV</a:t>
            </a:r>
            <a:r>
              <a:rPr lang="ru-RU" sz="12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В таких условиях, с учетом тока </a:t>
            </a:r>
            <a:r>
              <a:rPr lang="ru-RU" sz="1200" baseline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положитетельных</a:t>
            </a:r>
            <a:r>
              <a:rPr lang="ru-RU" sz="12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ионов из газовой смеси МПК локализованного непосредственно рядом с центром эмиссии (величиной в десятки микроампер!), становится возможной стабильная эмиссия электронов в рабочий объем камеры. </a:t>
            </a:r>
            <a:endParaRPr lang="ru-RU" sz="1200" dirty="0">
              <a:effectLst/>
            </a:endParaRPr>
          </a:p>
          <a:p>
            <a:r>
              <a:rPr lang="ru-RU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Symbol"/>
              </a:rPr>
              <a:t> 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D5646-7932-4586-BBDD-5A6AACA29AB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961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4563" y="685800"/>
            <a:ext cx="49688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Спектры комбинационного рассеяния кластеров углеродных пленок, образованных в условиях облучения</a:t>
            </a:r>
            <a:r>
              <a:rPr lang="ru-RU" sz="1200" baseline="0" dirty="0"/>
              <a:t> меди в </a:t>
            </a:r>
            <a:r>
              <a:rPr lang="en-US" sz="1200" baseline="0" dirty="0"/>
              <a:t>Ar/CO</a:t>
            </a:r>
            <a:r>
              <a:rPr lang="en-US" sz="1200" baseline="-25000" dirty="0"/>
              <a:t>2</a:t>
            </a:r>
            <a:r>
              <a:rPr lang="en-US" sz="1200" baseline="0" dirty="0"/>
              <a:t>/CF</a:t>
            </a:r>
            <a:r>
              <a:rPr lang="en-US" sz="1200" baseline="-25000" dirty="0"/>
              <a:t>4</a:t>
            </a:r>
            <a:r>
              <a:rPr lang="ru-RU" sz="1200" baseline="0" dirty="0"/>
              <a:t> газовой смеси</a:t>
            </a:r>
            <a:r>
              <a:rPr lang="ru-RU" sz="1200" dirty="0"/>
              <a:t>, характеризуются наличием полос </a:t>
            </a:r>
            <a:r>
              <a:rPr lang="en-US" sz="1200" dirty="0"/>
              <a:t>G</a:t>
            </a:r>
            <a:r>
              <a:rPr lang="ru-RU" sz="1200" dirty="0"/>
              <a:t> и </a:t>
            </a:r>
            <a:r>
              <a:rPr lang="en-US" sz="1200" dirty="0"/>
              <a:t>D</a:t>
            </a:r>
            <a:r>
              <a:rPr lang="ru-RU" sz="1200" dirty="0"/>
              <a:t> в спектральной области 1300-1600 см</a:t>
            </a:r>
            <a:r>
              <a:rPr lang="ru-RU" sz="1200" baseline="30000" dirty="0"/>
              <a:t>-1</a:t>
            </a:r>
            <a:r>
              <a:rPr lang="ru-RU" sz="1200" dirty="0"/>
              <a:t>. Их положение и форма могут быть связаны со степенью структурного нарушения пленки и распределением длин связей и угловых искажений.</a:t>
            </a:r>
            <a:r>
              <a:rPr lang="en-US" sz="1200" baseline="0" dirty="0"/>
              <a:t> </a:t>
            </a:r>
            <a:r>
              <a:rPr lang="ru-RU" sz="1200" baseline="0" dirty="0"/>
              <a:t>Кроме того,</a:t>
            </a:r>
            <a:r>
              <a:rPr lang="ru-RU" sz="1200" b="1" dirty="0"/>
              <a:t> присутствует слабая особенность в спектральной области 2000-2200 см</a:t>
            </a:r>
            <a:r>
              <a:rPr lang="ru-RU" sz="1200" b="1" baseline="30000" dirty="0"/>
              <a:t>-1</a:t>
            </a:r>
            <a:r>
              <a:rPr lang="ru-RU" sz="1200" b="1" dirty="0"/>
              <a:t>.</a:t>
            </a:r>
            <a:r>
              <a:rPr lang="ru-RU" sz="1200" dirty="0"/>
              <a:t> Эта особенность может быть истолкована апостериори как </a:t>
            </a:r>
            <a:r>
              <a:rPr lang="ru-RU" sz="1200" b="1" dirty="0"/>
              <a:t>обусловленная цепями </a:t>
            </a:r>
            <a:r>
              <a:rPr lang="en-US" sz="1200" b="1" dirty="0"/>
              <a:t>sp</a:t>
            </a:r>
            <a:r>
              <a:rPr lang="ru-RU" sz="1200" b="1" dirty="0"/>
              <a:t>,</a:t>
            </a:r>
            <a:r>
              <a:rPr lang="ru-RU" sz="1200" dirty="0"/>
              <a:t> защищенными от окисления углеродной матрицей </a:t>
            </a:r>
            <a:r>
              <a:rPr lang="en-US" sz="1200" dirty="0"/>
              <a:t>sp</a:t>
            </a:r>
            <a:r>
              <a:rPr lang="ru-RU" sz="1200" dirty="0"/>
              <a:t>2.  </a:t>
            </a:r>
            <a:endParaRPr lang="en-US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/>
              <a:t>Casari</a:t>
            </a:r>
            <a:r>
              <a:rPr lang="en-US" sz="1000" dirty="0"/>
              <a:t>, C. S</a:t>
            </a:r>
            <a:r>
              <a:rPr lang="ru-RU" sz="1000" dirty="0"/>
              <a:t> </a:t>
            </a:r>
            <a:r>
              <a:rPr lang="en-US" sz="1000" dirty="0"/>
              <a:t>et al. (2004). </a:t>
            </a:r>
            <a:r>
              <a:rPr lang="en-US" sz="1000" i="1" dirty="0"/>
              <a:t>Chemical and thermal stability of </a:t>
            </a:r>
            <a:r>
              <a:rPr lang="en-US" sz="1000" i="1" dirty="0" err="1"/>
              <a:t>carbyne</a:t>
            </a:r>
            <a:r>
              <a:rPr lang="en-US" sz="1000" i="1" dirty="0"/>
              <a:t>-like structures in cluster-assembled carbon films. </a:t>
            </a:r>
            <a:r>
              <a:rPr lang="ru-RU" sz="1000" i="1" dirty="0" err="1"/>
              <a:t>Physical</a:t>
            </a:r>
            <a:r>
              <a:rPr lang="ru-RU" sz="1000" i="1" dirty="0"/>
              <a:t> </a:t>
            </a:r>
            <a:r>
              <a:rPr lang="ru-RU" sz="1000" i="1" dirty="0" err="1"/>
              <a:t>Review</a:t>
            </a:r>
            <a:r>
              <a:rPr lang="ru-RU" sz="1000" i="1" dirty="0"/>
              <a:t> B, 69(7).</a:t>
            </a:r>
            <a:r>
              <a:rPr lang="ru-RU" sz="1000" dirty="0"/>
              <a:t> doi:10.1103/physrevb.69.075422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/>
              <a:t>Рамановский</a:t>
            </a:r>
            <a:r>
              <a:rPr lang="ru-RU" sz="1200" baseline="0" dirty="0"/>
              <a:t> спектральный анализ демонстрирует наличие преимущественно </a:t>
            </a:r>
            <a:r>
              <a:rPr lang="en-US" sz="1200" baseline="0" dirty="0"/>
              <a:t>sp2 </a:t>
            </a:r>
            <a:r>
              <a:rPr lang="ru-RU" sz="1200" baseline="0" dirty="0"/>
              <a:t>гибридизации углеродных структур. Структуры </a:t>
            </a:r>
            <a:r>
              <a:rPr lang="en-US" sz="1200" baseline="0" dirty="0"/>
              <a:t>sp3 </a:t>
            </a:r>
            <a:r>
              <a:rPr lang="ru-RU" sz="1200" baseline="0" dirty="0"/>
              <a:t>почти отсутствуют. Дополнительная обработка спектров (справа) показала значительное присутствие </a:t>
            </a:r>
            <a:r>
              <a:rPr lang="en-US" sz="1200" baseline="0" dirty="0"/>
              <a:t>sp1 </a:t>
            </a:r>
            <a:r>
              <a:rPr lang="ru-RU" sz="1200" baseline="0" dirty="0"/>
              <a:t>гибридизации в окружении </a:t>
            </a:r>
            <a:r>
              <a:rPr lang="en-US" sz="1200" baseline="0" dirty="0"/>
              <a:t>sp2</a:t>
            </a:r>
            <a:r>
              <a:rPr lang="ru-RU" sz="1200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aseline="0" dirty="0"/>
              <a:t>Присутствие в аморфных углеродных структурах линейно выстроенных </a:t>
            </a:r>
            <a:r>
              <a:rPr lang="en-US" sz="1200" baseline="0" dirty="0"/>
              <a:t>sp1</a:t>
            </a:r>
            <a:r>
              <a:rPr lang="ru-RU" sz="1200" baseline="0" dirty="0"/>
              <a:t> может быть обусловлено присутствием восстановленной меди, как катализатора. Углерод с  </a:t>
            </a:r>
            <a:r>
              <a:rPr lang="en-US" sz="1200" baseline="0" dirty="0"/>
              <a:t>sp1</a:t>
            </a:r>
            <a:r>
              <a:rPr lang="ru-RU" sz="1200" baseline="0" dirty="0"/>
              <a:t> гибридизацией обладает свойствами </a:t>
            </a:r>
            <a:r>
              <a:rPr lang="ru-RU" sz="1200" baseline="0" dirty="0" err="1"/>
              <a:t>р-полупроводника</a:t>
            </a:r>
            <a:r>
              <a:rPr lang="ru-RU" sz="1200" baseline="0" dirty="0"/>
              <a:t>, в котором может легко образоваться напряжение смещения при приложении внешнего электрического поля на катоде. Таким образом, у поверхности может образоваться система квантовых точек с низкой работой выхода электронов. </a:t>
            </a: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D5646-7932-4586-BBDD-5A6AACA29AB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37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4563" y="685800"/>
            <a:ext cx="49688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 графике</a:t>
            </a:r>
            <a:r>
              <a:rPr lang="ru-RU" baseline="0" dirty="0"/>
              <a:t> ВАХ наблюдается резкий рост тока при </a:t>
            </a:r>
            <a:r>
              <a:rPr lang="en-US" i="1" baseline="0" dirty="0"/>
              <a:t>U </a:t>
            </a:r>
            <a:r>
              <a:rPr lang="en-US" baseline="0" dirty="0"/>
              <a:t>= 6 </a:t>
            </a:r>
            <a:r>
              <a:rPr lang="ru-RU" baseline="0" dirty="0"/>
              <a:t>В. При этом величина </a:t>
            </a:r>
            <a:r>
              <a:rPr lang="ru-RU" baseline="0" dirty="0">
                <a:sym typeface="Symbol"/>
              </a:rPr>
              <a:t> 100 . То есть электрическое поле в центре эмиссии </a:t>
            </a:r>
          </a:p>
          <a:p>
            <a:r>
              <a:rPr lang="ru-RU" baseline="0" dirty="0">
                <a:sym typeface="Symbol"/>
              </a:rPr>
              <a:t>500 000 В/см. Оценка энергии активации в этом случае не применима. По-видимому, здесь видно появление «мерцающего» спонтанного  и непродолжительного тока.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D5646-7932-4586-BBDD-5A6AACA29ABC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dirty="0">
                <a:latin typeface="Arial" charset="0"/>
              </a:rPr>
              <a:t>Спектры комбинационного рассеяния кластеров углеродных пленок, образованных в условиях облучения меди в </a:t>
            </a:r>
            <a:r>
              <a:rPr lang="en-US" dirty="0" err="1">
                <a:latin typeface="Arial" charset="0"/>
              </a:rPr>
              <a:t>Ar</a:t>
            </a:r>
            <a:r>
              <a:rPr lang="en-US" dirty="0">
                <a:latin typeface="Arial" charset="0"/>
              </a:rPr>
              <a:t>/CO</a:t>
            </a:r>
            <a:r>
              <a:rPr lang="en-US" baseline="-25000" dirty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/CF</a:t>
            </a:r>
            <a:r>
              <a:rPr lang="en-US" baseline="-25000" dirty="0">
                <a:latin typeface="Arial" charset="0"/>
              </a:rPr>
              <a:t>4</a:t>
            </a:r>
            <a:r>
              <a:rPr lang="ru-RU" dirty="0">
                <a:latin typeface="Arial" charset="0"/>
              </a:rPr>
              <a:t> газовой смеси, характеризуются наличием полос </a:t>
            </a:r>
            <a:r>
              <a:rPr lang="en-US" dirty="0">
                <a:latin typeface="Arial" charset="0"/>
              </a:rPr>
              <a:t>G</a:t>
            </a:r>
            <a:r>
              <a:rPr lang="ru-RU" dirty="0">
                <a:latin typeface="Arial" charset="0"/>
              </a:rPr>
              <a:t> и </a:t>
            </a:r>
            <a:r>
              <a:rPr lang="en-US" dirty="0">
                <a:latin typeface="Arial" charset="0"/>
              </a:rPr>
              <a:t>D</a:t>
            </a:r>
            <a:r>
              <a:rPr lang="ru-RU" dirty="0">
                <a:latin typeface="Arial" charset="0"/>
              </a:rPr>
              <a:t> в спектральной области 1300-1600 см</a:t>
            </a:r>
            <a:r>
              <a:rPr lang="ru-RU" baseline="30000" dirty="0">
                <a:latin typeface="Arial" charset="0"/>
              </a:rPr>
              <a:t>-1</a:t>
            </a:r>
            <a:r>
              <a:rPr lang="ru-RU" dirty="0">
                <a:latin typeface="Arial" charset="0"/>
              </a:rPr>
              <a:t>. Их положение и форма могут быть связаны со степенью структурного нарушения пленки и распределением длин связей и угловых искажений.</a:t>
            </a:r>
            <a:r>
              <a:rPr lang="en-US" dirty="0">
                <a:latin typeface="Arial" charset="0"/>
              </a:rPr>
              <a:t> </a:t>
            </a:r>
            <a:r>
              <a:rPr lang="ru-RU" dirty="0">
                <a:latin typeface="Arial" charset="0"/>
              </a:rPr>
              <a:t>Кроме того,</a:t>
            </a:r>
            <a:r>
              <a:rPr lang="ru-RU" b="1" dirty="0">
                <a:latin typeface="Arial" charset="0"/>
              </a:rPr>
              <a:t> присутствует слабая особенность в спектральной области 2000-2200 см</a:t>
            </a:r>
            <a:r>
              <a:rPr lang="ru-RU" b="1" baseline="30000" dirty="0">
                <a:latin typeface="Arial" charset="0"/>
              </a:rPr>
              <a:t>-1</a:t>
            </a:r>
            <a:r>
              <a:rPr lang="ru-RU" b="1" dirty="0">
                <a:latin typeface="Arial" charset="0"/>
              </a:rPr>
              <a:t>.</a:t>
            </a:r>
            <a:r>
              <a:rPr lang="ru-RU" dirty="0">
                <a:latin typeface="Arial" charset="0"/>
              </a:rPr>
              <a:t> Эта особенность может быть истолкована апостериори как </a:t>
            </a:r>
            <a:r>
              <a:rPr lang="ru-RU" b="1" dirty="0">
                <a:latin typeface="Arial" charset="0"/>
              </a:rPr>
              <a:t>обусловленная цепями </a:t>
            </a:r>
            <a:r>
              <a:rPr lang="en-US" b="1" dirty="0" err="1">
                <a:latin typeface="Arial" charset="0"/>
              </a:rPr>
              <a:t>sp</a:t>
            </a:r>
            <a:r>
              <a:rPr lang="ru-RU" b="1" dirty="0">
                <a:latin typeface="Arial" charset="0"/>
              </a:rPr>
              <a:t>,</a:t>
            </a:r>
            <a:r>
              <a:rPr lang="ru-RU" dirty="0">
                <a:latin typeface="Arial" charset="0"/>
              </a:rPr>
              <a:t> защищенными от окисления углеродной матрицей </a:t>
            </a:r>
            <a:r>
              <a:rPr lang="en-US" dirty="0" err="1">
                <a:latin typeface="Arial" charset="0"/>
              </a:rPr>
              <a:t>sp</a:t>
            </a:r>
            <a:r>
              <a:rPr lang="ru-RU" dirty="0">
                <a:latin typeface="Arial" charset="0"/>
              </a:rPr>
              <a:t>2.  </a:t>
            </a:r>
            <a:endParaRPr lang="en-US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 err="1">
                <a:latin typeface="Arial" charset="0"/>
              </a:rPr>
              <a:t>Casari</a:t>
            </a:r>
            <a:r>
              <a:rPr lang="en-US" sz="1000" dirty="0">
                <a:latin typeface="Arial" charset="0"/>
              </a:rPr>
              <a:t>, C. S</a:t>
            </a:r>
            <a:r>
              <a:rPr lang="ru-RU" sz="1000" dirty="0">
                <a:latin typeface="Arial" charset="0"/>
              </a:rPr>
              <a:t> </a:t>
            </a:r>
            <a:r>
              <a:rPr lang="en-US" sz="1000" dirty="0">
                <a:latin typeface="Arial" charset="0"/>
              </a:rPr>
              <a:t>et al. (2004). </a:t>
            </a:r>
            <a:r>
              <a:rPr lang="en-US" sz="1000" i="1" dirty="0">
                <a:latin typeface="Arial" charset="0"/>
              </a:rPr>
              <a:t>Chemical and thermal stability of </a:t>
            </a:r>
            <a:r>
              <a:rPr lang="en-US" sz="1000" i="1" dirty="0" err="1">
                <a:latin typeface="Arial" charset="0"/>
              </a:rPr>
              <a:t>carbyne</a:t>
            </a:r>
            <a:r>
              <a:rPr lang="en-US" sz="1000" i="1" dirty="0">
                <a:latin typeface="Arial" charset="0"/>
              </a:rPr>
              <a:t>-like structures in cluster-assembled carbon films. </a:t>
            </a:r>
            <a:r>
              <a:rPr lang="ru-RU" sz="1000" i="1" dirty="0" err="1">
                <a:latin typeface="Arial" charset="0"/>
              </a:rPr>
              <a:t>Physical</a:t>
            </a:r>
            <a:r>
              <a:rPr lang="ru-RU" sz="1000" i="1" dirty="0">
                <a:latin typeface="Arial" charset="0"/>
              </a:rPr>
              <a:t> </a:t>
            </a:r>
            <a:r>
              <a:rPr lang="ru-RU" sz="1000" i="1" dirty="0" err="1">
                <a:latin typeface="Arial" charset="0"/>
              </a:rPr>
              <a:t>Review</a:t>
            </a:r>
            <a:r>
              <a:rPr lang="ru-RU" sz="1000" i="1" dirty="0">
                <a:latin typeface="Arial" charset="0"/>
              </a:rPr>
              <a:t> B, 69(7).</a:t>
            </a:r>
            <a:r>
              <a:rPr lang="ru-RU" sz="1000" dirty="0">
                <a:latin typeface="Arial" charset="0"/>
              </a:rPr>
              <a:t> doi:10.1103/physrevb.69.075422</a:t>
            </a:r>
          </a:p>
          <a:p>
            <a:pPr eaLnBrk="1" hangingPunct="1">
              <a:spcBef>
                <a:spcPct val="0"/>
              </a:spcBef>
            </a:pPr>
            <a:r>
              <a:rPr lang="ru-RU" dirty="0" err="1">
                <a:latin typeface="Arial" charset="0"/>
              </a:rPr>
              <a:t>Рамановский</a:t>
            </a:r>
            <a:r>
              <a:rPr lang="ru-RU" dirty="0">
                <a:latin typeface="Arial" charset="0"/>
              </a:rPr>
              <a:t> спектральный анализ демонстрирует наличие преимущественно </a:t>
            </a:r>
            <a:r>
              <a:rPr lang="en-US" dirty="0">
                <a:latin typeface="Arial" charset="0"/>
              </a:rPr>
              <a:t>sp2 </a:t>
            </a:r>
            <a:r>
              <a:rPr lang="ru-RU" dirty="0">
                <a:latin typeface="Arial" charset="0"/>
              </a:rPr>
              <a:t>гибридизации углеродных структур. Структуры </a:t>
            </a:r>
            <a:r>
              <a:rPr lang="en-US" dirty="0">
                <a:latin typeface="Arial" charset="0"/>
              </a:rPr>
              <a:t>sp3 </a:t>
            </a:r>
            <a:r>
              <a:rPr lang="ru-RU" dirty="0">
                <a:latin typeface="Arial" charset="0"/>
              </a:rPr>
              <a:t>почти отсутствуют. Дополнительная обработка спектров (справа) показала значительное присутствие </a:t>
            </a:r>
            <a:r>
              <a:rPr lang="en-US" dirty="0">
                <a:latin typeface="Arial" charset="0"/>
              </a:rPr>
              <a:t>sp1 </a:t>
            </a:r>
            <a:r>
              <a:rPr lang="ru-RU" dirty="0">
                <a:latin typeface="Arial" charset="0"/>
              </a:rPr>
              <a:t>гибридизации в окружении </a:t>
            </a:r>
            <a:r>
              <a:rPr lang="en-US" dirty="0">
                <a:latin typeface="Arial" charset="0"/>
              </a:rPr>
              <a:t>sp2</a:t>
            </a:r>
            <a:r>
              <a:rPr lang="ru-RU" dirty="0">
                <a:latin typeface="Arial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ru-RU" dirty="0">
                <a:latin typeface="Arial" charset="0"/>
              </a:rPr>
              <a:t>Присутствие в аморфных углеродных структурах линейно выстроенных </a:t>
            </a:r>
            <a:r>
              <a:rPr lang="en-US" dirty="0">
                <a:latin typeface="Arial" charset="0"/>
              </a:rPr>
              <a:t>sp1</a:t>
            </a:r>
            <a:r>
              <a:rPr lang="ru-RU" dirty="0">
                <a:latin typeface="Arial" charset="0"/>
              </a:rPr>
              <a:t> может быть обусловлено присутствием восстановленной меди, как катализатора. Углерод с  </a:t>
            </a:r>
            <a:r>
              <a:rPr lang="en-US" dirty="0">
                <a:latin typeface="Arial" charset="0"/>
              </a:rPr>
              <a:t>sp1</a:t>
            </a:r>
            <a:r>
              <a:rPr lang="ru-RU" dirty="0">
                <a:latin typeface="Arial" charset="0"/>
              </a:rPr>
              <a:t> гибридизацией обладает свойствами р-полупроводника, в котором может легко образоваться напряжение смещения при приложении внешнего электрического поля на катоде. Таким образом, у поверхности может образоваться система квантовых точек с низкой работой выхода электронов. </a:t>
            </a:r>
          </a:p>
          <a:p>
            <a:endParaRPr lang="ru-RU" dirty="0">
              <a:latin typeface="Arial" charset="0"/>
            </a:endParaRPr>
          </a:p>
        </p:txBody>
      </p:sp>
      <p:sp>
        <p:nvSpPr>
          <p:cNvPr id="1361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397B19A-2699-4394-A701-532640D9B0C9}" type="slidenum">
              <a:rPr lang="ru-RU" smtClean="0">
                <a:solidFill>
                  <a:srgbClr val="000000"/>
                </a:solidFill>
              </a:rPr>
              <a:pPr eaLnBrk="1" hangingPunct="1"/>
              <a:t>19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4563" y="685800"/>
            <a:ext cx="49688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Элементный анализ показал в образцах с МЭ наличие углерода, кислорода и фтора. Углеродосодержащие структуры</a:t>
            </a:r>
            <a:r>
              <a:rPr lang="ru-RU" sz="1200" baseline="0" dirty="0"/>
              <a:t> </a:t>
            </a:r>
            <a:r>
              <a:rPr lang="ru-RU" sz="1200" dirty="0"/>
              <a:t>и производные углерода (окись </a:t>
            </a:r>
            <a:r>
              <a:rPr lang="ru-RU" sz="1200" dirty="0" err="1"/>
              <a:t>графена</a:t>
            </a:r>
            <a:r>
              <a:rPr lang="ru-RU" sz="1200" dirty="0"/>
              <a:t>, </a:t>
            </a:r>
            <a:r>
              <a:rPr lang="ru-RU" sz="1200" dirty="0" err="1"/>
              <a:t>фторграфен</a:t>
            </a:r>
            <a:r>
              <a:rPr lang="ru-RU" sz="1200" dirty="0"/>
              <a:t> ) в</a:t>
            </a:r>
            <a:r>
              <a:rPr lang="ru-RU" sz="1200" baseline="0" dirty="0"/>
              <a:t> электрическом поле демонстрируют</a:t>
            </a:r>
            <a:r>
              <a:rPr lang="ru-RU" sz="1200" dirty="0"/>
              <a:t> эффект резистивного переключения. Вид ВАХ меняется в зависимости от содержания </a:t>
            </a:r>
            <a:r>
              <a:rPr lang="ru-RU" sz="1200" dirty="0" err="1"/>
              <a:t>фторированного</a:t>
            </a:r>
            <a:r>
              <a:rPr lang="ru-RU" sz="1200" dirty="0"/>
              <a:t> </a:t>
            </a:r>
            <a:r>
              <a:rPr lang="ru-RU" sz="1200" dirty="0" err="1"/>
              <a:t>графена</a:t>
            </a:r>
            <a:r>
              <a:rPr lang="ru-RU" sz="1200" dirty="0"/>
              <a:t>, окиси </a:t>
            </a:r>
            <a:r>
              <a:rPr lang="ru-RU" sz="1200" dirty="0" err="1"/>
              <a:t>графена,графена</a:t>
            </a:r>
            <a:r>
              <a:rPr lang="ru-RU" sz="1200" dirty="0"/>
              <a:t> и их относительного расположения (вертикальные, латеральные структуры и их различное чередование) в сформированном образовании. Исходя из этого можно предположить, что области такого химического состава могут являться источниками эмиссии.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	Образование подобных эмиссионных центров в МПК носит</a:t>
            </a:r>
            <a:r>
              <a:rPr lang="ru-RU" sz="1200" baseline="0" dirty="0"/>
              <a:t> спонтанный характер, поскольку условия формирования карбоновых </a:t>
            </a:r>
            <a:r>
              <a:rPr lang="ru-RU" sz="1200" baseline="0" dirty="0" err="1"/>
              <a:t>гетероструктур</a:t>
            </a:r>
            <a:r>
              <a:rPr lang="ru-RU" sz="1200" baseline="0" dirty="0"/>
              <a:t> полностью отличаются от лабораторных. Это комнатная температура с точечными разогревами поверхности при прохождении частиц или большом токе эмиссии; атмосферное давление газовой смеси </a:t>
            </a:r>
            <a:r>
              <a:rPr lang="en-US" sz="1200" baseline="0" dirty="0"/>
              <a:t>Ar/CO</a:t>
            </a:r>
            <a:r>
              <a:rPr lang="en-US" sz="1200" baseline="-25000" dirty="0"/>
              <a:t>2</a:t>
            </a:r>
            <a:r>
              <a:rPr lang="en-US" sz="1200" baseline="0" dirty="0"/>
              <a:t>/CF</a:t>
            </a:r>
            <a:r>
              <a:rPr lang="en-US" sz="1200" baseline="-25000" dirty="0"/>
              <a:t>4 </a:t>
            </a:r>
            <a:r>
              <a:rPr lang="en-US" sz="1200" baseline="0" dirty="0"/>
              <a:t> </a:t>
            </a:r>
            <a:r>
              <a:rPr lang="ru-RU" sz="1200" baseline="0" dirty="0"/>
              <a:t>и, одновременно</a:t>
            </a:r>
            <a:r>
              <a:rPr lang="en-US" sz="1200" baseline="0" dirty="0"/>
              <a:t>, </a:t>
            </a:r>
            <a:r>
              <a:rPr lang="ru-RU" sz="1200" baseline="0" dirty="0"/>
              <a:t>внешнее электрическое поле 5 кВ/см, по силовым линиям которого на катод дрейфуют продукты ионизационной диссоциации от анодных проволочек МПК. На этом основании невозможно выбрать какую-то определенную модель электронной эмиссии с катода детектора.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aseline="0" dirty="0"/>
              <a:t>	В работах по исследованию </a:t>
            </a:r>
            <a:r>
              <a:rPr lang="ru-RU" sz="1200" baseline="0" dirty="0" err="1"/>
              <a:t>наноуглеродных</a:t>
            </a:r>
            <a:r>
              <a:rPr lang="ru-RU" sz="1200" baseline="0" dirty="0"/>
              <a:t> покрытий катодов с </a:t>
            </a:r>
            <a:r>
              <a:rPr lang="ru-RU" sz="1200" baseline="0" dirty="0" err="1"/>
              <a:t>низкопороговой</a:t>
            </a:r>
            <a:r>
              <a:rPr lang="ru-RU" sz="1200" baseline="0" dirty="0"/>
              <a:t> эмиссией электронов признаком точки эмиссии являются следующие две характеристики ВАХ. Во-первых, - это электронный ток на уровне нескольких </a:t>
            </a:r>
            <a:r>
              <a:rPr lang="ru-RU" sz="1200" baseline="0" dirty="0" err="1"/>
              <a:t>наноампер</a:t>
            </a:r>
            <a:r>
              <a:rPr lang="ru-RU" sz="1200" baseline="0" dirty="0"/>
              <a:t> при Е </a:t>
            </a:r>
            <a:r>
              <a:rPr lang="en-US" sz="1200" baseline="0" dirty="0"/>
              <a:t>~</a:t>
            </a:r>
            <a:r>
              <a:rPr lang="ru-RU" sz="1200" baseline="0" dirty="0"/>
              <a:t> 0.5-2</a:t>
            </a:r>
            <a:r>
              <a:rPr lang="en-US" sz="1200" baseline="0" dirty="0"/>
              <a:t> </a:t>
            </a:r>
            <a:r>
              <a:rPr lang="ru-RU" sz="1200" baseline="0" dirty="0"/>
              <a:t>В/мкм. С учетом газового усиления в МПК электронный ток  эмиссии преобразуется в десятки микроампер. Установлено, что эмиссия в таких полях возможна только с </a:t>
            </a:r>
            <a:r>
              <a:rPr lang="ru-RU" sz="1200" baseline="0" dirty="0" err="1"/>
              <a:t>несплошных</a:t>
            </a:r>
            <a:r>
              <a:rPr lang="ru-RU" sz="1200" baseline="0" dirty="0"/>
              <a:t> покрытий – островков </a:t>
            </a:r>
            <a:r>
              <a:rPr lang="en-US" sz="1200" baseline="0" dirty="0"/>
              <a:t>sp2 </a:t>
            </a:r>
            <a:r>
              <a:rPr lang="ru-RU" sz="1200" baseline="0" dirty="0"/>
              <a:t>углерода. (Е.Д. Эйдельман, А.В. Архипов «Полевая эмиссия из углеродных </a:t>
            </a:r>
            <a:r>
              <a:rPr lang="ru-RU" sz="1200" baseline="0" dirty="0" err="1"/>
              <a:t>наноструктур</a:t>
            </a:r>
            <a:r>
              <a:rPr lang="ru-RU" sz="1200" baseline="0" dirty="0"/>
              <a:t>: модели, эксперимент» УФН, Том 190, №7 Июль 2020 ). Во-вторых, в ВАХ при обратном понижении напряжения, приложенного к покрытому </a:t>
            </a:r>
            <a:r>
              <a:rPr lang="ru-RU" sz="1200" baseline="0" dirty="0" err="1"/>
              <a:t>наноуглеродом</a:t>
            </a:r>
            <a:r>
              <a:rPr lang="ru-RU" sz="1200" baseline="0" dirty="0"/>
              <a:t> </a:t>
            </a:r>
            <a:r>
              <a:rPr lang="ru-RU" sz="1200" baseline="0" dirty="0" err="1"/>
              <a:t>катодау</a:t>
            </a:r>
            <a:r>
              <a:rPr lang="ru-RU" sz="1200" baseline="0" dirty="0"/>
              <a:t> наблюдается эффект резистивного смещения (гистерезис), что говорит о формировании эмитирующей в электрическом поле </a:t>
            </a:r>
            <a:r>
              <a:rPr lang="ru-RU" sz="1200" baseline="0" dirty="0" err="1"/>
              <a:t>гетероструктуры</a:t>
            </a:r>
            <a:r>
              <a:rPr lang="ru-RU" sz="1200" baseline="0" dirty="0"/>
              <a:t>. Экспериментально обнаружено и подтверждено, что необходимым условием образования центра эмиссии электронов является локализованная область </a:t>
            </a:r>
            <a:r>
              <a:rPr lang="en-US" sz="1200" baseline="0" dirty="0"/>
              <a:t>sp2-</a:t>
            </a:r>
            <a:r>
              <a:rPr lang="ru-RU" sz="1200" baseline="0" dirty="0"/>
              <a:t>углерода</a:t>
            </a:r>
            <a:r>
              <a:rPr lang="en-US" sz="1200" baseline="0" dirty="0"/>
              <a:t>.</a:t>
            </a:r>
            <a:r>
              <a:rPr lang="ru-RU" sz="1200" baseline="0" dirty="0"/>
              <a:t> </a:t>
            </a:r>
            <a:endParaRPr lang="ru-RU" sz="1200" baseline="-25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D5646-7932-4586-BBDD-5A6AACA29AB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891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4563" y="685800"/>
            <a:ext cx="49688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Спектры комбинационного рассеяния кластеров углеродных пленок, образованных в условиях облучения</a:t>
            </a:r>
            <a:r>
              <a:rPr lang="ru-RU" sz="1200" baseline="0" dirty="0"/>
              <a:t> меди в </a:t>
            </a:r>
            <a:r>
              <a:rPr lang="en-US" sz="1200" baseline="0" dirty="0"/>
              <a:t>Ar/CO</a:t>
            </a:r>
            <a:r>
              <a:rPr lang="en-US" sz="1200" baseline="-25000" dirty="0"/>
              <a:t>2</a:t>
            </a:r>
            <a:r>
              <a:rPr lang="en-US" sz="1200" baseline="0" dirty="0"/>
              <a:t>/CF</a:t>
            </a:r>
            <a:r>
              <a:rPr lang="en-US" sz="1200" baseline="-25000" dirty="0"/>
              <a:t>4</a:t>
            </a:r>
            <a:r>
              <a:rPr lang="ru-RU" sz="1200" baseline="0" dirty="0"/>
              <a:t> газовой смеси</a:t>
            </a:r>
            <a:r>
              <a:rPr lang="ru-RU" sz="1200" dirty="0"/>
              <a:t>, характеризуются наличием полос </a:t>
            </a:r>
            <a:r>
              <a:rPr lang="en-US" sz="1200" dirty="0"/>
              <a:t>G</a:t>
            </a:r>
            <a:r>
              <a:rPr lang="ru-RU" sz="1200" dirty="0"/>
              <a:t> и </a:t>
            </a:r>
            <a:r>
              <a:rPr lang="en-US" sz="1200" dirty="0"/>
              <a:t>D</a:t>
            </a:r>
            <a:r>
              <a:rPr lang="ru-RU" sz="1200" dirty="0"/>
              <a:t> в спектральной области 1300-1600 см</a:t>
            </a:r>
            <a:r>
              <a:rPr lang="ru-RU" sz="1200" baseline="30000" dirty="0"/>
              <a:t>-1</a:t>
            </a:r>
            <a:r>
              <a:rPr lang="ru-RU" sz="1200" dirty="0"/>
              <a:t>. Их положение и форма могут быть связаны со степенью структурного нарушения пленки и распределением длин связей и угловых искажений.</a:t>
            </a:r>
            <a:r>
              <a:rPr lang="en-US" sz="1200" baseline="0" dirty="0"/>
              <a:t> </a:t>
            </a:r>
            <a:r>
              <a:rPr lang="ru-RU" sz="1200" baseline="0" dirty="0"/>
              <a:t>Кроме того,</a:t>
            </a:r>
            <a:r>
              <a:rPr lang="ru-RU" sz="1200" b="1" dirty="0"/>
              <a:t> присутствует слабая особенность в спектральной области 2000-2200 см</a:t>
            </a:r>
            <a:r>
              <a:rPr lang="ru-RU" sz="1200" b="1" baseline="30000" dirty="0"/>
              <a:t>-1</a:t>
            </a:r>
            <a:r>
              <a:rPr lang="ru-RU" sz="1200" b="1" dirty="0"/>
              <a:t>.</a:t>
            </a:r>
            <a:r>
              <a:rPr lang="ru-RU" sz="1200" dirty="0"/>
              <a:t> Эта особенность может быть истолкована апостериори как </a:t>
            </a:r>
            <a:r>
              <a:rPr lang="ru-RU" sz="1200" b="1" dirty="0"/>
              <a:t>обусловленная цепями </a:t>
            </a:r>
            <a:r>
              <a:rPr lang="en-US" sz="1200" b="1" dirty="0"/>
              <a:t>sp</a:t>
            </a:r>
            <a:r>
              <a:rPr lang="ru-RU" sz="1200" b="1" dirty="0"/>
              <a:t>,</a:t>
            </a:r>
            <a:r>
              <a:rPr lang="ru-RU" sz="1200" dirty="0"/>
              <a:t> защищенными от окисления углеродной матрицей </a:t>
            </a:r>
            <a:r>
              <a:rPr lang="en-US" sz="1200" dirty="0"/>
              <a:t>sp</a:t>
            </a:r>
            <a:r>
              <a:rPr lang="ru-RU" sz="1200" dirty="0"/>
              <a:t>2.  </a:t>
            </a:r>
            <a:endParaRPr lang="en-US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/>
              <a:t>Casari</a:t>
            </a:r>
            <a:r>
              <a:rPr lang="en-US" sz="1000" dirty="0"/>
              <a:t>, C. S</a:t>
            </a:r>
            <a:r>
              <a:rPr lang="ru-RU" sz="1000" dirty="0"/>
              <a:t> </a:t>
            </a:r>
            <a:r>
              <a:rPr lang="en-US" sz="1000" dirty="0"/>
              <a:t>et al. (2004). </a:t>
            </a:r>
            <a:r>
              <a:rPr lang="en-US" sz="1000" i="1" dirty="0"/>
              <a:t>Chemical and thermal stability of </a:t>
            </a:r>
            <a:r>
              <a:rPr lang="en-US" sz="1000" i="1" dirty="0" err="1"/>
              <a:t>carbyne</a:t>
            </a:r>
            <a:r>
              <a:rPr lang="en-US" sz="1000" i="1" dirty="0"/>
              <a:t>-like structures in cluster-assembled carbon films. </a:t>
            </a:r>
            <a:r>
              <a:rPr lang="ru-RU" sz="1000" i="1" dirty="0" err="1"/>
              <a:t>Physical</a:t>
            </a:r>
            <a:r>
              <a:rPr lang="ru-RU" sz="1000" i="1" dirty="0"/>
              <a:t> </a:t>
            </a:r>
            <a:r>
              <a:rPr lang="ru-RU" sz="1000" i="1" dirty="0" err="1"/>
              <a:t>Review</a:t>
            </a:r>
            <a:r>
              <a:rPr lang="ru-RU" sz="1000" i="1" dirty="0"/>
              <a:t> B, 69(7).</a:t>
            </a:r>
            <a:r>
              <a:rPr lang="ru-RU" sz="1000" dirty="0"/>
              <a:t> doi:10.1103/physrevb.69.075422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/>
              <a:t>Рамановский</a:t>
            </a:r>
            <a:r>
              <a:rPr lang="ru-RU" sz="1200" baseline="0" dirty="0"/>
              <a:t> спектральный анализ демонстрирует наличие преимущественно </a:t>
            </a:r>
            <a:r>
              <a:rPr lang="en-US" sz="1200" baseline="0" dirty="0"/>
              <a:t>sp2 </a:t>
            </a:r>
            <a:r>
              <a:rPr lang="ru-RU" sz="1200" baseline="0" dirty="0"/>
              <a:t>гибридизации углеродных структур. Структуры </a:t>
            </a:r>
            <a:r>
              <a:rPr lang="en-US" sz="1200" baseline="0" dirty="0"/>
              <a:t>sp3 </a:t>
            </a:r>
            <a:r>
              <a:rPr lang="ru-RU" sz="1200" baseline="0" dirty="0"/>
              <a:t>почти отсутствуют. Дополнительная обработка спектров (справа) показала значительное присутствие </a:t>
            </a:r>
            <a:r>
              <a:rPr lang="en-US" sz="1200" baseline="0" dirty="0"/>
              <a:t>sp1 </a:t>
            </a:r>
            <a:r>
              <a:rPr lang="ru-RU" sz="1200" baseline="0" dirty="0"/>
              <a:t>гибридизации в окружении </a:t>
            </a:r>
            <a:r>
              <a:rPr lang="en-US" sz="1200" baseline="0" dirty="0"/>
              <a:t>sp2</a:t>
            </a:r>
            <a:r>
              <a:rPr lang="ru-RU" sz="1200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aseline="0" dirty="0"/>
              <a:t>Присутствие в аморфных углеродных структурах линейно выстроенных </a:t>
            </a:r>
            <a:r>
              <a:rPr lang="en-US" sz="1200" baseline="0" dirty="0"/>
              <a:t>sp1</a:t>
            </a:r>
            <a:r>
              <a:rPr lang="ru-RU" sz="1200" baseline="0" dirty="0"/>
              <a:t> может быть обусловлено присутствием восстановленной меди, как катализатора. Углерод с  </a:t>
            </a:r>
            <a:r>
              <a:rPr lang="en-US" sz="1200" baseline="0" dirty="0"/>
              <a:t>sp1</a:t>
            </a:r>
            <a:r>
              <a:rPr lang="ru-RU" sz="1200" baseline="0" dirty="0"/>
              <a:t> гибридизацией обладает свойствами </a:t>
            </a:r>
            <a:r>
              <a:rPr lang="ru-RU" sz="1200" baseline="0" dirty="0" err="1"/>
              <a:t>р-полупроводника</a:t>
            </a:r>
            <a:r>
              <a:rPr lang="ru-RU" sz="1200" baseline="0" dirty="0"/>
              <a:t>, в котором может легко образоваться напряжение смещения при приложении внешнего электрического поля на катоде. Таким образом, у поверхности может образоваться система квантовых точек с низкой работой выхода электронов. </a:t>
            </a: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D5646-7932-4586-BBDD-5A6AACA29AB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D5646-7932-4586-BBDD-5A6AACA29AB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672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4563" y="685800"/>
            <a:ext cx="49688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D5646-7932-4586-BBDD-5A6AACA29AB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4563" y="685800"/>
            <a:ext cx="49688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/>
              <a:t>Система </a:t>
            </a:r>
            <a:r>
              <a:rPr lang="ru-RU" dirty="0"/>
              <a:t>регистрации мюонов выполнена из многопроволочных пропорциональных камер (МПК). Это одна из самых больших систем</a:t>
            </a:r>
            <a:r>
              <a:rPr lang="ru-RU" baseline="0" dirty="0"/>
              <a:t> детектирования на основе газоразрядных детекторов, которая предназначена для работы условиях радиационного облучения в течении 20-30 лет. Радиационная стойкость этого детектора является необходимым условием для его успешной работы. Слева показаны МПК установленные вблизи пучковой трубы БАК</a:t>
            </a:r>
            <a:r>
              <a:rPr lang="ru-RU" baseline="0"/>
              <a:t>. Справа вверху фотография одной из МПК после длительной работы в эксперименте </a:t>
            </a:r>
            <a:r>
              <a:rPr lang="en-US" baseline="0"/>
              <a:t>LHCb. </a:t>
            </a:r>
            <a:r>
              <a:rPr lang="ru-RU" baseline="0"/>
              <a:t>Внизу фотографии катодной плоскости с кратерообразными повреждениями.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D5646-7932-4586-BBDD-5A6AACA29AB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D5646-7932-4586-BBDD-5A6AACA29AB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672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4563" y="685800"/>
            <a:ext cx="49688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Результат радиационного воздействия электронов с энергией</a:t>
            </a:r>
            <a:r>
              <a:rPr lang="ru-RU" baseline="0" dirty="0"/>
              <a:t> около 1 МэВ </a:t>
            </a:r>
            <a:r>
              <a:rPr lang="ru-RU" dirty="0"/>
              <a:t>проявляется на фольге в виде появления блистеров,</a:t>
            </a:r>
            <a:r>
              <a:rPr lang="ru-RU" baseline="0" dirty="0"/>
              <a:t> кратеров, образования зон оплавления, окисления и пористых структур. Наиболее сильно эти эффекты наблюдаются в области, где была обнаружена спонтанная эмиссия электронов. Различие морфологии областей, где не было токов эмиссии и там, где они сформировались наблюдается наглядно. Но локализовать точки эмиссии токов только морфологически невозможно. Необходим элементный анализ и измерения ВАХ.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D5646-7932-4586-BBDD-5A6AACA29AB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4563" y="685800"/>
            <a:ext cx="49688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Спектры комбинационного рассеяния кластеров углеродных пленок, образованных в условиях облучения</a:t>
            </a:r>
            <a:r>
              <a:rPr lang="ru-RU" sz="1200" baseline="0" dirty="0"/>
              <a:t> меди в </a:t>
            </a:r>
            <a:r>
              <a:rPr lang="en-US" sz="1200" baseline="0" dirty="0"/>
              <a:t>Ar/CO</a:t>
            </a:r>
            <a:r>
              <a:rPr lang="en-US" sz="1200" baseline="-25000" dirty="0"/>
              <a:t>2</a:t>
            </a:r>
            <a:r>
              <a:rPr lang="en-US" sz="1200" baseline="0" dirty="0"/>
              <a:t>/CF</a:t>
            </a:r>
            <a:r>
              <a:rPr lang="en-US" sz="1200" baseline="-25000" dirty="0"/>
              <a:t>4</a:t>
            </a:r>
            <a:r>
              <a:rPr lang="ru-RU" sz="1200" baseline="0" dirty="0"/>
              <a:t> газовой смеси</a:t>
            </a:r>
            <a:r>
              <a:rPr lang="ru-RU" sz="1200" dirty="0"/>
              <a:t>, характеризуются наличием полос </a:t>
            </a:r>
            <a:r>
              <a:rPr lang="en-US" sz="1200" dirty="0"/>
              <a:t>G</a:t>
            </a:r>
            <a:r>
              <a:rPr lang="ru-RU" sz="1200" dirty="0"/>
              <a:t> и </a:t>
            </a:r>
            <a:r>
              <a:rPr lang="en-US" sz="1200" dirty="0"/>
              <a:t>D</a:t>
            </a:r>
            <a:r>
              <a:rPr lang="ru-RU" sz="1200" dirty="0"/>
              <a:t> в спектральной области 1300-1600 см</a:t>
            </a:r>
            <a:r>
              <a:rPr lang="ru-RU" sz="1200" baseline="30000" dirty="0"/>
              <a:t>-1</a:t>
            </a:r>
            <a:r>
              <a:rPr lang="ru-RU" sz="1200" dirty="0"/>
              <a:t>. Их положение и форма могут быть связаны со степенью структурного нарушения пленки и распределением длин связей и угловых искажений.</a:t>
            </a:r>
            <a:r>
              <a:rPr lang="en-US" sz="1200" baseline="0" dirty="0"/>
              <a:t> </a:t>
            </a:r>
            <a:r>
              <a:rPr lang="ru-RU" sz="1200" baseline="0" dirty="0"/>
              <a:t>Кроме того,</a:t>
            </a:r>
            <a:r>
              <a:rPr lang="ru-RU" sz="1200" b="1" dirty="0"/>
              <a:t> присутствует слабая особенность в спектральной области 2000-2200 см</a:t>
            </a:r>
            <a:r>
              <a:rPr lang="ru-RU" sz="1200" b="1" baseline="30000" dirty="0"/>
              <a:t>-1</a:t>
            </a:r>
            <a:r>
              <a:rPr lang="ru-RU" sz="1200" b="1" dirty="0"/>
              <a:t>.</a:t>
            </a:r>
            <a:r>
              <a:rPr lang="ru-RU" sz="1200" dirty="0"/>
              <a:t> Эта особенность может быть истолкована апостериори как </a:t>
            </a:r>
            <a:r>
              <a:rPr lang="ru-RU" sz="1200" b="1" dirty="0"/>
              <a:t>обусловленная цепями </a:t>
            </a:r>
            <a:r>
              <a:rPr lang="en-US" sz="1200" b="1" dirty="0"/>
              <a:t>sp</a:t>
            </a:r>
            <a:r>
              <a:rPr lang="ru-RU" sz="1200" b="1" dirty="0"/>
              <a:t>,</a:t>
            </a:r>
            <a:r>
              <a:rPr lang="ru-RU" sz="1200" dirty="0"/>
              <a:t> защищенными от окисления углеродной матрицей </a:t>
            </a:r>
            <a:r>
              <a:rPr lang="en-US" sz="1200" dirty="0"/>
              <a:t>sp</a:t>
            </a:r>
            <a:r>
              <a:rPr lang="ru-RU" sz="1200" dirty="0"/>
              <a:t>2.  </a:t>
            </a:r>
            <a:endParaRPr lang="en-US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/>
              <a:t>Casari</a:t>
            </a:r>
            <a:r>
              <a:rPr lang="en-US" sz="1000" dirty="0"/>
              <a:t>, C. S</a:t>
            </a:r>
            <a:r>
              <a:rPr lang="ru-RU" sz="1000" dirty="0"/>
              <a:t> </a:t>
            </a:r>
            <a:r>
              <a:rPr lang="en-US" sz="1000" dirty="0"/>
              <a:t>et al. (2004). </a:t>
            </a:r>
            <a:r>
              <a:rPr lang="en-US" sz="1000" i="1" dirty="0"/>
              <a:t>Chemical and thermal stability of </a:t>
            </a:r>
            <a:r>
              <a:rPr lang="en-US" sz="1000" i="1" dirty="0" err="1"/>
              <a:t>carbyne</a:t>
            </a:r>
            <a:r>
              <a:rPr lang="en-US" sz="1000" i="1" dirty="0"/>
              <a:t>-like structures in cluster-assembled carbon films. </a:t>
            </a:r>
            <a:r>
              <a:rPr lang="ru-RU" sz="1000" i="1" dirty="0" err="1"/>
              <a:t>Physical</a:t>
            </a:r>
            <a:r>
              <a:rPr lang="ru-RU" sz="1000" i="1" dirty="0"/>
              <a:t> </a:t>
            </a:r>
            <a:r>
              <a:rPr lang="ru-RU" sz="1000" i="1" dirty="0" err="1"/>
              <a:t>Review</a:t>
            </a:r>
            <a:r>
              <a:rPr lang="ru-RU" sz="1000" i="1" dirty="0"/>
              <a:t> B, 69(7).</a:t>
            </a:r>
            <a:r>
              <a:rPr lang="ru-RU" sz="1000" dirty="0"/>
              <a:t> doi:10.1103/physrevb.69.075422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/>
              <a:t>Рамановский</a:t>
            </a:r>
            <a:r>
              <a:rPr lang="ru-RU" sz="1200" baseline="0" dirty="0"/>
              <a:t> спектральный анализ демонстрирует наличие преимущественно </a:t>
            </a:r>
            <a:r>
              <a:rPr lang="en-US" sz="1200" baseline="0" dirty="0"/>
              <a:t>sp2 </a:t>
            </a:r>
            <a:r>
              <a:rPr lang="ru-RU" sz="1200" baseline="0" dirty="0"/>
              <a:t>гибридизации углеродных структур. Структуры </a:t>
            </a:r>
            <a:r>
              <a:rPr lang="en-US" sz="1200" baseline="0" dirty="0"/>
              <a:t>sp3 </a:t>
            </a:r>
            <a:r>
              <a:rPr lang="ru-RU" sz="1200" baseline="0" dirty="0"/>
              <a:t>почти отсутствуют. Дополнительная обработка спектров (справа) показала значительное присутствие </a:t>
            </a:r>
            <a:r>
              <a:rPr lang="en-US" sz="1200" baseline="0" dirty="0"/>
              <a:t>sp1 </a:t>
            </a:r>
            <a:r>
              <a:rPr lang="ru-RU" sz="1200" baseline="0" dirty="0"/>
              <a:t>гибридизации в окружении </a:t>
            </a:r>
            <a:r>
              <a:rPr lang="en-US" sz="1200" baseline="0" dirty="0"/>
              <a:t>sp2</a:t>
            </a:r>
            <a:r>
              <a:rPr lang="ru-RU" sz="1200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aseline="0" dirty="0"/>
              <a:t>Присутствие в аморфных углеродных структурах линейно выстроенных </a:t>
            </a:r>
            <a:r>
              <a:rPr lang="en-US" sz="1200" baseline="0" dirty="0"/>
              <a:t>sp1</a:t>
            </a:r>
            <a:r>
              <a:rPr lang="ru-RU" sz="1200" baseline="0" dirty="0"/>
              <a:t> может быть обусловлено присутствием восстановленной меди, как катализатора. Углерод с  </a:t>
            </a:r>
            <a:r>
              <a:rPr lang="en-US" sz="1200" baseline="0" dirty="0"/>
              <a:t>sp1</a:t>
            </a:r>
            <a:r>
              <a:rPr lang="ru-RU" sz="1200" baseline="0" dirty="0"/>
              <a:t> гибридизацией обладает свойствами </a:t>
            </a:r>
            <a:r>
              <a:rPr lang="ru-RU" sz="1200" baseline="0" dirty="0" err="1"/>
              <a:t>р-полупроводника</a:t>
            </a:r>
            <a:r>
              <a:rPr lang="ru-RU" sz="1200" baseline="0" dirty="0"/>
              <a:t>, в котором может легко образоваться напряжение смещения при приложении внешнего электрического поля на катоде. Таким образом, у поверхности может образоваться система квантовых точек с низкой работой выхода электронов. </a:t>
            </a: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D5646-7932-4586-BBDD-5A6AACA29AB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51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4563" y="685800"/>
            <a:ext cx="49688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Спектры комбинационного рассеяния кластеров углеродных пленок, образованных в условиях облучения</a:t>
            </a:r>
            <a:r>
              <a:rPr lang="ru-RU" sz="1200" baseline="0" dirty="0"/>
              <a:t> меди в </a:t>
            </a:r>
            <a:r>
              <a:rPr lang="en-US" sz="1200" baseline="0" dirty="0"/>
              <a:t>Ar/CO</a:t>
            </a:r>
            <a:r>
              <a:rPr lang="en-US" sz="1200" baseline="-25000" dirty="0"/>
              <a:t>2</a:t>
            </a:r>
            <a:r>
              <a:rPr lang="en-US" sz="1200" baseline="0" dirty="0"/>
              <a:t>/CF</a:t>
            </a:r>
            <a:r>
              <a:rPr lang="en-US" sz="1200" baseline="-25000" dirty="0"/>
              <a:t>4</a:t>
            </a:r>
            <a:r>
              <a:rPr lang="ru-RU" sz="1200" baseline="0" dirty="0"/>
              <a:t> газовой смеси</a:t>
            </a:r>
            <a:r>
              <a:rPr lang="ru-RU" sz="1200" dirty="0"/>
              <a:t>, характеризуются наличием полос </a:t>
            </a:r>
            <a:r>
              <a:rPr lang="en-US" sz="1200" dirty="0"/>
              <a:t>G</a:t>
            </a:r>
            <a:r>
              <a:rPr lang="ru-RU" sz="1200" dirty="0"/>
              <a:t> и </a:t>
            </a:r>
            <a:r>
              <a:rPr lang="en-US" sz="1200" dirty="0"/>
              <a:t>D</a:t>
            </a:r>
            <a:r>
              <a:rPr lang="ru-RU" sz="1200" dirty="0"/>
              <a:t> в спектральной области 1300-1600 см</a:t>
            </a:r>
            <a:r>
              <a:rPr lang="ru-RU" sz="1200" baseline="30000" dirty="0"/>
              <a:t>-1</a:t>
            </a:r>
            <a:r>
              <a:rPr lang="ru-RU" sz="1200" dirty="0"/>
              <a:t>. Их положение и форма могут быть связаны со степенью структурного нарушения пленки и распределением длин связей и угловых искажений.</a:t>
            </a:r>
            <a:r>
              <a:rPr lang="en-US" sz="1200" baseline="0" dirty="0"/>
              <a:t> </a:t>
            </a:r>
            <a:r>
              <a:rPr lang="ru-RU" sz="1200" baseline="0" dirty="0"/>
              <a:t>Кроме того,</a:t>
            </a:r>
            <a:r>
              <a:rPr lang="ru-RU" sz="1200" b="1" dirty="0"/>
              <a:t> присутствует слабая особенность в спектральной области 2000-2200 см</a:t>
            </a:r>
            <a:r>
              <a:rPr lang="ru-RU" sz="1200" b="1" baseline="30000" dirty="0"/>
              <a:t>-1</a:t>
            </a:r>
            <a:r>
              <a:rPr lang="ru-RU" sz="1200" b="1" dirty="0"/>
              <a:t>.</a:t>
            </a:r>
            <a:r>
              <a:rPr lang="ru-RU" sz="1200" dirty="0"/>
              <a:t> Эта особенность может быть истолкована апостериори как </a:t>
            </a:r>
            <a:r>
              <a:rPr lang="ru-RU" sz="1200" b="1" dirty="0"/>
              <a:t>обусловленная цепями </a:t>
            </a:r>
            <a:r>
              <a:rPr lang="en-US" sz="1200" b="1" dirty="0"/>
              <a:t>sp</a:t>
            </a:r>
            <a:r>
              <a:rPr lang="ru-RU" sz="1200" b="1" dirty="0"/>
              <a:t>,</a:t>
            </a:r>
            <a:r>
              <a:rPr lang="ru-RU" sz="1200" dirty="0"/>
              <a:t> защищенными от окисления углеродной матрицей </a:t>
            </a:r>
            <a:r>
              <a:rPr lang="en-US" sz="1200" dirty="0"/>
              <a:t>sp</a:t>
            </a:r>
            <a:r>
              <a:rPr lang="ru-RU" sz="1200" dirty="0"/>
              <a:t>2.  </a:t>
            </a:r>
            <a:endParaRPr lang="en-US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/>
              <a:t>Casari</a:t>
            </a:r>
            <a:r>
              <a:rPr lang="en-US" sz="1000" dirty="0"/>
              <a:t>, C. S</a:t>
            </a:r>
            <a:r>
              <a:rPr lang="ru-RU" sz="1000" dirty="0"/>
              <a:t> </a:t>
            </a:r>
            <a:r>
              <a:rPr lang="en-US" sz="1000" dirty="0"/>
              <a:t>et al. (2004). </a:t>
            </a:r>
            <a:r>
              <a:rPr lang="en-US" sz="1000" i="1" dirty="0"/>
              <a:t>Chemical and thermal stability of </a:t>
            </a:r>
            <a:r>
              <a:rPr lang="en-US" sz="1000" i="1" dirty="0" err="1"/>
              <a:t>carbyne</a:t>
            </a:r>
            <a:r>
              <a:rPr lang="en-US" sz="1000" i="1" dirty="0"/>
              <a:t>-like structures in cluster-assembled carbon films. </a:t>
            </a:r>
            <a:r>
              <a:rPr lang="ru-RU" sz="1000" i="1" dirty="0" err="1"/>
              <a:t>Physical</a:t>
            </a:r>
            <a:r>
              <a:rPr lang="ru-RU" sz="1000" i="1" dirty="0"/>
              <a:t> </a:t>
            </a:r>
            <a:r>
              <a:rPr lang="ru-RU" sz="1000" i="1" dirty="0" err="1"/>
              <a:t>Review</a:t>
            </a:r>
            <a:r>
              <a:rPr lang="ru-RU" sz="1000" i="1" dirty="0"/>
              <a:t> B, 69(7).</a:t>
            </a:r>
            <a:r>
              <a:rPr lang="ru-RU" sz="1000" dirty="0"/>
              <a:t> doi:10.1103/physrevb.69.075422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/>
              <a:t>Рамановский</a:t>
            </a:r>
            <a:r>
              <a:rPr lang="ru-RU" sz="1200" baseline="0" dirty="0"/>
              <a:t> спектральный анализ демонстрирует наличие преимущественно </a:t>
            </a:r>
            <a:r>
              <a:rPr lang="en-US" sz="1200" baseline="0" dirty="0"/>
              <a:t>sp2 </a:t>
            </a:r>
            <a:r>
              <a:rPr lang="ru-RU" sz="1200" baseline="0" dirty="0"/>
              <a:t>гибридизации углеродных структур. Структуры </a:t>
            </a:r>
            <a:r>
              <a:rPr lang="en-US" sz="1200" baseline="0" dirty="0"/>
              <a:t>sp3 </a:t>
            </a:r>
            <a:r>
              <a:rPr lang="ru-RU" sz="1200" baseline="0" dirty="0"/>
              <a:t>почти отсутствуют. Дополнительная обработка спектров (справа) показала значительное присутствие </a:t>
            </a:r>
            <a:r>
              <a:rPr lang="en-US" sz="1200" baseline="0" dirty="0"/>
              <a:t>sp1 </a:t>
            </a:r>
            <a:r>
              <a:rPr lang="ru-RU" sz="1200" baseline="0" dirty="0"/>
              <a:t>гибридизации в окружении </a:t>
            </a:r>
            <a:r>
              <a:rPr lang="en-US" sz="1200" baseline="0" dirty="0"/>
              <a:t>sp2</a:t>
            </a:r>
            <a:r>
              <a:rPr lang="ru-RU" sz="1200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aseline="0" dirty="0"/>
              <a:t>Присутствие в аморфных углеродных структурах линейно выстроенных </a:t>
            </a:r>
            <a:r>
              <a:rPr lang="en-US" sz="1200" baseline="0" dirty="0"/>
              <a:t>sp1</a:t>
            </a:r>
            <a:r>
              <a:rPr lang="ru-RU" sz="1200" baseline="0" dirty="0"/>
              <a:t> может быть обусловлено присутствием восстановленной меди, как катализатора. Углерод с  </a:t>
            </a:r>
            <a:r>
              <a:rPr lang="en-US" sz="1200" baseline="0" dirty="0"/>
              <a:t>sp1</a:t>
            </a:r>
            <a:r>
              <a:rPr lang="ru-RU" sz="1200" baseline="0" dirty="0"/>
              <a:t> гибридизацией обладает свойствами </a:t>
            </a:r>
            <a:r>
              <a:rPr lang="ru-RU" sz="1200" baseline="0" dirty="0" err="1"/>
              <a:t>р-полупроводника</a:t>
            </a:r>
            <a:r>
              <a:rPr lang="ru-RU" sz="1200" baseline="0" dirty="0"/>
              <a:t>, в котором может легко образоваться напряжение смещения при приложении внешнего электрического поля на катоде. Таким образом, у поверхности может образоваться система квантовых точек с низкой работой выхода электронов. </a:t>
            </a: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D5646-7932-4586-BBDD-5A6AACA29AB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37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4563" y="685800"/>
            <a:ext cx="49688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Спектры комбинационного рассеяния кластеров углеродных пленок, образованных в условиях облучения</a:t>
            </a:r>
            <a:r>
              <a:rPr lang="ru-RU" sz="1200" baseline="0" dirty="0"/>
              <a:t> меди в </a:t>
            </a:r>
            <a:r>
              <a:rPr lang="en-US" sz="1200" baseline="0" dirty="0"/>
              <a:t>Ar/CO</a:t>
            </a:r>
            <a:r>
              <a:rPr lang="en-US" sz="1200" baseline="-25000" dirty="0"/>
              <a:t>2</a:t>
            </a:r>
            <a:r>
              <a:rPr lang="en-US" sz="1200" baseline="0" dirty="0"/>
              <a:t>/CF</a:t>
            </a:r>
            <a:r>
              <a:rPr lang="en-US" sz="1200" baseline="-25000" dirty="0"/>
              <a:t>4</a:t>
            </a:r>
            <a:r>
              <a:rPr lang="ru-RU" sz="1200" baseline="0" dirty="0"/>
              <a:t> газовой смеси</a:t>
            </a:r>
            <a:r>
              <a:rPr lang="ru-RU" sz="1200" dirty="0"/>
              <a:t>, характеризуются наличием полос </a:t>
            </a:r>
            <a:r>
              <a:rPr lang="en-US" sz="1200" dirty="0"/>
              <a:t>G</a:t>
            </a:r>
            <a:r>
              <a:rPr lang="ru-RU" sz="1200" dirty="0"/>
              <a:t> и </a:t>
            </a:r>
            <a:r>
              <a:rPr lang="en-US" sz="1200" dirty="0"/>
              <a:t>D</a:t>
            </a:r>
            <a:r>
              <a:rPr lang="ru-RU" sz="1200" dirty="0"/>
              <a:t> в спектральной области 1300-1600 см</a:t>
            </a:r>
            <a:r>
              <a:rPr lang="ru-RU" sz="1200" baseline="30000" dirty="0"/>
              <a:t>-1</a:t>
            </a:r>
            <a:r>
              <a:rPr lang="ru-RU" sz="1200" dirty="0"/>
              <a:t>. Их положение и форма могут быть связаны со степенью структурного нарушения пленки и распределением длин связей и угловых искажений.</a:t>
            </a:r>
            <a:r>
              <a:rPr lang="en-US" sz="1200" baseline="0" dirty="0"/>
              <a:t> </a:t>
            </a:r>
            <a:r>
              <a:rPr lang="ru-RU" sz="1200" baseline="0" dirty="0"/>
              <a:t>Кроме того,</a:t>
            </a:r>
            <a:r>
              <a:rPr lang="ru-RU" sz="1200" b="1" dirty="0"/>
              <a:t> присутствует слабая особенность в спектральной области 2000-2200 см</a:t>
            </a:r>
            <a:r>
              <a:rPr lang="ru-RU" sz="1200" b="1" baseline="30000" dirty="0"/>
              <a:t>-1</a:t>
            </a:r>
            <a:r>
              <a:rPr lang="ru-RU" sz="1200" b="1" dirty="0"/>
              <a:t>.</a:t>
            </a:r>
            <a:r>
              <a:rPr lang="ru-RU" sz="1200" dirty="0"/>
              <a:t> Эта особенность может быть истолкована апостериори как </a:t>
            </a:r>
            <a:r>
              <a:rPr lang="ru-RU" sz="1200" b="1" dirty="0"/>
              <a:t>обусловленная цепями </a:t>
            </a:r>
            <a:r>
              <a:rPr lang="en-US" sz="1200" b="1" dirty="0"/>
              <a:t>sp</a:t>
            </a:r>
            <a:r>
              <a:rPr lang="ru-RU" sz="1200" b="1" dirty="0"/>
              <a:t>,</a:t>
            </a:r>
            <a:r>
              <a:rPr lang="ru-RU" sz="1200" dirty="0"/>
              <a:t> защищенными от окисления углеродной матрицей </a:t>
            </a:r>
            <a:r>
              <a:rPr lang="en-US" sz="1200" dirty="0"/>
              <a:t>sp</a:t>
            </a:r>
            <a:r>
              <a:rPr lang="ru-RU" sz="1200" dirty="0"/>
              <a:t>2.  </a:t>
            </a:r>
            <a:endParaRPr lang="en-US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/>
              <a:t>Casari</a:t>
            </a:r>
            <a:r>
              <a:rPr lang="en-US" sz="1000" dirty="0"/>
              <a:t>, C. S</a:t>
            </a:r>
            <a:r>
              <a:rPr lang="ru-RU" sz="1000" dirty="0"/>
              <a:t> </a:t>
            </a:r>
            <a:r>
              <a:rPr lang="en-US" sz="1000" dirty="0"/>
              <a:t>et al. (2004). </a:t>
            </a:r>
            <a:r>
              <a:rPr lang="en-US" sz="1000" i="1" dirty="0"/>
              <a:t>Chemical and thermal stability of </a:t>
            </a:r>
            <a:r>
              <a:rPr lang="en-US" sz="1000" i="1" dirty="0" err="1"/>
              <a:t>carbyne</a:t>
            </a:r>
            <a:r>
              <a:rPr lang="en-US" sz="1000" i="1" dirty="0"/>
              <a:t>-like structures in cluster-assembled carbon films. </a:t>
            </a:r>
            <a:r>
              <a:rPr lang="ru-RU" sz="1000" i="1" dirty="0" err="1"/>
              <a:t>Physical</a:t>
            </a:r>
            <a:r>
              <a:rPr lang="ru-RU" sz="1000" i="1" dirty="0"/>
              <a:t> </a:t>
            </a:r>
            <a:r>
              <a:rPr lang="ru-RU" sz="1000" i="1" dirty="0" err="1"/>
              <a:t>Review</a:t>
            </a:r>
            <a:r>
              <a:rPr lang="ru-RU" sz="1000" i="1" dirty="0"/>
              <a:t> B, 69(7).</a:t>
            </a:r>
            <a:r>
              <a:rPr lang="ru-RU" sz="1000" dirty="0"/>
              <a:t> doi:10.1103/physrevb.69.075422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/>
              <a:t>Рамановский</a:t>
            </a:r>
            <a:r>
              <a:rPr lang="ru-RU" sz="1200" baseline="0" dirty="0"/>
              <a:t> спектральный анализ демонстрирует наличие преимущественно </a:t>
            </a:r>
            <a:r>
              <a:rPr lang="en-US" sz="1200" baseline="0" dirty="0"/>
              <a:t>sp2 </a:t>
            </a:r>
            <a:r>
              <a:rPr lang="ru-RU" sz="1200" baseline="0" dirty="0"/>
              <a:t>гибридизации углеродных структур. Структуры </a:t>
            </a:r>
            <a:r>
              <a:rPr lang="en-US" sz="1200" baseline="0" dirty="0"/>
              <a:t>sp3 </a:t>
            </a:r>
            <a:r>
              <a:rPr lang="ru-RU" sz="1200" baseline="0" dirty="0"/>
              <a:t>почти отсутствуют. Дополнительная обработка спектров (справа) показала значительное присутствие </a:t>
            </a:r>
            <a:r>
              <a:rPr lang="en-US" sz="1200" baseline="0" dirty="0"/>
              <a:t>sp1 </a:t>
            </a:r>
            <a:r>
              <a:rPr lang="ru-RU" sz="1200" baseline="0" dirty="0"/>
              <a:t>гибридизации в окружении </a:t>
            </a:r>
            <a:r>
              <a:rPr lang="en-US" sz="1200" baseline="0" dirty="0"/>
              <a:t>sp2</a:t>
            </a:r>
            <a:r>
              <a:rPr lang="ru-RU" sz="1200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aseline="0" dirty="0"/>
              <a:t>Присутствие в аморфных углеродных структурах линейно выстроенных </a:t>
            </a:r>
            <a:r>
              <a:rPr lang="en-US" sz="1200" baseline="0" dirty="0"/>
              <a:t>sp1</a:t>
            </a:r>
            <a:r>
              <a:rPr lang="ru-RU" sz="1200" baseline="0" dirty="0"/>
              <a:t> может быть обусловлено присутствием восстановленной меди, как катализатора. Углерод с  </a:t>
            </a:r>
            <a:r>
              <a:rPr lang="en-US" sz="1200" baseline="0" dirty="0"/>
              <a:t>sp1</a:t>
            </a:r>
            <a:r>
              <a:rPr lang="ru-RU" sz="1200" baseline="0" dirty="0"/>
              <a:t> гибридизацией обладает свойствами </a:t>
            </a:r>
            <a:r>
              <a:rPr lang="ru-RU" sz="1200" baseline="0" dirty="0" err="1"/>
              <a:t>р-полупроводника</a:t>
            </a:r>
            <a:r>
              <a:rPr lang="ru-RU" sz="1200" baseline="0" dirty="0"/>
              <a:t>, в котором может легко образоваться напряжение смещения при приложении внешнего электрического поля на катоде. Таким образом, у поверхности может образоваться система квантовых точек с низкой работой выхода электронов. </a:t>
            </a: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D5646-7932-4586-BBDD-5A6AACA29AB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37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C338CF-34CE-4A41-A5AE-24E11E882C89}" type="slidenum">
              <a:rPr lang="ru-RU" smtClean="0">
                <a:latin typeface="Arial" charset="0"/>
              </a:rPr>
              <a:pPr/>
              <a:t>9</a:t>
            </a:fld>
            <a:endParaRPr lang="ru-RU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4563" y="685800"/>
            <a:ext cx="4968875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RBS-</a:t>
            </a:r>
            <a:r>
              <a:rPr lang="ru-RU" dirty="0">
                <a:latin typeface="Arial" charset="0"/>
              </a:rPr>
              <a:t>анализ МЭ образцов показал сложный химический состав поверхности.  Кислород удалось</a:t>
            </a:r>
            <a:r>
              <a:rPr lang="ru-RU" baseline="0" dirty="0">
                <a:latin typeface="Arial" charset="0"/>
              </a:rPr>
              <a:t> обнаружить</a:t>
            </a:r>
            <a:r>
              <a:rPr lang="ru-RU" dirty="0">
                <a:latin typeface="Arial" charset="0"/>
              </a:rPr>
              <a:t> на глубине медной фольги до 2 мкм . Кроме того, </a:t>
            </a:r>
            <a:r>
              <a:rPr lang="ru-RU" baseline="0" dirty="0">
                <a:latin typeface="Arial" charset="0"/>
              </a:rPr>
              <a:t>у поверхности</a:t>
            </a:r>
            <a:r>
              <a:rPr lang="ru-RU" dirty="0">
                <a:latin typeface="Arial" charset="0"/>
              </a:rPr>
              <a:t> </a:t>
            </a:r>
            <a:r>
              <a:rPr lang="ru-RU" dirty="0" err="1">
                <a:latin typeface="Arial" charset="0"/>
              </a:rPr>
              <a:t>фольга-газовый</a:t>
            </a:r>
            <a:r>
              <a:rPr lang="ru-RU" dirty="0">
                <a:latin typeface="Arial" charset="0"/>
              </a:rPr>
              <a:t> объем уверенно</a:t>
            </a:r>
            <a:r>
              <a:rPr lang="ru-RU" baseline="0" dirty="0">
                <a:latin typeface="Arial" charset="0"/>
              </a:rPr>
              <a:t> обнаружены </a:t>
            </a:r>
            <a:r>
              <a:rPr lang="ru-RU" dirty="0">
                <a:latin typeface="Arial" charset="0"/>
              </a:rPr>
              <a:t>углерод и фтор. Очевидно, что помимо</a:t>
            </a:r>
            <a:r>
              <a:rPr lang="ru-RU" baseline="0" dirty="0">
                <a:latin typeface="Arial" charset="0"/>
              </a:rPr>
              <a:t> радиационных повреждений на поверхность катода в МПК оказывают </a:t>
            </a:r>
            <a:r>
              <a:rPr lang="ru-RU" baseline="0" dirty="0" err="1">
                <a:latin typeface="Arial" charset="0"/>
              </a:rPr>
              <a:t>плазмо-химическое</a:t>
            </a:r>
            <a:r>
              <a:rPr lang="ru-RU" baseline="0" dirty="0">
                <a:latin typeface="Arial" charset="0"/>
              </a:rPr>
              <a:t> воздействие химические элементы и их радикалы из газоразрядной плазмы. </a:t>
            </a:r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91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3074" y="2236947"/>
            <a:ext cx="8874840" cy="15435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6148" y="4080510"/>
            <a:ext cx="7308692" cy="1840230"/>
          </a:xfrm>
        </p:spPr>
        <p:txBody>
          <a:bodyPr/>
          <a:lstStyle>
            <a:lvl1pPr marL="0" indent="0" algn="ctr">
              <a:buNone/>
              <a:defRPr/>
            </a:lvl1pPr>
            <a:lvl2pPr marL="504017" indent="0" algn="ctr">
              <a:buNone/>
              <a:defRPr/>
            </a:lvl2pPr>
            <a:lvl3pPr marL="1008035" indent="0" algn="ctr">
              <a:buNone/>
              <a:defRPr/>
            </a:lvl3pPr>
            <a:lvl4pPr marL="1512052" indent="0" algn="ctr">
              <a:buNone/>
              <a:defRPr/>
            </a:lvl4pPr>
            <a:lvl5pPr marL="2016069" indent="0" algn="ctr">
              <a:buNone/>
              <a:defRPr/>
            </a:lvl5pPr>
            <a:lvl6pPr marL="2520086" indent="0" algn="ctr">
              <a:buNone/>
              <a:defRPr/>
            </a:lvl6pPr>
            <a:lvl7pPr marL="3024104" indent="0" algn="ctr">
              <a:buNone/>
              <a:defRPr/>
            </a:lvl7pPr>
            <a:lvl8pPr marL="3528121" indent="0" algn="ctr">
              <a:buNone/>
              <a:defRPr/>
            </a:lvl8pPr>
            <a:lvl9pPr marL="4032138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37C9A-511D-4122-B2CC-817397082A03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20CD6-2FAE-4718-BD4D-19CA81B49A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75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3F3C4-056D-4BD6-ACE5-0A2E6AF8D8B0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4F42E-28DA-48FA-A955-535CD8FDA3D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9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69716" y="288371"/>
            <a:ext cx="2349222" cy="61441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2050" y="288371"/>
            <a:ext cx="6873650" cy="61441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60D07-A921-4BE0-A582-6D13B7534DF1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02CF8-E460-44AF-8159-C1EB256768E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804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288370"/>
            <a:ext cx="9396889" cy="12001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2050" y="1680210"/>
            <a:ext cx="9396889" cy="22952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50" y="4135518"/>
            <a:ext cx="9396889" cy="229695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C18EC-0E45-4EFF-BF41-A9B5D9465BE6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0907B-D599-4E6E-B227-23B1A95FE64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49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288370"/>
            <a:ext cx="9396889" cy="12001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22050" y="1680211"/>
            <a:ext cx="9396889" cy="4752261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88127-256F-4B4A-BEFE-616BE77E9AC0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1075A-E6B4-4429-9D79-DF7818F4F2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34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BAF37-753E-4CDD-ABDB-F8812B30A6B2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5FFA5-4919-4644-98D5-9A3ACF3AE0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86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766" y="4627245"/>
            <a:ext cx="8874840" cy="1430179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4766" y="3052049"/>
            <a:ext cx="8874840" cy="1575196"/>
          </a:xfrm>
        </p:spPr>
        <p:txBody>
          <a:bodyPr anchor="b"/>
          <a:lstStyle>
            <a:lvl1pPr marL="0" indent="0">
              <a:buNone/>
              <a:defRPr sz="2200"/>
            </a:lvl1pPr>
            <a:lvl2pPr marL="504017" indent="0">
              <a:buNone/>
              <a:defRPr sz="2000"/>
            </a:lvl2pPr>
            <a:lvl3pPr marL="1008035" indent="0">
              <a:buNone/>
              <a:defRPr sz="1800"/>
            </a:lvl3pPr>
            <a:lvl4pPr marL="1512052" indent="0">
              <a:buNone/>
              <a:defRPr sz="1500"/>
            </a:lvl4pPr>
            <a:lvl5pPr marL="2016069" indent="0">
              <a:buNone/>
              <a:defRPr sz="1500"/>
            </a:lvl5pPr>
            <a:lvl6pPr marL="2520086" indent="0">
              <a:buNone/>
              <a:defRPr sz="1500"/>
            </a:lvl6pPr>
            <a:lvl7pPr marL="3024104" indent="0">
              <a:buNone/>
              <a:defRPr sz="1500"/>
            </a:lvl7pPr>
            <a:lvl8pPr marL="3528121" indent="0">
              <a:buNone/>
              <a:defRPr sz="1500"/>
            </a:lvl8pPr>
            <a:lvl9pPr marL="4032138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A1A68-419A-475D-88D9-CF28DD5EB26E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3975F-4DC2-4BD3-9C24-347D85E20A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2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2050" y="1680211"/>
            <a:ext cx="4611436" cy="475226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07502" y="1680211"/>
            <a:ext cx="4611436" cy="475226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C21BF-07F0-408B-9A3F-6FF877587418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46057-E415-4237-B875-4B9C99EE4A9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2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49" y="1611869"/>
            <a:ext cx="4613250" cy="67175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4017" indent="0">
              <a:buNone/>
              <a:defRPr sz="2200" b="1"/>
            </a:lvl2pPr>
            <a:lvl3pPr marL="1008035" indent="0">
              <a:buNone/>
              <a:defRPr sz="2000" b="1"/>
            </a:lvl3pPr>
            <a:lvl4pPr marL="1512052" indent="0">
              <a:buNone/>
              <a:defRPr sz="1800" b="1"/>
            </a:lvl4pPr>
            <a:lvl5pPr marL="2016069" indent="0">
              <a:buNone/>
              <a:defRPr sz="1800" b="1"/>
            </a:lvl5pPr>
            <a:lvl6pPr marL="2520086" indent="0">
              <a:buNone/>
              <a:defRPr sz="1800" b="1"/>
            </a:lvl6pPr>
            <a:lvl7pPr marL="3024104" indent="0">
              <a:buNone/>
              <a:defRPr sz="1800" b="1"/>
            </a:lvl7pPr>
            <a:lvl8pPr marL="3528121" indent="0">
              <a:buNone/>
              <a:defRPr sz="1800" b="1"/>
            </a:lvl8pPr>
            <a:lvl9pPr marL="4032138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2049" y="2283619"/>
            <a:ext cx="4613250" cy="414885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03877" y="1611869"/>
            <a:ext cx="4615062" cy="67175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4017" indent="0">
              <a:buNone/>
              <a:defRPr sz="2200" b="1"/>
            </a:lvl2pPr>
            <a:lvl3pPr marL="1008035" indent="0">
              <a:buNone/>
              <a:defRPr sz="2000" b="1"/>
            </a:lvl3pPr>
            <a:lvl4pPr marL="1512052" indent="0">
              <a:buNone/>
              <a:defRPr sz="1800" b="1"/>
            </a:lvl4pPr>
            <a:lvl5pPr marL="2016069" indent="0">
              <a:buNone/>
              <a:defRPr sz="1800" b="1"/>
            </a:lvl5pPr>
            <a:lvl6pPr marL="2520086" indent="0">
              <a:buNone/>
              <a:defRPr sz="1800" b="1"/>
            </a:lvl6pPr>
            <a:lvl7pPr marL="3024104" indent="0">
              <a:buNone/>
              <a:defRPr sz="1800" b="1"/>
            </a:lvl7pPr>
            <a:lvl8pPr marL="3528121" indent="0">
              <a:buNone/>
              <a:defRPr sz="1800" b="1"/>
            </a:lvl8pPr>
            <a:lvl9pPr marL="4032138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03877" y="2283619"/>
            <a:ext cx="4615062" cy="414885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73AC5-D0CF-4AB7-B2D2-84C6DF6F5F98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57699-E10C-401F-BB5A-D0142A90539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86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79860-7EC1-41DA-97B9-435404E80CEC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66B16-3449-4A58-A405-CF805A655C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98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AB2CC-4B81-4471-85C5-EE5AC396B642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9D893-95ED-4CAF-9EBF-1A2FEC24F4A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67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286702"/>
            <a:ext cx="3435013" cy="122015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82136" y="286703"/>
            <a:ext cx="5836802" cy="6145769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50" y="1506856"/>
            <a:ext cx="3435013" cy="4925616"/>
          </a:xfrm>
        </p:spPr>
        <p:txBody>
          <a:bodyPr/>
          <a:lstStyle>
            <a:lvl1pPr marL="0" indent="0">
              <a:buNone/>
              <a:defRPr sz="1500"/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18186-2013-44D4-99F3-D7BC20617605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3FA09-E465-48CA-B7D4-C03DF523AF4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10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507" y="5040630"/>
            <a:ext cx="6264593" cy="59507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46507" y="643414"/>
            <a:ext cx="6264593" cy="4320540"/>
          </a:xfrm>
        </p:spPr>
        <p:txBody>
          <a:bodyPr/>
          <a:lstStyle>
            <a:lvl1pPr marL="0" indent="0">
              <a:buNone/>
              <a:defRPr sz="3500"/>
            </a:lvl1pPr>
            <a:lvl2pPr marL="504017" indent="0">
              <a:buNone/>
              <a:defRPr sz="3100"/>
            </a:lvl2pPr>
            <a:lvl3pPr marL="1008035" indent="0">
              <a:buNone/>
              <a:defRPr sz="2600"/>
            </a:lvl3pPr>
            <a:lvl4pPr marL="1512052" indent="0">
              <a:buNone/>
              <a:defRPr sz="2200"/>
            </a:lvl4pPr>
            <a:lvl5pPr marL="2016069" indent="0">
              <a:buNone/>
              <a:defRPr sz="2200"/>
            </a:lvl5pPr>
            <a:lvl6pPr marL="2520086" indent="0">
              <a:buNone/>
              <a:defRPr sz="2200"/>
            </a:lvl6pPr>
            <a:lvl7pPr marL="3024104" indent="0">
              <a:buNone/>
              <a:defRPr sz="2200"/>
            </a:lvl7pPr>
            <a:lvl8pPr marL="3528121" indent="0">
              <a:buNone/>
              <a:defRPr sz="2200"/>
            </a:lvl8pPr>
            <a:lvl9pPr marL="4032138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46507" y="5635705"/>
            <a:ext cx="6264593" cy="845105"/>
          </a:xfrm>
        </p:spPr>
        <p:txBody>
          <a:bodyPr/>
          <a:lstStyle>
            <a:lvl1pPr marL="0" indent="0">
              <a:buNone/>
              <a:defRPr sz="1500"/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310B4-2D44-46B4-AE43-886DFFC7CBA2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4C0D4-7D64-4C1B-9966-52F8AE2183C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5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2050" y="288370"/>
            <a:ext cx="939688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050" y="1680211"/>
            <a:ext cx="9396889" cy="475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2049" y="6557486"/>
            <a:ext cx="2436231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A791E-0E25-49C0-A452-9857FB28541B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67338" y="6557486"/>
            <a:ext cx="33063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82708" y="6557486"/>
            <a:ext cx="2436231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94AC9A-E472-44B9-BBFF-649300530A03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04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5pPr>
      <a:lvl6pPr marL="504017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6pPr>
      <a:lvl7pPr marL="1008035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7pPr>
      <a:lvl8pPr marL="1512052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8pPr>
      <a:lvl9pPr marL="2016069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9pPr>
    </p:titleStyle>
    <p:bodyStyle>
      <a:lvl1pPr marL="378013" indent="-378013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9028" indent="-315011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0043" indent="-252009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64060" indent="-252009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8078" indent="-252009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72095" indent="-252009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76112" indent="-252009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80130" indent="-252009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84147" indent="-252009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oi.org/10.48550/arXiv.0906.5237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2.emf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e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dx.doi.org/10.1103/PhysRevLett.97.187401" TargetMode="External"/><Relationship Id="rId3" Type="http://schemas.openxmlformats.org/officeDocument/2006/relationships/image" Target="../media/image2.emf"/><Relationship Id="rId7" Type="http://schemas.openxmlformats.org/officeDocument/2006/relationships/hyperlink" Target="https://ru.wikipedia.org/wiki/Doi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wmf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.png"/><Relationship Id="rId5" Type="http://schemas.openxmlformats.org/officeDocument/2006/relationships/image" Target="../media/image25.png"/><Relationship Id="rId10" Type="http://schemas.openxmlformats.org/officeDocument/2006/relationships/image" Target="../media/image2.emf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" y="13316"/>
            <a:ext cx="8756346" cy="55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7916" y="601663"/>
            <a:ext cx="10113260" cy="137426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</a:rPr>
              <a:t>Исследование наноуглеродных центров спонтанной эмиссии на катодах многопроволочных пропорциональных камер мюонных детекторов </a:t>
            </a:r>
            <a:r>
              <a:rPr lang="ru-RU" sz="2800" dirty="0" err="1">
                <a:solidFill>
                  <a:srgbClr val="FF0000"/>
                </a:solidFill>
              </a:rPr>
              <a:t>LHCb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endParaRPr lang="ru-RU" sz="7200" b="1" i="1" kern="1200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467966" y="2104766"/>
            <a:ext cx="9615284" cy="59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803" tIns="50402" rIns="100803" bIns="504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600" b="1" i="1" dirty="0"/>
              <a:t>А.А. Дзюба</a:t>
            </a:r>
            <a:r>
              <a:rPr lang="ru-RU" sz="1600" b="1" i="1" baseline="30000" dirty="0"/>
              <a:t>1</a:t>
            </a:r>
            <a:r>
              <a:rPr lang="en-US" sz="1500" dirty="0"/>
              <a:t>, </a:t>
            </a:r>
            <a:r>
              <a:rPr lang="ru-RU" sz="1600" i="1" dirty="0"/>
              <a:t>М.Э. Бузоверя</a:t>
            </a:r>
            <a:r>
              <a:rPr lang="ru-RU" sz="1600" i="1" baseline="30000" dirty="0"/>
              <a:t>2</a:t>
            </a:r>
            <a:r>
              <a:rPr lang="ru-RU" sz="1600" i="1" dirty="0"/>
              <a:t>, Н. Бегович</a:t>
            </a:r>
            <a:r>
              <a:rPr lang="ru-RU" sz="1600" i="1" baseline="30000" dirty="0"/>
              <a:t>3</a:t>
            </a:r>
            <a:r>
              <a:rPr lang="en-US" sz="1600" i="1" baseline="30000" dirty="0"/>
              <a:t> </a:t>
            </a:r>
            <a:r>
              <a:rPr lang="ru-RU" sz="1600" i="1" baseline="30000" dirty="0"/>
              <a:t> </a:t>
            </a:r>
            <a:r>
              <a:rPr lang="ru-RU" sz="1600" i="1" dirty="0"/>
              <a:t>Д.Б. Богданович</a:t>
            </a:r>
            <a:r>
              <a:rPr lang="ru-RU" sz="1600" i="1" baseline="30000" dirty="0"/>
              <a:t>3</a:t>
            </a:r>
            <a:r>
              <a:rPr lang="ru-RU" sz="1600" i="1" dirty="0"/>
              <a:t>, Г.Е. Гаврилов</a:t>
            </a:r>
            <a:r>
              <a:rPr lang="ru-RU" sz="1600" i="1" baseline="30000" dirty="0"/>
              <a:t>1</a:t>
            </a:r>
            <a:r>
              <a:rPr lang="ru-RU" sz="1600" i="1" dirty="0"/>
              <a:t>, И.А. Карпов</a:t>
            </a:r>
            <a:r>
              <a:rPr lang="ru-RU" sz="1600" i="1" baseline="30000" dirty="0"/>
              <a:t>2</a:t>
            </a:r>
            <a:r>
              <a:rPr lang="ru-RU" sz="1600" i="1" dirty="0"/>
              <a:t>, </a:t>
            </a:r>
          </a:p>
          <a:p>
            <a:pPr algn="ctr"/>
            <a:r>
              <a:rPr lang="ru-RU" sz="1600" i="1" dirty="0"/>
              <a:t>О.Е. Маев</a:t>
            </a:r>
            <a:r>
              <a:rPr lang="ru-RU" sz="1600" i="1" baseline="30000" dirty="0"/>
              <a:t>1</a:t>
            </a:r>
            <a:r>
              <a:rPr lang="ru-RU" sz="1600" i="1" dirty="0"/>
              <a:t>,</a:t>
            </a:r>
            <a:r>
              <a:rPr lang="en-US" sz="1600" i="1" dirty="0"/>
              <a:t> </a:t>
            </a:r>
            <a:r>
              <a:rPr lang="ru-RU" sz="1600" i="1" dirty="0"/>
              <a:t>М.В. Таценко</a:t>
            </a:r>
            <a:r>
              <a:rPr lang="ru-RU" sz="1600" i="1" baseline="30000" dirty="0"/>
              <a:t>2</a:t>
            </a:r>
            <a:r>
              <a:rPr lang="en-US" sz="1600" i="1" dirty="0"/>
              <a:t>,</a:t>
            </a:r>
            <a:r>
              <a:rPr lang="ru-RU" sz="1600" i="1" dirty="0"/>
              <a:t> А. Радулович</a:t>
            </a:r>
            <a:r>
              <a:rPr lang="ru-RU" sz="1600" i="1" baseline="30000" dirty="0"/>
              <a:t>3</a:t>
            </a:r>
            <a:r>
              <a:rPr lang="ru-RU" sz="1600" i="1" dirty="0"/>
              <a:t> </a:t>
            </a: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8246" y="0"/>
            <a:ext cx="1602743" cy="56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48900" y="2664770"/>
            <a:ext cx="98081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baseline="30000" dirty="0"/>
              <a:t>1</a:t>
            </a:r>
            <a:r>
              <a:rPr lang="ru-RU" sz="1100" i="1" dirty="0"/>
              <a:t> Петербургский институт ядерной физики НИЦ “Курчатовский институт”, Гатчина</a:t>
            </a:r>
          </a:p>
          <a:p>
            <a:r>
              <a:rPr lang="ru-RU" sz="1100" i="1" baseline="30000" dirty="0"/>
              <a:t>2</a:t>
            </a:r>
            <a:r>
              <a:rPr lang="ru-RU" sz="1100" i="1" dirty="0"/>
              <a:t> Российский Федеральный Ядерный Центр, Всероссийский Научно-Исследовательский Институт Экспериментальной Физики, Саров</a:t>
            </a:r>
            <a:endParaRPr lang="ru-RU" sz="1100" dirty="0"/>
          </a:p>
          <a:p>
            <a:r>
              <a:rPr lang="ru-RU" sz="1100" i="1" baseline="30000" dirty="0"/>
              <a:t>3</a:t>
            </a:r>
            <a:r>
              <a:rPr lang="ru-RU" sz="1100" i="1" dirty="0"/>
              <a:t> Институт общей и физической химии, Белград, Сербия</a:t>
            </a:r>
            <a:endParaRPr lang="ru-RU" sz="11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6998" y="35767"/>
            <a:ext cx="652505" cy="65530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0" y="3500140"/>
            <a:ext cx="5041900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590" y="3527822"/>
            <a:ext cx="5093913" cy="324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244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52DD06-14B1-4B86-9E76-8F41ADE33796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67338" y="6557487"/>
            <a:ext cx="3306313" cy="294125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84C0D4-7D64-4C1B-9966-52F8AE2183C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853" y="4907063"/>
            <a:ext cx="10009112" cy="2148503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r>
              <a:rPr lang="ru-RU" b="1" dirty="0"/>
              <a:t>Анализ поверхности катода  на установке «</a:t>
            </a:r>
            <a:r>
              <a:rPr lang="ru-RU" b="1" dirty="0" err="1"/>
              <a:t>Микрозонд</a:t>
            </a:r>
            <a:r>
              <a:rPr lang="ru-RU" b="1" dirty="0"/>
              <a:t>» – ЭГП-10 методом RBS (</a:t>
            </a:r>
            <a:r>
              <a:rPr lang="ru-RU" b="1" dirty="0" err="1"/>
              <a:t>Rutherford</a:t>
            </a:r>
            <a:r>
              <a:rPr lang="ru-RU" b="1" dirty="0"/>
              <a:t> </a:t>
            </a:r>
            <a:r>
              <a:rPr lang="ru-RU" b="1" dirty="0" err="1"/>
              <a:t>backscattering</a:t>
            </a:r>
            <a:r>
              <a:rPr lang="ru-RU" b="1" dirty="0"/>
              <a:t> </a:t>
            </a:r>
            <a:r>
              <a:rPr lang="ru-RU" b="1" dirty="0" err="1"/>
              <a:t>spectroscopy</a:t>
            </a:r>
            <a:r>
              <a:rPr lang="ru-RU" b="1" dirty="0"/>
              <a:t>) </a:t>
            </a:r>
          </a:p>
          <a:p>
            <a:pPr algn="just"/>
            <a:r>
              <a:rPr lang="ru-RU" dirty="0"/>
              <a:t>Пучок протонов  </a:t>
            </a:r>
          </a:p>
          <a:p>
            <a:pPr lvl="1" algn="just">
              <a:buFontTx/>
              <a:buChar char="-"/>
            </a:pPr>
            <a:r>
              <a:rPr lang="ru-RU" dirty="0"/>
              <a:t> энергия 4 МэВ (ток на образце 0.01 нА; размер – 30 </a:t>
            </a:r>
            <a:r>
              <a:rPr lang="ru-RU" dirty="0">
                <a:sym typeface="Symbol"/>
              </a:rPr>
              <a:t></a:t>
            </a:r>
            <a:r>
              <a:rPr lang="ru-RU" dirty="0"/>
              <a:t> 30 мкм), </a:t>
            </a:r>
          </a:p>
          <a:p>
            <a:pPr lvl="1" algn="just">
              <a:buFontTx/>
              <a:buChar char="-"/>
            </a:pPr>
            <a:r>
              <a:rPr lang="ru-RU" dirty="0"/>
              <a:t> шаг сканирования 5 мкм по поверхности площадью 300 </a:t>
            </a:r>
            <a:r>
              <a:rPr lang="ru-RU" dirty="0">
                <a:sym typeface="Symbol"/>
              </a:rPr>
              <a:t></a:t>
            </a:r>
            <a:r>
              <a:rPr lang="ru-RU" dirty="0"/>
              <a:t> 300 мкм. </a:t>
            </a:r>
            <a:endParaRPr lang="en-US" dirty="0"/>
          </a:p>
          <a:p>
            <a:pPr algn="just">
              <a:buFontTx/>
              <a:buChar char="-"/>
            </a:pPr>
            <a:endParaRPr lang="ru-RU" sz="1800" dirty="0"/>
          </a:p>
          <a:p>
            <a:pPr algn="just"/>
            <a:endParaRPr lang="ru-RU" sz="1500" dirty="0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809491" y="257675"/>
            <a:ext cx="7272808" cy="57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ko-KR" sz="1800" b="1" kern="0" dirty="0">
                <a:solidFill>
                  <a:schemeClr val="accent2"/>
                </a:solidFill>
                <a:ea typeface="+mj-ea"/>
                <a:cs typeface="+mj-cs"/>
              </a:rPr>
              <a:t>RBS</a:t>
            </a:r>
            <a:r>
              <a:rPr lang="en-US" altLang="ko-KR" sz="1800" b="1" kern="0" dirty="0">
                <a:solidFill>
                  <a:schemeClr val="accent2"/>
                </a:solidFill>
                <a:ea typeface="굴림" pitchFamily="34" charset="-127"/>
                <a:cs typeface="+mj-cs"/>
              </a:rPr>
              <a:t> </a:t>
            </a:r>
            <a:r>
              <a:rPr lang="ru-RU" altLang="ko-KR" sz="1800" b="1" kern="0" dirty="0">
                <a:solidFill>
                  <a:schemeClr val="accent2"/>
                </a:solidFill>
                <a:ea typeface="굴림" pitchFamily="34" charset="-127"/>
                <a:cs typeface="+mj-cs"/>
              </a:rPr>
              <a:t>элементный </a:t>
            </a:r>
            <a:r>
              <a:rPr lang="ru-RU" altLang="ko-KR" sz="1800" b="1" kern="0" dirty="0">
                <a:solidFill>
                  <a:schemeClr val="accent2"/>
                </a:solidFill>
                <a:ea typeface="+mj-ea"/>
                <a:cs typeface="+mj-cs"/>
              </a:rPr>
              <a:t>анализ по поверхности - картирование</a:t>
            </a:r>
            <a:endParaRPr lang="ru-RU" sz="1800" b="1" kern="0" dirty="0">
              <a:solidFill>
                <a:schemeClr val="accent2"/>
              </a:solidFill>
              <a:ea typeface="+mj-ea"/>
              <a:cs typeface="+mj-cs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830" y="0"/>
            <a:ext cx="2196158" cy="77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ПИЯФ РА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6" y="52467"/>
            <a:ext cx="566214" cy="4932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tx1">
                <a:lumMod val="95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DRAFT_to\КОНФЕРЕНЦИИ\ЯДРО_2024\RBS_analysi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38" y="718422"/>
            <a:ext cx="7954962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00014" y="34487"/>
            <a:ext cx="759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/>
                </a:solidFill>
              </a:rPr>
              <a:t>Результаты исследований катода МПК</a:t>
            </a:r>
            <a:r>
              <a:rPr lang="en-US" sz="1600" dirty="0">
                <a:solidFill>
                  <a:schemeClr val="accent6"/>
                </a:solidFill>
              </a:rPr>
              <a:t>:</a:t>
            </a:r>
            <a:endParaRPr lang="ru-RU" sz="1600" dirty="0">
              <a:solidFill>
                <a:schemeClr val="accent6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5330" y="34487"/>
            <a:ext cx="758042" cy="76129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14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22049" y="6700395"/>
            <a:ext cx="2436231" cy="357154"/>
          </a:xfrm>
        </p:spPr>
        <p:txBody>
          <a:bodyPr/>
          <a:lstStyle/>
          <a:p>
            <a:pPr>
              <a:defRPr/>
            </a:pPr>
            <a:fld id="{2B24D850-2970-4917-B7DA-F281E86F948F}" type="datetime1">
              <a:rPr lang="ru-RU" sz="1100" smtClean="0">
                <a:solidFill>
                  <a:schemeClr val="bg1">
                    <a:lumMod val="65000"/>
                  </a:schemeClr>
                </a:solidFill>
              </a:rPr>
              <a:t>03.07.2024</a:t>
            </a:fld>
            <a:endParaRPr lang="ru-RU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76061" y="6700395"/>
            <a:ext cx="3306313" cy="294125"/>
          </a:xfrm>
        </p:spPr>
        <p:txBody>
          <a:bodyPr/>
          <a:lstStyle/>
          <a:p>
            <a:pPr>
              <a:defRPr/>
            </a:pPr>
            <a:r>
              <a:rPr lang="ru-RU" sz="1100">
                <a:solidFill>
                  <a:schemeClr val="bg1">
                    <a:lumMod val="65000"/>
                  </a:schemeClr>
                </a:solidFill>
              </a:rPr>
              <a:t>ЯДРО-2024, Дубна</a:t>
            </a:r>
            <a:endParaRPr lang="ru-RU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80907B-D599-4E6E-B227-23B1A95FE64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9331576" y="3071191"/>
            <a:ext cx="24666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862" y="216074"/>
            <a:ext cx="1547445" cy="54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34" y="144066"/>
            <a:ext cx="646218" cy="5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6038" y="216074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Контактная мода АСМ </a:t>
            </a:r>
          </a:p>
          <a:p>
            <a:pPr algn="ctr"/>
            <a:r>
              <a:rPr lang="ru-RU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Изображения силовых кривых на поверхности катода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950" y="5318995"/>
            <a:ext cx="3791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Силовая кривая в точке (белый квадрат на вставке), находящейся в области повышенных токов индукции. Модуль Юнга </a:t>
            </a:r>
          </a:p>
          <a:p>
            <a:pPr algn="just"/>
            <a:r>
              <a:rPr lang="ru-RU" sz="1600" b="1" dirty="0"/>
              <a:t>1.0 × 10</a:t>
            </a:r>
            <a:r>
              <a:rPr lang="ru-RU" sz="1600" b="1" baseline="30000" dirty="0"/>
              <a:t>12</a:t>
            </a:r>
            <a:r>
              <a:rPr lang="ru-RU" sz="1600" b="1" dirty="0"/>
              <a:t> Ра.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12382" y="5353299"/>
            <a:ext cx="3791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Типичная силовая кривая для точек (синие квадраты на вставке), удаленных от области повышенных токов индукции. Модуль Юнга в точке </a:t>
            </a:r>
          </a:p>
          <a:p>
            <a:pPr algn="just"/>
            <a:r>
              <a:rPr lang="ru-RU" sz="1600" b="1" dirty="0"/>
              <a:t>1.55 × 10</a:t>
            </a:r>
            <a:r>
              <a:rPr lang="ru-RU" sz="1600" b="1" baseline="30000" dirty="0"/>
              <a:t>9</a:t>
            </a:r>
            <a:r>
              <a:rPr lang="ru-RU" sz="1600" b="1" dirty="0"/>
              <a:t> Ра.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47" y="830547"/>
            <a:ext cx="6507311" cy="44990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6152" y="-58741"/>
            <a:ext cx="759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/>
                </a:solidFill>
              </a:rPr>
              <a:t>Результаты исследований катода МПК</a:t>
            </a:r>
            <a:r>
              <a:rPr lang="en-US" sz="1600" dirty="0">
                <a:solidFill>
                  <a:schemeClr val="accent6"/>
                </a:solidFill>
              </a:rPr>
              <a:t>:</a:t>
            </a:r>
            <a:endParaRPr lang="ru-RU" sz="1600" dirty="0">
              <a:solidFill>
                <a:schemeClr val="accent6"/>
              </a:solidFill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885" y="87764"/>
            <a:ext cx="1767745" cy="62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 flipH="1">
            <a:off x="7462323" y="4233137"/>
            <a:ext cx="2843589" cy="630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err="1"/>
              <a:t>Jin-Wu</a:t>
            </a:r>
            <a:r>
              <a:rPr lang="ru-RU" sz="1200" dirty="0"/>
              <a:t> </a:t>
            </a:r>
            <a:r>
              <a:rPr lang="ru-RU" sz="1200" dirty="0" err="1"/>
              <a:t>Jiang</a:t>
            </a:r>
            <a:r>
              <a:rPr lang="ru-RU" sz="1200" dirty="0"/>
              <a:t> // </a:t>
            </a:r>
            <a:r>
              <a:rPr lang="ru-RU" sz="1200" dirty="0" err="1"/>
              <a:t>Physical</a:t>
            </a:r>
            <a:r>
              <a:rPr lang="ru-RU" sz="1200" dirty="0"/>
              <a:t> </a:t>
            </a:r>
            <a:r>
              <a:rPr lang="ru-RU" sz="1200" dirty="0" err="1"/>
              <a:t>Review</a:t>
            </a:r>
            <a:r>
              <a:rPr lang="ru-RU" sz="1200" dirty="0"/>
              <a:t> B 80, 113405 2009</a:t>
            </a:r>
            <a:r>
              <a:rPr lang="en-US" sz="1200" i="1" dirty="0"/>
              <a:t>.</a:t>
            </a:r>
            <a:r>
              <a:rPr lang="en-US" sz="1200" dirty="0">
                <a:hlinkClick r:id="rId6"/>
              </a:rPr>
              <a:t> </a:t>
            </a:r>
            <a:r>
              <a:rPr lang="en-US" sz="1100" dirty="0">
                <a:hlinkClick r:id="rId6"/>
              </a:rPr>
              <a:t>https://doi.org/10.48550/arXiv.0906.5237</a:t>
            </a:r>
            <a:endParaRPr lang="en-US" sz="11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22288" y="3705542"/>
          <a:ext cx="9396412" cy="396240"/>
        </p:xfrm>
        <a:graphic>
          <a:graphicData uri="http://schemas.openxmlformats.org/drawingml/2006/table">
            <a:tbl>
              <a:tblPr/>
              <a:tblGrid>
                <a:gridCol w="4698206">
                  <a:extLst>
                    <a:ext uri="{9D8B030D-6E8A-4147-A177-3AD203B41FA5}">
                      <a16:colId xmlns:a16="http://schemas.microsoft.com/office/drawing/2014/main" val="1084088435"/>
                    </a:ext>
                  </a:extLst>
                </a:gridCol>
                <a:gridCol w="4698206">
                  <a:extLst>
                    <a:ext uri="{9D8B030D-6E8A-4147-A177-3AD203B41FA5}">
                      <a16:colId xmlns:a16="http://schemas.microsoft.com/office/drawing/2014/main" val="35422827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176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527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311" y="600503"/>
            <a:ext cx="7147678" cy="50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601" y="4595509"/>
            <a:ext cx="2417204" cy="220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97" y="432099"/>
            <a:ext cx="2291391" cy="196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473250" y="1163364"/>
            <a:ext cx="2381890" cy="4498410"/>
            <a:chOff x="500421" y="898446"/>
            <a:chExt cx="2381890" cy="4498410"/>
          </a:xfrm>
        </p:grpSpPr>
        <p:sp>
          <p:nvSpPr>
            <p:cNvPr id="1031" name="AutoShape 9"/>
            <p:cNvSpPr>
              <a:spLocks noChangeArrowheads="1"/>
            </p:cNvSpPr>
            <p:nvPr/>
          </p:nvSpPr>
          <p:spPr bwMode="auto">
            <a:xfrm rot="8925647" flipV="1">
              <a:off x="1751594" y="5316846"/>
              <a:ext cx="870082" cy="80010"/>
            </a:xfrm>
            <a:prstGeom prst="rightArrow">
              <a:avLst>
                <a:gd name="adj1" fmla="val 50000"/>
                <a:gd name="adj2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0803" tIns="50402" rIns="100803" bIns="50402" anchor="ctr"/>
            <a:lstStyle/>
            <a:p>
              <a:endParaRPr lang="ru-RU" altLang="ru-RU"/>
            </a:p>
          </p:txBody>
        </p:sp>
        <p:pic>
          <p:nvPicPr>
            <p:cNvPr id="1033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0421" y="2266262"/>
              <a:ext cx="2381890" cy="1966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Группа 6"/>
            <p:cNvGrpSpPr/>
            <p:nvPr/>
          </p:nvGrpSpPr>
          <p:grpSpPr>
            <a:xfrm>
              <a:off x="1649035" y="898446"/>
              <a:ext cx="1086843" cy="2270103"/>
              <a:chOff x="1649035" y="898446"/>
              <a:chExt cx="1086843" cy="2270103"/>
            </a:xfrm>
          </p:grpSpPr>
          <p:sp>
            <p:nvSpPr>
              <p:cNvPr id="1032" name="AutoShape 11"/>
              <p:cNvSpPr>
                <a:spLocks noChangeArrowheads="1"/>
              </p:cNvSpPr>
              <p:nvPr/>
            </p:nvSpPr>
            <p:spPr bwMode="auto">
              <a:xfrm rot="8925647" flipV="1">
                <a:off x="1865796" y="898446"/>
                <a:ext cx="870082" cy="80010"/>
              </a:xfrm>
              <a:prstGeom prst="rightArrow">
                <a:avLst>
                  <a:gd name="adj1" fmla="val 50000"/>
                  <a:gd name="adj2" fmla="val 2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00803" tIns="50402" rIns="100803" bIns="50402" anchor="ctr"/>
              <a:lstStyle/>
              <a:p>
                <a:endParaRPr lang="ru-RU" altLang="ru-RU"/>
              </a:p>
            </p:txBody>
          </p:sp>
          <p:sp>
            <p:nvSpPr>
              <p:cNvPr id="1034" name="AutoShape 10"/>
              <p:cNvSpPr>
                <a:spLocks noChangeArrowheads="1"/>
              </p:cNvSpPr>
              <p:nvPr/>
            </p:nvSpPr>
            <p:spPr bwMode="auto">
              <a:xfrm rot="8925647" flipV="1">
                <a:off x="1649035" y="3088539"/>
                <a:ext cx="870082" cy="80010"/>
              </a:xfrm>
              <a:prstGeom prst="rightArrow">
                <a:avLst>
                  <a:gd name="adj1" fmla="val 50000"/>
                  <a:gd name="adj2" fmla="val 2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00803" tIns="50402" rIns="100803" bIns="50402" anchor="ctr"/>
              <a:lstStyle/>
              <a:p>
                <a:endParaRPr lang="ru-RU" altLang="ru-RU"/>
              </a:p>
            </p:txBody>
          </p:sp>
        </p:grpSp>
      </p:grpSp>
      <p:sp>
        <p:nvSpPr>
          <p:cNvPr id="1035" name="Text Box 18"/>
          <p:cNvSpPr txBox="1">
            <a:spLocks noChangeArrowheads="1"/>
          </p:cNvSpPr>
          <p:nvPr/>
        </p:nvSpPr>
        <p:spPr bwMode="auto">
          <a:xfrm rot="10800000">
            <a:off x="107926" y="231864"/>
            <a:ext cx="511351" cy="175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 lIns="100803" tIns="50402" rIns="100803" bIns="50402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/>
              <a:t>Топография</a:t>
            </a:r>
          </a:p>
        </p:txBody>
      </p:sp>
      <p:sp>
        <p:nvSpPr>
          <p:cNvPr id="1036" name="Text Box 19"/>
          <p:cNvSpPr txBox="1">
            <a:spLocks noChangeArrowheads="1"/>
          </p:cNvSpPr>
          <p:nvPr/>
        </p:nvSpPr>
        <p:spPr bwMode="auto">
          <a:xfrm rot="10800000">
            <a:off x="0" y="5616674"/>
            <a:ext cx="511351" cy="73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lIns="100803" tIns="50402" rIns="100803" bIns="50402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/>
              <a:t>Токи</a:t>
            </a:r>
          </a:p>
        </p:txBody>
      </p:sp>
      <p:sp>
        <p:nvSpPr>
          <p:cNvPr id="1037" name="Text Box 19"/>
          <p:cNvSpPr txBox="1">
            <a:spLocks noChangeArrowheads="1"/>
          </p:cNvSpPr>
          <p:nvPr/>
        </p:nvSpPr>
        <p:spPr bwMode="auto">
          <a:xfrm rot="10800000">
            <a:off x="0" y="3168402"/>
            <a:ext cx="511351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lIns="100803" tIns="50402" rIns="100803" bIns="50402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/>
              <a:t>Фаза</a:t>
            </a:r>
          </a:p>
        </p:txBody>
      </p:sp>
      <p:sp>
        <p:nvSpPr>
          <p:cNvPr id="1039" name="Text Box 19"/>
          <p:cNvSpPr txBox="1">
            <a:spLocks noChangeArrowheads="1"/>
          </p:cNvSpPr>
          <p:nvPr/>
        </p:nvSpPr>
        <p:spPr bwMode="auto">
          <a:xfrm>
            <a:off x="5133486" y="4080510"/>
            <a:ext cx="1392132" cy="40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803" tIns="50402" rIns="100803" bIns="50402"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558389" y="453952"/>
            <a:ext cx="7234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Корреляция дефектов топографии, фазы, токов растекания и </a:t>
            </a:r>
            <a:endParaRPr lang="en-US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ВАХ  на катоде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46080" y="6848058"/>
            <a:ext cx="2436231" cy="243091"/>
          </a:xfrm>
        </p:spPr>
        <p:txBody>
          <a:bodyPr/>
          <a:lstStyle/>
          <a:p>
            <a:pPr>
              <a:defRPr/>
            </a:pPr>
            <a:fld id="{613839EC-F2F6-4A40-8614-9DE3C1561E0F}" type="datetime1">
              <a:rPr lang="ru-RU" sz="1200" smtClean="0">
                <a:solidFill>
                  <a:srgbClr val="000000"/>
                </a:solidFill>
              </a:rPr>
              <a:t>03.07.2024</a:t>
            </a:fld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2022" y="70901"/>
            <a:ext cx="759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/>
                </a:solidFill>
              </a:rPr>
              <a:t>Результаты исследований катода МПК</a:t>
            </a:r>
            <a:r>
              <a:rPr lang="en-US" sz="1600" dirty="0">
                <a:solidFill>
                  <a:schemeClr val="accent6"/>
                </a:solidFill>
              </a:rPr>
              <a:t>:</a:t>
            </a:r>
            <a:endParaRPr lang="ru-RU" sz="1600" dirty="0">
              <a:solidFill>
                <a:schemeClr val="accent6"/>
              </a:solidFill>
            </a:endParaRP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48886" y="16412"/>
            <a:ext cx="1602742" cy="5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954734" y="5321115"/>
            <a:ext cx="73424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Точка «расщепления» кривых 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~ 2-4 V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при толщине углеродных соединений 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 2 m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позволяет оценить поле </a:t>
            </a: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Е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~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 10 -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20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kV/cm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, </a:t>
            </a:r>
            <a:endParaRPr lang="ru-RU" sz="1600" dirty="0">
              <a:solidFill>
                <a:schemeClr val="accent6">
                  <a:lumMod val="75000"/>
                </a:schemeClr>
              </a:solidFill>
              <a:sym typeface="Symbol" panose="05050102010706020507" pitchFamily="18" charset="2"/>
            </a:endParaRPr>
          </a:p>
          <a:p>
            <a:pPr algn="just"/>
            <a:r>
              <a:rPr lang="ru-RU" sz="16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когда начинается эмиссия электронов с поверхности. </a:t>
            </a:r>
          </a:p>
          <a:p>
            <a:pPr algn="just"/>
            <a:endParaRPr lang="ru-RU" sz="1600" i="1" dirty="0">
              <a:solidFill>
                <a:schemeClr val="accent6">
                  <a:lumMod val="75000"/>
                </a:schemeClr>
              </a:solidFill>
              <a:sym typeface="Symbol" panose="05050102010706020507" pitchFamily="18" charset="2"/>
            </a:endParaRPr>
          </a:p>
          <a:p>
            <a:pPr algn="just"/>
            <a:r>
              <a:rPr lang="ru-RU" sz="1600" b="1" i="1" dirty="0">
                <a:solidFill>
                  <a:srgbClr val="FF0000"/>
                </a:solidFill>
                <a:sym typeface="Symbol" panose="05050102010706020507" pitchFamily="18" charset="2"/>
              </a:rPr>
              <a:t>Е</a:t>
            </a:r>
            <a:r>
              <a:rPr lang="ru-RU" sz="1600" b="1" dirty="0">
                <a:solidFill>
                  <a:srgbClr val="FF0000"/>
                </a:solidFill>
                <a:sym typeface="Symbol" panose="05050102010706020507" pitchFamily="18" charset="2"/>
              </a:rPr>
              <a:t> совпадает</a:t>
            </a:r>
            <a:r>
              <a:rPr lang="en-US" sz="1600" b="1" dirty="0">
                <a:solidFill>
                  <a:srgbClr val="FF0000"/>
                </a:solidFill>
                <a:sym typeface="Symbol" panose="05050102010706020507" pitchFamily="18" charset="2"/>
              </a:rPr>
              <a:t> c </a:t>
            </a:r>
            <a:r>
              <a:rPr lang="en-US" sz="1600" b="1" i="1" dirty="0" err="1">
                <a:solidFill>
                  <a:srgbClr val="FF0000"/>
                </a:solidFill>
                <a:sym typeface="Symbol" panose="05050102010706020507" pitchFamily="18" charset="2"/>
              </a:rPr>
              <a:t>E</a:t>
            </a:r>
            <a:r>
              <a:rPr lang="en-US" sz="1600" b="1" i="1" baseline="-25000" dirty="0" err="1">
                <a:solidFill>
                  <a:srgbClr val="FF0000"/>
                </a:solidFill>
                <a:sym typeface="Symbol" panose="05050102010706020507" pitchFamily="18" charset="2"/>
              </a:rPr>
              <a:t>lab</a:t>
            </a:r>
            <a:r>
              <a:rPr lang="en-US" sz="16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~ 1-5 V/</a:t>
            </a:r>
            <a:r>
              <a:rPr lang="en-US" sz="1600" b="1" dirty="0">
                <a:solidFill>
                  <a:srgbClr val="FF0000"/>
                </a:solidFill>
                <a:sym typeface="Symbol" panose="05050102010706020507" pitchFamily="18" charset="2"/>
              </a:rPr>
              <a:t>µm</a:t>
            </a:r>
            <a:r>
              <a:rPr lang="ru-RU" sz="1600" b="1" dirty="0">
                <a:solidFill>
                  <a:srgbClr val="FF0000"/>
                </a:solidFill>
                <a:sym typeface="Symbol" panose="05050102010706020507" pitchFamily="18" charset="2"/>
              </a:rPr>
              <a:t> - порогом возникновения </a:t>
            </a:r>
            <a:r>
              <a:rPr lang="ru-RU" sz="1600" b="1" dirty="0" err="1">
                <a:solidFill>
                  <a:srgbClr val="FF0000"/>
                </a:solidFill>
                <a:sym typeface="Symbol" panose="05050102010706020507" pitchFamily="18" charset="2"/>
              </a:rPr>
              <a:t>низкопороговой</a:t>
            </a:r>
            <a:r>
              <a:rPr lang="ru-RU" sz="1600" b="1" dirty="0">
                <a:solidFill>
                  <a:srgbClr val="FF0000"/>
                </a:solidFill>
                <a:sym typeface="Symbol" panose="05050102010706020507" pitchFamily="18" charset="2"/>
              </a:rPr>
              <a:t> эмиссии электронов в эмиттерах, созданных в лабораториях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.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004757" y="6802770"/>
            <a:ext cx="2436231" cy="500063"/>
          </a:xfrm>
        </p:spPr>
        <p:txBody>
          <a:bodyPr/>
          <a:lstStyle/>
          <a:p>
            <a:pPr>
              <a:defRPr/>
            </a:pPr>
            <a:fld id="{4975FFA5-4919-4644-98D5-9A3ACF3AE0D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10" y="3688668"/>
            <a:ext cx="9763125" cy="2800350"/>
          </a:xfrm>
          <a:prstGeom prst="rect">
            <a:avLst/>
          </a:prstGeo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22049" y="6776004"/>
            <a:ext cx="2436231" cy="281545"/>
          </a:xfrm>
        </p:spPr>
        <p:txBody>
          <a:bodyPr/>
          <a:lstStyle/>
          <a:p>
            <a:pPr>
              <a:defRPr/>
            </a:pPr>
            <a:fld id="{4B1DED10-8FD5-4D24-853E-808F706C5BAE}" type="datetime1">
              <a:rPr lang="ru-RU" sz="1200" smtClean="0">
                <a:solidFill>
                  <a:srgbClr val="000000"/>
                </a:solidFill>
              </a:rPr>
              <a:t>03.07.2024</a:t>
            </a:fld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482708" y="6700394"/>
            <a:ext cx="2436231" cy="357154"/>
          </a:xfrm>
        </p:spPr>
        <p:txBody>
          <a:bodyPr/>
          <a:lstStyle/>
          <a:p>
            <a:pPr>
              <a:defRPr/>
            </a:pPr>
            <a:fld id="{6B80907B-D599-4E6E-B227-23B1A95FE64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196" y="802940"/>
            <a:ext cx="9989349" cy="280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084590" y="3415429"/>
            <a:ext cx="3699974" cy="332621"/>
          </a:xfrm>
          <a:prstGeom prst="rect">
            <a:avLst/>
          </a:prstGeom>
          <a:solidFill>
            <a:schemeClr val="bg1"/>
          </a:solidFill>
        </p:spPr>
        <p:txBody>
          <a:bodyPr wrap="square" lIns="100803" tIns="50402" rIns="100803" bIns="50402" rtlCol="0">
            <a:spAutoFit/>
          </a:bodyPr>
          <a:lstStyle/>
          <a:p>
            <a:r>
              <a:rPr lang="ru-RU" sz="1500" b="1" dirty="0"/>
              <a:t>Модель Френкеля – Пула: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92302" y="5156626"/>
            <a:ext cx="1151103" cy="655786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>
              <a:buFont typeface="Symbol"/>
              <a:buChar char="b"/>
            </a:pPr>
            <a:r>
              <a:rPr lang="ru-RU" sz="1800" dirty="0">
                <a:sym typeface="Symbol"/>
              </a:rPr>
              <a:t> = 40</a:t>
            </a:r>
          </a:p>
          <a:p>
            <a:pPr>
              <a:buFont typeface="Symbol"/>
              <a:buChar char="b"/>
            </a:pPr>
            <a:r>
              <a:rPr lang="ru-RU" sz="1800" dirty="0">
                <a:sym typeface="Symbol"/>
              </a:rPr>
              <a:t> = 20</a:t>
            </a:r>
            <a:endParaRPr lang="ru-RU" sz="1800" dirty="0"/>
          </a:p>
        </p:txBody>
      </p:sp>
      <p:sp>
        <p:nvSpPr>
          <p:cNvPr id="13" name="TextBox 3"/>
          <p:cNvSpPr txBox="1"/>
          <p:nvPr/>
        </p:nvSpPr>
        <p:spPr>
          <a:xfrm>
            <a:off x="5776387" y="4217855"/>
            <a:ext cx="2302206" cy="64208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100803" tIns="50402" rIns="100803" bIns="50402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i="1" dirty="0"/>
              <a:t>E</a:t>
            </a:r>
            <a:r>
              <a:rPr lang="en-US" sz="1500" i="1" baseline="-25000" dirty="0"/>
              <a:t>0</a:t>
            </a:r>
            <a:r>
              <a:rPr lang="en-US" sz="1500" baseline="-25000" dirty="0"/>
              <a:t> </a:t>
            </a:r>
            <a:r>
              <a:rPr lang="en-US" sz="1500" dirty="0"/>
              <a:t> = 0.0</a:t>
            </a:r>
            <a:r>
              <a:rPr lang="ru-RU" sz="1500" dirty="0"/>
              <a:t>24</a:t>
            </a:r>
            <a:r>
              <a:rPr lang="en-US" sz="1500" dirty="0"/>
              <a:t> </a:t>
            </a:r>
            <a:r>
              <a:rPr lang="en-US" sz="1500" dirty="0" err="1"/>
              <a:t>eV</a:t>
            </a:r>
            <a:r>
              <a:rPr lang="en-US" sz="1500" dirty="0"/>
              <a:t>   down</a:t>
            </a:r>
          </a:p>
          <a:p>
            <a:pPr>
              <a:defRPr/>
            </a:pPr>
            <a:r>
              <a:rPr lang="en-US" sz="1500" i="1" dirty="0"/>
              <a:t>E</a:t>
            </a:r>
            <a:r>
              <a:rPr lang="en-US" sz="1500" i="1" baseline="-25000" dirty="0"/>
              <a:t>0</a:t>
            </a:r>
            <a:r>
              <a:rPr lang="en-US" sz="1500" baseline="-25000" dirty="0"/>
              <a:t> </a:t>
            </a:r>
            <a:r>
              <a:rPr lang="en-US" sz="1500" dirty="0"/>
              <a:t> = 0.0</a:t>
            </a:r>
            <a:r>
              <a:rPr lang="ru-RU" sz="1500" dirty="0"/>
              <a:t>26</a:t>
            </a:r>
            <a:r>
              <a:rPr lang="en-US" sz="1500" dirty="0"/>
              <a:t> </a:t>
            </a:r>
            <a:r>
              <a:rPr lang="en-US" sz="1500" dirty="0" err="1"/>
              <a:t>eV</a:t>
            </a:r>
            <a:r>
              <a:rPr lang="en-US" sz="1500" dirty="0"/>
              <a:t>   up</a:t>
            </a:r>
            <a:endParaRPr lang="ru-RU" sz="1500" dirty="0"/>
          </a:p>
          <a:p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211340" y="3417862"/>
            <a:ext cx="3699974" cy="332621"/>
          </a:xfrm>
          <a:prstGeom prst="rect">
            <a:avLst/>
          </a:prstGeom>
          <a:solidFill>
            <a:schemeClr val="bg1"/>
          </a:solidFill>
        </p:spPr>
        <p:txBody>
          <a:bodyPr wrap="square" lIns="100803" tIns="50402" rIns="100803" bIns="50402" rtlCol="0">
            <a:spAutoFit/>
          </a:bodyPr>
          <a:lstStyle/>
          <a:p>
            <a:r>
              <a:rPr lang="ru-RU" sz="1500" b="1" dirty="0"/>
              <a:t>Модель </a:t>
            </a:r>
            <a:r>
              <a:rPr lang="ru-RU" sz="1500" b="1" dirty="0" err="1"/>
              <a:t>Фаулера</a:t>
            </a:r>
            <a:r>
              <a:rPr lang="ru-RU" sz="1500" b="1" dirty="0"/>
              <a:t> – </a:t>
            </a:r>
            <a:r>
              <a:rPr lang="ru-RU" sz="1500" b="1" dirty="0" err="1"/>
              <a:t>Нордгейма</a:t>
            </a:r>
            <a:r>
              <a:rPr lang="ru-RU" sz="1500" dirty="0"/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0232" y="332644"/>
            <a:ext cx="8222164" cy="409565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Поиск центра эмиссии на поверхности образцов катода МПК</a:t>
            </a:r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21698" y="46128"/>
            <a:ext cx="1554847" cy="54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652542" y="6322420"/>
            <a:ext cx="4076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err="1"/>
              <a:t>Е</a:t>
            </a:r>
            <a:r>
              <a:rPr lang="ru-RU" sz="1400" i="1" baseline="-25000" dirty="0" err="1"/>
              <a:t>о</a:t>
            </a:r>
            <a:r>
              <a:rPr lang="ru-RU" sz="1400" i="1" baseline="-25000" dirty="0"/>
              <a:t>  </a:t>
            </a:r>
            <a:r>
              <a:rPr lang="ru-RU" sz="1400" i="1" dirty="0"/>
              <a:t> </a:t>
            </a:r>
            <a:r>
              <a:rPr lang="ru-RU" sz="1400" i="1" dirty="0">
                <a:sym typeface="Symbol"/>
              </a:rPr>
              <a:t></a:t>
            </a:r>
            <a:r>
              <a:rPr lang="ru-RU" sz="1400" i="1" dirty="0"/>
              <a:t> энергия активации примесных центров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22030" y="6267961"/>
            <a:ext cx="4498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ru-RU" sz="1400" i="1" dirty="0"/>
              <a:t>β</a:t>
            </a:r>
            <a:r>
              <a:rPr lang="en-US" sz="1400" i="1" dirty="0"/>
              <a:t> - </a:t>
            </a:r>
            <a:r>
              <a:rPr lang="ru-RU" sz="1400" i="1" dirty="0"/>
              <a:t>коэффициент усиления электрического поля</a:t>
            </a:r>
            <a:r>
              <a:rPr lang="ru-RU" sz="1400" dirty="0"/>
              <a:t> 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7380734" y="4217855"/>
            <a:ext cx="1320089" cy="120381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8316838" y="4281409"/>
            <a:ext cx="546559" cy="120311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00232" y="30432"/>
            <a:ext cx="759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/>
                </a:solidFill>
              </a:rPr>
              <a:t>Результаты исследований катода МПК</a:t>
            </a:r>
            <a:r>
              <a:rPr lang="en-US" sz="1600" dirty="0">
                <a:solidFill>
                  <a:schemeClr val="accent6"/>
                </a:solidFill>
              </a:rPr>
              <a:t>:</a:t>
            </a:r>
            <a:endParaRPr lang="ru-RU" sz="1600" dirty="0">
              <a:solidFill>
                <a:schemeClr val="accent6"/>
              </a:solidFill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07" y="28846"/>
            <a:ext cx="542096" cy="49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21177" y="6804934"/>
            <a:ext cx="3306313" cy="307777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000000"/>
                </a:solidFill>
              </a:rPr>
              <a:t>ЯДРО-2024, Дубна</a:t>
            </a:r>
          </a:p>
        </p:txBody>
      </p:sp>
    </p:spTree>
    <p:extLst>
      <p:ext uri="{BB962C8B-B14F-4D97-AF65-F5344CB8AC3E}">
        <p14:creationId xmlns:p14="http://schemas.microsoft.com/office/powerpoint/2010/main" val="3129106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861" y="0"/>
            <a:ext cx="9396889" cy="727331"/>
          </a:xfrm>
        </p:spPr>
        <p:txBody>
          <a:bodyPr/>
          <a:lstStyle/>
          <a:p>
            <a:r>
              <a:rPr lang="ru-RU" sz="4000" dirty="0">
                <a:solidFill>
                  <a:srgbClr val="C00000"/>
                </a:solidFill>
              </a:rPr>
              <a:t>Заключение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22049" y="6763424"/>
            <a:ext cx="2436231" cy="294125"/>
          </a:xfrm>
        </p:spPr>
        <p:txBody>
          <a:bodyPr/>
          <a:lstStyle/>
          <a:p>
            <a:pPr>
              <a:defRPr/>
            </a:pPr>
            <a:fld id="{8746FCB9-83D8-44EC-B40B-D67214E1B452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64310" y="6624786"/>
            <a:ext cx="3306313" cy="294125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80907B-D599-4E6E-B227-23B1A95FE64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741" y="637241"/>
            <a:ext cx="10153128" cy="6134209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Комплексное исследование образцов катода МПК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LHCb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показало, что  в условиях работы на БАК, </a:t>
            </a:r>
            <a:r>
              <a:rPr lang="ru-RU" sz="2400" b="1" dirty="0">
                <a:solidFill>
                  <a:srgbClr val="FF0000"/>
                </a:solidFill>
              </a:rPr>
              <a:t>новым источником МЭ являются </a:t>
            </a:r>
            <a:r>
              <a:rPr lang="ru-RU" sz="2400" b="1" dirty="0" err="1">
                <a:solidFill>
                  <a:srgbClr val="FF0000"/>
                </a:solidFill>
              </a:rPr>
              <a:t>наноуглеродные</a:t>
            </a:r>
            <a:r>
              <a:rPr lang="ru-RU" sz="2400" b="1" dirty="0">
                <a:solidFill>
                  <a:srgbClr val="FF0000"/>
                </a:solidFill>
              </a:rPr>
              <a:t> структуры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sp</a:t>
            </a:r>
            <a:r>
              <a:rPr lang="ru-RU" sz="24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-гибридизации с примесями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sp</a:t>
            </a:r>
            <a:r>
              <a:rPr lang="ru-RU" sz="2400" b="1" baseline="300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-гибридизации, </a:t>
            </a:r>
            <a:r>
              <a:rPr lang="ru-RU" sz="2400" b="1" dirty="0">
                <a:solidFill>
                  <a:srgbClr val="FF0000"/>
                </a:solidFill>
              </a:rPr>
              <a:t>сформировавшие на поверхности центры </a:t>
            </a:r>
            <a:r>
              <a:rPr lang="ru-RU" sz="2400" b="1" dirty="0" err="1">
                <a:solidFill>
                  <a:srgbClr val="FF0000"/>
                </a:solidFill>
              </a:rPr>
              <a:t>низкопороговой</a:t>
            </a:r>
            <a:r>
              <a:rPr lang="ru-RU" sz="2400" b="1" dirty="0">
                <a:solidFill>
                  <a:srgbClr val="FF0000"/>
                </a:solidFill>
              </a:rPr>
              <a:t> эмиссии электронов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 Обнаруженные центры обладают уникальными характеристиками:</a:t>
            </a:r>
          </a:p>
          <a:p>
            <a:pPr lvl="0">
              <a:buFont typeface="Wingdings" pitchFamily="2" charset="2"/>
              <a:buChar char="q"/>
            </a:pPr>
            <a:r>
              <a:rPr lang="ru-RU" sz="2400" dirty="0"/>
              <a:t>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формируются при комнатной температуре и атмосферном давлении в условиях постоянного радиационного облучения заряженными частицами;</a:t>
            </a:r>
          </a:p>
          <a:p>
            <a:pPr lvl="0"/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величина токов эмиссии в точке на катоде варьируется от 1-5 нА и зависит от рабочего напряжения МПК;</a:t>
            </a:r>
          </a:p>
          <a:p>
            <a:pPr lvl="0">
              <a:buFont typeface="Wingdings" pitchFamily="2" charset="2"/>
              <a:buChar char="q"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 появление центров стабильной эмиссии обусловлено длительной работой системы МПК в условиях облучения, поэтому их изучение в лабораторных условиях затруднено;</a:t>
            </a:r>
          </a:p>
          <a:p>
            <a:pPr lvl="0">
              <a:buFont typeface="Wingdings" pitchFamily="2" charset="2"/>
              <a:buChar char="q"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 центры эмиссии электронов стабильны в режиме максимальных токов при тренировках МПК, которые длятся от недели до двух месяцев.</a:t>
            </a: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Полученные результаты имеют хорошую повторяемость спустя длительные (до 1 года !) промежутки времени между измерениями, что означает хорошую устойчивость спонтанно-образованных эмиссионных наноуглеродных структур в МПК.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B9DBF-6D07-41A3-B3E2-6A7C8B5D5E72}" type="datetime1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03.07.2024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ЯДРО-2024, Дубна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4C0D4-7D64-4C1B-9966-52F8AE2183C9}" type="slidenum"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" y="0"/>
            <a:ext cx="5429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747" y="0"/>
            <a:ext cx="16462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80334" y="42073"/>
            <a:ext cx="2925440" cy="409565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Публикации на тему: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998" y="490361"/>
            <a:ext cx="8532948" cy="53306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100803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Times New Roman"/>
              <a:cs typeface="Times New Roman"/>
            </a:endParaRPr>
          </a:p>
          <a:p>
            <a:pPr marL="342900" marR="0" lvl="0" indent="-342900" algn="just" defTabSz="100803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Бузоверя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М.Э., Завьялов Н.В., Карпов И.А., Ткаченко М.И., Гаврилов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Г.Е., Дзюба А.А.,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Майсузенко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Д.А.,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Насыбулин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С.А.,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Гречкина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М.В. «Исследование радиационных повреждений катода в прототипе многопроволочной пропорциональной камеры эксперимента CMS»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Ядерная физика и инжиниринг, 2018, том 9, №4, С.328-339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DOI:  10.1134/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S2079562918040036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</a:rPr>
              <a:t>.</a:t>
            </a:r>
          </a:p>
          <a:p>
            <a:pPr marL="342900" marR="0" lvl="0" indent="-342900" algn="just" defTabSz="100803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Гаврилов Г.Е.,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Бузоверя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М.Э., Дзюба А.А., Карпов И.А., «Микроструктурный анализ образцов катодных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стриповых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камер после ресурсных испытаний».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Известия РАН. Серия физическая, 2020, том 84, №10, с. 1495–1501.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Times New Roman"/>
              <a:cs typeface="Times New Roman"/>
            </a:endParaRPr>
          </a:p>
          <a:p>
            <a:pPr marL="342900" marR="0" lvl="0" indent="-342900" algn="just" defTabSz="100803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Бузоверя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М.Э., Гаврилов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Г.Е.,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Маев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О.Е. «Исследование радиационной эрозии в газоразрядном детекторе с помощью атомно-силовой микроскопии» </a:t>
            </a:r>
            <a:r>
              <a:rPr lang="ru-RU" sz="1400" dirty="0">
                <a:solidFill>
                  <a:srgbClr val="000000"/>
                </a:solidFill>
                <a:latin typeface="Calibri" pitchFamily="34" charset="0"/>
                <a:ea typeface="Times New Roman"/>
                <a:cs typeface="Times New Roman"/>
              </a:rPr>
              <a:t>Журнал технической физики, 2021, том 91, </a:t>
            </a:r>
            <a:r>
              <a:rPr lang="ru-RU" sz="1400" dirty="0" err="1">
                <a:solidFill>
                  <a:srgbClr val="000000"/>
                </a:solidFill>
                <a:latin typeface="Calibri" pitchFamily="34" charset="0"/>
                <a:ea typeface="Times New Roman"/>
                <a:cs typeface="Times New Roman"/>
              </a:rPr>
              <a:t>вып</a:t>
            </a:r>
            <a:r>
              <a:rPr lang="ru-RU" sz="1400" dirty="0">
                <a:solidFill>
                  <a:srgbClr val="000000"/>
                </a:solidFill>
                <a:latin typeface="Calibri" pitchFamily="34" charset="0"/>
                <a:ea typeface="Times New Roman"/>
                <a:cs typeface="Times New Roman"/>
              </a:rPr>
              <a:t>. 2</a:t>
            </a:r>
          </a:p>
          <a:p>
            <a:pPr marL="342900" marR="0" lvl="0" indent="-342900" algn="just" defTabSz="100803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+mj-lt"/>
              <a:buAutoNum type="arabicPeriod"/>
              <a:tabLst/>
              <a:defRPr/>
            </a:pPr>
            <a:r>
              <a:rPr lang="ru-RU" sz="1400" dirty="0">
                <a:solidFill>
                  <a:srgbClr val="000000"/>
                </a:solidFill>
                <a:latin typeface="Calibri" pitchFamily="34" charset="0"/>
                <a:ea typeface="Times New Roman"/>
                <a:cs typeface="Times New Roman"/>
              </a:rPr>
              <a:t>Коновалова Т.А., </a:t>
            </a:r>
            <a:r>
              <a:rPr lang="ru-RU" sz="1400" dirty="0" err="1">
                <a:solidFill>
                  <a:srgbClr val="000000"/>
                </a:solidFill>
                <a:latin typeface="Calibri" pitchFamily="34" charset="0"/>
                <a:ea typeface="Times New Roman"/>
                <a:cs typeface="Times New Roman"/>
              </a:rPr>
              <a:t>Бузоверя</a:t>
            </a:r>
            <a:r>
              <a:rPr lang="ru-RU" sz="1400" dirty="0">
                <a:solidFill>
                  <a:srgbClr val="000000"/>
                </a:solidFill>
                <a:latin typeface="Calibri" pitchFamily="34" charset="0"/>
                <a:ea typeface="Times New Roman"/>
                <a:cs typeface="Times New Roman"/>
              </a:rPr>
              <a:t> М.Э., Гаврилов Г.Е. «Отработка методики определения удельного сопротивления поверхности катода </a:t>
            </a:r>
            <a:r>
              <a:rPr lang="ru-RU" sz="1400" dirty="0" err="1">
                <a:solidFill>
                  <a:srgbClr val="000000"/>
                </a:solidFill>
                <a:latin typeface="Calibri" pitchFamily="34" charset="0"/>
                <a:ea typeface="Times New Roman"/>
                <a:cs typeface="Times New Roman"/>
              </a:rPr>
              <a:t>стриповых</a:t>
            </a:r>
            <a:r>
              <a:rPr lang="ru-RU" sz="1400" dirty="0">
                <a:solidFill>
                  <a:srgbClr val="000000"/>
                </a:solidFill>
                <a:latin typeface="Calibri" pitchFamily="34" charset="0"/>
                <a:ea typeface="Times New Roman"/>
                <a:cs typeface="Times New Roman"/>
              </a:rPr>
              <a:t> камер после эксплуатации на БАК». 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сборнике: Математика и математическое моделирование. 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Сборник материалов XV Всероссийской молодёжной научно-инновационной школы. Саров, 2021. С. 242-243.</a:t>
            </a:r>
          </a:p>
          <a:p>
            <a:pPr marL="342900" marR="0" lvl="0" indent="-342900" algn="just" defTabSz="100803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Гаврилов Г. Е.,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Бузоверя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М. Э., Карпов И. А.,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Таценко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М. В., Ткаченко М. В., Дзюба А. А.,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Маев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О. Е., Середин П. В.,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Голощапов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Д. Л.  «Комплексная оценка состояния поверхности катода пропорциональной камеры после работы в эксперименте на Большом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адронном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коллайдере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»,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Известия Российской академии наук. Серия физическая № 8, том 86, с. 1155-1161, 2022.</a:t>
            </a:r>
          </a:p>
          <a:p>
            <a:pPr marL="342900" marR="0" lvl="0" indent="-342900" algn="just" defTabSz="100803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Arkhipov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A. A.,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Buzoverya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M. E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Karpov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I. A.,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Konovalova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T. A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Gavrilov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G. E.,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Dzyuba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A. A. 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Maev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O. E.,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Suyasova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M. V.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«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ea typeface="Times New Roman"/>
                <a:cs typeface="Times New Roman"/>
              </a:rPr>
              <a:t>Nanostructured Emission Current Sources</a:t>
            </a:r>
            <a:r>
              <a:rPr lang="ru-RU" sz="1400" dirty="0">
                <a:solidFill>
                  <a:srgbClr val="000000"/>
                </a:solidFill>
                <a:latin typeface="Calibri" pitchFamily="34" charset="0"/>
                <a:ea typeface="Times New Roman"/>
                <a:cs typeface="Times New Roman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ea typeface="Times New Roman"/>
                <a:cs typeface="Times New Roman"/>
              </a:rPr>
              <a:t>in </a:t>
            </a:r>
            <a:r>
              <a:rPr lang="en-US" sz="1400" dirty="0" err="1">
                <a:solidFill>
                  <a:srgbClr val="000000"/>
                </a:solidFill>
                <a:latin typeface="Calibri" pitchFamily="34" charset="0"/>
                <a:ea typeface="Times New Roman"/>
                <a:cs typeface="Times New Roman"/>
              </a:rPr>
              <a:t>Multiwire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ea typeface="Times New Roman"/>
                <a:cs typeface="Times New Roman"/>
              </a:rPr>
              <a:t> Proportional Chambers</a:t>
            </a:r>
            <a:r>
              <a:rPr lang="ru-RU" sz="1400" dirty="0">
                <a:solidFill>
                  <a:srgbClr val="000000"/>
                </a:solidFill>
                <a:latin typeface="Calibri" pitchFamily="34" charset="0"/>
                <a:ea typeface="Times New Roman"/>
                <a:cs typeface="Times New Roman"/>
              </a:rPr>
              <a:t>»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ea typeface="Times New Roman"/>
                <a:cs typeface="Times New Roman"/>
              </a:rPr>
              <a:t>ISSN 1062-8738,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Bulletin of the Russian Academy of Sciences: Physics, 2023. ©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Allerton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Times New Roman"/>
              </a:rPr>
              <a:t> Press, Inc., 2023.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678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532862" y="6557486"/>
            <a:ext cx="1386077" cy="500063"/>
          </a:xfrm>
        </p:spPr>
        <p:txBody>
          <a:bodyPr/>
          <a:lstStyle/>
          <a:p>
            <a:pPr>
              <a:defRPr/>
            </a:pPr>
            <a:fld id="{9384C0D4-7D64-4C1B-9966-52F8AE2183C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082" y="0"/>
            <a:ext cx="8633272" cy="378787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ru-RU" sz="1800" b="1" dirty="0" err="1">
                <a:solidFill>
                  <a:schemeClr val="accent2"/>
                </a:solidFill>
              </a:rPr>
              <a:t>Рамановский</a:t>
            </a:r>
            <a:r>
              <a:rPr lang="ru-RU" sz="1800" b="1" dirty="0">
                <a:solidFill>
                  <a:schemeClr val="accent2"/>
                </a:solidFill>
              </a:rPr>
              <a:t> анализ  поверхности образцов катода </a:t>
            </a: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4428406" y="6854870"/>
            <a:ext cx="3306313" cy="346030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452688" y="3103533"/>
            <a:ext cx="5469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58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23" y="936154"/>
            <a:ext cx="24853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err="1"/>
              <a:t>Рамановские</a:t>
            </a:r>
            <a:r>
              <a:rPr lang="ru-RU" sz="1200" dirty="0"/>
              <a:t> спектры получены с помощью</a:t>
            </a:r>
            <a:r>
              <a:rPr lang="en-US" sz="1200" dirty="0"/>
              <a:t> DXR </a:t>
            </a:r>
            <a:r>
              <a:rPr lang="ru-RU" sz="1200" dirty="0" err="1"/>
              <a:t>Рамановского</a:t>
            </a:r>
            <a:r>
              <a:rPr lang="ru-RU" sz="1200" dirty="0"/>
              <a:t> микроскопа</a:t>
            </a:r>
            <a:r>
              <a:rPr lang="en-US" sz="1200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Thermo</a:t>
            </a:r>
            <a:r>
              <a:rPr lang="ru-RU" sz="1400" dirty="0"/>
              <a:t> </a:t>
            </a:r>
            <a:r>
              <a:rPr lang="en-US" sz="1400" dirty="0"/>
              <a:t>Fisher</a:t>
            </a:r>
            <a:r>
              <a:rPr lang="ru-RU" sz="1400" dirty="0"/>
              <a:t> </a:t>
            </a:r>
            <a:r>
              <a:rPr lang="en-US" sz="1400" dirty="0"/>
              <a:t>Scientific, Waltham, MA, USA).</a:t>
            </a:r>
            <a:r>
              <a:rPr lang="en-US" sz="1600" dirty="0"/>
              <a:t> </a:t>
            </a:r>
            <a:endParaRPr lang="ru-RU" sz="1600" dirty="0"/>
          </a:p>
          <a:p>
            <a:pPr algn="just"/>
            <a:r>
              <a:rPr lang="ru-RU" sz="1200" dirty="0"/>
              <a:t>Образец облучался диодным лазером с длиной волны </a:t>
            </a:r>
            <a:r>
              <a:rPr lang="en-US" sz="1200" dirty="0"/>
              <a:t>532 </a:t>
            </a:r>
            <a:r>
              <a:rPr lang="ru-RU" sz="1200" dirty="0" err="1"/>
              <a:t>нм</a:t>
            </a:r>
            <a:r>
              <a:rPr lang="en-US" sz="1200" dirty="0"/>
              <a:t> </a:t>
            </a:r>
            <a:r>
              <a:rPr lang="ru-RU" sz="1200" dirty="0"/>
              <a:t>и мощностью</a:t>
            </a:r>
            <a:r>
              <a:rPr lang="en-US" sz="1200" dirty="0"/>
              <a:t> 10 </a:t>
            </a:r>
            <a:r>
              <a:rPr lang="ru-RU" sz="1200" dirty="0"/>
              <a:t>мВт</a:t>
            </a:r>
            <a:r>
              <a:rPr lang="en-US" sz="1200" dirty="0"/>
              <a:t>, </a:t>
            </a:r>
            <a:r>
              <a:rPr lang="ru-RU" sz="1200" dirty="0"/>
              <a:t>который фокусировался в пятно на поверхности</a:t>
            </a:r>
            <a:r>
              <a:rPr lang="en-US" sz="1200" dirty="0"/>
              <a:t> 1.1 </a:t>
            </a:r>
            <a:r>
              <a:rPr lang="en-US" sz="1200" dirty="0" err="1"/>
              <a:t>μm</a:t>
            </a:r>
            <a:r>
              <a:rPr lang="en-US" sz="1200" dirty="0"/>
              <a:t>. </a:t>
            </a:r>
            <a:endParaRPr lang="ru-RU" sz="1200" dirty="0"/>
          </a:p>
          <a:p>
            <a:pPr algn="just"/>
            <a:r>
              <a:rPr lang="ru-RU" sz="1200" dirty="0"/>
              <a:t>Спектры для подавления </a:t>
            </a:r>
            <a:r>
              <a:rPr lang="ru-RU" sz="1200" dirty="0" err="1"/>
              <a:t>люминисцентного</a:t>
            </a:r>
            <a:r>
              <a:rPr lang="ru-RU" sz="1200" dirty="0"/>
              <a:t> фона обработаны при помощи полинома 5-го порядка с использованием </a:t>
            </a:r>
            <a:r>
              <a:rPr lang="en-US" sz="1200" dirty="0"/>
              <a:t> </a:t>
            </a:r>
            <a:r>
              <a:rPr lang="ru-RU" sz="1200" dirty="0"/>
              <a:t>встроенного программного пакета </a:t>
            </a:r>
            <a:r>
              <a:rPr lang="en-US" sz="1200" dirty="0" err="1"/>
              <a:t>Omnic</a:t>
            </a:r>
            <a:r>
              <a:rPr lang="en-US" sz="1200" dirty="0"/>
              <a:t> software (OMNIC for Dispersive Raman 9.2.41.).</a:t>
            </a:r>
          </a:p>
          <a:p>
            <a:pPr algn="just"/>
            <a:r>
              <a:rPr lang="ru-RU" sz="1200" dirty="0"/>
              <a:t>Увеличение микроскопа</a:t>
            </a:r>
            <a:r>
              <a:rPr lang="en-US" sz="1200" dirty="0"/>
              <a:t> x500. </a:t>
            </a:r>
            <a:r>
              <a:rPr lang="ru-RU" sz="1200" dirty="0"/>
              <a:t>Анализируемые точки</a:t>
            </a:r>
            <a:r>
              <a:rPr lang="en-US" sz="1200" dirty="0"/>
              <a:t> 1.1 </a:t>
            </a:r>
            <a:r>
              <a:rPr lang="en-US" sz="1200" dirty="0" err="1"/>
              <a:t>μm</a:t>
            </a:r>
            <a:r>
              <a:rPr lang="en-US" sz="1200" dirty="0"/>
              <a:t> </a:t>
            </a:r>
            <a:r>
              <a:rPr lang="ru-RU" sz="1200" dirty="0"/>
              <a:t>выделены красными кружками</a:t>
            </a:r>
            <a:r>
              <a:rPr lang="en-US" sz="1200" dirty="0"/>
              <a:t>.</a:t>
            </a:r>
            <a:endParaRPr lang="ru-RU" sz="1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805" y="412007"/>
            <a:ext cx="7884790" cy="3626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088" y="3168402"/>
            <a:ext cx="7601346" cy="32903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5" y="83629"/>
            <a:ext cx="574065" cy="5390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5" descr="ПИЯФ РА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938" y="83629"/>
            <a:ext cx="404273" cy="4350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tx1">
                <a:lumMod val="95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96FC09-96E8-40DD-AC41-B0B8AE9F3398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26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Номер слайда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0098" indent="-300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0150" indent="-2400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0210" indent="-2400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60270" indent="-2400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40330" indent="-2400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0390" indent="-2400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00450" indent="-2400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80510" indent="-2400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B542E8A-93B5-4A6C-8048-87D821538176}" type="slidenum">
              <a:rPr lang="ru-RU" altLang="ru-RU">
                <a:solidFill>
                  <a:srgbClr val="000000"/>
                </a:solidFill>
              </a:rPr>
              <a:pPr eaLnBrk="1" hangingPunct="1"/>
              <a:t>17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894" y="0"/>
            <a:ext cx="9601200" cy="480131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52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LHCb proportional chamber after disassembling </a:t>
            </a:r>
            <a:r>
              <a:rPr lang="en-US" sz="2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</a:t>
            </a:r>
            <a:endParaRPr lang="ru-RU" sz="21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4" y="1120140"/>
            <a:ext cx="9256157" cy="375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Box 8"/>
          <p:cNvSpPr txBox="1">
            <a:spLocks noChangeArrowheads="1"/>
          </p:cNvSpPr>
          <p:nvPr/>
        </p:nvSpPr>
        <p:spPr bwMode="auto">
          <a:xfrm>
            <a:off x="839947" y="538401"/>
            <a:ext cx="310373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100" b="1"/>
              <a:t>Sample</a:t>
            </a:r>
            <a:r>
              <a:rPr lang="ru-RU" altLang="ru-RU" sz="2100" b="1"/>
              <a:t> №5 </a:t>
            </a:r>
            <a:endParaRPr lang="en-US" altLang="ru-RU" sz="2100" b="1"/>
          </a:p>
          <a:p>
            <a:pPr eaLnBrk="1" hangingPunct="1"/>
            <a:r>
              <a:rPr lang="en-US" altLang="ru-RU" sz="2100" b="1"/>
              <a:t>ME manifestation zone</a:t>
            </a:r>
            <a:endParaRPr lang="ru-RU" altLang="ru-RU" sz="2100"/>
          </a:p>
        </p:txBody>
      </p:sp>
      <p:pic>
        <p:nvPicPr>
          <p:cNvPr id="95238" name="Picture 5" descr="ПИЯФ Р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4" y="0"/>
            <a:ext cx="541735" cy="53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TextBox 9"/>
          <p:cNvSpPr txBox="1">
            <a:spLocks noChangeArrowheads="1"/>
          </p:cNvSpPr>
          <p:nvPr/>
        </p:nvSpPr>
        <p:spPr bwMode="auto">
          <a:xfrm>
            <a:off x="5603876" y="538401"/>
            <a:ext cx="23439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100" b="1"/>
              <a:t>Sample</a:t>
            </a:r>
            <a:r>
              <a:rPr lang="ru-RU" altLang="ru-RU" sz="2100" b="1"/>
              <a:t> №2 </a:t>
            </a:r>
            <a:endParaRPr lang="en-US" altLang="ru-RU" sz="2100" b="1"/>
          </a:p>
          <a:p>
            <a:pPr eaLnBrk="1" hangingPunct="1"/>
            <a:r>
              <a:rPr lang="en-US" altLang="ru-RU" sz="2100" b="1"/>
              <a:t>Zone without ME</a:t>
            </a:r>
            <a:endParaRPr lang="ru-RU" altLang="ru-RU" sz="210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700054" y="4800600"/>
          <a:ext cx="7039212" cy="22653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264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8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68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0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75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9573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Samples</a:t>
                      </a:r>
                      <a:endParaRPr lang="ru-RU" sz="1500" dirty="0">
                        <a:effectLst/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Topography </a:t>
                      </a:r>
                      <a:endParaRPr lang="ru-RU" sz="1500" dirty="0">
                        <a:effectLst/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Phase contrast</a:t>
                      </a:r>
                      <a:endParaRPr lang="ru-RU" sz="1500" dirty="0">
                        <a:effectLst/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6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Number of micropeaks</a:t>
                      </a:r>
                      <a:endParaRPr lang="ru-RU" sz="1300">
                        <a:effectLst/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Average height</a:t>
                      </a:r>
                      <a:r>
                        <a:rPr lang="ru-RU" sz="1200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, </a:t>
                      </a:r>
                      <a:r>
                        <a:rPr lang="ru-RU" sz="1300" dirty="0">
                          <a:effectLst/>
                          <a:latin typeface="Times New Roman"/>
                          <a:ea typeface="Batang"/>
                          <a:cs typeface="Times New Roman"/>
                          <a:sym typeface="Symbol"/>
                        </a:rPr>
                        <a:t></a:t>
                      </a:r>
                      <a:r>
                        <a:rPr lang="en-US" sz="1300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m</a:t>
                      </a:r>
                      <a:endParaRPr lang="ru-RU" sz="1300" dirty="0">
                        <a:effectLst/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Transverse</a:t>
                      </a:r>
                      <a:r>
                        <a:rPr lang="ru-RU" sz="1300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 </a:t>
                      </a:r>
                      <a:r>
                        <a:rPr lang="ru-RU" sz="1300" dirty="0" err="1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dimention</a:t>
                      </a:r>
                      <a:r>
                        <a:rPr lang="ru-RU" sz="1200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, </a:t>
                      </a:r>
                      <a:r>
                        <a:rPr lang="ru-RU" sz="1300" dirty="0">
                          <a:effectLst/>
                          <a:latin typeface="Times New Roman"/>
                          <a:ea typeface="Batang"/>
                          <a:cs typeface="Times New Roman"/>
                          <a:sym typeface="Symbol"/>
                        </a:rPr>
                        <a:t></a:t>
                      </a:r>
                      <a:r>
                        <a:rPr lang="en-US" sz="1300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m</a:t>
                      </a:r>
                      <a:endParaRPr lang="ru-RU" sz="1300" dirty="0">
                        <a:effectLst/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Number of </a:t>
                      </a:r>
                      <a:r>
                        <a:rPr lang="en-US" sz="1200" dirty="0" err="1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micropeaks</a:t>
                      </a:r>
                      <a:endParaRPr lang="ru-RU" sz="1300" dirty="0">
                        <a:effectLst/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Transverse</a:t>
                      </a:r>
                      <a:r>
                        <a:rPr lang="ru-RU" sz="1300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 </a:t>
                      </a:r>
                      <a:r>
                        <a:rPr lang="ru-RU" sz="1300" dirty="0" err="1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dimention</a:t>
                      </a:r>
                      <a:r>
                        <a:rPr lang="ru-RU" sz="1200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, </a:t>
                      </a:r>
                      <a:r>
                        <a:rPr lang="ru-RU" sz="1300" dirty="0">
                          <a:effectLst/>
                          <a:latin typeface="Times New Roman"/>
                          <a:ea typeface="Batang"/>
                          <a:cs typeface="Times New Roman"/>
                          <a:sym typeface="Symbol"/>
                        </a:rPr>
                        <a:t></a:t>
                      </a:r>
                      <a:r>
                        <a:rPr lang="en-US" sz="1300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m</a:t>
                      </a:r>
                      <a:endParaRPr lang="ru-RU" sz="1300" dirty="0">
                        <a:effectLst/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05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№2</a:t>
                      </a:r>
                      <a:r>
                        <a:rPr lang="en-US" sz="13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 (</a:t>
                      </a:r>
                      <a:r>
                        <a:rPr lang="ru-RU" sz="13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БМЭ</a:t>
                      </a:r>
                      <a:r>
                        <a:rPr lang="en-US" sz="13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)</a:t>
                      </a:r>
                      <a:endParaRPr lang="ru-RU" sz="1300" b="1" dirty="0">
                        <a:effectLst/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72022" marR="72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230</a:t>
                      </a: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1.1</a:t>
                      </a: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1,2</a:t>
                      </a: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286</a:t>
                      </a: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0.4</a:t>
                      </a: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05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№5 (МЭ</a:t>
                      </a:r>
                      <a:r>
                        <a:rPr lang="ru-RU" sz="1300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)</a:t>
                      </a:r>
                    </a:p>
                  </a:txBody>
                  <a:tcPr marL="72022" marR="72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415</a:t>
                      </a: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0.6</a:t>
                      </a: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0.5</a:t>
                      </a: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455</a:t>
                      </a: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0.5</a:t>
                      </a: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Laboratory</a:t>
                      </a:r>
                      <a:r>
                        <a:rPr lang="ru-RU" sz="1300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 </a:t>
                      </a:r>
                      <a:r>
                        <a:rPr lang="en-US" sz="1300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 test sample </a:t>
                      </a:r>
                      <a:r>
                        <a:rPr lang="en-US" sz="13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E-D</a:t>
                      </a:r>
                      <a:endParaRPr lang="ru-RU" sz="1300" b="1" dirty="0">
                        <a:effectLst/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72022" marR="72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122</a:t>
                      </a: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2.3</a:t>
                      </a: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0.6</a:t>
                      </a: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295</a:t>
                      </a: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0.35</a:t>
                      </a:r>
                    </a:p>
                  </a:txBody>
                  <a:tcPr marL="72022" marR="72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5280" name="Picture 8" descr="&amp;Kcy;&amp;acy;&amp;rcy;&amp;tcy;&amp;icy;&amp;ncy;&amp;kcy;&amp;icy; &amp;pcy;&amp;ocy; &amp;zcy;&amp;acy;&amp;pcy;&amp;rcy;&amp;ocy;&amp;scy;&amp;ucy; &amp;ecy;&amp;mcy;&amp;bcy;&amp;lcy;&amp;iecy;&amp;mcy;&amp;acy;  &amp;Ncy;&amp;Icy;&amp;YAcy;&amp;Ucy; &amp;Mcy;&amp;Icy;&amp;Fcy;&amp;I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006" y="0"/>
            <a:ext cx="715089" cy="72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328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251942" y="6776417"/>
            <a:ext cx="2436231" cy="281132"/>
          </a:xfrm>
        </p:spPr>
        <p:txBody>
          <a:bodyPr/>
          <a:lstStyle/>
          <a:p>
            <a:pPr>
              <a:defRPr/>
            </a:pPr>
            <a:fld id="{5D3FD197-EF86-414F-B2EB-7E9FEB400D16}" type="datetime1">
              <a:rPr lang="ru-RU" sz="1200" smtClean="0">
                <a:solidFill>
                  <a:srgbClr val="000000"/>
                </a:solidFill>
              </a:rPr>
              <a:t>03.07.2024</a:t>
            </a:fld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64310" y="6763424"/>
            <a:ext cx="3306313" cy="294125"/>
          </a:xfrm>
        </p:spPr>
        <p:txBody>
          <a:bodyPr/>
          <a:lstStyle/>
          <a:p>
            <a:pPr>
              <a:defRPr/>
            </a:pPr>
            <a:r>
              <a:rPr lang="ru-RU" sz="1100">
                <a:solidFill>
                  <a:srgbClr val="000000"/>
                </a:solidFill>
              </a:rPr>
              <a:t>ЯДРО-2024, Дубна</a:t>
            </a: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482708" y="6700395"/>
            <a:ext cx="2436231" cy="357154"/>
          </a:xfrm>
        </p:spPr>
        <p:txBody>
          <a:bodyPr/>
          <a:lstStyle/>
          <a:p>
            <a:pPr>
              <a:defRPr/>
            </a:pPr>
            <a:fld id="{6B80907B-D599-4E6E-B227-23B1A95FE64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9331576" y="3071191"/>
            <a:ext cx="24666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885" y="87764"/>
            <a:ext cx="1767745" cy="62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34" y="144066"/>
            <a:ext cx="646218" cy="5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6153" y="301243"/>
            <a:ext cx="774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Контактная мода АСМ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Корреляция дефектов и  токов растекания на катоде МПК </a:t>
            </a:r>
          </a:p>
        </p:txBody>
      </p:sp>
      <p:pic>
        <p:nvPicPr>
          <p:cNvPr id="15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775" y="1066800"/>
            <a:ext cx="26765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39" y="962882"/>
            <a:ext cx="288032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11245" y="1251944"/>
            <a:ext cx="65627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1381" y="3939036"/>
            <a:ext cx="293131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8870" y="45721"/>
            <a:ext cx="620138" cy="65530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900014" y="34487"/>
            <a:ext cx="759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/>
                </a:solidFill>
              </a:rPr>
              <a:t>Результаты исследований катода МПК</a:t>
            </a:r>
            <a:r>
              <a:rPr lang="en-US" sz="1600" dirty="0">
                <a:solidFill>
                  <a:schemeClr val="accent6"/>
                </a:solidFill>
              </a:rPr>
              <a:t>:</a:t>
            </a:r>
            <a:endParaRPr lang="ru-RU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Дата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19028" indent="-3150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60043" indent="-25200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64060" indent="-25200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68078" indent="-25200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72095" indent="-252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76112" indent="-252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80130" indent="-252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84147" indent="-252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1F6F63-DFB5-4A2B-8BCB-01A66D69DD8F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137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557623" y="6529150"/>
            <a:ext cx="1384881" cy="500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19028" indent="-3150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60043" indent="-25200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64060" indent="-25200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68078" indent="-25200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72095" indent="-252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76112" indent="-252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80130" indent="-252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84147" indent="-252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C215EE-A9F4-48A3-9045-04A6878867BC}" type="slidenum">
              <a:rPr lang="ru-RU" smtClean="0">
                <a:solidFill>
                  <a:srgbClr val="000000"/>
                </a:solidFill>
              </a:rPr>
              <a:pPr eaLnBrk="1" hangingPunct="1"/>
              <a:t>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1380" name="TextBox 7"/>
          <p:cNvSpPr txBox="1">
            <a:spLocks noChangeArrowheads="1"/>
          </p:cNvSpPr>
          <p:nvPr/>
        </p:nvSpPr>
        <p:spPr bwMode="auto">
          <a:xfrm>
            <a:off x="616309" y="0"/>
            <a:ext cx="8633755" cy="44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8" tIns="50390" rIns="100778" bIns="50390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200" b="1">
                <a:solidFill>
                  <a:srgbClr val="333399"/>
                </a:solidFill>
              </a:rPr>
              <a:t>Рамановский анализ  поверхности образцов катода </a:t>
            </a:r>
          </a:p>
        </p:txBody>
      </p:sp>
      <p:pic>
        <p:nvPicPr>
          <p:cNvPr id="9" name="Picture 5" descr="ПИЯФ РА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942" y="2"/>
            <a:ext cx="566214" cy="4932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tx1">
                <a:lumMod val="95000"/>
              </a:schemeClr>
            </a:glow>
          </a:effectLst>
        </p:spPr>
      </p:pic>
      <p:pic>
        <p:nvPicPr>
          <p:cNvPr id="10138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834" y="0"/>
            <a:ext cx="1602402" cy="56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TextBox 11"/>
          <p:cNvSpPr txBox="1">
            <a:spLocks noChangeArrowheads="1"/>
          </p:cNvSpPr>
          <p:nvPr/>
        </p:nvSpPr>
        <p:spPr bwMode="auto">
          <a:xfrm>
            <a:off x="5077293" y="5544027"/>
            <a:ext cx="4754637" cy="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8" tIns="50390" rIns="100778" bIns="50390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333399"/>
                </a:solidFill>
              </a:rPr>
              <a:t>Casari, C. S</a:t>
            </a:r>
            <a:r>
              <a:rPr lang="ru-RU" sz="1200" b="1">
                <a:solidFill>
                  <a:srgbClr val="333399"/>
                </a:solidFill>
              </a:rPr>
              <a:t> </a:t>
            </a:r>
            <a:r>
              <a:rPr lang="en-US" sz="1200" b="1">
                <a:solidFill>
                  <a:srgbClr val="333399"/>
                </a:solidFill>
              </a:rPr>
              <a:t>et al. (2004). </a:t>
            </a:r>
            <a:r>
              <a:rPr lang="en-US" sz="1200" b="1" i="1">
                <a:solidFill>
                  <a:srgbClr val="333399"/>
                </a:solidFill>
              </a:rPr>
              <a:t>Chemical and thermal stability of carbyne-like structures in cluster-assembled carbon films. </a:t>
            </a:r>
            <a:r>
              <a:rPr lang="ru-RU" sz="1200" b="1" i="1">
                <a:solidFill>
                  <a:srgbClr val="333399"/>
                </a:solidFill>
              </a:rPr>
              <a:t>Physical Review B, 69(7).</a:t>
            </a:r>
            <a:r>
              <a:rPr lang="ru-RU" sz="1200" b="1">
                <a:solidFill>
                  <a:srgbClr val="333399"/>
                </a:solidFill>
              </a:rPr>
              <a:t> doi:10.1103/physrevb.69.075422</a:t>
            </a:r>
          </a:p>
        </p:txBody>
      </p:sp>
      <p:pic>
        <p:nvPicPr>
          <p:cNvPr id="10138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41" y="870109"/>
            <a:ext cx="4562495" cy="633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5" name="TextBox 17"/>
          <p:cNvSpPr txBox="1">
            <a:spLocks noChangeArrowheads="1"/>
          </p:cNvSpPr>
          <p:nvPr/>
        </p:nvSpPr>
        <p:spPr bwMode="auto">
          <a:xfrm>
            <a:off x="4973971" y="500063"/>
            <a:ext cx="5262186" cy="539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8" tIns="50390" rIns="100778" bIns="50390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200" dirty="0">
                <a:solidFill>
                  <a:srgbClr val="000000"/>
                </a:solidFill>
              </a:rPr>
              <a:t> </a:t>
            </a: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sz="2200" dirty="0">
                <a:solidFill>
                  <a:srgbClr val="000000"/>
                </a:solidFill>
              </a:rPr>
              <a:t> </a:t>
            </a:r>
            <a:r>
              <a:rPr lang="ru-RU" sz="1800" b="1" dirty="0">
                <a:solidFill>
                  <a:srgbClr val="000000"/>
                </a:solidFill>
              </a:rPr>
              <a:t>100-700 см</a:t>
            </a:r>
            <a:r>
              <a:rPr lang="ru-RU" sz="1800" b="1" baseline="30000" dirty="0">
                <a:solidFill>
                  <a:srgbClr val="000000"/>
                </a:solidFill>
              </a:rPr>
              <a:t>-1</a:t>
            </a:r>
            <a:r>
              <a:rPr lang="ru-RU" sz="1800" b="1" dirty="0">
                <a:solidFill>
                  <a:srgbClr val="000000"/>
                </a:solidFill>
              </a:rPr>
              <a:t> моды колебаний оксидов меди </a:t>
            </a:r>
            <a:r>
              <a:rPr lang="en-US" sz="1800" dirty="0" err="1">
                <a:solidFill>
                  <a:srgbClr val="000000"/>
                </a:solidFill>
                <a:sym typeface="Symbol" pitchFamily="18" charset="2"/>
              </a:rPr>
              <a:t>CuO</a:t>
            </a:r>
            <a:r>
              <a:rPr lang="ru-RU" sz="1800" dirty="0">
                <a:solidFill>
                  <a:srgbClr val="000000"/>
                </a:solidFill>
                <a:sym typeface="Symbol" pitchFamily="18" charset="2"/>
              </a:rPr>
              <a:t>, </a:t>
            </a:r>
            <a:r>
              <a:rPr lang="en-US" sz="1800" dirty="0">
                <a:solidFill>
                  <a:srgbClr val="000000"/>
                </a:solidFill>
                <a:sym typeface="Symbol" pitchFamily="18" charset="2"/>
              </a:rPr>
              <a:t>Cu</a:t>
            </a:r>
            <a:r>
              <a:rPr lang="ru-RU" sz="1800" baseline="-25000" dirty="0">
                <a:solidFill>
                  <a:srgbClr val="000000"/>
                </a:solidFill>
                <a:sym typeface="Symbol" pitchFamily="18" charset="2"/>
              </a:rPr>
              <a:t>2</a:t>
            </a:r>
            <a:r>
              <a:rPr lang="en-US" sz="1800" dirty="0">
                <a:solidFill>
                  <a:srgbClr val="000000"/>
                </a:solidFill>
                <a:sym typeface="Symbol" pitchFamily="18" charset="2"/>
              </a:rPr>
              <a:t>O</a:t>
            </a:r>
            <a:r>
              <a:rPr lang="ru-RU" sz="1800" dirty="0">
                <a:solidFill>
                  <a:srgbClr val="000000"/>
                </a:solidFill>
                <a:sym typeface="Symbol" pitchFamily="18" charset="2"/>
              </a:rPr>
              <a:t> и </a:t>
            </a:r>
            <a:r>
              <a:rPr lang="en-US" sz="1800" dirty="0">
                <a:solidFill>
                  <a:srgbClr val="000000"/>
                </a:solidFill>
                <a:sym typeface="Symbol" pitchFamily="18" charset="2"/>
              </a:rPr>
              <a:t>Cu</a:t>
            </a:r>
            <a:r>
              <a:rPr lang="ru-RU" sz="1800" dirty="0">
                <a:solidFill>
                  <a:srgbClr val="000000"/>
                </a:solidFill>
                <a:sym typeface="Symbol" pitchFamily="18" charset="2"/>
              </a:rPr>
              <a:t>(</a:t>
            </a:r>
            <a:r>
              <a:rPr lang="en-US" sz="1800" dirty="0">
                <a:solidFill>
                  <a:srgbClr val="000000"/>
                </a:solidFill>
                <a:sym typeface="Symbol" pitchFamily="18" charset="2"/>
              </a:rPr>
              <a:t>OH</a:t>
            </a:r>
            <a:r>
              <a:rPr lang="ru-RU" sz="1800" dirty="0">
                <a:solidFill>
                  <a:srgbClr val="000000"/>
                </a:solidFill>
                <a:sym typeface="Symbol" pitchFamily="18" charset="2"/>
              </a:rPr>
              <a:t>)</a:t>
            </a:r>
            <a:r>
              <a:rPr lang="ru-RU" sz="1800" baseline="-25000" dirty="0">
                <a:solidFill>
                  <a:srgbClr val="000000"/>
                </a:solidFill>
                <a:sym typeface="Symbol" pitchFamily="18" charset="2"/>
              </a:rPr>
              <a:t>2.</a:t>
            </a:r>
          </a:p>
          <a:p>
            <a:pPr algn="just" eaLnBrk="1" hangingPunct="1"/>
            <a:endParaRPr lang="ru-RU" sz="1800" baseline="-25000" dirty="0">
              <a:solidFill>
                <a:srgbClr val="000000"/>
              </a:solidFill>
              <a:sym typeface="Symbol" pitchFamily="18" charset="2"/>
            </a:endParaRP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sz="1800" b="1" dirty="0">
                <a:solidFill>
                  <a:srgbClr val="000000"/>
                </a:solidFill>
              </a:rPr>
              <a:t> 1300-1600 см</a:t>
            </a:r>
            <a:r>
              <a:rPr lang="ru-RU" sz="1800" b="1" baseline="30000" dirty="0">
                <a:solidFill>
                  <a:srgbClr val="000000"/>
                </a:solidFill>
              </a:rPr>
              <a:t>-1  </a:t>
            </a:r>
            <a:r>
              <a:rPr lang="ru-RU" sz="1800" b="1" dirty="0">
                <a:solidFill>
                  <a:srgbClr val="000000"/>
                </a:solidFill>
              </a:rPr>
              <a:t>полосы </a:t>
            </a:r>
            <a:r>
              <a:rPr lang="en-US" sz="1800" b="1" dirty="0">
                <a:solidFill>
                  <a:srgbClr val="000000"/>
                </a:solidFill>
              </a:rPr>
              <a:t>D </a:t>
            </a:r>
            <a:r>
              <a:rPr lang="ru-RU" sz="1800" b="1" dirty="0">
                <a:solidFill>
                  <a:srgbClr val="000000"/>
                </a:solidFill>
              </a:rPr>
              <a:t>и </a:t>
            </a:r>
            <a:r>
              <a:rPr lang="en-US" sz="1800" b="1" dirty="0">
                <a:solidFill>
                  <a:srgbClr val="000000"/>
                </a:solidFill>
              </a:rPr>
              <a:t>G</a:t>
            </a:r>
            <a:r>
              <a:rPr lang="ru-RU" sz="1800" b="1" dirty="0">
                <a:solidFill>
                  <a:srgbClr val="000000"/>
                </a:solidFill>
              </a:rPr>
              <a:t> 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ru-RU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>
                <a:solidFill>
                  <a:srgbClr val="000000"/>
                </a:solidFill>
              </a:rPr>
              <a:t>D</a:t>
            </a:r>
            <a:r>
              <a:rPr lang="ru-RU" sz="1800" b="1" dirty="0">
                <a:solidFill>
                  <a:srgbClr val="000000"/>
                </a:solidFill>
              </a:rPr>
              <a:t>(</a:t>
            </a:r>
            <a:r>
              <a:rPr lang="en-US" sz="1800" b="1" dirty="0">
                <a:solidFill>
                  <a:srgbClr val="000000"/>
                </a:solidFill>
              </a:rPr>
              <a:t>Diamond</a:t>
            </a:r>
            <a:r>
              <a:rPr lang="ru-RU" sz="1800" b="1" dirty="0">
                <a:solidFill>
                  <a:srgbClr val="000000"/>
                </a:solidFill>
              </a:rPr>
              <a:t>) </a:t>
            </a:r>
            <a:r>
              <a:rPr lang="ru-RU" sz="1800" dirty="0">
                <a:solidFill>
                  <a:srgbClr val="000000"/>
                </a:solidFill>
                <a:sym typeface="Symbol" pitchFamily="18" charset="2"/>
              </a:rPr>
              <a:t> </a:t>
            </a:r>
            <a:r>
              <a:rPr lang="ru-RU" sz="1800" dirty="0">
                <a:solidFill>
                  <a:srgbClr val="000000"/>
                </a:solidFill>
              </a:rPr>
              <a:t>полоса малоразмерных областей упорядочения - </a:t>
            </a:r>
            <a:r>
              <a:rPr lang="ru-RU" sz="1800" dirty="0" err="1">
                <a:solidFill>
                  <a:srgbClr val="000000"/>
                </a:solidFill>
              </a:rPr>
              <a:t>алмазоподобный</a:t>
            </a:r>
            <a:r>
              <a:rPr lang="ru-RU" sz="1800" dirty="0">
                <a:solidFill>
                  <a:srgbClr val="000000"/>
                </a:solidFill>
              </a:rPr>
              <a:t> углерод. </a:t>
            </a:r>
          </a:p>
          <a:p>
            <a:pPr eaLnBrk="1" hangingPunct="1"/>
            <a:r>
              <a:rPr lang="en-US" sz="1800" b="1" dirty="0">
                <a:solidFill>
                  <a:srgbClr val="000000"/>
                </a:solidFill>
              </a:rPr>
              <a:t>G </a:t>
            </a:r>
            <a:r>
              <a:rPr lang="ru-RU" sz="1800" b="1" dirty="0">
                <a:solidFill>
                  <a:srgbClr val="000000"/>
                </a:solidFill>
              </a:rPr>
              <a:t>(</a:t>
            </a:r>
            <a:r>
              <a:rPr lang="en-US" sz="1800" b="1" dirty="0" err="1">
                <a:solidFill>
                  <a:srgbClr val="000000"/>
                </a:solidFill>
              </a:rPr>
              <a:t>Graphit</a:t>
            </a:r>
            <a:r>
              <a:rPr lang="ru-RU" sz="1800" b="1" dirty="0">
                <a:solidFill>
                  <a:srgbClr val="000000"/>
                </a:solidFill>
              </a:rPr>
              <a:t>е) </a:t>
            </a:r>
            <a:r>
              <a:rPr lang="ru-RU" sz="1800" b="1" dirty="0">
                <a:solidFill>
                  <a:srgbClr val="000000"/>
                </a:solidFill>
                <a:sym typeface="Symbol" pitchFamily="18" charset="2"/>
              </a:rPr>
              <a:t></a:t>
            </a:r>
            <a:r>
              <a:rPr lang="ru-RU" sz="1800" dirty="0">
                <a:solidFill>
                  <a:srgbClr val="000000"/>
                </a:solidFill>
              </a:rPr>
              <a:t> полоса графита с sp</a:t>
            </a:r>
            <a:r>
              <a:rPr lang="ru-RU" sz="1800" baseline="30000" dirty="0">
                <a:solidFill>
                  <a:srgbClr val="000000"/>
                </a:solidFill>
              </a:rPr>
              <a:t>2</a:t>
            </a:r>
            <a:r>
              <a:rPr lang="ru-RU" sz="1800" dirty="0">
                <a:solidFill>
                  <a:srgbClr val="000000"/>
                </a:solidFill>
              </a:rPr>
              <a:t> гибридизацией</a:t>
            </a:r>
          </a:p>
          <a:p>
            <a:pPr eaLnBrk="1" hangingPunct="1"/>
            <a:endParaRPr lang="ru-RU" sz="1800" b="1" dirty="0">
              <a:solidFill>
                <a:srgbClr val="000000"/>
              </a:solidFill>
            </a:endParaRP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sz="1800" b="1" dirty="0">
                <a:solidFill>
                  <a:srgbClr val="000000"/>
                </a:solidFill>
              </a:rPr>
              <a:t>1700-2000 см</a:t>
            </a:r>
            <a:r>
              <a:rPr lang="ru-RU" sz="1800" b="1" baseline="30000" dirty="0">
                <a:solidFill>
                  <a:srgbClr val="000000"/>
                </a:solidFill>
              </a:rPr>
              <a:t>-1</a:t>
            </a:r>
            <a:r>
              <a:rPr lang="ru-RU" sz="1800" b="1" dirty="0">
                <a:solidFill>
                  <a:srgbClr val="000000"/>
                </a:solidFill>
              </a:rPr>
              <a:t> структуры с содержанием фтора: </a:t>
            </a:r>
            <a:r>
              <a:rPr lang="ru-RU" sz="1800" dirty="0">
                <a:solidFill>
                  <a:srgbClr val="000000"/>
                </a:solidFill>
                <a:sym typeface="Symbol" pitchFamily="18" charset="2"/>
              </a:rPr>
              <a:t></a:t>
            </a:r>
            <a:r>
              <a:rPr lang="ru-RU" sz="1800" dirty="0">
                <a:solidFill>
                  <a:srgbClr val="000000"/>
                </a:solidFill>
              </a:rPr>
              <a:t>CF=CF</a:t>
            </a:r>
            <a:r>
              <a:rPr lang="ru-RU" sz="1800" baseline="-25000" dirty="0">
                <a:solidFill>
                  <a:srgbClr val="000000"/>
                </a:solidFill>
              </a:rPr>
              <a:t>2</a:t>
            </a:r>
            <a:r>
              <a:rPr lang="ru-RU" sz="1800" dirty="0">
                <a:solidFill>
                  <a:srgbClr val="000000"/>
                </a:solidFill>
              </a:rPr>
              <a:t> и </a:t>
            </a:r>
            <a:r>
              <a:rPr lang="ru-RU" sz="1800" dirty="0" err="1">
                <a:solidFill>
                  <a:srgbClr val="000000"/>
                </a:solidFill>
              </a:rPr>
              <a:t>Сu</a:t>
            </a:r>
            <a:r>
              <a:rPr lang="ru-RU" sz="1800" dirty="0">
                <a:solidFill>
                  <a:srgbClr val="000000"/>
                </a:solidFill>
              </a:rPr>
              <a:t>(OH)F результат процессов фторирования</a:t>
            </a:r>
          </a:p>
          <a:p>
            <a:pPr algn="just" eaLnBrk="1" hangingPunct="1"/>
            <a:endParaRPr lang="ru-RU" sz="1800" b="1" dirty="0">
              <a:solidFill>
                <a:srgbClr val="000000"/>
              </a:solidFill>
            </a:endParaRP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sz="1800" b="1" dirty="0">
                <a:solidFill>
                  <a:srgbClr val="000000"/>
                </a:solidFill>
              </a:rPr>
              <a:t> 2000-2200 см</a:t>
            </a:r>
            <a:r>
              <a:rPr lang="ru-RU" sz="1800" b="1" baseline="30000" dirty="0">
                <a:solidFill>
                  <a:srgbClr val="000000"/>
                </a:solidFill>
              </a:rPr>
              <a:t>-1</a:t>
            </a:r>
            <a:r>
              <a:rPr lang="en-US" sz="1800" b="1" dirty="0">
                <a:solidFill>
                  <a:srgbClr val="000000"/>
                </a:solidFill>
              </a:rPr>
              <a:t>  </a:t>
            </a:r>
            <a:r>
              <a:rPr lang="ru-RU" sz="1800" b="1" dirty="0" err="1">
                <a:solidFill>
                  <a:srgbClr val="000000"/>
                </a:solidFill>
              </a:rPr>
              <a:t>ассиметрия</a:t>
            </a:r>
            <a:r>
              <a:rPr lang="ru-RU" sz="1800" b="1" dirty="0">
                <a:solidFill>
                  <a:srgbClr val="000000"/>
                </a:solidFill>
              </a:rPr>
              <a:t> спектральной области  </a:t>
            </a:r>
            <a:r>
              <a:rPr lang="ru-RU" sz="1800" dirty="0">
                <a:solidFill>
                  <a:srgbClr val="000000"/>
                </a:solidFill>
              </a:rPr>
              <a:t>- </a:t>
            </a:r>
            <a:r>
              <a:rPr lang="ru-RU" sz="1800" dirty="0" err="1">
                <a:solidFill>
                  <a:srgbClr val="000000"/>
                </a:solidFill>
              </a:rPr>
              <a:t>карбин</a:t>
            </a:r>
            <a:r>
              <a:rPr lang="ru-RU" sz="1800" dirty="0">
                <a:solidFill>
                  <a:srgbClr val="000000"/>
                </a:solidFill>
              </a:rPr>
              <a:t> в sp</a:t>
            </a:r>
            <a:r>
              <a:rPr lang="ru-RU" sz="1800" baseline="30000" dirty="0">
                <a:solidFill>
                  <a:srgbClr val="000000"/>
                </a:solidFill>
              </a:rPr>
              <a:t>2</a:t>
            </a:r>
            <a:r>
              <a:rPr lang="ru-RU" sz="1800" dirty="0">
                <a:solidFill>
                  <a:srgbClr val="000000"/>
                </a:solidFill>
              </a:rPr>
              <a:t> графите, катализ углеродных соединений на меди</a:t>
            </a:r>
          </a:p>
          <a:p>
            <a:pPr eaLnBrk="1" hangingPunct="1"/>
            <a:endParaRPr lang="ru-RU" sz="1800" dirty="0">
              <a:solidFill>
                <a:srgbClr val="000000"/>
              </a:solidFill>
            </a:endParaRPr>
          </a:p>
        </p:txBody>
      </p:sp>
      <p:sp>
        <p:nvSpPr>
          <p:cNvPr id="151562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4437420" y="6779181"/>
            <a:ext cx="3837426" cy="500063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19028" indent="-3150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60043" indent="-25200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64060" indent="-25200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68078" indent="-25200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72095" indent="-252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76112" indent="-252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80130" indent="-252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84147" indent="-252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>
                <a:solidFill>
                  <a:schemeClr val="bg1">
                    <a:lumMod val="50000"/>
                  </a:schemeClr>
                </a:solidFill>
              </a:rPr>
              <a:t>ЯДРО-2024, Дубна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61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6845" y="5256363"/>
            <a:ext cx="537563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L = 2.5mm</a:t>
            </a:r>
            <a:r>
              <a:rPr lang="en-US" sz="1600" dirty="0"/>
              <a:t>, </a:t>
            </a:r>
            <a:r>
              <a:rPr lang="ru-RU" sz="1600" dirty="0">
                <a:solidFill>
                  <a:srgbClr val="0000FF"/>
                </a:solidFill>
              </a:rPr>
              <a:t>Анод</a:t>
            </a:r>
            <a:r>
              <a:rPr lang="ru-RU" sz="1600" dirty="0"/>
              <a:t>: </a:t>
            </a:r>
            <a:r>
              <a:rPr lang="en-US" sz="1600" b="1" dirty="0"/>
              <a:t>s = 2mm</a:t>
            </a:r>
            <a:r>
              <a:rPr lang="ru-RU" sz="1600" b="1" dirty="0"/>
              <a:t>, </a:t>
            </a:r>
            <a:r>
              <a:rPr lang="ru-RU" sz="1600" b="1" dirty="0">
                <a:sym typeface="Symbol"/>
              </a:rPr>
              <a:t> 30</a:t>
            </a:r>
            <a:r>
              <a:rPr lang="en-US" sz="1600" b="1" dirty="0">
                <a:sym typeface="Symbol"/>
              </a:rPr>
              <a:t></a:t>
            </a:r>
            <a:r>
              <a:rPr lang="en-US" sz="1600" b="1" dirty="0"/>
              <a:t>m</a:t>
            </a:r>
            <a:r>
              <a:rPr lang="ru-RU" sz="1600" b="1" dirty="0"/>
              <a:t> </a:t>
            </a:r>
            <a:r>
              <a:rPr lang="en-US" sz="1600" b="1" dirty="0" err="1"/>
              <a:t>Au+W</a:t>
            </a:r>
            <a:r>
              <a:rPr lang="ru-RU" sz="1800" dirty="0"/>
              <a:t>; </a:t>
            </a:r>
          </a:p>
          <a:p>
            <a:r>
              <a:rPr lang="ru-RU" sz="1600" dirty="0">
                <a:solidFill>
                  <a:srgbClr val="0000FF"/>
                </a:solidFill>
              </a:rPr>
              <a:t>Катод</a:t>
            </a:r>
            <a:r>
              <a:rPr lang="en-US" sz="1600" dirty="0"/>
              <a:t>  </a:t>
            </a:r>
            <a:r>
              <a:rPr lang="en-US" sz="1600" b="1" dirty="0"/>
              <a:t>Cu </a:t>
            </a:r>
            <a:r>
              <a:rPr lang="ru-RU" sz="1600" b="1" dirty="0"/>
              <a:t>фольга </a:t>
            </a:r>
            <a:r>
              <a:rPr lang="ru-RU" sz="1600" b="1" dirty="0">
                <a:sym typeface="Symbol"/>
              </a:rPr>
              <a:t> 35</a:t>
            </a:r>
            <a:r>
              <a:rPr lang="en-US" sz="1600" b="1" dirty="0">
                <a:sym typeface="Symbol"/>
              </a:rPr>
              <a:t></a:t>
            </a:r>
            <a:r>
              <a:rPr lang="en-US" sz="1600" b="1" dirty="0"/>
              <a:t>m </a:t>
            </a:r>
            <a:endParaRPr lang="ru-RU" sz="1600" b="1" dirty="0"/>
          </a:p>
          <a:p>
            <a:r>
              <a:rPr lang="en-US" sz="1800" b="1" dirty="0"/>
              <a:t>HV</a:t>
            </a:r>
            <a:r>
              <a:rPr lang="en-US" sz="1800" b="1" dirty="0">
                <a:sym typeface="Symbol"/>
              </a:rPr>
              <a:t></a:t>
            </a:r>
            <a:r>
              <a:rPr lang="en-US" sz="1800" b="1" dirty="0"/>
              <a:t> 2.7</a:t>
            </a:r>
            <a:r>
              <a:rPr lang="en-US" sz="1800" b="1" dirty="0">
                <a:sym typeface="Symbol"/>
              </a:rPr>
              <a:t></a:t>
            </a:r>
            <a:r>
              <a:rPr lang="en-US" sz="1800" b="1" dirty="0"/>
              <a:t>2.8 kV </a:t>
            </a:r>
            <a:r>
              <a:rPr lang="en-US" sz="1800" i="1" dirty="0">
                <a:sym typeface="Symbol"/>
              </a:rPr>
              <a:t>  </a:t>
            </a:r>
            <a:r>
              <a:rPr lang="en-US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1800" b="1" i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</a:t>
            </a:r>
            <a:r>
              <a:rPr lang="en-US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 5 kV/cm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522049" y="514126"/>
            <a:ext cx="9314668" cy="396988"/>
          </a:xfrm>
        </p:spPr>
        <p:txBody>
          <a:bodyPr/>
          <a:lstStyle/>
          <a:p>
            <a:r>
              <a:rPr lang="ru-RU" sz="1400" b="1" dirty="0">
                <a:solidFill>
                  <a:srgbClr val="7030A0"/>
                </a:solidFill>
              </a:rPr>
              <a:t>МПК мюонной системы </a:t>
            </a:r>
            <a:r>
              <a:rPr lang="en-US" sz="1400" b="1" dirty="0" err="1">
                <a:solidFill>
                  <a:srgbClr val="7030A0"/>
                </a:solidFill>
              </a:rPr>
              <a:t>LHCb</a:t>
            </a:r>
            <a:br>
              <a:rPr lang="ru-RU" sz="1400" dirty="0"/>
            </a:br>
            <a:r>
              <a:rPr lang="en-US" sz="1400" b="1" dirty="0">
                <a:solidFill>
                  <a:srgbClr val="7030A0"/>
                </a:solidFill>
              </a:rPr>
              <a:t>(The Large Hadron Collider beauty experiment)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22067" y="4539022"/>
            <a:ext cx="10440988" cy="117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803" tIns="50402" rIns="100803" bIns="504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Мюонная система: 5 </a:t>
            </a:r>
            <a:r>
              <a:rPr lang="ru-RU" sz="1600" dirty="0">
                <a:solidFill>
                  <a:srgbClr val="000000"/>
                </a:solidFill>
              </a:rPr>
              <a:t>станций-слоев из 1368 модулей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000000"/>
                </a:solidFill>
              </a:rPr>
              <a:t>по четыре МПК </a:t>
            </a:r>
            <a:r>
              <a:rPr lang="ru-RU" sz="1600" b="1" dirty="0">
                <a:solidFill>
                  <a:srgbClr val="000000"/>
                </a:solidFill>
              </a:rPr>
              <a:t>с общей площадью 435 </a:t>
            </a:r>
            <a:r>
              <a:rPr lang="en-US" sz="1600" b="1" dirty="0">
                <a:solidFill>
                  <a:srgbClr val="000000"/>
                </a:solidFill>
              </a:rPr>
              <a:t>m</a:t>
            </a:r>
            <a:r>
              <a:rPr lang="ru-RU" sz="1600" b="1" baseline="30000" dirty="0">
                <a:solidFill>
                  <a:srgbClr val="000000"/>
                </a:solidFill>
              </a:rPr>
              <a:t>2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000000"/>
                </a:solidFill>
              </a:rPr>
              <a:t>Рабочая газовая смесь</a:t>
            </a:r>
            <a:r>
              <a:rPr lang="ru-RU" sz="1600" b="1" dirty="0">
                <a:solidFill>
                  <a:srgbClr val="000000"/>
                </a:solidFill>
              </a:rPr>
              <a:t>: </a:t>
            </a:r>
            <a:r>
              <a:rPr lang="ru-RU" altLang="ko-KR" sz="1600" b="1" dirty="0">
                <a:solidFill>
                  <a:srgbClr val="C00000"/>
                </a:solidFill>
              </a:rPr>
              <a:t>Ar(40%)/CO</a:t>
            </a:r>
            <a:r>
              <a:rPr lang="ru-RU" altLang="ko-KR" sz="1600" b="1" baseline="-25000" dirty="0">
                <a:solidFill>
                  <a:srgbClr val="C00000"/>
                </a:solidFill>
              </a:rPr>
              <a:t>2</a:t>
            </a:r>
            <a:r>
              <a:rPr lang="ru-RU" altLang="ko-KR" sz="1600" b="1" dirty="0">
                <a:solidFill>
                  <a:srgbClr val="C00000"/>
                </a:solidFill>
              </a:rPr>
              <a:t>(55%)/CF</a:t>
            </a:r>
            <a:r>
              <a:rPr lang="ru-RU" altLang="ko-KR" sz="1600" b="1" baseline="-25000" dirty="0">
                <a:solidFill>
                  <a:srgbClr val="C00000"/>
                </a:solidFill>
              </a:rPr>
              <a:t>4</a:t>
            </a:r>
            <a:r>
              <a:rPr lang="ru-RU" altLang="ko-KR" sz="1600" b="1" dirty="0">
                <a:solidFill>
                  <a:srgbClr val="C00000"/>
                </a:solidFill>
              </a:rPr>
              <a:t>(5%)</a:t>
            </a:r>
            <a:endParaRPr lang="ru-RU" sz="1600" b="1" dirty="0">
              <a:solidFill>
                <a:srgbClr val="C00000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2970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26" y="80011"/>
            <a:ext cx="585493" cy="53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539589" y="6854038"/>
            <a:ext cx="2436231" cy="500063"/>
          </a:xfrm>
        </p:spPr>
        <p:txBody>
          <a:bodyPr/>
          <a:lstStyle/>
          <a:p>
            <a:pPr>
              <a:defRPr/>
            </a:pPr>
            <a:fld id="{F2D113D8-F821-4E33-95BF-A02F8AEA1EF7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152" y="1096170"/>
            <a:ext cx="5444670" cy="33267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518" y="1029101"/>
            <a:ext cx="4932462" cy="355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40164" y="55023"/>
            <a:ext cx="8304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/>
                </a:solidFill>
              </a:rPr>
              <a:t>Проблемы работы МПК радиационных условиях БАК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2601" y="4301262"/>
            <a:ext cx="4860454" cy="2256224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 lIns="100803" tIns="50402" rIns="100803" bIns="50402" rtlCol="0">
            <a:spAutoFit/>
          </a:bodyPr>
          <a:lstStyle/>
          <a:p>
            <a:pPr marL="0" marR="0" lvl="0" indent="0" algn="just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Зависимость отношения числа МПК, подверженных аварийным скачкам тока, к общему количеству МПК, от длительности работы на пучке БАК за 2010-2018 годы.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F.P.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Albicocco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Long-term operation of the multi-wire-proportional-chambers of the LHCb muon system,  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Journal of Instrumentation (2019), JINST 14 P11031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Нижний колонтитул 12"/>
          <p:cNvSpPr txBox="1">
            <a:spLocks/>
          </p:cNvSpPr>
          <p:nvPr/>
        </p:nvSpPr>
        <p:spPr bwMode="auto">
          <a:xfrm>
            <a:off x="3822726" y="6950868"/>
            <a:ext cx="3306313" cy="25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ctr" defTabSz="1008035" rtl="0" eaLnBrk="1" latinLnBrk="0" hangingPunct="1"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504017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86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104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121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138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200" dirty="0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75FFA5-4919-4644-98D5-9A3ACF3AE0D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35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33860" y="6950869"/>
            <a:ext cx="2436231" cy="500063"/>
          </a:xfrm>
        </p:spPr>
        <p:txBody>
          <a:bodyPr/>
          <a:lstStyle/>
          <a:p>
            <a:pPr>
              <a:defRPr/>
            </a:pPr>
            <a:fld id="{7FEF860E-1B6F-44E4-82B6-845DFA9535BA}" type="datetime1">
              <a:rPr lang="ru-RU" sz="1200" smtClean="0">
                <a:solidFill>
                  <a:srgbClr val="000000"/>
                </a:solidFill>
              </a:rPr>
              <a:t>03.07.2024</a:t>
            </a:fld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440478" y="6950869"/>
            <a:ext cx="2436231" cy="500063"/>
          </a:xfrm>
        </p:spPr>
        <p:txBody>
          <a:bodyPr/>
          <a:lstStyle/>
          <a:p>
            <a:pPr>
              <a:defRPr/>
            </a:pPr>
            <a:fld id="{6B80907B-D599-4E6E-B227-23B1A95FE64C}" type="slidenum">
              <a:rPr lang="ru-RU" sz="1200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ru-RU" sz="1200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506"/>
            <a:ext cx="5015520" cy="263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-204782"/>
            <a:ext cx="203639" cy="40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03" tIns="50402" rIns="100803" bIns="5040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50"/>
            <a:ext cx="5015522" cy="261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-204782"/>
            <a:ext cx="203639" cy="40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03" tIns="50402" rIns="100803" bIns="5040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697" y="500505"/>
            <a:ext cx="4961672" cy="257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02716" y="3146800"/>
            <a:ext cx="4522190" cy="501898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just"/>
            <a:r>
              <a:rPr lang="ru-RU" sz="1300" dirty="0"/>
              <a:t>Всплеск тока с 0.4 до 3</a:t>
            </a:r>
            <a:r>
              <a:rPr lang="en-US" sz="1300" dirty="0"/>
              <a:t>.</a:t>
            </a:r>
            <a:r>
              <a:rPr lang="ru-RU" sz="1300" dirty="0"/>
              <a:t>5</a:t>
            </a:r>
            <a:r>
              <a:rPr lang="en-US" sz="1300" dirty="0"/>
              <a:t> </a:t>
            </a:r>
            <a:r>
              <a:rPr lang="ru-RU" sz="1300" dirty="0"/>
              <a:t>нА при </a:t>
            </a:r>
            <a:r>
              <a:rPr lang="en-US" sz="1300" dirty="0"/>
              <a:t>U</a:t>
            </a:r>
            <a:r>
              <a:rPr lang="ru-RU" sz="1300" dirty="0"/>
              <a:t>= 8 В. Разность потенциалов недостижимая в МПК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171136"/>
            <a:ext cx="4974639" cy="701953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just"/>
            <a:r>
              <a:rPr lang="ru-RU" sz="1300" dirty="0"/>
              <a:t>Начало роста тока при 4В Сильный рост при 5В.</a:t>
            </a:r>
            <a:endParaRPr lang="en-US" sz="1300" dirty="0"/>
          </a:p>
          <a:p>
            <a:pPr algn="just"/>
            <a:r>
              <a:rPr lang="ru-RU" sz="1300" dirty="0"/>
              <a:t>Обратный ток при 4В выше 1нА по сравнению с прямым -0.4нА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146800"/>
            <a:ext cx="5467159" cy="501898"/>
          </a:xfrm>
          <a:prstGeom prst="rect">
            <a:avLst/>
          </a:prstGeom>
        </p:spPr>
        <p:txBody>
          <a:bodyPr wrap="square" lIns="100803" tIns="50402" rIns="100803" bIns="50402">
            <a:spAutoFit/>
          </a:bodyPr>
          <a:lstStyle/>
          <a:p>
            <a:r>
              <a:rPr lang="ru-RU" sz="1300" dirty="0"/>
              <a:t>Приближенно линейная зависимость, почти омический контакт. Область с нелинейными ВАХ- 0.4мкм. Нет переключения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-204782"/>
            <a:ext cx="203639" cy="40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03" tIns="50402" rIns="100803" bIns="5040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495" y="3600450"/>
            <a:ext cx="5016462" cy="260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04974" y="576115"/>
            <a:ext cx="1759172" cy="301843"/>
          </a:xfrm>
          <a:prstGeom prst="rect">
            <a:avLst/>
          </a:prstGeom>
        </p:spPr>
        <p:txBody>
          <a:bodyPr wrap="square" lIns="100803" tIns="50402" rIns="100803" bIns="50402">
            <a:spAutoFit/>
          </a:bodyPr>
          <a:lstStyle/>
          <a:p>
            <a:r>
              <a:rPr lang="ru-RU" sz="1300" dirty="0">
                <a:latin typeface="Times New Roman"/>
                <a:ea typeface="Batang"/>
              </a:rPr>
              <a:t>МЭ_7_8 _11_2021</a:t>
            </a:r>
            <a:endParaRPr lang="ru-RU" sz="1300" dirty="0"/>
          </a:p>
        </p:txBody>
      </p:sp>
      <p:sp>
        <p:nvSpPr>
          <p:cNvPr id="17" name="TextBox 16"/>
          <p:cNvSpPr txBox="1"/>
          <p:nvPr/>
        </p:nvSpPr>
        <p:spPr>
          <a:xfrm>
            <a:off x="616082" y="0"/>
            <a:ext cx="8222164" cy="409565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Поиск центра эмиссии на поверхности образцов катода МПК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84937" y="6171136"/>
            <a:ext cx="4768855" cy="717342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r>
              <a:rPr lang="ru-RU" dirty="0"/>
              <a:t>Длительность измерения в точке касания  зонда </a:t>
            </a:r>
            <a:r>
              <a:rPr lang="en-US" dirty="0"/>
              <a:t>~ 5 </a:t>
            </a:r>
            <a:r>
              <a:rPr lang="ru-RU" dirty="0"/>
              <a:t>мс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</a:p>
        </p:txBody>
      </p:sp>
    </p:spTree>
    <p:extLst>
      <p:ext uri="{BB962C8B-B14F-4D97-AF65-F5344CB8AC3E}">
        <p14:creationId xmlns:p14="http://schemas.microsoft.com/office/powerpoint/2010/main" val="3815522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3507" y="76865"/>
            <a:ext cx="1602742" cy="5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63041" y="6700837"/>
            <a:ext cx="2436231" cy="500063"/>
          </a:xfrm>
        </p:spPr>
        <p:txBody>
          <a:bodyPr/>
          <a:lstStyle/>
          <a:p>
            <a:pPr>
              <a:defRPr/>
            </a:pPr>
            <a:fld id="{970F9026-0D14-4A79-BBA7-E611F62A60F4}" type="datetime1">
              <a:rPr lang="ru-RU" sz="1100" smtClean="0">
                <a:solidFill>
                  <a:srgbClr val="000000"/>
                </a:solidFill>
              </a:rPr>
              <a:t>03.07.2024</a:t>
            </a:fld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23865" y="6768499"/>
            <a:ext cx="1386077" cy="500063"/>
          </a:xfrm>
        </p:spPr>
        <p:txBody>
          <a:bodyPr/>
          <a:lstStyle/>
          <a:p>
            <a:pPr>
              <a:defRPr/>
            </a:pPr>
            <a:fld id="{9384C0D4-7D64-4C1B-9966-52F8AE2183C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373" y="318158"/>
            <a:ext cx="8633272" cy="378787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ru-RU" sz="1800" b="1" dirty="0" err="1">
                <a:solidFill>
                  <a:schemeClr val="accent2"/>
                </a:solidFill>
              </a:rPr>
              <a:t>Рамановская</a:t>
            </a:r>
            <a:r>
              <a:rPr lang="ru-RU" sz="1800" b="1" dirty="0">
                <a:solidFill>
                  <a:schemeClr val="accent2"/>
                </a:solidFill>
              </a:rPr>
              <a:t> спектроскопия  поверхности  </a:t>
            </a:r>
          </a:p>
        </p:txBody>
      </p:sp>
      <p:pic>
        <p:nvPicPr>
          <p:cNvPr id="9" name="Picture 5" descr="ПИЯФ РА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34" y="34487"/>
            <a:ext cx="566214" cy="4932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tx1">
                <a:lumMod val="95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4369031" y="6753829"/>
            <a:ext cx="3306313" cy="500063"/>
          </a:xfrm>
        </p:spPr>
        <p:txBody>
          <a:bodyPr/>
          <a:lstStyle/>
          <a:p>
            <a:pPr>
              <a:defRPr/>
            </a:pPr>
            <a:r>
              <a:rPr lang="ru-RU" sz="1100">
                <a:solidFill>
                  <a:srgbClr val="000000"/>
                </a:solidFill>
              </a:rPr>
              <a:t>ЯДРО-2024, Дубна</a:t>
            </a: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7113" y="679504"/>
            <a:ext cx="387699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C00000"/>
                </a:solidFill>
              </a:rPr>
              <a:t>Вверху слева</a:t>
            </a:r>
            <a:r>
              <a:rPr lang="ru-RU" sz="1600" dirty="0"/>
              <a:t>: диапазон 0-3200</a:t>
            </a:r>
            <a:r>
              <a:rPr lang="en-US" sz="1600" dirty="0"/>
              <a:t> </a:t>
            </a:r>
            <a:r>
              <a:rPr lang="ru-RU" sz="1600" dirty="0"/>
              <a:t>с</a:t>
            </a:r>
            <a:r>
              <a:rPr lang="en-US" sz="1600" dirty="0"/>
              <a:t>m</a:t>
            </a:r>
            <a:r>
              <a:rPr lang="ru-RU" sz="1600" baseline="30000" dirty="0"/>
              <a:t>-1</a:t>
            </a:r>
            <a:r>
              <a:rPr lang="ru-RU" sz="1600" dirty="0"/>
              <a:t>, спектры в точках, где были обнаружены </a:t>
            </a:r>
            <a:r>
              <a:rPr lang="ru-RU" sz="1600" dirty="0" err="1"/>
              <a:t>наноуглеродные</a:t>
            </a:r>
            <a:r>
              <a:rPr lang="ru-RU" sz="1600" dirty="0"/>
              <a:t> структуры: т.е. возможно наличие эмиссионных центров.</a:t>
            </a:r>
            <a:endParaRPr lang="en-US" sz="1600" dirty="0"/>
          </a:p>
          <a:p>
            <a:pPr algn="just"/>
            <a:r>
              <a:rPr lang="ru-RU" sz="1600" dirty="0">
                <a:solidFill>
                  <a:srgbClr val="C00000"/>
                </a:solidFill>
              </a:rPr>
              <a:t>справа</a:t>
            </a:r>
            <a:r>
              <a:rPr lang="ru-RU" sz="1600" dirty="0"/>
              <a:t>: диапазон 1400-3200 с</a:t>
            </a:r>
            <a:r>
              <a:rPr lang="en-US" sz="1600" dirty="0"/>
              <a:t>m</a:t>
            </a:r>
            <a:r>
              <a:rPr lang="ru-RU" sz="1600" baseline="30000" dirty="0"/>
              <a:t>-1</a:t>
            </a:r>
            <a:r>
              <a:rPr lang="ru-RU" sz="1600" dirty="0"/>
              <a:t>.</a:t>
            </a:r>
          </a:p>
          <a:p>
            <a:pPr algn="just"/>
            <a:r>
              <a:rPr lang="ru-RU" sz="1400" dirty="0"/>
              <a:t> </a:t>
            </a:r>
            <a:endParaRPr lang="en-US" sz="1400" dirty="0"/>
          </a:p>
          <a:p>
            <a:pPr algn="just"/>
            <a:endParaRPr lang="en-US" sz="1400" dirty="0"/>
          </a:p>
          <a:p>
            <a:pPr algn="just"/>
            <a:endParaRPr lang="en-US" sz="1400" dirty="0"/>
          </a:p>
          <a:p>
            <a:pPr algn="just"/>
            <a:endParaRPr lang="en-US" sz="1400" dirty="0"/>
          </a:p>
          <a:p>
            <a:pPr algn="just"/>
            <a:endParaRPr lang="en-US" sz="1400" dirty="0"/>
          </a:p>
          <a:p>
            <a:pPr algn="just"/>
            <a:endParaRPr lang="en-US" sz="1400" dirty="0"/>
          </a:p>
          <a:p>
            <a:pPr algn="just"/>
            <a:endParaRPr lang="ru-RU" sz="1400" dirty="0"/>
          </a:p>
          <a:p>
            <a:pPr algn="just"/>
            <a:r>
              <a:rPr lang="ru-RU" sz="1600" dirty="0">
                <a:solidFill>
                  <a:srgbClr val="C00000"/>
                </a:solidFill>
              </a:rPr>
              <a:t>Внизу</a:t>
            </a:r>
            <a:r>
              <a:rPr lang="ru-RU" sz="1600" dirty="0"/>
              <a:t>: диапазон 1500-1800 с</a:t>
            </a:r>
            <a:r>
              <a:rPr lang="en-US" sz="1600" dirty="0"/>
              <a:t>m</a:t>
            </a:r>
            <a:r>
              <a:rPr lang="ru-RU" sz="1600" baseline="30000" dirty="0"/>
              <a:t>-1</a:t>
            </a:r>
            <a:r>
              <a:rPr lang="ru-RU" sz="1600" dirty="0"/>
              <a:t>, в точке (</a:t>
            </a:r>
            <a:r>
              <a:rPr lang="ru-RU" sz="1600" dirty="0" err="1"/>
              <a:t>point</a:t>
            </a:r>
            <a:r>
              <a:rPr lang="ru-RU" sz="1600" dirty="0"/>
              <a:t> 139). 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452688" y="3103533"/>
            <a:ext cx="5469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58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926" y="5553500"/>
            <a:ext cx="4533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400" b="1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Рамановский</a:t>
            </a:r>
            <a:r>
              <a:rPr lang="ru-RU" sz="14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спектральный анализ состава микрочастиц и </a:t>
            </a:r>
            <a:r>
              <a:rPr lang="ru-RU" sz="1400" b="1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микроструктурированных</a:t>
            </a:r>
            <a:r>
              <a:rPr lang="ru-RU" sz="14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объектов </a:t>
            </a:r>
            <a:r>
              <a:rPr lang="ru-RU" sz="14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на образцах катода выполнен прибором </a:t>
            </a:r>
            <a:r>
              <a:rPr lang="ru-RU" sz="1600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Ntegra-Spectra</a:t>
            </a:r>
            <a:r>
              <a:rPr lang="ru-RU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4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Длина волны лазера - 532</a:t>
            </a:r>
            <a:r>
              <a:rPr lang="ru-RU" sz="14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  <a:sym typeface="Symbol"/>
              </a:rPr>
              <a:t></a:t>
            </a:r>
            <a:r>
              <a:rPr lang="ru-RU" sz="14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нм, мощность 22 мВт.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0014" y="34487"/>
            <a:ext cx="759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/>
                </a:solidFill>
              </a:rPr>
              <a:t>Результаты исследований катода МПК</a:t>
            </a:r>
            <a:r>
              <a:rPr lang="en-US" sz="1600" dirty="0">
                <a:solidFill>
                  <a:schemeClr val="accent6"/>
                </a:solidFill>
              </a:rPr>
              <a:t>:</a:t>
            </a:r>
            <a:endParaRPr lang="ru-RU" sz="1600" dirty="0">
              <a:solidFill>
                <a:schemeClr val="accent6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2081" y="53146"/>
            <a:ext cx="677753" cy="68066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886" y="825220"/>
            <a:ext cx="5539317" cy="5219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94946" y="4184831"/>
            <a:ext cx="2421958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13500000" sx="101000" sy="101000" algn="br" rotWithShape="0">
              <a:schemeClr val="accent2">
                <a:lumMod val="40000"/>
                <a:lumOff val="60000"/>
                <a:alpha val="8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rgbClr val="C00000"/>
                </a:solidFill>
              </a:rPr>
              <a:t>G-</a:t>
            </a:r>
            <a:r>
              <a:rPr lang="ru-RU" sz="1400" b="1" dirty="0">
                <a:solidFill>
                  <a:srgbClr val="C00000"/>
                </a:solidFill>
              </a:rPr>
              <a:t>пик 1582 см</a:t>
            </a:r>
            <a:r>
              <a:rPr lang="ru-RU" sz="1400" b="1" baseline="30000" dirty="0">
                <a:solidFill>
                  <a:srgbClr val="C00000"/>
                </a:solidFill>
              </a:rPr>
              <a:t>-1</a:t>
            </a:r>
            <a:r>
              <a:rPr lang="ru-RU" sz="1400" b="1" dirty="0">
                <a:solidFill>
                  <a:srgbClr val="C00000"/>
                </a:solidFill>
              </a:rPr>
              <a:t> выделен 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</a:rPr>
              <a:t>с достоверностью </a:t>
            </a:r>
            <a:r>
              <a:rPr lang="ru-RU" sz="1600" b="1" dirty="0">
                <a:solidFill>
                  <a:srgbClr val="C00000"/>
                </a:solidFill>
              </a:rPr>
              <a:t>4</a:t>
            </a:r>
            <a:r>
              <a:rPr lang="ru-RU" sz="1600" b="1" dirty="0">
                <a:solidFill>
                  <a:srgbClr val="C00000"/>
                </a:solidFill>
                <a:sym typeface="Symbol"/>
              </a:rPr>
              <a:t> </a:t>
            </a:r>
            <a:r>
              <a:rPr lang="ru-RU" sz="1400" b="1" dirty="0">
                <a:solidFill>
                  <a:srgbClr val="C00000"/>
                </a:solidFill>
                <a:sym typeface="Symbol"/>
              </a:rPr>
              <a:t>!</a:t>
            </a:r>
            <a:r>
              <a:rPr lang="en-US" sz="1400" b="1" dirty="0">
                <a:solidFill>
                  <a:srgbClr val="C00000"/>
                </a:solidFill>
              </a:rPr>
              <a:t> 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304950"/>
              </p:ext>
            </p:extLst>
          </p:nvPr>
        </p:nvGraphicFramePr>
        <p:xfrm>
          <a:off x="832508" y="2357239"/>
          <a:ext cx="3240360" cy="11658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3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8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Точка анализа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</a:rPr>
                        <a:t>D -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</a:rPr>
                        <a:t>пик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007">
                <a:tc>
                  <a:txBody>
                    <a:bodyPr/>
                    <a:lstStyle/>
                    <a:p>
                      <a:pPr marL="5403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Point</a:t>
                      </a:r>
                      <a:r>
                        <a:rPr lang="ru-RU" sz="1200" b="1" dirty="0">
                          <a:effectLst/>
                        </a:rPr>
                        <a:t> 72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2700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007">
                <a:tc>
                  <a:txBody>
                    <a:bodyPr/>
                    <a:lstStyle/>
                    <a:p>
                      <a:pPr marL="5403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Point 77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2644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007">
                <a:tc>
                  <a:txBody>
                    <a:bodyPr/>
                    <a:lstStyle/>
                    <a:p>
                      <a:pPr marL="5403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Point 139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2703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007">
                <a:tc>
                  <a:txBody>
                    <a:bodyPr/>
                    <a:lstStyle/>
                    <a:p>
                      <a:pPr marL="5403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Point 140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2666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717002" y="4383157"/>
            <a:ext cx="5028159" cy="1077218"/>
          </a:xfrm>
          <a:prstGeom prst="rect">
            <a:avLst/>
          </a:prstGeom>
          <a:solidFill>
            <a:schemeClr val="accent5"/>
          </a:solidFill>
          <a:effectLst>
            <a:outerShdw blurRad="50800" dist="101600" dir="1332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Пики </a:t>
            </a:r>
          </a:p>
          <a:p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 – 1580 cm</a:t>
            </a:r>
            <a:r>
              <a:rPr lang="en-US" sz="16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</a:t>
            </a: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 – 2680 cm</a:t>
            </a:r>
            <a:r>
              <a:rPr lang="en-US" sz="16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ru-RU" sz="16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 </a:t>
            </a:r>
            <a:r>
              <a:rPr lang="ru-RU" sz="1600" dirty="0">
                <a:solidFill>
                  <a:srgbClr val="7030A0"/>
                </a:solidFill>
                <a:sym typeface="Symbol"/>
              </a:rPr>
              <a:t>сигнатура </a:t>
            </a:r>
            <a:r>
              <a:rPr lang="ru-RU" sz="1600" dirty="0" err="1">
                <a:solidFill>
                  <a:srgbClr val="7030A0"/>
                </a:solidFill>
                <a:sym typeface="Symbol"/>
              </a:rPr>
              <a:t>наноуглеродных</a:t>
            </a:r>
            <a:r>
              <a:rPr lang="ru-RU" sz="1600" dirty="0">
                <a:solidFill>
                  <a:srgbClr val="7030A0"/>
                </a:solidFill>
                <a:sym typeface="Symbol"/>
              </a:rPr>
              <a:t> образований т.е. возможного центра спонтанной эмиссии электронов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5220494" y="5971292"/>
            <a:ext cx="355549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i="1" dirty="0"/>
              <a:t>Ferrari A.C., Meyer J.C., </a:t>
            </a:r>
            <a:r>
              <a:rPr lang="en-US" sz="1200" i="1" dirty="0" err="1"/>
              <a:t>Scardaci</a:t>
            </a:r>
            <a:r>
              <a:rPr lang="en-US" sz="1200" i="1" dirty="0"/>
              <a:t> V., et al. // Phys. Rev. </a:t>
            </a:r>
            <a:r>
              <a:rPr lang="en-US" sz="1200" i="1" dirty="0" err="1"/>
              <a:t>Lett</a:t>
            </a:r>
            <a:r>
              <a:rPr lang="en-US" sz="1200" i="1" dirty="0"/>
              <a:t>.. 2006. V.97. P. 187401. </a:t>
            </a:r>
            <a:r>
              <a:rPr lang="en-US" sz="1200" i="1" u="sng" dirty="0">
                <a:hlinkClick r:id="rId7" tooltip="Doi"/>
              </a:rPr>
              <a:t>doi</a:t>
            </a:r>
            <a:r>
              <a:rPr lang="en-US" sz="1200" i="1" dirty="0"/>
              <a:t>:</a:t>
            </a:r>
            <a:r>
              <a:rPr lang="en-US" sz="1200" i="1" u="sng" dirty="0">
                <a:hlinkClick r:id="rId8"/>
              </a:rPr>
              <a:t>10.1103/PhysRevLett.97.187401</a:t>
            </a:r>
            <a:r>
              <a:rPr lang="en-US" sz="1000" i="1" dirty="0"/>
              <a:t>.</a:t>
            </a:r>
            <a:endParaRPr lang="ru-RU" sz="1000" i="1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7529547" y="2152746"/>
            <a:ext cx="576378" cy="726619"/>
          </a:xfrm>
          <a:prstGeom prst="rightArrow">
            <a:avLst/>
          </a:prstGeom>
          <a:solidFill>
            <a:schemeClr val="accent1">
              <a:alpha val="14000"/>
            </a:schemeClr>
          </a:solidFill>
          <a:ln w="12700">
            <a:solidFill>
              <a:srgbClr val="0000FF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957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9974" y="6700837"/>
            <a:ext cx="1314069" cy="500063"/>
          </a:xfrm>
        </p:spPr>
        <p:txBody>
          <a:bodyPr/>
          <a:lstStyle/>
          <a:p>
            <a:pPr>
              <a:defRPr/>
            </a:pPr>
            <a:fld id="{0350249F-B67A-489C-8AA2-6504C4FE11CA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75FFA5-4919-4644-98D5-9A3ACF3AE0D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8006" y="-43140"/>
            <a:ext cx="92437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6"/>
                </a:solidFill>
              </a:rPr>
              <a:t>История исследований спонтанных самоподдерживающихся токов в МПК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8" y="571605"/>
            <a:ext cx="4114625" cy="158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0" y="2219696"/>
            <a:ext cx="3742759" cy="365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04" y="2572033"/>
            <a:ext cx="4992249" cy="283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535" y="584554"/>
            <a:ext cx="4950693" cy="19542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793" y="2702590"/>
            <a:ext cx="1657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</a:rPr>
              <a:t>Q </a:t>
            </a:r>
            <a:r>
              <a:rPr lang="en-US" sz="1600" dirty="0">
                <a:solidFill>
                  <a:srgbClr val="C00000"/>
                </a:solidFill>
                <a:sym typeface="Symbol"/>
              </a:rPr>
              <a:t>= 0.</a:t>
            </a:r>
            <a:r>
              <a:rPr lang="ru-RU" sz="1600" dirty="0">
                <a:solidFill>
                  <a:srgbClr val="C00000"/>
                </a:solidFill>
                <a:sym typeface="Symbol"/>
              </a:rPr>
              <a:t>010</a:t>
            </a:r>
            <a:r>
              <a:rPr lang="en-US" sz="1600" dirty="0">
                <a:solidFill>
                  <a:srgbClr val="C00000"/>
                </a:solidFill>
                <a:sym typeface="Symbol"/>
              </a:rPr>
              <a:t> C/cm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3357" y="2702590"/>
            <a:ext cx="1657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1998-2004</a:t>
            </a:r>
          </a:p>
        </p:txBody>
      </p:sp>
      <p:sp>
        <p:nvSpPr>
          <p:cNvPr id="15" name="Нижний колонтитул 12"/>
          <p:cNvSpPr txBox="1">
            <a:spLocks/>
          </p:cNvSpPr>
          <p:nvPr/>
        </p:nvSpPr>
        <p:spPr bwMode="auto">
          <a:xfrm>
            <a:off x="3796726" y="6840810"/>
            <a:ext cx="3306313" cy="25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ctr" defTabSz="1008035" rtl="0" eaLnBrk="1" latinLnBrk="0" hangingPunct="1"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504017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86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104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121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138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200" dirty="0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</a:p>
        </p:txBody>
      </p:sp>
    </p:spTree>
    <p:extLst>
      <p:ext uri="{BB962C8B-B14F-4D97-AF65-F5344CB8AC3E}">
        <p14:creationId xmlns:p14="http://schemas.microsoft.com/office/powerpoint/2010/main" val="550157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9934" y="120298"/>
            <a:ext cx="10081120" cy="6960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000" b="1" dirty="0">
                <a:solidFill>
                  <a:schemeClr val="accent6"/>
                </a:solidFill>
              </a:rPr>
              <a:t>ПЛАН ДОКЛАДА</a:t>
            </a:r>
            <a:endParaRPr lang="ru-RU" b="1" dirty="0">
              <a:solidFill>
                <a:schemeClr val="accent6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dirty="0">
              <a:solidFill>
                <a:schemeClr val="accent6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accent6"/>
                </a:solidFill>
              </a:rPr>
              <a:t>Проблемы МПК при работе в радиационных условиях БАК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accent6"/>
                </a:solidFill>
              </a:rPr>
              <a:t>История изучения спонтанных самоподдерживающихся токов в МПК для БАК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accent6"/>
                </a:solidFill>
              </a:rPr>
              <a:t>Поиск источников спонтанных токов в МПК из эксперимента </a:t>
            </a:r>
            <a:r>
              <a:rPr lang="en-US" dirty="0" err="1">
                <a:solidFill>
                  <a:schemeClr val="accent6"/>
                </a:solidFill>
              </a:rPr>
              <a:t>LHCb</a:t>
            </a:r>
            <a:endParaRPr lang="en-US" dirty="0">
              <a:solidFill>
                <a:schemeClr val="accent6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accent6"/>
                </a:solidFill>
              </a:rPr>
              <a:t>Результаты исследований катода МПК методами:</a:t>
            </a:r>
          </a:p>
          <a:p>
            <a:pPr marL="846917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accent6"/>
                </a:solidFill>
              </a:rPr>
              <a:t>Обратного </a:t>
            </a:r>
            <a:r>
              <a:rPr lang="ru-RU" dirty="0" err="1">
                <a:solidFill>
                  <a:schemeClr val="accent6"/>
                </a:solidFill>
              </a:rPr>
              <a:t>Резерфордовского</a:t>
            </a:r>
            <a:r>
              <a:rPr lang="ru-RU" dirty="0">
                <a:solidFill>
                  <a:schemeClr val="accent6"/>
                </a:solidFill>
              </a:rPr>
              <a:t> Рассеяния (ОБР, </a:t>
            </a:r>
            <a:r>
              <a:rPr lang="en-GB" dirty="0">
                <a:solidFill>
                  <a:schemeClr val="accent6"/>
                </a:solidFill>
              </a:rPr>
              <a:t>RBS</a:t>
            </a:r>
            <a:r>
              <a:rPr lang="ru-RU" dirty="0">
                <a:solidFill>
                  <a:schemeClr val="accent6"/>
                </a:solidFill>
              </a:rPr>
              <a:t>)</a:t>
            </a:r>
          </a:p>
          <a:p>
            <a:pPr marL="846917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 err="1">
                <a:solidFill>
                  <a:schemeClr val="accent6"/>
                </a:solidFill>
              </a:rPr>
              <a:t>Рамановской</a:t>
            </a:r>
            <a:r>
              <a:rPr lang="ru-RU" dirty="0">
                <a:solidFill>
                  <a:schemeClr val="accent6"/>
                </a:solidFill>
              </a:rPr>
              <a:t> спектроскопии</a:t>
            </a:r>
          </a:p>
          <a:p>
            <a:pPr marL="846917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accent6"/>
                </a:solidFill>
              </a:rPr>
              <a:t>Атомной Силовой Микроскопии (АСМ)</a:t>
            </a:r>
          </a:p>
          <a:p>
            <a:pPr marL="1350935" lvl="2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accent6"/>
                </a:solidFill>
              </a:rPr>
              <a:t>Топография поверхности</a:t>
            </a:r>
          </a:p>
          <a:p>
            <a:pPr marL="1350935" lvl="2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accent6"/>
                </a:solidFill>
              </a:rPr>
              <a:t>Исследование растекания заряда</a:t>
            </a:r>
          </a:p>
          <a:p>
            <a:pPr marL="1350935" lvl="2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accent6"/>
                </a:solidFill>
              </a:rPr>
              <a:t>Вольт-Амперная характеристик</a:t>
            </a:r>
            <a:r>
              <a:rPr lang="en-US" dirty="0">
                <a:solidFill>
                  <a:schemeClr val="accent6"/>
                </a:solidFill>
              </a:rPr>
              <a:t>a (</a:t>
            </a:r>
            <a:r>
              <a:rPr lang="ru-RU" dirty="0">
                <a:solidFill>
                  <a:schemeClr val="accent6"/>
                </a:solidFill>
              </a:rPr>
              <a:t>ВАХ)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accent6"/>
                </a:solidFill>
              </a:rPr>
              <a:t>Заключение</a:t>
            </a:r>
            <a:endParaRPr lang="en-US" dirty="0">
              <a:solidFill>
                <a:schemeClr val="accent6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0" name="Нижний колонтитул 12"/>
          <p:cNvSpPr txBox="1">
            <a:spLocks/>
          </p:cNvSpPr>
          <p:nvPr/>
        </p:nvSpPr>
        <p:spPr bwMode="auto">
          <a:xfrm>
            <a:off x="3822726" y="6700837"/>
            <a:ext cx="33063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ctr" defTabSz="1008035" rtl="0" eaLnBrk="1" latinLnBrk="0" hangingPunct="1"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504017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86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104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121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138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>
                <a:solidFill>
                  <a:srgbClr val="000000"/>
                </a:solidFill>
              </a:rPr>
              <a:t>ЯДРО-2024, Дубна</a:t>
            </a:r>
          </a:p>
        </p:txBody>
      </p:sp>
    </p:spTree>
    <p:extLst>
      <p:ext uri="{BB962C8B-B14F-4D97-AF65-F5344CB8AC3E}">
        <p14:creationId xmlns:p14="http://schemas.microsoft.com/office/powerpoint/2010/main" val="1414244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784402" y="5677970"/>
            <a:ext cx="16579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</a:rPr>
              <a:t>Q </a:t>
            </a:r>
            <a:r>
              <a:rPr lang="en-US" sz="1600" dirty="0">
                <a:solidFill>
                  <a:srgbClr val="C00000"/>
                </a:solidFill>
                <a:sym typeface="Symbol"/>
              </a:rPr>
              <a:t>= 0.39 C/cm</a:t>
            </a:r>
          </a:p>
          <a:p>
            <a:r>
              <a:rPr lang="en-US" sz="1600" i="1" dirty="0">
                <a:solidFill>
                  <a:srgbClr val="C00000"/>
                </a:solidFill>
              </a:rPr>
              <a:t>Q </a:t>
            </a:r>
            <a:r>
              <a:rPr lang="en-US" sz="1600" dirty="0">
                <a:solidFill>
                  <a:srgbClr val="C00000"/>
                </a:solidFill>
                <a:sym typeface="Symbol"/>
              </a:rPr>
              <a:t>= 1.36 C/cm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18" y="842535"/>
            <a:ext cx="4454704" cy="144136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3BD9A0-C160-4735-B697-59411C06A1B0}" type="datetime1">
              <a:rPr lang="ru-RU" sz="1200" smtClean="0">
                <a:solidFill>
                  <a:srgbClr val="000000"/>
                </a:solidFill>
              </a:rPr>
              <a:t>03.07.2024</a:t>
            </a:fld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27837" y="4827658"/>
            <a:ext cx="2436231" cy="500063"/>
          </a:xfrm>
        </p:spPr>
        <p:txBody>
          <a:bodyPr/>
          <a:lstStyle/>
          <a:p>
            <a:pPr>
              <a:defRPr/>
            </a:pPr>
            <a:fld id="{4975FFA5-4919-4644-98D5-9A3ACF3AE0D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974" y="-82745"/>
            <a:ext cx="101874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6"/>
                </a:solidFill>
              </a:rPr>
              <a:t>История изучения спонтанных самоподдерживающихся токов в МПК для БАК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4" y="2376314"/>
            <a:ext cx="3601750" cy="235133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2" y="4747056"/>
            <a:ext cx="4144516" cy="180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4100" y="980936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00FF"/>
                </a:solidFill>
              </a:rPr>
              <a:t>1998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4100" y="2833425"/>
            <a:ext cx="83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00FF"/>
                </a:solidFill>
              </a:rPr>
              <a:t>1999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3547" y="5086389"/>
            <a:ext cx="147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00FF"/>
                </a:solidFill>
              </a:rPr>
              <a:t>2015-201</a:t>
            </a:r>
            <a:r>
              <a:rPr lang="en-US" sz="1600" dirty="0">
                <a:solidFill>
                  <a:srgbClr val="0000FF"/>
                </a:solidFill>
              </a:rPr>
              <a:t>8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3970" y="2811915"/>
            <a:ext cx="1657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</a:rPr>
              <a:t>Q </a:t>
            </a:r>
            <a:r>
              <a:rPr lang="en-US" sz="1600" dirty="0">
                <a:solidFill>
                  <a:srgbClr val="C00000"/>
                </a:solidFill>
                <a:sym typeface="Symbol"/>
              </a:rPr>
              <a:t>= 0.4 C/cm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85" y="2804036"/>
            <a:ext cx="4347755" cy="16875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932" y="4549789"/>
            <a:ext cx="2901303" cy="182837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35204" y="3213426"/>
            <a:ext cx="1657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</a:rPr>
              <a:t>Q </a:t>
            </a:r>
            <a:r>
              <a:rPr lang="en-US" sz="1600" dirty="0">
                <a:solidFill>
                  <a:srgbClr val="C00000"/>
                </a:solidFill>
                <a:sym typeface="Symbol"/>
              </a:rPr>
              <a:t>= 0.2 C/cm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58467" y="2709819"/>
            <a:ext cx="202979" cy="3842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231117" y="1266819"/>
            <a:ext cx="202979" cy="575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035463" y="1816298"/>
            <a:ext cx="617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</a:rPr>
              <a:t>?</a:t>
            </a: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464" y="476646"/>
            <a:ext cx="2682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токов </a:t>
            </a:r>
            <a:r>
              <a:rPr lang="ru-RU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Мальтера</a:t>
            </a:r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нет !</a:t>
            </a:r>
          </a:p>
        </p:txBody>
      </p:sp>
      <p:sp>
        <p:nvSpPr>
          <p:cNvPr id="23" name="TextBox 22"/>
          <p:cNvSpPr txBox="1"/>
          <p:nvPr/>
        </p:nvSpPr>
        <p:spPr>
          <a:xfrm rot="18726532">
            <a:off x="5186045" y="4641432"/>
            <a:ext cx="2268166" cy="338554"/>
          </a:xfrm>
          <a:prstGeom prst="rect">
            <a:avLst/>
          </a:prstGeom>
          <a:solidFill>
            <a:schemeClr val="bg1">
              <a:alpha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ток </a:t>
            </a:r>
            <a:r>
              <a:rPr lang="ru-RU" sz="16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Мальтера</a:t>
            </a:r>
            <a:endParaRPr lang="ru-RU" sz="1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9750" y="863506"/>
            <a:ext cx="3863825" cy="160446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128113" y="3226550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2010-2015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70041" y="1096474"/>
            <a:ext cx="841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2004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35097" y="1096474"/>
            <a:ext cx="1657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</a:rPr>
              <a:t>Q </a:t>
            </a:r>
            <a:r>
              <a:rPr lang="en-US" sz="1600" dirty="0">
                <a:solidFill>
                  <a:srgbClr val="C00000"/>
                </a:solidFill>
                <a:sym typeface="Symbol"/>
              </a:rPr>
              <a:t>= 0.25 C/cm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6029" y="968437"/>
            <a:ext cx="1657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</a:rPr>
              <a:t>Q </a:t>
            </a:r>
            <a:r>
              <a:rPr lang="en-US" sz="1600" dirty="0">
                <a:solidFill>
                  <a:srgbClr val="C00000"/>
                </a:solidFill>
                <a:sym typeface="Symbol"/>
              </a:rPr>
              <a:t>= 12 C/cm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70014" y="481959"/>
            <a:ext cx="2682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токов </a:t>
            </a:r>
            <a:r>
              <a:rPr lang="ru-RU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Мальтера</a:t>
            </a:r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нет !</a:t>
            </a:r>
          </a:p>
        </p:txBody>
      </p:sp>
      <p:sp>
        <p:nvSpPr>
          <p:cNvPr id="29" name="Нижний колонтитул 12"/>
          <p:cNvSpPr txBox="1">
            <a:spLocks/>
          </p:cNvSpPr>
          <p:nvPr/>
        </p:nvSpPr>
        <p:spPr bwMode="auto">
          <a:xfrm>
            <a:off x="3899847" y="6912818"/>
            <a:ext cx="3306313" cy="28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ctr" defTabSz="1008035" rtl="0" eaLnBrk="1" latinLnBrk="0" hangingPunct="1"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504017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86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104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121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138" algn="l" defTabSz="100803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200" dirty="0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37562" y="6378166"/>
            <a:ext cx="4012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030A0"/>
                </a:solidFill>
              </a:rPr>
              <a:t>За 20 лет исследований  старения лабораторных прототипов мюонных детекторов </a:t>
            </a:r>
            <a:r>
              <a:rPr lang="ru-RU" sz="1200" b="1" dirty="0" err="1">
                <a:solidFill>
                  <a:srgbClr val="7030A0"/>
                </a:solidFill>
              </a:rPr>
              <a:t>LHCb</a:t>
            </a:r>
            <a:r>
              <a:rPr lang="ru-RU" sz="1200" b="1" dirty="0">
                <a:solidFill>
                  <a:srgbClr val="7030A0"/>
                </a:solidFill>
              </a:rPr>
              <a:t> и CMS ни разу не было обнаружено появления МЭ !! </a:t>
            </a:r>
          </a:p>
        </p:txBody>
      </p:sp>
    </p:spTree>
    <p:extLst>
      <p:ext uri="{BB962C8B-B14F-4D97-AF65-F5344CB8AC3E}">
        <p14:creationId xmlns:p14="http://schemas.microsoft.com/office/powerpoint/2010/main" val="1558401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00014" y="-8388"/>
            <a:ext cx="7573111" cy="517287"/>
          </a:xfrm>
          <a:prstGeom prst="rect">
            <a:avLst/>
          </a:prstGeom>
          <a:solidFill>
            <a:schemeClr val="bg1"/>
          </a:solidFill>
        </p:spPr>
        <p:txBody>
          <a:bodyPr wrap="square" lIns="100803" tIns="50402" rIns="100803" bIns="5040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chemeClr val="accent6"/>
                </a:solidFill>
              </a:rPr>
              <a:t>Поиск источников спонтанных токов в МПК эксперимента </a:t>
            </a:r>
            <a:r>
              <a:rPr lang="en-US" sz="1800" b="1" dirty="0" err="1">
                <a:solidFill>
                  <a:schemeClr val="accent6"/>
                </a:solidFill>
              </a:rPr>
              <a:t>LHCb</a:t>
            </a:r>
            <a:endParaRPr lang="en-US" sz="1800" b="1" dirty="0">
              <a:solidFill>
                <a:schemeClr val="accent6"/>
              </a:solidFill>
            </a:endParaRPr>
          </a:p>
        </p:txBody>
      </p:sp>
      <p:sp>
        <p:nvSpPr>
          <p:cNvPr id="33796" name="Дата 1"/>
          <p:cNvSpPr>
            <a:spLocks noGrp="1"/>
          </p:cNvSpPr>
          <p:nvPr>
            <p:ph type="dt" sz="quarter" idx="10"/>
          </p:nvPr>
        </p:nvSpPr>
        <p:spPr>
          <a:xfrm>
            <a:off x="404164" y="6912818"/>
            <a:ext cx="2436231" cy="283324"/>
          </a:xfrm>
          <a:noFill/>
        </p:spPr>
        <p:txBody>
          <a:bodyPr/>
          <a:lstStyle/>
          <a:p>
            <a:fld id="{A6F51332-BFA6-4D69-9FFF-DEDDEA8E7CE5}" type="datetime1">
              <a:rPr lang="ru-RU" sz="1200" smtClean="0"/>
              <a:t>03.07.2024</a:t>
            </a:fld>
            <a:endParaRPr lang="ru-RU" sz="1200" dirty="0"/>
          </a:p>
        </p:txBody>
      </p:sp>
      <p:pic>
        <p:nvPicPr>
          <p:cNvPr id="337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71" y="64573"/>
            <a:ext cx="585493" cy="5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4916" y="0"/>
            <a:ext cx="1965560" cy="68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204974" y="5944311"/>
            <a:ext cx="6455680" cy="471120"/>
          </a:xfrm>
          <a:prstGeom prst="rect">
            <a:avLst/>
          </a:prstGeom>
          <a:solidFill>
            <a:schemeClr val="accent1"/>
          </a:solidFill>
        </p:spPr>
        <p:txBody>
          <a:bodyPr wrap="square" lIns="100803" tIns="50402" rIns="100803" bIns="50402">
            <a:spAutoFit/>
          </a:bodyPr>
          <a:lstStyle/>
          <a:p>
            <a:pPr algn="just"/>
            <a:r>
              <a:rPr lang="ru-RU" sz="1200" i="1" dirty="0"/>
              <a:t>Г. Е. Гаврилов, М. Э. </a:t>
            </a:r>
            <a:r>
              <a:rPr lang="ru-RU" sz="1200" i="1" dirty="0" err="1"/>
              <a:t>Бузоверя</a:t>
            </a:r>
            <a:r>
              <a:rPr lang="ru-RU" sz="1200" i="1" dirty="0"/>
              <a:t>, И. А. Карпов, М. В. </a:t>
            </a:r>
            <a:r>
              <a:rPr lang="ru-RU" sz="1200" i="1" dirty="0" err="1"/>
              <a:t>Таценко</a:t>
            </a:r>
            <a:r>
              <a:rPr lang="ru-RU" sz="1200" i="1" dirty="0"/>
              <a:t>, М. В. Ткаченко, Известия Российской академии наук. Серия физическая» № 8, том 86, </a:t>
            </a:r>
            <a:r>
              <a:rPr lang="ru-RU" sz="1200" i="1" dirty="0" err="1"/>
              <a:t>стр</a:t>
            </a:r>
            <a:r>
              <a:rPr lang="ru-RU" sz="1200" i="1" dirty="0"/>
              <a:t> 1152-1158, 2022.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0735" y="689515"/>
            <a:ext cx="30602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Катодная панель МПК после разборки. </a:t>
            </a:r>
          </a:p>
          <a:p>
            <a:pPr algn="just"/>
            <a:r>
              <a:rPr lang="ru-RU" sz="1600" dirty="0"/>
              <a:t>Белые линии </a:t>
            </a:r>
            <a:r>
              <a:rPr lang="ru-RU" sz="1600" dirty="0">
                <a:sym typeface="Symbol"/>
              </a:rPr>
              <a:t></a:t>
            </a:r>
            <a:r>
              <a:rPr lang="ru-RU" sz="1600" dirty="0"/>
              <a:t> зона, где находится центр эмиссии электронов. </a:t>
            </a:r>
          </a:p>
          <a:p>
            <a:pPr algn="just"/>
            <a:r>
              <a:rPr lang="ru-RU" sz="1600" dirty="0"/>
              <a:t>Вставка внизу </a:t>
            </a:r>
            <a:r>
              <a:rPr lang="ru-RU" sz="1600" dirty="0">
                <a:sym typeface="Symbol"/>
              </a:rPr>
              <a:t></a:t>
            </a:r>
            <a:r>
              <a:rPr lang="ru-RU" sz="1600" dirty="0"/>
              <a:t> снимок образцов катода со следами осадков.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462142" y="2727675"/>
            <a:ext cx="291575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Медная фольга под микроскопом выглядит рыхлой. </a:t>
            </a:r>
            <a:r>
              <a:rPr lang="ru-RU" sz="1400" b="1" dirty="0">
                <a:solidFill>
                  <a:srgbClr val="C00000"/>
                </a:solidFill>
                <a:sym typeface="Symbol"/>
              </a:rPr>
              <a:t></a:t>
            </a:r>
            <a:endParaRPr lang="ru-RU" sz="1400" dirty="0"/>
          </a:p>
          <a:p>
            <a:pPr algn="ctr"/>
            <a:r>
              <a:rPr lang="ru-RU" sz="1400" dirty="0"/>
              <a:t>В электрическом поле у катода </a:t>
            </a:r>
            <a:r>
              <a:rPr lang="ru-RU" sz="1400" i="1" dirty="0" err="1"/>
              <a:t>Е</a:t>
            </a:r>
            <a:r>
              <a:rPr lang="ru-RU" sz="1400" i="1" baseline="-25000" dirty="0" err="1"/>
              <a:t>катод</a:t>
            </a:r>
            <a:r>
              <a:rPr lang="ru-RU" sz="1400" dirty="0"/>
              <a:t> ~ 5 </a:t>
            </a:r>
            <a:r>
              <a:rPr lang="ru-RU" sz="1400" dirty="0" err="1"/>
              <a:t>кВ</a:t>
            </a:r>
            <a:r>
              <a:rPr lang="ru-RU" sz="1400" dirty="0"/>
              <a:t> см</a:t>
            </a:r>
            <a:r>
              <a:rPr lang="ru-RU" sz="1400" baseline="30000" dirty="0"/>
              <a:t>–1</a:t>
            </a:r>
            <a:r>
              <a:rPr lang="ru-RU" sz="1400" dirty="0"/>
              <a:t> на катоде происходит </a:t>
            </a:r>
            <a:r>
              <a:rPr lang="ru-RU" sz="1400" dirty="0" err="1"/>
              <a:t>хемоабсорбция</a:t>
            </a:r>
            <a:r>
              <a:rPr lang="ru-RU" sz="1400" dirty="0"/>
              <a:t> </a:t>
            </a:r>
            <a:r>
              <a:rPr lang="ru-RU" sz="1400" dirty="0" err="1"/>
              <a:t>диссоциировавших</a:t>
            </a:r>
            <a:r>
              <a:rPr lang="ru-RU" sz="1400" dirty="0"/>
              <a:t> молекул газовой смеси </a:t>
            </a:r>
            <a:r>
              <a:rPr lang="en-US" sz="1400" dirty="0"/>
              <a:t>CO</a:t>
            </a:r>
            <a:r>
              <a:rPr lang="en-US" sz="1400" baseline="-25000" dirty="0"/>
              <a:t>2</a:t>
            </a:r>
            <a:r>
              <a:rPr lang="en-US" sz="1400" dirty="0"/>
              <a:t>, CF</a:t>
            </a:r>
            <a:r>
              <a:rPr lang="en-US" sz="1400" baseline="-25000" dirty="0"/>
              <a:t>4</a:t>
            </a:r>
            <a:endParaRPr lang="ru-RU" sz="1400" baseline="-25000" dirty="0"/>
          </a:p>
          <a:p>
            <a:pPr algn="just"/>
            <a:r>
              <a:rPr lang="ru-RU" sz="1200" b="1" dirty="0">
                <a:solidFill>
                  <a:srgbClr val="C00000"/>
                </a:solidFill>
                <a:sym typeface="Symbol"/>
              </a:rPr>
              <a:t></a:t>
            </a:r>
            <a:r>
              <a:rPr lang="ru-RU" sz="1200" dirty="0">
                <a:sym typeface="Symbol"/>
              </a:rPr>
              <a:t> </a:t>
            </a:r>
            <a:r>
              <a:rPr lang="ru-RU" sz="1200" b="1" dirty="0">
                <a:solidFill>
                  <a:srgbClr val="C00000"/>
                </a:solidFill>
                <a:sym typeface="Symbol"/>
              </a:rPr>
              <a:t> вдоль </a:t>
            </a:r>
            <a:r>
              <a:rPr lang="ru-RU" sz="1200" b="1" dirty="0">
                <a:solidFill>
                  <a:srgbClr val="C00000"/>
                </a:solidFill>
              </a:rPr>
              <a:t> анодных проволочек на катоде </a:t>
            </a:r>
            <a:r>
              <a:rPr lang="ru-RU" sz="1200" b="1" dirty="0">
                <a:solidFill>
                  <a:srgbClr val="C00000"/>
                </a:solidFill>
                <a:sym typeface="Symbol"/>
              </a:rPr>
              <a:t>образуются полосы осадков </a:t>
            </a:r>
            <a:endParaRPr lang="ru-RU" sz="1200" b="1" dirty="0">
              <a:solidFill>
                <a:srgbClr val="C00000"/>
              </a:solidFill>
            </a:endParaRPr>
          </a:p>
          <a:p>
            <a:pPr algn="just"/>
            <a:r>
              <a:rPr lang="ru-RU" sz="1200" b="1" dirty="0">
                <a:solidFill>
                  <a:srgbClr val="C00000"/>
                </a:solidFill>
                <a:sym typeface="Symbol"/>
              </a:rPr>
              <a:t>  источник образований  плазмохимия газового разряда на аноде !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68966" y="6557486"/>
            <a:ext cx="449973" cy="500063"/>
          </a:xfrm>
        </p:spPr>
        <p:txBody>
          <a:bodyPr/>
          <a:lstStyle/>
          <a:p>
            <a:pPr>
              <a:defRPr/>
            </a:pPr>
            <a:fld id="{4975FFA5-4919-4644-98D5-9A3ACF3AE0D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7931" y="48120"/>
            <a:ext cx="652505" cy="65530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45029"/>
            <a:ext cx="7455999" cy="43679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84" y="5112943"/>
            <a:ext cx="7554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МПК  демонтированная из мюонного детектора для исследования причины появления спонтанных токов ! </a:t>
            </a:r>
            <a:r>
              <a:rPr lang="ru-RU" b="1" dirty="0">
                <a:solidFill>
                  <a:srgbClr val="FF0000"/>
                </a:solidFill>
              </a:rPr>
              <a:t>2018 г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19470" y="6909756"/>
            <a:ext cx="3306313" cy="283324"/>
          </a:xfrm>
        </p:spPr>
        <p:txBody>
          <a:bodyPr/>
          <a:lstStyle/>
          <a:p>
            <a:pPr>
              <a:defRPr/>
            </a:pPr>
            <a:r>
              <a:rPr lang="ru-RU" sz="1200" dirty="0">
                <a:solidFill>
                  <a:srgbClr val="000000"/>
                </a:solidFill>
              </a:rPr>
              <a:t>ЯДРО-2024, Дубна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532862" y="6557486"/>
            <a:ext cx="1386077" cy="500063"/>
          </a:xfrm>
        </p:spPr>
        <p:txBody>
          <a:bodyPr/>
          <a:lstStyle/>
          <a:p>
            <a:pPr>
              <a:defRPr/>
            </a:pPr>
            <a:fld id="{9384C0D4-7D64-4C1B-9966-52F8AE2183C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081" y="0"/>
            <a:ext cx="9236647" cy="1209784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accent2"/>
                </a:solidFill>
              </a:rPr>
              <a:t>Распределение химических элементов на поверхности катода:</a:t>
            </a:r>
            <a:r>
              <a:rPr lang="en-US" sz="1800" b="1" dirty="0">
                <a:solidFill>
                  <a:schemeClr val="accent2"/>
                </a:solidFill>
              </a:rPr>
              <a:t> XEM  </a:t>
            </a:r>
            <a:r>
              <a:rPr lang="ru-RU" sz="1800" b="1" dirty="0">
                <a:solidFill>
                  <a:schemeClr val="accent2"/>
                </a:solidFill>
              </a:rPr>
              <a:t>изображение,</a:t>
            </a:r>
            <a:r>
              <a:rPr lang="en-US" sz="1800" b="1" dirty="0">
                <a:solidFill>
                  <a:schemeClr val="accent2"/>
                </a:solidFill>
              </a:rPr>
              <a:t> EDS</a:t>
            </a:r>
            <a:r>
              <a:rPr lang="ru-RU" sz="1800" b="1" dirty="0">
                <a:solidFill>
                  <a:schemeClr val="accent2"/>
                </a:solidFill>
              </a:rPr>
              <a:t> спектры и карта распределения элементов</a:t>
            </a:r>
          </a:p>
          <a:p>
            <a:pPr algn="ctr"/>
            <a:endParaRPr lang="ru-RU" sz="1800" b="1" dirty="0">
              <a:solidFill>
                <a:schemeClr val="accent2"/>
              </a:solidFill>
            </a:endParaRPr>
          </a:p>
          <a:p>
            <a:pPr algn="ctr"/>
            <a:r>
              <a:rPr lang="en-US" sz="1800" b="1" dirty="0">
                <a:solidFill>
                  <a:schemeClr val="accent2"/>
                </a:solidFill>
              </a:rPr>
              <a:t> </a:t>
            </a:r>
            <a:r>
              <a:rPr lang="ru-RU" sz="18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5046696" y="6912817"/>
            <a:ext cx="3306313" cy="281313"/>
          </a:xfrm>
        </p:spPr>
        <p:txBody>
          <a:bodyPr/>
          <a:lstStyle/>
          <a:p>
            <a:pPr>
              <a:defRPr/>
            </a:pPr>
            <a:r>
              <a:rPr lang="ru-RU" sz="1200" dirty="0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452688" y="3103533"/>
            <a:ext cx="5469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58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915" y="31245"/>
            <a:ext cx="574065" cy="5390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5" descr="ПИЯФ РА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6" y="72058"/>
            <a:ext cx="404273" cy="4350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tx1">
                <a:lumMod val="95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326" y="604892"/>
            <a:ext cx="5941662" cy="32755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42826" y="3847887"/>
            <a:ext cx="48604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Вверху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 – 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XEM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изображение и 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EDS (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Energy dispersive X-ray spectroscopy analysis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 карта распределения элементов в поле микроскопа </a:t>
            </a:r>
            <a:endParaRPr lang="ru-RU" sz="2200" dirty="0"/>
          </a:p>
          <a:p>
            <a:endParaRPr lang="ru-RU" sz="2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Внизу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–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EDS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 анализ состава элементов в разных точках поверхности</a:t>
            </a:r>
            <a:endParaRPr lang="ru-RU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1" y="612841"/>
            <a:ext cx="4245088" cy="335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6" y="3963731"/>
            <a:ext cx="5256584" cy="323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37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532862" y="6557486"/>
            <a:ext cx="1386077" cy="500063"/>
          </a:xfrm>
        </p:spPr>
        <p:txBody>
          <a:bodyPr/>
          <a:lstStyle/>
          <a:p>
            <a:pPr>
              <a:defRPr/>
            </a:pPr>
            <a:fld id="{9384C0D4-7D64-4C1B-9966-52F8AE2183C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4428406" y="6854870"/>
            <a:ext cx="3306313" cy="346030"/>
          </a:xfrm>
        </p:spPr>
        <p:txBody>
          <a:bodyPr/>
          <a:lstStyle/>
          <a:p>
            <a:pPr>
              <a:defRPr/>
            </a:pPr>
            <a:r>
              <a:rPr lang="ru-RU" sz="1200" dirty="0">
                <a:solidFill>
                  <a:srgbClr val="000000"/>
                </a:solidFill>
              </a:rPr>
              <a:t>ЯДРО-2024, Дубна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452688" y="3103533"/>
            <a:ext cx="5469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58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901" y="605441"/>
            <a:ext cx="102467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 err="1"/>
              <a:t>Рамановские</a:t>
            </a:r>
            <a:r>
              <a:rPr lang="ru-RU" sz="1800" dirty="0"/>
              <a:t> спектры получены с помощью</a:t>
            </a:r>
            <a:r>
              <a:rPr lang="en-US" sz="1800" dirty="0"/>
              <a:t> DXR </a:t>
            </a:r>
            <a:r>
              <a:rPr lang="ru-RU" sz="1800" dirty="0" err="1"/>
              <a:t>Рамановского</a:t>
            </a:r>
            <a:r>
              <a:rPr lang="ru-RU" sz="1800" dirty="0"/>
              <a:t> микроскопа</a:t>
            </a:r>
            <a:r>
              <a:rPr lang="en-US" sz="1800" dirty="0"/>
              <a:t> (</a:t>
            </a:r>
            <a:r>
              <a:rPr lang="en-US" sz="1800" dirty="0" err="1"/>
              <a:t>Thermo</a:t>
            </a:r>
            <a:r>
              <a:rPr lang="ru-RU" sz="1800" dirty="0"/>
              <a:t> </a:t>
            </a:r>
            <a:r>
              <a:rPr lang="en-US" sz="1800" dirty="0"/>
              <a:t>Fisher</a:t>
            </a:r>
            <a:r>
              <a:rPr lang="ru-RU" sz="1800" dirty="0"/>
              <a:t> </a:t>
            </a:r>
            <a:r>
              <a:rPr lang="en-US" sz="1800" dirty="0"/>
              <a:t>Scientific, Waltham, MA, USA). </a:t>
            </a:r>
            <a:endParaRPr lang="ru-RU" sz="1800" dirty="0"/>
          </a:p>
          <a:p>
            <a:pPr algn="just"/>
            <a:r>
              <a:rPr lang="ru-RU" sz="1800" dirty="0"/>
              <a:t>Образец облучался диодным лазером с длиной волны </a:t>
            </a:r>
            <a:r>
              <a:rPr lang="en-US" sz="1800" dirty="0"/>
              <a:t>532 </a:t>
            </a:r>
            <a:r>
              <a:rPr lang="ru-RU" sz="1800" dirty="0" err="1"/>
              <a:t>нм</a:t>
            </a:r>
            <a:r>
              <a:rPr lang="en-US" sz="1800" dirty="0"/>
              <a:t> </a:t>
            </a:r>
            <a:r>
              <a:rPr lang="ru-RU" sz="1800" dirty="0"/>
              <a:t>и мощностью</a:t>
            </a:r>
            <a:r>
              <a:rPr lang="en-US" sz="1800" dirty="0"/>
              <a:t> 10 </a:t>
            </a:r>
            <a:r>
              <a:rPr lang="ru-RU" sz="1800" dirty="0"/>
              <a:t>мВт</a:t>
            </a:r>
            <a:r>
              <a:rPr lang="en-US" sz="1800" dirty="0"/>
              <a:t>, </a:t>
            </a:r>
            <a:r>
              <a:rPr lang="ru-RU" sz="1800" dirty="0"/>
              <a:t>который фокусировался в пятно на поверхности</a:t>
            </a:r>
            <a:r>
              <a:rPr lang="en-US" sz="1800" dirty="0"/>
              <a:t> 1.1 </a:t>
            </a:r>
            <a:r>
              <a:rPr lang="en-US" sz="1800" dirty="0" err="1"/>
              <a:t>μm</a:t>
            </a:r>
            <a:r>
              <a:rPr lang="en-US" sz="1800" dirty="0"/>
              <a:t>.</a:t>
            </a:r>
            <a:endParaRPr lang="ru-RU" sz="1800" dirty="0"/>
          </a:p>
          <a:p>
            <a:pPr algn="just"/>
            <a:r>
              <a:rPr lang="en-US" sz="1800" dirty="0"/>
              <a:t> </a:t>
            </a:r>
            <a:endParaRPr lang="ru-RU" sz="1800" dirty="0"/>
          </a:p>
          <a:p>
            <a:pPr algn="just"/>
            <a:r>
              <a:rPr lang="ru-RU" sz="1800" dirty="0"/>
              <a:t>Спектры для подавления </a:t>
            </a:r>
            <a:r>
              <a:rPr lang="ru-RU" sz="1800" dirty="0" err="1"/>
              <a:t>люминисцентного</a:t>
            </a:r>
            <a:r>
              <a:rPr lang="ru-RU" sz="1800" dirty="0"/>
              <a:t> фона обработаны при помощи полинома 5-го порядка с использованием </a:t>
            </a:r>
            <a:r>
              <a:rPr lang="en-US" sz="1800" dirty="0"/>
              <a:t> </a:t>
            </a:r>
            <a:r>
              <a:rPr lang="ru-RU" sz="1800" dirty="0"/>
              <a:t>встроенного программного пакета </a:t>
            </a:r>
            <a:r>
              <a:rPr lang="en-US" sz="1800" dirty="0" err="1"/>
              <a:t>Omnic</a:t>
            </a:r>
            <a:r>
              <a:rPr lang="en-US" sz="1800" dirty="0"/>
              <a:t> software (OMNIC for Dispersive Raman 9.2.41.)</a:t>
            </a: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900" y="63429"/>
            <a:ext cx="574065" cy="5390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5" descr="ПИЯФ РА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" y="74168"/>
            <a:ext cx="490911" cy="5282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tx1">
                <a:lumMod val="95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55998" y="-53494"/>
            <a:ext cx="759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/>
                </a:solidFill>
              </a:rPr>
              <a:t>Результаты исследований катода МПК</a:t>
            </a:r>
            <a:r>
              <a:rPr lang="en-US" sz="1600" dirty="0">
                <a:solidFill>
                  <a:schemeClr val="accent6"/>
                </a:solidFill>
              </a:rPr>
              <a:t>:</a:t>
            </a:r>
            <a:endParaRPr lang="ru-RU" sz="1600" dirty="0">
              <a:solidFill>
                <a:schemeClr val="accent6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675344" y="215274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4459" y="327146"/>
            <a:ext cx="8633272" cy="378787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ru-RU" sz="1800" b="1" dirty="0" err="1">
                <a:solidFill>
                  <a:schemeClr val="accent2"/>
                </a:solidFill>
              </a:rPr>
              <a:t>Рамановская</a:t>
            </a:r>
            <a:r>
              <a:rPr lang="ru-RU" sz="1800" b="1" dirty="0">
                <a:solidFill>
                  <a:schemeClr val="accent2"/>
                </a:solidFill>
              </a:rPr>
              <a:t> спектроскопия  поверхности  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289929" y="6847050"/>
            <a:ext cx="2436231" cy="297384"/>
          </a:xfrm>
        </p:spPr>
        <p:txBody>
          <a:bodyPr/>
          <a:lstStyle/>
          <a:p>
            <a:pPr>
              <a:defRPr/>
            </a:pPr>
            <a:fld id="{A8DA7BC9-3F45-47E8-B6A2-C852AF95DB86}" type="datetime1">
              <a:rPr lang="ru-RU" sz="1200" smtClean="0">
                <a:solidFill>
                  <a:srgbClr val="000000"/>
                </a:solidFill>
              </a:rPr>
              <a:t>03.07.2024</a:t>
            </a:fld>
            <a:endParaRPr lang="ru-RU" sz="1200" dirty="0">
              <a:solidFill>
                <a:srgbClr val="0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3" y="2982626"/>
            <a:ext cx="4974039" cy="271584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652542" y="1450900"/>
            <a:ext cx="424926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 dirty="0"/>
              <a:t>Анализируемая точка</a:t>
            </a:r>
            <a:r>
              <a:rPr lang="en-US" sz="1100" i="1" dirty="0"/>
              <a:t> 1.1 </a:t>
            </a:r>
            <a:r>
              <a:rPr lang="en-US" sz="1100" i="1" dirty="0" err="1"/>
              <a:t>μm</a:t>
            </a:r>
            <a:r>
              <a:rPr lang="en-US" sz="1100" i="1" dirty="0"/>
              <a:t> </a:t>
            </a:r>
            <a:r>
              <a:rPr lang="ru-RU" sz="1100" i="1" dirty="0"/>
              <a:t>выделены красными кружками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729" y="2650739"/>
            <a:ext cx="4249265" cy="34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6643" y="5985094"/>
            <a:ext cx="5039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Оптическое изображение (×400, ×1000) медного покрытия</a:t>
            </a:r>
            <a:r>
              <a:rPr lang="en-US" sz="1400" dirty="0"/>
              <a:t> FR4 (</a:t>
            </a:r>
            <a:r>
              <a:rPr lang="ru-RU" sz="1400" dirty="0"/>
              <a:t>слева) и </a:t>
            </a:r>
            <a:r>
              <a:rPr lang="ru-RU" sz="1400" dirty="0" err="1"/>
              <a:t>рамановский</a:t>
            </a:r>
            <a:r>
              <a:rPr lang="ru-RU" sz="1400" dirty="0"/>
              <a:t> спектр поверхности</a:t>
            </a:r>
          </a:p>
          <a:p>
            <a:r>
              <a:rPr lang="ru-RU" sz="1400" dirty="0"/>
              <a:t>контрольного образца </a:t>
            </a:r>
            <a:r>
              <a:rPr lang="en-US" sz="1400" dirty="0"/>
              <a:t>FR4</a:t>
            </a:r>
            <a:r>
              <a:rPr lang="ru-RU" sz="1400" dirty="0"/>
              <a:t>  (справа).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93614" y="6108135"/>
            <a:ext cx="52822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Оптическое изображение (×500) поверхности медного покрытия</a:t>
            </a:r>
            <a:r>
              <a:rPr lang="en-US" sz="1400" dirty="0"/>
              <a:t> </a:t>
            </a:r>
            <a:r>
              <a:rPr lang="ru-RU" sz="1400" dirty="0"/>
              <a:t>катода</a:t>
            </a:r>
            <a:r>
              <a:rPr lang="en-US" sz="1400" dirty="0"/>
              <a:t> (</a:t>
            </a:r>
            <a:r>
              <a:rPr lang="ru-RU" sz="1400" dirty="0"/>
              <a:t>слева) после работы </a:t>
            </a:r>
            <a:r>
              <a:rPr lang="en-US" sz="1400" dirty="0"/>
              <a:t>MWPC </a:t>
            </a:r>
            <a:r>
              <a:rPr lang="ru-RU" sz="1400" dirty="0"/>
              <a:t>в</a:t>
            </a:r>
            <a:r>
              <a:rPr lang="en-US" sz="1400" dirty="0"/>
              <a:t> </a:t>
            </a:r>
            <a:r>
              <a:rPr lang="en-US" sz="1400" dirty="0" err="1"/>
              <a:t>LHCb</a:t>
            </a:r>
            <a:r>
              <a:rPr lang="en-US" sz="1400" dirty="0"/>
              <a:t> </a:t>
            </a:r>
            <a:r>
              <a:rPr lang="ru-RU" sz="1400" dirty="0"/>
              <a:t>и </a:t>
            </a:r>
            <a:r>
              <a:rPr lang="ru-RU" sz="1400" dirty="0" err="1"/>
              <a:t>рамановский</a:t>
            </a:r>
            <a:r>
              <a:rPr lang="ru-RU" sz="1400" dirty="0"/>
              <a:t> спектр (справа) в точках  дефектов   </a:t>
            </a:r>
          </a:p>
        </p:txBody>
      </p:sp>
    </p:spTree>
    <p:extLst>
      <p:ext uri="{BB962C8B-B14F-4D97-AF65-F5344CB8AC3E}">
        <p14:creationId xmlns:p14="http://schemas.microsoft.com/office/powerpoint/2010/main" val="1339271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532862" y="6557486"/>
            <a:ext cx="1386077" cy="500063"/>
          </a:xfrm>
        </p:spPr>
        <p:txBody>
          <a:bodyPr/>
          <a:lstStyle/>
          <a:p>
            <a:pPr>
              <a:defRPr/>
            </a:pPr>
            <a:fld id="{9384C0D4-7D64-4C1B-9966-52F8AE2183C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4428406" y="6854870"/>
            <a:ext cx="3306313" cy="346030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ЯДРО-2024, Дубна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452688" y="3103533"/>
            <a:ext cx="5469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58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701" y="864146"/>
            <a:ext cx="1024678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err="1"/>
              <a:t>Рамановские</a:t>
            </a:r>
            <a:r>
              <a:rPr lang="ru-RU" sz="1200" dirty="0"/>
              <a:t> спектры получены с помощью</a:t>
            </a:r>
            <a:r>
              <a:rPr lang="en-US" sz="1200" dirty="0"/>
              <a:t> DXR </a:t>
            </a:r>
            <a:r>
              <a:rPr lang="ru-RU" sz="1200" dirty="0" err="1"/>
              <a:t>Рамановского</a:t>
            </a:r>
            <a:r>
              <a:rPr lang="ru-RU" sz="1200" dirty="0"/>
              <a:t> микроскопа</a:t>
            </a:r>
            <a:r>
              <a:rPr lang="en-US" sz="1200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Thermo</a:t>
            </a:r>
            <a:r>
              <a:rPr lang="ru-RU" sz="1400" dirty="0"/>
              <a:t> </a:t>
            </a:r>
            <a:r>
              <a:rPr lang="en-US" sz="1400" dirty="0"/>
              <a:t>Fisher</a:t>
            </a:r>
            <a:r>
              <a:rPr lang="ru-RU" sz="1400" dirty="0"/>
              <a:t> </a:t>
            </a:r>
            <a:r>
              <a:rPr lang="en-US" sz="1400" dirty="0"/>
              <a:t>Scientific, Waltham, MA, USA).</a:t>
            </a:r>
            <a:r>
              <a:rPr lang="en-US" sz="1600" dirty="0"/>
              <a:t> </a:t>
            </a:r>
            <a:endParaRPr lang="ru-RU" sz="1600" dirty="0"/>
          </a:p>
          <a:p>
            <a:pPr algn="just"/>
            <a:r>
              <a:rPr lang="ru-RU" sz="1200" dirty="0"/>
              <a:t>Образец облучался диодным лазером с длиной волны </a:t>
            </a:r>
            <a:r>
              <a:rPr lang="en-US" sz="1200" dirty="0"/>
              <a:t>532 </a:t>
            </a:r>
            <a:r>
              <a:rPr lang="ru-RU" sz="1200" dirty="0" err="1"/>
              <a:t>нм</a:t>
            </a:r>
            <a:r>
              <a:rPr lang="en-US" sz="1200" dirty="0"/>
              <a:t> </a:t>
            </a:r>
            <a:r>
              <a:rPr lang="ru-RU" sz="1200" dirty="0"/>
              <a:t>и мощностью</a:t>
            </a:r>
            <a:r>
              <a:rPr lang="en-US" sz="1200" dirty="0"/>
              <a:t> 10 </a:t>
            </a:r>
            <a:r>
              <a:rPr lang="ru-RU" sz="1200" dirty="0"/>
              <a:t>мВт</a:t>
            </a:r>
            <a:r>
              <a:rPr lang="en-US" sz="1200" dirty="0"/>
              <a:t>, </a:t>
            </a:r>
            <a:r>
              <a:rPr lang="ru-RU" sz="1200" dirty="0"/>
              <a:t>который фокусировался в пятно на поверхности</a:t>
            </a:r>
            <a:r>
              <a:rPr lang="en-US" sz="1200" dirty="0"/>
              <a:t> 1.1 </a:t>
            </a:r>
            <a:r>
              <a:rPr lang="en-US" sz="1200" dirty="0" err="1"/>
              <a:t>μm</a:t>
            </a:r>
            <a:r>
              <a:rPr lang="en-US" sz="1200" dirty="0"/>
              <a:t>.</a:t>
            </a:r>
            <a:endParaRPr lang="ru-RU" sz="1200" dirty="0"/>
          </a:p>
          <a:p>
            <a:pPr algn="just"/>
            <a:r>
              <a:rPr lang="en-US" sz="1200" dirty="0"/>
              <a:t> </a:t>
            </a:r>
            <a:endParaRPr lang="ru-RU" sz="1200" dirty="0"/>
          </a:p>
          <a:p>
            <a:pPr algn="just"/>
            <a:r>
              <a:rPr lang="ru-RU" sz="1200" dirty="0"/>
              <a:t>Спектры для подавления </a:t>
            </a:r>
            <a:r>
              <a:rPr lang="ru-RU" sz="1200" dirty="0" err="1"/>
              <a:t>люминисцентного</a:t>
            </a:r>
            <a:r>
              <a:rPr lang="ru-RU" sz="1200" dirty="0"/>
              <a:t> фона обработаны при помощи полинома 5-го порядка с использованием </a:t>
            </a:r>
            <a:r>
              <a:rPr lang="en-US" sz="1200" dirty="0"/>
              <a:t> </a:t>
            </a:r>
            <a:r>
              <a:rPr lang="ru-RU" sz="1200" dirty="0"/>
              <a:t>встроенного программного пакета </a:t>
            </a:r>
            <a:r>
              <a:rPr lang="en-US" sz="1200" dirty="0" err="1"/>
              <a:t>Omnic</a:t>
            </a:r>
            <a:r>
              <a:rPr lang="en-US" sz="1200" dirty="0"/>
              <a:t> software (OMNIC for Dispersive Raman 9.2.41.)</a:t>
            </a:r>
          </a:p>
          <a:p>
            <a:pPr algn="just"/>
            <a:r>
              <a:rPr lang="ru-RU" sz="1200" dirty="0"/>
              <a:t>Увеличение микроскопа</a:t>
            </a:r>
            <a:r>
              <a:rPr lang="en-US" sz="1200" dirty="0"/>
              <a:t> x</a:t>
            </a:r>
            <a:r>
              <a:rPr lang="ru-RU" sz="1200" dirty="0"/>
              <a:t> </a:t>
            </a:r>
            <a:r>
              <a:rPr lang="en-US" sz="1200" dirty="0"/>
              <a:t>500. </a:t>
            </a:r>
            <a:r>
              <a:rPr lang="ru-RU" sz="1200" dirty="0"/>
              <a:t>Анализируемая точка</a:t>
            </a:r>
            <a:r>
              <a:rPr lang="en-US" sz="1200" dirty="0"/>
              <a:t> 1.1 </a:t>
            </a:r>
            <a:r>
              <a:rPr lang="en-US" sz="1200" dirty="0" err="1"/>
              <a:t>μm</a:t>
            </a:r>
            <a:r>
              <a:rPr lang="en-US" sz="1200" dirty="0"/>
              <a:t> </a:t>
            </a:r>
            <a:r>
              <a:rPr lang="ru-RU" sz="1200" dirty="0"/>
              <a:t>выделены красными кружками</a:t>
            </a:r>
            <a:r>
              <a:rPr lang="en-US" sz="1200" dirty="0"/>
              <a:t>.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900" y="63429"/>
            <a:ext cx="574065" cy="5390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5" descr="ПИЯФ РА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" y="74168"/>
            <a:ext cx="490911" cy="5282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tx1">
                <a:lumMod val="95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55998" y="-53494"/>
            <a:ext cx="759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/>
                </a:solidFill>
              </a:rPr>
              <a:t>Результаты исследований катода МПК</a:t>
            </a:r>
            <a:r>
              <a:rPr lang="en-US" sz="1600" dirty="0">
                <a:solidFill>
                  <a:schemeClr val="accent6"/>
                </a:solidFill>
              </a:rPr>
              <a:t>: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7700" y="5914769"/>
            <a:ext cx="2088232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50800" dir="15600000" algn="ctr" rotWithShape="0">
              <a:schemeClr val="bg2">
                <a:lumMod val="20000"/>
                <a:lumOff val="8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 – 1580 cm</a:t>
            </a:r>
            <a:r>
              <a:rPr lang="en-US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 – 2680 cm</a:t>
            </a:r>
            <a:r>
              <a:rPr lang="en-US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 </a:t>
            </a:r>
          </a:p>
          <a:p>
            <a:r>
              <a:rPr lang="en-US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– 1325 cm</a:t>
            </a:r>
            <a:r>
              <a:rPr lang="en-US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2050" name="Picture 2" descr="D:\DRAFT_to\КОНФЕРЕНЦИИ\ЯДРО_2024\Raman_D_G_2D_peak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099" y="2271905"/>
            <a:ext cx="8558732" cy="355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699" y="5444833"/>
            <a:ext cx="7026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800" i="1" dirty="0"/>
              <a:t>На поверхности катода в переходной области присутствуют образования </a:t>
            </a:r>
            <a:r>
              <a:rPr lang="ru-RU" sz="1800" i="1" dirty="0" err="1"/>
              <a:t>нанографита</a:t>
            </a:r>
            <a:r>
              <a:rPr lang="ru-RU" sz="1800" i="1" dirty="0"/>
              <a:t> или </a:t>
            </a:r>
            <a:r>
              <a:rPr lang="ru-RU" sz="1800" i="1" dirty="0" err="1"/>
              <a:t>графена</a:t>
            </a:r>
            <a:r>
              <a:rPr lang="ru-RU" sz="1800" i="1" dirty="0"/>
              <a:t>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800" i="1" dirty="0"/>
              <a:t>Разрешение пиков не позволяет однозначно определить вид образования</a:t>
            </a:r>
            <a:r>
              <a:rPr lang="en-US" sz="1800" i="1" dirty="0"/>
              <a:t>: </a:t>
            </a:r>
            <a:r>
              <a:rPr lang="ru-RU" sz="1800" i="1" dirty="0" err="1"/>
              <a:t>графен</a:t>
            </a:r>
            <a:r>
              <a:rPr lang="ru-RU" sz="1800" i="1" dirty="0"/>
              <a:t> / графит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675344" y="215274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4459" y="327146"/>
            <a:ext cx="8633272" cy="378787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ru-RU" sz="1800" b="1" dirty="0" err="1">
                <a:solidFill>
                  <a:schemeClr val="accent2"/>
                </a:solidFill>
              </a:rPr>
              <a:t>Рамановская</a:t>
            </a:r>
            <a:r>
              <a:rPr lang="ru-RU" sz="1800" b="1" dirty="0">
                <a:solidFill>
                  <a:schemeClr val="accent2"/>
                </a:solidFill>
              </a:rPr>
              <a:t> спектроскопия  поверхности  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DA7BC9-3F45-47E8-B6A2-C852AF95DB86}" type="datetime1">
              <a:rPr lang="ru-RU" smtClean="0">
                <a:solidFill>
                  <a:srgbClr val="000000"/>
                </a:solidFill>
              </a:rPr>
              <a:t>03.07.2024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16" name="Picture 3" descr="D:\DRAFT_to\КОНФЕРЕНЦИИ\ЯДРО_2024\Dubna04.2024\Circle_frag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4" y="2141837"/>
            <a:ext cx="2632401" cy="1805750"/>
          </a:xfrm>
          <a:prstGeom prst="rect">
            <a:avLst/>
          </a:prstGeom>
          <a:noFill/>
          <a:effectLst>
            <a:outerShdw blurRad="50800" dist="38100" dir="2520000" algn="r" rotWithShape="0">
              <a:schemeClr val="bg1">
                <a:alpha val="9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523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>
          <a:xfrm>
            <a:off x="645530" y="171064"/>
            <a:ext cx="8104785" cy="591741"/>
          </a:xfrm>
        </p:spPr>
        <p:txBody>
          <a:bodyPr/>
          <a:lstStyle/>
          <a:p>
            <a:pPr eaLnBrk="1" hangingPunct="1"/>
            <a:r>
              <a:rPr lang="ru-RU" altLang="ko-KR" sz="2000" b="1" dirty="0">
                <a:solidFill>
                  <a:schemeClr val="accent2"/>
                </a:solidFill>
                <a:latin typeface="+mn-lt"/>
              </a:rPr>
              <a:t>RBS</a:t>
            </a:r>
            <a:r>
              <a:rPr lang="en-US" altLang="ko-KR" sz="2000" b="1" dirty="0">
                <a:solidFill>
                  <a:schemeClr val="accent2"/>
                </a:solidFill>
                <a:latin typeface="+mn-lt"/>
                <a:ea typeface="굴림" pitchFamily="34" charset="-127"/>
              </a:rPr>
              <a:t> </a:t>
            </a:r>
            <a:r>
              <a:rPr lang="ru-RU" altLang="ko-KR" sz="2000" b="1" dirty="0">
                <a:solidFill>
                  <a:schemeClr val="accent2"/>
                </a:solidFill>
                <a:latin typeface="+mn-lt"/>
                <a:ea typeface="굴림" pitchFamily="34" charset="-127"/>
              </a:rPr>
              <a:t>элементный </a:t>
            </a:r>
            <a:r>
              <a:rPr lang="ru-RU" altLang="ko-KR" sz="2000" b="1" dirty="0">
                <a:solidFill>
                  <a:schemeClr val="accent2"/>
                </a:solidFill>
                <a:latin typeface="+mn-lt"/>
              </a:rPr>
              <a:t>анализ поверхности по глубине</a:t>
            </a:r>
            <a:endParaRPr lang="ru-RU" sz="2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-204782"/>
            <a:ext cx="203639" cy="40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362490"/>
              </p:ext>
            </p:extLst>
          </p:nvPr>
        </p:nvGraphicFramePr>
        <p:xfrm>
          <a:off x="174018" y="1040130"/>
          <a:ext cx="2265132" cy="2059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3715269" imgH="3677163" progId="PBrush">
                  <p:embed/>
                </p:oleObj>
              </mc:Choice>
              <mc:Fallback>
                <p:oleObj name="Точечный рисунок" r:id="rId3" imgW="3715269" imgH="3677163" progId="PBrush">
                  <p:embed/>
                  <p:pic>
                    <p:nvPicPr>
                      <p:cNvPr id="102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018" y="1040130"/>
                        <a:ext cx="2265132" cy="20599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06" name="Group 1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099779"/>
              </p:ext>
            </p:extLst>
          </p:nvPr>
        </p:nvGraphicFramePr>
        <p:xfrm>
          <a:off x="6372623" y="905048"/>
          <a:ext cx="4015951" cy="2035251"/>
        </p:xfrm>
        <a:graphic>
          <a:graphicData uri="http://schemas.openxmlformats.org/drawingml/2006/table">
            <a:tbl>
              <a:tblPr/>
              <a:tblGrid>
                <a:gridCol w="1262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49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838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Элемент</a:t>
                      </a:r>
                      <a:endParaRPr kumimoji="0" lang="ru-RU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1слой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ат</a:t>
                      </a: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. %</a:t>
                      </a:r>
                      <a:endParaRPr kumimoji="0" lang="ru-RU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слой </a:t>
                      </a:r>
                      <a:r>
                        <a:rPr lang="ru-RU" sz="13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ат</a:t>
                      </a:r>
                      <a:r>
                        <a:rPr lang="ru-RU" sz="13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.,%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3 слой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ат</a:t>
                      </a: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., %</a:t>
                      </a:r>
                      <a:endParaRPr kumimoji="0" lang="ru-RU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0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Cu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15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25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100</a:t>
                      </a:r>
                      <a:endParaRPr kumimoji="0" 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0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O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80</a:t>
                      </a:r>
                      <a:endParaRPr kumimoji="0" 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65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-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0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C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5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10</a:t>
                      </a:r>
                      <a:endParaRPr kumimoji="0" 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-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19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Толщина,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m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0.2</a:t>
                      </a:r>
                      <a:endParaRPr kumimoji="0" 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1.8</a:t>
                      </a:r>
                      <a:endParaRPr kumimoji="0" 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104410" marR="104410" marT="47983" marB="479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62" name="Picture 1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794" y="3475425"/>
            <a:ext cx="2299522" cy="215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3" name="Rectangle 149"/>
          <p:cNvSpPr>
            <a:spLocks noChangeArrowheads="1"/>
          </p:cNvSpPr>
          <p:nvPr/>
        </p:nvSpPr>
        <p:spPr bwMode="auto">
          <a:xfrm>
            <a:off x="0" y="2627239"/>
            <a:ext cx="203639" cy="40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ru-RU"/>
          </a:p>
        </p:txBody>
      </p:sp>
      <p:graphicFrame>
        <p:nvGraphicFramePr>
          <p:cNvPr id="1027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75843"/>
              </p:ext>
            </p:extLst>
          </p:nvPr>
        </p:nvGraphicFramePr>
        <p:xfrm>
          <a:off x="2871823" y="3305319"/>
          <a:ext cx="3306314" cy="2393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11323810" imgH="7849696" progId="PBrush">
                  <p:embed/>
                </p:oleObj>
              </mc:Choice>
              <mc:Fallback>
                <p:oleObj name="Точечный рисунок" r:id="rId6" imgW="11323810" imgH="7849696" progId="PBrush">
                  <p:embed/>
                  <p:pic>
                    <p:nvPicPr>
                      <p:cNvPr id="1027" name="Object 1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1823" y="3305319"/>
                        <a:ext cx="3306314" cy="23937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" name="Group 30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17866187"/>
              </p:ext>
            </p:extLst>
          </p:nvPr>
        </p:nvGraphicFramePr>
        <p:xfrm>
          <a:off x="6207609" y="3230312"/>
          <a:ext cx="4245452" cy="2343548"/>
        </p:xfrm>
        <a:graphic>
          <a:graphicData uri="http://schemas.openxmlformats.org/drawingml/2006/table">
            <a:tbl>
              <a:tblPr/>
              <a:tblGrid>
                <a:gridCol w="1340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3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757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Элемент</a:t>
                      </a:r>
                      <a:endParaRPr kumimoji="0" lang="ru-RU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69" marB="479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1слой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ат</a:t>
                      </a: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. %</a:t>
                      </a:r>
                      <a:endParaRPr kumimoji="0" lang="ru-RU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69" marB="479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2слой </a:t>
                      </a:r>
                      <a:r>
                        <a:rPr lang="ru-RU" sz="13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ат</a:t>
                      </a:r>
                      <a:r>
                        <a:rPr lang="ru-RU" sz="13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.,%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69" marB="479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3 слой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ат</a:t>
                      </a: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., %</a:t>
                      </a:r>
                      <a:endParaRPr kumimoji="0" lang="ru-RU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69" marB="479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14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Cu</a:t>
                      </a:r>
                      <a:endParaRPr kumimoji="0" lang="ru-RU" sz="15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14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14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14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F</a:t>
                      </a: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/>
                        <a:buNone/>
                        <a:tabLst/>
                      </a:pPr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5</a:t>
                      </a:r>
                      <a:endParaRPr kumimoji="0" lang="ru-RU" sz="15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Толщина,  </a:t>
                      </a:r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m</a:t>
                      </a:r>
                      <a:endParaRPr kumimoji="0" lang="ru-RU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0.4 </a:t>
                      </a: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1.6</a:t>
                      </a: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23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104410" marR="104410" marT="47977" marB="47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0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24950" y="6700837"/>
            <a:ext cx="559549" cy="500063"/>
          </a:xfrm>
          <a:noFill/>
        </p:spPr>
        <p:txBody>
          <a:bodyPr/>
          <a:lstStyle/>
          <a:p>
            <a:fld id="{D6E50C5A-938E-4020-9F48-90053830DFAF}" type="slidenum">
              <a:rPr lang="ru-RU" smtClean="0">
                <a:latin typeface="Arial" charset="0"/>
              </a:rPr>
              <a:pPr/>
              <a:t>9</a:t>
            </a:fld>
            <a:endParaRPr lang="ru-RU" dirty="0">
              <a:latin typeface="Arial" charset="0"/>
            </a:endParaRPr>
          </a:p>
        </p:txBody>
      </p:sp>
      <p:pic>
        <p:nvPicPr>
          <p:cNvPr id="1104" name="Picture 8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36067" y="878548"/>
            <a:ext cx="3464548" cy="223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" name="TextBox 2"/>
          <p:cNvSpPr txBox="1">
            <a:spLocks noChangeArrowheads="1"/>
          </p:cNvSpPr>
          <p:nvPr/>
        </p:nvSpPr>
        <p:spPr bwMode="auto">
          <a:xfrm>
            <a:off x="609058" y="640080"/>
            <a:ext cx="2001189" cy="33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803" tIns="50402" rIns="100803" bIns="50402">
            <a:spAutoFit/>
          </a:bodyPr>
          <a:lstStyle/>
          <a:p>
            <a:r>
              <a:rPr lang="ru-RU" sz="1500" b="1" dirty="0"/>
              <a:t>БМЭ - образец</a:t>
            </a:r>
          </a:p>
        </p:txBody>
      </p:sp>
      <p:sp>
        <p:nvSpPr>
          <p:cNvPr id="1106" name="TextBox 16"/>
          <p:cNvSpPr txBox="1">
            <a:spLocks noChangeArrowheads="1"/>
          </p:cNvSpPr>
          <p:nvPr/>
        </p:nvSpPr>
        <p:spPr bwMode="auto">
          <a:xfrm>
            <a:off x="437961" y="3182112"/>
            <a:ext cx="2001189" cy="33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803" tIns="50402" rIns="100803" bIns="50402">
            <a:spAutoFit/>
          </a:bodyPr>
          <a:lstStyle/>
          <a:p>
            <a:r>
              <a:rPr lang="ru-RU" sz="1500" b="1" dirty="0"/>
              <a:t>   МЭ - образец</a:t>
            </a:r>
          </a:p>
        </p:txBody>
      </p:sp>
      <p:pic>
        <p:nvPicPr>
          <p:cNvPr id="1108" name="Picture 8" descr="&amp;Kcy;&amp;acy;&amp;rcy;&amp;tcy;&amp;icy;&amp;ncy;&amp;kcy;&amp;icy; &amp;pcy;&amp;ocy; &amp;zcy;&amp;acy;&amp;pcy;&amp;rcy;&amp;ocy;&amp;scy;&amp;ucy; &amp;ecy;&amp;mcy;&amp;bcy;&amp;lcy;&amp;iecy;&amp;mcy;&amp;acy;  &amp;Ncy;&amp;Icy;&amp;YAcy;&amp;Ucy; &amp;Mcy;&amp;Icy;&amp;Fcy;&amp;Icy;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483897" y="8335"/>
            <a:ext cx="777637" cy="72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99681" y="35224"/>
            <a:ext cx="2288892" cy="80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900014" y="34487"/>
            <a:ext cx="759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/>
                </a:solidFill>
              </a:rPr>
              <a:t>Результаты исследований катода МПК</a:t>
            </a:r>
            <a:r>
              <a:rPr lang="en-US" sz="1600" dirty="0">
                <a:solidFill>
                  <a:schemeClr val="accent6"/>
                </a:solidFill>
              </a:rPr>
              <a:t>:</a:t>
            </a:r>
            <a:endParaRPr lang="ru-RU" sz="1600" dirty="0">
              <a:solidFill>
                <a:schemeClr val="accent6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49784" y="41640"/>
            <a:ext cx="758042" cy="76129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5" descr="ПИЯФ РАН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8" y="65457"/>
            <a:ext cx="566214" cy="4932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tx1">
                <a:lumMod val="95000"/>
              </a:schemeClr>
            </a:glow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588" y="5601799"/>
            <a:ext cx="1010983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5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Морфология</a:t>
            </a:r>
            <a:r>
              <a:rPr lang="ru-RU" sz="15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поверхности образцов исследовалась методом атомно-силовой микроскопии на СЗМ «</a:t>
            </a:r>
            <a:r>
              <a:rPr lang="en-US" sz="15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Solver Next</a:t>
            </a:r>
            <a:r>
              <a:rPr lang="ru-RU" sz="15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» ОАО «НТ-МДТ» г. Зеленоград в </a:t>
            </a:r>
            <a:r>
              <a:rPr lang="ru-RU" sz="1500" i="1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полуконтактной</a:t>
            </a:r>
            <a:r>
              <a:rPr lang="ru-RU" sz="1500" i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моде </a:t>
            </a:r>
            <a:r>
              <a:rPr lang="ru-RU" sz="15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(</a:t>
            </a:r>
            <a:r>
              <a:rPr lang="ru-RU" sz="1500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tapping-mode</a:t>
            </a:r>
            <a:r>
              <a:rPr lang="ru-RU" sz="15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) в режиме топографии при нормальных условиях. </a:t>
            </a:r>
            <a:endParaRPr lang="en-US" sz="1500" dirty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  <a:p>
            <a:pPr lvl="0" algn="just"/>
            <a:r>
              <a:rPr lang="ru-RU" sz="15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Вольт-амперные характеристики </a:t>
            </a:r>
            <a:r>
              <a:rPr lang="ru-RU" sz="15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были измерены в </a:t>
            </a:r>
            <a:r>
              <a:rPr lang="ru-RU" sz="1500" i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контактной моде режима токовой спектроскопии </a:t>
            </a:r>
            <a:r>
              <a:rPr lang="ru-RU" sz="15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для различных точек на катодных образцах. Все исследования выполнялись токопроводящими зондами </a:t>
            </a:r>
            <a:r>
              <a:rPr lang="en-US" sz="15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NSG</a:t>
            </a:r>
            <a:r>
              <a:rPr lang="ru-RU" sz="15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10/</a:t>
            </a:r>
            <a:r>
              <a:rPr lang="en-US" sz="1500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TiN</a:t>
            </a:r>
            <a:r>
              <a:rPr lang="ru-RU" sz="15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2898372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18899</TotalTime>
  <Words>4972</Words>
  <Application>Microsoft Office PowerPoint</Application>
  <PresentationFormat>Custom</PresentationFormat>
  <Paragraphs>396</Paragraphs>
  <Slides>22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굴림</vt:lpstr>
      <vt:lpstr>Arial</vt:lpstr>
      <vt:lpstr>Calibri</vt:lpstr>
      <vt:lpstr>Symbol</vt:lpstr>
      <vt:lpstr>Times New Roman</vt:lpstr>
      <vt:lpstr>Wingdings</vt:lpstr>
      <vt:lpstr>Оформление по умолчанию</vt:lpstr>
      <vt:lpstr>Точечный рисунок</vt:lpstr>
      <vt:lpstr>Исследование наноуглеродных центров спонтанной эмиссии на катодах многопроволочных пропорциональных камер мюонных детекторов LHCb </vt:lpstr>
      <vt:lpstr>МПК мюонной системы LHCb (The Large Hadron Collider beauty experiment)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RBS элементный анализ поверхности по глубине</vt:lpstr>
      <vt:lpstr>PowerPoint Presentation</vt:lpstr>
      <vt:lpstr>PowerPoint Presentation</vt:lpstr>
      <vt:lpstr>PowerPoint Presentation</vt:lpstr>
      <vt:lpstr>PowerPoint Presentation</vt:lpstr>
      <vt:lpstr>Заключение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Aleksei Dziuba</cp:lastModifiedBy>
  <cp:revision>759</cp:revision>
  <dcterms:created xsi:type="dcterms:W3CDTF">2022-03-10T11:12:06Z</dcterms:created>
  <dcterms:modified xsi:type="dcterms:W3CDTF">2024-07-03T13:18:38Z</dcterms:modified>
</cp:coreProperties>
</file>