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559675" cx="10691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95c9db944_0_0:notes"/>
          <p:cNvSpPr/>
          <p:nvPr>
            <p:ph idx="2" type="sldImg"/>
          </p:nvPr>
        </p:nvSpPr>
        <p:spPr>
          <a:xfrm>
            <a:off x="1228725" y="1336675"/>
            <a:ext cx="51021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95c9db944_0_0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e95c9db944_0_0:notes"/>
          <p:cNvSpPr txBox="1"/>
          <p:nvPr>
            <p:ph idx="12" type="sldNum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95c9db944_0_12:notes"/>
          <p:cNvSpPr/>
          <p:nvPr>
            <p:ph idx="2" type="sldImg"/>
          </p:nvPr>
        </p:nvSpPr>
        <p:spPr>
          <a:xfrm>
            <a:off x="1228725" y="1336675"/>
            <a:ext cx="51021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95c9db944_0_12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e95c9db944_0_12:notes"/>
          <p:cNvSpPr txBox="1"/>
          <p:nvPr>
            <p:ph idx="12" type="sldNum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1228725" y="1336675"/>
            <a:ext cx="51022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95c9db944_0_19:notes"/>
          <p:cNvSpPr/>
          <p:nvPr>
            <p:ph idx="2" type="sldImg"/>
          </p:nvPr>
        </p:nvSpPr>
        <p:spPr>
          <a:xfrm>
            <a:off x="1228725" y="1336675"/>
            <a:ext cx="51021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e95c9db944_0_19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e95c9db944_0_19:notes"/>
          <p:cNvSpPr txBox="1"/>
          <p:nvPr>
            <p:ph idx="12" type="sldNum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451800" y="6981480"/>
            <a:ext cx="891972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451800" y="7057800"/>
            <a:ext cx="891972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45180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502272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45180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4" type="body"/>
          </p:nvPr>
        </p:nvSpPr>
        <p:spPr>
          <a:xfrm>
            <a:off x="502272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451800" y="698148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67880" y="698148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3" type="body"/>
          </p:nvPr>
        </p:nvSpPr>
        <p:spPr>
          <a:xfrm>
            <a:off x="6483960" y="698148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4" type="body"/>
          </p:nvPr>
        </p:nvSpPr>
        <p:spPr>
          <a:xfrm>
            <a:off x="451800" y="705780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5" type="body"/>
          </p:nvPr>
        </p:nvSpPr>
        <p:spPr>
          <a:xfrm>
            <a:off x="3467880" y="705780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6" type="body"/>
          </p:nvPr>
        </p:nvSpPr>
        <p:spPr>
          <a:xfrm>
            <a:off x="6483960" y="705780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451800" y="6826680"/>
            <a:ext cx="8919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51800" y="6981480"/>
            <a:ext cx="891972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180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502272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251280" y="469800"/>
            <a:ext cx="7602120" cy="232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45180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502272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3" type="body"/>
          </p:nvPr>
        </p:nvSpPr>
        <p:spPr>
          <a:xfrm>
            <a:off x="45180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451800" y="6826680"/>
            <a:ext cx="8919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45180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2" type="body"/>
          </p:nvPr>
        </p:nvSpPr>
        <p:spPr>
          <a:xfrm>
            <a:off x="502272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3" type="body"/>
          </p:nvPr>
        </p:nvSpPr>
        <p:spPr>
          <a:xfrm>
            <a:off x="502272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45180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2" type="body"/>
          </p:nvPr>
        </p:nvSpPr>
        <p:spPr>
          <a:xfrm>
            <a:off x="502272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3" type="body"/>
          </p:nvPr>
        </p:nvSpPr>
        <p:spPr>
          <a:xfrm>
            <a:off x="451800" y="7057800"/>
            <a:ext cx="891972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451800" y="6981480"/>
            <a:ext cx="891972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2" type="body"/>
          </p:nvPr>
        </p:nvSpPr>
        <p:spPr>
          <a:xfrm>
            <a:off x="451800" y="7057800"/>
            <a:ext cx="891972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45180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2" type="body"/>
          </p:nvPr>
        </p:nvSpPr>
        <p:spPr>
          <a:xfrm>
            <a:off x="502272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3" type="body"/>
          </p:nvPr>
        </p:nvSpPr>
        <p:spPr>
          <a:xfrm>
            <a:off x="45180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4" type="body"/>
          </p:nvPr>
        </p:nvSpPr>
        <p:spPr>
          <a:xfrm>
            <a:off x="502272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451800" y="698148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3467880" y="698148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3" type="body"/>
          </p:nvPr>
        </p:nvSpPr>
        <p:spPr>
          <a:xfrm>
            <a:off x="6483960" y="698148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4" type="body"/>
          </p:nvPr>
        </p:nvSpPr>
        <p:spPr>
          <a:xfrm>
            <a:off x="451800" y="705780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5" type="body"/>
          </p:nvPr>
        </p:nvSpPr>
        <p:spPr>
          <a:xfrm>
            <a:off x="3467880" y="705780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6" type="body"/>
          </p:nvPr>
        </p:nvSpPr>
        <p:spPr>
          <a:xfrm>
            <a:off x="6483960" y="7057800"/>
            <a:ext cx="287208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1800" y="6981480"/>
            <a:ext cx="891972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180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502272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251280" y="469800"/>
            <a:ext cx="7602120" cy="232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5180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502272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45180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1800" y="6981480"/>
            <a:ext cx="4352760" cy="146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502272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5022720" y="705780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45180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5022720" y="6981480"/>
            <a:ext cx="435276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3" type="body"/>
          </p:nvPr>
        </p:nvSpPr>
        <p:spPr>
          <a:xfrm>
            <a:off x="451800" y="7057800"/>
            <a:ext cx="8919720" cy="6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20299" r="0" t="0"/>
          <a:stretch/>
        </p:blipFill>
        <p:spPr>
          <a:xfrm>
            <a:off x="0" y="0"/>
            <a:ext cx="10691280" cy="75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640" y="466920"/>
            <a:ext cx="1500840" cy="68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49640" y="5457240"/>
            <a:ext cx="7271280" cy="25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449640" y="1150920"/>
            <a:ext cx="7271280" cy="430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2" type="body"/>
          </p:nvPr>
        </p:nvSpPr>
        <p:spPr>
          <a:xfrm>
            <a:off x="449280" y="6021360"/>
            <a:ext cx="480816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3" type="body"/>
          </p:nvPr>
        </p:nvSpPr>
        <p:spPr>
          <a:xfrm>
            <a:off x="449640" y="6896520"/>
            <a:ext cx="482364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4" type="body"/>
          </p:nvPr>
        </p:nvSpPr>
        <p:spPr>
          <a:xfrm>
            <a:off x="449280" y="6380280"/>
            <a:ext cx="4808160" cy="31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28160" y="471240"/>
            <a:ext cx="1097640" cy="5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9766440" y="6908760"/>
            <a:ext cx="459720" cy="214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fld id="{00000000-1234-1234-1234-123412341234}" type="slidenum">
              <a:rPr b="0" lang="en-US" sz="12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1800" y="6981480"/>
            <a:ext cx="8919720" cy="146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/>
          <p:nvPr/>
        </p:nvSpPr>
        <p:spPr>
          <a:xfrm>
            <a:off x="-1139760" y="291564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51280" y="469800"/>
            <a:ext cx="760212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idx="4294967295" type="body"/>
          </p:nvPr>
        </p:nvSpPr>
        <p:spPr>
          <a:xfrm>
            <a:off x="449640" y="5457240"/>
            <a:ext cx="7271280" cy="25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Alexey Grachkov</a:t>
            </a:r>
            <a:endParaRPr b="0" i="0" sz="1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 txBox="1"/>
          <p:nvPr>
            <p:ph idx="4294967295" type="title"/>
          </p:nvPr>
        </p:nvSpPr>
        <p:spPr>
          <a:xfrm>
            <a:off x="449640" y="1150920"/>
            <a:ext cx="8185206" cy="430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Arial"/>
              <a:buNone/>
            </a:pPr>
            <a:r>
              <a:rPr b="0" i="0" lang="en-US" sz="3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Precise measurements of low energy ion stopping power by Doppler broadening estimation.</a:t>
            </a:r>
            <a:endParaRPr b="0" i="0" sz="3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449640" y="5707440"/>
            <a:ext cx="4808160" cy="31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Dukhov All-Russian Scientific Research Institute of Automation</a:t>
            </a:r>
            <a:endParaRPr b="0" i="0" sz="1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idx="4294967295" type="body"/>
          </p:nvPr>
        </p:nvSpPr>
        <p:spPr>
          <a:xfrm>
            <a:off x="451800" y="6981480"/>
            <a:ext cx="8919720" cy="146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6"/>
          <p:cNvSpPr txBox="1"/>
          <p:nvPr>
            <p:ph idx="4294967295" type="title"/>
          </p:nvPr>
        </p:nvSpPr>
        <p:spPr>
          <a:xfrm>
            <a:off x="603720" y="2834640"/>
            <a:ext cx="9582480" cy="50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Thank you for attention</a:t>
            </a:r>
            <a:endParaRPr b="0" i="0" sz="6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/>
        </p:nvSpPr>
        <p:spPr>
          <a:xfrm>
            <a:off x="2891790" y="342901"/>
            <a:ext cx="24688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1462387" y="5927247"/>
            <a:ext cx="920115" cy="82296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24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1534835" y="6082919"/>
            <a:ext cx="810415" cy="5119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33" name="Google Shape;133;p28"/>
          <p:cNvCxnSpPr/>
          <p:nvPr/>
        </p:nvCxnSpPr>
        <p:spPr>
          <a:xfrm>
            <a:off x="4362685" y="6338727"/>
            <a:ext cx="1074301" cy="22773"/>
          </a:xfrm>
          <a:prstGeom prst="straightConnector1">
            <a:avLst/>
          </a:prstGeom>
          <a:noFill/>
          <a:ln cap="flat" cmpd="sng" w="9525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4" name="Google Shape;134;p28"/>
          <p:cNvSpPr/>
          <p:nvPr/>
        </p:nvSpPr>
        <p:spPr>
          <a:xfrm>
            <a:off x="5475144" y="5988547"/>
            <a:ext cx="920115" cy="82296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24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5547592" y="6144219"/>
            <a:ext cx="804003" cy="5112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28"/>
          <p:cNvSpPr/>
          <p:nvPr/>
        </p:nvSpPr>
        <p:spPr>
          <a:xfrm>
            <a:off x="6380797" y="5242022"/>
            <a:ext cx="1531620" cy="880110"/>
          </a:xfrm>
          <a:custGeom>
            <a:rect b="b" l="l" r="r" t="t"/>
            <a:pathLst>
              <a:path extrusionOk="0" h="880110" w="1531620">
                <a:moveTo>
                  <a:pt x="0" y="880110"/>
                </a:moveTo>
                <a:cubicBezTo>
                  <a:pt x="40005" y="764857"/>
                  <a:pt x="80010" y="649605"/>
                  <a:pt x="137160" y="628650"/>
                </a:cubicBezTo>
                <a:cubicBezTo>
                  <a:pt x="194310" y="607695"/>
                  <a:pt x="300990" y="777240"/>
                  <a:pt x="342900" y="754380"/>
                </a:cubicBezTo>
                <a:cubicBezTo>
                  <a:pt x="384810" y="731520"/>
                  <a:pt x="337185" y="514350"/>
                  <a:pt x="388620" y="491490"/>
                </a:cubicBezTo>
                <a:cubicBezTo>
                  <a:pt x="440055" y="468630"/>
                  <a:pt x="607695" y="643890"/>
                  <a:pt x="651510" y="617220"/>
                </a:cubicBezTo>
                <a:cubicBezTo>
                  <a:pt x="695325" y="590550"/>
                  <a:pt x="603885" y="352425"/>
                  <a:pt x="651510" y="331470"/>
                </a:cubicBezTo>
                <a:cubicBezTo>
                  <a:pt x="699135" y="310515"/>
                  <a:pt x="880110" y="518160"/>
                  <a:pt x="937260" y="491490"/>
                </a:cubicBezTo>
                <a:cubicBezTo>
                  <a:pt x="994410" y="464820"/>
                  <a:pt x="950595" y="200025"/>
                  <a:pt x="994410" y="171450"/>
                </a:cubicBezTo>
                <a:cubicBezTo>
                  <a:pt x="1038225" y="142875"/>
                  <a:pt x="1162050" y="333375"/>
                  <a:pt x="1200150" y="320040"/>
                </a:cubicBezTo>
                <a:cubicBezTo>
                  <a:pt x="1238250" y="306705"/>
                  <a:pt x="1190625" y="102870"/>
                  <a:pt x="1223010" y="91440"/>
                </a:cubicBezTo>
                <a:cubicBezTo>
                  <a:pt x="1255395" y="80010"/>
                  <a:pt x="1356360" y="259080"/>
                  <a:pt x="1394460" y="251460"/>
                </a:cubicBezTo>
                <a:cubicBezTo>
                  <a:pt x="1432560" y="243840"/>
                  <a:pt x="1428750" y="87630"/>
                  <a:pt x="1451610" y="45720"/>
                </a:cubicBezTo>
                <a:cubicBezTo>
                  <a:pt x="1474470" y="3810"/>
                  <a:pt x="1503045" y="1905"/>
                  <a:pt x="1531620" y="0"/>
                </a:cubicBezTo>
              </a:path>
            </a:pathLst>
          </a:custGeom>
          <a:noFill/>
          <a:ln cap="flat" cmpd="sng" w="25400">
            <a:solidFill>
              <a:srgbClr val="0024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8020340" y="6148886"/>
            <a:ext cx="920115" cy="82296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24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8092788" y="6304558"/>
            <a:ext cx="804003" cy="5112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39" name="Google Shape;139;p28"/>
          <p:cNvCxnSpPr/>
          <p:nvPr/>
        </p:nvCxnSpPr>
        <p:spPr>
          <a:xfrm>
            <a:off x="6467707" y="6344511"/>
            <a:ext cx="1480185" cy="133564"/>
          </a:xfrm>
          <a:prstGeom prst="straightConnector1">
            <a:avLst/>
          </a:prstGeom>
          <a:noFill/>
          <a:ln cap="flat" cmpd="sng" w="9525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40" name="Google Shape;140;p28"/>
          <p:cNvSpPr txBox="1"/>
          <p:nvPr/>
        </p:nvSpPr>
        <p:spPr>
          <a:xfrm>
            <a:off x="821713" y="5919837"/>
            <a:ext cx="657231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214310" y="1719474"/>
            <a:ext cx="2711666" cy="30964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Borner, J. Jolie, F. Hoyler, S. Robinson, M. S. Dewey, and G. Greene, Phys. Lett. B 215, 45 (1988).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87237" y="1316788"/>
            <a:ext cx="3787893" cy="401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7653" y="1342680"/>
            <a:ext cx="3763444" cy="398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5097202" y="6862508"/>
            <a:ext cx="14906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3.175 MeV(-1/2)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3.26 MeV(-3/2)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7606117" y="5459998"/>
            <a:ext cx="10516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1.793 MeV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1.498 MeV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7912417" y="6973629"/>
            <a:ext cx="14906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1.382 MeV(-3/2)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1.762 MeV(-5/2)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/>
          <p:nvPr/>
        </p:nvSpPr>
        <p:spPr>
          <a:xfrm>
            <a:off x="310883" y="6145557"/>
            <a:ext cx="472672" cy="4198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379609" y="6072825"/>
            <a:ext cx="335220" cy="46166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49" name="Google Shape;149;p28"/>
          <p:cNvCxnSpPr/>
          <p:nvPr/>
        </p:nvCxnSpPr>
        <p:spPr>
          <a:xfrm>
            <a:off x="3491345" y="3513621"/>
            <a:ext cx="1257300" cy="0"/>
          </a:xfrm>
          <a:prstGeom prst="straightConnector1">
            <a:avLst/>
          </a:prstGeom>
          <a:noFill/>
          <a:ln cap="flat" cmpd="sng" w="38100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50" name="Google Shape;150;p28"/>
          <p:cNvCxnSpPr/>
          <p:nvPr/>
        </p:nvCxnSpPr>
        <p:spPr>
          <a:xfrm flipH="1">
            <a:off x="5086302" y="3492839"/>
            <a:ext cx="450390" cy="20782"/>
          </a:xfrm>
          <a:prstGeom prst="straightConnector1">
            <a:avLst/>
          </a:prstGeom>
          <a:noFill/>
          <a:ln cap="flat" cmpd="sng" w="38100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51" name="Google Shape;151;p28"/>
          <p:cNvSpPr txBox="1"/>
          <p:nvPr/>
        </p:nvSpPr>
        <p:spPr>
          <a:xfrm>
            <a:off x="3918643" y="1457177"/>
            <a:ext cx="233045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=1.793 MeV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7706536" y="1470722"/>
            <a:ext cx="233045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=1.498 MeV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28"/>
          <p:cNvCxnSpPr/>
          <p:nvPr/>
        </p:nvCxnSpPr>
        <p:spPr>
          <a:xfrm>
            <a:off x="7382481" y="3430493"/>
            <a:ext cx="1059872" cy="0"/>
          </a:xfrm>
          <a:prstGeom prst="straightConnector1">
            <a:avLst/>
          </a:prstGeom>
          <a:noFill/>
          <a:ln cap="flat" cmpd="sng" w="38100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54" name="Google Shape;154;p28"/>
          <p:cNvCxnSpPr/>
          <p:nvPr/>
        </p:nvCxnSpPr>
        <p:spPr>
          <a:xfrm flipH="1">
            <a:off x="9177855" y="3409711"/>
            <a:ext cx="450390" cy="20782"/>
          </a:xfrm>
          <a:prstGeom prst="straightConnector1">
            <a:avLst/>
          </a:prstGeom>
          <a:noFill/>
          <a:ln cap="flat" cmpd="sng" w="38100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55" name="Google Shape;155;p28"/>
          <p:cNvSpPr/>
          <p:nvPr/>
        </p:nvSpPr>
        <p:spPr>
          <a:xfrm>
            <a:off x="3393505" y="5921724"/>
            <a:ext cx="920115" cy="82296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24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3465953" y="6077396"/>
            <a:ext cx="804003" cy="51123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57" name="Google Shape;157;p28"/>
          <p:cNvCxnSpPr/>
          <p:nvPr/>
        </p:nvCxnSpPr>
        <p:spPr>
          <a:xfrm>
            <a:off x="2475843" y="6326874"/>
            <a:ext cx="845214" cy="6137"/>
          </a:xfrm>
          <a:prstGeom prst="straightConnector1">
            <a:avLst/>
          </a:prstGeom>
          <a:noFill/>
          <a:ln cap="flat" cmpd="sng" w="9525">
            <a:solidFill>
              <a:srgbClr val="002F73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58" name="Google Shape;158;p28"/>
          <p:cNvSpPr/>
          <p:nvPr/>
        </p:nvSpPr>
        <p:spPr>
          <a:xfrm>
            <a:off x="4331392" y="5328551"/>
            <a:ext cx="1304089" cy="657380"/>
          </a:xfrm>
          <a:custGeom>
            <a:rect b="b" l="l" r="r" t="t"/>
            <a:pathLst>
              <a:path extrusionOk="0" h="880110" w="1531620">
                <a:moveTo>
                  <a:pt x="0" y="880110"/>
                </a:moveTo>
                <a:cubicBezTo>
                  <a:pt x="40005" y="764857"/>
                  <a:pt x="80010" y="649605"/>
                  <a:pt x="137160" y="628650"/>
                </a:cubicBezTo>
                <a:cubicBezTo>
                  <a:pt x="194310" y="607695"/>
                  <a:pt x="300990" y="777240"/>
                  <a:pt x="342900" y="754380"/>
                </a:cubicBezTo>
                <a:cubicBezTo>
                  <a:pt x="384810" y="731520"/>
                  <a:pt x="337185" y="514350"/>
                  <a:pt x="388620" y="491490"/>
                </a:cubicBezTo>
                <a:cubicBezTo>
                  <a:pt x="440055" y="468630"/>
                  <a:pt x="607695" y="643890"/>
                  <a:pt x="651510" y="617220"/>
                </a:cubicBezTo>
                <a:cubicBezTo>
                  <a:pt x="695325" y="590550"/>
                  <a:pt x="603885" y="352425"/>
                  <a:pt x="651510" y="331470"/>
                </a:cubicBezTo>
                <a:cubicBezTo>
                  <a:pt x="699135" y="310515"/>
                  <a:pt x="880110" y="518160"/>
                  <a:pt x="937260" y="491490"/>
                </a:cubicBezTo>
                <a:cubicBezTo>
                  <a:pt x="994410" y="464820"/>
                  <a:pt x="950595" y="200025"/>
                  <a:pt x="994410" y="171450"/>
                </a:cubicBezTo>
                <a:cubicBezTo>
                  <a:pt x="1038225" y="142875"/>
                  <a:pt x="1162050" y="333375"/>
                  <a:pt x="1200150" y="320040"/>
                </a:cubicBezTo>
                <a:cubicBezTo>
                  <a:pt x="1238250" y="306705"/>
                  <a:pt x="1190625" y="102870"/>
                  <a:pt x="1223010" y="91440"/>
                </a:cubicBezTo>
                <a:cubicBezTo>
                  <a:pt x="1255395" y="80010"/>
                  <a:pt x="1356360" y="259080"/>
                  <a:pt x="1394460" y="251460"/>
                </a:cubicBezTo>
                <a:cubicBezTo>
                  <a:pt x="1432560" y="243840"/>
                  <a:pt x="1428750" y="87630"/>
                  <a:pt x="1451610" y="45720"/>
                </a:cubicBezTo>
                <a:cubicBezTo>
                  <a:pt x="1474470" y="3810"/>
                  <a:pt x="1503045" y="1905"/>
                  <a:pt x="1531620" y="0"/>
                </a:cubicBezTo>
              </a:path>
            </a:pathLst>
          </a:custGeom>
          <a:noFill/>
          <a:ln cap="flat" cmpd="sng" w="25400">
            <a:solidFill>
              <a:srgbClr val="0024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3306574" y="6787533"/>
            <a:ext cx="11595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8.142 MeV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3491345" y="3106882"/>
            <a:ext cx="9747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</a:t>
            </a:r>
            <a:r>
              <a:rPr lang="en-US" sz="2000">
                <a:solidFill>
                  <a:schemeClr val="dk1"/>
                </a:solidFill>
              </a:rPr>
              <a:t>eV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7395318" y="3040379"/>
            <a:ext cx="10730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</a:t>
            </a:r>
            <a:r>
              <a:rPr lang="en-US" sz="2000">
                <a:solidFill>
                  <a:schemeClr val="dk1"/>
                </a:solidFill>
              </a:rPr>
              <a:t>eV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36980" y="342900"/>
            <a:ext cx="3077813" cy="7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b="2581" l="631" r="5929" t="10142"/>
          <a:stretch/>
        </p:blipFill>
        <p:spPr>
          <a:xfrm>
            <a:off x="199326" y="1675963"/>
            <a:ext cx="8244714" cy="577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2330450" y="315146"/>
            <a:ext cx="8122805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ТРТ fit of the experimental dE/dx values (IAEA) for different ions in gold</a:t>
            </a:r>
            <a:endParaRPr b="1" sz="3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981137" y="1803347"/>
            <a:ext cx="2955223" cy="32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dotted lines – LSS model</a:t>
            </a:r>
            <a:endParaRPr b="1" sz="15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981136" y="2082295"/>
            <a:ext cx="2827394" cy="32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solid lines – ТРТ</a:t>
            </a:r>
            <a:endParaRPr/>
          </a:p>
        </p:txBody>
      </p:sp>
      <p:sp>
        <p:nvSpPr>
          <p:cNvPr id="171" name="Google Shape;171;p29"/>
          <p:cNvSpPr txBox="1"/>
          <p:nvPr/>
        </p:nvSpPr>
        <p:spPr>
          <a:xfrm rot="2103036">
            <a:off x="4262561" y="3011533"/>
            <a:ext cx="45894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Bethe-Bloch for nuclei</a:t>
            </a:r>
            <a:endParaRPr b="1" sz="1400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4321683" y="5679781"/>
            <a:ext cx="3936569" cy="1039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light ions can be fitted by the </a:t>
            </a:r>
            <a:r>
              <a:rPr b="1" lang="en-US" sz="1539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LSS</a:t>
            </a: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power </a:t>
            </a:r>
            <a:r>
              <a:rPr b="1" lang="en-US" sz="1539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α=1</a:t>
            </a: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but the heavy ions definitely have </a:t>
            </a:r>
            <a:r>
              <a:rPr b="1" lang="en-US" sz="1539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α&gt;1</a:t>
            </a: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At high energies the </a:t>
            </a:r>
            <a:r>
              <a:rPr b="1" lang="en-US" sz="1539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common</a:t>
            </a: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39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Bethe-Bloch</a:t>
            </a: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39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law </a:t>
            </a:r>
            <a:r>
              <a:rPr b="1" lang="en-US" sz="15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power law too.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2587400" y="-73975"/>
            <a:ext cx="5517000" cy="195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4200">
                <a:solidFill>
                  <a:srgbClr val="333333"/>
                </a:solidFill>
              </a:rPr>
              <a:t>Response function estimation</a:t>
            </a:r>
            <a:endParaRPr/>
          </a:p>
        </p:txBody>
      </p:sp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451800" y="6826680"/>
            <a:ext cx="8919600" cy="45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00" y="1731600"/>
            <a:ext cx="4957891" cy="555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5096650" y="4275650"/>
            <a:ext cx="4776900" cy="275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Gamma beam (1e-4 rad) hits first Si crystal, rotated at bragg angle, then, after </a:t>
            </a:r>
            <a:r>
              <a:rPr lang="en-US" sz="2800">
                <a:solidFill>
                  <a:schemeClr val="dk1"/>
                </a:solidFill>
              </a:rPr>
              <a:t>diffracted</a:t>
            </a:r>
            <a:r>
              <a:rPr lang="en-US" sz="2800">
                <a:solidFill>
                  <a:schemeClr val="dk1"/>
                </a:solidFill>
              </a:rPr>
              <a:t> picture hits second Si crystal (parallel to first Si crystal), beam convolutes.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694" y="1731600"/>
            <a:ext cx="3518958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451800" y="6826680"/>
            <a:ext cx="8919600" cy="45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 txBox="1"/>
          <p:nvPr>
            <p:ph type="title"/>
          </p:nvPr>
        </p:nvSpPr>
        <p:spPr>
          <a:xfrm>
            <a:off x="2587400" y="-73975"/>
            <a:ext cx="5517000" cy="195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333333"/>
                </a:solidFill>
              </a:rPr>
              <a:t>Dispersive profile estimation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275" y="4524025"/>
            <a:ext cx="2798606" cy="230265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5" y="1559875"/>
            <a:ext cx="5343525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/>
          <p:nvPr/>
        </p:nvSpPr>
        <p:spPr>
          <a:xfrm>
            <a:off x="-160027" y="1483162"/>
            <a:ext cx="2549936" cy="8654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0" y="2372530"/>
            <a:ext cx="3211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Geant4 α=1/2 (red dots),  TPT α – free parameter (black lines). Black dots – experimental data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205740" y="4652010"/>
            <a:ext cx="235458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9" l="-2331" r="0" t="-81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205740" y="6179021"/>
            <a:ext cx="235458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6666" l="-2331" r="0" t="-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0" y="5000030"/>
            <a:ext cx="3807837" cy="11686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-1" y="6414183"/>
            <a:ext cx="3807837" cy="11686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2" name="Google Shape;202;p32"/>
          <p:cNvSpPr txBox="1"/>
          <p:nvPr/>
        </p:nvSpPr>
        <p:spPr>
          <a:xfrm>
            <a:off x="4212259" y="6650490"/>
            <a:ext cx="5933208" cy="87665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349" l="-7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2633600" y="97750"/>
            <a:ext cx="4606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333333"/>
                </a:solidFill>
              </a:rPr>
              <a:t>Stopping power estimation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6737" y="1607644"/>
            <a:ext cx="7064252" cy="497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2891806" y="342900"/>
            <a:ext cx="383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333333"/>
                </a:solidFill>
              </a:rPr>
              <a:t>Result 1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9" y="1430020"/>
            <a:ext cx="8487214" cy="604104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5912427" y="1558635"/>
            <a:ext cx="4656626" cy="1938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– instrumental response function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– without slowing down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Pink – Geant4 slowing down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–TPT slowing down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35" y="1324257"/>
            <a:ext cx="8426509" cy="5998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2891790" y="342901"/>
            <a:ext cx="246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333333"/>
                </a:solidFill>
              </a:rPr>
              <a:t>Result 2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5912427" y="1558635"/>
            <a:ext cx="4656626" cy="1938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– instrumental response function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– without slowing down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Pink – Geant4 slowing down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–TPT slowing down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idx="1" type="subTitle"/>
          </p:nvPr>
        </p:nvSpPr>
        <p:spPr>
          <a:xfrm>
            <a:off x="451800" y="6826680"/>
            <a:ext cx="8919600" cy="45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/>
        </p:nvSpPr>
        <p:spPr>
          <a:xfrm>
            <a:off x="2891807" y="342900"/>
            <a:ext cx="412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333333"/>
                </a:solidFill>
              </a:rPr>
              <a:t>Conclusions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511800" y="1556725"/>
            <a:ext cx="7015800" cy="4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Method for calculate stopping power of low energy ions.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More valid for heavy ions.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Ions </a:t>
            </a:r>
            <a:r>
              <a:rPr lang="en-US" sz="2800">
                <a:solidFill>
                  <a:schemeClr val="dk1"/>
                </a:solidFill>
              </a:rPr>
              <a:t>fly in their own media or ions compounds.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Could be additional failures with cascade relaxation.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Lifetime necessary.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