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1" r:id="rId2"/>
    <p:sldId id="257" r:id="rId3"/>
    <p:sldId id="313" r:id="rId4"/>
    <p:sldId id="295" r:id="rId5"/>
    <p:sldId id="292" r:id="rId6"/>
    <p:sldId id="293" r:id="rId7"/>
    <p:sldId id="294" r:id="rId8"/>
    <p:sldId id="297" r:id="rId9"/>
    <p:sldId id="298" r:id="rId10"/>
    <p:sldId id="300" r:id="rId11"/>
    <p:sldId id="296" r:id="rId12"/>
    <p:sldId id="311" r:id="rId13"/>
    <p:sldId id="308" r:id="rId14"/>
    <p:sldId id="312" r:id="rId15"/>
    <p:sldId id="302" r:id="rId16"/>
    <p:sldId id="30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82" autoAdjust="0"/>
    <p:restoredTop sz="94660" autoAdjust="0"/>
  </p:normalViewPr>
  <p:slideViewPr>
    <p:cSldViewPr snapToGrid="0">
      <p:cViewPr varScale="1">
        <p:scale>
          <a:sx n="113" d="100"/>
          <a:sy n="113" d="100"/>
        </p:scale>
        <p:origin x="-28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F0C0-C1B4-4F4F-99EA-D87B1E9C06AA}" type="datetimeFigureOut">
              <a:rPr lang="ru-RU" smtClean="0"/>
              <a:pPr/>
              <a:t>01.07.2024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4AD68-6FB5-471E-9851-0AE0647C1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5C02D-CC93-4191-B525-6D774A4BED15}" type="datetimeFigureOut">
              <a:rPr lang="ru-RU" smtClean="0"/>
              <a:pPr/>
              <a:t>01.07.2024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DAFBD-0BED-49A6-97ED-0FF83A310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DAFBD-0BED-49A6-97ED-0FF83A310E5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DAFBD-0BED-49A6-97ED-0FF83A310E5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5D260DE-9807-4A57-BD9B-1974B2687899}" type="datetime1">
              <a:rPr lang="en-US" smtClean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8F2B-2CD1-4640-A64B-EF388A3D3F67}" type="datetime1">
              <a:rPr lang="en-US" smtClean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E132-9012-478A-A918-034FCC94256A}" type="datetime1">
              <a:rPr lang="en-US" smtClean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E244-0985-46B8-8A49-75F5029CD796}" type="datetime1">
              <a:rPr lang="en-US" smtClean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E7459D-4EDF-45CF-9672-6E5E6F7D2761}" type="datetime1">
              <a:rPr lang="en-US" smtClean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365F-4FF3-4BD5-955E-E75827DB0E5E}" type="datetime1">
              <a:rPr lang="en-US" smtClean="0"/>
              <a:pPr/>
              <a:t>7/1/2024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6EEC-32A3-4592-B06D-1B1BB225E372}" type="datetime1">
              <a:rPr lang="en-US" smtClean="0"/>
              <a:pPr/>
              <a:t>7/1/2024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20C6-BC5E-4FAE-95B1-59A101C987E8}" type="datetime1">
              <a:rPr lang="en-US" smtClean="0"/>
              <a:pPr/>
              <a:t>7/1/2024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BD833-7634-49DF-A3FA-09FCA0F5B38A}" type="datetime1">
              <a:rPr lang="en-US" smtClean="0"/>
              <a:pPr/>
              <a:t>7/1/2024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B3A643-4BAD-4B90-9791-CF29650320B9}" type="datetime1">
              <a:rPr lang="en-US" smtClean="0"/>
              <a:pPr/>
              <a:t>7/1/2024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F9A64-D6E8-47B3-A203-2A4A640575E5}" type="datetime1">
              <a:rPr lang="en-US" smtClean="0"/>
              <a:pPr/>
              <a:t>7/1/2024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931C60B-630E-4A2C-BAAF-42A3386F0E09}" type="datetime1">
              <a:rPr lang="en-US" smtClean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8;&#1074;&#1072;&#1085;\Downloads\splash_1_sobp_tracked.mp4" TargetMode="Externa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b="1" dirty="0" smtClean="0"/>
              <a:t>Эксперименты по облучению биологических моделей в протонном пучке </a:t>
            </a:r>
            <a:endParaRPr lang="ru-RU" sz="3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46200" y="4305301"/>
            <a:ext cx="9334500" cy="431800"/>
          </a:xfrm>
        </p:spPr>
        <p:txBody>
          <a:bodyPr>
            <a:noAutofit/>
          </a:bodyPr>
          <a:lstStyle/>
          <a:p>
            <a:r>
              <a:rPr lang="ru-RU" sz="1600" dirty="0" smtClean="0"/>
              <a:t>Акулиничев С.В., Гаврилов Ю.К., </a:t>
            </a:r>
            <a:r>
              <a:rPr lang="ru-RU" sz="1600" dirty="0" err="1" smtClean="0"/>
              <a:t>Коконцев</a:t>
            </a:r>
            <a:r>
              <a:rPr lang="ru-RU" sz="1600" dirty="0" smtClean="0"/>
              <a:t> Д.А., Мартынова В.В., </a:t>
            </a:r>
            <a:r>
              <a:rPr lang="ru-RU" sz="1600" dirty="0" err="1" smtClean="0"/>
              <a:t>Мерзликин</a:t>
            </a:r>
            <a:r>
              <a:rPr lang="ru-RU" sz="1600" dirty="0" smtClean="0"/>
              <a:t> Г.В., </a:t>
            </a:r>
            <a:r>
              <a:rPr lang="ru-RU" sz="1600" i="1" u="sng" dirty="0" smtClean="0"/>
              <a:t>Яковлев И.А.</a:t>
            </a:r>
            <a:endParaRPr lang="ru-RU" sz="1600" i="1" u="sng" dirty="0"/>
          </a:p>
        </p:txBody>
      </p:sp>
      <p:pic>
        <p:nvPicPr>
          <p:cNvPr id="310277" name="Picture 5" descr="F:\Публикации\2020\ТКМФ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91900" y="0"/>
            <a:ext cx="800100" cy="80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576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555CC0-4479-409E-882E-88F9891AB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9601200" cy="7366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Расположение пленок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1800" b="1" smtClean="0"/>
              <a:pPr/>
              <a:t>10</a:t>
            </a:fld>
            <a:endParaRPr lang="en-US" sz="1800" b="1" dirty="0"/>
          </a:p>
        </p:txBody>
      </p:sp>
      <p:pic>
        <p:nvPicPr>
          <p:cNvPr id="6" name="Picture 5" descr="F:\Публикации\2020\ТКМФ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91900" y="0"/>
            <a:ext cx="800100" cy="8001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3407" y="1535674"/>
            <a:ext cx="4857816" cy="378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8408" y="1558970"/>
            <a:ext cx="4567238" cy="363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9634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555CC0-4479-409E-882E-88F9891AB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0"/>
            <a:ext cx="9601200" cy="69426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Крепление яиц в сборках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1800" b="1" smtClean="0"/>
              <a:pPr/>
              <a:t>11</a:t>
            </a:fld>
            <a:endParaRPr lang="en-US" sz="1800" b="1" dirty="0"/>
          </a:p>
        </p:txBody>
      </p:sp>
      <p:sp>
        <p:nvSpPr>
          <p:cNvPr id="327684" name="AutoShape 4" descr="blob:https://web.telegram.org/d0ab6933-a9de-41dd-93b6-9e633752b4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686" name="AutoShape 6" descr="blob:https://web.telegram.org/d0ab6933-a9de-41dd-93b6-9e633752b4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69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9165" y="1841501"/>
            <a:ext cx="210469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69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4076" y="1816100"/>
            <a:ext cx="32001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69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5001" y="1810762"/>
            <a:ext cx="4965699" cy="356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 descr="F:\Публикации\2020\ТКМФ\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91900" y="0"/>
            <a:ext cx="800100" cy="80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9634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555CC0-4479-409E-882E-88F9891AB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9601200" cy="14859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Обработка пленок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1800" b="1" smtClean="0"/>
              <a:pPr/>
              <a:t>12</a:t>
            </a:fld>
            <a:endParaRPr lang="en-US" sz="1800" b="1" dirty="0"/>
          </a:p>
        </p:txBody>
      </p:sp>
      <p:pic>
        <p:nvPicPr>
          <p:cNvPr id="6" name="Picture 5" descr="F:\Публикации\2020\ТКМФ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91900" y="0"/>
            <a:ext cx="800100" cy="800100"/>
          </a:xfrm>
          <a:prstGeom prst="rect">
            <a:avLst/>
          </a:prstGeom>
          <a:noFill/>
        </p:spPr>
      </p:pic>
      <p:pic>
        <p:nvPicPr>
          <p:cNvPr id="4098" name="Picture 2" descr="F:\f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6844" y="1430867"/>
            <a:ext cx="4977713" cy="3933824"/>
          </a:xfrm>
          <a:prstGeom prst="rect">
            <a:avLst/>
          </a:prstGeom>
          <a:noFill/>
        </p:spPr>
      </p:pic>
      <p:pic>
        <p:nvPicPr>
          <p:cNvPr id="4100" name="Picture 4" descr="F: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3883" y="1418167"/>
            <a:ext cx="5485695" cy="3949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9634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00" y="0"/>
            <a:ext cx="9601200" cy="14859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Исследование активности птенцов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1800" b="1" smtClean="0"/>
              <a:pPr/>
              <a:t>13</a:t>
            </a:fld>
            <a:endParaRPr lang="en-US" sz="1800" b="1" dirty="0"/>
          </a:p>
        </p:txBody>
      </p:sp>
      <p:pic>
        <p:nvPicPr>
          <p:cNvPr id="5" name="Picture 5" descr="F:\Публикации\2020\ТКМФ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91900" y="0"/>
            <a:ext cx="800100" cy="8001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28134" y="5829406"/>
            <a:ext cx="10879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Обработка производилась с использованием </a:t>
            </a:r>
            <a:r>
              <a:rPr lang="ru-RU" dirty="0" err="1" smtClean="0"/>
              <a:t>трекера</a:t>
            </a:r>
            <a:r>
              <a:rPr lang="ru-RU" dirty="0" smtClean="0"/>
              <a:t> </a:t>
            </a:r>
            <a:r>
              <a:rPr lang="en-US" dirty="0" smtClean="0"/>
              <a:t>CRST </a:t>
            </a:r>
            <a:r>
              <a:rPr lang="ru-RU" dirty="0" smtClean="0"/>
              <a:t>библиотеки </a:t>
            </a:r>
            <a:r>
              <a:rPr lang="en-US" dirty="0" err="1" smtClean="0"/>
              <a:t>openCV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Анализ подвижности проводился до сбивания в группу, так же исключались моменты взаимодействия. </a:t>
            </a:r>
            <a:endParaRPr lang="ru-RU" dirty="0"/>
          </a:p>
        </p:txBody>
      </p:sp>
      <p:pic>
        <p:nvPicPr>
          <p:cNvPr id="14" name="splash_1_sobp_tracked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06424" y="2658535"/>
            <a:ext cx="5477226" cy="30809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36601" y="1064106"/>
            <a:ext cx="962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Группы </a:t>
            </a:r>
            <a:r>
              <a:rPr lang="ru-RU" dirty="0" smtClean="0"/>
              <a:t>содержали по 4-5 птенцов</a:t>
            </a:r>
            <a:r>
              <a:rPr lang="en-US" dirty="0" smtClean="0"/>
              <a:t> </a:t>
            </a:r>
            <a:r>
              <a:rPr lang="ru-RU" dirty="0" smtClean="0"/>
              <a:t>облученных дозой 4 Гр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Время съемки - сутки после вылупления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 области «клетки» 40</a:t>
            </a:r>
            <a:r>
              <a:rPr lang="en-US" dirty="0" smtClean="0"/>
              <a:t>x55 </a:t>
            </a:r>
            <a:r>
              <a:rPr lang="ru-RU" dirty="0" smtClean="0"/>
              <a:t>см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Видео снималось на цифровую камеру с частотой 60 кадров в секунду</a:t>
            </a:r>
            <a:r>
              <a:rPr lang="en-US" dirty="0" smtClean="0"/>
              <a:t>;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1600" b="1" smtClean="0"/>
              <a:pPr/>
              <a:t>14</a:t>
            </a:fld>
            <a:endParaRPr lang="en-US" sz="16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98500" y="0"/>
            <a:ext cx="9601200" cy="7704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Оценка подвижности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F:\Публикации\2020\ТКМФ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91900" y="0"/>
            <a:ext cx="800100" cy="800100"/>
          </a:xfrm>
          <a:prstGeom prst="rect">
            <a:avLst/>
          </a:prstGeom>
          <a:noFill/>
        </p:spPr>
      </p:pic>
      <p:pic>
        <p:nvPicPr>
          <p:cNvPr id="4098" name="Picture 2" descr="F:\Chicks\velocity_pat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3025" y="1099780"/>
            <a:ext cx="9929613" cy="383416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44550" y="5210175"/>
            <a:ext cx="1041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>
              <a:buFont typeface="Arial" pitchFamily="34" charset="0"/>
              <a:buChar char="•"/>
            </a:pPr>
            <a:r>
              <a:rPr lang="en-US" dirty="0" smtClean="0"/>
              <a:t>CRST </a:t>
            </a:r>
            <a:r>
              <a:rPr lang="ru-RU" dirty="0" err="1" smtClean="0"/>
              <a:t>трекер</a:t>
            </a:r>
            <a:r>
              <a:rPr lang="ru-RU" dirty="0" smtClean="0"/>
              <a:t> «сглаживает» перемещения</a:t>
            </a:r>
            <a:r>
              <a:rPr lang="en-US" dirty="0" smtClean="0"/>
              <a:t>;</a:t>
            </a:r>
          </a:p>
          <a:p>
            <a:pPr indent="180975">
              <a:buFont typeface="Arial" pitchFamily="34" charset="0"/>
              <a:buChar char="•"/>
            </a:pPr>
            <a:r>
              <a:rPr lang="ru-RU" dirty="0" smtClean="0"/>
              <a:t>При анализе перемещений из кадра в кадр наблюдается дискретность значения скорости</a:t>
            </a:r>
            <a:r>
              <a:rPr lang="en-US" dirty="0" smtClean="0"/>
              <a:t>;</a:t>
            </a:r>
          </a:p>
          <a:p>
            <a:pPr indent="180975">
              <a:buFont typeface="Arial" pitchFamily="34" charset="0"/>
              <a:buChar char="•"/>
            </a:pPr>
            <a:r>
              <a:rPr lang="ru-RU" dirty="0" smtClean="0"/>
              <a:t>Для построения гистограммы произведен анализ перемещений через 5 кадров, т.е. в интервале 83.3 мс</a:t>
            </a:r>
            <a:r>
              <a:rPr lang="en-US" dirty="0" smtClean="0"/>
              <a:t>;</a:t>
            </a:r>
          </a:p>
          <a:p>
            <a:pPr indent="180975"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555CC0-4479-409E-882E-88F9891AB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0"/>
            <a:ext cx="9601200" cy="14859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Заключение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314450" y="1847850"/>
            <a:ext cx="10312400" cy="35814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Установка ИЯИ РАН позволяет поводить радиобиологические эксперименты во </a:t>
            </a:r>
            <a:r>
              <a:rPr lang="ru-RU" dirty="0" err="1" smtClean="0"/>
              <a:t>флэш-режиме</a:t>
            </a:r>
            <a:r>
              <a:rPr lang="ru-RU" dirty="0" smtClean="0"/>
              <a:t> с высокой и сверх высокой мощностью дозы</a:t>
            </a:r>
            <a:r>
              <a:rPr lang="en-US" dirty="0" smtClean="0"/>
              <a:t>;</a:t>
            </a:r>
          </a:p>
          <a:p>
            <a:pPr algn="just"/>
            <a:r>
              <a:rPr lang="ru-RU" dirty="0" smtClean="0"/>
              <a:t>Расчет и эксперимент показал хорошую однородность формируемого поля излучения</a:t>
            </a:r>
            <a:r>
              <a:rPr lang="en-US" dirty="0" smtClean="0"/>
              <a:t>;</a:t>
            </a:r>
            <a:endParaRPr lang="ru-RU" dirty="0" smtClean="0"/>
          </a:p>
          <a:p>
            <a:pPr algn="just"/>
            <a:r>
              <a:rPr lang="ru-RU" dirty="0" smtClean="0"/>
              <a:t>Впервые исследованы возможные проявления </a:t>
            </a:r>
            <a:r>
              <a:rPr lang="ru-RU" dirty="0" err="1" smtClean="0"/>
              <a:t>флэш-эффекта</a:t>
            </a:r>
            <a:r>
              <a:rPr lang="ru-RU" dirty="0" smtClean="0"/>
              <a:t> при облучении оплодотворенных яиц японского перепела (</a:t>
            </a:r>
            <a:r>
              <a:rPr lang="ru-RU" i="1" dirty="0" err="1" smtClean="0"/>
              <a:t>Coturnix</a:t>
            </a:r>
            <a:r>
              <a:rPr lang="ru-RU" i="1" dirty="0" smtClean="0"/>
              <a:t> </a:t>
            </a:r>
            <a:r>
              <a:rPr lang="ru-RU" i="1" dirty="0" err="1" smtClean="0"/>
              <a:t>japonica</a:t>
            </a:r>
            <a:r>
              <a:rPr lang="ru-RU" dirty="0" smtClean="0"/>
              <a:t>) пучками протонов в широком диапазоне мощности дозы от конвенционального режима с мощностью дозы менее 1 Гр/с до одноимпульсного </a:t>
            </a:r>
            <a:r>
              <a:rPr lang="ru-RU" dirty="0" err="1" smtClean="0"/>
              <a:t>флэш-режима</a:t>
            </a:r>
            <a:r>
              <a:rPr lang="ru-RU" dirty="0" smtClean="0"/>
              <a:t> с мощностью дозы свыше 10</a:t>
            </a:r>
            <a:r>
              <a:rPr lang="ru-RU" baseline="30000" dirty="0" smtClean="0"/>
              <a:t>4</a:t>
            </a:r>
            <a:r>
              <a:rPr lang="ru-RU" dirty="0" smtClean="0"/>
              <a:t> Гр/с</a:t>
            </a:r>
            <a:r>
              <a:rPr lang="en-US" dirty="0" smtClean="0"/>
              <a:t>;</a:t>
            </a:r>
            <a:endParaRPr lang="ru-RU" dirty="0" smtClean="0"/>
          </a:p>
          <a:p>
            <a:pPr algn="just"/>
            <a:r>
              <a:rPr lang="ru-RU" dirty="0" smtClean="0"/>
              <a:t>Произведена оценка влияния мощности дозы на подвижность облученных перепелов</a:t>
            </a:r>
            <a:r>
              <a:rPr lang="en-US" dirty="0" smtClean="0"/>
              <a:t>;</a:t>
            </a:r>
          </a:p>
          <a:p>
            <a:pPr algn="just"/>
            <a:r>
              <a:rPr lang="ru-RU" dirty="0" smtClean="0"/>
              <a:t>Цыплята из яиц, облученных во </a:t>
            </a:r>
            <a:r>
              <a:rPr lang="ru-RU" dirty="0" err="1" smtClean="0"/>
              <a:t>флэш-режимах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двигались со средней скоростью, сравнимой со скоростью </a:t>
            </a:r>
            <a:r>
              <a:rPr lang="ru-RU" dirty="0" smtClean="0"/>
              <a:t>контрольн</a:t>
            </a:r>
            <a:r>
              <a:rPr lang="ru-RU" dirty="0" smtClean="0"/>
              <a:t>ой</a:t>
            </a:r>
            <a:r>
              <a:rPr lang="ru-RU" dirty="0" smtClean="0"/>
              <a:t> группы</a:t>
            </a:r>
            <a:r>
              <a:rPr lang="en-US" dirty="0" smtClean="0"/>
              <a:t>;</a:t>
            </a:r>
            <a:endParaRPr lang="en-US" dirty="0" smtClean="0"/>
          </a:p>
          <a:p>
            <a:pPr algn="just"/>
            <a:r>
              <a:rPr lang="ru-RU" dirty="0" smtClean="0"/>
              <a:t>Цыплята из яиц, облученных в конвенциональном режиме, менее подвижны и проявляли большую склонность собираться в группы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1600" b="1" smtClean="0"/>
              <a:pPr/>
              <a:t>15</a:t>
            </a:fld>
            <a:endParaRPr lang="en-US" sz="1600" b="1" dirty="0"/>
          </a:p>
        </p:txBody>
      </p:sp>
      <p:pic>
        <p:nvPicPr>
          <p:cNvPr id="6" name="Picture 5" descr="F:\Публикации\2020\ТКМФ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91900" y="0"/>
            <a:ext cx="800100" cy="80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9634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ван\Desktop\seans_apr2024_CR_20240421_201425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8013" y="301625"/>
            <a:ext cx="8435975" cy="625475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555CC0-4479-409E-882E-88F9891AB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9634" y="5123392"/>
            <a:ext cx="5744633" cy="71437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</a:t>
            </a:r>
            <a:r>
              <a:rPr lang="ru-RU" dirty="0" smtClean="0">
                <a:solidFill>
                  <a:schemeClr val="bg1"/>
                </a:solidFill>
              </a:rPr>
              <a:t>внимание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1800" b="1" smtClean="0"/>
              <a:pPr/>
              <a:t>16</a:t>
            </a:fld>
            <a:endParaRPr lang="en-US" sz="1800" b="1" dirty="0"/>
          </a:p>
        </p:txBody>
      </p:sp>
      <p:pic>
        <p:nvPicPr>
          <p:cNvPr id="6" name="Picture 5" descr="F:\Публикации\2020\ТКМФ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91900" y="0"/>
            <a:ext cx="800100" cy="80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9634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555CC0-4479-409E-882E-88F9891AB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0"/>
            <a:ext cx="9601200" cy="651933"/>
          </a:xfrm>
        </p:spPr>
        <p:txBody>
          <a:bodyPr/>
          <a:lstStyle/>
          <a:p>
            <a:r>
              <a:rPr lang="ru-RU" sz="3600" dirty="0" smtClean="0"/>
              <a:t>Обоснование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1800" b="1" smtClean="0"/>
              <a:pPr/>
              <a:t>2</a:t>
            </a:fld>
            <a:endParaRPr lang="en-US" sz="1800" b="1" dirty="0"/>
          </a:p>
        </p:txBody>
      </p:sp>
      <p:pic>
        <p:nvPicPr>
          <p:cNvPr id="7" name="Picture 5" descr="F:\Публикации\2020\ТКМФ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91900" y="0"/>
            <a:ext cx="800100" cy="8001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41400" y="1854200"/>
            <a:ext cx="10579100" cy="3251200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В настоящее время возрастает интерес к изучению биологических эффектов облучения протонами с использованием сверхвысокой мощности дозы в режиме «</a:t>
            </a:r>
            <a:r>
              <a:rPr lang="ru-RU" sz="1600" dirty="0" err="1" smtClean="0"/>
              <a:t>флэш</a:t>
            </a:r>
            <a:r>
              <a:rPr lang="ru-RU" sz="1600" dirty="0" smtClean="0"/>
              <a:t>»-терапии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algn="just"/>
            <a:r>
              <a:rPr lang="ru-RU" sz="1600" dirty="0" smtClean="0"/>
              <a:t>В ряде экспериментов продемонстрирована лучшая сохранность периферических нормальных тканей (пищеварительных, кроветворных, легочных), когнитивных и поведенческих функций организма, а также регенеративного потенциала тканей</a:t>
            </a:r>
            <a:r>
              <a:rPr lang="en-US" sz="1600" dirty="0" smtClean="0"/>
              <a:t>;</a:t>
            </a:r>
            <a:r>
              <a:rPr lang="ru-RU" sz="1600" dirty="0" smtClean="0"/>
              <a:t> </a:t>
            </a:r>
          </a:p>
          <a:p>
            <a:pPr algn="just"/>
            <a:r>
              <a:rPr lang="ru-RU" sz="1600" dirty="0" smtClean="0"/>
              <a:t>Исследователи, изучающие </a:t>
            </a:r>
            <a:r>
              <a:rPr lang="ru-RU" sz="1600" dirty="0" err="1" smtClean="0"/>
              <a:t>флэш</a:t>
            </a:r>
            <a:r>
              <a:rPr lang="ru-RU" sz="1600" dirty="0" smtClean="0"/>
              <a:t> - эффект, полагают, что необходимы дальнейшие эксперименты для подтверждения наличия и величины его защитного действия для нормальных тканей, а также определения пределов допустимых значений дозы и других характеристик для практического применения </a:t>
            </a:r>
            <a:r>
              <a:rPr lang="ru-RU" sz="1600" dirty="0" err="1" smtClean="0"/>
              <a:t>флэш</a:t>
            </a:r>
            <a:r>
              <a:rPr lang="ru-RU" sz="1600" dirty="0" smtClean="0"/>
              <a:t> – терапии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algn="just"/>
            <a:r>
              <a:rPr lang="ru-RU" sz="1600" dirty="0" smtClean="0"/>
              <a:t>Поскольку воздействие протонов в различных режимах вызывает разнонаправленные реакции, очевидно, что исследования должны включать и облучение живых моделей.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634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392767"/>
            <a:ext cx="10693400" cy="4762500"/>
          </a:xfrm>
        </p:spPr>
        <p:txBody>
          <a:bodyPr>
            <a:noAutofit/>
          </a:bodyPr>
          <a:lstStyle/>
          <a:p>
            <a:r>
              <a:rPr lang="ru-RU" sz="1600" dirty="0" smtClean="0"/>
              <a:t>В качестве биологической модели в настоящей работе использовались оплодотворенные яйца японского перепела (</a:t>
            </a:r>
            <a:r>
              <a:rPr lang="ru-RU" sz="1600" i="1" dirty="0" err="1" smtClean="0"/>
              <a:t>Coturnix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japonica</a:t>
            </a:r>
            <a:r>
              <a:rPr lang="ru-RU" sz="1600" dirty="0" smtClean="0"/>
              <a:t>)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r>
              <a:rPr lang="ru-RU" sz="1600" dirty="0" smtClean="0"/>
              <a:t>Использованная в работе биологическая модель имеет следующие преимущества:</a:t>
            </a:r>
          </a:p>
          <a:p>
            <a:pPr marL="987552" lvl="1" indent="-457200">
              <a:buFont typeface="+mj-lt"/>
              <a:buAutoNum type="arabicPeriod"/>
            </a:pPr>
            <a:r>
              <a:rPr lang="ru-RU" sz="1600" dirty="0" smtClean="0"/>
              <a:t>Яйца являются моделью органогенеза и дифференцировки тканей;</a:t>
            </a:r>
          </a:p>
          <a:p>
            <a:pPr marL="987552" lvl="1" indent="-457200">
              <a:buFont typeface="+mj-lt"/>
              <a:buAutoNum type="arabicPeriod"/>
            </a:pPr>
            <a:r>
              <a:rPr lang="ru-RU" sz="1600" dirty="0" smtClean="0"/>
              <a:t>Малый размер перепелиного яйца позволяет совместить его с модифицированным пиком </a:t>
            </a:r>
            <a:r>
              <a:rPr lang="ru-RU" sz="1600" dirty="0" smtClean="0"/>
              <a:t>Брэгга </a:t>
            </a:r>
            <a:r>
              <a:rPr lang="ru-RU" sz="1600" dirty="0" smtClean="0"/>
              <a:t>и более точно контролировать дозу;</a:t>
            </a:r>
          </a:p>
          <a:p>
            <a:pPr marL="987552" lvl="1" indent="-457200">
              <a:buFont typeface="+mj-lt"/>
              <a:buAutoNum type="arabicPeriod"/>
            </a:pPr>
            <a:r>
              <a:rPr lang="ru-RU" sz="1600" dirty="0" smtClean="0"/>
              <a:t>Можно оценить постлучевые реакции на уровне организма в отдаленные сроки (на этапе эмбриогенеза и в постэмбриональный период); </a:t>
            </a:r>
          </a:p>
          <a:p>
            <a:pPr marL="987552" lvl="1" indent="-457200">
              <a:buFont typeface="+mj-lt"/>
              <a:buAutoNum type="arabicPeriod"/>
            </a:pPr>
            <a:r>
              <a:rPr lang="ru-RU" sz="1600" dirty="0" smtClean="0"/>
              <a:t>Можно синхронизировать развитие эмбрионов за счет простого прогревания яиц, что существенно облегчает работу и не требует срочной доставки классических активно развивающихся биологических моделей, таких как </a:t>
            </a:r>
            <a:r>
              <a:rPr lang="ru-RU" sz="1600" dirty="0" err="1" smtClean="0"/>
              <a:t>Danio</a:t>
            </a:r>
            <a:r>
              <a:rPr lang="ru-RU" sz="1600" dirty="0" smtClean="0"/>
              <a:t> </a:t>
            </a:r>
            <a:r>
              <a:rPr lang="ru-RU" sz="1600" dirty="0" err="1" smtClean="0"/>
              <a:t>rerio</a:t>
            </a:r>
            <a:r>
              <a:rPr lang="ru-RU" sz="1600" dirty="0" smtClean="0"/>
              <a:t>;</a:t>
            </a:r>
          </a:p>
          <a:p>
            <a:pPr marL="987552" lvl="1" indent="-457200">
              <a:buFont typeface="+mj-lt"/>
              <a:buAutoNum type="arabicPeriod"/>
            </a:pPr>
            <a:r>
              <a:rPr lang="ru-RU" sz="1600" dirty="0" smtClean="0"/>
              <a:t>Можно облегчить облучение в пике Брэгга за счет кратковременного погружения яиц в водный фантом без ущерба их нормальному развитию;</a:t>
            </a:r>
          </a:p>
          <a:p>
            <a:pPr marL="987552" lvl="1" indent="-457200">
              <a:buFont typeface="+mj-lt"/>
              <a:buAutoNum type="arabicPeriod"/>
            </a:pPr>
            <a:r>
              <a:rPr lang="ru-RU" sz="1600" dirty="0" smtClean="0"/>
              <a:t>Более высокая степень сходства эмбриогенеза птиц с человеком (эмбриогенез высших позвоночных отличается от </a:t>
            </a:r>
            <a:r>
              <a:rPr lang="ru-RU" sz="1600" dirty="0" err="1" smtClean="0"/>
              <a:t>анамниотических</a:t>
            </a:r>
            <a:r>
              <a:rPr lang="ru-RU" sz="1600" dirty="0" smtClean="0"/>
              <a:t> моделей эмбриогенеза: рыбок </a:t>
            </a:r>
            <a:r>
              <a:rPr lang="ru-RU" sz="1600" dirty="0" err="1" smtClean="0"/>
              <a:t>данио</a:t>
            </a:r>
            <a:r>
              <a:rPr lang="ru-RU" sz="1600" dirty="0" smtClean="0"/>
              <a:t> и </a:t>
            </a:r>
            <a:r>
              <a:rPr lang="ru-RU" sz="1600" dirty="0" err="1" smtClean="0"/>
              <a:t>ксенопуса</a:t>
            </a:r>
            <a:r>
              <a:rPr lang="ru-RU" sz="1600" dirty="0" smtClean="0"/>
              <a:t>).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1800" b="1" smtClean="0"/>
              <a:pPr/>
              <a:t>3</a:t>
            </a:fld>
            <a:endParaRPr lang="en-US" sz="1800" b="1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90555CC0-4479-409E-882E-88F9891AB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0"/>
            <a:ext cx="9601200" cy="61806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Обоснование</a:t>
            </a:r>
            <a:endParaRPr lang="ru-RU" sz="4000" dirty="0"/>
          </a:p>
        </p:txBody>
      </p:sp>
      <p:pic>
        <p:nvPicPr>
          <p:cNvPr id="7" name="Picture 5" descr="F:\Публикации\2020\ТКМФ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91900" y="0"/>
            <a:ext cx="800100" cy="80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555CC0-4479-409E-882E-88F9891AB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0"/>
            <a:ext cx="10604500" cy="64346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Важные аспекты подготовки к эксперименту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23900" y="1689100"/>
            <a:ext cx="7632700" cy="45847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Во время подготовки и проведения эксперимента яйца содержались в инкубаторах</a:t>
            </a:r>
            <a:r>
              <a:rPr lang="en-US" sz="1800" dirty="0" smtClean="0"/>
              <a:t>;</a:t>
            </a:r>
            <a:endParaRPr lang="ru-RU" sz="1800" dirty="0" smtClean="0"/>
          </a:p>
          <a:p>
            <a:r>
              <a:rPr lang="ru-RU" sz="1800" dirty="0" smtClean="0"/>
              <a:t>Облучение проводилось на 5 день инкубации</a:t>
            </a:r>
            <a:r>
              <a:rPr lang="en-US" sz="1800" dirty="0" smtClean="0"/>
              <a:t>;</a:t>
            </a:r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>
                <a:solidFill>
                  <a:schemeClr val="tx1"/>
                </a:solidFill>
              </a:rPr>
              <a:t>Яйца облучались на установке ИЯИ РАН в пучке 160 МэВ в области модифицированного пика Брэгга на глубине 12 см</a:t>
            </a:r>
            <a:r>
              <a:rPr lang="en-US" sz="1800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1800" dirty="0" smtClean="0"/>
              <a:t>Режимы облучения:</a:t>
            </a:r>
          </a:p>
          <a:p>
            <a:pPr lvl="1"/>
            <a:r>
              <a:rPr lang="ru-RU" sz="1800" dirty="0" smtClean="0"/>
              <a:t>Конвенциональный </a:t>
            </a:r>
            <a:r>
              <a:rPr lang="en-US" sz="1800" dirty="0" smtClean="0"/>
              <a:t>(&lt;1 </a:t>
            </a:r>
            <a:r>
              <a:rPr lang="ru-RU" sz="1800" dirty="0" smtClean="0"/>
              <a:t>Гр</a:t>
            </a:r>
            <a:r>
              <a:rPr lang="en-US" sz="1800" dirty="0" smtClean="0"/>
              <a:t>/</a:t>
            </a:r>
            <a:r>
              <a:rPr lang="ru-RU" sz="1800" dirty="0" smtClean="0"/>
              <a:t>с</a:t>
            </a:r>
            <a:r>
              <a:rPr lang="en-US" sz="1800" dirty="0" smtClean="0"/>
              <a:t>);</a:t>
            </a:r>
            <a:endParaRPr lang="ru-RU" sz="1800" dirty="0" smtClean="0"/>
          </a:p>
          <a:p>
            <a:pPr lvl="1"/>
            <a:r>
              <a:rPr lang="ru-RU" sz="1800" dirty="0" err="1" smtClean="0"/>
              <a:t>Флэш</a:t>
            </a:r>
            <a:r>
              <a:rPr lang="en-US" sz="1800" dirty="0" smtClean="0"/>
              <a:t> (~100 </a:t>
            </a:r>
            <a:r>
              <a:rPr lang="ru-RU" sz="1800" dirty="0" smtClean="0"/>
              <a:t>Гр</a:t>
            </a:r>
            <a:r>
              <a:rPr lang="en-US" sz="1800" dirty="0" smtClean="0"/>
              <a:t>/</a:t>
            </a:r>
            <a:r>
              <a:rPr lang="ru-RU" sz="1800" dirty="0" smtClean="0"/>
              <a:t>с)</a:t>
            </a:r>
            <a:r>
              <a:rPr lang="en-US" sz="1800" dirty="0" smtClean="0"/>
              <a:t>;</a:t>
            </a:r>
          </a:p>
          <a:p>
            <a:pPr lvl="1"/>
            <a:r>
              <a:rPr lang="ru-RU" sz="1800" dirty="0" smtClean="0"/>
              <a:t>Одноимпульсный </a:t>
            </a:r>
            <a:r>
              <a:rPr lang="ru-RU" sz="1800" dirty="0" err="1" smtClean="0"/>
              <a:t>флэш</a:t>
            </a:r>
            <a:r>
              <a:rPr lang="ru-RU" sz="1800" dirty="0" smtClean="0"/>
              <a:t> (</a:t>
            </a:r>
            <a:r>
              <a:rPr lang="en-US" sz="1800" dirty="0" smtClean="0"/>
              <a:t>Splash) </a:t>
            </a:r>
            <a:r>
              <a:rPr lang="ru-RU" sz="1800" dirty="0" smtClean="0"/>
              <a:t>(</a:t>
            </a:r>
            <a:r>
              <a:rPr lang="en-US" sz="1800" dirty="0" smtClean="0"/>
              <a:t>~</a:t>
            </a:r>
            <a:r>
              <a:rPr lang="ru-RU" sz="1800" dirty="0" smtClean="0"/>
              <a:t> </a:t>
            </a:r>
            <a:r>
              <a:rPr lang="en-US" sz="1800" dirty="0" smtClean="0"/>
              <a:t>1 000 </a:t>
            </a:r>
            <a:r>
              <a:rPr lang="ru-RU" sz="1800" dirty="0" smtClean="0"/>
              <a:t>Гр</a:t>
            </a:r>
            <a:r>
              <a:rPr lang="en-US" sz="1800" dirty="0" smtClean="0"/>
              <a:t>/</a:t>
            </a:r>
            <a:r>
              <a:rPr lang="ru-RU" sz="1800" dirty="0" smtClean="0"/>
              <a:t>с)</a:t>
            </a:r>
            <a:r>
              <a:rPr lang="en-US" sz="1800" dirty="0" smtClean="0"/>
              <a:t>;</a:t>
            </a:r>
            <a:endParaRPr lang="ru-RU" sz="1800" dirty="0" smtClean="0"/>
          </a:p>
          <a:p>
            <a:pPr lvl="1"/>
            <a:r>
              <a:rPr lang="ru-RU" sz="1800" dirty="0" smtClean="0"/>
              <a:t>Контрольная группа</a:t>
            </a:r>
            <a:r>
              <a:rPr lang="en-US" sz="1800" dirty="0" smtClean="0"/>
              <a:t>;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Температура воды в процессе облучения поддерживалась на уровне 25 *С</a:t>
            </a:r>
            <a:r>
              <a:rPr lang="en-US" sz="1800" dirty="0" smtClean="0">
                <a:solidFill>
                  <a:schemeClr val="tx1"/>
                </a:solidFill>
              </a:rPr>
              <a:t>;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1800" b="1" smtClean="0"/>
              <a:pPr/>
              <a:t>4</a:t>
            </a:fld>
            <a:endParaRPr lang="en-US" sz="1800" b="1" dirty="0"/>
          </a:p>
        </p:txBody>
      </p:sp>
      <p:pic>
        <p:nvPicPr>
          <p:cNvPr id="7" name="Picture 5" descr="F:\Публикации\2020\ТКМФ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91900" y="0"/>
            <a:ext cx="800100" cy="800100"/>
          </a:xfrm>
          <a:prstGeom prst="rect">
            <a:avLst/>
          </a:prstGeom>
          <a:noFill/>
        </p:spPr>
      </p:pic>
      <p:pic>
        <p:nvPicPr>
          <p:cNvPr id="6" name="Picture 2" descr="C:\Users\Иван\Downloads\photo_5440369352709890125_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5753" y="1671749"/>
            <a:ext cx="3531506" cy="4689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9634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555CC0-4479-409E-882E-88F9891AB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0"/>
            <a:ext cx="9601200" cy="7366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Установка ИЯИ РАН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1800" b="1" smtClean="0"/>
              <a:pPr/>
              <a:t>5</a:t>
            </a:fld>
            <a:endParaRPr lang="en-US" sz="1800" b="1" dirty="0"/>
          </a:p>
        </p:txBody>
      </p:sp>
      <p:pic>
        <p:nvPicPr>
          <p:cNvPr id="9" name="Picture 5" descr="F:\Публикации\2020\ТКМФ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91900" y="0"/>
            <a:ext cx="800100" cy="8001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159" y="1468679"/>
            <a:ext cx="6471556" cy="207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Иван\Downloads\photo_5440369352709890103_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4835" y="1480457"/>
            <a:ext cx="4155542" cy="3129643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781299" y="4764542"/>
          <a:ext cx="7950200" cy="1941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052"/>
                <a:gridCol w="2561048"/>
                <a:gridCol w="1117600"/>
                <a:gridCol w="1460500"/>
              </a:tblGrid>
              <a:tr h="478018">
                <a:tc>
                  <a:txBody>
                    <a:bodyPr/>
                    <a:lstStyle/>
                    <a:p>
                      <a:r>
                        <a:rPr lang="ru-RU" dirty="0" smtClean="0"/>
                        <a:t>Режим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Конвенциональный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Flash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Splash</a:t>
                      </a:r>
                      <a:endParaRPr lang="ru-RU" dirty="0"/>
                    </a:p>
                  </a:txBody>
                  <a:tcPr/>
                </a:tc>
              </a:tr>
              <a:tr h="276947">
                <a:tc>
                  <a:txBody>
                    <a:bodyPr/>
                    <a:lstStyle/>
                    <a:p>
                      <a:r>
                        <a:rPr lang="ru-RU" dirty="0" smtClean="0"/>
                        <a:t>Ср. импульсный ток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8-20 мкА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</a:t>
                      </a:r>
                      <a:r>
                        <a:rPr lang="en-US" baseline="0" dirty="0" smtClean="0"/>
                        <a:t> 1 </a:t>
                      </a:r>
                      <a:r>
                        <a:rPr lang="ru-RU" baseline="0" dirty="0" smtClean="0"/>
                        <a:t>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</a:t>
                      </a:r>
                      <a:r>
                        <a:rPr lang="en-US" baseline="0" dirty="0" smtClean="0"/>
                        <a:t> 6.5 </a:t>
                      </a:r>
                      <a:r>
                        <a:rPr lang="ru-RU" baseline="0" dirty="0" smtClean="0"/>
                        <a:t>мА</a:t>
                      </a:r>
                      <a:endParaRPr lang="ru-RU" dirty="0"/>
                    </a:p>
                  </a:txBody>
                  <a:tcPr/>
                </a:tc>
              </a:tr>
              <a:tr h="276947">
                <a:tc>
                  <a:txBody>
                    <a:bodyPr/>
                    <a:lstStyle/>
                    <a:p>
                      <a:r>
                        <a:rPr lang="ru-RU" dirty="0" smtClean="0"/>
                        <a:t>Длительность импульса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 мкс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 мкс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 мкс</a:t>
                      </a:r>
                      <a:endParaRPr lang="ru-RU" dirty="0"/>
                    </a:p>
                  </a:txBody>
                  <a:tcPr/>
                </a:tc>
              </a:tr>
              <a:tr h="276947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импульсов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~1000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276947"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 </a:t>
                      </a:r>
                      <a:r>
                        <a:rPr lang="ru-RU" dirty="0" smtClean="0"/>
                        <a:t>Гц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50 </a:t>
                      </a:r>
                      <a:r>
                        <a:rPr lang="ru-RU" dirty="0" smtClean="0"/>
                        <a:t>Гц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50 </a:t>
                      </a:r>
                      <a:r>
                        <a:rPr lang="ru-RU" dirty="0" smtClean="0"/>
                        <a:t>Гц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9634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555CC0-4479-409E-882E-88F9891AB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0"/>
            <a:ext cx="9601200" cy="14859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Модель установки в </a:t>
            </a:r>
            <a:r>
              <a:rPr lang="en-US" sz="3600" dirty="0" smtClean="0"/>
              <a:t>Geant4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80356" y="824895"/>
            <a:ext cx="10711544" cy="732972"/>
          </a:xfrm>
        </p:spPr>
        <p:txBody>
          <a:bodyPr>
            <a:normAutofit/>
          </a:bodyPr>
          <a:lstStyle/>
          <a:p>
            <a:r>
              <a:rPr lang="ru-RU" dirty="0" smtClean="0"/>
              <a:t>В основе лежит пример </a:t>
            </a:r>
            <a:r>
              <a:rPr lang="en-US" dirty="0" smtClean="0"/>
              <a:t>Geant4 </a:t>
            </a:r>
            <a:r>
              <a:rPr lang="en-US" dirty="0" err="1" smtClean="0"/>
              <a:t>Hadrontherapy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дополненный г</a:t>
            </a:r>
            <a:r>
              <a:rPr lang="ru-RU" i="0" dirty="0" smtClean="0"/>
              <a:t>еометрией системы формирования ИЯИ РАН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1800" b="1" smtClean="0"/>
              <a:pPr/>
              <a:t>6</a:t>
            </a:fld>
            <a:endParaRPr lang="en-US" sz="1800" b="1" dirty="0"/>
          </a:p>
        </p:txBody>
      </p:sp>
      <p:pic>
        <p:nvPicPr>
          <p:cNvPr id="325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842" y="3098800"/>
            <a:ext cx="1265190" cy="301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5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4400" y="2997200"/>
            <a:ext cx="1642283" cy="310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56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689" y="3124200"/>
            <a:ext cx="2293847" cy="244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3"/>
          <p:cNvSpPr txBox="1">
            <a:spLocks/>
          </p:cNvSpPr>
          <p:nvPr/>
        </p:nvSpPr>
        <p:spPr>
          <a:xfrm>
            <a:off x="1016001" y="6125028"/>
            <a:ext cx="6444343" cy="732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9050" marR="0" lvl="0" indent="-1905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Фигурный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рассеиватель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 компенсатором поглощения энергии</a:t>
            </a: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8273143" y="6125028"/>
            <a:ext cx="2786743" cy="732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9050" marR="0" lvl="0" indent="-1905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Гребенчатый фильтр</a:t>
            </a:r>
          </a:p>
        </p:txBody>
      </p:sp>
      <p:pic>
        <p:nvPicPr>
          <p:cNvPr id="11" name="Picture 5" descr="F:\Публикации\2020\ТКМФ\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91900" y="0"/>
            <a:ext cx="800100" cy="800100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707" y="1460446"/>
            <a:ext cx="10691193" cy="143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9634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555CC0-4479-409E-882E-88F9891AB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0"/>
            <a:ext cx="9601200" cy="6604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Проверка модели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1800" b="1" smtClean="0"/>
              <a:pPr/>
              <a:t>7</a:t>
            </a:fld>
            <a:endParaRPr lang="en-US" sz="1800" b="1" dirty="0"/>
          </a:p>
        </p:txBody>
      </p:sp>
      <p:pic>
        <p:nvPicPr>
          <p:cNvPr id="328707" name="Picture 3" descr="H:\sobp.png"/>
          <p:cNvPicPr>
            <a:picLocks noChangeAspect="1" noChangeArrowheads="1"/>
          </p:cNvPicPr>
          <p:nvPr/>
        </p:nvPicPr>
        <p:blipFill>
          <a:blip r:embed="rId2"/>
          <a:srcRect l="4264" t="11602" r="9739"/>
          <a:stretch>
            <a:fillRect/>
          </a:stretch>
        </p:blipFill>
        <p:spPr bwMode="auto">
          <a:xfrm>
            <a:off x="6324600" y="1346200"/>
            <a:ext cx="5664200" cy="4367576"/>
          </a:xfrm>
          <a:prstGeom prst="rect">
            <a:avLst/>
          </a:prstGeom>
          <a:noFill/>
        </p:spPr>
      </p:pic>
      <p:pic>
        <p:nvPicPr>
          <p:cNvPr id="8" name="Picture 5" descr="F:\Публикации\2020\ТКМФ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91900" y="0"/>
            <a:ext cx="800100" cy="8001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1692" r="2414"/>
          <a:stretch>
            <a:fillRect/>
          </a:stretch>
        </p:blipFill>
        <p:spPr bwMode="auto">
          <a:xfrm>
            <a:off x="774700" y="1362074"/>
            <a:ext cx="5398416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49300" y="5860871"/>
            <a:ext cx="1102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>
              <a:buFont typeface="Arial" pitchFamily="34" charset="0"/>
              <a:buChar char="•"/>
            </a:pPr>
            <a:r>
              <a:rPr lang="ru-RU" dirty="0" smtClean="0"/>
              <a:t>Оценка однородности показала возможность облучения области 6</a:t>
            </a:r>
            <a:r>
              <a:rPr lang="en-US" dirty="0" smtClean="0"/>
              <a:t>x6x4 </a:t>
            </a:r>
            <a:r>
              <a:rPr lang="ru-RU" dirty="0" smtClean="0"/>
              <a:t>см с равномерностью 10%</a:t>
            </a:r>
          </a:p>
          <a:p>
            <a:pPr indent="177800">
              <a:buFont typeface="Arial" pitchFamily="34" charset="0"/>
              <a:buChar char="•"/>
            </a:pPr>
            <a:r>
              <a:rPr lang="ru-RU" dirty="0" smtClean="0"/>
              <a:t>Распределение дозы по глубине согласуются с результатами эксперимента (</a:t>
            </a:r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0.97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634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555CC0-4479-409E-882E-88F9891AB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0"/>
            <a:ext cx="10160000" cy="65193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Расширенная модель установки</a:t>
            </a:r>
            <a:r>
              <a:rPr lang="en-US" sz="3600" dirty="0" smtClean="0"/>
              <a:t> </a:t>
            </a:r>
            <a:r>
              <a:rPr lang="ru-RU" sz="3600" dirty="0" smtClean="0"/>
              <a:t>в </a:t>
            </a:r>
            <a:r>
              <a:rPr lang="en-US" sz="3600" dirty="0" smtClean="0"/>
              <a:t>Geant4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1800" b="1" smtClean="0"/>
              <a:pPr/>
              <a:t>8</a:t>
            </a:fld>
            <a:endParaRPr lang="en-US" sz="1800" b="1" dirty="0"/>
          </a:p>
        </p:txBody>
      </p:sp>
      <p:sp>
        <p:nvSpPr>
          <p:cNvPr id="6" name="Содержимое 3"/>
          <p:cNvSpPr>
            <a:spLocks noGrp="1"/>
          </p:cNvSpPr>
          <p:nvPr>
            <p:ph idx="1"/>
          </p:nvPr>
        </p:nvSpPr>
        <p:spPr>
          <a:xfrm>
            <a:off x="820056" y="1705428"/>
            <a:ext cx="11371944" cy="820058"/>
          </a:xfrm>
        </p:spPr>
        <p:txBody>
          <a:bodyPr>
            <a:normAutofit/>
          </a:bodyPr>
          <a:lstStyle/>
          <a:p>
            <a:r>
              <a:rPr lang="ru-RU" dirty="0" smtClean="0"/>
              <a:t>Для подготовки к эксперименту модель установки дополнена геометрией сборок перепелиных яиц</a:t>
            </a:r>
            <a:endParaRPr lang="ru-RU" i="0" dirty="0" smtClean="0"/>
          </a:p>
        </p:txBody>
      </p:sp>
      <p:pic>
        <p:nvPicPr>
          <p:cNvPr id="3266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86" y="2811689"/>
            <a:ext cx="25908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3"/>
          <p:cNvSpPr txBox="1">
            <a:spLocks/>
          </p:cNvSpPr>
          <p:nvPr/>
        </p:nvSpPr>
        <p:spPr>
          <a:xfrm>
            <a:off x="4134756" y="2781753"/>
            <a:ext cx="7714344" cy="2999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4048" marR="0" lvl="0" indent="-384048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tabLst/>
              <a:defRPr/>
            </a:pPr>
            <a:r>
              <a:rPr lang="ru-RU" sz="2000" dirty="0" smtClean="0">
                <a:solidFill>
                  <a:schemeClr val="tx2"/>
                </a:solidFill>
              </a:rPr>
              <a:t>Геометрия включала</a:t>
            </a:r>
            <a:r>
              <a:rPr lang="en-US" sz="2000" dirty="0" smtClean="0">
                <a:solidFill>
                  <a:schemeClr val="tx2"/>
                </a:solidFill>
              </a:rPr>
              <a:t>:</a:t>
            </a:r>
          </a:p>
          <a:p>
            <a:pPr marL="384048" lvl="0" indent="-384048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ru-RU" sz="2000" dirty="0" smtClean="0">
                <a:solidFill>
                  <a:schemeClr val="tx2"/>
                </a:solidFill>
              </a:rPr>
              <a:t>Крепление из орг.стекла </a:t>
            </a:r>
            <a:r>
              <a:rPr lang="en-US" sz="2000" dirty="0" smtClean="0">
                <a:solidFill>
                  <a:schemeClr val="tx2"/>
                </a:solidFill>
              </a:rPr>
              <a:t>PMMA ;</a:t>
            </a:r>
          </a:p>
          <a:p>
            <a:pPr marL="384048" lvl="0" indent="-384048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Скорлупа, толщиной 0.3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мм из </a:t>
            </a:r>
            <a:r>
              <a:rPr lang="en-US" sz="2000" dirty="0" smtClean="0">
                <a:solidFill>
                  <a:schemeClr val="tx2"/>
                </a:solidFill>
              </a:rPr>
              <a:t>CaCO</a:t>
            </a:r>
            <a:r>
              <a:rPr lang="en-US" sz="2000" baseline="-25000" dirty="0" smtClean="0">
                <a:solidFill>
                  <a:schemeClr val="tx2"/>
                </a:solidFill>
              </a:rPr>
              <a:t>3</a:t>
            </a:r>
            <a:r>
              <a:rPr lang="en-US" sz="2000" dirty="0" smtClean="0">
                <a:solidFill>
                  <a:schemeClr val="tx2"/>
                </a:solidFill>
              </a:rPr>
              <a:t>,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плотностью 2.1 г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см</a:t>
            </a:r>
            <a:r>
              <a:rPr kumimoji="0" lang="ru-RU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endParaRPr kumimoji="0" lang="ru-RU" sz="20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4048" lvl="0" indent="-384048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ru-RU" sz="2000" dirty="0" smtClean="0">
                <a:solidFill>
                  <a:schemeClr val="tx2"/>
                </a:solidFill>
              </a:rPr>
              <a:t>«Белок», </a:t>
            </a:r>
            <a:r>
              <a:rPr lang="en-US" sz="2000" dirty="0" smtClean="0">
                <a:solidFill>
                  <a:schemeClr val="tx2"/>
                </a:solidFill>
              </a:rPr>
              <a:t>H</a:t>
            </a:r>
            <a:r>
              <a:rPr lang="en-US" sz="2000" baseline="-25000" dirty="0" smtClean="0">
                <a:solidFill>
                  <a:schemeClr val="tx2"/>
                </a:solidFill>
              </a:rPr>
              <a:t>2</a:t>
            </a:r>
            <a:r>
              <a:rPr lang="en-US" sz="2000" dirty="0" smtClean="0">
                <a:solidFill>
                  <a:schemeClr val="tx2"/>
                </a:solidFill>
              </a:rPr>
              <a:t>0, </a:t>
            </a:r>
            <a:r>
              <a:rPr lang="ru-RU" sz="2000" dirty="0" smtClean="0">
                <a:solidFill>
                  <a:schemeClr val="tx2"/>
                </a:solidFill>
              </a:rPr>
              <a:t>плотность </a:t>
            </a:r>
            <a:r>
              <a:rPr lang="en-US" sz="2000" dirty="0" smtClean="0"/>
              <a:t>1.0</a:t>
            </a:r>
            <a:r>
              <a:rPr lang="ru-RU" sz="2000" dirty="0" smtClean="0"/>
              <a:t>69</a:t>
            </a:r>
            <a:r>
              <a:rPr lang="ru-RU" sz="2000" dirty="0" smtClean="0">
                <a:solidFill>
                  <a:schemeClr val="tx2"/>
                </a:solidFill>
              </a:rPr>
              <a:t> г</a:t>
            </a:r>
            <a:r>
              <a:rPr lang="en-US" sz="2000" dirty="0" smtClean="0">
                <a:solidFill>
                  <a:schemeClr val="tx2"/>
                </a:solidFill>
              </a:rPr>
              <a:t>/</a:t>
            </a:r>
            <a:r>
              <a:rPr lang="ru-RU" sz="2000" dirty="0" smtClean="0">
                <a:solidFill>
                  <a:schemeClr val="tx2"/>
                </a:solidFill>
              </a:rPr>
              <a:t>см</a:t>
            </a:r>
            <a:r>
              <a:rPr lang="ru-RU" sz="2000" baseline="30000" dirty="0" smtClean="0">
                <a:solidFill>
                  <a:schemeClr val="tx2"/>
                </a:solidFill>
              </a:rPr>
              <a:t>3</a:t>
            </a:r>
            <a:r>
              <a:rPr lang="en-US" sz="2000" dirty="0" smtClean="0">
                <a:solidFill>
                  <a:schemeClr val="tx2"/>
                </a:solidFill>
              </a:rPr>
              <a:t>;</a:t>
            </a:r>
            <a:endParaRPr lang="ru-RU" sz="2000" dirty="0" smtClean="0">
              <a:solidFill>
                <a:schemeClr val="tx2"/>
              </a:solidFill>
            </a:endParaRPr>
          </a:p>
          <a:p>
            <a:pPr marL="384048" lvl="0" indent="-384048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ru-RU" sz="2000" dirty="0" smtClean="0">
                <a:solidFill>
                  <a:schemeClr val="tx2"/>
                </a:solidFill>
              </a:rPr>
              <a:t>«Желток», </a:t>
            </a:r>
            <a:r>
              <a:rPr lang="en-US" sz="2000" dirty="0" smtClean="0">
                <a:solidFill>
                  <a:schemeClr val="tx2"/>
                </a:solidFill>
              </a:rPr>
              <a:t>H</a:t>
            </a:r>
            <a:r>
              <a:rPr lang="en-US" sz="2000" baseline="-25000" dirty="0" smtClean="0">
                <a:solidFill>
                  <a:schemeClr val="tx2"/>
                </a:solidFill>
              </a:rPr>
              <a:t>2</a:t>
            </a:r>
            <a:r>
              <a:rPr lang="en-US" sz="2000" dirty="0" smtClean="0">
                <a:solidFill>
                  <a:schemeClr val="tx2"/>
                </a:solidFill>
              </a:rPr>
              <a:t>0, </a:t>
            </a:r>
            <a:r>
              <a:rPr lang="ru-RU" sz="2000" dirty="0" smtClean="0">
                <a:solidFill>
                  <a:schemeClr val="tx2"/>
                </a:solidFill>
              </a:rPr>
              <a:t>плотность </a:t>
            </a:r>
            <a:r>
              <a:rPr lang="en-US" sz="2000" dirty="0" smtClean="0"/>
              <a:t>1.071</a:t>
            </a:r>
            <a:r>
              <a:rPr lang="ru-RU" sz="2000" dirty="0" smtClean="0">
                <a:solidFill>
                  <a:schemeClr val="tx2"/>
                </a:solidFill>
              </a:rPr>
              <a:t> г</a:t>
            </a:r>
            <a:r>
              <a:rPr lang="en-US" sz="2000" dirty="0" smtClean="0">
                <a:solidFill>
                  <a:schemeClr val="tx2"/>
                </a:solidFill>
              </a:rPr>
              <a:t>/</a:t>
            </a:r>
            <a:r>
              <a:rPr lang="ru-RU" sz="2000" dirty="0" smtClean="0">
                <a:solidFill>
                  <a:schemeClr val="tx2"/>
                </a:solidFill>
              </a:rPr>
              <a:t>см</a:t>
            </a:r>
            <a:r>
              <a:rPr lang="ru-RU" sz="2000" baseline="30000" dirty="0" smtClean="0">
                <a:solidFill>
                  <a:schemeClr val="tx2"/>
                </a:solidFill>
              </a:rPr>
              <a:t>3</a:t>
            </a:r>
            <a:r>
              <a:rPr lang="en-US" sz="2000" dirty="0" smtClean="0">
                <a:solidFill>
                  <a:schemeClr val="tx2"/>
                </a:solidFill>
              </a:rPr>
              <a:t>;</a:t>
            </a:r>
            <a:endParaRPr lang="ru-RU" sz="2000" dirty="0" smtClean="0">
              <a:solidFill>
                <a:schemeClr val="tx2"/>
              </a:solidFill>
            </a:endParaRPr>
          </a:p>
          <a:p>
            <a:pPr marL="384048" lvl="0" indent="-384048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Пузырь воздуха</a:t>
            </a:r>
          </a:p>
          <a:p>
            <a:pPr marL="384048" lvl="0" indent="-384048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4048" lvl="0" indent="-384048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4048" lvl="0" indent="-384048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endParaRPr kumimoji="0" lang="ru-RU" sz="2000" b="0" i="0" u="none" strike="noStrike" kern="1200" cap="none" spc="0" normalizeH="0" baseline="3000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5" descr="F:\Публикации\2020\ТКМФ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91900" y="0"/>
            <a:ext cx="800100" cy="80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9634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555CC0-4479-409E-882E-88F9891AB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0"/>
            <a:ext cx="10617200" cy="6477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Распределение дозы в сборках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595708" y="6411051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1800" b="1" smtClean="0"/>
              <a:pPr/>
              <a:t>9</a:t>
            </a:fld>
            <a:endParaRPr lang="en-US" sz="1800" b="1" dirty="0"/>
          </a:p>
        </p:txBody>
      </p:sp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2"/>
          <a:srcRect r="24629"/>
          <a:stretch>
            <a:fillRect/>
          </a:stretch>
        </p:blipFill>
        <p:spPr bwMode="auto">
          <a:xfrm>
            <a:off x="733424" y="739274"/>
            <a:ext cx="2881843" cy="282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 descr="F:\Публикации\2020\ТКМФ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91900" y="0"/>
            <a:ext cx="800100" cy="800100"/>
          </a:xfrm>
          <a:prstGeom prst="rect">
            <a:avLst/>
          </a:prstGeom>
          <a:noFill/>
        </p:spPr>
      </p:pic>
      <p:pic>
        <p:nvPicPr>
          <p:cNvPr id="3074" name="Picture 2" descr="F:\out.png"/>
          <p:cNvPicPr>
            <a:picLocks noChangeAspect="1" noChangeArrowheads="1"/>
          </p:cNvPicPr>
          <p:nvPr/>
        </p:nvPicPr>
        <p:blipFill>
          <a:blip r:embed="rId4"/>
          <a:srcRect l="1489" t="1869" r="1311" b="2097"/>
          <a:stretch>
            <a:fillRect/>
          </a:stretch>
        </p:blipFill>
        <p:spPr bwMode="auto">
          <a:xfrm>
            <a:off x="883972" y="3572654"/>
            <a:ext cx="3256227" cy="2485720"/>
          </a:xfrm>
          <a:prstGeom prst="rect">
            <a:avLst/>
          </a:prstGeom>
          <a:noFill/>
        </p:spPr>
      </p:pic>
      <p:pic>
        <p:nvPicPr>
          <p:cNvPr id="7" name="Picture 2" descr="H:\output_2.png"/>
          <p:cNvPicPr>
            <a:picLocks noChangeAspect="1" noChangeArrowheads="1"/>
          </p:cNvPicPr>
          <p:nvPr/>
        </p:nvPicPr>
        <p:blipFill>
          <a:blip r:embed="rId5"/>
          <a:srcRect l="1435" t="2101" r="1565" b="2076"/>
          <a:stretch>
            <a:fillRect/>
          </a:stretch>
        </p:blipFill>
        <p:spPr bwMode="auto">
          <a:xfrm>
            <a:off x="4233323" y="3590910"/>
            <a:ext cx="3268133" cy="2494476"/>
          </a:xfrm>
          <a:prstGeom prst="rect">
            <a:avLst/>
          </a:prstGeom>
          <a:noFill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/>
          <a:srcRect l="15605"/>
          <a:stretch>
            <a:fillRect/>
          </a:stretch>
        </p:blipFill>
        <p:spPr bwMode="auto">
          <a:xfrm>
            <a:off x="3767668" y="740433"/>
            <a:ext cx="2015065" cy="250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 descr="H:\output_4.png"/>
          <p:cNvPicPr>
            <a:picLocks noChangeAspect="1" noChangeArrowheads="1"/>
          </p:cNvPicPr>
          <p:nvPr/>
        </p:nvPicPr>
        <p:blipFill>
          <a:blip r:embed="rId7"/>
          <a:srcRect l="1839" t="1858" r="1814" b="2186"/>
          <a:stretch>
            <a:fillRect/>
          </a:stretch>
        </p:blipFill>
        <p:spPr bwMode="auto">
          <a:xfrm>
            <a:off x="5923492" y="747173"/>
            <a:ext cx="2822575" cy="2787650"/>
          </a:xfrm>
          <a:prstGeom prst="rect">
            <a:avLst/>
          </a:prstGeom>
          <a:noFill/>
        </p:spPr>
      </p:pic>
      <p:pic>
        <p:nvPicPr>
          <p:cNvPr id="12" name="Picture 1" descr="H:\output_6.png"/>
          <p:cNvPicPr>
            <a:picLocks noChangeAspect="1" noChangeArrowheads="1"/>
          </p:cNvPicPr>
          <p:nvPr/>
        </p:nvPicPr>
        <p:blipFill>
          <a:blip r:embed="rId8"/>
          <a:srcRect l="1470" t="1846" r="2066" b="2060"/>
          <a:stretch>
            <a:fillRect/>
          </a:stretch>
        </p:blipFill>
        <p:spPr bwMode="auto">
          <a:xfrm>
            <a:off x="7664095" y="3606784"/>
            <a:ext cx="3571161" cy="26416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46317" y="6119336"/>
            <a:ext cx="6496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Однородность облучения мишеней </a:t>
            </a:r>
            <a:r>
              <a:rPr lang="en-US" sz="1600" dirty="0" smtClean="0"/>
              <a:t>HI = (D5-D95)/D50, </a:t>
            </a:r>
            <a:r>
              <a:rPr lang="ru-RU" sz="1600" dirty="0" smtClean="0"/>
              <a:t>составила: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21268" y="6417734"/>
            <a:ext cx="5731933" cy="33855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indent="266700">
              <a:buFont typeface="Arial" pitchFamily="34" charset="0"/>
              <a:buChar char="•"/>
            </a:pPr>
            <a:r>
              <a:rPr lang="ru-RU" sz="1600" dirty="0" smtClean="0"/>
              <a:t> 9% 	для мишеней 1, 3</a:t>
            </a:r>
          </a:p>
          <a:p>
            <a:pPr indent="266700">
              <a:buFont typeface="Arial" pitchFamily="34" charset="0"/>
              <a:buChar char="•"/>
            </a:pPr>
            <a:r>
              <a:rPr lang="ru-RU" sz="1600" dirty="0" smtClean="0"/>
              <a:t>10% 	для мишеней 2, 4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49634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голки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9428</TotalTime>
  <Words>798</Words>
  <Application>Microsoft Office PowerPoint</Application>
  <PresentationFormat>Произвольный</PresentationFormat>
  <Paragraphs>107</Paragraphs>
  <Slides>16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Уголки</vt:lpstr>
      <vt:lpstr>Эксперименты по облучению биологических моделей в протонном пучке </vt:lpstr>
      <vt:lpstr>Обоснование</vt:lpstr>
      <vt:lpstr>Обоснование</vt:lpstr>
      <vt:lpstr>Важные аспекты подготовки к эксперименту</vt:lpstr>
      <vt:lpstr>Установка ИЯИ РАН</vt:lpstr>
      <vt:lpstr>Модель установки в Geant4</vt:lpstr>
      <vt:lpstr>Проверка модели</vt:lpstr>
      <vt:lpstr>Расширенная модель установки в Geant4</vt:lpstr>
      <vt:lpstr>Распределение дозы в сборках</vt:lpstr>
      <vt:lpstr>Расположение пленок</vt:lpstr>
      <vt:lpstr>Крепление яиц в сборках</vt:lpstr>
      <vt:lpstr>Обработка пленок</vt:lpstr>
      <vt:lpstr>Исследование активности птенцов</vt:lpstr>
      <vt:lpstr>Слайд 14</vt:lpstr>
      <vt:lpstr>Заключение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Физико-технические основы лучевой терапии</dc:title>
  <dc:creator>Иван Яковлев</dc:creator>
  <cp:lastModifiedBy>Яковлев</cp:lastModifiedBy>
  <cp:revision>195</cp:revision>
  <dcterms:created xsi:type="dcterms:W3CDTF">2022-02-17T20:10:15Z</dcterms:created>
  <dcterms:modified xsi:type="dcterms:W3CDTF">2024-07-01T10:33:01Z</dcterms:modified>
</cp:coreProperties>
</file>