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6" r:id="rId2"/>
    <p:sldMasterId id="2147483658" r:id="rId3"/>
    <p:sldMasterId id="2147483755" r:id="rId4"/>
    <p:sldMasterId id="2147483944" r:id="rId5"/>
  </p:sldMasterIdLst>
  <p:notesMasterIdLst>
    <p:notesMasterId r:id="rId22"/>
  </p:notesMasterIdLst>
  <p:sldIdLst>
    <p:sldId id="275" r:id="rId6"/>
    <p:sldId id="357" r:id="rId7"/>
    <p:sldId id="381" r:id="rId8"/>
    <p:sldId id="378" r:id="rId9"/>
    <p:sldId id="374" r:id="rId10"/>
    <p:sldId id="375" r:id="rId11"/>
    <p:sldId id="376" r:id="rId12"/>
    <p:sldId id="368" r:id="rId13"/>
    <p:sldId id="369" r:id="rId14"/>
    <p:sldId id="373" r:id="rId15"/>
    <p:sldId id="305" r:id="rId16"/>
    <p:sldId id="370" r:id="rId17"/>
    <p:sldId id="371" r:id="rId18"/>
    <p:sldId id="380" r:id="rId19"/>
    <p:sldId id="291" r:id="rId20"/>
    <p:sldId id="379" r:id="rId2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0099"/>
    <a:srgbClr val="993300"/>
    <a:srgbClr val="FFFFCC"/>
    <a:srgbClr val="FF3300"/>
    <a:srgbClr val="3366CC"/>
    <a:srgbClr val="CC3300"/>
    <a:srgbClr val="009900"/>
    <a:srgbClr val="009999"/>
    <a:srgbClr val="ED0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63" d="100"/>
          <a:sy n="63" d="100"/>
        </p:scale>
        <p:origin x="15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DD30D9D-0163-424E-AAD0-5E8085EBC8E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eaLnBrk="1" hangingPunct="1"/>
            <a:fld id="{5BBED422-B3FB-4EE9-8D64-AA5632B2DE80}" type="slidenum">
              <a:rPr lang="ru-RU" altLang="ru-RU" sz="1200">
                <a:solidFill>
                  <a:srgbClr val="000000"/>
                </a:solidFill>
              </a:rPr>
              <a:pPr algn="r" eaLnBrk="1" hangingPunct="1"/>
              <a:t>2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ru-RU" altLang="ru-RU">
                <a:latin typeface="Arial" charset="0"/>
                <a:cs typeface="Arial" charset="0"/>
              </a:rPr>
              <a:t>Ядру безразличны внешние условия: температура, давление и т.п.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FF5D0-9535-4C1C-8C53-84F4D519983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8E4238-B3B3-4B6C-A572-432359FEE84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FF5CF-10BF-43E6-828F-146741B8130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DD7089-2352-4C8C-8488-74D84BBB2B2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F1F977-E9BC-4ECC-B332-5669D2751D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F49A9F-1236-485B-9DE0-74123C4FCA9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F875C3-8600-47B9-8582-061A32FB0B5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39103-A897-42AB-80C9-BB87BC8672C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4AA79E-B6AD-441C-A49B-EBB591B2C16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6BD667-C064-4294-8536-643E525874F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CD5B32-9E3D-424A-BC31-5C4BA2A2284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C29BEC-4498-4CBF-911B-91A90EA4FCD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A2A59A-20F3-47A9-BC24-90010ECC357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B2B556-5ABA-4A9D-B603-0E64134D2FA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CB9CD5-50AA-429F-B462-70719717E2D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5F587-1C53-40ED-A789-6C7CC79BBB7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E8C355-816E-48BE-8E0A-BE114479835F}" type="slidenum">
              <a:rPr lang="it-IT" altLang="ru-RU"/>
              <a:pPr/>
              <a:t>‹#›</a:t>
            </a:fld>
            <a:endParaRPr lang="it-IT" alt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421933-6E54-439C-A232-83F996140947}" type="slidenum">
              <a:rPr lang="it-IT" altLang="ru-RU"/>
              <a:pPr/>
              <a:t>‹#›</a:t>
            </a:fld>
            <a:endParaRPr lang="it-IT" alt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B58991-8AF7-4275-A801-F6DA03334D98}" type="slidenum">
              <a:rPr lang="it-IT" altLang="ru-RU"/>
              <a:pPr/>
              <a:t>‹#›</a:t>
            </a:fld>
            <a:endParaRPr lang="it-IT" alt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7388" y="1982788"/>
            <a:ext cx="3808412" cy="41132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2788"/>
            <a:ext cx="3808413" cy="41132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7009CB-FC4D-4DAE-B46C-9611A6CD9AEB}" type="slidenum">
              <a:rPr lang="it-IT" altLang="ru-RU"/>
              <a:pPr/>
              <a:t>‹#›</a:t>
            </a:fld>
            <a:endParaRPr lang="it-IT" alt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AEDF3-4123-41B5-8FCF-48482D166E15}" type="slidenum">
              <a:rPr lang="it-IT" altLang="ru-RU"/>
              <a:pPr/>
              <a:t>‹#›</a:t>
            </a:fld>
            <a:endParaRPr lang="it-IT" alt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EB900-5A63-4A5E-80D7-DE0A48EA0574}" type="slidenum">
              <a:rPr lang="it-IT" altLang="ru-RU"/>
              <a:pPr/>
              <a:t>‹#›</a:t>
            </a:fld>
            <a:endParaRPr lang="it-IT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0FCFBC-3D93-4E60-BC4C-3C7CAC9311E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0DFC-90F0-4552-8EB4-B6E131F83233}" type="slidenum">
              <a:rPr lang="it-IT" altLang="ru-RU"/>
              <a:pPr/>
              <a:t>‹#›</a:t>
            </a:fld>
            <a:endParaRPr lang="it-IT" alt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1E46D9-3FE9-4F6E-BF74-730622C6A0B2}" type="slidenum">
              <a:rPr lang="it-IT" altLang="ru-RU"/>
              <a:pPr/>
              <a:t>‹#›</a:t>
            </a:fld>
            <a:endParaRPr lang="it-IT" alt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93E920-F773-4FD2-8ECD-A96FE06FF140}" type="slidenum">
              <a:rPr lang="it-IT" altLang="ru-RU"/>
              <a:pPr/>
              <a:t>‹#›</a:t>
            </a:fld>
            <a:endParaRPr lang="it-IT" alt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17572-7C86-4FA2-98C9-FCD57DF12F5B}" type="slidenum">
              <a:rPr lang="it-IT" altLang="ru-RU"/>
              <a:pPr/>
              <a:t>‹#›</a:t>
            </a:fld>
            <a:endParaRPr lang="it-IT" alt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7388" y="609600"/>
            <a:ext cx="5675312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7E7014-7CD0-4252-939C-6490E4169EA0}" type="slidenum">
              <a:rPr lang="it-IT" altLang="ru-RU"/>
              <a:pPr/>
              <a:t>‹#›</a:t>
            </a:fld>
            <a:endParaRPr lang="it-IT" alt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388" y="609600"/>
            <a:ext cx="7769225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7388" y="1982788"/>
            <a:ext cx="3808412" cy="19796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87388" y="4114800"/>
            <a:ext cx="3808412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3"/>
          </p:nvPr>
        </p:nvSpPr>
        <p:spPr>
          <a:xfrm>
            <a:off x="4648200" y="1982788"/>
            <a:ext cx="3808413" cy="41132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C56B51-C48A-4A85-961B-5A2C45A2A558}" type="slidenum">
              <a:rPr lang="it-IT" altLang="ru-RU"/>
              <a:pPr/>
              <a:t>‹#›</a:t>
            </a:fld>
            <a:endParaRPr lang="it-IT" alt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3B77045-CA4D-4577-9CC4-D67DA45E3D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2D3A82-E429-4C07-9FAA-F0DC773B5AB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DF8281-7268-4478-9B17-D8B4525BDE2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97E74E-2D1C-47B6-96F6-8CBB926EAA4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0F73E0-8F41-42A4-807E-C37C51AFA0E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1E0602-15DE-45D0-9CE5-27F97AFD733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030CE7-16D0-4396-906A-5A0D748B4C8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0099A-9A80-4AB8-9F82-9FDB5B83C9C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14E5643-7342-422C-ABB4-0769B6AC78D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7" tIns="45642" rIns="91287" bIns="4564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7" tIns="45642" rIns="91287" bIns="456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287" tIns="45642" rIns="91287" bIns="4564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287" tIns="45642" rIns="91287" bIns="45642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287" tIns="45642" rIns="91287" bIns="456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66654A7-AE17-4B3A-80AA-4CAA3EC13E1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7388" y="609600"/>
            <a:ext cx="77692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3" tIns="45675" rIns="91353" bIns="456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ru-RU"/>
              <a:t>Fare clic per modificare lo stile del titolo dello schema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982788"/>
            <a:ext cx="7769225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3" tIns="45675" rIns="91353" bIns="456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ru-RU"/>
              <a:t>Fare clic per modificare gli stili del testo dello schema</a:t>
            </a:r>
          </a:p>
          <a:p>
            <a:pPr lvl="1"/>
            <a:r>
              <a:rPr lang="it-IT" altLang="ru-RU"/>
              <a:t>Secondo livello</a:t>
            </a:r>
          </a:p>
          <a:p>
            <a:pPr lvl="2"/>
            <a:r>
              <a:rPr lang="it-IT" altLang="ru-RU"/>
              <a:t>Terzo livello</a:t>
            </a:r>
          </a:p>
          <a:p>
            <a:pPr lvl="3"/>
            <a:r>
              <a:rPr lang="it-IT" altLang="ru-RU"/>
              <a:t>Quarto livello</a:t>
            </a:r>
          </a:p>
          <a:p>
            <a:pPr lvl="4"/>
            <a:r>
              <a:rPr lang="it-IT" altLang="ru-RU"/>
              <a:t>Quinto livello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388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53" tIns="45675" rIns="91353" bIns="4567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2613" y="6248400"/>
            <a:ext cx="28987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53" tIns="45675" rIns="91353" bIns="4567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ru-RU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1613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53" tIns="45675" rIns="91353" bIns="4567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itchFamily="18" charset="0"/>
              </a:defRPr>
            </a:lvl1pPr>
          </a:lstStyle>
          <a:p>
            <a:fld id="{FC0B0E78-4842-4D6B-AA4B-91F4AAF3A944}" type="slidenum">
              <a:rPr lang="it-IT" altLang="ru-RU"/>
              <a:pPr/>
              <a:t>‹#›</a:t>
            </a:fld>
            <a:endParaRPr lang="it-IT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4488" indent="-344488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7338" algn="l" rtl="0" eaLnBrk="0" fontAlgn="base" hangingPunct="0">
        <a:spcBef>
          <a:spcPct val="20000"/>
        </a:spcBef>
        <a:spcAft>
          <a:spcPct val="0"/>
        </a:spcAft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1788" indent="-231775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83D361AE-36B5-43A6-A01B-733E80780B9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342900"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685800"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028700"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371600"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B7F138B-20FE-436E-A7FD-B8B14A299A6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arxiv.org/abs/2406.18719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88640"/>
            <a:ext cx="9144000" cy="22002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ru-RU" sz="2800" b="1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TUNED ELECTRON-NUCLEUS RESONANCE AS A TOOL OF PRODUCING THE 229Th ISOMER</a:t>
            </a:r>
            <a:endParaRPr lang="ru-RU" altLang="ru-RU" sz="2400" b="1" i="1" dirty="0">
              <a:solidFill>
                <a:srgbClr val="0000CC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07504" y="3461360"/>
            <a:ext cx="9144000" cy="289560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ru-RU" altLang="ru-RU" sz="2800" dirty="0"/>
          </a:p>
          <a:p>
            <a:pPr marL="0" indent="0" algn="ctr" eaLnBrk="1" hangingPunct="1">
              <a:lnSpc>
                <a:spcPct val="200000"/>
              </a:lnSpc>
              <a:buFontTx/>
              <a:buNone/>
            </a:pPr>
            <a:r>
              <a:rPr lang="en-US" altLang="ru-RU" sz="2800" dirty="0"/>
              <a:t>A method for enhancing the optical pumping of a</a:t>
            </a:r>
            <a:r>
              <a:rPr lang="ru-RU" altLang="ru-RU" sz="2800" dirty="0"/>
              <a:t> </a:t>
            </a:r>
            <a:r>
              <a:rPr lang="en-US" altLang="ru-RU" sz="2800" dirty="0"/>
              <a:t>nuclear isomer is substantiated using the resonant properties of the electron shell.</a:t>
            </a:r>
            <a:endParaRPr lang="ru-RU" alt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B66549-EF8C-5924-35E4-8D37C41EAFD2}"/>
              </a:ext>
            </a:extLst>
          </p:cNvPr>
          <p:cNvSpPr txBox="1"/>
          <p:nvPr/>
        </p:nvSpPr>
        <p:spPr>
          <a:xfrm>
            <a:off x="971600" y="2354635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993300"/>
                </a:solidFill>
              </a:rPr>
              <a:t>F.F. </a:t>
            </a:r>
            <a:r>
              <a:rPr lang="en-US" sz="2400" i="1" dirty="0" err="1">
                <a:solidFill>
                  <a:srgbClr val="993300"/>
                </a:solidFill>
              </a:rPr>
              <a:t>Karpeshiin</a:t>
            </a:r>
            <a:endParaRPr lang="en-US" sz="2400" i="1" dirty="0">
              <a:solidFill>
                <a:srgbClr val="993300"/>
              </a:solidFill>
            </a:endParaRPr>
          </a:p>
          <a:p>
            <a:pPr algn="ctr"/>
            <a:r>
              <a:rPr lang="en-US" sz="2400" i="1" dirty="0">
                <a:solidFill>
                  <a:srgbClr val="993300"/>
                </a:solidFill>
              </a:rPr>
              <a:t>Saint-Petersburg Institute for Metrology VNIIM</a:t>
            </a:r>
            <a:endParaRPr lang="ru-RU" sz="2400" i="1" dirty="0">
              <a:solidFill>
                <a:srgbClr val="9933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781035"/>
          </a:xfrm>
        </p:spPr>
        <p:txBody>
          <a:bodyPr/>
          <a:lstStyle/>
          <a:p>
            <a:r>
              <a:rPr lang="en-US" sz="3600" b="1" dirty="0">
                <a:solidFill>
                  <a:srgbClr val="993300"/>
                </a:solidFill>
              </a:rPr>
              <a:t>SCANNING TIME ESTIMATION</a:t>
            </a:r>
            <a:endParaRPr lang="ru-RU" sz="3600" b="1" dirty="0">
              <a:solidFill>
                <a:srgbClr val="9933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1428736"/>
            <a:ext cx="7886700" cy="5429263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Isomer decay wavelength: 148.71(42) nm (8.338(24) eV).</a:t>
            </a:r>
            <a:endParaRPr lang="ru-RU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Width: 10</a:t>
            </a:r>
            <a:r>
              <a:rPr lang="en-US" sz="36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Hz (10</a:t>
            </a:r>
            <a:r>
              <a:rPr lang="en-US" sz="36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-19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eV).</a:t>
            </a:r>
            <a:endParaRPr lang="ru-RU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Proper lifetime: 2 h 10 m.</a:t>
            </a:r>
            <a:endParaRPr lang="ru-RU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Lifetime in neutral atoms: 10 </a:t>
            </a:r>
            <a:r>
              <a:rPr lang="ru-RU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</a:t>
            </a:r>
            <a:endParaRPr lang="ru-RU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Width in neutral atoms: 10</a:t>
            </a:r>
            <a:r>
              <a:rPr lang="en-US" sz="36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-10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eV.</a:t>
            </a:r>
            <a:endParaRPr lang="ru-RU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sym typeface="Symbol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1026">
            <a:extLst>
              <a:ext uri="{FF2B5EF4-FFF2-40B4-BE49-F238E27FC236}">
                <a16:creationId xmlns:a16="http://schemas.microsoft.com/office/drawing/2014/main" id="{289BC914-7EEF-4FD6-8CE4-8C2F926332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720" y="1484784"/>
            <a:ext cx="6258560" cy="512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323" name="Text Box 1027">
            <a:extLst>
              <a:ext uri="{FF2B5EF4-FFF2-40B4-BE49-F238E27FC236}">
                <a16:creationId xmlns:a16="http://schemas.microsoft.com/office/drawing/2014/main" id="{D0733C66-89C4-4EEF-93D6-AFD514BA3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129282"/>
            <a:ext cx="748883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defTabSz="731520" eaLnBrk="1" hangingPunct="1">
              <a:spcBef>
                <a:spcPct val="50000"/>
              </a:spcBef>
              <a:defRPr/>
            </a:pPr>
            <a:r>
              <a:rPr lang="it-IT" altLang="ru-RU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+mn-cs"/>
              </a:rPr>
              <a:t>LASER ASSISTANCE OF THE NUCLEAR ISOMER TRASITIONS</a:t>
            </a:r>
          </a:p>
        </p:txBody>
      </p:sp>
    </p:spTree>
    <p:extLst>
      <p:ext uri="{BB962C8B-B14F-4D97-AF65-F5344CB8AC3E}">
        <p14:creationId xmlns:p14="http://schemas.microsoft.com/office/powerpoint/2010/main" val="1113839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769225" cy="1143000"/>
          </a:xfrm>
        </p:spPr>
        <p:txBody>
          <a:bodyPr/>
          <a:lstStyle/>
          <a:p>
            <a:r>
              <a:rPr lang="en-US" b="1" dirty="0">
                <a:solidFill>
                  <a:srgbClr val="FF3300"/>
                </a:solidFill>
              </a:rPr>
              <a:t>Electron shell as a resonator</a:t>
            </a:r>
            <a:endParaRPr lang="ru-RU" b="1" i="1" dirty="0">
              <a:solidFill>
                <a:srgbClr val="FF3300"/>
              </a:solidFill>
            </a:endParaRPr>
          </a:p>
        </p:txBody>
      </p:sp>
      <p:pic>
        <p:nvPicPr>
          <p:cNvPr id="4" name="Содержимое 3" descr="Снимок.PNG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86440"/>
          <a:stretch/>
        </p:blipFill>
        <p:spPr>
          <a:xfrm>
            <a:off x="428596" y="1214422"/>
            <a:ext cx="8400914" cy="571520"/>
          </a:xfrm>
        </p:spPr>
      </p:pic>
      <p:sp>
        <p:nvSpPr>
          <p:cNvPr id="5" name="TextBox 4"/>
          <p:cNvSpPr txBox="1"/>
          <p:nvPr/>
        </p:nvSpPr>
        <p:spPr>
          <a:xfrm>
            <a:off x="0" y="580526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FF6600"/>
                </a:solidFill>
              </a:rPr>
              <a:t>Важно!!! </a:t>
            </a:r>
            <a:r>
              <a:rPr lang="en-US" sz="4000" i="1" dirty="0">
                <a:solidFill>
                  <a:srgbClr val="00B050"/>
                </a:solidFill>
              </a:rPr>
              <a:t>7p</a:t>
            </a:r>
            <a:r>
              <a:rPr lang="en-US" sz="4000" dirty="0">
                <a:solidFill>
                  <a:srgbClr val="00B050"/>
                </a:solidFill>
              </a:rPr>
              <a:t> – </a:t>
            </a:r>
            <a:r>
              <a:rPr lang="ru-RU" sz="4000" b="1" i="1" dirty="0">
                <a:solidFill>
                  <a:srgbClr val="00B050"/>
                </a:solidFill>
              </a:rPr>
              <a:t>возбужденное</a:t>
            </a:r>
            <a:r>
              <a:rPr lang="en-US" sz="4000" b="1" i="1" dirty="0">
                <a:solidFill>
                  <a:srgbClr val="00B050"/>
                </a:solidFill>
              </a:rPr>
              <a:t> </a:t>
            </a:r>
            <a:r>
              <a:rPr lang="ru-RU" sz="3200" dirty="0"/>
              <a:t>состояние!!!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0F02F98-8154-BCA9-DFCD-A9967176C4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551" y="1994380"/>
            <a:ext cx="4776897" cy="322644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769225" cy="1143000"/>
          </a:xfrm>
        </p:spPr>
        <p:txBody>
          <a:bodyPr/>
          <a:lstStyle/>
          <a:p>
            <a:r>
              <a:rPr lang="en-US" sz="5400" dirty="0">
                <a:solidFill>
                  <a:srgbClr val="993300"/>
                </a:solidFill>
              </a:rPr>
              <a:t>ADVANTAGES</a:t>
            </a:r>
            <a:r>
              <a:rPr lang="ru-RU" sz="5400" b="1" dirty="0">
                <a:solidFill>
                  <a:srgbClr val="CC3300"/>
                </a:solidFill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05" y="1988840"/>
            <a:ext cx="8501090" cy="4113212"/>
          </a:xfrm>
        </p:spPr>
        <p:txBody>
          <a:bodyPr/>
          <a:lstStyle/>
          <a:p>
            <a:r>
              <a:rPr lang="en-US" sz="4000" dirty="0"/>
              <a:t>On one hand, one has a nuclear resonance with the width </a:t>
            </a:r>
            <a: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Γ</a:t>
            </a:r>
            <a:r>
              <a:rPr lang="en-US" sz="40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≈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</a:t>
            </a:r>
            <a:r>
              <a:rPr lang="en-US" sz="4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-19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eV.</a:t>
            </a:r>
            <a: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On the other hand, one can make use of an </a:t>
            </a:r>
            <a:r>
              <a:rPr lang="en-US" sz="40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atomic</a:t>
            </a:r>
            <a:r>
              <a:rPr lang="en-US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 width of the 2p – 1s transition </a:t>
            </a:r>
            <a: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Γ</a:t>
            </a:r>
            <a:r>
              <a:rPr lang="en-US" sz="40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≈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</a:t>
            </a:r>
            <a:r>
              <a:rPr lang="en-US" sz="4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-7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eV</a:t>
            </a:r>
            <a: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≈</a:t>
            </a:r>
            <a: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US" sz="4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Γ</a:t>
            </a:r>
            <a:r>
              <a:rPr lang="en-US" sz="40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  </a:t>
            </a:r>
            <a:endParaRPr lang="en-US" sz="4000" dirty="0"/>
          </a:p>
          <a:p>
            <a:pPr>
              <a:buNone/>
            </a:pPr>
            <a:r>
              <a:rPr lang="ru-RU" dirty="0"/>
              <a:t>  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114120" imgH="215640" progId="Equation.3">
                  <p:embed/>
                </p:oleObj>
              </mc:Choice>
              <mc:Fallback>
                <p:oleObj name="Формула" r:id="rId2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C7AAD-0138-F1FD-8C3A-9EB5A6042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304763"/>
            <a:ext cx="7886700" cy="927174"/>
          </a:xfrm>
        </p:spPr>
        <p:txBody>
          <a:bodyPr/>
          <a:lstStyle/>
          <a:p>
            <a:r>
              <a:rPr lang="en-US" dirty="0">
                <a:solidFill>
                  <a:srgbClr val="993300"/>
                </a:solidFill>
              </a:rPr>
              <a:t>DISADVANTAGES</a:t>
            </a:r>
            <a:r>
              <a:rPr lang="ru-RU" b="1" dirty="0">
                <a:solidFill>
                  <a:srgbClr val="CC3300"/>
                </a:solidFill>
              </a:rPr>
              <a:t>: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5B94A7-10D1-1DFB-A397-79B21347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8" y="1796444"/>
            <a:ext cx="8856984" cy="256289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Probability of the virtual nuclear excitation ~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</a:t>
            </a:r>
            <a:r>
              <a:rPr lang="en-US" sz="2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-12 </a:t>
            </a:r>
            <a:r>
              <a:rPr lang="en-US" sz="2800" dirty="0"/>
              <a:t>n enters the atomic mechanism (Warsaw effect). one hand, on has a nuclear resonance with the width </a:t>
            </a: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Γ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≈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</a:t>
            </a:r>
            <a:r>
              <a:rPr lang="en-US" sz="2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-19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eV.</a:t>
            </a: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Strict calculation shows that the gain ~200 remains.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The atomic method requires  ~2 eV harder photon beam.</a:t>
            </a:r>
            <a:endParaRPr lang="ru-RU" sz="2800" dirty="0"/>
          </a:p>
          <a:p>
            <a:endParaRPr lang="ru-RU" dirty="0"/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CD3217BF-03C0-66E3-C363-6928F342A9D0}"/>
              </a:ext>
            </a:extLst>
          </p:cNvPr>
          <p:cNvGrpSpPr/>
          <p:nvPr/>
        </p:nvGrpSpPr>
        <p:grpSpPr>
          <a:xfrm>
            <a:off x="352396" y="4722881"/>
            <a:ext cx="8429684" cy="1857388"/>
            <a:chOff x="352396" y="4509120"/>
            <a:chExt cx="8429684" cy="1857388"/>
          </a:xfrm>
        </p:grpSpPr>
        <p:grpSp>
          <p:nvGrpSpPr>
            <p:cNvPr id="10" name="Группа 9">
              <a:extLst>
                <a:ext uri="{FF2B5EF4-FFF2-40B4-BE49-F238E27FC236}">
                  <a16:creationId xmlns:a16="http://schemas.microsoft.com/office/drawing/2014/main" id="{C1A5E07D-4075-B4B0-4135-293A47AB2702}"/>
                </a:ext>
              </a:extLst>
            </p:cNvPr>
            <p:cNvGrpSpPr/>
            <p:nvPr/>
          </p:nvGrpSpPr>
          <p:grpSpPr>
            <a:xfrm>
              <a:off x="352396" y="4509120"/>
              <a:ext cx="8429684" cy="1857388"/>
              <a:chOff x="571472" y="4643446"/>
              <a:chExt cx="8429684" cy="1857388"/>
            </a:xfrm>
          </p:grpSpPr>
          <p:sp>
            <p:nvSpPr>
              <p:cNvPr id="11" name="Скругленный прямоугольник 6">
                <a:extLst>
                  <a:ext uri="{FF2B5EF4-FFF2-40B4-BE49-F238E27FC236}">
                    <a16:creationId xmlns:a16="http://schemas.microsoft.com/office/drawing/2014/main" id="{341E5DBA-F07E-01F6-872B-C68D07C9B3BB}"/>
                  </a:ext>
                </a:extLst>
              </p:cNvPr>
              <p:cNvSpPr/>
              <p:nvPr/>
            </p:nvSpPr>
            <p:spPr>
              <a:xfrm>
                <a:off x="571472" y="5143512"/>
                <a:ext cx="1143008" cy="714380"/>
              </a:xfrm>
              <a:prstGeom prst="roundRect">
                <a:avLst/>
              </a:prstGeom>
              <a:solidFill>
                <a:srgbClr val="66FF33">
                  <a:alpha val="10196"/>
                </a:srgbClr>
              </a:solidFill>
              <a:ln w="28575">
                <a:solidFill>
                  <a:srgbClr val="CC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laser</a:t>
                </a:r>
                <a:endParaRPr lang="ru-RU" dirty="0"/>
              </a:p>
            </p:txBody>
          </p:sp>
          <p:sp>
            <p:nvSpPr>
              <p:cNvPr id="12" name="Скругленный прямоугольник 7">
                <a:extLst>
                  <a:ext uri="{FF2B5EF4-FFF2-40B4-BE49-F238E27FC236}">
                    <a16:creationId xmlns:a16="http://schemas.microsoft.com/office/drawing/2014/main" id="{2BD1244A-4DC1-9A6D-AE70-1BD6F23FE2ED}"/>
                  </a:ext>
                </a:extLst>
              </p:cNvPr>
              <p:cNvSpPr/>
              <p:nvPr/>
            </p:nvSpPr>
            <p:spPr>
              <a:xfrm>
                <a:off x="3071802" y="4857760"/>
                <a:ext cx="2643206" cy="1143008"/>
              </a:xfrm>
              <a:prstGeom prst="roundRect">
                <a:avLst/>
              </a:prstGeom>
              <a:solidFill>
                <a:srgbClr val="66FF33">
                  <a:alpha val="10196"/>
                </a:srgbClr>
              </a:solidFill>
              <a:ln w="28575">
                <a:solidFill>
                  <a:srgbClr val="CC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Скругленный прямоугольник 8">
                <a:extLst>
                  <a:ext uri="{FF2B5EF4-FFF2-40B4-BE49-F238E27FC236}">
                    <a16:creationId xmlns:a16="http://schemas.microsoft.com/office/drawing/2014/main" id="{E9FD6470-41CE-398F-CDDF-6110A5B18F88}"/>
                  </a:ext>
                </a:extLst>
              </p:cNvPr>
              <p:cNvSpPr/>
              <p:nvPr/>
            </p:nvSpPr>
            <p:spPr>
              <a:xfrm>
                <a:off x="6929454" y="4643446"/>
                <a:ext cx="2071702" cy="1857388"/>
              </a:xfrm>
              <a:prstGeom prst="roundRect">
                <a:avLst/>
              </a:prstGeom>
              <a:solidFill>
                <a:srgbClr val="66FF33">
                  <a:alpha val="10196"/>
                </a:srgbClr>
              </a:solidFill>
              <a:ln w="28575">
                <a:solidFill>
                  <a:srgbClr val="CC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Стрелка вправо 9">
                <a:extLst>
                  <a:ext uri="{FF2B5EF4-FFF2-40B4-BE49-F238E27FC236}">
                    <a16:creationId xmlns:a16="http://schemas.microsoft.com/office/drawing/2014/main" id="{08EB9470-20E0-BB3A-F6E0-9D4F5803F6AF}"/>
                  </a:ext>
                </a:extLst>
              </p:cNvPr>
              <p:cNvSpPr/>
              <p:nvPr/>
            </p:nvSpPr>
            <p:spPr>
              <a:xfrm>
                <a:off x="2000232" y="5357826"/>
                <a:ext cx="642942" cy="357190"/>
              </a:xfrm>
              <a:prstGeom prst="rightArrow">
                <a:avLst/>
              </a:prstGeom>
              <a:solidFill>
                <a:srgbClr val="0099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Стрелка вправо 10">
                <a:extLst>
                  <a:ext uri="{FF2B5EF4-FFF2-40B4-BE49-F238E27FC236}">
                    <a16:creationId xmlns:a16="http://schemas.microsoft.com/office/drawing/2014/main" id="{8365C524-E603-D6C3-E0F8-69D304968EB4}"/>
                  </a:ext>
                </a:extLst>
              </p:cNvPr>
              <p:cNvSpPr/>
              <p:nvPr/>
            </p:nvSpPr>
            <p:spPr>
              <a:xfrm>
                <a:off x="5929322" y="5286388"/>
                <a:ext cx="785818" cy="571504"/>
              </a:xfrm>
              <a:prstGeom prst="rightArrow">
                <a:avLst/>
              </a:prstGeom>
              <a:solidFill>
                <a:srgbClr val="3366CC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12B0F17-3650-BB11-3D9A-014B8DEDE401}"/>
                </a:ext>
              </a:extLst>
            </p:cNvPr>
            <p:cNvSpPr txBox="1"/>
            <p:nvPr/>
          </p:nvSpPr>
          <p:spPr>
            <a:xfrm>
              <a:off x="423834" y="5057470"/>
              <a:ext cx="11430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laser</a:t>
              </a:r>
              <a:endParaRPr lang="ru-RU" sz="28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8D13B8A-065F-D9EF-9D76-D11F016D281E}"/>
                </a:ext>
              </a:extLst>
            </p:cNvPr>
            <p:cNvSpPr txBox="1"/>
            <p:nvPr/>
          </p:nvSpPr>
          <p:spPr>
            <a:xfrm>
              <a:off x="3042527" y="4756329"/>
              <a:ext cx="225218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Excitation of the shell</a:t>
              </a:r>
              <a:endParaRPr lang="ru-RU" sz="32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E74A564-D9BB-FA29-712E-4135FE78305A}"/>
                </a:ext>
              </a:extLst>
            </p:cNvPr>
            <p:cNvSpPr txBox="1"/>
            <p:nvPr/>
          </p:nvSpPr>
          <p:spPr>
            <a:xfrm>
              <a:off x="6781816" y="4723434"/>
              <a:ext cx="193835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F0000"/>
                  </a:solidFill>
                </a:rPr>
                <a:t>Nuclear Isomer</a:t>
              </a:r>
              <a:endParaRPr lang="ru-RU" sz="36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6697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4D3D3"/>
            </a:gs>
            <a:gs pos="50000">
              <a:srgbClr val="66FFFF"/>
            </a:gs>
            <a:gs pos="100000">
              <a:srgbClr val="54D3D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1538" y="2000240"/>
            <a:ext cx="7358114" cy="1181112"/>
          </a:xfrm>
        </p:spPr>
        <p:txBody>
          <a:bodyPr lIns="91269" tIns="45633" rIns="91269" bIns="45633"/>
          <a:lstStyle/>
          <a:p>
            <a:pPr eaLnBrk="1" hangingPunct="1"/>
            <a:r>
              <a:rPr lang="en-US" altLang="ru-RU" sz="6100" b="1" i="1">
                <a:solidFill>
                  <a:srgbClr val="00CC66"/>
                </a:solidFill>
              </a:rPr>
              <a:t>Thank </a:t>
            </a:r>
            <a:r>
              <a:rPr lang="en-US" altLang="ru-RU" sz="6100" b="1" i="1" dirty="0">
                <a:solidFill>
                  <a:srgbClr val="00CC66"/>
                </a:solidFill>
              </a:rPr>
              <a:t>you</a:t>
            </a:r>
            <a:r>
              <a:rPr lang="ru-RU" altLang="ru-RU" sz="6100" b="1" i="1" dirty="0">
                <a:solidFill>
                  <a:srgbClr val="00CC66"/>
                </a:solidFill>
              </a:rPr>
              <a:t>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760551-2122-F6B8-7528-A375E6291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7" y="-171400"/>
            <a:ext cx="7769225" cy="1143000"/>
          </a:xfrm>
        </p:spPr>
        <p:txBody>
          <a:bodyPr/>
          <a:lstStyle/>
          <a:p>
            <a:r>
              <a:rPr lang="en-US" dirty="0"/>
              <a:t>ADVANTAGES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FE1AFF8-39C4-1946-A722-DC5A2340D7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951" y="971600"/>
            <a:ext cx="3752096" cy="3005334"/>
          </a:xfrm>
        </p:spPr>
      </p:pic>
    </p:spTree>
    <p:extLst>
      <p:ext uri="{BB962C8B-B14F-4D97-AF65-F5344CB8AC3E}">
        <p14:creationId xmlns:p14="http://schemas.microsoft.com/office/powerpoint/2010/main" val="64412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66813"/>
            <a:ext cx="4419600" cy="1101725"/>
          </a:xfrm>
        </p:spPr>
        <p:txBody>
          <a:bodyPr/>
          <a:lstStyle/>
          <a:p>
            <a:pPr eaLnBrk="1" hangingPunct="1"/>
            <a:r>
              <a:rPr lang="en-US" altLang="ru-RU" sz="3200" b="1" dirty="0">
                <a:solidFill>
                  <a:srgbClr val="009900"/>
                </a:solidFill>
              </a:rPr>
              <a:t>The required error is not worse</a:t>
            </a:r>
            <a:endParaRPr lang="ru-RU" altLang="ru-RU" sz="3200" b="1" dirty="0">
              <a:solidFill>
                <a:srgbClr val="0099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740275" y="1347788"/>
            <a:ext cx="4267200" cy="16002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ru-RU" sz="3200" b="1" i="1" dirty="0">
                <a:solidFill>
                  <a:srgbClr val="0000FF"/>
                </a:solidFill>
              </a:rPr>
              <a:t>Achieved error in atomic clocks:</a:t>
            </a:r>
            <a:r>
              <a:rPr lang="en-US" altLang="ru-RU" sz="3200" dirty="0"/>
              <a:t> </a:t>
            </a:r>
            <a:endParaRPr lang="ru-RU" altLang="ru-RU" sz="3200" dirty="0"/>
          </a:p>
          <a:p>
            <a:pPr marL="0" indent="0" algn="ctr" eaLnBrk="1" hangingPunct="1">
              <a:buFontTx/>
              <a:buNone/>
            </a:pPr>
            <a:endParaRPr lang="ru-RU" altLang="ru-RU" dirty="0"/>
          </a:p>
          <a:p>
            <a:pPr marL="0" indent="0" algn="ctr" eaLnBrk="1" hangingPunct="1">
              <a:buFontTx/>
              <a:buNone/>
            </a:pPr>
            <a:endParaRPr lang="ru-RU" altLang="ru-RU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-15874" y="2171700"/>
            <a:ext cx="44196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685800" eaLnBrk="1" hangingPunct="1"/>
            <a:r>
              <a:rPr lang="en-US" altLang="ru-RU" sz="2800" b="1" dirty="0">
                <a:solidFill>
                  <a:srgbClr val="009900"/>
                </a:solidFill>
              </a:rPr>
              <a:t>10</a:t>
            </a:r>
            <a:r>
              <a:rPr lang="en-US" altLang="ru-RU" sz="2800" b="1" baseline="30000" dirty="0">
                <a:solidFill>
                  <a:srgbClr val="009900"/>
                </a:solidFill>
              </a:rPr>
              <a:t>-19</a:t>
            </a:r>
            <a:endParaRPr lang="ru-RU" altLang="ru-RU" sz="2800" b="1" baseline="30000" dirty="0">
              <a:solidFill>
                <a:srgbClr val="009900"/>
              </a:solidFill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419600" y="1885950"/>
            <a:ext cx="4419600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685800" eaLnBrk="1" hangingPunct="1"/>
            <a:br>
              <a:rPr lang="ru-RU" altLang="ru-RU" sz="2400" b="1" dirty="0">
                <a:solidFill>
                  <a:srgbClr val="000000"/>
                </a:solidFill>
              </a:rPr>
            </a:br>
            <a:r>
              <a:rPr lang="ru-RU" altLang="ru-RU" sz="2400" b="1" dirty="0">
                <a:solidFill>
                  <a:srgbClr val="000000"/>
                </a:solidFill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</a:rPr>
              <a:t>~5x10</a:t>
            </a:r>
            <a:r>
              <a:rPr lang="en-US" altLang="ru-RU" sz="2400" b="1" baseline="30000" dirty="0">
                <a:solidFill>
                  <a:srgbClr val="000000"/>
                </a:solidFill>
              </a:rPr>
              <a:t>-1</a:t>
            </a:r>
            <a:r>
              <a:rPr lang="ru-RU" altLang="ru-RU" sz="2400" b="1" baseline="30000" dirty="0">
                <a:solidFill>
                  <a:srgbClr val="000000"/>
                </a:solidFill>
              </a:rPr>
              <a:t>8</a:t>
            </a:r>
            <a:r>
              <a:rPr lang="ru-RU" altLang="ru-RU" sz="2400" b="1" dirty="0">
                <a:solidFill>
                  <a:srgbClr val="000000"/>
                </a:solidFill>
              </a:rPr>
              <a:t> – </a:t>
            </a:r>
            <a:r>
              <a:rPr lang="en-US" altLang="ru-RU" sz="2400" b="1" dirty="0">
                <a:solidFill>
                  <a:srgbClr val="000000"/>
                </a:solidFill>
              </a:rPr>
              <a:t>PTB</a:t>
            </a:r>
            <a:r>
              <a:rPr lang="ru-RU" altLang="ru-RU" sz="2400" dirty="0">
                <a:solidFill>
                  <a:srgbClr val="000000"/>
                </a:solidFill>
              </a:rPr>
              <a:t> </a:t>
            </a:r>
            <a:endParaRPr lang="ru-RU" altLang="ru-RU" sz="2400" b="1" dirty="0">
              <a:solidFill>
                <a:srgbClr val="000000"/>
              </a:solidFill>
            </a:endParaRPr>
          </a:p>
          <a:p>
            <a:pPr algn="ctr" defTabSz="685800" eaLnBrk="1" hangingPunct="1"/>
            <a:br>
              <a:rPr lang="ru-RU" altLang="ru-RU" sz="2100" b="1" dirty="0">
                <a:solidFill>
                  <a:srgbClr val="000000"/>
                </a:solidFill>
              </a:rPr>
            </a:br>
            <a:endParaRPr lang="ru-RU" altLang="ru-RU" sz="2100" b="1" dirty="0">
              <a:solidFill>
                <a:srgbClr val="000000"/>
              </a:solidFill>
            </a:endParaRP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179388" y="3789363"/>
            <a:ext cx="8229600" cy="287972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eaLnBrk="1" hangingPunct="1">
              <a:defRPr/>
            </a:pPr>
            <a:r>
              <a:rPr lang="en-US" altLang="ru-RU" sz="3300" b="1" dirty="0">
                <a:solidFill>
                  <a:srgbClr val="FF0000"/>
                </a:solidFill>
              </a:rPr>
              <a:t>Evaluated error in nuclear clocks:</a:t>
            </a:r>
            <a:br>
              <a:rPr lang="en-US" altLang="ru-RU" sz="3300" b="1" dirty="0">
                <a:solidFill>
                  <a:srgbClr val="FF0000"/>
                </a:solidFill>
              </a:rPr>
            </a:br>
            <a:br>
              <a:rPr lang="en-US" altLang="ru-RU" sz="3300" b="1" dirty="0">
                <a:solidFill>
                  <a:srgbClr val="FF0000"/>
                </a:solidFill>
              </a:rPr>
            </a:br>
            <a:r>
              <a:rPr lang="en-US" altLang="ru-RU" sz="4050" b="1" dirty="0">
                <a:solidFill>
                  <a:srgbClr val="FF0000"/>
                </a:solidFill>
              </a:rPr>
              <a:t>10</a:t>
            </a:r>
            <a:r>
              <a:rPr lang="en-US" altLang="ru-RU" sz="4050" b="1" baseline="30000" dirty="0">
                <a:solidFill>
                  <a:srgbClr val="FF0000"/>
                </a:solidFill>
              </a:rPr>
              <a:t>-19</a:t>
            </a:r>
            <a:r>
              <a:rPr lang="ru-RU" altLang="ru-RU" sz="4050" b="1" dirty="0">
                <a:solidFill>
                  <a:srgbClr val="FF0000"/>
                </a:solidFill>
              </a:rPr>
              <a:t> – </a:t>
            </a:r>
            <a:r>
              <a:rPr lang="en-US" altLang="ru-RU" sz="4050" b="1" dirty="0">
                <a:solidFill>
                  <a:srgbClr val="FF0000"/>
                </a:solidFill>
              </a:rPr>
              <a:t>in ions of </a:t>
            </a:r>
            <a:r>
              <a:rPr lang="en-US" sz="4400" kern="100" baseline="30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229</a:t>
            </a:r>
            <a:r>
              <a:rPr lang="en-US" sz="4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ru-RU" sz="4050" b="1" baseline="30000" dirty="0">
                <a:solidFill>
                  <a:srgbClr val="FF0000"/>
                </a:solidFill>
              </a:rPr>
              <a:t>+++</a:t>
            </a:r>
          </a:p>
          <a:p>
            <a:pPr algn="ctr" defTabSz="685800" eaLnBrk="1" hangingPunct="1">
              <a:defRPr/>
            </a:pPr>
            <a:endParaRPr lang="en-US" altLang="ru-RU" sz="4050" b="1" baseline="30000" dirty="0">
              <a:solidFill>
                <a:srgbClr val="3366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C58601-F046-BD76-BDB0-F0CB9C30D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768350"/>
            <a:ext cx="7886700" cy="1296145"/>
          </a:xfrm>
        </p:spPr>
        <p:txBody>
          <a:bodyPr/>
          <a:lstStyle/>
          <a:p>
            <a:r>
              <a:rPr lang="en-US" b="1" dirty="0">
                <a:solidFill>
                  <a:srgbClr val="000099"/>
                </a:solidFill>
              </a:rPr>
              <a:t>Applications of the nuclear clocks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3526F8-AD99-247B-267A-4DC29D37C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140968"/>
            <a:ext cx="8124576" cy="27326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Test of the constancy of the fundamental constants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Search for the dark matter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3062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2D0EE3-E8CC-573E-2532-2E02DCCE4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52" y="0"/>
            <a:ext cx="9036496" cy="1429152"/>
          </a:xfrm>
        </p:spPr>
        <p:txBody>
          <a:bodyPr/>
          <a:lstStyle/>
          <a:p>
            <a:r>
              <a:rPr lang="ru-RU" sz="4000" b="1" dirty="0">
                <a:solidFill>
                  <a:srgbClr val="FF0000"/>
                </a:solidFill>
              </a:rPr>
              <a:t>2024 – </a:t>
            </a:r>
            <a:r>
              <a:rPr lang="en-US" sz="4000" b="1" dirty="0">
                <a:solidFill>
                  <a:srgbClr val="FF0000"/>
                </a:solidFill>
              </a:rPr>
              <a:t>YEAR OF NUCLEAR CLOCK</a:t>
            </a:r>
            <a:br>
              <a:rPr lang="en-US" dirty="0"/>
            </a:br>
            <a:r>
              <a:rPr lang="en-US" sz="3600" i="1" dirty="0">
                <a:solidFill>
                  <a:srgbClr val="009900"/>
                </a:solidFill>
              </a:rPr>
              <a:t>under sign of</a:t>
            </a:r>
            <a:r>
              <a:rPr lang="en-US" sz="3600" dirty="0"/>
              <a:t>  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229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</a:t>
            </a:r>
            <a:endParaRPr lang="ru-RU" sz="3600" dirty="0">
              <a:solidFill>
                <a:srgbClr val="0099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C3FA68-406A-3CC0-40BE-D8AE8F3FC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504" y="1367929"/>
            <a:ext cx="9036496" cy="16557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FF0000"/>
                </a:solidFill>
              </a:rPr>
              <a:t>Two independent laser excitations of the isomer:</a:t>
            </a:r>
          </a:p>
          <a:p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ћω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8.355740(3) eV [1] –  J.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Tiedau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et al. 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	Phys. Rev. Lett. 132, 182501 (2024)</a:t>
            </a: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9580">
              <a:spcAft>
                <a:spcPts val="800"/>
              </a:spcAft>
            </a:pPr>
            <a:r>
              <a:rPr lang="en-US" sz="3200" kern="1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				</a:t>
            </a:r>
            <a:r>
              <a:rPr lang="ru-RU" sz="3200" kern="1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𝜈</a:t>
            </a:r>
            <a:r>
              <a:rPr lang="ru-RU" sz="3200" kern="1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</a:t>
            </a:r>
            <a:r>
              <a:rPr lang="ru-RU" sz="3200" kern="1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𝜈</a:t>
            </a:r>
            <a:r>
              <a:rPr lang="ru-RU" sz="3200" kern="1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Sr</a:t>
            </a:r>
            <a:r>
              <a:rPr lang="ru-RU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=4.707 072 615 078(5)</a:t>
            </a:r>
            <a:endParaRPr lang="ru-RU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spcAft>
                <a:spcPts val="800"/>
              </a:spcAft>
            </a:pP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ru-RU" sz="2800" kern="1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𝜈</a:t>
            </a:r>
            <a:r>
              <a:rPr lang="ru-RU" sz="2800" kern="1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Sr87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429 228 004 229 873.00 (0.07)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Hz</a:t>
            </a:r>
            <a:endParaRPr lang="ru-RU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solidFill>
                  <a:srgbClr val="CC33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800" i="1" dirty="0" err="1">
                <a:solidFill>
                  <a:srgbClr val="CC33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Chuankun</a:t>
            </a:r>
            <a:r>
              <a:rPr lang="en-US" sz="2800" i="1" dirty="0">
                <a:solidFill>
                  <a:srgbClr val="CC33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Zhang et al.</a:t>
            </a:r>
          </a:p>
          <a:p>
            <a:r>
              <a:rPr lang="en-US" i="1" dirty="0">
                <a:solidFill>
                  <a:srgbClr val="CC33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			</a:t>
            </a:r>
            <a:r>
              <a:rPr lang="en-US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http://arxiv.org/abs/2406.18719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C60B70-1DA0-C215-CE85-03F4D8E058B8}"/>
              </a:ext>
            </a:extLst>
          </p:cNvPr>
          <p:cNvSpPr txBox="1"/>
          <p:nvPr/>
        </p:nvSpPr>
        <p:spPr>
          <a:xfrm>
            <a:off x="312872" y="6088940"/>
            <a:ext cx="8766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rgbClr val="009900"/>
                </a:solidFill>
              </a:rPr>
              <a:t>The splendor and misery of western technology</a:t>
            </a:r>
            <a:endParaRPr lang="ru-RU" sz="3200" i="1" dirty="0">
              <a:solidFill>
                <a:srgbClr val="009900"/>
              </a:solidFill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3AE8621-9305-0726-9668-3CB297981D0E}"/>
              </a:ext>
            </a:extLst>
          </p:cNvPr>
          <p:cNvCxnSpPr/>
          <p:nvPr/>
        </p:nvCxnSpPr>
        <p:spPr>
          <a:xfrm>
            <a:off x="467544" y="5085184"/>
            <a:ext cx="2232248" cy="0"/>
          </a:xfrm>
          <a:prstGeom prst="line">
            <a:avLst/>
          </a:prstGeom>
          <a:ln w="76200">
            <a:solidFill>
              <a:srgbClr val="33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B9840A30-CD8B-C839-5E53-F69334BD93B8}"/>
              </a:ext>
            </a:extLst>
          </p:cNvPr>
          <p:cNvCxnSpPr/>
          <p:nvPr/>
        </p:nvCxnSpPr>
        <p:spPr>
          <a:xfrm>
            <a:off x="323528" y="3789040"/>
            <a:ext cx="223224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D311C73-1427-0D2E-B362-27F89B8B4D43}"/>
              </a:ext>
            </a:extLst>
          </p:cNvPr>
          <p:cNvSpPr txBox="1"/>
          <p:nvPr/>
        </p:nvSpPr>
        <p:spPr>
          <a:xfrm>
            <a:off x="244956" y="3810236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/2+[63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1]</a:t>
            </a:r>
            <a:endParaRPr lang="ru-RU" sz="3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98B227-938E-146E-F429-C6D406B1F0BF}"/>
              </a:ext>
            </a:extLst>
          </p:cNvPr>
          <p:cNvSpPr txBox="1"/>
          <p:nvPr/>
        </p:nvSpPr>
        <p:spPr>
          <a:xfrm>
            <a:off x="647564" y="3224234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ћω</a:t>
            </a:r>
            <a:endParaRPr lang="ru-RU" sz="3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AA3B86-6A0C-9A14-3B03-3C6550D49F82}"/>
              </a:ext>
            </a:extLst>
          </p:cNvPr>
          <p:cNvSpPr txBox="1"/>
          <p:nvPr/>
        </p:nvSpPr>
        <p:spPr>
          <a:xfrm>
            <a:off x="460728" y="5082860"/>
            <a:ext cx="1556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5/2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[633]</a:t>
            </a:r>
            <a:endParaRPr lang="ru-RU" sz="2800" dirty="0"/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94447040-BFFA-E355-F3C8-D685765C4E98}"/>
              </a:ext>
            </a:extLst>
          </p:cNvPr>
          <p:cNvCxnSpPr/>
          <p:nvPr/>
        </p:nvCxnSpPr>
        <p:spPr>
          <a:xfrm flipV="1">
            <a:off x="2195736" y="3789040"/>
            <a:ext cx="0" cy="1293820"/>
          </a:xfrm>
          <a:prstGeom prst="straightConnector1">
            <a:avLst/>
          </a:prstGeom>
          <a:ln w="76200">
            <a:solidFill>
              <a:srgbClr val="FF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B7EAEF1-2260-19AA-5995-1E7FBA7F2304}"/>
              </a:ext>
            </a:extLst>
          </p:cNvPr>
          <p:cNvSpPr txBox="1"/>
          <p:nvPr/>
        </p:nvSpPr>
        <p:spPr>
          <a:xfrm>
            <a:off x="755442" y="4563785"/>
            <a:ext cx="40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724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036496" cy="785793"/>
          </a:xfrm>
        </p:spPr>
        <p:txBody>
          <a:bodyPr/>
          <a:lstStyle/>
          <a:p>
            <a:r>
              <a:rPr lang="en-US" sz="5400" b="1" dirty="0">
                <a:solidFill>
                  <a:srgbClr val="FF0000"/>
                </a:solidFill>
              </a:rPr>
              <a:t>Properties of the isomeric line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1785926"/>
            <a:ext cx="7886700" cy="4875228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36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Isomer decay wavelength: 148.71(42) nm (8.338(24) eV).</a:t>
            </a:r>
            <a:endParaRPr lang="ru-RU" sz="36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36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Width: 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US" sz="40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Hz (10</a:t>
            </a:r>
            <a:r>
              <a:rPr lang="en-US" sz="3600" kern="100" baseline="30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-19</a:t>
            </a:r>
            <a:r>
              <a:rPr lang="en-US" sz="36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eV).</a:t>
            </a:r>
            <a:endParaRPr lang="ru-RU" sz="36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36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Proper lifetime: 2 h 10 min.</a:t>
            </a:r>
            <a:endParaRPr lang="ru-RU" sz="36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36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Lifetime in neutral atoms: 10 </a:t>
            </a:r>
            <a:r>
              <a:rPr lang="ru-RU" sz="36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μ</a:t>
            </a:r>
            <a:r>
              <a:rPr lang="en-US" sz="36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s.</a:t>
            </a:r>
            <a:endParaRPr lang="ru-RU" sz="36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36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Width in neutral atoms: 10</a:t>
            </a:r>
            <a:r>
              <a:rPr lang="en-US" sz="3600" kern="100" baseline="30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-10</a:t>
            </a:r>
            <a:r>
              <a:rPr lang="en-US" sz="36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eV.</a:t>
            </a:r>
            <a:endParaRPr lang="ru-RU" sz="36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b="1">
                <a:solidFill>
                  <a:srgbClr val="FF3300"/>
                </a:solidFill>
              </a:rPr>
              <a:t>Lifetimes in ions of </a:t>
            </a:r>
            <a:r>
              <a:rPr lang="en-US" altLang="ru-RU" b="1" baseline="30000">
                <a:solidFill>
                  <a:srgbClr val="FF3300"/>
                </a:solidFill>
              </a:rPr>
              <a:t>229</a:t>
            </a:r>
            <a:r>
              <a:rPr lang="en-US" altLang="ru-RU" b="1">
                <a:solidFill>
                  <a:srgbClr val="FF3300"/>
                </a:solidFill>
              </a:rPr>
              <a:t>Th</a:t>
            </a:r>
            <a:endParaRPr lang="ru-RU" altLang="ru-RU" b="1">
              <a:solidFill>
                <a:srgbClr val="FF3300"/>
              </a:solidFill>
            </a:endParaRPr>
          </a:p>
        </p:txBody>
      </p:sp>
      <p:graphicFrame>
        <p:nvGraphicFramePr>
          <p:cNvPr id="55358" name="Group 62"/>
          <p:cNvGraphicFramePr>
            <a:graphicFrameLocks noGrp="1"/>
          </p:cNvGraphicFramePr>
          <p:nvPr>
            <p:ph idx="1"/>
          </p:nvPr>
        </p:nvGraphicFramePr>
        <p:xfrm>
          <a:off x="539750" y="1484313"/>
          <a:ext cx="7251700" cy="3416300"/>
        </p:xfrm>
        <a:graphic>
          <a:graphicData uri="http://schemas.openxmlformats.org/drawingml/2006/table">
            <a:tbl>
              <a:tblPr/>
              <a:tblGrid>
                <a:gridCol w="145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9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0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9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0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3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ThII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ThIII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ThIV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13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experiment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kumimoji="0" lang="en-US" altLang="ru-RU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&lt;10 ms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2 min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2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theory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 mcs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R=300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ms – </a:t>
                      </a:r>
                      <a:r>
                        <a:rPr kumimoji="0" lang="en-US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the probability of 40%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min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h </a:t>
                      </a:r>
                      <a:endParaRPr kumimoji="0" lang="ru-RU" alt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3581" name="Text Box 54"/>
          <p:cNvSpPr txBox="1">
            <a:spLocks noChangeArrowheads="1"/>
          </p:cNvSpPr>
          <p:nvPr/>
        </p:nvSpPr>
        <p:spPr bwMode="auto">
          <a:xfrm>
            <a:off x="519113" y="4384675"/>
            <a:ext cx="67897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23582" name="Text Box 55"/>
          <p:cNvSpPr txBox="1">
            <a:spLocks noChangeArrowheads="1"/>
          </p:cNvSpPr>
          <p:nvPr/>
        </p:nvSpPr>
        <p:spPr bwMode="auto">
          <a:xfrm>
            <a:off x="457200" y="4967288"/>
            <a:ext cx="8085138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CC3300"/>
                </a:solidFill>
              </a:rPr>
              <a:t>Experiment: </a:t>
            </a:r>
            <a:r>
              <a:rPr lang="en-US" altLang="ru-RU" sz="2400"/>
              <a:t>Benedict Seiferle, Lars von der Wense, and </a:t>
            </a:r>
          </a:p>
          <a:p>
            <a:pPr eaLnBrk="1" hangingPunct="1"/>
            <a:r>
              <a:rPr lang="en-US" altLang="ru-RU" sz="2400"/>
              <a:t>Peter G. Thirolf, Phys. Rev. Lett. </a:t>
            </a:r>
            <a:r>
              <a:rPr lang="en-US" altLang="ru-RU" sz="2400" b="1"/>
              <a:t>118</a:t>
            </a:r>
            <a:r>
              <a:rPr lang="en-US" altLang="ru-RU" sz="2400"/>
              <a:t>, 042501 (2017).</a:t>
            </a:r>
            <a:r>
              <a:rPr lang="ru-RU" altLang="ru-RU" sz="2400"/>
              <a:t> </a:t>
            </a:r>
            <a:endParaRPr lang="en-US" altLang="ru-RU" sz="2400"/>
          </a:p>
          <a:p>
            <a:pPr eaLnBrk="1" hangingPunct="1"/>
            <a:endParaRPr lang="en-US" altLang="ru-RU" sz="2400"/>
          </a:p>
          <a:p>
            <a:pPr eaLnBrk="1" hangingPunct="1"/>
            <a:r>
              <a:rPr lang="en-US" altLang="ru-RU" sz="2400" b="1">
                <a:solidFill>
                  <a:srgbClr val="00B050"/>
                </a:solidFill>
              </a:rPr>
              <a:t>Theory</a:t>
            </a:r>
            <a:r>
              <a:rPr lang="en-US" altLang="ru-RU" sz="2400"/>
              <a:t>: F. F. Karpeshin and M. B. Trzhaskovskaya, </a:t>
            </a:r>
          </a:p>
          <a:p>
            <a:pPr eaLnBrk="1" hangingPunct="1"/>
            <a:r>
              <a:rPr lang="en-US" altLang="ru-RU" sz="2400"/>
              <a:t>Nucl. Phys.  A </a:t>
            </a:r>
            <a:r>
              <a:rPr lang="en-US" altLang="ru-RU" sz="2400" b="1"/>
              <a:t>969</a:t>
            </a:r>
            <a:r>
              <a:rPr lang="en-US" altLang="ru-RU" sz="2400"/>
              <a:t>, 173 (2018); 	A </a:t>
            </a:r>
            <a:r>
              <a:rPr lang="en-US" altLang="ru-RU" sz="2400" b="1"/>
              <a:t>1010</a:t>
            </a:r>
            <a:r>
              <a:rPr lang="en-US" altLang="ru-RU" sz="2400"/>
              <a:t>, 122173 (2021).</a:t>
            </a:r>
            <a:r>
              <a:rPr lang="en-US" altLang="ru-RU"/>
              <a:t> </a:t>
            </a:r>
            <a:endParaRPr lang="ru-RU" alt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83C82D-1489-1233-4BE8-5E5D1E06E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975" y="-142972"/>
            <a:ext cx="7769225" cy="1143000"/>
          </a:xfrm>
        </p:spPr>
        <p:txBody>
          <a:bodyPr/>
          <a:lstStyle/>
          <a:p>
            <a:r>
              <a:rPr lang="en-US" b="1" dirty="0"/>
              <a:t>Resonance photoexcitation</a:t>
            </a:r>
            <a:endParaRPr lang="ru-RU" b="1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E6B0AFF0-AAC2-731C-9BF6-93A80181976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8" y="3333368"/>
            <a:ext cx="2404872" cy="1386840"/>
          </a:xfrm>
        </p:spPr>
      </p:pic>
      <p:pic>
        <p:nvPicPr>
          <p:cNvPr id="8" name="Объект 7">
            <a:extLst>
              <a:ext uri="{FF2B5EF4-FFF2-40B4-BE49-F238E27FC236}">
                <a16:creationId xmlns:a16="http://schemas.microsoft.com/office/drawing/2014/main" id="{0BEAAC02-5225-9695-B6CF-E6AF5FD8B8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1" y="2104264"/>
            <a:ext cx="2404872" cy="2505456"/>
          </a:xfr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5A0FFA7-E55D-D3FC-7888-E570CAF33E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793206"/>
            <a:ext cx="2980813" cy="81651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278796D-F919-E754-3E53-F56093B60965}"/>
              </a:ext>
            </a:extLst>
          </p:cNvPr>
          <p:cNvSpPr txBox="1"/>
          <p:nvPr/>
        </p:nvSpPr>
        <p:spPr>
          <a:xfrm>
            <a:off x="355148" y="4898821"/>
            <a:ext cx="1728192" cy="660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>
              <a:lnSpc>
                <a:spcPct val="150000"/>
              </a:lnSpc>
              <a:spcAft>
                <a:spcPts val="800"/>
              </a:spcAft>
            </a:pP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</a:t>
            </a:r>
            <a:r>
              <a:rPr lang="en-US" sz="2800" kern="1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</a:t>
            </a:r>
            <a:r>
              <a:rPr lang="en-US" sz="2400" kern="1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/>
              <a:t>≈ </a:t>
            </a:r>
            <a:r>
              <a:rPr lang="el-GR" sz="2800" dirty="0"/>
              <a:t>Γ</a:t>
            </a:r>
            <a:endParaRPr lang="ru-RU" sz="2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323337-C12B-CD0E-9ACF-1ECF3FDF6F98}"/>
              </a:ext>
            </a:extLst>
          </p:cNvPr>
          <p:cNvSpPr txBox="1"/>
          <p:nvPr/>
        </p:nvSpPr>
        <p:spPr>
          <a:xfrm>
            <a:off x="3868134" y="5229200"/>
            <a:ext cx="1423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</a:t>
            </a:r>
            <a:r>
              <a:rPr lang="en-US" sz="2800" kern="1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</a:t>
            </a:r>
            <a:r>
              <a:rPr lang="en-US" sz="2800" kern="1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/>
              <a:t>&lt; </a:t>
            </a:r>
            <a:r>
              <a:rPr lang="el-GR" sz="2800" dirty="0"/>
              <a:t>Γ</a:t>
            </a:r>
            <a:endParaRPr lang="ru-RU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A4431C-8C1C-C104-EF7C-F3FC403FB21F}"/>
              </a:ext>
            </a:extLst>
          </p:cNvPr>
          <p:cNvSpPr txBox="1"/>
          <p:nvPr/>
        </p:nvSpPr>
        <p:spPr>
          <a:xfrm>
            <a:off x="6957432" y="5109538"/>
            <a:ext cx="1423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</a:t>
            </a:r>
            <a:r>
              <a:rPr lang="en-US" sz="2800" kern="1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</a:t>
            </a:r>
            <a:r>
              <a:rPr lang="en-US" sz="2800" kern="1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/>
              <a:t>&gt; </a:t>
            </a:r>
            <a:r>
              <a:rPr lang="el-GR" sz="2800" dirty="0"/>
              <a:t>Γ</a:t>
            </a:r>
            <a:endParaRPr lang="ru-RU" sz="2800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7EF15D7F-94A2-F71E-697C-D81DD2EEFA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527" y="1089334"/>
            <a:ext cx="5519905" cy="8852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9649B8-934A-39ED-75F3-A00D45607BD8}"/>
                  </a:ext>
                </a:extLst>
              </p:cNvPr>
              <p:cNvSpPr txBox="1"/>
              <p:nvPr/>
            </p:nvSpPr>
            <p:spPr>
              <a:xfrm>
                <a:off x="467544" y="5752420"/>
                <a:ext cx="2088232" cy="11071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σ ≈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36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36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𝜔</m:t>
                            </m:r>
                          </m:den>
                        </m:f>
                        <m:r>
                          <a:rPr lang="en-US" sz="3600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36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3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9649B8-934A-39ED-75F3-A00D45607B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752420"/>
                <a:ext cx="2088232" cy="1107163"/>
              </a:xfrm>
              <a:prstGeom prst="rect">
                <a:avLst/>
              </a:prstGeom>
              <a:blipFill>
                <a:blip r:embed="rId6"/>
                <a:stretch>
                  <a:fillRect l="-9064" t="-38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A8CCA5A-7A51-C2F6-FFE9-3E382120DBB6}"/>
                  </a:ext>
                </a:extLst>
              </p:cNvPr>
              <p:cNvSpPr txBox="1"/>
              <p:nvPr/>
            </p:nvSpPr>
            <p:spPr>
              <a:xfrm>
                <a:off x="6007184" y="5339449"/>
                <a:ext cx="2980813" cy="17536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449580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n-US" sz="36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σ ≈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36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36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𝜔</m:t>
                            </m:r>
                          </m:den>
                        </m:f>
                        <m:r>
                          <a:rPr lang="en-US" sz="3600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36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ru-RU" sz="36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𝛤</m:t>
                        </m:r>
                      </m:num>
                      <m:den>
                        <m:sSub>
                          <m:sSubPr>
                            <m:ctrlPr>
                              <a:rPr lang="ru-RU" sz="3600" i="1" kern="100" baseline="-25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kern="100" baseline="-25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𝛥</m:t>
                            </m:r>
                          </m:e>
                          <m:sub>
                            <m:r>
                              <a:rPr lang="en-US" sz="3600" i="1" kern="100" baseline="-25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𝑙𝑎𝑠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3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A8CCA5A-7A51-C2F6-FFE9-3E382120DB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184" y="5339449"/>
                <a:ext cx="2980813" cy="17536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CFFCF3EA-0FD6-1E56-E889-466A1BA35E8F}"/>
              </a:ext>
            </a:extLst>
          </p:cNvPr>
          <p:cNvSpPr/>
          <p:nvPr/>
        </p:nvSpPr>
        <p:spPr>
          <a:xfrm>
            <a:off x="8172400" y="6339959"/>
            <a:ext cx="720080" cy="523220"/>
          </a:xfrm>
          <a:prstGeom prst="roundRect">
            <a:avLst/>
          </a:prstGeom>
          <a:solidFill>
            <a:srgbClr val="FFFF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A2AADC-EE6F-AAA7-3ACA-BD5419C49530}"/>
              </a:ext>
            </a:extLst>
          </p:cNvPr>
          <p:cNvSpPr txBox="1"/>
          <p:nvPr/>
        </p:nvSpPr>
        <p:spPr>
          <a:xfrm>
            <a:off x="8288987" y="6078349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</a:t>
            </a:r>
            <a:r>
              <a:rPr lang="en-US" sz="2800" kern="1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</a:t>
            </a:r>
            <a:endParaRPr lang="ru-RU" sz="28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6628C4-F906-C853-402D-798ADB295129}"/>
              </a:ext>
            </a:extLst>
          </p:cNvPr>
          <p:cNvSpPr txBox="1"/>
          <p:nvPr/>
        </p:nvSpPr>
        <p:spPr>
          <a:xfrm>
            <a:off x="6957432" y="127035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 = 1/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</a:t>
            </a:r>
            <a:r>
              <a:rPr lang="en-US" sz="2800" kern="1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</a:t>
            </a:r>
            <a:endParaRPr lang="ru-RU" sz="2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3B3033-7DD4-7DEB-2E15-1E1D4C49FA69}"/>
              </a:ext>
            </a:extLst>
          </p:cNvPr>
          <p:cNvSpPr txBox="1"/>
          <p:nvPr/>
        </p:nvSpPr>
        <p:spPr>
          <a:xfrm>
            <a:off x="6422112" y="1270358"/>
            <a:ext cx="369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236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769225" cy="1143000"/>
          </a:xfrm>
        </p:spPr>
        <p:txBody>
          <a:bodyPr/>
          <a:lstStyle/>
          <a:p>
            <a:r>
              <a:rPr lang="en-US" sz="2800" dirty="0">
                <a:solidFill>
                  <a:srgbClr val="CC3300"/>
                </a:solidFill>
              </a:rPr>
              <a:t>Lars von </a:t>
            </a:r>
            <a:r>
              <a:rPr lang="en-US" sz="2800" dirty="0" err="1">
                <a:solidFill>
                  <a:srgbClr val="CC3300"/>
                </a:solidFill>
              </a:rPr>
              <a:t>der</a:t>
            </a:r>
            <a:r>
              <a:rPr lang="en-US" sz="2800" dirty="0">
                <a:solidFill>
                  <a:srgbClr val="CC3300"/>
                </a:solidFill>
              </a:rPr>
              <a:t> </a:t>
            </a:r>
            <a:r>
              <a:rPr lang="en-US" sz="2800" dirty="0" err="1">
                <a:solidFill>
                  <a:srgbClr val="CC3300"/>
                </a:solidFill>
              </a:rPr>
              <a:t>Wense</a:t>
            </a:r>
            <a:r>
              <a:rPr lang="en-US" sz="2800" dirty="0">
                <a:solidFill>
                  <a:srgbClr val="CC3300"/>
                </a:solidFill>
              </a:rPr>
              <a:t> and </a:t>
            </a:r>
            <a:r>
              <a:rPr lang="en-US" sz="2800" dirty="0" err="1">
                <a:solidFill>
                  <a:srgbClr val="CC3300"/>
                </a:solidFill>
              </a:rPr>
              <a:t>Chuankun</a:t>
            </a:r>
            <a:r>
              <a:rPr lang="en-US" sz="2800" dirty="0">
                <a:solidFill>
                  <a:srgbClr val="CC3300"/>
                </a:solidFill>
              </a:rPr>
              <a:t> Zhang</a:t>
            </a:r>
            <a:r>
              <a:rPr lang="ru-RU" sz="2800" dirty="0">
                <a:solidFill>
                  <a:srgbClr val="CC3300"/>
                </a:solidFill>
              </a:rPr>
              <a:t>, </a:t>
            </a:r>
            <a:br>
              <a:rPr lang="ru-RU" sz="2800" dirty="0">
                <a:solidFill>
                  <a:srgbClr val="CC3300"/>
                </a:solidFill>
              </a:rPr>
            </a:br>
            <a:r>
              <a:rPr lang="fr-FR" sz="2800" i="1" dirty="0">
                <a:solidFill>
                  <a:srgbClr val="CC3300"/>
                </a:solidFill>
              </a:rPr>
              <a:t>Eur. Ph</a:t>
            </a:r>
            <a:r>
              <a:rPr lang="en-US" sz="2800" i="1" dirty="0">
                <a:solidFill>
                  <a:srgbClr val="CC3300"/>
                </a:solidFill>
              </a:rPr>
              <a:t>y</a:t>
            </a:r>
            <a:r>
              <a:rPr lang="fr-FR" sz="2800" i="1" dirty="0">
                <a:solidFill>
                  <a:srgbClr val="CC3300"/>
                </a:solidFill>
              </a:rPr>
              <a:t>s. J. Ser. D. </a:t>
            </a:r>
            <a:r>
              <a:rPr lang="fr-FR" sz="2800" dirty="0">
                <a:solidFill>
                  <a:srgbClr val="CC3300"/>
                </a:solidFill>
              </a:rPr>
              <a:t>2020. V. 74.</a:t>
            </a:r>
            <a:endParaRPr lang="ru-RU" sz="2800" dirty="0">
              <a:solidFill>
                <a:srgbClr val="CC3300"/>
              </a:solidFill>
            </a:endParaRPr>
          </a:p>
        </p:txBody>
      </p:sp>
      <p:pic>
        <p:nvPicPr>
          <p:cNvPr id="4" name="Содержимое 3" descr="Снимок 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1142984"/>
            <a:ext cx="5022174" cy="4572032"/>
          </a:xfrm>
        </p:spPr>
      </p:pic>
      <p:sp>
        <p:nvSpPr>
          <p:cNvPr id="5" name="TextBox 4"/>
          <p:cNvSpPr txBox="1"/>
          <p:nvPr/>
        </p:nvSpPr>
        <p:spPr>
          <a:xfrm>
            <a:off x="357158" y="5657671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Схема экспериментальной установки, предложенной для прямого ядерного лазерного возбуждения на основе частотной гребенки  </a:t>
            </a:r>
            <a:r>
              <a:rPr lang="ru-RU" sz="2400" baseline="30000" dirty="0"/>
              <a:t>229m</a:t>
            </a:r>
            <a:r>
              <a:rPr lang="ru-RU" sz="2400" dirty="0"/>
              <a:t>Th.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72560" cy="1143000"/>
          </a:xfrm>
        </p:spPr>
        <p:txBody>
          <a:bodyPr/>
          <a:lstStyle/>
          <a:p>
            <a:r>
              <a:rPr lang="ru-RU" sz="3200" dirty="0">
                <a:solidFill>
                  <a:srgbClr val="5F5F5F"/>
                </a:solidFill>
              </a:rPr>
              <a:t>Эскиз предлагаемой экспериментальной концепции с параметрами</a:t>
            </a:r>
          </a:p>
        </p:txBody>
      </p:sp>
      <p:pic>
        <p:nvPicPr>
          <p:cNvPr id="6" name="Содержимое 5" descr="Снимок 3.PNG"/>
          <p:cNvPicPr>
            <a:picLocks noGrp="1" noChangeAspect="1"/>
          </p:cNvPicPr>
          <p:nvPr>
            <p:ph idx="1"/>
          </p:nvPr>
        </p:nvPicPr>
        <p:blipFill>
          <a:blip r:embed="rId2"/>
          <a:srcRect l="8188" r="8671" b="27143"/>
          <a:stretch>
            <a:fillRect/>
          </a:stretch>
        </p:blipFill>
        <p:spPr>
          <a:xfrm>
            <a:off x="-1" y="2071678"/>
            <a:ext cx="9144001" cy="385765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Оформление по умолчанию">
  <a:themeElements>
    <a:clrScheme name="5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5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Struttura predefinita">
  <a:themeElements>
    <a:clrScheme name="4_Struttura predefinita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4_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4_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7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2184</TotalTime>
  <Words>642</Words>
  <Application>Microsoft Office PowerPoint</Application>
  <PresentationFormat>Экран (4:3)</PresentationFormat>
  <Paragraphs>92</Paragraphs>
  <Slides>16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8" baseType="lpstr">
      <vt:lpstr>Arial</vt:lpstr>
      <vt:lpstr>Calibri</vt:lpstr>
      <vt:lpstr>Cambria Math</vt:lpstr>
      <vt:lpstr>PT Serif</vt:lpstr>
      <vt:lpstr>Symbol</vt:lpstr>
      <vt:lpstr>Times New Roman</vt:lpstr>
      <vt:lpstr>1_Оформление по умолчанию</vt:lpstr>
      <vt:lpstr>5_Оформление по умолчанию</vt:lpstr>
      <vt:lpstr>4_Struttura predefinita</vt:lpstr>
      <vt:lpstr>7_Оформление по умолчанию</vt:lpstr>
      <vt:lpstr>3_Оформление по умолчанию</vt:lpstr>
      <vt:lpstr>Формула</vt:lpstr>
      <vt:lpstr>TUNED ELECTRON-NUCLEUS RESONANCE AS A TOOL OF PRODUCING THE 229Th ISOMER</vt:lpstr>
      <vt:lpstr>The required error is not worse</vt:lpstr>
      <vt:lpstr>Applications of the nuclear clocks</vt:lpstr>
      <vt:lpstr>2024 – YEAR OF NUCLEAR CLOCK under sign of  229Th</vt:lpstr>
      <vt:lpstr>Properties of the isomeric line</vt:lpstr>
      <vt:lpstr>Lifetimes in ions of 229Th</vt:lpstr>
      <vt:lpstr>Resonance photoexcitation</vt:lpstr>
      <vt:lpstr>Lars von der Wense and Chuankun Zhang,  Eur. Phys. J. Ser. D. 2020. V. 74.</vt:lpstr>
      <vt:lpstr>Эскиз предлагаемой экспериментальной концепции с параметрами</vt:lpstr>
      <vt:lpstr>SCANNING TIME ESTIMATION</vt:lpstr>
      <vt:lpstr>Презентация PowerPoint</vt:lpstr>
      <vt:lpstr>Electron shell as a resonator</vt:lpstr>
      <vt:lpstr>ADVANTAGES:</vt:lpstr>
      <vt:lpstr>DISADVANTAGES:</vt:lpstr>
      <vt:lpstr>Thank you!</vt:lpstr>
      <vt:lpstr>ADVANTAGES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fedor</dc:creator>
  <cp:lastModifiedBy>Федор Карпешин</cp:lastModifiedBy>
  <cp:revision>191</cp:revision>
  <dcterms:created xsi:type="dcterms:W3CDTF">2018-07-09T20:25:12Z</dcterms:created>
  <dcterms:modified xsi:type="dcterms:W3CDTF">2024-07-02T20:49:29Z</dcterms:modified>
</cp:coreProperties>
</file>