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700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95" r:id="rId8"/>
    <p:sldId id="292" r:id="rId9"/>
    <p:sldId id="293" r:id="rId10"/>
    <p:sldId id="294" r:id="rId11"/>
    <p:sldId id="298" r:id="rId12"/>
    <p:sldId id="291" r:id="rId13"/>
    <p:sldId id="260" r:id="rId14"/>
    <p:sldId id="287" r:id="rId15"/>
    <p:sldId id="283" r:id="rId16"/>
    <p:sldId id="289" r:id="rId17"/>
    <p:sldId id="277" r:id="rId18"/>
    <p:sldId id="296" r:id="rId19"/>
    <p:sldId id="29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сов Михаил Владимирович" initials="КМВ" lastIdx="0" clrIdx="0">
    <p:extLst>
      <p:ext uri="{19B8F6BF-5375-455C-9EA6-DF929625EA0E}">
        <p15:presenceInfo xmlns:p15="http://schemas.microsoft.com/office/powerpoint/2012/main" userId="Косов Михаил Владими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4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0F19CC5-B00C-4B60-A04D-4221A532154E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F0F19CC5-B00C-4B60-A04D-4221A532154E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341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1402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7404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3964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1402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37404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1402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7404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53964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21402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37404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ubTitle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5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21402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740400" y="198108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53964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PlaceHolder 6"/>
          <p:cNvSpPr>
            <a:spLocks noGrp="1"/>
          </p:cNvSpPr>
          <p:nvPr>
            <p:ph type="body"/>
          </p:nvPr>
        </p:nvSpPr>
        <p:spPr>
          <a:xfrm>
            <a:off x="21402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7"/>
          <p:cNvSpPr>
            <a:spLocks noGrp="1"/>
          </p:cNvSpPr>
          <p:nvPr>
            <p:ph type="body"/>
          </p:nvPr>
        </p:nvSpPr>
        <p:spPr>
          <a:xfrm>
            <a:off x="3740400" y="3025440"/>
            <a:ext cx="1523880" cy="953280"/>
          </a:xfrm>
          <a:prstGeom prst="rect">
            <a:avLst/>
          </a:prstGeom>
        </p:spPr>
        <p:txBody>
          <a:bodyPr lIns="0" tIns="0" rIns="0" bIns="0">
            <a:normAutofit fontScale="22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1999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965320" y="302544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3964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965320" y="1981080"/>
            <a:ext cx="2309760" cy="953280"/>
          </a:xfrm>
          <a:prstGeom prst="rect">
            <a:avLst/>
          </a:prstGeom>
        </p:spPr>
        <p:txBody>
          <a:bodyPr lIns="0" tIns="0" rIns="0" bIns="0">
            <a:normAutofit fontScale="4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39640" y="3025440"/>
            <a:ext cx="4733640" cy="953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3" descr="E:\_D_disk\Работа\Презентации для Организаций\Logo rus 4-3 1.png"/>
          <p:cNvPicPr/>
          <p:nvPr/>
        </p:nvPicPr>
        <p:blipFill>
          <a:blip r:embed="rId15"/>
          <a:stretch/>
        </p:blipFill>
        <p:spPr>
          <a:xfrm>
            <a:off x="534600" y="550440"/>
            <a:ext cx="1821960" cy="8283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539640" y="5268960"/>
            <a:ext cx="4989240" cy="284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Наименование мероприятия/название площадки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9640" y="2919240"/>
            <a:ext cx="6399000" cy="143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000" b="1" strike="noStrike" spc="-1">
                <a:solidFill>
                  <a:srgbClr val="333333"/>
                </a:solidFill>
                <a:latin typeface="Arial"/>
                <a:ea typeface="Rosatom Light"/>
              </a:rPr>
              <a:t>Тема презентации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9640" y="5845320"/>
            <a:ext cx="4989240" cy="251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strike="noStrike" spc="-1">
                <a:solidFill>
                  <a:srgbClr val="333333"/>
                </a:solidFill>
                <a:latin typeface="Arial"/>
                <a:ea typeface="Rosatom Light"/>
              </a:rPr>
              <a:t>ФИО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39640" y="6105240"/>
            <a:ext cx="4989240" cy="2109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Должность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CustomShape 5"/>
          <p:cNvSpPr/>
          <p:nvPr/>
        </p:nvSpPr>
        <p:spPr>
          <a:xfrm>
            <a:off x="260640" y="5157360"/>
            <a:ext cx="7429680" cy="507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E:\_D_disk\Работа\Презентации для Организаций\Logo rus 4-3 2.png"/>
          <p:cNvPicPr/>
          <p:nvPr/>
        </p:nvPicPr>
        <p:blipFill>
          <a:blip r:embed="rId14"/>
          <a:stretch/>
        </p:blipFill>
        <p:spPr>
          <a:xfrm>
            <a:off x="7680240" y="458640"/>
            <a:ext cx="950400" cy="433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3903480" cy="237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  <a:ea typeface="Arial"/>
              </a:rPr>
              <a:t>Текст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697280" y="1981080"/>
            <a:ext cx="3908160" cy="237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7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39640" y="6170040"/>
            <a:ext cx="4733640" cy="1461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Место для указания источников и сносок</a:t>
            </a:r>
            <a:endParaRPr lang="ru-RU" sz="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8026560" y="6170040"/>
            <a:ext cx="579240" cy="14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DF733BA-6663-429F-8513-426CF00E4D8B}" type="slidenum">
              <a:rPr lang="ru-RU" sz="700" b="0" strike="noStrike" spc="-1">
                <a:solidFill>
                  <a:srgbClr val="333333"/>
                </a:solidFill>
                <a:latin typeface="Arial"/>
                <a:ea typeface="Arial"/>
              </a:rPr>
              <a:t>‹#›</a:t>
            </a:fld>
            <a:endParaRPr lang="ru-RU" sz="7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539640" y="541440"/>
            <a:ext cx="5567040" cy="459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>
                <a:solidFill>
                  <a:srgbClr val="333333"/>
                </a:solidFill>
                <a:latin typeface="Arial"/>
                <a:ea typeface="Arial"/>
              </a:rPr>
              <a:t>Заголовок</a:t>
            </a: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539640" y="1981080"/>
            <a:ext cx="4733640" cy="19990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4600" b="1" strike="noStrike" spc="-1">
                <a:solidFill>
                  <a:srgbClr val="333333"/>
                </a:solidFill>
                <a:latin typeface="Arial"/>
                <a:ea typeface="Rosatom Light"/>
              </a:rPr>
              <a:t>Заголовок</a:t>
            </a:r>
            <a:endParaRPr lang="ru-RU" sz="4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39640" y="6088680"/>
            <a:ext cx="4733640" cy="22752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1" strike="noStrike" spc="-1">
                <a:solidFill>
                  <a:srgbClr val="333333"/>
                </a:solidFill>
                <a:latin typeface="Arial"/>
              </a:rPr>
              <a:t>Дата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39640" y="4820400"/>
            <a:ext cx="4733640" cy="126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200" b="0" strike="noStrike" spc="-1">
                <a:solidFill>
                  <a:srgbClr val="333333"/>
                </a:solidFill>
                <a:latin typeface="Arial"/>
              </a:rPr>
              <a:t>Основная информация</a:t>
            </a:r>
            <a:endParaRPr lang="ru-RU" sz="1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39640" y="4357800"/>
            <a:ext cx="4733640" cy="227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1" strike="noStrike" spc="-1">
                <a:solidFill>
                  <a:srgbClr val="333333"/>
                </a:solidFill>
                <a:latin typeface="Arial"/>
              </a:rPr>
              <a:t>ФИО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539640" y="4585680"/>
            <a:ext cx="4733640" cy="227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</a:rPr>
              <a:t>Должность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373350" y="2598742"/>
            <a:ext cx="7461043" cy="156255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pc="-1" dirty="0" smtClean="0">
                <a:solidFill>
                  <a:srgbClr val="333333"/>
                </a:solidFill>
                <a:latin typeface="Arial"/>
              </a:rPr>
              <a:t>Создание теоретической базы данных сечений редких ядерных процессов, рассчитанных в модели ядерных реакций </a:t>
            </a:r>
            <a:r>
              <a:rPr lang="ru-RU" sz="2800" b="1" spc="-1" dirty="0" err="1" smtClean="0">
                <a:solidFill>
                  <a:srgbClr val="333333"/>
                </a:solidFill>
                <a:latin typeface="Arial"/>
              </a:rPr>
              <a:t>кваркового</a:t>
            </a:r>
            <a:r>
              <a:rPr lang="ru-RU" sz="2800" b="1" spc="-1" dirty="0" smtClean="0">
                <a:solidFill>
                  <a:srgbClr val="333333"/>
                </a:solidFill>
                <a:latin typeface="Arial"/>
              </a:rPr>
              <a:t> уровня </a:t>
            </a:r>
            <a:r>
              <a:rPr lang="en-US" sz="2800" b="1" spc="-1" dirty="0" smtClean="0">
                <a:solidFill>
                  <a:srgbClr val="333333"/>
                </a:solidFill>
                <a:latin typeface="Arial"/>
              </a:rPr>
              <a:t>CHIPS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538526" y="5520911"/>
            <a:ext cx="6527587" cy="2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1" u="sng" spc="-1" dirty="0" smtClean="0">
                <a:solidFill>
                  <a:srgbClr val="333333"/>
                </a:solidFill>
                <a:latin typeface="Arial"/>
                <a:ea typeface="Rosatom Light"/>
              </a:rPr>
              <a:t>Косов</a:t>
            </a:r>
            <a:r>
              <a:rPr lang="ru-RU" sz="1600" b="1" u="sng" strike="noStrike" spc="-1" dirty="0" smtClean="0">
                <a:solidFill>
                  <a:srgbClr val="333333"/>
                </a:solidFill>
                <a:latin typeface="Arial"/>
                <a:ea typeface="Rosatom Light"/>
              </a:rPr>
              <a:t> Михаил Владимирович</a:t>
            </a:r>
            <a:r>
              <a:rPr lang="en-US" sz="1600" b="1" strike="noStrike" spc="-1" dirty="0" smtClean="0">
                <a:solidFill>
                  <a:srgbClr val="333333"/>
                </a:solidFill>
                <a:latin typeface="Arial"/>
                <a:ea typeface="Rosatom Light"/>
              </a:rPr>
              <a:t>, </a:t>
            </a:r>
            <a:r>
              <a:rPr lang="ru-RU" sz="1600" b="1" strike="noStrike" spc="-1" dirty="0" err="1" smtClean="0">
                <a:solidFill>
                  <a:srgbClr val="333333"/>
                </a:solidFill>
                <a:latin typeface="Arial"/>
                <a:ea typeface="Rosatom Light"/>
              </a:rPr>
              <a:t>Грачков</a:t>
            </a:r>
            <a:r>
              <a:rPr lang="ru-RU" sz="1600" b="1" strike="noStrike" spc="-1" dirty="0" smtClean="0">
                <a:solidFill>
                  <a:srgbClr val="333333"/>
                </a:solidFill>
                <a:latin typeface="Arial"/>
                <a:ea typeface="Rosatom Light"/>
              </a:rPr>
              <a:t> Алексей Александрович</a:t>
            </a:r>
            <a:endParaRPr lang="ru-RU" sz="1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3"/>
          <p:cNvSpPr txBox="1"/>
          <p:nvPr/>
        </p:nvSpPr>
        <p:spPr>
          <a:xfrm>
            <a:off x="539640" y="6003720"/>
            <a:ext cx="3262680" cy="46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333333"/>
                </a:solidFill>
                <a:latin typeface="Arial"/>
                <a:ea typeface="Rosatom Light"/>
              </a:rPr>
              <a:t>ФГУП «ВНИИА»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Shape 2"/>
          <p:cNvSpPr txBox="1"/>
          <p:nvPr/>
        </p:nvSpPr>
        <p:spPr>
          <a:xfrm>
            <a:off x="334369" y="284772"/>
            <a:ext cx="7267433" cy="87362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Температура вакуума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 T</a:t>
            </a:r>
            <a:r>
              <a:rPr lang="en-US" sz="3200" b="1" spc="-1" baseline="-25000" dirty="0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 =220.5 MeV </a:t>
            </a: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для расчёта масс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 1s  </a:t>
            </a: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адронов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8197784" y="1477132"/>
            <a:ext cx="981504" cy="1311280"/>
            <a:chOff x="8259678" y="2432099"/>
            <a:chExt cx="981504" cy="131128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flipV="1">
              <a:off x="8503920" y="288036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8503920" y="265176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8503920" y="356616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8638578" y="2647733"/>
              <a:ext cx="0" cy="2326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>
              <a:off x="8638578" y="2880360"/>
              <a:ext cx="0" cy="67835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284191" y="3023395"/>
              <a:ext cx="49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-</a:t>
              </a:r>
              <a:r>
                <a:rPr lang="ru-RU" sz="1400" b="1" dirty="0">
                  <a:solidFill>
                    <a:srgbClr val="C00000"/>
                  </a:solidFill>
                </a:rPr>
                <a:t>¾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59678" y="2612082"/>
              <a:ext cx="54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+</a:t>
              </a:r>
              <a:r>
                <a:rPr lang="ru-RU" sz="1400" b="1" dirty="0">
                  <a:solidFill>
                    <a:srgbClr val="C00000"/>
                  </a:solidFill>
                </a:rPr>
                <a:t>¼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749970" y="2432099"/>
              <a:ext cx="31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ω</a:t>
              </a:r>
              <a:endParaRPr lang="ru-RU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749969" y="3374047"/>
              <a:ext cx="31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π</a:t>
              </a:r>
              <a:endParaRPr lang="ru-RU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749969" y="2675736"/>
              <a:ext cx="49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2</a:t>
              </a:r>
              <a:endParaRPr lang="ru-RU" b="1" baseline="-250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186699" y="2689928"/>
            <a:ext cx="992589" cy="822105"/>
            <a:chOff x="8227033" y="1623385"/>
            <a:chExt cx="992589" cy="822105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8503920" y="205740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8503920" y="1824773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8503920" y="2286000"/>
              <a:ext cx="2743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flipV="1">
              <a:off x="8641080" y="1824773"/>
              <a:ext cx="0" cy="2326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>
              <a:off x="8641080" y="2057400"/>
              <a:ext cx="0" cy="23262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227033" y="1795343"/>
              <a:ext cx="5430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+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½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55923" y="2023942"/>
              <a:ext cx="49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-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½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749972" y="1623385"/>
              <a:ext cx="312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Δ</a:t>
              </a:r>
              <a:endParaRPr lang="ru-RU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49972" y="2076158"/>
              <a:ext cx="312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ru-RU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728409" y="1857444"/>
              <a:ext cx="4912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/>
                <a:t>3</a:t>
              </a:r>
              <a:endParaRPr lang="ru-RU" b="1" baseline="-250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34794" y="1158400"/>
            <a:ext cx="8374212" cy="2692797"/>
            <a:chOff x="280485" y="1177723"/>
            <a:chExt cx="8374212" cy="4628262"/>
          </a:xfrm>
        </p:grpSpPr>
        <p:sp>
          <p:nvSpPr>
            <p:cNvPr id="34" name="TextShape 1"/>
            <p:cNvSpPr txBox="1"/>
            <p:nvPr/>
          </p:nvSpPr>
          <p:spPr>
            <a:xfrm>
              <a:off x="280485" y="1177723"/>
              <a:ext cx="8374212" cy="4628262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tIns="0" rIns="0" bIns="0">
              <a:noAutofit/>
            </a:bodyPr>
            <a:lstStyle/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Зависимость массы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b="1" strike="noStrike" spc="-1" dirty="0" smtClean="0">
                  <a:solidFill>
                    <a:srgbClr val="000000"/>
                  </a:solidFill>
                  <a:latin typeface="Calibri"/>
                </a:rPr>
                <a:t>n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2800" spc="-1" dirty="0" err="1" smtClean="0">
                  <a:solidFill>
                    <a:srgbClr val="000000"/>
                  </a:solidFill>
                  <a:latin typeface="Calibri"/>
                </a:rPr>
                <a:t>партонов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2800" b="0" strike="noStrike" spc="-1" dirty="0" smtClean="0">
                  <a:solidFill>
                    <a:srgbClr val="000000"/>
                  </a:solidFill>
                  <a:latin typeface="Calibri"/>
                </a:rPr>
                <a:t>от </a:t>
              </a:r>
              <a:r>
                <a:rPr lang="en-US" sz="2800" b="1" spc="-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2800" b="1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n-US" sz="2800" spc="-1" dirty="0" smtClean="0">
                  <a:solidFill>
                    <a:srgbClr val="7030A0"/>
                  </a:solidFill>
                  <a:latin typeface="Calibri"/>
                </a:rPr>
                <a:t>M=2T</a:t>
              </a:r>
              <a:r>
                <a:rPr lang="en-US" sz="2800" b="0" strike="noStrike" spc="-1" baseline="-25000" dirty="0" smtClean="0">
                  <a:solidFill>
                    <a:srgbClr val="7030A0"/>
                  </a:solidFill>
                  <a:latin typeface="Calibri"/>
                </a:rPr>
                <a:t>c</a:t>
              </a:r>
              <a:r>
                <a:rPr lang="en-US" sz="3200" spc="-1" dirty="0" smtClean="0">
                  <a:solidFill>
                    <a:srgbClr val="7030A0"/>
                  </a:solidFill>
                  <a:latin typeface="Calibri"/>
                </a:rPr>
                <a:t>√</a:t>
              </a:r>
              <a:r>
                <a:rPr lang="en-US" sz="2800" spc="-1" dirty="0" smtClean="0">
                  <a:solidFill>
                    <a:srgbClr val="7030A0"/>
                  </a:solidFill>
                  <a:latin typeface="Calibri"/>
                </a:rPr>
                <a:t>n</a:t>
              </a:r>
              <a:r>
                <a:rPr lang="en-US" sz="2800" b="0" strike="noStrike" spc="-1" dirty="0" smtClean="0">
                  <a:solidFill>
                    <a:srgbClr val="7030A0"/>
                  </a:solidFill>
                  <a:latin typeface="Calibri"/>
                </a:rPr>
                <a:t>(n-1)</a:t>
              </a: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Для 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q-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спинов мезонов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&lt;s</a:t>
              </a:r>
              <a:r>
                <a:rPr lang="en-US" sz="2800" spc="-1" baseline="-25000" dirty="0">
                  <a:solidFill>
                    <a:srgbClr val="000000"/>
                  </a:solidFill>
                  <a:latin typeface="Calibri"/>
                </a:rPr>
                <a:t>1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,s</a:t>
              </a:r>
              <a:r>
                <a:rPr lang="en-US" sz="2800" spc="-1" baseline="-25000" dirty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&gt;=½S(S+1)-½(½+1)=</a:t>
              </a:r>
              <a:r>
                <a:rPr lang="en-US" sz="2800" b="1" spc="-1" baseline="30000" dirty="0">
                  <a:solidFill>
                    <a:srgbClr val="C00000"/>
                  </a:solidFill>
                  <a:latin typeface="Calibri"/>
                </a:rPr>
                <a:t>+¼</a:t>
              </a:r>
              <a:r>
                <a:rPr lang="en-US" sz="2800" b="1" spc="-1" baseline="-25000" dirty="0">
                  <a:solidFill>
                    <a:srgbClr val="C00000"/>
                  </a:solidFill>
                  <a:latin typeface="Calibri"/>
                </a:rPr>
                <a:t>-¾</a:t>
              </a: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Мезоны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: M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=2T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US" sz="3200" spc="-1" dirty="0" smtClean="0">
                  <a:solidFill>
                    <a:srgbClr val="000000"/>
                  </a:solidFill>
                  <a:latin typeface="Calibri"/>
                </a:rPr>
                <a:t>√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2=624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МэВ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, (3m</a:t>
              </a:r>
              <a:r>
                <a:rPr lang="el-GR" sz="2800" b="1" spc="-1" baseline="-25000" dirty="0" smtClean="0">
                  <a:solidFill>
                    <a:srgbClr val="000000"/>
                  </a:solidFill>
                  <a:latin typeface="Calibri"/>
                </a:rPr>
                <a:t>ω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+m</a:t>
              </a:r>
              <a:r>
                <a:rPr lang="el-GR" sz="2800" b="1" spc="-1" baseline="-25000" dirty="0" smtClean="0">
                  <a:solidFill>
                    <a:srgbClr val="000000"/>
                  </a:solidFill>
                  <a:latin typeface="Calibri"/>
                </a:rPr>
                <a:t>π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)/4=621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МэВ</a:t>
              </a:r>
              <a:endParaRPr lang="en-US" sz="2800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285840" indent="-285480"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>
                  <a:solidFill>
                    <a:srgbClr val="000000"/>
                  </a:solidFill>
                  <a:latin typeface="Calibri"/>
                </a:rPr>
                <a:t>Для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спинов барионов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&lt;s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1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,s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&gt;=⅓S(S+1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)-½(½+1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)=</a:t>
              </a:r>
              <a:r>
                <a:rPr lang="en-US" sz="2800" b="1" spc="-1" baseline="30000" dirty="0" smtClean="0">
                  <a:solidFill>
                    <a:srgbClr val="C00000"/>
                  </a:solidFill>
                  <a:latin typeface="Calibri"/>
                </a:rPr>
                <a:t>+½</a:t>
              </a:r>
              <a:r>
                <a:rPr lang="en-US" sz="2800" b="1" spc="-1" baseline="-25000" dirty="0" smtClean="0">
                  <a:solidFill>
                    <a:srgbClr val="C00000"/>
                  </a:solidFill>
                  <a:latin typeface="Calibri"/>
                </a:rPr>
                <a:t>-½</a:t>
              </a:r>
              <a:endParaRPr lang="en-US" sz="2800" spc="-1" dirty="0" smtClean="0">
                <a:solidFill>
                  <a:srgbClr val="C00000"/>
                </a:solidFill>
                <a:latin typeface="Calibri"/>
              </a:endParaRP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Барионы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: M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3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=2T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US" sz="3200" spc="-1" dirty="0" smtClean="0">
                  <a:solidFill>
                    <a:srgbClr val="000000"/>
                  </a:solidFill>
                  <a:latin typeface="Calibri"/>
                </a:rPr>
                <a:t>√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6=1080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MeV, 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(</a:t>
              </a:r>
              <a:r>
                <a:rPr lang="en-US" sz="2800" spc="-1" dirty="0" err="1" smtClean="0">
                  <a:solidFill>
                    <a:srgbClr val="000000"/>
                  </a:solidFill>
                  <a:latin typeface="Calibri"/>
                </a:rPr>
                <a:t>m</a:t>
              </a:r>
              <a:r>
                <a:rPr lang="en-US" sz="2800" b="1" spc="-1" baseline="-25000" dirty="0" err="1" smtClean="0">
                  <a:solidFill>
                    <a:srgbClr val="000000"/>
                  </a:solidFill>
                  <a:latin typeface="Calibri"/>
                </a:rPr>
                <a:t>N</a:t>
              </a:r>
              <a:r>
                <a:rPr lang="en-US" sz="2800" spc="-1" dirty="0" err="1" smtClean="0">
                  <a:solidFill>
                    <a:srgbClr val="000000"/>
                  </a:solidFill>
                  <a:latin typeface="Calibri"/>
                </a:rPr>
                <a:t>+m</a:t>
              </a:r>
              <a:r>
                <a:rPr lang="el-GR" sz="2800" b="1" spc="-1" baseline="-25000" dirty="0" smtClean="0">
                  <a:solidFill>
                    <a:srgbClr val="000000"/>
                  </a:solidFill>
                  <a:latin typeface="Calibri"/>
                </a:rPr>
                <a:t>Δ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)/2=1074 MeV</a:t>
              </a: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3176296" y="3191880"/>
              <a:ext cx="260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3282348" y="5027500"/>
              <a:ext cx="26057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7251175" y="1372957"/>
              <a:ext cx="88340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134794" y="3763019"/>
            <a:ext cx="9009206" cy="2634321"/>
            <a:chOff x="115144" y="3853462"/>
            <a:chExt cx="9009206" cy="2634321"/>
          </a:xfrm>
        </p:grpSpPr>
        <p:sp>
          <p:nvSpPr>
            <p:cNvPr id="70" name="TextShape 1"/>
            <p:cNvSpPr txBox="1"/>
            <p:nvPr/>
          </p:nvSpPr>
          <p:spPr>
            <a:xfrm>
              <a:off x="115144" y="3909983"/>
              <a:ext cx="9009206" cy="25778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0" tIns="0" rIns="0" bIns="0">
              <a:noAutofit/>
            </a:bodyPr>
            <a:lstStyle/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Расчёт масс </a:t>
              </a:r>
              <a:r>
                <a:rPr lang="en-US" sz="2800" spc="-1" dirty="0">
                  <a:solidFill>
                    <a:srgbClr val="000000"/>
                  </a:solidFill>
                  <a:latin typeface="Calibri"/>
                </a:rPr>
                <a:t>1s-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адронов из лёгких кварков:</a:t>
              </a:r>
              <a:endParaRPr lang="en-US" sz="2800" b="0" strike="noStrike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Массы всех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92 1s-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адронов –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2800" spc="-1" dirty="0" smtClean="0">
                  <a:solidFill>
                    <a:srgbClr val="C00000"/>
                  </a:solidFill>
                  <a:latin typeface="Calibri"/>
                </a:rPr>
                <a:t>послана в журнал</a:t>
              </a:r>
              <a:endParaRPr lang="en-US" sz="2800" spc="-1" dirty="0" smtClean="0">
                <a:solidFill>
                  <a:srgbClr val="C00000"/>
                </a:solidFill>
                <a:latin typeface="Calibri"/>
              </a:endParaRP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Массы </a:t>
              </a:r>
              <a:r>
                <a:rPr lang="ru-RU" sz="2800" spc="-1" dirty="0" err="1" smtClean="0">
                  <a:solidFill>
                    <a:srgbClr val="000000"/>
                  </a:solidFill>
                  <a:latin typeface="Calibri"/>
                </a:rPr>
                <a:t>глюболов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(f-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мезонов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)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без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2800" spc="-1" dirty="0" err="1" smtClean="0">
                  <a:solidFill>
                    <a:srgbClr val="C00000"/>
                  </a:solidFill>
                  <a:latin typeface="Calibri"/>
                </a:rPr>
                <a:t>цветомагнитных</a:t>
              </a:r>
              <a:r>
                <a:rPr lang="en-US" sz="2800" b="0" strike="noStrike" spc="-1" dirty="0" smtClean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ru-RU" sz="2800" spc="-1" dirty="0" err="1" smtClean="0">
                  <a:solidFill>
                    <a:srgbClr val="C00000"/>
                  </a:solidFill>
                  <a:latin typeface="Calibri"/>
                </a:rPr>
                <a:t>сдви</a:t>
              </a:r>
              <a:r>
                <a:rPr lang="ru-RU" sz="2800" spc="-1" dirty="0" smtClean="0">
                  <a:solidFill>
                    <a:srgbClr val="C00000"/>
                  </a:solidFill>
                  <a:latin typeface="Calibri"/>
                </a:rPr>
                <a:t>- </a:t>
              </a:r>
              <a:r>
                <a:rPr lang="ru-RU" sz="2800" spc="-1" dirty="0" err="1" smtClean="0">
                  <a:solidFill>
                    <a:srgbClr val="C00000"/>
                  </a:solidFill>
                  <a:latin typeface="Calibri"/>
                </a:rPr>
                <a:t>гов</a:t>
              </a:r>
              <a:r>
                <a:rPr lang="en-US" sz="2800" b="0" strike="noStrike" spc="-1" dirty="0" smtClean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ru-RU" sz="2800" b="0" strike="noStrike" spc="-1" dirty="0" smtClean="0">
                  <a:solidFill>
                    <a:srgbClr val="000000"/>
                  </a:solidFill>
                  <a:latin typeface="Calibri"/>
                </a:rPr>
                <a:t>близки к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 M</a:t>
              </a:r>
              <a:r>
                <a:rPr lang="en-US" sz="2800" b="0" strike="noStrike" spc="-1" baseline="-25000" dirty="0" smtClean="0">
                  <a:solidFill>
                    <a:srgbClr val="000000"/>
                  </a:solidFill>
                  <a:latin typeface="Calibri"/>
                </a:rPr>
                <a:t>2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, M</a:t>
              </a:r>
              <a:r>
                <a:rPr lang="en-US" sz="2800" b="0" strike="noStrike" spc="-1" baseline="-25000" dirty="0" smtClean="0">
                  <a:solidFill>
                    <a:srgbClr val="000000"/>
                  </a:solidFill>
                  <a:latin typeface="Calibri"/>
                </a:rPr>
                <a:t>3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, M</a:t>
              </a:r>
              <a:r>
                <a:rPr lang="en-US" sz="2800" b="0" strike="noStrike" spc="-1" baseline="-25000" dirty="0" smtClean="0">
                  <a:solidFill>
                    <a:srgbClr val="000000"/>
                  </a:solidFill>
                  <a:latin typeface="Calibri"/>
                </a:rPr>
                <a:t>4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=1528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МэВ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, M</a:t>
              </a:r>
              <a:r>
                <a:rPr lang="en-US" sz="2800" b="0" strike="noStrike" spc="-1" baseline="-25000" dirty="0" smtClean="0">
                  <a:solidFill>
                    <a:srgbClr val="000000"/>
                  </a:solidFill>
                  <a:latin typeface="Calibri"/>
                </a:rPr>
                <a:t>5</a:t>
              </a:r>
              <a:r>
                <a:rPr lang="en-US" sz="2800" b="0" strike="noStrike" spc="-1" dirty="0" smtClean="0">
                  <a:solidFill>
                    <a:srgbClr val="000000"/>
                  </a:solidFill>
                  <a:latin typeface="Calibri"/>
                </a:rPr>
                <a:t>=1972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МэВ</a:t>
              </a:r>
              <a:endParaRPr lang="en-US" sz="2800" b="0" strike="noStrike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285840" indent="-285480">
                <a:lnSpc>
                  <a:spcPct val="100000"/>
                </a:lnSpc>
                <a:spcBef>
                  <a:spcPts val="601"/>
                </a:spcBef>
                <a:buClr>
                  <a:srgbClr val="333333"/>
                </a:buClr>
                <a:buFont typeface="Arial"/>
                <a:buChar char="•"/>
              </a:pP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T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может быть третьей мировой константой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: </a:t>
              </a:r>
              <a:r>
                <a:rPr lang="el-GR" sz="2800" spc="-1" dirty="0" smtClean="0">
                  <a:solidFill>
                    <a:srgbClr val="000000"/>
                  </a:solidFill>
                  <a:latin typeface="Calibri"/>
                </a:rPr>
                <a:t>Δ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E=T</a:t>
              </a:r>
              <a:r>
                <a:rPr lang="en-US" sz="2800" spc="-1" baseline="-25000" dirty="0" smtClean="0">
                  <a:solidFill>
                    <a:srgbClr val="000000"/>
                  </a:solidFill>
                  <a:latin typeface="Calibri"/>
                </a:rPr>
                <a:t>c</a:t>
              </a:r>
              <a:r>
                <a:rPr lang="el-GR" sz="2800" spc="-1" dirty="0" smtClean="0">
                  <a:solidFill>
                    <a:srgbClr val="000000"/>
                  </a:solidFill>
                  <a:latin typeface="Calibri"/>
                </a:rPr>
                <a:t>Δ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I</a:t>
              </a:r>
              <a:r>
                <a:rPr lang="ru-RU" sz="2800" spc="-1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2800" spc="-1" dirty="0" smtClean="0">
                  <a:solidFill>
                    <a:srgbClr val="000000"/>
                  </a:solidFill>
                  <a:latin typeface="Calibri"/>
                </a:rPr>
                <a:t>(I=-S)</a:t>
              </a:r>
              <a:endParaRPr lang="ru-RU" sz="2800" b="0" strike="noStrike" spc="-1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93014" y="3853462"/>
              <a:ext cx="2087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7030A0"/>
                  </a:solidFill>
                </a:rPr>
                <a:t>M.V.Kossov</a:t>
              </a:r>
              <a:r>
                <a:rPr lang="en-US" b="1" dirty="0" smtClean="0">
                  <a:solidFill>
                    <a:srgbClr val="7030A0"/>
                  </a:solidFill>
                </a:rPr>
                <a:t>, EPJ, A14, 265 (2002)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896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100738" y="1498509"/>
            <a:ext cx="8973518" cy="506940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Для нормировки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 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дифференциальной множественности использовалась </a:t>
            </a:r>
            <a:r>
              <a:rPr lang="el-GR" sz="2000" b="1" spc="-1" dirty="0" smtClean="0">
                <a:solidFill>
                  <a:srgbClr val="025EA1"/>
                </a:solidFill>
                <a:latin typeface="Arial"/>
                <a:ea typeface="Arial"/>
              </a:rPr>
              <a:t>σ</a:t>
            </a:r>
            <a:r>
              <a:rPr lang="en-US" sz="2000" b="1" spc="-1" baseline="-25000" dirty="0" smtClean="0">
                <a:solidFill>
                  <a:srgbClr val="025EA1"/>
                </a:solidFill>
                <a:latin typeface="Arial"/>
                <a:ea typeface="Arial"/>
              </a:rPr>
              <a:t>in</a:t>
            </a:r>
            <a:r>
              <a:rPr lang="en-US" sz="1800" b="1" strike="noStrike" spc="-1" dirty="0" smtClean="0">
                <a:solidFill>
                  <a:srgbClr val="025EA1"/>
                </a:solidFill>
                <a:latin typeface="Arial"/>
                <a:ea typeface="Arial"/>
              </a:rPr>
              <a:t>:</a:t>
            </a:r>
            <a:endParaRPr lang="ru-RU" sz="1800" b="0" strike="noStrike" spc="-1" dirty="0">
              <a:solidFill>
                <a:srgbClr val="000000"/>
              </a:solidFill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Генератор событий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 CHIPS 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определяет продукты ядерной реакции, которые </a:t>
            </a:r>
            <a:r>
              <a:rPr lang="ru-RU" spc="-1" dirty="0">
                <a:solidFill>
                  <a:srgbClr val="333333"/>
                </a:solidFill>
                <a:ea typeface="Arial"/>
              </a:rPr>
              <a:t>в эксклюзивных каналах 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могут быть отсортированы и собраны по типам ядерных фрагментов</a:t>
            </a:r>
            <a:r>
              <a:rPr lang="ru-RU" spc="-1" dirty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в многомерные 3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N-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гистограммы, где 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N 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– число фрагментов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 [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  <a:ea typeface="Arial"/>
              </a:rPr>
              <a:t>p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  <a:ea typeface="Arial"/>
              </a:rPr>
              <a:t>x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  <a:ea typeface="Arial"/>
              </a:rPr>
              <a:t>,p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  <a:ea typeface="Arial"/>
              </a:rPr>
              <a:t>y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  <a:ea typeface="Arial"/>
              </a:rPr>
              <a:t>,p</a:t>
            </a:r>
            <a:r>
              <a:rPr lang="en-US" spc="-1" baseline="-25000" dirty="0" err="1" smtClean="0">
                <a:solidFill>
                  <a:srgbClr val="333333"/>
                </a:solidFill>
                <a:latin typeface="Arial"/>
                <a:ea typeface="Arial"/>
              </a:rPr>
              <a:t>z</a:t>
            </a:r>
            <a:r>
              <a:rPr lang="en-US" spc="-1" dirty="0" smtClean="0">
                <a:solidFill>
                  <a:srgbClr val="333333"/>
                </a:solidFill>
                <a:latin typeface="Arial"/>
                <a:ea typeface="Arial"/>
              </a:rPr>
              <a:t>]</a:t>
            </a:r>
            <a:r>
              <a:rPr lang="ru-RU" sz="1800" b="0" strike="noStrike" spc="-1" dirty="0" smtClean="0">
                <a:solidFill>
                  <a:srgbClr val="333333"/>
                </a:solidFill>
                <a:latin typeface="Arial"/>
                <a:ea typeface="Arial"/>
              </a:rPr>
              <a:t>;</a:t>
            </a: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Ниже порогов отделения фрагментов </a:t>
            </a:r>
            <a:r>
              <a:rPr lang="ru-RU" spc="-1" dirty="0" smtClean="0">
                <a:solidFill>
                  <a:srgbClr val="333333"/>
                </a:solidFill>
              </a:rPr>
              <a:t>могут рождаться только</a:t>
            </a:r>
            <a:r>
              <a:rPr lang="en-US" spc="-1" dirty="0" smtClean="0">
                <a:solidFill>
                  <a:srgbClr val="333333"/>
                </a:solidFill>
              </a:rPr>
              <a:t> </a:t>
            </a:r>
            <a:r>
              <a:rPr lang="el-GR" spc="-1" dirty="0" smtClean="0">
                <a:solidFill>
                  <a:srgbClr val="333333"/>
                </a:solidFill>
              </a:rPr>
              <a:t>γ</a:t>
            </a:r>
            <a:r>
              <a:rPr lang="en-US" spc="-1" dirty="0" smtClean="0">
                <a:solidFill>
                  <a:srgbClr val="333333"/>
                </a:solidFill>
              </a:rPr>
              <a:t>-</a:t>
            </a:r>
            <a:r>
              <a:rPr lang="ru-RU" spc="-1" dirty="0" smtClean="0">
                <a:solidFill>
                  <a:srgbClr val="333333"/>
                </a:solidFill>
              </a:rPr>
              <a:t>возбуждённые</a:t>
            </a:r>
            <a:r>
              <a:rPr lang="en-US" spc="-1" dirty="0" smtClean="0">
                <a:solidFill>
                  <a:srgbClr val="333333"/>
                </a:solidFill>
              </a:rPr>
              <a:t> </a:t>
            </a:r>
            <a:r>
              <a:rPr lang="ru-RU" spc="-1" dirty="0" smtClean="0">
                <a:solidFill>
                  <a:srgbClr val="333333"/>
                </a:solidFill>
              </a:rPr>
              <a:t>остаточные ядра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,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 для которых выбирается ближайший уровень </a:t>
            </a:r>
            <a:r>
              <a:rPr lang="el-GR" spc="-1" dirty="0" smtClean="0">
                <a:solidFill>
                  <a:srgbClr val="333333"/>
                </a:solidFill>
              </a:rPr>
              <a:t>γ</a:t>
            </a:r>
            <a:r>
              <a:rPr lang="en-US" spc="-1" dirty="0" smtClean="0">
                <a:solidFill>
                  <a:srgbClr val="333333"/>
                </a:solidFill>
              </a:rPr>
              <a:t>-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возбуждения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и распад последнего фрагмента пересчитывается для выбранной массы ядра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A*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;</a:t>
            </a:r>
          </a:p>
          <a:p>
            <a:pPr marL="285840" indent="-285480">
              <a:lnSpc>
                <a:spcPct val="100000"/>
              </a:lnSpc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При формировании инклюзивных спектров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все тождественные частицы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собираются в один спектр и вычисляются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дифференциальные множественности </a:t>
            </a:r>
            <a:r>
              <a:rPr lang="el-GR" spc="-1" dirty="0" smtClean="0">
                <a:solidFill>
                  <a:srgbClr val="333333"/>
                </a:solidFill>
                <a:latin typeface="Arial"/>
              </a:rPr>
              <a:t>ρ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(</a:t>
            </a:r>
            <a:r>
              <a:rPr lang="en-US" b="1" spc="-1" dirty="0" smtClean="0">
                <a:solidFill>
                  <a:srgbClr val="333333"/>
                </a:solidFill>
                <a:latin typeface="Arial"/>
              </a:rPr>
              <a:t>p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)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=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</a:rPr>
              <a:t>dn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/E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/</a:t>
            </a:r>
            <a:r>
              <a:rPr lang="en-US" spc="-1" dirty="0" err="1" smtClean="0">
                <a:solidFill>
                  <a:srgbClr val="333333"/>
                </a:solidFill>
                <a:latin typeface="Arial"/>
              </a:rPr>
              <a:t>d</a:t>
            </a:r>
            <a:r>
              <a:rPr lang="en-US" b="1" spc="-1" dirty="0" err="1" smtClean="0">
                <a:solidFill>
                  <a:srgbClr val="333333"/>
                </a:solidFill>
                <a:latin typeface="Arial"/>
              </a:rPr>
              <a:t>p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, </a:t>
            </a:r>
            <a:r>
              <a:rPr lang="ru-RU" spc="-1" dirty="0" smtClean="0">
                <a:solidFill>
                  <a:srgbClr val="333333"/>
                </a:solidFill>
                <a:latin typeface="Arial"/>
              </a:rPr>
              <a:t>определяющие инклюзивные спектры 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f(</a:t>
            </a:r>
            <a:r>
              <a:rPr lang="en-US" b="1" spc="-1" dirty="0" smtClean="0">
                <a:solidFill>
                  <a:srgbClr val="333333"/>
                </a:solidFill>
                <a:latin typeface="Arial"/>
              </a:rPr>
              <a:t>p</a:t>
            </a:r>
            <a:r>
              <a:rPr lang="en-US" spc="-1" dirty="0" smtClean="0">
                <a:solidFill>
                  <a:srgbClr val="333333"/>
                </a:solidFill>
                <a:latin typeface="Arial"/>
              </a:rPr>
              <a:t>)=</a:t>
            </a:r>
            <a:r>
              <a:rPr lang="el-GR" b="1" spc="-1" dirty="0" smtClean="0">
                <a:solidFill>
                  <a:srgbClr val="025EA1"/>
                </a:solidFill>
                <a:ea typeface="Arial"/>
              </a:rPr>
              <a:t>σ</a:t>
            </a:r>
            <a:r>
              <a:rPr lang="en-US" b="1" spc="-1" baseline="-25000" dirty="0" smtClean="0">
                <a:solidFill>
                  <a:srgbClr val="025EA1"/>
                </a:solidFill>
                <a:ea typeface="Arial"/>
              </a:rPr>
              <a:t>in</a:t>
            </a:r>
            <a:r>
              <a:rPr lang="en-US" b="1" spc="-1" dirty="0" smtClean="0">
                <a:ea typeface="Arial"/>
              </a:rPr>
              <a:t>·</a:t>
            </a:r>
            <a:r>
              <a:rPr lang="el-GR" spc="-1" dirty="0" smtClean="0">
                <a:solidFill>
                  <a:srgbClr val="333333"/>
                </a:solidFill>
              </a:rPr>
              <a:t>ρ</a:t>
            </a:r>
            <a:r>
              <a:rPr lang="ru-RU" spc="-1" dirty="0">
                <a:solidFill>
                  <a:srgbClr val="333333"/>
                </a:solidFill>
              </a:rPr>
              <a:t>(</a:t>
            </a:r>
            <a:r>
              <a:rPr lang="en-US" b="1" spc="-1" dirty="0">
                <a:solidFill>
                  <a:srgbClr val="333333"/>
                </a:solidFill>
              </a:rPr>
              <a:t>p</a:t>
            </a:r>
            <a:r>
              <a:rPr lang="ru-RU" spc="-1" dirty="0" smtClean="0">
                <a:solidFill>
                  <a:srgbClr val="333333"/>
                </a:solidFill>
              </a:rPr>
              <a:t>).</a:t>
            </a:r>
            <a:endParaRPr lang="en-US" spc="-1" dirty="0" smtClean="0">
              <a:solidFill>
                <a:srgbClr val="333333"/>
              </a:solidFill>
            </a:endParaRPr>
          </a:p>
          <a:p>
            <a:pPr marL="360">
              <a:lnSpc>
                <a:spcPct val="100000"/>
              </a:lnSpc>
              <a:buClr>
                <a:srgbClr val="333333"/>
              </a:buClr>
              <a:tabLst>
                <a:tab pos="0" algn="l"/>
              </a:tabLst>
            </a:pP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Распад </a:t>
            </a:r>
            <a:r>
              <a:rPr lang="el-GR" b="1" spc="-1" dirty="0" smtClean="0">
                <a:solidFill>
                  <a:srgbClr val="025EA1"/>
                </a:solidFill>
                <a:latin typeface="Arial"/>
                <a:ea typeface="Arial"/>
              </a:rPr>
              <a:t>γ</a:t>
            </a:r>
            <a:r>
              <a:rPr lang="ru-RU" b="1" spc="-1" dirty="0" smtClean="0">
                <a:solidFill>
                  <a:srgbClr val="025EA1"/>
                </a:solidFill>
                <a:latin typeface="Arial"/>
                <a:ea typeface="Arial"/>
              </a:rPr>
              <a:t>-возбуждённого ядра моделируется каскадными таблицами </a:t>
            </a:r>
            <a:r>
              <a:rPr lang="en-US" b="1" spc="-1" dirty="0" smtClean="0">
                <a:solidFill>
                  <a:srgbClr val="025EA1"/>
                </a:solidFill>
                <a:latin typeface="Arial"/>
                <a:ea typeface="Arial"/>
              </a:rPr>
              <a:t>RIPL</a:t>
            </a: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Выбор "ближайшего" уровня к полученному моделированием возбуждению может проводиться с учётом ширины и силы соответствующего уровня;</a:t>
            </a: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В ТРТ разрабатываются независимые модели Е1, М1, Е2 и М2 </a:t>
            </a:r>
            <a:r>
              <a:rPr lang="el-GR" spc="-1" dirty="0" smtClean="0">
                <a:solidFill>
                  <a:srgbClr val="333333"/>
                </a:solidFill>
                <a:latin typeface="Arial"/>
                <a:ea typeface="Arial"/>
              </a:rPr>
              <a:t>γ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-переходов для оценки неизвестных вероятностей каскадных </a:t>
            </a:r>
            <a:r>
              <a:rPr lang="el-GR" spc="-1" dirty="0">
                <a:solidFill>
                  <a:srgbClr val="333333"/>
                </a:solidFill>
                <a:ea typeface="Arial"/>
              </a:rPr>
              <a:t>γ</a:t>
            </a:r>
            <a:r>
              <a:rPr lang="ru-RU" spc="-1" dirty="0">
                <a:solidFill>
                  <a:srgbClr val="333333"/>
                </a:solidFill>
                <a:ea typeface="Arial"/>
              </a:rPr>
              <a:t>-переходов </a:t>
            </a:r>
            <a:r>
              <a:rPr lang="ru-RU" spc="-1" dirty="0" smtClean="0">
                <a:solidFill>
                  <a:srgbClr val="333333"/>
                </a:solidFill>
                <a:latin typeface="Arial"/>
                <a:ea typeface="Arial"/>
              </a:rPr>
              <a:t>и их времён жизни.</a:t>
            </a:r>
          </a:p>
          <a:p>
            <a:pPr marL="360">
              <a:buClr>
                <a:srgbClr val="333333"/>
              </a:buClr>
              <a:tabLst>
                <a:tab pos="0" algn="l"/>
              </a:tabLst>
            </a:pPr>
            <a:r>
              <a:rPr lang="ru-RU" b="1" spc="-1" dirty="0" smtClean="0">
                <a:solidFill>
                  <a:srgbClr val="025EA1"/>
                </a:solidFill>
                <a:ea typeface="Arial"/>
              </a:rPr>
              <a:t>Разрабатываются модели электронных потерь для эффекта Доплера</a:t>
            </a:r>
            <a:endParaRPr lang="ru-RU" spc="-1" dirty="0" smtClean="0">
              <a:solidFill>
                <a:srgbClr val="333333"/>
              </a:solidFill>
              <a:latin typeface="Arial"/>
              <a:ea typeface="Arial"/>
            </a:endParaRP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r>
              <a:rPr lang="ru-RU" spc="-1" dirty="0" smtClean="0">
                <a:solidFill>
                  <a:srgbClr val="333333"/>
                </a:solidFill>
                <a:ea typeface="Arial"/>
              </a:rPr>
              <a:t>При расчёте эффекта </a:t>
            </a:r>
            <a:r>
              <a:rPr lang="ru-RU" spc="-1" dirty="0">
                <a:solidFill>
                  <a:srgbClr val="333333"/>
                </a:solidFill>
                <a:ea typeface="Arial"/>
              </a:rPr>
              <a:t>Д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оплера фиксируетс</a:t>
            </a:r>
            <a:r>
              <a:rPr lang="ru-RU" spc="-1" dirty="0">
                <a:solidFill>
                  <a:srgbClr val="333333"/>
                </a:solidFill>
                <a:ea typeface="Arial"/>
              </a:rPr>
              <a:t>я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 время жизни возбуждённого уровня, </a:t>
            </a:r>
            <a:r>
              <a:rPr lang="ru-RU" spc="-1" dirty="0">
                <a:solidFill>
                  <a:srgbClr val="333333"/>
                </a:solidFill>
                <a:ea typeface="Arial"/>
              </a:rPr>
              <a:t>и</a:t>
            </a:r>
            <a:r>
              <a:rPr lang="ru-RU" spc="-1" dirty="0" smtClean="0">
                <a:solidFill>
                  <a:srgbClr val="333333"/>
                </a:solidFill>
                <a:ea typeface="Arial"/>
              </a:rPr>
              <a:t> электронные потери определяют по форме доплеровского уширения.</a:t>
            </a:r>
            <a:endParaRPr lang="ru-RU" spc="-1" dirty="0">
              <a:solidFill>
                <a:srgbClr val="333333"/>
              </a:solidFill>
              <a:ea typeface="Arial"/>
            </a:endParaRPr>
          </a:p>
          <a:p>
            <a:pPr marL="285840" indent="-285480">
              <a:buClr>
                <a:srgbClr val="333333"/>
              </a:buClr>
              <a:buFont typeface="Arial"/>
              <a:buChar char="•"/>
              <a:tabLst>
                <a:tab pos="0" algn="l"/>
              </a:tabLst>
            </a:pPr>
            <a:endParaRPr lang="ru-RU" spc="-1" dirty="0">
              <a:solidFill>
                <a:srgbClr val="333333"/>
              </a:solidFill>
              <a:latin typeface="Arial"/>
              <a:ea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232472" y="104632"/>
            <a:ext cx="7539926" cy="13008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Алгоритм расчёта сечений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нейтрон-ядерных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1" spc="-1" dirty="0" smtClean="0">
                <a:solidFill>
                  <a:srgbClr val="000000"/>
                </a:solidFill>
                <a:latin typeface="Arial"/>
              </a:rPr>
              <a:t>реакций с образованием ядерных фрагментов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324952" y="149536"/>
            <a:ext cx="7149728" cy="89776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Моделирование доплеровского уширения </a:t>
            </a:r>
            <a:r>
              <a:rPr lang="el-GR" sz="3200" b="1" dirty="0">
                <a:latin typeface="Bookman Old Style" panose="02050604050505020204" pitchFamily="18" charset="0"/>
              </a:rPr>
              <a:t>γ</a:t>
            </a:r>
            <a:r>
              <a:rPr lang="ru-RU" sz="3200" b="1" dirty="0"/>
              <a:t>-линий </a:t>
            </a:r>
            <a:r>
              <a:rPr lang="en-US" sz="3200" b="1" baseline="30000" dirty="0"/>
              <a:t>16</a:t>
            </a:r>
            <a:r>
              <a:rPr lang="en-US" sz="3200" b="1" dirty="0"/>
              <a:t>O</a:t>
            </a:r>
            <a:r>
              <a:rPr lang="ru-RU" sz="3200" b="1" dirty="0"/>
              <a:t>(</a:t>
            </a:r>
            <a:r>
              <a:rPr lang="en-US" sz="3200" b="1" dirty="0"/>
              <a:t>n,</a:t>
            </a:r>
            <a:r>
              <a:rPr lang="el-GR" sz="3200" b="1" dirty="0"/>
              <a:t>α</a:t>
            </a:r>
            <a:r>
              <a:rPr lang="en-US" sz="3200" b="1" dirty="0"/>
              <a:t>) </a:t>
            </a:r>
            <a:r>
              <a:rPr lang="ru-RU" sz="3200" b="1" dirty="0"/>
              <a:t>реакции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90EC8-0EC2-42CB-82A9-CC1E0CAD9FBB}"/>
              </a:ext>
            </a:extLst>
          </p:cNvPr>
          <p:cNvSpPr txBox="1"/>
          <p:nvPr/>
        </p:nvSpPr>
        <p:spPr>
          <a:xfrm>
            <a:off x="0" y="1015213"/>
            <a:ext cx="9144000" cy="155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На </a:t>
            </a:r>
            <a:r>
              <a:rPr lang="ru-RU" sz="1600" dirty="0"/>
              <a:t>шаге </a:t>
            </a:r>
            <a:r>
              <a:rPr lang="ru-RU" sz="1600" dirty="0" smtClean="0"/>
              <a:t>моделирования ион тормозится. При этом используются </a:t>
            </a:r>
            <a:r>
              <a:rPr lang="ru-RU" sz="1600" dirty="0"/>
              <a:t>очень маленькие </a:t>
            </a:r>
            <a:r>
              <a:rPr lang="ru-RU" sz="1600" dirty="0" smtClean="0"/>
              <a:t>шаги, </a:t>
            </a:r>
            <a:r>
              <a:rPr lang="ru-RU" sz="1600" dirty="0"/>
              <a:t>замедляющие </a:t>
            </a:r>
            <a:r>
              <a:rPr lang="ru-RU" sz="1600" dirty="0" smtClean="0"/>
              <a:t>вычисления. </a:t>
            </a:r>
            <a:r>
              <a:rPr lang="ru-RU" sz="1600" dirty="0"/>
              <a:t>П</a:t>
            </a:r>
            <a:r>
              <a:rPr lang="ru-RU" sz="1600" dirty="0" smtClean="0"/>
              <a:t>ервый </a:t>
            </a:r>
            <a:r>
              <a:rPr lang="ru-RU" sz="1600" dirty="0"/>
              <a:t>ТРТ </a:t>
            </a:r>
            <a:r>
              <a:rPr lang="ru-RU" sz="1600" dirty="0" smtClean="0"/>
              <a:t>алгоритм работал </a:t>
            </a:r>
            <a:r>
              <a:rPr lang="ru-RU" sz="1600" dirty="0"/>
              <a:t>в газовом </a:t>
            </a:r>
            <a:r>
              <a:rPr lang="ru-RU" sz="1600" dirty="0" smtClean="0"/>
              <a:t>приближении (без замедления), </a:t>
            </a:r>
            <a:r>
              <a:rPr lang="ru-RU" sz="1600" dirty="0"/>
              <a:t>но </a:t>
            </a:r>
            <a:r>
              <a:rPr lang="ru-RU" sz="1600" dirty="0" smtClean="0"/>
              <a:t>теперь решена проблема </a:t>
            </a:r>
            <a:r>
              <a:rPr lang="ru-RU" sz="1600" dirty="0"/>
              <a:t>моделирования </a:t>
            </a:r>
            <a:r>
              <a:rPr lang="ru-RU" sz="1600" dirty="0" smtClean="0"/>
              <a:t>замедления на больших шагах:</a:t>
            </a:r>
            <a:endParaRPr lang="ru-RU" sz="1600" dirty="0"/>
          </a:p>
          <a:p>
            <a:pPr marL="293248" indent="-293248" algn="just">
              <a:buFont typeface="+mj-lt"/>
              <a:buAutoNum type="arabicPeriod"/>
            </a:pPr>
            <a:r>
              <a:rPr lang="ru-RU" sz="1368" dirty="0"/>
              <a:t>Учёт снижения сечения реакции синтеза </a:t>
            </a:r>
            <a:r>
              <a:rPr lang="ru-RU" sz="1368" dirty="0" smtClean="0"/>
              <a:t>из-за </a:t>
            </a:r>
            <a:r>
              <a:rPr lang="ru-RU" sz="1368" dirty="0"/>
              <a:t>замедления иона в мишени нейтронного </a:t>
            </a:r>
            <a:r>
              <a:rPr lang="ru-RU" sz="1368" dirty="0" smtClean="0"/>
              <a:t>генератора (</a:t>
            </a:r>
            <a:r>
              <a:rPr lang="ru-RU" sz="1368" b="1" dirty="0" smtClean="0"/>
              <a:t>2022</a:t>
            </a:r>
            <a:r>
              <a:rPr lang="ru-RU" sz="1368" dirty="0" smtClean="0"/>
              <a:t>)</a:t>
            </a:r>
            <a:endParaRPr lang="ru-RU" sz="1368" dirty="0"/>
          </a:p>
          <a:p>
            <a:pPr marL="293248" indent="-293248" algn="just">
              <a:buFont typeface="+mj-lt"/>
              <a:buAutoNum type="arabicPeriod"/>
            </a:pPr>
            <a:r>
              <a:rPr lang="ru-RU" sz="1368" dirty="0"/>
              <a:t>Учёт молекулярных и атомных связей при рассеянии тепловых нейтронов в воде</a:t>
            </a:r>
            <a:r>
              <a:rPr lang="en-US" sz="1368" dirty="0"/>
              <a:t> (</a:t>
            </a:r>
            <a:r>
              <a:rPr lang="ru-RU" sz="1368" dirty="0"/>
              <a:t>каротаж </a:t>
            </a:r>
            <a:r>
              <a:rPr lang="ru-RU" sz="1368" dirty="0" smtClean="0"/>
              <a:t>скважин, </a:t>
            </a:r>
            <a:r>
              <a:rPr lang="ru-RU" sz="1368" b="1" dirty="0"/>
              <a:t>2023</a:t>
            </a:r>
            <a:r>
              <a:rPr lang="ru-RU" sz="1368" dirty="0"/>
              <a:t>)</a:t>
            </a:r>
          </a:p>
          <a:p>
            <a:pPr marL="293248" indent="-293248" algn="just">
              <a:buFont typeface="+mj-lt"/>
              <a:buAutoNum type="arabicPeriod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 торможения ядра при каскадном излучении гамма-квантов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2024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999"/>
            <a:ext cx="4540094" cy="2205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45" y="2574999"/>
            <a:ext cx="4547455" cy="220580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83167" y="3214571"/>
            <a:ext cx="2465554" cy="25824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86311" y="3204924"/>
            <a:ext cx="2465554" cy="258244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605173" y="3334045"/>
            <a:ext cx="1360596" cy="13877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92759" y="3334045"/>
            <a:ext cx="1360476" cy="160555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871" y="3910062"/>
            <a:ext cx="3153121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/>
              <a:t>(ТРТ в газовом приближении)</a:t>
            </a:r>
            <a:endParaRPr lang="ru-RU" sz="1539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61539" y="3849159"/>
            <a:ext cx="3365066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>
                <a:solidFill>
                  <a:srgbClr val="D9117E"/>
                </a:solidFill>
              </a:rPr>
              <a:t>ТРТ </a:t>
            </a:r>
            <a:r>
              <a:rPr lang="ru-RU" sz="1539" b="1" dirty="0">
                <a:solidFill>
                  <a:srgbClr val="D9117E"/>
                </a:solidFill>
              </a:rPr>
              <a:t>с торможением</a:t>
            </a:r>
            <a:r>
              <a:rPr lang="en-US" sz="1539" b="1" dirty="0">
                <a:solidFill>
                  <a:srgbClr val="D9117E"/>
                </a:solidFill>
              </a:rPr>
              <a:t> </a:t>
            </a:r>
            <a:r>
              <a:rPr lang="ru-RU" sz="1539" b="1" dirty="0" smtClean="0">
                <a:solidFill>
                  <a:srgbClr val="D9117E"/>
                </a:solidFill>
              </a:rPr>
              <a:t>иона в </a:t>
            </a:r>
            <a:r>
              <a:rPr lang="en-US" sz="1539" b="1" dirty="0" err="1" smtClean="0">
                <a:solidFill>
                  <a:srgbClr val="D9117E"/>
                </a:solidFill>
              </a:rPr>
              <a:t>BeO</a:t>
            </a:r>
            <a:endParaRPr lang="ru-RU" sz="1539" b="1" dirty="0">
              <a:solidFill>
                <a:srgbClr val="D9117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262" y="3519966"/>
            <a:ext cx="3943580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39" b="1" dirty="0"/>
              <a:t>Сечение реакции </a:t>
            </a:r>
            <a:r>
              <a:rPr lang="ru-RU" sz="1539" b="1" baseline="30000" dirty="0"/>
              <a:t>16</a:t>
            </a:r>
            <a:r>
              <a:rPr lang="en-US" sz="1539" b="1" dirty="0"/>
              <a:t>O(n,</a:t>
            </a:r>
            <a:r>
              <a:rPr lang="el-GR" sz="1539" b="1" dirty="0"/>
              <a:t>α</a:t>
            </a:r>
            <a:r>
              <a:rPr lang="en-US" sz="1539" b="1" dirty="0"/>
              <a:t>)</a:t>
            </a:r>
            <a:r>
              <a:rPr lang="en-US" sz="1539" b="1" baseline="30000" dirty="0"/>
              <a:t>13</a:t>
            </a:r>
            <a:r>
              <a:rPr lang="en-US" sz="1539" b="1" dirty="0"/>
              <a:t>C* </a:t>
            </a:r>
            <a:r>
              <a:rPr lang="ru-RU" sz="1539" b="1" dirty="0"/>
              <a:t>из </a:t>
            </a:r>
            <a:r>
              <a:rPr lang="en-US" sz="1539" b="1" dirty="0"/>
              <a:t>CHIPS</a:t>
            </a:r>
            <a:endParaRPr lang="ru-RU" sz="1539" b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6742104" y="2760809"/>
            <a:ext cx="1329445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baseline="30000"/>
              <a:t>16</a:t>
            </a:r>
            <a:r>
              <a:rPr lang="en-US" sz="1539" b="1"/>
              <a:t>O(n,</a:t>
            </a:r>
            <a:r>
              <a:rPr lang="el-GR" sz="1539" b="1"/>
              <a:t>α</a:t>
            </a:r>
            <a:r>
              <a:rPr lang="en-US" sz="1539" b="1"/>
              <a:t>)</a:t>
            </a:r>
            <a:r>
              <a:rPr lang="en-US" sz="1539" b="1" baseline="30000"/>
              <a:t>13</a:t>
            </a:r>
            <a:r>
              <a:rPr lang="en-US" sz="1539" b="1"/>
              <a:t>C*</a:t>
            </a:r>
            <a:endParaRPr lang="ru-RU" sz="1539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090EC8-0EC2-42CB-82A9-CC1E0CAD9FBB}"/>
              </a:ext>
            </a:extLst>
          </p:cNvPr>
          <p:cNvSpPr txBox="1"/>
          <p:nvPr/>
        </p:nvSpPr>
        <p:spPr>
          <a:xfrm>
            <a:off x="0" y="4815781"/>
            <a:ext cx="90556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Адекватное данным сечение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O(n,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отсутствовало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базах данных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сгенерировано моделью ядерных реакций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КИФО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доплеровской линии зависит от времени жизни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-уровня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 функции электронных потерь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в которой происходит перенос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возбуждённого остаточного ядра.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приведенном спектре видно, что уровень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3.68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две ширины: одну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прямом возбуждении, а вторую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результате      распада долгоживущего уровня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3.85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-квант с энергией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75116" y="2564172"/>
            <a:ext cx="1374657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>
                <a:solidFill>
                  <a:srgbClr val="FF0000"/>
                </a:solidFill>
              </a:rPr>
              <a:t>разрешение</a:t>
            </a:r>
            <a:endParaRPr lang="ru-RU" sz="1539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5461539" y="2861802"/>
            <a:ext cx="720107" cy="755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64821" y="2556944"/>
            <a:ext cx="2251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Экспериментальные данные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224111" y="2911654"/>
            <a:ext cx="448886" cy="37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859229" y="2870331"/>
            <a:ext cx="448886" cy="3777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27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356141" y="142802"/>
            <a:ext cx="7157285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/>
              <a:t>Для сравнения приводится </a:t>
            </a:r>
            <a:r>
              <a:rPr lang="en-US" sz="3200" b="1" dirty="0">
                <a:solidFill>
                  <a:srgbClr val="0070C0"/>
                </a:solidFill>
              </a:rPr>
              <a:t>Geant4</a:t>
            </a:r>
            <a:r>
              <a:rPr lang="en-US" sz="3200" b="1" dirty="0"/>
              <a:t> </a:t>
            </a:r>
            <a:r>
              <a:rPr lang="ru-RU" sz="3200" b="1" dirty="0"/>
              <a:t>спектр </a:t>
            </a:r>
            <a:r>
              <a:rPr lang="el-GR" sz="3200" b="1" dirty="0"/>
              <a:t>γ</a:t>
            </a:r>
            <a:r>
              <a:rPr lang="ru-RU" sz="3200" b="1" dirty="0"/>
              <a:t>-линий </a:t>
            </a:r>
            <a:r>
              <a:rPr lang="ru-RU" sz="3200" b="1" dirty="0" smtClean="0"/>
              <a:t>в том </a:t>
            </a:r>
            <a:r>
              <a:rPr lang="ru-RU" sz="3200" b="1" dirty="0"/>
              <a:t>же</a:t>
            </a:r>
            <a:r>
              <a:rPr lang="en-US" sz="3200" b="1" dirty="0"/>
              <a:t> </a:t>
            </a:r>
            <a:r>
              <a:rPr lang="ru-RU" sz="3200" b="1" dirty="0" smtClean="0"/>
              <a:t>диапазоне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535"/>
            <a:ext cx="9144000" cy="4517092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787264" y="1153310"/>
            <a:ext cx="8146473" cy="3526429"/>
          </a:xfrm>
          <a:custGeom>
            <a:avLst/>
            <a:gdLst>
              <a:gd name="connsiteX0" fmla="*/ 0 w 8146473"/>
              <a:gd name="connsiteY0" fmla="*/ 2934596 h 3526429"/>
              <a:gd name="connsiteX1" fmla="*/ 39119 w 8146473"/>
              <a:gd name="connsiteY1" fmla="*/ 2856358 h 3526429"/>
              <a:gd name="connsiteX2" fmla="*/ 112466 w 8146473"/>
              <a:gd name="connsiteY2" fmla="*/ 2787901 h 3526429"/>
              <a:gd name="connsiteX3" fmla="*/ 180924 w 8146473"/>
              <a:gd name="connsiteY3" fmla="*/ 2875918 h 3526429"/>
              <a:gd name="connsiteX4" fmla="*/ 234712 w 8146473"/>
              <a:gd name="connsiteY4" fmla="*/ 2792791 h 3526429"/>
              <a:gd name="connsiteX5" fmla="*/ 293391 w 8146473"/>
              <a:gd name="connsiteY5" fmla="*/ 2797680 h 3526429"/>
              <a:gd name="connsiteX6" fmla="*/ 356958 w 8146473"/>
              <a:gd name="connsiteY6" fmla="*/ 2856358 h 3526429"/>
              <a:gd name="connsiteX7" fmla="*/ 425416 w 8146473"/>
              <a:gd name="connsiteY7" fmla="*/ 2802570 h 3526429"/>
              <a:gd name="connsiteX8" fmla="*/ 479204 w 8146473"/>
              <a:gd name="connsiteY8" fmla="*/ 2895477 h 3526429"/>
              <a:gd name="connsiteX9" fmla="*/ 557442 w 8146473"/>
              <a:gd name="connsiteY9" fmla="*/ 2915037 h 3526429"/>
              <a:gd name="connsiteX10" fmla="*/ 616120 w 8146473"/>
              <a:gd name="connsiteY10" fmla="*/ 2875918 h 3526429"/>
              <a:gd name="connsiteX11" fmla="*/ 669908 w 8146473"/>
              <a:gd name="connsiteY11" fmla="*/ 2875918 h 3526429"/>
              <a:gd name="connsiteX12" fmla="*/ 733476 w 8146473"/>
              <a:gd name="connsiteY12" fmla="*/ 2880808 h 3526429"/>
              <a:gd name="connsiteX13" fmla="*/ 801934 w 8146473"/>
              <a:gd name="connsiteY13" fmla="*/ 2880808 h 3526429"/>
              <a:gd name="connsiteX14" fmla="*/ 875281 w 8146473"/>
              <a:gd name="connsiteY14" fmla="*/ 2919926 h 3526429"/>
              <a:gd name="connsiteX15" fmla="*/ 933960 w 8146473"/>
              <a:gd name="connsiteY15" fmla="*/ 2910147 h 3526429"/>
              <a:gd name="connsiteX16" fmla="*/ 1002417 w 8146473"/>
              <a:gd name="connsiteY16" fmla="*/ 2885697 h 3526429"/>
              <a:gd name="connsiteX17" fmla="*/ 1061095 w 8146473"/>
              <a:gd name="connsiteY17" fmla="*/ 2885697 h 3526429"/>
              <a:gd name="connsiteX18" fmla="*/ 1119773 w 8146473"/>
              <a:gd name="connsiteY18" fmla="*/ 2827019 h 3526429"/>
              <a:gd name="connsiteX19" fmla="*/ 1188231 w 8146473"/>
              <a:gd name="connsiteY19" fmla="*/ 2880808 h 3526429"/>
              <a:gd name="connsiteX20" fmla="*/ 1251799 w 8146473"/>
              <a:gd name="connsiteY20" fmla="*/ 2915037 h 3526429"/>
              <a:gd name="connsiteX21" fmla="*/ 1320257 w 8146473"/>
              <a:gd name="connsiteY21" fmla="*/ 2915037 h 3526429"/>
              <a:gd name="connsiteX22" fmla="*/ 1388715 w 8146473"/>
              <a:gd name="connsiteY22" fmla="*/ 2905257 h 3526429"/>
              <a:gd name="connsiteX23" fmla="*/ 1457172 w 8146473"/>
              <a:gd name="connsiteY23" fmla="*/ 2871028 h 3526429"/>
              <a:gd name="connsiteX24" fmla="*/ 1506071 w 8146473"/>
              <a:gd name="connsiteY24" fmla="*/ 2831909 h 3526429"/>
              <a:gd name="connsiteX25" fmla="*/ 1579418 w 8146473"/>
              <a:gd name="connsiteY25" fmla="*/ 2743892 h 3526429"/>
              <a:gd name="connsiteX26" fmla="*/ 1633207 w 8146473"/>
              <a:gd name="connsiteY26" fmla="*/ 2807460 h 3526429"/>
              <a:gd name="connsiteX27" fmla="*/ 1711444 w 8146473"/>
              <a:gd name="connsiteY27" fmla="*/ 2724333 h 3526429"/>
              <a:gd name="connsiteX28" fmla="*/ 1760342 w 8146473"/>
              <a:gd name="connsiteY28" fmla="*/ 2680324 h 3526429"/>
              <a:gd name="connsiteX29" fmla="*/ 1828800 w 8146473"/>
              <a:gd name="connsiteY29" fmla="*/ 2729223 h 3526429"/>
              <a:gd name="connsiteX30" fmla="*/ 1882588 w 8146473"/>
              <a:gd name="connsiteY30" fmla="*/ 2743892 h 3526429"/>
              <a:gd name="connsiteX31" fmla="*/ 1951046 w 8146473"/>
              <a:gd name="connsiteY31" fmla="*/ 2748782 h 3526429"/>
              <a:gd name="connsiteX32" fmla="*/ 2019504 w 8146473"/>
              <a:gd name="connsiteY32" fmla="*/ 2626536 h 3526429"/>
              <a:gd name="connsiteX33" fmla="*/ 2078182 w 8146473"/>
              <a:gd name="connsiteY33" fmla="*/ 2636316 h 3526429"/>
              <a:gd name="connsiteX34" fmla="*/ 2151530 w 8146473"/>
              <a:gd name="connsiteY34" fmla="*/ 2631426 h 3526429"/>
              <a:gd name="connsiteX35" fmla="*/ 2215097 w 8146473"/>
              <a:gd name="connsiteY35" fmla="*/ 2616756 h 3526429"/>
              <a:gd name="connsiteX36" fmla="*/ 2278665 w 8146473"/>
              <a:gd name="connsiteY36" fmla="*/ 2616756 h 3526429"/>
              <a:gd name="connsiteX37" fmla="*/ 2337343 w 8146473"/>
              <a:gd name="connsiteY37" fmla="*/ 2606977 h 3526429"/>
              <a:gd name="connsiteX38" fmla="*/ 2415581 w 8146473"/>
              <a:gd name="connsiteY38" fmla="*/ 2592307 h 3526429"/>
              <a:gd name="connsiteX39" fmla="*/ 2474259 w 8146473"/>
              <a:gd name="connsiteY39" fmla="*/ 2484731 h 3526429"/>
              <a:gd name="connsiteX40" fmla="*/ 2532937 w 8146473"/>
              <a:gd name="connsiteY40" fmla="*/ 2328256 h 3526429"/>
              <a:gd name="connsiteX41" fmla="*/ 2601395 w 8146473"/>
              <a:gd name="connsiteY41" fmla="*/ 2186450 h 3526429"/>
              <a:gd name="connsiteX42" fmla="*/ 2664963 w 8146473"/>
              <a:gd name="connsiteY42" fmla="*/ 2069094 h 3526429"/>
              <a:gd name="connsiteX43" fmla="*/ 2723641 w 8146473"/>
              <a:gd name="connsiteY43" fmla="*/ 2352705 h 3526429"/>
              <a:gd name="connsiteX44" fmla="*/ 2777429 w 8146473"/>
              <a:gd name="connsiteY44" fmla="*/ 2724333 h 3526429"/>
              <a:gd name="connsiteX45" fmla="*/ 2850777 w 8146473"/>
              <a:gd name="connsiteY45" fmla="*/ 3110630 h 3526429"/>
              <a:gd name="connsiteX46" fmla="*/ 2924124 w 8146473"/>
              <a:gd name="connsiteY46" fmla="*/ 3174198 h 3526429"/>
              <a:gd name="connsiteX47" fmla="*/ 2977912 w 8146473"/>
              <a:gd name="connsiteY47" fmla="*/ 3286664 h 3526429"/>
              <a:gd name="connsiteX48" fmla="*/ 3041480 w 8146473"/>
              <a:gd name="connsiteY48" fmla="*/ 3276885 h 3526429"/>
              <a:gd name="connsiteX49" fmla="*/ 3119718 w 8146473"/>
              <a:gd name="connsiteY49" fmla="*/ 3291554 h 3526429"/>
              <a:gd name="connsiteX50" fmla="*/ 3178396 w 8146473"/>
              <a:gd name="connsiteY50" fmla="*/ 3379571 h 3526429"/>
              <a:gd name="connsiteX51" fmla="*/ 3241964 w 8146473"/>
              <a:gd name="connsiteY51" fmla="*/ 3316003 h 3526429"/>
              <a:gd name="connsiteX52" fmla="*/ 3290862 w 8146473"/>
              <a:gd name="connsiteY52" fmla="*/ 3379571 h 3526429"/>
              <a:gd name="connsiteX53" fmla="*/ 3369100 w 8146473"/>
              <a:gd name="connsiteY53" fmla="*/ 3271995 h 3526429"/>
              <a:gd name="connsiteX54" fmla="*/ 3437557 w 8146473"/>
              <a:gd name="connsiteY54" fmla="*/ 3296444 h 3526429"/>
              <a:gd name="connsiteX55" fmla="*/ 3496235 w 8146473"/>
              <a:gd name="connsiteY55" fmla="*/ 3316003 h 3526429"/>
              <a:gd name="connsiteX56" fmla="*/ 3554914 w 8146473"/>
              <a:gd name="connsiteY56" fmla="*/ 3355122 h 3526429"/>
              <a:gd name="connsiteX57" fmla="*/ 3623371 w 8146473"/>
              <a:gd name="connsiteY57" fmla="*/ 3320893 h 3526429"/>
              <a:gd name="connsiteX58" fmla="*/ 3686939 w 8146473"/>
              <a:gd name="connsiteY58" fmla="*/ 3330673 h 3526429"/>
              <a:gd name="connsiteX59" fmla="*/ 3740727 w 8146473"/>
              <a:gd name="connsiteY59" fmla="*/ 3433360 h 3526429"/>
              <a:gd name="connsiteX60" fmla="*/ 3814075 w 8146473"/>
              <a:gd name="connsiteY60" fmla="*/ 3316003 h 3526429"/>
              <a:gd name="connsiteX61" fmla="*/ 3867863 w 8146473"/>
              <a:gd name="connsiteY61" fmla="*/ 3340453 h 3526429"/>
              <a:gd name="connsiteX62" fmla="*/ 3941211 w 8146473"/>
              <a:gd name="connsiteY62" fmla="*/ 3374681 h 3526429"/>
              <a:gd name="connsiteX63" fmla="*/ 4004779 w 8146473"/>
              <a:gd name="connsiteY63" fmla="*/ 3345342 h 3526429"/>
              <a:gd name="connsiteX64" fmla="*/ 4063457 w 8146473"/>
              <a:gd name="connsiteY64" fmla="*/ 3379571 h 3526429"/>
              <a:gd name="connsiteX65" fmla="*/ 4131915 w 8146473"/>
              <a:gd name="connsiteY65" fmla="*/ 3364902 h 3526429"/>
              <a:gd name="connsiteX66" fmla="*/ 4195483 w 8146473"/>
              <a:gd name="connsiteY66" fmla="*/ 3369792 h 3526429"/>
              <a:gd name="connsiteX67" fmla="*/ 4249271 w 8146473"/>
              <a:gd name="connsiteY67" fmla="*/ 3448029 h 3526429"/>
              <a:gd name="connsiteX68" fmla="*/ 4332398 w 8146473"/>
              <a:gd name="connsiteY68" fmla="*/ 3428470 h 3526429"/>
              <a:gd name="connsiteX69" fmla="*/ 4391076 w 8146473"/>
              <a:gd name="connsiteY69" fmla="*/ 3428470 h 3526429"/>
              <a:gd name="connsiteX70" fmla="*/ 4454644 w 8146473"/>
              <a:gd name="connsiteY70" fmla="*/ 3467588 h 3526429"/>
              <a:gd name="connsiteX71" fmla="*/ 4518212 w 8146473"/>
              <a:gd name="connsiteY71" fmla="*/ 3467588 h 3526429"/>
              <a:gd name="connsiteX72" fmla="*/ 4576890 w 8146473"/>
              <a:gd name="connsiteY72" fmla="*/ 3467588 h 3526429"/>
              <a:gd name="connsiteX73" fmla="*/ 4645348 w 8146473"/>
              <a:gd name="connsiteY73" fmla="*/ 3423580 h 3526429"/>
              <a:gd name="connsiteX74" fmla="*/ 4704026 w 8146473"/>
              <a:gd name="connsiteY74" fmla="*/ 3477368 h 3526429"/>
              <a:gd name="connsiteX75" fmla="*/ 4777373 w 8146473"/>
              <a:gd name="connsiteY75" fmla="*/ 3389351 h 3526429"/>
              <a:gd name="connsiteX76" fmla="*/ 4831162 w 8146473"/>
              <a:gd name="connsiteY76" fmla="*/ 3227986 h 3526429"/>
              <a:gd name="connsiteX77" fmla="*/ 4899619 w 8146473"/>
              <a:gd name="connsiteY77" fmla="*/ 2924816 h 3526429"/>
              <a:gd name="connsiteX78" fmla="*/ 4958297 w 8146473"/>
              <a:gd name="connsiteY78" fmla="*/ 2641206 h 3526429"/>
              <a:gd name="connsiteX79" fmla="*/ 5016976 w 8146473"/>
              <a:gd name="connsiteY79" fmla="*/ 2616756 h 3526429"/>
              <a:gd name="connsiteX80" fmla="*/ 5085433 w 8146473"/>
              <a:gd name="connsiteY80" fmla="*/ 2841689 h 3526429"/>
              <a:gd name="connsiteX81" fmla="*/ 5153891 w 8146473"/>
              <a:gd name="connsiteY81" fmla="*/ 3237766 h 3526429"/>
              <a:gd name="connsiteX82" fmla="*/ 5217459 w 8146473"/>
              <a:gd name="connsiteY82" fmla="*/ 3408910 h 3526429"/>
              <a:gd name="connsiteX83" fmla="*/ 5281027 w 8146473"/>
              <a:gd name="connsiteY83" fmla="*/ 3462699 h 3526429"/>
              <a:gd name="connsiteX84" fmla="*/ 5339705 w 8146473"/>
              <a:gd name="connsiteY84" fmla="*/ 3477368 h 3526429"/>
              <a:gd name="connsiteX85" fmla="*/ 5413053 w 8146473"/>
              <a:gd name="connsiteY85" fmla="*/ 3492038 h 3526429"/>
              <a:gd name="connsiteX86" fmla="*/ 5476620 w 8146473"/>
              <a:gd name="connsiteY86" fmla="*/ 3477368 h 3526429"/>
              <a:gd name="connsiteX87" fmla="*/ 5530409 w 8146473"/>
              <a:gd name="connsiteY87" fmla="*/ 3526266 h 3526429"/>
              <a:gd name="connsiteX88" fmla="*/ 5593977 w 8146473"/>
              <a:gd name="connsiteY88" fmla="*/ 3457809 h 3526429"/>
              <a:gd name="connsiteX89" fmla="*/ 5672214 w 8146473"/>
              <a:gd name="connsiteY89" fmla="*/ 3457809 h 3526429"/>
              <a:gd name="connsiteX90" fmla="*/ 5711333 w 8146473"/>
              <a:gd name="connsiteY90" fmla="*/ 3418690 h 3526429"/>
              <a:gd name="connsiteX91" fmla="*/ 5794460 w 8146473"/>
              <a:gd name="connsiteY91" fmla="*/ 3384461 h 3526429"/>
              <a:gd name="connsiteX92" fmla="*/ 5843358 w 8146473"/>
              <a:gd name="connsiteY92" fmla="*/ 3301334 h 3526429"/>
              <a:gd name="connsiteX93" fmla="*/ 5926486 w 8146473"/>
              <a:gd name="connsiteY93" fmla="*/ 3330673 h 3526429"/>
              <a:gd name="connsiteX94" fmla="*/ 5970494 w 8146473"/>
              <a:gd name="connsiteY94" fmla="*/ 3296444 h 3526429"/>
              <a:gd name="connsiteX95" fmla="*/ 6043842 w 8146473"/>
              <a:gd name="connsiteY95" fmla="*/ 3325783 h 3526429"/>
              <a:gd name="connsiteX96" fmla="*/ 6126969 w 8146473"/>
              <a:gd name="connsiteY96" fmla="*/ 3232876 h 3526429"/>
              <a:gd name="connsiteX97" fmla="*/ 6175868 w 8146473"/>
              <a:gd name="connsiteY97" fmla="*/ 3208427 h 3526429"/>
              <a:gd name="connsiteX98" fmla="*/ 6234546 w 8146473"/>
              <a:gd name="connsiteY98" fmla="*/ 3144859 h 3526429"/>
              <a:gd name="connsiteX99" fmla="*/ 6307893 w 8146473"/>
              <a:gd name="connsiteY99" fmla="*/ 3164418 h 3526429"/>
              <a:gd name="connsiteX100" fmla="*/ 6371461 w 8146473"/>
              <a:gd name="connsiteY100" fmla="*/ 3071511 h 3526429"/>
              <a:gd name="connsiteX101" fmla="*/ 6430139 w 8146473"/>
              <a:gd name="connsiteY101" fmla="*/ 3007943 h 3526429"/>
              <a:gd name="connsiteX102" fmla="*/ 6498597 w 8146473"/>
              <a:gd name="connsiteY102" fmla="*/ 2792791 h 3526429"/>
              <a:gd name="connsiteX103" fmla="*/ 6552385 w 8146473"/>
              <a:gd name="connsiteY103" fmla="*/ 2313586 h 3526429"/>
              <a:gd name="connsiteX104" fmla="*/ 6615953 w 8146473"/>
              <a:gd name="connsiteY104" fmla="*/ 1653458 h 3526429"/>
              <a:gd name="connsiteX105" fmla="*/ 6684411 w 8146473"/>
              <a:gd name="connsiteY105" fmla="*/ 1360068 h 3526429"/>
              <a:gd name="connsiteX106" fmla="*/ 6747979 w 8146473"/>
              <a:gd name="connsiteY106" fmla="*/ 1555661 h 3526429"/>
              <a:gd name="connsiteX107" fmla="*/ 6811547 w 8146473"/>
              <a:gd name="connsiteY107" fmla="*/ 2083764 h 3526429"/>
              <a:gd name="connsiteX108" fmla="*/ 6870225 w 8146473"/>
              <a:gd name="connsiteY108" fmla="*/ 2484731 h 3526429"/>
              <a:gd name="connsiteX109" fmla="*/ 6938683 w 8146473"/>
              <a:gd name="connsiteY109" fmla="*/ 2528739 h 3526429"/>
              <a:gd name="connsiteX110" fmla="*/ 7007140 w 8146473"/>
              <a:gd name="connsiteY110" fmla="*/ 2499400 h 3526429"/>
              <a:gd name="connsiteX111" fmla="*/ 7065818 w 8146473"/>
              <a:gd name="connsiteY111" fmla="*/ 2538519 h 3526429"/>
              <a:gd name="connsiteX112" fmla="*/ 7129386 w 8146473"/>
              <a:gd name="connsiteY112" fmla="*/ 2631426 h 3526429"/>
              <a:gd name="connsiteX113" fmla="*/ 7197844 w 8146473"/>
              <a:gd name="connsiteY113" fmla="*/ 2836799 h 3526429"/>
              <a:gd name="connsiteX114" fmla="*/ 7261412 w 8146473"/>
              <a:gd name="connsiteY114" fmla="*/ 2895477 h 3526429"/>
              <a:gd name="connsiteX115" fmla="*/ 7320090 w 8146473"/>
              <a:gd name="connsiteY115" fmla="*/ 2866138 h 3526429"/>
              <a:gd name="connsiteX116" fmla="*/ 7383658 w 8146473"/>
              <a:gd name="connsiteY116" fmla="*/ 2836799 h 3526429"/>
              <a:gd name="connsiteX117" fmla="*/ 7452116 w 8146473"/>
              <a:gd name="connsiteY117" fmla="*/ 2822130 h 3526429"/>
              <a:gd name="connsiteX118" fmla="*/ 7515684 w 8146473"/>
              <a:gd name="connsiteY118" fmla="*/ 2690104 h 3526429"/>
              <a:gd name="connsiteX119" fmla="*/ 7579252 w 8146473"/>
              <a:gd name="connsiteY119" fmla="*/ 2797680 h 3526429"/>
              <a:gd name="connsiteX120" fmla="*/ 7642819 w 8146473"/>
              <a:gd name="connsiteY120" fmla="*/ 2758562 h 3526429"/>
              <a:gd name="connsiteX121" fmla="*/ 7711277 w 8146473"/>
              <a:gd name="connsiteY121" fmla="*/ 2724333 h 3526429"/>
              <a:gd name="connsiteX122" fmla="*/ 7765065 w 8146473"/>
              <a:gd name="connsiteY122" fmla="*/ 2499400 h 3526429"/>
              <a:gd name="connsiteX123" fmla="*/ 7838413 w 8146473"/>
              <a:gd name="connsiteY123" fmla="*/ 1785484 h 3526429"/>
              <a:gd name="connsiteX124" fmla="*/ 7897091 w 8146473"/>
              <a:gd name="connsiteY124" fmla="*/ 944431 h 3526429"/>
              <a:gd name="connsiteX125" fmla="*/ 7965549 w 8146473"/>
              <a:gd name="connsiteY125" fmla="*/ 49591 h 3526429"/>
              <a:gd name="connsiteX126" fmla="*/ 8019337 w 8146473"/>
              <a:gd name="connsiteY126" fmla="*/ 240294 h 3526429"/>
              <a:gd name="connsiteX127" fmla="*/ 8087795 w 8146473"/>
              <a:gd name="connsiteY127" fmla="*/ 1286720 h 3526429"/>
              <a:gd name="connsiteX128" fmla="*/ 8146473 w 8146473"/>
              <a:gd name="connsiteY128" fmla="*/ 2792791 h 3526429"/>
              <a:gd name="connsiteX129" fmla="*/ 8146473 w 8146473"/>
              <a:gd name="connsiteY129" fmla="*/ 2792791 h 352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8146473" h="3526429">
                <a:moveTo>
                  <a:pt x="0" y="2934596"/>
                </a:moveTo>
                <a:cubicBezTo>
                  <a:pt x="10187" y="2907701"/>
                  <a:pt x="20375" y="2880807"/>
                  <a:pt x="39119" y="2856358"/>
                </a:cubicBezTo>
                <a:cubicBezTo>
                  <a:pt x="57863" y="2831909"/>
                  <a:pt x="88832" y="2784641"/>
                  <a:pt x="112466" y="2787901"/>
                </a:cubicBezTo>
                <a:cubicBezTo>
                  <a:pt x="136100" y="2791161"/>
                  <a:pt x="160550" y="2875103"/>
                  <a:pt x="180924" y="2875918"/>
                </a:cubicBezTo>
                <a:cubicBezTo>
                  <a:pt x="201298" y="2876733"/>
                  <a:pt x="215968" y="2805831"/>
                  <a:pt x="234712" y="2792791"/>
                </a:cubicBezTo>
                <a:cubicBezTo>
                  <a:pt x="253456" y="2779751"/>
                  <a:pt x="273017" y="2787086"/>
                  <a:pt x="293391" y="2797680"/>
                </a:cubicBezTo>
                <a:cubicBezTo>
                  <a:pt x="313765" y="2808274"/>
                  <a:pt x="334954" y="2855543"/>
                  <a:pt x="356958" y="2856358"/>
                </a:cubicBezTo>
                <a:cubicBezTo>
                  <a:pt x="378962" y="2857173"/>
                  <a:pt x="405042" y="2796050"/>
                  <a:pt x="425416" y="2802570"/>
                </a:cubicBezTo>
                <a:cubicBezTo>
                  <a:pt x="445790" y="2809090"/>
                  <a:pt x="457200" y="2876733"/>
                  <a:pt x="479204" y="2895477"/>
                </a:cubicBezTo>
                <a:cubicBezTo>
                  <a:pt x="501208" y="2914221"/>
                  <a:pt x="534623" y="2918297"/>
                  <a:pt x="557442" y="2915037"/>
                </a:cubicBezTo>
                <a:cubicBezTo>
                  <a:pt x="580261" y="2911777"/>
                  <a:pt x="597376" y="2882438"/>
                  <a:pt x="616120" y="2875918"/>
                </a:cubicBezTo>
                <a:cubicBezTo>
                  <a:pt x="634864" y="2869398"/>
                  <a:pt x="650349" y="2875103"/>
                  <a:pt x="669908" y="2875918"/>
                </a:cubicBezTo>
                <a:cubicBezTo>
                  <a:pt x="689467" y="2876733"/>
                  <a:pt x="711472" y="2879993"/>
                  <a:pt x="733476" y="2880808"/>
                </a:cubicBezTo>
                <a:cubicBezTo>
                  <a:pt x="755480" y="2881623"/>
                  <a:pt x="778300" y="2874288"/>
                  <a:pt x="801934" y="2880808"/>
                </a:cubicBezTo>
                <a:cubicBezTo>
                  <a:pt x="825568" y="2887328"/>
                  <a:pt x="853277" y="2915036"/>
                  <a:pt x="875281" y="2919926"/>
                </a:cubicBezTo>
                <a:cubicBezTo>
                  <a:pt x="897285" y="2924816"/>
                  <a:pt x="912771" y="2915852"/>
                  <a:pt x="933960" y="2910147"/>
                </a:cubicBezTo>
                <a:cubicBezTo>
                  <a:pt x="955149" y="2904442"/>
                  <a:pt x="981228" y="2889772"/>
                  <a:pt x="1002417" y="2885697"/>
                </a:cubicBezTo>
                <a:cubicBezTo>
                  <a:pt x="1023606" y="2881622"/>
                  <a:pt x="1041536" y="2895477"/>
                  <a:pt x="1061095" y="2885697"/>
                </a:cubicBezTo>
                <a:cubicBezTo>
                  <a:pt x="1080654" y="2875917"/>
                  <a:pt x="1098584" y="2827834"/>
                  <a:pt x="1119773" y="2827019"/>
                </a:cubicBezTo>
                <a:cubicBezTo>
                  <a:pt x="1140962" y="2826204"/>
                  <a:pt x="1166227" y="2866138"/>
                  <a:pt x="1188231" y="2880808"/>
                </a:cubicBezTo>
                <a:cubicBezTo>
                  <a:pt x="1210235" y="2895478"/>
                  <a:pt x="1229795" y="2909332"/>
                  <a:pt x="1251799" y="2915037"/>
                </a:cubicBezTo>
                <a:cubicBezTo>
                  <a:pt x="1273803" y="2920742"/>
                  <a:pt x="1297438" y="2916667"/>
                  <a:pt x="1320257" y="2915037"/>
                </a:cubicBezTo>
                <a:cubicBezTo>
                  <a:pt x="1343076" y="2913407"/>
                  <a:pt x="1365896" y="2912592"/>
                  <a:pt x="1388715" y="2905257"/>
                </a:cubicBezTo>
                <a:cubicBezTo>
                  <a:pt x="1411534" y="2897922"/>
                  <a:pt x="1437613" y="2883253"/>
                  <a:pt x="1457172" y="2871028"/>
                </a:cubicBezTo>
                <a:cubicBezTo>
                  <a:pt x="1476731" y="2858803"/>
                  <a:pt x="1485697" y="2853098"/>
                  <a:pt x="1506071" y="2831909"/>
                </a:cubicBezTo>
                <a:cubicBezTo>
                  <a:pt x="1526445" y="2810720"/>
                  <a:pt x="1558229" y="2747967"/>
                  <a:pt x="1579418" y="2743892"/>
                </a:cubicBezTo>
                <a:cubicBezTo>
                  <a:pt x="1600607" y="2739817"/>
                  <a:pt x="1611203" y="2810720"/>
                  <a:pt x="1633207" y="2807460"/>
                </a:cubicBezTo>
                <a:cubicBezTo>
                  <a:pt x="1655211" y="2804200"/>
                  <a:pt x="1690255" y="2745522"/>
                  <a:pt x="1711444" y="2724333"/>
                </a:cubicBezTo>
                <a:cubicBezTo>
                  <a:pt x="1732633" y="2703144"/>
                  <a:pt x="1740783" y="2679509"/>
                  <a:pt x="1760342" y="2680324"/>
                </a:cubicBezTo>
                <a:cubicBezTo>
                  <a:pt x="1779901" y="2681139"/>
                  <a:pt x="1808426" y="2718628"/>
                  <a:pt x="1828800" y="2729223"/>
                </a:cubicBezTo>
                <a:cubicBezTo>
                  <a:pt x="1849174" y="2739818"/>
                  <a:pt x="1862214" y="2740632"/>
                  <a:pt x="1882588" y="2743892"/>
                </a:cubicBezTo>
                <a:cubicBezTo>
                  <a:pt x="1902962" y="2747152"/>
                  <a:pt x="1928227" y="2768341"/>
                  <a:pt x="1951046" y="2748782"/>
                </a:cubicBezTo>
                <a:cubicBezTo>
                  <a:pt x="1973865" y="2729223"/>
                  <a:pt x="1998315" y="2645280"/>
                  <a:pt x="2019504" y="2626536"/>
                </a:cubicBezTo>
                <a:cubicBezTo>
                  <a:pt x="2040693" y="2607792"/>
                  <a:pt x="2056178" y="2635501"/>
                  <a:pt x="2078182" y="2636316"/>
                </a:cubicBezTo>
                <a:cubicBezTo>
                  <a:pt x="2100186" y="2637131"/>
                  <a:pt x="2128711" y="2634686"/>
                  <a:pt x="2151530" y="2631426"/>
                </a:cubicBezTo>
                <a:cubicBezTo>
                  <a:pt x="2174349" y="2628166"/>
                  <a:pt x="2193908" y="2619201"/>
                  <a:pt x="2215097" y="2616756"/>
                </a:cubicBezTo>
                <a:cubicBezTo>
                  <a:pt x="2236286" y="2614311"/>
                  <a:pt x="2258291" y="2618386"/>
                  <a:pt x="2278665" y="2616756"/>
                </a:cubicBezTo>
                <a:cubicBezTo>
                  <a:pt x="2299039" y="2615126"/>
                  <a:pt x="2337343" y="2606977"/>
                  <a:pt x="2337343" y="2606977"/>
                </a:cubicBezTo>
                <a:cubicBezTo>
                  <a:pt x="2360162" y="2602902"/>
                  <a:pt x="2392762" y="2612681"/>
                  <a:pt x="2415581" y="2592307"/>
                </a:cubicBezTo>
                <a:cubicBezTo>
                  <a:pt x="2438400" y="2571933"/>
                  <a:pt x="2454700" y="2528739"/>
                  <a:pt x="2474259" y="2484731"/>
                </a:cubicBezTo>
                <a:cubicBezTo>
                  <a:pt x="2493818" y="2440723"/>
                  <a:pt x="2511748" y="2377970"/>
                  <a:pt x="2532937" y="2328256"/>
                </a:cubicBezTo>
                <a:cubicBezTo>
                  <a:pt x="2554126" y="2278542"/>
                  <a:pt x="2579391" y="2229644"/>
                  <a:pt x="2601395" y="2186450"/>
                </a:cubicBezTo>
                <a:cubicBezTo>
                  <a:pt x="2623399" y="2143256"/>
                  <a:pt x="2644589" y="2041385"/>
                  <a:pt x="2664963" y="2069094"/>
                </a:cubicBezTo>
                <a:cubicBezTo>
                  <a:pt x="2685337" y="2096803"/>
                  <a:pt x="2704897" y="2243498"/>
                  <a:pt x="2723641" y="2352705"/>
                </a:cubicBezTo>
                <a:cubicBezTo>
                  <a:pt x="2742385" y="2461912"/>
                  <a:pt x="2756240" y="2598012"/>
                  <a:pt x="2777429" y="2724333"/>
                </a:cubicBezTo>
                <a:cubicBezTo>
                  <a:pt x="2798618" y="2850654"/>
                  <a:pt x="2826328" y="3035653"/>
                  <a:pt x="2850777" y="3110630"/>
                </a:cubicBezTo>
                <a:cubicBezTo>
                  <a:pt x="2875226" y="3185607"/>
                  <a:pt x="2902935" y="3144859"/>
                  <a:pt x="2924124" y="3174198"/>
                </a:cubicBezTo>
                <a:cubicBezTo>
                  <a:pt x="2945313" y="3203537"/>
                  <a:pt x="2958353" y="3269550"/>
                  <a:pt x="2977912" y="3286664"/>
                </a:cubicBezTo>
                <a:cubicBezTo>
                  <a:pt x="2997471" y="3303778"/>
                  <a:pt x="3017846" y="3276070"/>
                  <a:pt x="3041480" y="3276885"/>
                </a:cubicBezTo>
                <a:cubicBezTo>
                  <a:pt x="3065114" y="3277700"/>
                  <a:pt x="3096899" y="3274440"/>
                  <a:pt x="3119718" y="3291554"/>
                </a:cubicBezTo>
                <a:cubicBezTo>
                  <a:pt x="3142537" y="3308668"/>
                  <a:pt x="3158022" y="3375496"/>
                  <a:pt x="3178396" y="3379571"/>
                </a:cubicBezTo>
                <a:cubicBezTo>
                  <a:pt x="3198770" y="3383646"/>
                  <a:pt x="3223220" y="3316003"/>
                  <a:pt x="3241964" y="3316003"/>
                </a:cubicBezTo>
                <a:cubicBezTo>
                  <a:pt x="3260708" y="3316003"/>
                  <a:pt x="3269673" y="3386906"/>
                  <a:pt x="3290862" y="3379571"/>
                </a:cubicBezTo>
                <a:cubicBezTo>
                  <a:pt x="3312051" y="3372236"/>
                  <a:pt x="3344651" y="3285850"/>
                  <a:pt x="3369100" y="3271995"/>
                </a:cubicBezTo>
                <a:cubicBezTo>
                  <a:pt x="3393549" y="3258141"/>
                  <a:pt x="3416368" y="3289109"/>
                  <a:pt x="3437557" y="3296444"/>
                </a:cubicBezTo>
                <a:cubicBezTo>
                  <a:pt x="3458746" y="3303779"/>
                  <a:pt x="3476676" y="3306223"/>
                  <a:pt x="3496235" y="3316003"/>
                </a:cubicBezTo>
                <a:cubicBezTo>
                  <a:pt x="3515794" y="3325783"/>
                  <a:pt x="3533725" y="3354307"/>
                  <a:pt x="3554914" y="3355122"/>
                </a:cubicBezTo>
                <a:cubicBezTo>
                  <a:pt x="3576103" y="3355937"/>
                  <a:pt x="3601367" y="3324968"/>
                  <a:pt x="3623371" y="3320893"/>
                </a:cubicBezTo>
                <a:cubicBezTo>
                  <a:pt x="3645375" y="3316818"/>
                  <a:pt x="3667380" y="3311929"/>
                  <a:pt x="3686939" y="3330673"/>
                </a:cubicBezTo>
                <a:cubicBezTo>
                  <a:pt x="3706498" y="3349417"/>
                  <a:pt x="3719538" y="3435805"/>
                  <a:pt x="3740727" y="3433360"/>
                </a:cubicBezTo>
                <a:cubicBezTo>
                  <a:pt x="3761916" y="3430915"/>
                  <a:pt x="3792886" y="3331487"/>
                  <a:pt x="3814075" y="3316003"/>
                </a:cubicBezTo>
                <a:cubicBezTo>
                  <a:pt x="3835264" y="3300519"/>
                  <a:pt x="3867863" y="3340453"/>
                  <a:pt x="3867863" y="3340453"/>
                </a:cubicBezTo>
                <a:cubicBezTo>
                  <a:pt x="3889052" y="3350233"/>
                  <a:pt x="3918392" y="3373866"/>
                  <a:pt x="3941211" y="3374681"/>
                </a:cubicBezTo>
                <a:cubicBezTo>
                  <a:pt x="3964030" y="3375496"/>
                  <a:pt x="3984405" y="3344527"/>
                  <a:pt x="4004779" y="3345342"/>
                </a:cubicBezTo>
                <a:cubicBezTo>
                  <a:pt x="4025153" y="3346157"/>
                  <a:pt x="4042268" y="3376311"/>
                  <a:pt x="4063457" y="3379571"/>
                </a:cubicBezTo>
                <a:cubicBezTo>
                  <a:pt x="4084646" y="3382831"/>
                  <a:pt x="4109911" y="3366532"/>
                  <a:pt x="4131915" y="3364902"/>
                </a:cubicBezTo>
                <a:cubicBezTo>
                  <a:pt x="4153919" y="3363272"/>
                  <a:pt x="4175924" y="3355938"/>
                  <a:pt x="4195483" y="3369792"/>
                </a:cubicBezTo>
                <a:cubicBezTo>
                  <a:pt x="4215042" y="3383647"/>
                  <a:pt x="4226452" y="3438249"/>
                  <a:pt x="4249271" y="3448029"/>
                </a:cubicBezTo>
                <a:cubicBezTo>
                  <a:pt x="4272090" y="3457809"/>
                  <a:pt x="4308764" y="3431730"/>
                  <a:pt x="4332398" y="3428470"/>
                </a:cubicBezTo>
                <a:cubicBezTo>
                  <a:pt x="4356032" y="3425210"/>
                  <a:pt x="4370702" y="3421950"/>
                  <a:pt x="4391076" y="3428470"/>
                </a:cubicBezTo>
                <a:cubicBezTo>
                  <a:pt x="4411450" y="3434990"/>
                  <a:pt x="4433455" y="3461068"/>
                  <a:pt x="4454644" y="3467588"/>
                </a:cubicBezTo>
                <a:cubicBezTo>
                  <a:pt x="4475833" y="3474108"/>
                  <a:pt x="4518212" y="3467588"/>
                  <a:pt x="4518212" y="3467588"/>
                </a:cubicBezTo>
                <a:cubicBezTo>
                  <a:pt x="4538586" y="3467588"/>
                  <a:pt x="4555701" y="3474923"/>
                  <a:pt x="4576890" y="3467588"/>
                </a:cubicBezTo>
                <a:cubicBezTo>
                  <a:pt x="4598079" y="3460253"/>
                  <a:pt x="4624159" y="3421950"/>
                  <a:pt x="4645348" y="3423580"/>
                </a:cubicBezTo>
                <a:cubicBezTo>
                  <a:pt x="4666537" y="3425210"/>
                  <a:pt x="4682022" y="3483073"/>
                  <a:pt x="4704026" y="3477368"/>
                </a:cubicBezTo>
                <a:cubicBezTo>
                  <a:pt x="4726030" y="3471663"/>
                  <a:pt x="4756184" y="3430915"/>
                  <a:pt x="4777373" y="3389351"/>
                </a:cubicBezTo>
                <a:cubicBezTo>
                  <a:pt x="4798562" y="3347787"/>
                  <a:pt x="4810788" y="3305408"/>
                  <a:pt x="4831162" y="3227986"/>
                </a:cubicBezTo>
                <a:cubicBezTo>
                  <a:pt x="4851536" y="3150564"/>
                  <a:pt x="4878430" y="3022613"/>
                  <a:pt x="4899619" y="2924816"/>
                </a:cubicBezTo>
                <a:cubicBezTo>
                  <a:pt x="4920808" y="2827019"/>
                  <a:pt x="4938738" y="2692549"/>
                  <a:pt x="4958297" y="2641206"/>
                </a:cubicBezTo>
                <a:cubicBezTo>
                  <a:pt x="4977856" y="2589863"/>
                  <a:pt x="4995787" y="2583342"/>
                  <a:pt x="5016976" y="2616756"/>
                </a:cubicBezTo>
                <a:cubicBezTo>
                  <a:pt x="5038165" y="2650170"/>
                  <a:pt x="5062614" y="2738187"/>
                  <a:pt x="5085433" y="2841689"/>
                </a:cubicBezTo>
                <a:cubicBezTo>
                  <a:pt x="5108252" y="2945191"/>
                  <a:pt x="5131887" y="3143229"/>
                  <a:pt x="5153891" y="3237766"/>
                </a:cubicBezTo>
                <a:cubicBezTo>
                  <a:pt x="5175895" y="3332303"/>
                  <a:pt x="5196270" y="3371421"/>
                  <a:pt x="5217459" y="3408910"/>
                </a:cubicBezTo>
                <a:cubicBezTo>
                  <a:pt x="5238648" y="3446399"/>
                  <a:pt x="5260653" y="3451289"/>
                  <a:pt x="5281027" y="3462699"/>
                </a:cubicBezTo>
                <a:cubicBezTo>
                  <a:pt x="5301401" y="3474109"/>
                  <a:pt x="5317701" y="3472478"/>
                  <a:pt x="5339705" y="3477368"/>
                </a:cubicBezTo>
                <a:cubicBezTo>
                  <a:pt x="5361709" y="3482258"/>
                  <a:pt x="5390234" y="3492038"/>
                  <a:pt x="5413053" y="3492038"/>
                </a:cubicBezTo>
                <a:cubicBezTo>
                  <a:pt x="5435872" y="3492038"/>
                  <a:pt x="5457061" y="3471663"/>
                  <a:pt x="5476620" y="3477368"/>
                </a:cubicBezTo>
                <a:cubicBezTo>
                  <a:pt x="5496179" y="3483073"/>
                  <a:pt x="5510850" y="3529526"/>
                  <a:pt x="5530409" y="3526266"/>
                </a:cubicBezTo>
                <a:cubicBezTo>
                  <a:pt x="5549968" y="3523006"/>
                  <a:pt x="5570343" y="3469218"/>
                  <a:pt x="5593977" y="3457809"/>
                </a:cubicBezTo>
                <a:cubicBezTo>
                  <a:pt x="5617611" y="3446400"/>
                  <a:pt x="5652655" y="3464329"/>
                  <a:pt x="5672214" y="3457809"/>
                </a:cubicBezTo>
                <a:cubicBezTo>
                  <a:pt x="5691773" y="3451289"/>
                  <a:pt x="5690959" y="3430915"/>
                  <a:pt x="5711333" y="3418690"/>
                </a:cubicBezTo>
                <a:cubicBezTo>
                  <a:pt x="5731707" y="3406465"/>
                  <a:pt x="5772456" y="3404020"/>
                  <a:pt x="5794460" y="3384461"/>
                </a:cubicBezTo>
                <a:cubicBezTo>
                  <a:pt x="5816464" y="3364902"/>
                  <a:pt x="5821354" y="3310299"/>
                  <a:pt x="5843358" y="3301334"/>
                </a:cubicBezTo>
                <a:cubicBezTo>
                  <a:pt x="5865362" y="3292369"/>
                  <a:pt x="5905297" y="3331488"/>
                  <a:pt x="5926486" y="3330673"/>
                </a:cubicBezTo>
                <a:cubicBezTo>
                  <a:pt x="5947675" y="3329858"/>
                  <a:pt x="5950935" y="3297259"/>
                  <a:pt x="5970494" y="3296444"/>
                </a:cubicBezTo>
                <a:cubicBezTo>
                  <a:pt x="5990053" y="3295629"/>
                  <a:pt x="6017763" y="3336378"/>
                  <a:pt x="6043842" y="3325783"/>
                </a:cubicBezTo>
                <a:cubicBezTo>
                  <a:pt x="6069921" y="3315188"/>
                  <a:pt x="6104965" y="3252435"/>
                  <a:pt x="6126969" y="3232876"/>
                </a:cubicBezTo>
                <a:cubicBezTo>
                  <a:pt x="6148973" y="3213317"/>
                  <a:pt x="6157939" y="3223096"/>
                  <a:pt x="6175868" y="3208427"/>
                </a:cubicBezTo>
                <a:cubicBezTo>
                  <a:pt x="6193797" y="3193758"/>
                  <a:pt x="6212542" y="3152194"/>
                  <a:pt x="6234546" y="3144859"/>
                </a:cubicBezTo>
                <a:cubicBezTo>
                  <a:pt x="6256550" y="3137524"/>
                  <a:pt x="6285074" y="3176643"/>
                  <a:pt x="6307893" y="3164418"/>
                </a:cubicBezTo>
                <a:cubicBezTo>
                  <a:pt x="6330712" y="3152193"/>
                  <a:pt x="6351087" y="3097590"/>
                  <a:pt x="6371461" y="3071511"/>
                </a:cubicBezTo>
                <a:cubicBezTo>
                  <a:pt x="6391835" y="3045432"/>
                  <a:pt x="6408950" y="3054396"/>
                  <a:pt x="6430139" y="3007943"/>
                </a:cubicBezTo>
                <a:cubicBezTo>
                  <a:pt x="6451328" y="2961490"/>
                  <a:pt x="6478223" y="2908517"/>
                  <a:pt x="6498597" y="2792791"/>
                </a:cubicBezTo>
                <a:cubicBezTo>
                  <a:pt x="6518971" y="2677065"/>
                  <a:pt x="6532826" y="2503475"/>
                  <a:pt x="6552385" y="2313586"/>
                </a:cubicBezTo>
                <a:cubicBezTo>
                  <a:pt x="6571944" y="2123697"/>
                  <a:pt x="6593949" y="1812378"/>
                  <a:pt x="6615953" y="1653458"/>
                </a:cubicBezTo>
                <a:cubicBezTo>
                  <a:pt x="6637957" y="1494538"/>
                  <a:pt x="6662407" y="1376367"/>
                  <a:pt x="6684411" y="1360068"/>
                </a:cubicBezTo>
                <a:cubicBezTo>
                  <a:pt x="6706415" y="1343769"/>
                  <a:pt x="6726790" y="1435045"/>
                  <a:pt x="6747979" y="1555661"/>
                </a:cubicBezTo>
                <a:cubicBezTo>
                  <a:pt x="6769168" y="1676277"/>
                  <a:pt x="6791173" y="1928919"/>
                  <a:pt x="6811547" y="2083764"/>
                </a:cubicBezTo>
                <a:cubicBezTo>
                  <a:pt x="6831921" y="2238609"/>
                  <a:pt x="6849036" y="2410568"/>
                  <a:pt x="6870225" y="2484731"/>
                </a:cubicBezTo>
                <a:cubicBezTo>
                  <a:pt x="6891414" y="2558893"/>
                  <a:pt x="6915864" y="2526294"/>
                  <a:pt x="6938683" y="2528739"/>
                </a:cubicBezTo>
                <a:cubicBezTo>
                  <a:pt x="6961502" y="2531184"/>
                  <a:pt x="6985951" y="2497770"/>
                  <a:pt x="7007140" y="2499400"/>
                </a:cubicBezTo>
                <a:cubicBezTo>
                  <a:pt x="7028329" y="2501030"/>
                  <a:pt x="7045444" y="2516515"/>
                  <a:pt x="7065818" y="2538519"/>
                </a:cubicBezTo>
                <a:cubicBezTo>
                  <a:pt x="7086192" y="2560523"/>
                  <a:pt x="7107382" y="2581713"/>
                  <a:pt x="7129386" y="2631426"/>
                </a:cubicBezTo>
                <a:cubicBezTo>
                  <a:pt x="7151390" y="2681139"/>
                  <a:pt x="7175840" y="2792791"/>
                  <a:pt x="7197844" y="2836799"/>
                </a:cubicBezTo>
                <a:cubicBezTo>
                  <a:pt x="7219848" y="2880807"/>
                  <a:pt x="7241038" y="2890587"/>
                  <a:pt x="7261412" y="2895477"/>
                </a:cubicBezTo>
                <a:cubicBezTo>
                  <a:pt x="7281786" y="2900367"/>
                  <a:pt x="7299716" y="2875918"/>
                  <a:pt x="7320090" y="2866138"/>
                </a:cubicBezTo>
                <a:cubicBezTo>
                  <a:pt x="7340464" y="2856358"/>
                  <a:pt x="7361654" y="2844134"/>
                  <a:pt x="7383658" y="2836799"/>
                </a:cubicBezTo>
                <a:cubicBezTo>
                  <a:pt x="7405662" y="2829464"/>
                  <a:pt x="7430112" y="2846579"/>
                  <a:pt x="7452116" y="2822130"/>
                </a:cubicBezTo>
                <a:cubicBezTo>
                  <a:pt x="7474120" y="2797681"/>
                  <a:pt x="7494495" y="2694179"/>
                  <a:pt x="7515684" y="2690104"/>
                </a:cubicBezTo>
                <a:cubicBezTo>
                  <a:pt x="7536873" y="2686029"/>
                  <a:pt x="7558063" y="2786270"/>
                  <a:pt x="7579252" y="2797680"/>
                </a:cubicBezTo>
                <a:cubicBezTo>
                  <a:pt x="7600441" y="2809090"/>
                  <a:pt x="7620815" y="2770786"/>
                  <a:pt x="7642819" y="2758562"/>
                </a:cubicBezTo>
                <a:cubicBezTo>
                  <a:pt x="7664823" y="2746337"/>
                  <a:pt x="7690903" y="2767527"/>
                  <a:pt x="7711277" y="2724333"/>
                </a:cubicBezTo>
                <a:cubicBezTo>
                  <a:pt x="7731651" y="2681139"/>
                  <a:pt x="7743876" y="2655875"/>
                  <a:pt x="7765065" y="2499400"/>
                </a:cubicBezTo>
                <a:cubicBezTo>
                  <a:pt x="7786254" y="2342925"/>
                  <a:pt x="7816409" y="2044645"/>
                  <a:pt x="7838413" y="1785484"/>
                </a:cubicBezTo>
                <a:cubicBezTo>
                  <a:pt x="7860417" y="1526323"/>
                  <a:pt x="7875902" y="1233746"/>
                  <a:pt x="7897091" y="944431"/>
                </a:cubicBezTo>
                <a:cubicBezTo>
                  <a:pt x="7918280" y="655116"/>
                  <a:pt x="7945175" y="166947"/>
                  <a:pt x="7965549" y="49591"/>
                </a:cubicBezTo>
                <a:cubicBezTo>
                  <a:pt x="7985923" y="-67765"/>
                  <a:pt x="7998963" y="34106"/>
                  <a:pt x="8019337" y="240294"/>
                </a:cubicBezTo>
                <a:cubicBezTo>
                  <a:pt x="8039711" y="446482"/>
                  <a:pt x="8066606" y="861304"/>
                  <a:pt x="8087795" y="1286720"/>
                </a:cubicBezTo>
                <a:cubicBezTo>
                  <a:pt x="8108984" y="1712136"/>
                  <a:pt x="8146473" y="2792791"/>
                  <a:pt x="8146473" y="2792791"/>
                </a:cubicBezTo>
                <a:lnTo>
                  <a:pt x="8146473" y="2792791"/>
                </a:ln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57925" y="2516621"/>
            <a:ext cx="8185415" cy="2194301"/>
          </a:xfrm>
          <a:custGeom>
            <a:avLst/>
            <a:gdLst>
              <a:gd name="connsiteX0" fmla="*/ 0 w 8185415"/>
              <a:gd name="connsiteY0" fmla="*/ 1527276 h 2194301"/>
              <a:gd name="connsiteX1" fmla="*/ 68458 w 8185415"/>
              <a:gd name="connsiteY1" fmla="*/ 1571285 h 2194301"/>
              <a:gd name="connsiteX2" fmla="*/ 136916 w 8185415"/>
              <a:gd name="connsiteY2" fmla="*/ 1561505 h 2194301"/>
              <a:gd name="connsiteX3" fmla="*/ 210263 w 8185415"/>
              <a:gd name="connsiteY3" fmla="*/ 1566395 h 2194301"/>
              <a:gd name="connsiteX4" fmla="*/ 268941 w 8185415"/>
              <a:gd name="connsiteY4" fmla="*/ 1561505 h 2194301"/>
              <a:gd name="connsiteX5" fmla="*/ 327619 w 8185415"/>
              <a:gd name="connsiteY5" fmla="*/ 1561505 h 2194301"/>
              <a:gd name="connsiteX6" fmla="*/ 391187 w 8185415"/>
              <a:gd name="connsiteY6" fmla="*/ 1585954 h 2194301"/>
              <a:gd name="connsiteX7" fmla="*/ 459645 w 8185415"/>
              <a:gd name="connsiteY7" fmla="*/ 1605514 h 2194301"/>
              <a:gd name="connsiteX8" fmla="*/ 513433 w 8185415"/>
              <a:gd name="connsiteY8" fmla="*/ 1571285 h 2194301"/>
              <a:gd name="connsiteX9" fmla="*/ 591671 w 8185415"/>
              <a:gd name="connsiteY9" fmla="*/ 1502827 h 2194301"/>
              <a:gd name="connsiteX10" fmla="*/ 645459 w 8185415"/>
              <a:gd name="connsiteY10" fmla="*/ 1493047 h 2194301"/>
              <a:gd name="connsiteX11" fmla="*/ 704137 w 8185415"/>
              <a:gd name="connsiteY11" fmla="*/ 1488158 h 2194301"/>
              <a:gd name="connsiteX12" fmla="*/ 782374 w 8185415"/>
              <a:gd name="connsiteY12" fmla="*/ 1527276 h 2194301"/>
              <a:gd name="connsiteX13" fmla="*/ 836163 w 8185415"/>
              <a:gd name="connsiteY13" fmla="*/ 1546836 h 2194301"/>
              <a:gd name="connsiteX14" fmla="*/ 904620 w 8185415"/>
              <a:gd name="connsiteY14" fmla="*/ 1571285 h 2194301"/>
              <a:gd name="connsiteX15" fmla="*/ 968188 w 8185415"/>
              <a:gd name="connsiteY15" fmla="*/ 1551726 h 2194301"/>
              <a:gd name="connsiteX16" fmla="*/ 1031756 w 8185415"/>
              <a:gd name="connsiteY16" fmla="*/ 1502827 h 2194301"/>
              <a:gd name="connsiteX17" fmla="*/ 1105104 w 8185415"/>
              <a:gd name="connsiteY17" fmla="*/ 1390361 h 2194301"/>
              <a:gd name="connsiteX18" fmla="*/ 1163782 w 8185415"/>
              <a:gd name="connsiteY18" fmla="*/ 1370801 h 2194301"/>
              <a:gd name="connsiteX19" fmla="*/ 1222460 w 8185415"/>
              <a:gd name="connsiteY19" fmla="*/ 1390361 h 2194301"/>
              <a:gd name="connsiteX20" fmla="*/ 1290918 w 8185415"/>
              <a:gd name="connsiteY20" fmla="*/ 1346352 h 2194301"/>
              <a:gd name="connsiteX21" fmla="*/ 1359376 w 8185415"/>
              <a:gd name="connsiteY21" fmla="*/ 1307234 h 2194301"/>
              <a:gd name="connsiteX22" fmla="*/ 1422943 w 8185415"/>
              <a:gd name="connsiteY22" fmla="*/ 1321903 h 2194301"/>
              <a:gd name="connsiteX23" fmla="*/ 1481622 w 8185415"/>
              <a:gd name="connsiteY23" fmla="*/ 1356132 h 2194301"/>
              <a:gd name="connsiteX24" fmla="*/ 1545189 w 8185415"/>
              <a:gd name="connsiteY24" fmla="*/ 1346352 h 2194301"/>
              <a:gd name="connsiteX25" fmla="*/ 1613647 w 8185415"/>
              <a:gd name="connsiteY25" fmla="*/ 1307234 h 2194301"/>
              <a:gd name="connsiteX26" fmla="*/ 1672325 w 8185415"/>
              <a:gd name="connsiteY26" fmla="*/ 1282784 h 2194301"/>
              <a:gd name="connsiteX27" fmla="*/ 1726114 w 8185415"/>
              <a:gd name="connsiteY27" fmla="*/ 1258335 h 2194301"/>
              <a:gd name="connsiteX28" fmla="*/ 1799461 w 8185415"/>
              <a:gd name="connsiteY28" fmla="*/ 1263225 h 2194301"/>
              <a:gd name="connsiteX29" fmla="*/ 1867919 w 8185415"/>
              <a:gd name="connsiteY29" fmla="*/ 1258335 h 2194301"/>
              <a:gd name="connsiteX30" fmla="*/ 1926597 w 8185415"/>
              <a:gd name="connsiteY30" fmla="*/ 1243666 h 2194301"/>
              <a:gd name="connsiteX31" fmla="*/ 1995055 w 8185415"/>
              <a:gd name="connsiteY31" fmla="*/ 1243666 h 2194301"/>
              <a:gd name="connsiteX32" fmla="*/ 2058623 w 8185415"/>
              <a:gd name="connsiteY32" fmla="*/ 1209437 h 2194301"/>
              <a:gd name="connsiteX33" fmla="*/ 2112411 w 8185415"/>
              <a:gd name="connsiteY33" fmla="*/ 1219216 h 2194301"/>
              <a:gd name="connsiteX34" fmla="*/ 2180869 w 8185415"/>
              <a:gd name="connsiteY34" fmla="*/ 1214327 h 2194301"/>
              <a:gd name="connsiteX35" fmla="*/ 2244436 w 8185415"/>
              <a:gd name="connsiteY35" fmla="*/ 1199657 h 2194301"/>
              <a:gd name="connsiteX36" fmla="*/ 2312894 w 8185415"/>
              <a:gd name="connsiteY36" fmla="*/ 1175208 h 2194301"/>
              <a:gd name="connsiteX37" fmla="*/ 2366682 w 8185415"/>
              <a:gd name="connsiteY37" fmla="*/ 1233886 h 2194301"/>
              <a:gd name="connsiteX38" fmla="*/ 2440030 w 8185415"/>
              <a:gd name="connsiteY38" fmla="*/ 1258335 h 2194301"/>
              <a:gd name="connsiteX39" fmla="*/ 2503598 w 8185415"/>
              <a:gd name="connsiteY39" fmla="*/ 1067631 h 2194301"/>
              <a:gd name="connsiteX40" fmla="*/ 2557386 w 8185415"/>
              <a:gd name="connsiteY40" fmla="*/ 793800 h 2194301"/>
              <a:gd name="connsiteX41" fmla="*/ 2625844 w 8185415"/>
              <a:gd name="connsiteY41" fmla="*/ 402613 h 2194301"/>
              <a:gd name="connsiteX42" fmla="*/ 2694302 w 8185415"/>
              <a:gd name="connsiteY42" fmla="*/ 65214 h 2194301"/>
              <a:gd name="connsiteX43" fmla="*/ 2757870 w 8185415"/>
              <a:gd name="connsiteY43" fmla="*/ 128782 h 2194301"/>
              <a:gd name="connsiteX44" fmla="*/ 2816548 w 8185415"/>
              <a:gd name="connsiteY44" fmla="*/ 441732 h 2194301"/>
              <a:gd name="connsiteX45" fmla="*/ 2885005 w 8185415"/>
              <a:gd name="connsiteY45" fmla="*/ 725343 h 2194301"/>
              <a:gd name="connsiteX46" fmla="*/ 2948573 w 8185415"/>
              <a:gd name="connsiteY46" fmla="*/ 1175208 h 2194301"/>
              <a:gd name="connsiteX47" fmla="*/ 3012141 w 8185415"/>
              <a:gd name="connsiteY47" fmla="*/ 1326793 h 2194301"/>
              <a:gd name="connsiteX48" fmla="*/ 3080599 w 8185415"/>
              <a:gd name="connsiteY48" fmla="*/ 1341462 h 2194301"/>
              <a:gd name="connsiteX49" fmla="*/ 3144167 w 8185415"/>
              <a:gd name="connsiteY49" fmla="*/ 1370801 h 2194301"/>
              <a:gd name="connsiteX50" fmla="*/ 3207735 w 8185415"/>
              <a:gd name="connsiteY50" fmla="*/ 1390361 h 2194301"/>
              <a:gd name="connsiteX51" fmla="*/ 3266413 w 8185415"/>
              <a:gd name="connsiteY51" fmla="*/ 1439259 h 2194301"/>
              <a:gd name="connsiteX52" fmla="*/ 3329981 w 8185415"/>
              <a:gd name="connsiteY52" fmla="*/ 1497937 h 2194301"/>
              <a:gd name="connsiteX53" fmla="*/ 3403328 w 8185415"/>
              <a:gd name="connsiteY53" fmla="*/ 1541946 h 2194301"/>
              <a:gd name="connsiteX54" fmla="*/ 3462007 w 8185415"/>
              <a:gd name="connsiteY54" fmla="*/ 1585954 h 2194301"/>
              <a:gd name="connsiteX55" fmla="*/ 3530464 w 8185415"/>
              <a:gd name="connsiteY55" fmla="*/ 1639743 h 2194301"/>
              <a:gd name="connsiteX56" fmla="*/ 3579363 w 8185415"/>
              <a:gd name="connsiteY56" fmla="*/ 1678861 h 2194301"/>
              <a:gd name="connsiteX57" fmla="*/ 3657600 w 8185415"/>
              <a:gd name="connsiteY57" fmla="*/ 1717980 h 2194301"/>
              <a:gd name="connsiteX58" fmla="*/ 3711388 w 8185415"/>
              <a:gd name="connsiteY58" fmla="*/ 1742429 h 2194301"/>
              <a:gd name="connsiteX59" fmla="*/ 3779846 w 8185415"/>
              <a:gd name="connsiteY59" fmla="*/ 1786438 h 2194301"/>
              <a:gd name="connsiteX60" fmla="*/ 3848304 w 8185415"/>
              <a:gd name="connsiteY60" fmla="*/ 1874455 h 2194301"/>
              <a:gd name="connsiteX61" fmla="*/ 3911872 w 8185415"/>
              <a:gd name="connsiteY61" fmla="*/ 1894014 h 2194301"/>
              <a:gd name="connsiteX62" fmla="*/ 3970550 w 8185415"/>
              <a:gd name="connsiteY62" fmla="*/ 1923353 h 2194301"/>
              <a:gd name="connsiteX63" fmla="*/ 4034118 w 8185415"/>
              <a:gd name="connsiteY63" fmla="*/ 1918463 h 2194301"/>
              <a:gd name="connsiteX64" fmla="*/ 4097686 w 8185415"/>
              <a:gd name="connsiteY64" fmla="*/ 1938023 h 2194301"/>
              <a:gd name="connsiteX65" fmla="*/ 4161254 w 8185415"/>
              <a:gd name="connsiteY65" fmla="*/ 1938023 h 2194301"/>
              <a:gd name="connsiteX66" fmla="*/ 4219932 w 8185415"/>
              <a:gd name="connsiteY66" fmla="*/ 1962472 h 2194301"/>
              <a:gd name="connsiteX67" fmla="*/ 4288389 w 8185415"/>
              <a:gd name="connsiteY67" fmla="*/ 1991811 h 2194301"/>
              <a:gd name="connsiteX68" fmla="*/ 4366627 w 8185415"/>
              <a:gd name="connsiteY68" fmla="*/ 1986921 h 2194301"/>
              <a:gd name="connsiteX69" fmla="*/ 4415525 w 8185415"/>
              <a:gd name="connsiteY69" fmla="*/ 2006481 h 2194301"/>
              <a:gd name="connsiteX70" fmla="*/ 4483983 w 8185415"/>
              <a:gd name="connsiteY70" fmla="*/ 2035820 h 2194301"/>
              <a:gd name="connsiteX71" fmla="*/ 4552441 w 8185415"/>
              <a:gd name="connsiteY71" fmla="*/ 2070049 h 2194301"/>
              <a:gd name="connsiteX72" fmla="*/ 4601339 w 8185415"/>
              <a:gd name="connsiteY72" fmla="*/ 2094498 h 2194301"/>
              <a:gd name="connsiteX73" fmla="*/ 4679577 w 8185415"/>
              <a:gd name="connsiteY73" fmla="*/ 2118947 h 2194301"/>
              <a:gd name="connsiteX74" fmla="*/ 4733365 w 8185415"/>
              <a:gd name="connsiteY74" fmla="*/ 2118947 h 2194301"/>
              <a:gd name="connsiteX75" fmla="*/ 4806712 w 8185415"/>
              <a:gd name="connsiteY75" fmla="*/ 2123837 h 2194301"/>
              <a:gd name="connsiteX76" fmla="*/ 4860501 w 8185415"/>
              <a:gd name="connsiteY76" fmla="*/ 2138506 h 2194301"/>
              <a:gd name="connsiteX77" fmla="*/ 4928958 w 8185415"/>
              <a:gd name="connsiteY77" fmla="*/ 2133616 h 2194301"/>
              <a:gd name="connsiteX78" fmla="*/ 4997416 w 8185415"/>
              <a:gd name="connsiteY78" fmla="*/ 2143396 h 2194301"/>
              <a:gd name="connsiteX79" fmla="*/ 5056094 w 8185415"/>
              <a:gd name="connsiteY79" fmla="*/ 2143396 h 2194301"/>
              <a:gd name="connsiteX80" fmla="*/ 5119662 w 8185415"/>
              <a:gd name="connsiteY80" fmla="*/ 2138506 h 2194301"/>
              <a:gd name="connsiteX81" fmla="*/ 5188120 w 8185415"/>
              <a:gd name="connsiteY81" fmla="*/ 2114057 h 2194301"/>
              <a:gd name="connsiteX82" fmla="*/ 5246798 w 8185415"/>
              <a:gd name="connsiteY82" fmla="*/ 2172735 h 2194301"/>
              <a:gd name="connsiteX83" fmla="*/ 5310366 w 8185415"/>
              <a:gd name="connsiteY83" fmla="*/ 2187405 h 2194301"/>
              <a:gd name="connsiteX84" fmla="*/ 5369044 w 8185415"/>
              <a:gd name="connsiteY84" fmla="*/ 2187405 h 2194301"/>
              <a:gd name="connsiteX85" fmla="*/ 5442392 w 8185415"/>
              <a:gd name="connsiteY85" fmla="*/ 2192295 h 2194301"/>
              <a:gd name="connsiteX86" fmla="*/ 5505959 w 8185415"/>
              <a:gd name="connsiteY86" fmla="*/ 2172735 h 2194301"/>
              <a:gd name="connsiteX87" fmla="*/ 5559748 w 8185415"/>
              <a:gd name="connsiteY87" fmla="*/ 2118947 h 2194301"/>
              <a:gd name="connsiteX88" fmla="*/ 5637985 w 8185415"/>
              <a:gd name="connsiteY88" fmla="*/ 2138506 h 2194301"/>
              <a:gd name="connsiteX89" fmla="*/ 5696663 w 8185415"/>
              <a:gd name="connsiteY89" fmla="*/ 2172735 h 2194301"/>
              <a:gd name="connsiteX90" fmla="*/ 5755341 w 8185415"/>
              <a:gd name="connsiteY90" fmla="*/ 2187405 h 2194301"/>
              <a:gd name="connsiteX91" fmla="*/ 5823799 w 8185415"/>
              <a:gd name="connsiteY91" fmla="*/ 2192295 h 2194301"/>
              <a:gd name="connsiteX92" fmla="*/ 5887367 w 8185415"/>
              <a:gd name="connsiteY92" fmla="*/ 2192295 h 2194301"/>
              <a:gd name="connsiteX93" fmla="*/ 5955825 w 8185415"/>
              <a:gd name="connsiteY93" fmla="*/ 2167845 h 2194301"/>
              <a:gd name="connsiteX94" fmla="*/ 6009613 w 8185415"/>
              <a:gd name="connsiteY94" fmla="*/ 2167845 h 2194301"/>
              <a:gd name="connsiteX95" fmla="*/ 6078071 w 8185415"/>
              <a:gd name="connsiteY95" fmla="*/ 2167845 h 2194301"/>
              <a:gd name="connsiteX96" fmla="*/ 6146528 w 8185415"/>
              <a:gd name="connsiteY96" fmla="*/ 2143396 h 2194301"/>
              <a:gd name="connsiteX97" fmla="*/ 6200317 w 8185415"/>
              <a:gd name="connsiteY97" fmla="*/ 2094498 h 2194301"/>
              <a:gd name="connsiteX98" fmla="*/ 6263885 w 8185415"/>
              <a:gd name="connsiteY98" fmla="*/ 2099388 h 2194301"/>
              <a:gd name="connsiteX99" fmla="*/ 6332342 w 8185415"/>
              <a:gd name="connsiteY99" fmla="*/ 2118947 h 2194301"/>
              <a:gd name="connsiteX100" fmla="*/ 6395910 w 8185415"/>
              <a:gd name="connsiteY100" fmla="*/ 2114057 h 2194301"/>
              <a:gd name="connsiteX101" fmla="*/ 6459478 w 8185415"/>
              <a:gd name="connsiteY101" fmla="*/ 2118947 h 2194301"/>
              <a:gd name="connsiteX102" fmla="*/ 6518156 w 8185415"/>
              <a:gd name="connsiteY102" fmla="*/ 2099388 h 2194301"/>
              <a:gd name="connsiteX103" fmla="*/ 6591504 w 8185415"/>
              <a:gd name="connsiteY103" fmla="*/ 2074938 h 2194301"/>
              <a:gd name="connsiteX104" fmla="*/ 6645292 w 8185415"/>
              <a:gd name="connsiteY104" fmla="*/ 2099388 h 2194301"/>
              <a:gd name="connsiteX105" fmla="*/ 6713750 w 8185415"/>
              <a:gd name="connsiteY105" fmla="*/ 2118947 h 2194301"/>
              <a:gd name="connsiteX106" fmla="*/ 6782208 w 8185415"/>
              <a:gd name="connsiteY106" fmla="*/ 2055379 h 2194301"/>
              <a:gd name="connsiteX107" fmla="*/ 6850665 w 8185415"/>
              <a:gd name="connsiteY107" fmla="*/ 1942913 h 2194301"/>
              <a:gd name="connsiteX108" fmla="*/ 6904454 w 8185415"/>
              <a:gd name="connsiteY108" fmla="*/ 1546836 h 2194301"/>
              <a:gd name="connsiteX109" fmla="*/ 6968022 w 8185415"/>
              <a:gd name="connsiteY109" fmla="*/ 945385 h 2194301"/>
              <a:gd name="connsiteX110" fmla="*/ 7041369 w 8185415"/>
              <a:gd name="connsiteY110" fmla="*/ 397723 h 2194301"/>
              <a:gd name="connsiteX111" fmla="*/ 7095157 w 8185415"/>
              <a:gd name="connsiteY111" fmla="*/ 1646 h 2194301"/>
              <a:gd name="connsiteX112" fmla="*/ 7158725 w 8185415"/>
              <a:gd name="connsiteY112" fmla="*/ 285257 h 2194301"/>
              <a:gd name="connsiteX113" fmla="*/ 7222293 w 8185415"/>
              <a:gd name="connsiteY113" fmla="*/ 950275 h 2194301"/>
              <a:gd name="connsiteX114" fmla="*/ 7290751 w 8185415"/>
              <a:gd name="connsiteY114" fmla="*/ 1453929 h 2194301"/>
              <a:gd name="connsiteX115" fmla="*/ 7354319 w 8185415"/>
              <a:gd name="connsiteY115" fmla="*/ 1835336 h 2194301"/>
              <a:gd name="connsiteX116" fmla="*/ 7412997 w 8185415"/>
              <a:gd name="connsiteY116" fmla="*/ 1962472 h 2194301"/>
              <a:gd name="connsiteX117" fmla="*/ 7481455 w 8185415"/>
              <a:gd name="connsiteY117" fmla="*/ 1962472 h 2194301"/>
              <a:gd name="connsiteX118" fmla="*/ 7549912 w 8185415"/>
              <a:gd name="connsiteY118" fmla="*/ 1962472 h 2194301"/>
              <a:gd name="connsiteX119" fmla="*/ 7608591 w 8185415"/>
              <a:gd name="connsiteY119" fmla="*/ 2006481 h 2194301"/>
              <a:gd name="connsiteX120" fmla="*/ 7672158 w 8185415"/>
              <a:gd name="connsiteY120" fmla="*/ 1986921 h 2194301"/>
              <a:gd name="connsiteX121" fmla="*/ 7735726 w 8185415"/>
              <a:gd name="connsiteY121" fmla="*/ 1967362 h 2194301"/>
              <a:gd name="connsiteX122" fmla="*/ 7809074 w 8185415"/>
              <a:gd name="connsiteY122" fmla="*/ 1918463 h 2194301"/>
              <a:gd name="connsiteX123" fmla="*/ 7867752 w 8185415"/>
              <a:gd name="connsiteY123" fmla="*/ 1923353 h 2194301"/>
              <a:gd name="connsiteX124" fmla="*/ 7931320 w 8185415"/>
              <a:gd name="connsiteY124" fmla="*/ 1923353 h 2194301"/>
              <a:gd name="connsiteX125" fmla="*/ 7994888 w 8185415"/>
              <a:gd name="connsiteY125" fmla="*/ 1894014 h 2194301"/>
              <a:gd name="connsiteX126" fmla="*/ 8053566 w 8185415"/>
              <a:gd name="connsiteY126" fmla="*/ 1879345 h 2194301"/>
              <a:gd name="connsiteX127" fmla="*/ 8117134 w 8185415"/>
              <a:gd name="connsiteY127" fmla="*/ 1854896 h 2194301"/>
              <a:gd name="connsiteX128" fmla="*/ 8180702 w 8185415"/>
              <a:gd name="connsiteY128" fmla="*/ 1864675 h 2194301"/>
              <a:gd name="connsiteX129" fmla="*/ 8175812 w 8185415"/>
              <a:gd name="connsiteY129" fmla="*/ 1864675 h 219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8185415" h="2194301">
                <a:moveTo>
                  <a:pt x="0" y="1527276"/>
                </a:moveTo>
                <a:cubicBezTo>
                  <a:pt x="22819" y="1546428"/>
                  <a:pt x="45639" y="1565580"/>
                  <a:pt x="68458" y="1571285"/>
                </a:cubicBezTo>
                <a:cubicBezTo>
                  <a:pt x="91277" y="1576990"/>
                  <a:pt x="113282" y="1562320"/>
                  <a:pt x="136916" y="1561505"/>
                </a:cubicBezTo>
                <a:cubicBezTo>
                  <a:pt x="160550" y="1560690"/>
                  <a:pt x="188259" y="1566395"/>
                  <a:pt x="210263" y="1566395"/>
                </a:cubicBezTo>
                <a:cubicBezTo>
                  <a:pt x="232267" y="1566395"/>
                  <a:pt x="249382" y="1562320"/>
                  <a:pt x="268941" y="1561505"/>
                </a:cubicBezTo>
                <a:cubicBezTo>
                  <a:pt x="288500" y="1560690"/>
                  <a:pt x="307245" y="1557430"/>
                  <a:pt x="327619" y="1561505"/>
                </a:cubicBezTo>
                <a:cubicBezTo>
                  <a:pt x="347993" y="1565580"/>
                  <a:pt x="369183" y="1578619"/>
                  <a:pt x="391187" y="1585954"/>
                </a:cubicBezTo>
                <a:cubicBezTo>
                  <a:pt x="413191" y="1593289"/>
                  <a:pt x="439271" y="1607959"/>
                  <a:pt x="459645" y="1605514"/>
                </a:cubicBezTo>
                <a:cubicBezTo>
                  <a:pt x="480019" y="1603069"/>
                  <a:pt x="491429" y="1588400"/>
                  <a:pt x="513433" y="1571285"/>
                </a:cubicBezTo>
                <a:cubicBezTo>
                  <a:pt x="535437" y="1554171"/>
                  <a:pt x="569667" y="1515867"/>
                  <a:pt x="591671" y="1502827"/>
                </a:cubicBezTo>
                <a:cubicBezTo>
                  <a:pt x="613675" y="1489787"/>
                  <a:pt x="626715" y="1495492"/>
                  <a:pt x="645459" y="1493047"/>
                </a:cubicBezTo>
                <a:cubicBezTo>
                  <a:pt x="664203" y="1490602"/>
                  <a:pt x="681318" y="1482453"/>
                  <a:pt x="704137" y="1488158"/>
                </a:cubicBezTo>
                <a:cubicBezTo>
                  <a:pt x="726956" y="1493863"/>
                  <a:pt x="760370" y="1517496"/>
                  <a:pt x="782374" y="1527276"/>
                </a:cubicBezTo>
                <a:cubicBezTo>
                  <a:pt x="804378" y="1537056"/>
                  <a:pt x="836163" y="1546836"/>
                  <a:pt x="836163" y="1546836"/>
                </a:cubicBezTo>
                <a:cubicBezTo>
                  <a:pt x="856537" y="1554171"/>
                  <a:pt x="882616" y="1570470"/>
                  <a:pt x="904620" y="1571285"/>
                </a:cubicBezTo>
                <a:cubicBezTo>
                  <a:pt x="926624" y="1572100"/>
                  <a:pt x="946999" y="1563136"/>
                  <a:pt x="968188" y="1551726"/>
                </a:cubicBezTo>
                <a:cubicBezTo>
                  <a:pt x="989377" y="1540316"/>
                  <a:pt x="1008937" y="1529721"/>
                  <a:pt x="1031756" y="1502827"/>
                </a:cubicBezTo>
                <a:cubicBezTo>
                  <a:pt x="1054575" y="1475933"/>
                  <a:pt x="1083100" y="1412365"/>
                  <a:pt x="1105104" y="1390361"/>
                </a:cubicBezTo>
                <a:cubicBezTo>
                  <a:pt x="1127108" y="1368357"/>
                  <a:pt x="1144223" y="1370801"/>
                  <a:pt x="1163782" y="1370801"/>
                </a:cubicBezTo>
                <a:cubicBezTo>
                  <a:pt x="1183341" y="1370801"/>
                  <a:pt x="1201271" y="1394436"/>
                  <a:pt x="1222460" y="1390361"/>
                </a:cubicBezTo>
                <a:cubicBezTo>
                  <a:pt x="1243649" y="1386286"/>
                  <a:pt x="1268099" y="1360206"/>
                  <a:pt x="1290918" y="1346352"/>
                </a:cubicBezTo>
                <a:cubicBezTo>
                  <a:pt x="1313737" y="1332498"/>
                  <a:pt x="1337372" y="1311309"/>
                  <a:pt x="1359376" y="1307234"/>
                </a:cubicBezTo>
                <a:cubicBezTo>
                  <a:pt x="1381380" y="1303159"/>
                  <a:pt x="1402569" y="1313753"/>
                  <a:pt x="1422943" y="1321903"/>
                </a:cubicBezTo>
                <a:cubicBezTo>
                  <a:pt x="1443317" y="1330053"/>
                  <a:pt x="1461248" y="1352057"/>
                  <a:pt x="1481622" y="1356132"/>
                </a:cubicBezTo>
                <a:cubicBezTo>
                  <a:pt x="1501996" y="1360207"/>
                  <a:pt x="1523185" y="1354502"/>
                  <a:pt x="1545189" y="1346352"/>
                </a:cubicBezTo>
                <a:cubicBezTo>
                  <a:pt x="1567193" y="1338202"/>
                  <a:pt x="1592458" y="1317829"/>
                  <a:pt x="1613647" y="1307234"/>
                </a:cubicBezTo>
                <a:cubicBezTo>
                  <a:pt x="1634836" y="1296639"/>
                  <a:pt x="1653581" y="1290934"/>
                  <a:pt x="1672325" y="1282784"/>
                </a:cubicBezTo>
                <a:cubicBezTo>
                  <a:pt x="1691070" y="1274634"/>
                  <a:pt x="1704925" y="1261595"/>
                  <a:pt x="1726114" y="1258335"/>
                </a:cubicBezTo>
                <a:cubicBezTo>
                  <a:pt x="1747303" y="1255075"/>
                  <a:pt x="1775827" y="1263225"/>
                  <a:pt x="1799461" y="1263225"/>
                </a:cubicBezTo>
                <a:cubicBezTo>
                  <a:pt x="1823095" y="1263225"/>
                  <a:pt x="1846730" y="1261595"/>
                  <a:pt x="1867919" y="1258335"/>
                </a:cubicBezTo>
                <a:cubicBezTo>
                  <a:pt x="1889108" y="1255075"/>
                  <a:pt x="1905408" y="1246111"/>
                  <a:pt x="1926597" y="1243666"/>
                </a:cubicBezTo>
                <a:cubicBezTo>
                  <a:pt x="1947786" y="1241221"/>
                  <a:pt x="1973051" y="1249371"/>
                  <a:pt x="1995055" y="1243666"/>
                </a:cubicBezTo>
                <a:cubicBezTo>
                  <a:pt x="2017059" y="1237961"/>
                  <a:pt x="2039064" y="1213512"/>
                  <a:pt x="2058623" y="1209437"/>
                </a:cubicBezTo>
                <a:cubicBezTo>
                  <a:pt x="2078182" y="1205362"/>
                  <a:pt x="2092037" y="1218401"/>
                  <a:pt x="2112411" y="1219216"/>
                </a:cubicBezTo>
                <a:cubicBezTo>
                  <a:pt x="2132785" y="1220031"/>
                  <a:pt x="2158865" y="1217587"/>
                  <a:pt x="2180869" y="1214327"/>
                </a:cubicBezTo>
                <a:cubicBezTo>
                  <a:pt x="2202873" y="1211067"/>
                  <a:pt x="2222432" y="1206177"/>
                  <a:pt x="2244436" y="1199657"/>
                </a:cubicBezTo>
                <a:cubicBezTo>
                  <a:pt x="2266440" y="1193137"/>
                  <a:pt x="2292520" y="1169503"/>
                  <a:pt x="2312894" y="1175208"/>
                </a:cubicBezTo>
                <a:cubicBezTo>
                  <a:pt x="2333268" y="1180913"/>
                  <a:pt x="2345493" y="1220031"/>
                  <a:pt x="2366682" y="1233886"/>
                </a:cubicBezTo>
                <a:cubicBezTo>
                  <a:pt x="2387871" y="1247740"/>
                  <a:pt x="2417211" y="1286044"/>
                  <a:pt x="2440030" y="1258335"/>
                </a:cubicBezTo>
                <a:cubicBezTo>
                  <a:pt x="2462849" y="1230626"/>
                  <a:pt x="2484039" y="1145053"/>
                  <a:pt x="2503598" y="1067631"/>
                </a:cubicBezTo>
                <a:cubicBezTo>
                  <a:pt x="2523157" y="990209"/>
                  <a:pt x="2537012" y="904636"/>
                  <a:pt x="2557386" y="793800"/>
                </a:cubicBezTo>
                <a:cubicBezTo>
                  <a:pt x="2577760" y="682964"/>
                  <a:pt x="2603025" y="524044"/>
                  <a:pt x="2625844" y="402613"/>
                </a:cubicBezTo>
                <a:cubicBezTo>
                  <a:pt x="2648663" y="281182"/>
                  <a:pt x="2672298" y="110852"/>
                  <a:pt x="2694302" y="65214"/>
                </a:cubicBezTo>
                <a:cubicBezTo>
                  <a:pt x="2716306" y="19575"/>
                  <a:pt x="2737496" y="66029"/>
                  <a:pt x="2757870" y="128782"/>
                </a:cubicBezTo>
                <a:cubicBezTo>
                  <a:pt x="2778244" y="191535"/>
                  <a:pt x="2795359" y="342305"/>
                  <a:pt x="2816548" y="441732"/>
                </a:cubicBezTo>
                <a:cubicBezTo>
                  <a:pt x="2837737" y="541159"/>
                  <a:pt x="2863001" y="603097"/>
                  <a:pt x="2885005" y="725343"/>
                </a:cubicBezTo>
                <a:cubicBezTo>
                  <a:pt x="2907009" y="847589"/>
                  <a:pt x="2927384" y="1074966"/>
                  <a:pt x="2948573" y="1175208"/>
                </a:cubicBezTo>
                <a:cubicBezTo>
                  <a:pt x="2969762" y="1275450"/>
                  <a:pt x="2990137" y="1299084"/>
                  <a:pt x="3012141" y="1326793"/>
                </a:cubicBezTo>
                <a:cubicBezTo>
                  <a:pt x="3034145" y="1354502"/>
                  <a:pt x="3058595" y="1334127"/>
                  <a:pt x="3080599" y="1341462"/>
                </a:cubicBezTo>
                <a:cubicBezTo>
                  <a:pt x="3102603" y="1348797"/>
                  <a:pt x="3122978" y="1362651"/>
                  <a:pt x="3144167" y="1370801"/>
                </a:cubicBezTo>
                <a:cubicBezTo>
                  <a:pt x="3165356" y="1378951"/>
                  <a:pt x="3187361" y="1378951"/>
                  <a:pt x="3207735" y="1390361"/>
                </a:cubicBezTo>
                <a:cubicBezTo>
                  <a:pt x="3228109" y="1401771"/>
                  <a:pt x="3246039" y="1421330"/>
                  <a:pt x="3266413" y="1439259"/>
                </a:cubicBezTo>
                <a:cubicBezTo>
                  <a:pt x="3286787" y="1457188"/>
                  <a:pt x="3307162" y="1480822"/>
                  <a:pt x="3329981" y="1497937"/>
                </a:cubicBezTo>
                <a:cubicBezTo>
                  <a:pt x="3352800" y="1515051"/>
                  <a:pt x="3381324" y="1527277"/>
                  <a:pt x="3403328" y="1541946"/>
                </a:cubicBezTo>
                <a:cubicBezTo>
                  <a:pt x="3425332" y="1556615"/>
                  <a:pt x="3440818" y="1569655"/>
                  <a:pt x="3462007" y="1585954"/>
                </a:cubicBezTo>
                <a:cubicBezTo>
                  <a:pt x="3483196" y="1602254"/>
                  <a:pt x="3530464" y="1639743"/>
                  <a:pt x="3530464" y="1639743"/>
                </a:cubicBezTo>
                <a:cubicBezTo>
                  <a:pt x="3550023" y="1655228"/>
                  <a:pt x="3558174" y="1665822"/>
                  <a:pt x="3579363" y="1678861"/>
                </a:cubicBezTo>
                <a:cubicBezTo>
                  <a:pt x="3600552" y="1691901"/>
                  <a:pt x="3635596" y="1707385"/>
                  <a:pt x="3657600" y="1717980"/>
                </a:cubicBezTo>
                <a:cubicBezTo>
                  <a:pt x="3679604" y="1728575"/>
                  <a:pt x="3691014" y="1731019"/>
                  <a:pt x="3711388" y="1742429"/>
                </a:cubicBezTo>
                <a:cubicBezTo>
                  <a:pt x="3731762" y="1753839"/>
                  <a:pt x="3757027" y="1764434"/>
                  <a:pt x="3779846" y="1786438"/>
                </a:cubicBezTo>
                <a:cubicBezTo>
                  <a:pt x="3802665" y="1808442"/>
                  <a:pt x="3826300" y="1856526"/>
                  <a:pt x="3848304" y="1874455"/>
                </a:cubicBezTo>
                <a:cubicBezTo>
                  <a:pt x="3870308" y="1892384"/>
                  <a:pt x="3891498" y="1885864"/>
                  <a:pt x="3911872" y="1894014"/>
                </a:cubicBezTo>
                <a:cubicBezTo>
                  <a:pt x="3932246" y="1902164"/>
                  <a:pt x="3950176" y="1919278"/>
                  <a:pt x="3970550" y="1923353"/>
                </a:cubicBezTo>
                <a:cubicBezTo>
                  <a:pt x="3990924" y="1927428"/>
                  <a:pt x="4012929" y="1916018"/>
                  <a:pt x="4034118" y="1918463"/>
                </a:cubicBezTo>
                <a:cubicBezTo>
                  <a:pt x="4055307" y="1920908"/>
                  <a:pt x="4076497" y="1934763"/>
                  <a:pt x="4097686" y="1938023"/>
                </a:cubicBezTo>
                <a:cubicBezTo>
                  <a:pt x="4118875" y="1941283"/>
                  <a:pt x="4140880" y="1933948"/>
                  <a:pt x="4161254" y="1938023"/>
                </a:cubicBezTo>
                <a:cubicBezTo>
                  <a:pt x="4181628" y="1942098"/>
                  <a:pt x="4219932" y="1962472"/>
                  <a:pt x="4219932" y="1962472"/>
                </a:cubicBezTo>
                <a:cubicBezTo>
                  <a:pt x="4241121" y="1971437"/>
                  <a:pt x="4263940" y="1987736"/>
                  <a:pt x="4288389" y="1991811"/>
                </a:cubicBezTo>
                <a:cubicBezTo>
                  <a:pt x="4312838" y="1995886"/>
                  <a:pt x="4345438" y="1984476"/>
                  <a:pt x="4366627" y="1986921"/>
                </a:cubicBezTo>
                <a:cubicBezTo>
                  <a:pt x="4387816" y="1989366"/>
                  <a:pt x="4395966" y="1998331"/>
                  <a:pt x="4415525" y="2006481"/>
                </a:cubicBezTo>
                <a:cubicBezTo>
                  <a:pt x="4435084" y="2014631"/>
                  <a:pt x="4461164" y="2025225"/>
                  <a:pt x="4483983" y="2035820"/>
                </a:cubicBezTo>
                <a:cubicBezTo>
                  <a:pt x="4506802" y="2046415"/>
                  <a:pt x="4552441" y="2070049"/>
                  <a:pt x="4552441" y="2070049"/>
                </a:cubicBezTo>
                <a:cubicBezTo>
                  <a:pt x="4572000" y="2079829"/>
                  <a:pt x="4580150" y="2086348"/>
                  <a:pt x="4601339" y="2094498"/>
                </a:cubicBezTo>
                <a:cubicBezTo>
                  <a:pt x="4622528" y="2102648"/>
                  <a:pt x="4657573" y="2114872"/>
                  <a:pt x="4679577" y="2118947"/>
                </a:cubicBezTo>
                <a:cubicBezTo>
                  <a:pt x="4701581" y="2123022"/>
                  <a:pt x="4712176" y="2118132"/>
                  <a:pt x="4733365" y="2118947"/>
                </a:cubicBezTo>
                <a:cubicBezTo>
                  <a:pt x="4754554" y="2119762"/>
                  <a:pt x="4785523" y="2120577"/>
                  <a:pt x="4806712" y="2123837"/>
                </a:cubicBezTo>
                <a:cubicBezTo>
                  <a:pt x="4827901" y="2127097"/>
                  <a:pt x="4840127" y="2136876"/>
                  <a:pt x="4860501" y="2138506"/>
                </a:cubicBezTo>
                <a:cubicBezTo>
                  <a:pt x="4880875" y="2140136"/>
                  <a:pt x="4906139" y="2132801"/>
                  <a:pt x="4928958" y="2133616"/>
                </a:cubicBezTo>
                <a:cubicBezTo>
                  <a:pt x="4951777" y="2134431"/>
                  <a:pt x="4976227" y="2141766"/>
                  <a:pt x="4997416" y="2143396"/>
                </a:cubicBezTo>
                <a:cubicBezTo>
                  <a:pt x="5018605" y="2145026"/>
                  <a:pt x="5035720" y="2144211"/>
                  <a:pt x="5056094" y="2143396"/>
                </a:cubicBezTo>
                <a:cubicBezTo>
                  <a:pt x="5076468" y="2142581"/>
                  <a:pt x="5097658" y="2143396"/>
                  <a:pt x="5119662" y="2138506"/>
                </a:cubicBezTo>
                <a:cubicBezTo>
                  <a:pt x="5141666" y="2133616"/>
                  <a:pt x="5166931" y="2108352"/>
                  <a:pt x="5188120" y="2114057"/>
                </a:cubicBezTo>
                <a:cubicBezTo>
                  <a:pt x="5209309" y="2119762"/>
                  <a:pt x="5226424" y="2160510"/>
                  <a:pt x="5246798" y="2172735"/>
                </a:cubicBezTo>
                <a:cubicBezTo>
                  <a:pt x="5267172" y="2184960"/>
                  <a:pt x="5289992" y="2184960"/>
                  <a:pt x="5310366" y="2187405"/>
                </a:cubicBezTo>
                <a:cubicBezTo>
                  <a:pt x="5330740" y="2189850"/>
                  <a:pt x="5347040" y="2186590"/>
                  <a:pt x="5369044" y="2187405"/>
                </a:cubicBezTo>
                <a:cubicBezTo>
                  <a:pt x="5391048" y="2188220"/>
                  <a:pt x="5419573" y="2194740"/>
                  <a:pt x="5442392" y="2192295"/>
                </a:cubicBezTo>
                <a:cubicBezTo>
                  <a:pt x="5465211" y="2189850"/>
                  <a:pt x="5486400" y="2184960"/>
                  <a:pt x="5505959" y="2172735"/>
                </a:cubicBezTo>
                <a:cubicBezTo>
                  <a:pt x="5525518" y="2160510"/>
                  <a:pt x="5537744" y="2124652"/>
                  <a:pt x="5559748" y="2118947"/>
                </a:cubicBezTo>
                <a:cubicBezTo>
                  <a:pt x="5581752" y="2113242"/>
                  <a:pt x="5615166" y="2129541"/>
                  <a:pt x="5637985" y="2138506"/>
                </a:cubicBezTo>
                <a:cubicBezTo>
                  <a:pt x="5660804" y="2147471"/>
                  <a:pt x="5677104" y="2164585"/>
                  <a:pt x="5696663" y="2172735"/>
                </a:cubicBezTo>
                <a:cubicBezTo>
                  <a:pt x="5716222" y="2180885"/>
                  <a:pt x="5734152" y="2184145"/>
                  <a:pt x="5755341" y="2187405"/>
                </a:cubicBezTo>
                <a:cubicBezTo>
                  <a:pt x="5776530" y="2190665"/>
                  <a:pt x="5801795" y="2191480"/>
                  <a:pt x="5823799" y="2192295"/>
                </a:cubicBezTo>
                <a:cubicBezTo>
                  <a:pt x="5845803" y="2193110"/>
                  <a:pt x="5865363" y="2196370"/>
                  <a:pt x="5887367" y="2192295"/>
                </a:cubicBezTo>
                <a:cubicBezTo>
                  <a:pt x="5909371" y="2188220"/>
                  <a:pt x="5935451" y="2171920"/>
                  <a:pt x="5955825" y="2167845"/>
                </a:cubicBezTo>
                <a:cubicBezTo>
                  <a:pt x="5976199" y="2163770"/>
                  <a:pt x="6009613" y="2167845"/>
                  <a:pt x="6009613" y="2167845"/>
                </a:cubicBezTo>
                <a:cubicBezTo>
                  <a:pt x="6029987" y="2167845"/>
                  <a:pt x="6055252" y="2171920"/>
                  <a:pt x="6078071" y="2167845"/>
                </a:cubicBezTo>
                <a:cubicBezTo>
                  <a:pt x="6100890" y="2163770"/>
                  <a:pt x="6126154" y="2155620"/>
                  <a:pt x="6146528" y="2143396"/>
                </a:cubicBezTo>
                <a:cubicBezTo>
                  <a:pt x="6166902" y="2131172"/>
                  <a:pt x="6180758" y="2101833"/>
                  <a:pt x="6200317" y="2094498"/>
                </a:cubicBezTo>
                <a:cubicBezTo>
                  <a:pt x="6219876" y="2087163"/>
                  <a:pt x="6241881" y="2095313"/>
                  <a:pt x="6263885" y="2099388"/>
                </a:cubicBezTo>
                <a:cubicBezTo>
                  <a:pt x="6285889" y="2103463"/>
                  <a:pt x="6310338" y="2116502"/>
                  <a:pt x="6332342" y="2118947"/>
                </a:cubicBezTo>
                <a:cubicBezTo>
                  <a:pt x="6354346" y="2121392"/>
                  <a:pt x="6374721" y="2114057"/>
                  <a:pt x="6395910" y="2114057"/>
                </a:cubicBezTo>
                <a:cubicBezTo>
                  <a:pt x="6417099" y="2114057"/>
                  <a:pt x="6439104" y="2121392"/>
                  <a:pt x="6459478" y="2118947"/>
                </a:cubicBezTo>
                <a:cubicBezTo>
                  <a:pt x="6479852" y="2116502"/>
                  <a:pt x="6518156" y="2099388"/>
                  <a:pt x="6518156" y="2099388"/>
                </a:cubicBezTo>
                <a:cubicBezTo>
                  <a:pt x="6540160" y="2092053"/>
                  <a:pt x="6570315" y="2074938"/>
                  <a:pt x="6591504" y="2074938"/>
                </a:cubicBezTo>
                <a:cubicBezTo>
                  <a:pt x="6612693" y="2074938"/>
                  <a:pt x="6624918" y="2092053"/>
                  <a:pt x="6645292" y="2099388"/>
                </a:cubicBezTo>
                <a:cubicBezTo>
                  <a:pt x="6665666" y="2106723"/>
                  <a:pt x="6690931" y="2126282"/>
                  <a:pt x="6713750" y="2118947"/>
                </a:cubicBezTo>
                <a:cubicBezTo>
                  <a:pt x="6736569" y="2111612"/>
                  <a:pt x="6759389" y="2084718"/>
                  <a:pt x="6782208" y="2055379"/>
                </a:cubicBezTo>
                <a:cubicBezTo>
                  <a:pt x="6805027" y="2026040"/>
                  <a:pt x="6830291" y="2027670"/>
                  <a:pt x="6850665" y="1942913"/>
                </a:cubicBezTo>
                <a:cubicBezTo>
                  <a:pt x="6871039" y="1858156"/>
                  <a:pt x="6884895" y="1713091"/>
                  <a:pt x="6904454" y="1546836"/>
                </a:cubicBezTo>
                <a:cubicBezTo>
                  <a:pt x="6924013" y="1380581"/>
                  <a:pt x="6945203" y="1136904"/>
                  <a:pt x="6968022" y="945385"/>
                </a:cubicBezTo>
                <a:cubicBezTo>
                  <a:pt x="6990841" y="753866"/>
                  <a:pt x="7020180" y="555013"/>
                  <a:pt x="7041369" y="397723"/>
                </a:cubicBezTo>
                <a:cubicBezTo>
                  <a:pt x="7062558" y="240433"/>
                  <a:pt x="7075598" y="20390"/>
                  <a:pt x="7095157" y="1646"/>
                </a:cubicBezTo>
                <a:cubicBezTo>
                  <a:pt x="7114716" y="-17098"/>
                  <a:pt x="7137536" y="127152"/>
                  <a:pt x="7158725" y="285257"/>
                </a:cubicBezTo>
                <a:cubicBezTo>
                  <a:pt x="7179914" y="443362"/>
                  <a:pt x="7200289" y="755496"/>
                  <a:pt x="7222293" y="950275"/>
                </a:cubicBezTo>
                <a:cubicBezTo>
                  <a:pt x="7244297" y="1145054"/>
                  <a:pt x="7268747" y="1306419"/>
                  <a:pt x="7290751" y="1453929"/>
                </a:cubicBezTo>
                <a:cubicBezTo>
                  <a:pt x="7312755" y="1601439"/>
                  <a:pt x="7333945" y="1750579"/>
                  <a:pt x="7354319" y="1835336"/>
                </a:cubicBezTo>
                <a:cubicBezTo>
                  <a:pt x="7374693" y="1920093"/>
                  <a:pt x="7391808" y="1941283"/>
                  <a:pt x="7412997" y="1962472"/>
                </a:cubicBezTo>
                <a:cubicBezTo>
                  <a:pt x="7434186" y="1983661"/>
                  <a:pt x="7481455" y="1962472"/>
                  <a:pt x="7481455" y="1962472"/>
                </a:cubicBezTo>
                <a:cubicBezTo>
                  <a:pt x="7504274" y="1962472"/>
                  <a:pt x="7528723" y="1955137"/>
                  <a:pt x="7549912" y="1962472"/>
                </a:cubicBezTo>
                <a:cubicBezTo>
                  <a:pt x="7571101" y="1969807"/>
                  <a:pt x="7588217" y="2002406"/>
                  <a:pt x="7608591" y="2006481"/>
                </a:cubicBezTo>
                <a:cubicBezTo>
                  <a:pt x="7628965" y="2010556"/>
                  <a:pt x="7672158" y="1986921"/>
                  <a:pt x="7672158" y="1986921"/>
                </a:cubicBezTo>
                <a:cubicBezTo>
                  <a:pt x="7693347" y="1980401"/>
                  <a:pt x="7712907" y="1978772"/>
                  <a:pt x="7735726" y="1967362"/>
                </a:cubicBezTo>
                <a:cubicBezTo>
                  <a:pt x="7758545" y="1955952"/>
                  <a:pt x="7787070" y="1925798"/>
                  <a:pt x="7809074" y="1918463"/>
                </a:cubicBezTo>
                <a:cubicBezTo>
                  <a:pt x="7831078" y="1911128"/>
                  <a:pt x="7847378" y="1922538"/>
                  <a:pt x="7867752" y="1923353"/>
                </a:cubicBezTo>
                <a:cubicBezTo>
                  <a:pt x="7888126" y="1924168"/>
                  <a:pt x="7910131" y="1928243"/>
                  <a:pt x="7931320" y="1923353"/>
                </a:cubicBezTo>
                <a:cubicBezTo>
                  <a:pt x="7952509" y="1918463"/>
                  <a:pt x="7974514" y="1901349"/>
                  <a:pt x="7994888" y="1894014"/>
                </a:cubicBezTo>
                <a:cubicBezTo>
                  <a:pt x="8015262" y="1886679"/>
                  <a:pt x="8033192" y="1885865"/>
                  <a:pt x="8053566" y="1879345"/>
                </a:cubicBezTo>
                <a:cubicBezTo>
                  <a:pt x="8073940" y="1872825"/>
                  <a:pt x="8095945" y="1857341"/>
                  <a:pt x="8117134" y="1854896"/>
                </a:cubicBezTo>
                <a:cubicBezTo>
                  <a:pt x="8138323" y="1852451"/>
                  <a:pt x="8180702" y="1864675"/>
                  <a:pt x="8180702" y="1864675"/>
                </a:cubicBezTo>
                <a:cubicBezTo>
                  <a:pt x="8190482" y="1866305"/>
                  <a:pt x="8183147" y="1865490"/>
                  <a:pt x="8175812" y="186467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65540" y="1382936"/>
            <a:ext cx="3929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65540" y="1816324"/>
            <a:ext cx="3929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7203" y="1192676"/>
            <a:ext cx="351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Экспериментальные данные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203" y="1612475"/>
            <a:ext cx="406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 моделирования </a:t>
            </a:r>
            <a:r>
              <a:rPr lang="en-US" b="1" dirty="0" smtClean="0">
                <a:solidFill>
                  <a:srgbClr val="0070C0"/>
                </a:solidFill>
              </a:rPr>
              <a:t>Geant4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480" y="5245736"/>
            <a:ext cx="8848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Все</a:t>
            </a:r>
            <a:r>
              <a:rPr lang="en-US" b="1" dirty="0" smtClean="0"/>
              <a:t> </a:t>
            </a:r>
            <a:r>
              <a:rPr lang="ru-RU" b="1" dirty="0" smtClean="0"/>
              <a:t>максимумы </a:t>
            </a:r>
            <a:r>
              <a:rPr lang="en-US" b="1" dirty="0" smtClean="0"/>
              <a:t>Geant4 </a:t>
            </a:r>
            <a:r>
              <a:rPr lang="ru-RU" b="1" dirty="0" smtClean="0"/>
              <a:t>узкие, то есть соответствуют покоящимся остаточным ядрам без эффекта Доплера. Слева от 3.686 МэВ – </a:t>
            </a:r>
            <a:r>
              <a:rPr lang="ru-RU" b="1" dirty="0" smtClean="0">
                <a:solidFill>
                  <a:srgbClr val="0070C0"/>
                </a:solidFill>
              </a:rPr>
              <a:t>плотный набор уровней</a:t>
            </a:r>
            <a:r>
              <a:rPr lang="ru-RU" b="1" dirty="0" smtClean="0"/>
              <a:t>, а не эффект Доплера, поскольку </a:t>
            </a:r>
            <a:r>
              <a:rPr lang="ru-RU" b="1" dirty="0" smtClean="0">
                <a:solidFill>
                  <a:srgbClr val="0070C0"/>
                </a:solidFill>
              </a:rPr>
              <a:t>справа усиления нет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Geant4 </a:t>
            </a:r>
            <a:r>
              <a:rPr lang="ru-RU" b="1" dirty="0" smtClean="0"/>
              <a:t>производит </a:t>
            </a:r>
            <a:r>
              <a:rPr lang="ru-RU" b="1" dirty="0" smtClean="0">
                <a:solidFill>
                  <a:srgbClr val="00B050"/>
                </a:solidFill>
              </a:rPr>
              <a:t>множество максимумов</a:t>
            </a:r>
            <a:r>
              <a:rPr lang="ru-RU" b="1" dirty="0" smtClean="0"/>
              <a:t>, отсутствующих в эксперименте, но превосходящих по силе </a:t>
            </a:r>
            <a:r>
              <a:rPr lang="ru-RU" b="1" dirty="0" smtClean="0">
                <a:solidFill>
                  <a:srgbClr val="C00000"/>
                </a:solidFill>
              </a:rPr>
              <a:t>реальные максимумы</a:t>
            </a:r>
            <a:r>
              <a:rPr lang="ru-RU" b="1" dirty="0" smtClean="0"/>
              <a:t>.</a:t>
            </a:r>
            <a:endParaRPr lang="en-US" b="1" dirty="0" smtClean="0"/>
          </a:p>
        </p:txBody>
      </p:sp>
      <p:sp>
        <p:nvSpPr>
          <p:cNvPr id="12" name="Овал 11"/>
          <p:cNvSpPr/>
          <p:nvPr/>
        </p:nvSpPr>
        <p:spPr>
          <a:xfrm>
            <a:off x="1231141" y="2176024"/>
            <a:ext cx="105799" cy="1057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47203" y="2059519"/>
            <a:ext cx="447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ТРТ в газовом приближении</a:t>
            </a:r>
            <a:r>
              <a:rPr lang="en-US" b="1" dirty="0" smtClean="0"/>
              <a:t> (</a:t>
            </a:r>
            <a:r>
              <a:rPr lang="ru-RU" b="1" dirty="0" smtClean="0"/>
              <a:t>повтор</a:t>
            </a:r>
            <a:r>
              <a:rPr lang="en-US" b="1" dirty="0" smtClean="0"/>
              <a:t>)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858359" y="1612475"/>
            <a:ext cx="681926" cy="19521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49834" y="11992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?</a:t>
            </a:r>
            <a:endParaRPr lang="ru-RU" sz="2400" b="1" dirty="0">
              <a:solidFill>
                <a:srgbClr val="00B05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3865241" y="3095094"/>
            <a:ext cx="368027" cy="117319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91451" y="2706423"/>
            <a:ext cx="32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726264" y="1596342"/>
            <a:ext cx="669784" cy="83250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847257" y="1508572"/>
            <a:ext cx="1754302" cy="47323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778498" y="4210131"/>
            <a:ext cx="10119" cy="5515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498024" y="3985683"/>
            <a:ext cx="4952" cy="47007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198977" y="4507870"/>
            <a:ext cx="4952" cy="47007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7472979" y="3571636"/>
            <a:ext cx="10119" cy="5515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8780003" y="3429571"/>
            <a:ext cx="10119" cy="55159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3461431" y="3847432"/>
            <a:ext cx="10119" cy="5515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7844867" y="3904169"/>
            <a:ext cx="10119" cy="551593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394887" y="346840"/>
            <a:ext cx="7157285" cy="5425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/>
              <a:t>Заключение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45" y="889423"/>
            <a:ext cx="87702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/>
              <a:t>Теоретическая база данных КИФО (</a:t>
            </a:r>
            <a:r>
              <a:rPr lang="en-US" b="1" dirty="0" smtClean="0"/>
              <a:t>CHIPS</a:t>
            </a:r>
            <a:r>
              <a:rPr lang="ru-RU" b="1" dirty="0" smtClean="0"/>
              <a:t>) может восполнить пробел нейтрон-ядерных реакций с </a:t>
            </a:r>
            <a:r>
              <a:rPr lang="ru-RU" b="1" dirty="0" smtClean="0">
                <a:solidFill>
                  <a:srgbClr val="C00000"/>
                </a:solidFill>
              </a:rPr>
              <a:t>рождением тяжёлых ядерных фрагментов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/>
              <a:t>Образование ядерных фрагментов, особенно образование </a:t>
            </a:r>
            <a:r>
              <a:rPr lang="el-GR" b="1" dirty="0" smtClean="0"/>
              <a:t>α</a:t>
            </a:r>
            <a:r>
              <a:rPr lang="ru-RU" b="1" dirty="0" smtClean="0"/>
              <a:t>-частиц (гелиевые поры), очень важно для моделирования </a:t>
            </a:r>
            <a:r>
              <a:rPr lang="ru-RU" b="1" dirty="0" smtClean="0">
                <a:solidFill>
                  <a:srgbClr val="C00000"/>
                </a:solidFill>
              </a:rPr>
              <a:t>радиационной стойкости материалов ядерных установок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/>
              <a:t>Энергичные ионы элементов, из которых составлен материал, рождаются </a:t>
            </a: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упругих и неупругих нейтрон-ядерных рассеяниях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/>
              <a:t>В случае выбивания ионов из решётки, и в случае рождения ядерных фрагментов надо повышать точность моделирования потерь энергии в ионных каскадах, особенно </a:t>
            </a:r>
            <a:r>
              <a:rPr lang="ru-RU" b="1" dirty="0" smtClean="0">
                <a:solidFill>
                  <a:srgbClr val="C00000"/>
                </a:solidFill>
              </a:rPr>
              <a:t>для ионов низких энергий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/>
              <a:t>Н</a:t>
            </a:r>
            <a:r>
              <a:rPr lang="ru-RU" b="1" dirty="0" smtClean="0"/>
              <a:t>еобходимо аппроксимировать все уже имеющиеся и собранные МАГАТЕ экспериментальные данные </a:t>
            </a:r>
            <a:r>
              <a:rPr lang="ru-RU" b="1" dirty="0"/>
              <a:t>для </a:t>
            </a:r>
            <a:r>
              <a:rPr lang="en-US" b="1" dirty="0" err="1"/>
              <a:t>dE</a:t>
            </a:r>
            <a:r>
              <a:rPr lang="en-US" b="1" dirty="0"/>
              <a:t>/dx </a:t>
            </a:r>
            <a:r>
              <a:rPr lang="ru-RU" b="1" dirty="0" smtClean="0"/>
              <a:t> ионов и разработать методику </a:t>
            </a:r>
            <a:r>
              <a:rPr lang="ru-RU" b="1" dirty="0"/>
              <a:t>измерения  </a:t>
            </a:r>
            <a:r>
              <a:rPr lang="en-US" b="1" dirty="0" err="1"/>
              <a:t>dE</a:t>
            </a:r>
            <a:r>
              <a:rPr lang="en-US" b="1" dirty="0"/>
              <a:t>/dx </a:t>
            </a:r>
            <a:r>
              <a:rPr lang="ru-RU" b="1" dirty="0" smtClean="0">
                <a:solidFill>
                  <a:srgbClr val="C00000"/>
                </a:solidFill>
              </a:rPr>
              <a:t>при самых низких энергиях</a:t>
            </a:r>
            <a:r>
              <a:rPr lang="ru-RU" b="1" dirty="0" smtClean="0"/>
              <a:t>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/>
              <a:t>Модель КИФА (</a:t>
            </a:r>
            <a:r>
              <a:rPr lang="en-US" b="1" dirty="0" smtClean="0"/>
              <a:t>CHIPS) </a:t>
            </a:r>
            <a:r>
              <a:rPr lang="ru-RU" b="1" dirty="0" smtClean="0"/>
              <a:t>проверена в области больших энергий (ЦЕРН), при которых кинематические ограничения не важны;</a:t>
            </a:r>
            <a:r>
              <a:rPr lang="ru-RU" b="1" dirty="0" smtClean="0">
                <a:solidFill>
                  <a:srgbClr val="C00000"/>
                </a:solidFill>
              </a:rPr>
              <a:t> при относительно низких энергиях необходимо провести дополнительную проверку</a:t>
            </a:r>
            <a:r>
              <a:rPr lang="ru-RU" b="1" dirty="0" smtClean="0"/>
              <a:t>, которая может привести к уточнению модели при низких энергиях.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b="1" dirty="0" smtClean="0"/>
              <a:t>Планируется распространить </a:t>
            </a:r>
            <a:r>
              <a:rPr lang="ru-RU" b="1" dirty="0"/>
              <a:t>модель КИФА </a:t>
            </a:r>
            <a:r>
              <a:rPr lang="ru-RU" b="1" dirty="0" smtClean="0"/>
              <a:t>(</a:t>
            </a:r>
            <a:r>
              <a:rPr lang="en-US" b="1" dirty="0" smtClean="0"/>
              <a:t>CHIPS) </a:t>
            </a:r>
            <a:r>
              <a:rPr lang="ru-RU" b="1" dirty="0" smtClean="0"/>
              <a:t>не только на нейтроны, но и </a:t>
            </a:r>
            <a:r>
              <a:rPr lang="ru-RU" b="1" dirty="0"/>
              <a:t>на </a:t>
            </a:r>
            <a:r>
              <a:rPr lang="el-GR" b="1" dirty="0"/>
              <a:t>γ</a:t>
            </a:r>
            <a:r>
              <a:rPr lang="ru-RU" b="1" dirty="0" smtClean="0"/>
              <a:t>-кванты, и на другие </a:t>
            </a:r>
            <a:r>
              <a:rPr lang="ru-RU" b="1" dirty="0" smtClean="0">
                <a:solidFill>
                  <a:srgbClr val="C00000"/>
                </a:solidFill>
              </a:rPr>
              <a:t>ядерные фрагменты</a:t>
            </a:r>
            <a:r>
              <a:rPr lang="ru-RU" b="1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1416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539640" y="1981080"/>
            <a:ext cx="4733640" cy="1999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4600" b="1" strike="noStrike" spc="-1">
                <a:solidFill>
                  <a:srgbClr val="333333"/>
                </a:solidFill>
                <a:latin typeface="Arial"/>
                <a:ea typeface="Rosatom Light"/>
              </a:rPr>
              <a:t>Спасибо</a:t>
            </a:r>
            <a:endParaRPr lang="ru-RU" sz="4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ru-RU" sz="4600" b="1" strike="noStrike" spc="-1">
                <a:solidFill>
                  <a:srgbClr val="333333"/>
                </a:solidFill>
                <a:latin typeface="Arial"/>
                <a:ea typeface="Rosatom Light"/>
              </a:rPr>
              <a:t>за внимание</a:t>
            </a:r>
            <a:endParaRPr lang="ru-RU" sz="4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6165" b="3669"/>
          <a:stretch/>
        </p:blipFill>
        <p:spPr>
          <a:xfrm>
            <a:off x="0" y="1113197"/>
            <a:ext cx="7168570" cy="4907578"/>
          </a:xfrm>
          <a:prstGeom prst="rect">
            <a:avLst/>
          </a:prstGeom>
        </p:spPr>
      </p:pic>
      <p:sp>
        <p:nvSpPr>
          <p:cNvPr id="234" name="TextShape 2"/>
          <p:cNvSpPr txBox="1"/>
          <p:nvPr/>
        </p:nvSpPr>
        <p:spPr>
          <a:xfrm>
            <a:off x="464629" y="127142"/>
            <a:ext cx="7157285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Перспективы усовершенствования функций</a:t>
            </a:r>
            <a:r>
              <a:rPr lang="en-US" sz="3200" b="1" dirty="0" smtClean="0"/>
              <a:t> </a:t>
            </a:r>
            <a:r>
              <a:rPr lang="en-US" sz="3200" b="1" dirty="0" err="1"/>
              <a:t>dE</a:t>
            </a:r>
            <a:r>
              <a:rPr lang="en-US" sz="3200" b="1" dirty="0"/>
              <a:t>/dx </a:t>
            </a:r>
            <a:r>
              <a:rPr lang="ru-RU" sz="3200" b="1" dirty="0" smtClean="0"/>
              <a:t>от </a:t>
            </a:r>
            <a:r>
              <a:rPr lang="en-US" sz="3200" b="1" dirty="0" smtClean="0">
                <a:solidFill>
                  <a:srgbClr val="FF0000"/>
                </a:solidFill>
              </a:rPr>
              <a:t>Geant4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/>
              <a:t>к ТРТ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6165" b="3669"/>
          <a:stretch/>
        </p:blipFill>
        <p:spPr>
          <a:xfrm>
            <a:off x="0" y="1113197"/>
            <a:ext cx="7168570" cy="4907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3603" y="1033792"/>
            <a:ext cx="2040397" cy="5066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/>
              <a:t>Чёрными точками </a:t>
            </a:r>
            <a:r>
              <a:rPr lang="ru-RU" sz="1539" dirty="0"/>
              <a:t>показаны данные, МАГАТЭ для </a:t>
            </a:r>
            <a:r>
              <a:rPr lang="en-US" sz="1539" b="1" dirty="0" err="1"/>
              <a:t>dE</a:t>
            </a:r>
            <a:r>
              <a:rPr lang="en-US" sz="1539" b="1" dirty="0"/>
              <a:t>/dx</a:t>
            </a:r>
            <a:r>
              <a:rPr lang="en-US" sz="1539" dirty="0"/>
              <a:t> </a:t>
            </a:r>
            <a:r>
              <a:rPr lang="ru-RU" sz="1539" dirty="0" smtClean="0"/>
              <a:t>ионов титана </a:t>
            </a:r>
            <a:r>
              <a:rPr lang="ru-RU" sz="1539" dirty="0"/>
              <a:t>в различных </a:t>
            </a:r>
            <a:r>
              <a:rPr lang="ru-RU" sz="1539" dirty="0" smtClean="0"/>
              <a:t>средах. </a:t>
            </a:r>
            <a:r>
              <a:rPr lang="ru-RU" sz="1539" dirty="0"/>
              <a:t>Д</a:t>
            </a:r>
            <a:r>
              <a:rPr lang="ru-RU" sz="1539" dirty="0" smtClean="0"/>
              <a:t>анных </a:t>
            </a:r>
            <a:r>
              <a:rPr lang="ru-RU" sz="1539" dirty="0"/>
              <a:t>для </a:t>
            </a:r>
            <a:r>
              <a:rPr lang="ru-RU" sz="1539" dirty="0" smtClean="0"/>
              <a:t>ионов титана </a:t>
            </a:r>
            <a:r>
              <a:rPr lang="ru-RU" sz="1539" dirty="0"/>
              <a:t>в титане нет </a:t>
            </a:r>
            <a:r>
              <a:rPr lang="ru-RU" sz="1539" dirty="0" smtClean="0"/>
              <a:t>(оценка </a:t>
            </a:r>
            <a:r>
              <a:rPr lang="ru-RU" sz="1539" dirty="0"/>
              <a:t>показана штриховой кривой).</a:t>
            </a:r>
          </a:p>
          <a:p>
            <a:r>
              <a:rPr lang="ru-RU" sz="1539" b="1" dirty="0">
                <a:solidFill>
                  <a:srgbClr val="FF0000"/>
                </a:solidFill>
              </a:rPr>
              <a:t>Красные точки </a:t>
            </a:r>
            <a:r>
              <a:rPr lang="ru-RU" sz="1539" dirty="0"/>
              <a:t>с той же формой </a:t>
            </a:r>
            <a:r>
              <a:rPr lang="ru-RU" sz="1539" dirty="0" smtClean="0"/>
              <a:t>маркеров (</a:t>
            </a:r>
            <a:r>
              <a:rPr lang="en-US" sz="1539" b="1" dirty="0" smtClean="0">
                <a:solidFill>
                  <a:srgbClr val="C00000"/>
                </a:solidFill>
              </a:rPr>
              <a:t>Geant4</a:t>
            </a:r>
            <a:r>
              <a:rPr lang="ru-RU" sz="1539" dirty="0" smtClean="0"/>
              <a:t>)</a:t>
            </a:r>
            <a:r>
              <a:rPr lang="en-US" sz="1539" b="1" dirty="0" smtClean="0">
                <a:solidFill>
                  <a:srgbClr val="C00000"/>
                </a:solidFill>
              </a:rPr>
              <a:t> </a:t>
            </a:r>
            <a:r>
              <a:rPr lang="ru-RU" sz="1539" b="1" dirty="0" smtClean="0">
                <a:solidFill>
                  <a:srgbClr val="C00000"/>
                </a:solidFill>
              </a:rPr>
              <a:t> </a:t>
            </a:r>
            <a:r>
              <a:rPr lang="ru-RU" sz="1539" dirty="0" smtClean="0"/>
              <a:t>пропорциональны скорости (</a:t>
            </a:r>
            <a:r>
              <a:rPr lang="ru-RU" sz="1539" b="1" dirty="0" smtClean="0">
                <a:solidFill>
                  <a:srgbClr val="C00000"/>
                </a:solidFill>
              </a:rPr>
              <a:t>закон </a:t>
            </a:r>
            <a:r>
              <a:rPr lang="ru-RU" sz="1539" b="1" dirty="0" err="1" smtClean="0">
                <a:solidFill>
                  <a:srgbClr val="C00000"/>
                </a:solidFill>
              </a:rPr>
              <a:t>Линдхарда</a:t>
            </a:r>
            <a:r>
              <a:rPr lang="ru-RU" sz="1539" dirty="0" smtClean="0"/>
              <a:t>). </a:t>
            </a:r>
            <a:r>
              <a:rPr lang="ru-RU" sz="1539" dirty="0"/>
              <a:t>Для ионов малых энергий они очень далеки от </a:t>
            </a:r>
            <a:r>
              <a:rPr lang="ru-RU" sz="1539" b="1" dirty="0"/>
              <a:t>данных эксперимента</a:t>
            </a:r>
            <a:r>
              <a:rPr lang="ru-RU" sz="1539" dirty="0"/>
              <a:t>. </a:t>
            </a:r>
            <a:r>
              <a:rPr lang="ru-RU" sz="1539" dirty="0" smtClean="0"/>
              <a:t>Нужно варьировать степень </a:t>
            </a:r>
            <a:r>
              <a:rPr lang="ru-RU" sz="1539" dirty="0"/>
              <a:t>скорости.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69" y="5978318"/>
            <a:ext cx="793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работе для оценки доплеровского уширения использовалась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аппроксимация потерь из 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 результате </a:t>
            </a:r>
            <a:r>
              <a:rPr lang="el-GR" sz="1600" b="1" dirty="0">
                <a:latin typeface="BankGothic Md BT" panose="020B0807020203060204" pitchFamily="34" charset="0"/>
                <a:cs typeface="Times New Roman" panose="02020603050405020304" pitchFamily="18" charset="0"/>
              </a:rPr>
              <a:t>α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-распада ядро углерода приобретает большую скорость, а моделировать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пропорциональную скорости легче.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4606" y="4417558"/>
            <a:ext cx="2063068" cy="103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>
                <a:solidFill>
                  <a:srgbClr val="FF0000"/>
                </a:solidFill>
              </a:rPr>
              <a:t>Таблицы  </a:t>
            </a:r>
            <a:r>
              <a:rPr lang="en-US" sz="1539" b="1" dirty="0" err="1" smtClean="0">
                <a:solidFill>
                  <a:srgbClr val="FF0000"/>
                </a:solidFill>
              </a:rPr>
              <a:t>dE</a:t>
            </a:r>
            <a:r>
              <a:rPr lang="en-US" sz="1539" b="1" dirty="0" smtClean="0">
                <a:solidFill>
                  <a:srgbClr val="FF0000"/>
                </a:solidFill>
              </a:rPr>
              <a:t>/dx </a:t>
            </a:r>
            <a:r>
              <a:rPr lang="ru-RU" sz="1539" b="1" dirty="0" smtClean="0">
                <a:solidFill>
                  <a:srgbClr val="FF0000"/>
                </a:solidFill>
              </a:rPr>
              <a:t>для ионов</a:t>
            </a:r>
            <a:r>
              <a:rPr lang="en-US" sz="1539" b="1" dirty="0" smtClean="0">
                <a:solidFill>
                  <a:srgbClr val="FF0000"/>
                </a:solidFill>
              </a:rPr>
              <a:t> </a:t>
            </a:r>
            <a:r>
              <a:rPr lang="en-US" sz="1539" b="1" dirty="0" err="1" smtClean="0">
                <a:solidFill>
                  <a:srgbClr val="FF0000"/>
                </a:solidFill>
              </a:rPr>
              <a:t>Ti</a:t>
            </a:r>
            <a:r>
              <a:rPr lang="en-US" sz="1539" b="1" dirty="0" smtClean="0">
                <a:solidFill>
                  <a:srgbClr val="FF0000"/>
                </a:solidFill>
              </a:rPr>
              <a:t> </a:t>
            </a:r>
            <a:r>
              <a:rPr lang="ru-RU" sz="1539" b="1" dirty="0" smtClean="0">
                <a:solidFill>
                  <a:srgbClr val="FF0000"/>
                </a:solidFill>
              </a:rPr>
              <a:t>в золоте занижены в </a:t>
            </a:r>
            <a:r>
              <a:rPr lang="en-US" sz="1539" b="1" dirty="0" smtClean="0">
                <a:solidFill>
                  <a:srgbClr val="FF0000"/>
                </a:solidFill>
              </a:rPr>
              <a:t>Geant4 </a:t>
            </a:r>
            <a:r>
              <a:rPr lang="ru-RU" sz="1539" b="1" dirty="0" smtClean="0">
                <a:solidFill>
                  <a:srgbClr val="FF0000"/>
                </a:solidFill>
              </a:rPr>
              <a:t>на порядки </a:t>
            </a:r>
            <a:endParaRPr lang="ru-RU" sz="1539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1450949" y="1632317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04701" y="2119093"/>
            <a:ext cx="351286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3377990" y="2221765"/>
            <a:ext cx="3627372" cy="3364137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602087" y="1708517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195316" y="1784717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821391" y="1784716"/>
            <a:ext cx="4103464" cy="380118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51759" y="1919944"/>
            <a:ext cx="276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Линдхард</a:t>
            </a:r>
            <a:r>
              <a:rPr lang="ru-RU" b="1" dirty="0" smtClean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LSS) ~</a:t>
            </a:r>
            <a:r>
              <a:rPr lang="en-US" dirty="0" smtClean="0">
                <a:solidFill>
                  <a:srgbClr val="FF0000"/>
                </a:solidFill>
              </a:rPr>
              <a:t>√</a:t>
            </a:r>
            <a:r>
              <a:rPr lang="en-US" b="1" dirty="0" smtClean="0">
                <a:solidFill>
                  <a:srgbClr val="FF0000"/>
                </a:solidFill>
              </a:rPr>
              <a:t>E ~v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313072" y="1979895"/>
            <a:ext cx="129835" cy="0"/>
          </a:xfrm>
          <a:prstGeom prst="line">
            <a:avLst/>
          </a:prstGeom>
          <a:ln w="127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Равнобедренный треугольник 1"/>
          <p:cNvSpPr/>
          <p:nvPr/>
        </p:nvSpPr>
        <p:spPr>
          <a:xfrm flipV="1">
            <a:off x="910232" y="2380462"/>
            <a:ext cx="92962" cy="10085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18827" y="2238244"/>
            <a:ext cx="179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TiTi</a:t>
            </a:r>
            <a:r>
              <a:rPr lang="en-US" b="1" dirty="0" smtClean="0">
                <a:solidFill>
                  <a:srgbClr val="FF0000"/>
                </a:solidFill>
              </a:rPr>
              <a:t> in Geant4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8713" y="4253883"/>
            <a:ext cx="55073" cy="604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46642" y="4093022"/>
            <a:ext cx="137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Geant4 (?)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28523" y="2692039"/>
            <a:ext cx="272431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19505" y="2512245"/>
            <a:ext cx="247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TPT </a:t>
            </a:r>
            <a:r>
              <a:rPr lang="ru-RU" b="1" dirty="0" smtClean="0"/>
              <a:t>аппроксимация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4" name="Овал 23"/>
          <p:cNvSpPr/>
          <p:nvPr/>
        </p:nvSpPr>
        <p:spPr>
          <a:xfrm>
            <a:off x="3313072" y="4655128"/>
            <a:ext cx="382314" cy="355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057006" y="4640976"/>
            <a:ext cx="311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483651" y="213119"/>
            <a:ext cx="6801322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Расчёт шага моделирования  до распада и скорости при распаде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442" y="1132978"/>
            <a:ext cx="866035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/>
              <a:t>   Если </a:t>
            </a:r>
            <a:r>
              <a:rPr lang="en-US" sz="1600" b="1" dirty="0" err="1" smtClean="0">
                <a:solidFill>
                  <a:srgbClr val="C00000"/>
                </a:solidFill>
              </a:rPr>
              <a:t>dE</a:t>
            </a:r>
            <a:r>
              <a:rPr lang="en-US" sz="1600" b="1" dirty="0" smtClean="0">
                <a:solidFill>
                  <a:srgbClr val="C00000"/>
                </a:solidFill>
              </a:rPr>
              <a:t>/dx</a:t>
            </a:r>
            <a:r>
              <a:rPr lang="ru-RU" sz="1600" b="1" dirty="0" smtClean="0">
                <a:solidFill>
                  <a:srgbClr val="C00000"/>
                </a:solidFill>
              </a:rPr>
              <a:t>=С·</a:t>
            </a:r>
            <a:r>
              <a:rPr lang="en-US" sz="1600" b="1" dirty="0" smtClean="0">
                <a:solidFill>
                  <a:srgbClr val="C00000"/>
                </a:solidFill>
              </a:rPr>
              <a:t>v</a:t>
            </a:r>
            <a:r>
              <a:rPr lang="en-US" sz="1600" b="1" dirty="0" smtClean="0"/>
              <a:t>, </a:t>
            </a:r>
            <a:r>
              <a:rPr lang="ru-RU" sz="1600" dirty="0" smtClean="0"/>
              <a:t>то</a:t>
            </a:r>
            <a:r>
              <a:rPr lang="en-US" sz="1600" dirty="0" smtClean="0"/>
              <a:t> </a:t>
            </a:r>
            <a:r>
              <a:rPr lang="en-US" sz="1600" b="1" dirty="0" smtClean="0"/>
              <a:t>m</a:t>
            </a:r>
            <a:r>
              <a:rPr lang="ru-RU" sz="1600" b="1" dirty="0"/>
              <a:t>·</a:t>
            </a:r>
            <a:r>
              <a:rPr lang="en-US" sz="1600" b="1" dirty="0"/>
              <a:t>dv=C</a:t>
            </a:r>
            <a:r>
              <a:rPr lang="ru-RU" sz="1600" b="1" dirty="0"/>
              <a:t>·</a:t>
            </a:r>
            <a:r>
              <a:rPr lang="en-US" sz="1600" b="1" dirty="0"/>
              <a:t>dx</a:t>
            </a:r>
            <a:r>
              <a:rPr lang="ru-RU" sz="1600" b="1" dirty="0" smtClean="0"/>
              <a:t>. </a:t>
            </a:r>
            <a:r>
              <a:rPr lang="ru-RU" sz="1600" dirty="0" smtClean="0"/>
              <a:t>Если </a:t>
            </a:r>
            <a:r>
              <a:rPr lang="ru-RU" sz="1600" b="1" dirty="0" smtClean="0"/>
              <a:t>х </a:t>
            </a:r>
            <a:r>
              <a:rPr lang="ru-RU" sz="1600" dirty="0" smtClean="0"/>
              <a:t>– расстояние до точки остановки</a:t>
            </a:r>
            <a:r>
              <a:rPr lang="ru-RU" sz="1600" b="1" dirty="0" smtClean="0"/>
              <a:t> (х=0 </a:t>
            </a:r>
            <a:r>
              <a:rPr lang="ru-RU" sz="1600" dirty="0" smtClean="0"/>
              <a:t>и</a:t>
            </a:r>
            <a:r>
              <a:rPr lang="ru-RU" sz="1600" b="1" dirty="0" smtClean="0"/>
              <a:t> </a:t>
            </a:r>
            <a:r>
              <a:rPr lang="en-US" sz="1600" b="1" dirty="0" smtClean="0"/>
              <a:t>v</a:t>
            </a:r>
            <a:r>
              <a:rPr lang="ru-RU" sz="1600" b="1" dirty="0" smtClean="0"/>
              <a:t>=0): </a:t>
            </a:r>
            <a:r>
              <a:rPr lang="en-US" sz="1600" b="1" dirty="0"/>
              <a:t>m</a:t>
            </a:r>
            <a:r>
              <a:rPr lang="ru-RU" sz="1600" b="1" dirty="0" smtClean="0"/>
              <a:t>·</a:t>
            </a:r>
            <a:r>
              <a:rPr lang="en-US" sz="1600" b="1" dirty="0" smtClean="0"/>
              <a:t>v=C</a:t>
            </a:r>
            <a:r>
              <a:rPr lang="ru-RU" sz="1600" b="1" dirty="0" smtClean="0"/>
              <a:t>·</a:t>
            </a:r>
            <a:r>
              <a:rPr lang="en-US" sz="1600" b="1" dirty="0" smtClean="0"/>
              <a:t>x. </a:t>
            </a:r>
            <a:r>
              <a:rPr lang="ru-RU" sz="1600" dirty="0"/>
              <a:t>Вычислив время распада 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ru-RU" sz="1600" dirty="0" smtClean="0"/>
              <a:t>, нужно определить расстояние</a:t>
            </a:r>
            <a:r>
              <a:rPr lang="ru-RU" sz="1600" b="1" dirty="0" smtClean="0"/>
              <a:t> х</a:t>
            </a:r>
            <a:r>
              <a:rPr lang="en-US" sz="1600" b="1" baseline="-25000" dirty="0" smtClean="0"/>
              <a:t>d</a:t>
            </a:r>
            <a:r>
              <a:rPr lang="ru-RU" sz="1600" b="1" dirty="0" smtClean="0"/>
              <a:t>, </a:t>
            </a:r>
            <a:r>
              <a:rPr lang="ru-RU" sz="1600" dirty="0" smtClean="0"/>
              <a:t>в которое остаточное ядро перейдёт за время жизни</a:t>
            </a:r>
            <a:r>
              <a:rPr lang="ru-RU" sz="1600" b="1" dirty="0" smtClean="0"/>
              <a:t> </a:t>
            </a:r>
            <a:r>
              <a:rPr lang="en-US" sz="1600" b="1" dirty="0" smtClean="0"/>
              <a:t>t</a:t>
            </a:r>
            <a:r>
              <a:rPr lang="en-US" sz="1600" b="1" baseline="-25000" dirty="0"/>
              <a:t>d</a:t>
            </a:r>
            <a:r>
              <a:rPr lang="en-US" sz="1600" b="1" dirty="0" smtClean="0"/>
              <a:t>. </a:t>
            </a:r>
            <a:r>
              <a:rPr lang="ru-RU" sz="1600" dirty="0" smtClean="0"/>
              <a:t>Подставив</a:t>
            </a:r>
            <a:r>
              <a:rPr lang="ru-RU" sz="1600" b="1" dirty="0" smtClean="0"/>
              <a:t> </a:t>
            </a:r>
            <a:r>
              <a:rPr lang="en-US" sz="1600" b="1" dirty="0" smtClean="0"/>
              <a:t>v=dx/</a:t>
            </a:r>
            <a:r>
              <a:rPr lang="en-US" sz="1600" b="1" dirty="0" err="1" smtClean="0"/>
              <a:t>dt</a:t>
            </a:r>
            <a:r>
              <a:rPr lang="en-US" sz="1600" b="1" dirty="0" smtClean="0"/>
              <a:t>, </a:t>
            </a:r>
            <a:r>
              <a:rPr lang="ru-RU" sz="1600" dirty="0" smtClean="0"/>
              <a:t>получим </a:t>
            </a:r>
            <a:r>
              <a:rPr lang="en-US" sz="1600" b="1" dirty="0" smtClean="0"/>
              <a:t>m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dlnx</a:t>
            </a:r>
            <a:r>
              <a:rPr lang="en-US" sz="1600" b="1" dirty="0" smtClean="0"/>
              <a:t>=C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dt</a:t>
            </a:r>
            <a:r>
              <a:rPr lang="ru-RU" sz="1600" b="1" dirty="0" smtClean="0"/>
              <a:t>, </a:t>
            </a:r>
            <a:r>
              <a:rPr lang="ru-RU" sz="1600" dirty="0" smtClean="0"/>
              <a:t>то есть время до полной остановки</a:t>
            </a:r>
            <a:r>
              <a:rPr lang="ru-RU" sz="1600" b="1" dirty="0" smtClean="0"/>
              <a:t> (х=0, </a:t>
            </a:r>
            <a:r>
              <a:rPr lang="en-US" sz="1600" b="1" dirty="0"/>
              <a:t>v</a:t>
            </a:r>
            <a:r>
              <a:rPr lang="ru-RU" sz="1600" b="1" dirty="0" smtClean="0"/>
              <a:t>=0) </a:t>
            </a:r>
            <a:r>
              <a:rPr lang="ru-RU" sz="1600" dirty="0" smtClean="0"/>
              <a:t>бесконечно</a:t>
            </a:r>
            <a:r>
              <a:rPr lang="ru-RU" sz="1600" b="1" dirty="0" smtClean="0"/>
              <a:t>. </a:t>
            </a:r>
            <a:r>
              <a:rPr lang="ru-RU" sz="1600" dirty="0" smtClean="0"/>
              <a:t>Если радиоактивный ион родился в точке</a:t>
            </a:r>
            <a:r>
              <a:rPr lang="ru-RU" sz="1600" b="1" dirty="0" smtClean="0"/>
              <a:t> </a:t>
            </a:r>
            <a:r>
              <a:rPr lang="en-US" sz="1600" b="1" dirty="0" smtClean="0"/>
              <a:t>x=m</a:t>
            </a:r>
            <a:r>
              <a:rPr lang="ru-RU" sz="1600" b="1" dirty="0"/>
              <a:t>·</a:t>
            </a:r>
            <a:r>
              <a:rPr lang="en-US" sz="1600" b="1" dirty="0" smtClean="0"/>
              <a:t>v/C</a:t>
            </a:r>
            <a:r>
              <a:rPr lang="en-US" sz="1600" dirty="0" smtClean="0"/>
              <a:t>, </a:t>
            </a:r>
            <a:r>
              <a:rPr lang="ru-RU" sz="1600" dirty="0" smtClean="0"/>
              <a:t>то распадётся он через время 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en-US" sz="1600" b="1" dirty="0" smtClean="0"/>
              <a:t> </a:t>
            </a:r>
            <a:r>
              <a:rPr lang="ru-RU" sz="1600" dirty="0" smtClean="0"/>
              <a:t>в точке </a:t>
            </a:r>
            <a:r>
              <a:rPr lang="en-US" sz="1600" b="1" dirty="0" err="1" smtClean="0"/>
              <a:t>x</a:t>
            </a:r>
            <a:r>
              <a:rPr lang="en-US" sz="1600" b="1" baseline="-25000" dirty="0" err="1" smtClean="0"/>
              <a:t>d</a:t>
            </a:r>
            <a:r>
              <a:rPr lang="ru-RU" sz="1600" b="1" dirty="0" smtClean="0"/>
              <a:t>, </a:t>
            </a:r>
            <a:r>
              <a:rPr lang="ru-RU" sz="1600" dirty="0" smtClean="0"/>
              <a:t>так что получаем </a:t>
            </a:r>
            <a:r>
              <a:rPr lang="en-US" sz="1600" b="1" dirty="0" smtClean="0"/>
              <a:t>m</a:t>
            </a:r>
            <a:r>
              <a:rPr lang="ru-RU" sz="1600" b="1" dirty="0"/>
              <a:t>·</a:t>
            </a:r>
            <a:r>
              <a:rPr lang="en-US" sz="1600" b="1" dirty="0"/>
              <a:t>ln</a:t>
            </a:r>
            <a:r>
              <a:rPr lang="ru-RU" sz="1600" b="1" dirty="0"/>
              <a:t>(</a:t>
            </a:r>
            <a:r>
              <a:rPr lang="en-US" sz="1600" b="1" dirty="0"/>
              <a:t>x</a:t>
            </a:r>
            <a:r>
              <a:rPr lang="ru-RU" sz="1600" b="1" dirty="0" smtClean="0"/>
              <a:t>/</a:t>
            </a:r>
            <a:r>
              <a:rPr lang="en-US" sz="1600" b="1" dirty="0" err="1" smtClean="0">
                <a:latin typeface="Century Gothic" panose="020B0502020202020204" pitchFamily="34" charset="0"/>
                <a:ea typeface="SimSun" panose="02010600030101010101" pitchFamily="2" charset="-122"/>
              </a:rPr>
              <a:t>x</a:t>
            </a:r>
            <a:r>
              <a:rPr lang="en-US" sz="1600" b="1" baseline="-25000" dirty="0" err="1" smtClean="0">
                <a:latin typeface="Century Gothic" panose="020B0502020202020204" pitchFamily="34" charset="0"/>
                <a:ea typeface="SimSun" panose="02010600030101010101" pitchFamily="2" charset="-122"/>
              </a:rPr>
              <a:t>d</a:t>
            </a:r>
            <a:r>
              <a:rPr lang="ru-RU" sz="1600" b="1" dirty="0" smtClean="0"/>
              <a:t>)</a:t>
            </a:r>
            <a:r>
              <a:rPr lang="en-US" sz="1600" b="1" dirty="0"/>
              <a:t>=C</a:t>
            </a:r>
            <a:r>
              <a:rPr lang="ru-RU" sz="1600" b="1" dirty="0"/>
              <a:t>·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ru-RU" sz="1600" b="1" dirty="0"/>
              <a:t> </a:t>
            </a:r>
            <a:r>
              <a:rPr lang="ru-RU" sz="1600" b="1" dirty="0" smtClean="0"/>
              <a:t>→ </a:t>
            </a:r>
            <a:r>
              <a:rPr lang="en-US" sz="1600" b="1" dirty="0" err="1" smtClean="0"/>
              <a:t>x</a:t>
            </a:r>
            <a:r>
              <a:rPr lang="en-US" sz="1600" b="1" baseline="-25000" dirty="0" err="1" smtClean="0"/>
              <a:t>d</a:t>
            </a:r>
            <a:r>
              <a:rPr lang="en-US" sz="1600" b="1" dirty="0" smtClean="0"/>
              <a:t>=x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exp</a:t>
            </a:r>
            <a:r>
              <a:rPr lang="en-US" sz="1600" b="1" dirty="0" smtClean="0"/>
              <a:t>(-C</a:t>
            </a:r>
            <a:r>
              <a:rPr lang="ru-RU" sz="1600" b="1" dirty="0" smtClean="0"/>
              <a:t>·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en-US" sz="1600" b="1" dirty="0" smtClean="0"/>
              <a:t>/m)</a:t>
            </a:r>
            <a:r>
              <a:rPr lang="ru-RU" sz="1600" dirty="0" smtClean="0"/>
              <a:t>, </a:t>
            </a:r>
            <a:r>
              <a:rPr lang="ru-RU" sz="1600" dirty="0"/>
              <a:t>и</a:t>
            </a:r>
            <a:r>
              <a:rPr lang="en-US" sz="1600" dirty="0" smtClean="0"/>
              <a:t> </a:t>
            </a:r>
            <a:r>
              <a:rPr lang="ru-RU" sz="1600" dirty="0" smtClean="0"/>
              <a:t>шаг </a:t>
            </a:r>
            <a:r>
              <a:rPr lang="en-US" sz="1600" b="1" dirty="0" smtClean="0">
                <a:solidFill>
                  <a:srgbClr val="C00000"/>
                </a:solidFill>
              </a:rPr>
              <a:t>L=x</a:t>
            </a:r>
            <a:r>
              <a:rPr lang="ru-RU" sz="1600" b="1" dirty="0" smtClean="0">
                <a:solidFill>
                  <a:srgbClr val="C00000"/>
                </a:solidFill>
              </a:rPr>
              <a:t>·</a:t>
            </a:r>
            <a:r>
              <a:rPr lang="en-US" sz="1600" b="1" dirty="0" smtClean="0">
                <a:solidFill>
                  <a:srgbClr val="C00000"/>
                </a:solidFill>
              </a:rPr>
              <a:t>[1-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exp</a:t>
            </a:r>
            <a:r>
              <a:rPr lang="en-US" sz="1600" b="1" dirty="0">
                <a:solidFill>
                  <a:srgbClr val="C00000"/>
                </a:solidFill>
              </a:rPr>
              <a:t>(-C</a:t>
            </a:r>
            <a:r>
              <a:rPr lang="ru-RU" sz="1600" b="1" dirty="0">
                <a:solidFill>
                  <a:srgbClr val="C00000"/>
                </a:solidFill>
              </a:rPr>
              <a:t>·</a:t>
            </a:r>
            <a:r>
              <a:rPr lang="en-US" sz="1600" b="1" dirty="0">
                <a:solidFill>
                  <a:srgbClr val="C00000"/>
                </a:solidFill>
              </a:rPr>
              <a:t>t</a:t>
            </a:r>
            <a:r>
              <a:rPr lang="en-US" sz="1600" b="1" baseline="-25000" dirty="0">
                <a:solidFill>
                  <a:srgbClr val="C00000"/>
                </a:solidFill>
              </a:rPr>
              <a:t>d</a:t>
            </a:r>
            <a:r>
              <a:rPr lang="en-US" sz="1600" b="1" dirty="0">
                <a:solidFill>
                  <a:srgbClr val="C00000"/>
                </a:solidFill>
              </a:rPr>
              <a:t>/m)</a:t>
            </a:r>
            <a:r>
              <a:rPr lang="en-US" sz="1600" b="1" dirty="0" smtClean="0">
                <a:solidFill>
                  <a:srgbClr val="C00000"/>
                </a:solidFill>
              </a:rPr>
              <a:t>]</a:t>
            </a:r>
            <a:r>
              <a:rPr lang="en-US" sz="1600" b="1" dirty="0" smtClean="0"/>
              <a:t>.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Поскольку</a:t>
            </a:r>
            <a:r>
              <a:rPr lang="ru-RU" sz="1600" b="1" dirty="0" smtClean="0"/>
              <a:t> </a:t>
            </a:r>
            <a:r>
              <a:rPr lang="en-US" sz="1600" b="1" dirty="0" err="1" smtClean="0"/>
              <a:t>x</a:t>
            </a:r>
            <a:r>
              <a:rPr lang="en-US" sz="1600" b="1" baseline="-25000" dirty="0" err="1" smtClean="0"/>
              <a:t>d</a:t>
            </a:r>
            <a:r>
              <a:rPr lang="en-US" sz="1600" b="1" dirty="0" smtClean="0"/>
              <a:t>=m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d</a:t>
            </a:r>
            <a:r>
              <a:rPr lang="en-US" sz="1600" b="1" dirty="0" smtClean="0"/>
              <a:t>/C, </a:t>
            </a:r>
            <a:r>
              <a:rPr lang="ru-RU" sz="1600" dirty="0" smtClean="0"/>
              <a:t>где</a:t>
            </a:r>
            <a:r>
              <a:rPr lang="ru-RU" sz="1600" b="1" dirty="0" smtClean="0"/>
              <a:t> </a:t>
            </a: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d</a:t>
            </a:r>
            <a:r>
              <a:rPr lang="en-US" sz="1600" b="1" dirty="0" smtClean="0"/>
              <a:t> </a:t>
            </a:r>
            <a:r>
              <a:rPr lang="en-US" sz="1600" dirty="0" smtClean="0"/>
              <a:t>– </a:t>
            </a:r>
            <a:r>
              <a:rPr lang="ru-RU" sz="1600" dirty="0" smtClean="0"/>
              <a:t>скорость в точке распада, получаем </a:t>
            </a:r>
            <a:r>
              <a:rPr lang="en-US" sz="1600" b="1" dirty="0"/>
              <a:t>m</a:t>
            </a:r>
            <a:r>
              <a:rPr lang="ru-RU" sz="1600" b="1" dirty="0"/>
              <a:t>·</a:t>
            </a:r>
            <a:r>
              <a:rPr lang="en-US" sz="1600" b="1" dirty="0"/>
              <a:t>ln</a:t>
            </a:r>
            <a:r>
              <a:rPr lang="ru-RU" sz="1600" b="1" dirty="0" smtClean="0"/>
              <a:t>(</a:t>
            </a:r>
            <a:r>
              <a:rPr lang="en-US" sz="1600" b="1" dirty="0"/>
              <a:t>v</a:t>
            </a:r>
            <a:r>
              <a:rPr lang="ru-RU" sz="1600" b="1" dirty="0" smtClean="0"/>
              <a:t>/</a:t>
            </a: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d</a:t>
            </a:r>
            <a:r>
              <a:rPr lang="ru-RU" sz="1600" b="1" dirty="0" smtClean="0"/>
              <a:t>)</a:t>
            </a:r>
            <a:r>
              <a:rPr lang="en-US" sz="1600" b="1" dirty="0"/>
              <a:t>=C</a:t>
            </a:r>
            <a:r>
              <a:rPr lang="ru-RU" sz="1600" b="1" dirty="0"/>
              <a:t>·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ru-RU" sz="1600" dirty="0" smtClean="0"/>
              <a:t>, откуда</a:t>
            </a:r>
            <a:r>
              <a:rPr lang="ru-RU" sz="1600" b="1" dirty="0" smtClean="0"/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v</a:t>
            </a:r>
            <a:r>
              <a:rPr lang="en-US" sz="1600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=v</a:t>
            </a:r>
            <a:r>
              <a:rPr lang="ru-RU" sz="1600" b="1" dirty="0" smtClean="0">
                <a:solidFill>
                  <a:srgbClr val="C00000"/>
                </a:solidFill>
              </a:rPr>
              <a:t>·</a:t>
            </a:r>
            <a:r>
              <a:rPr lang="en-US" sz="1600" b="1" dirty="0" err="1" smtClean="0">
                <a:solidFill>
                  <a:srgbClr val="C00000"/>
                </a:solidFill>
              </a:rPr>
              <a:t>exp</a:t>
            </a:r>
            <a:r>
              <a:rPr lang="en-US" sz="1600" b="1" dirty="0" smtClean="0">
                <a:solidFill>
                  <a:srgbClr val="C00000"/>
                </a:solidFill>
              </a:rPr>
              <a:t>(-C</a:t>
            </a:r>
            <a:r>
              <a:rPr lang="ru-RU" sz="1600" b="1" dirty="0">
                <a:solidFill>
                  <a:srgbClr val="C00000"/>
                </a:solidFill>
              </a:rPr>
              <a:t>·</a:t>
            </a:r>
            <a:r>
              <a:rPr lang="en-US" sz="1600" b="1" dirty="0" smtClean="0">
                <a:solidFill>
                  <a:srgbClr val="C00000"/>
                </a:solidFill>
              </a:rPr>
              <a:t>t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/m)</a:t>
            </a:r>
            <a:r>
              <a:rPr lang="en-US" sz="1600" b="1" dirty="0" smtClean="0"/>
              <a:t>.</a:t>
            </a:r>
            <a:endParaRPr lang="ru-RU" sz="1600" b="1" dirty="0" smtClean="0"/>
          </a:p>
          <a:p>
            <a:r>
              <a:rPr lang="ru-RU" sz="1600" b="1" dirty="0" smtClean="0"/>
              <a:t>   </a:t>
            </a:r>
            <a:r>
              <a:rPr lang="ru-RU" sz="1600" dirty="0" smtClean="0"/>
              <a:t>В случае, если электронные потери пропорциональны другой степени скорости, можно записать </a:t>
            </a:r>
            <a:r>
              <a:rPr lang="en-US" sz="1600" b="1" dirty="0" err="1" smtClean="0">
                <a:solidFill>
                  <a:srgbClr val="C00000"/>
                </a:solidFill>
              </a:rPr>
              <a:t>dE</a:t>
            </a:r>
            <a:r>
              <a:rPr lang="en-US" sz="1600" b="1" dirty="0" smtClean="0">
                <a:solidFill>
                  <a:srgbClr val="C00000"/>
                </a:solidFill>
              </a:rPr>
              <a:t>/dx</a:t>
            </a:r>
            <a:r>
              <a:rPr lang="ru-RU" sz="1600" b="1" dirty="0" smtClean="0">
                <a:solidFill>
                  <a:srgbClr val="C00000"/>
                </a:solidFill>
              </a:rPr>
              <a:t>=</a:t>
            </a:r>
            <a:r>
              <a:rPr lang="en-US" sz="1600" b="1" dirty="0" smtClean="0">
                <a:solidFill>
                  <a:srgbClr val="C00000"/>
                </a:solidFill>
              </a:rPr>
              <a:t>C</a:t>
            </a:r>
            <a:r>
              <a:rPr lang="ru-RU" sz="1600" b="1" dirty="0" smtClean="0">
                <a:solidFill>
                  <a:srgbClr val="C00000"/>
                </a:solidFill>
              </a:rPr>
              <a:t>·</a:t>
            </a:r>
            <a:r>
              <a:rPr lang="en-US" sz="1600" b="1" dirty="0">
                <a:solidFill>
                  <a:srgbClr val="C00000"/>
                </a:solidFill>
              </a:rPr>
              <a:t>v</a:t>
            </a:r>
            <a:r>
              <a:rPr lang="el-GR" sz="1600" b="1" baseline="30000" dirty="0" smtClean="0">
                <a:solidFill>
                  <a:srgbClr val="C00000"/>
                </a:solidFill>
              </a:rPr>
              <a:t>α</a:t>
            </a:r>
            <a:r>
              <a:rPr lang="ru-RU" sz="1600" b="1" dirty="0" smtClean="0"/>
              <a:t>, </a:t>
            </a:r>
            <a:r>
              <a:rPr lang="ru-RU" sz="1600" dirty="0" smtClean="0"/>
              <a:t>где закон </a:t>
            </a:r>
            <a:r>
              <a:rPr lang="ru-RU" sz="1600" dirty="0" err="1" smtClean="0"/>
              <a:t>Линдхарда</a:t>
            </a:r>
            <a:r>
              <a:rPr lang="ru-RU" sz="1600" dirty="0" smtClean="0"/>
              <a:t> </a:t>
            </a:r>
            <a:r>
              <a:rPr lang="en-US" sz="1600" dirty="0" smtClean="0"/>
              <a:t>(LSS </a:t>
            </a:r>
            <a:r>
              <a:rPr lang="ru-RU" sz="1600" dirty="0" smtClean="0"/>
              <a:t>модель) соответствует 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=1</a:t>
            </a:r>
            <a:r>
              <a:rPr lang="ru-RU" sz="1600" dirty="0" smtClean="0"/>
              <a:t>. В этом случае, делая замену</a:t>
            </a:r>
            <a:r>
              <a:rPr lang="ru-RU" sz="1600" b="1" dirty="0" smtClean="0"/>
              <a:t> </a:t>
            </a:r>
            <a:r>
              <a:rPr lang="en-US" sz="1600" b="1" dirty="0" smtClean="0"/>
              <a:t>dx=v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dt</a:t>
            </a:r>
            <a:r>
              <a:rPr lang="en-US" sz="1600" b="1" dirty="0" smtClean="0"/>
              <a:t>,</a:t>
            </a:r>
            <a:r>
              <a:rPr lang="ru-RU" sz="1600" b="1" dirty="0" smtClean="0"/>
              <a:t> </a:t>
            </a:r>
            <a:r>
              <a:rPr lang="ru-RU" sz="1600" dirty="0" smtClean="0"/>
              <a:t>получим</a:t>
            </a:r>
            <a:r>
              <a:rPr lang="ru-RU" sz="1600" b="1" dirty="0" smtClean="0"/>
              <a:t> </a:t>
            </a:r>
            <a:r>
              <a:rPr lang="en-US" sz="1600" b="1" dirty="0" smtClean="0"/>
              <a:t>m</a:t>
            </a:r>
            <a:r>
              <a:rPr lang="ru-RU" sz="1600" b="1" dirty="0"/>
              <a:t>·</a:t>
            </a:r>
            <a:r>
              <a:rPr lang="en-US" sz="1600" b="1" dirty="0" smtClean="0"/>
              <a:t>dv=C</a:t>
            </a:r>
            <a:r>
              <a:rPr lang="ru-RU" sz="1600" b="1" dirty="0" smtClean="0"/>
              <a:t>·</a:t>
            </a:r>
            <a:r>
              <a:rPr lang="en-US" sz="1600" b="1" dirty="0" smtClean="0"/>
              <a:t>v</a:t>
            </a:r>
            <a:r>
              <a:rPr lang="el-GR" sz="1600" b="1" baseline="30000" dirty="0" smtClean="0"/>
              <a:t>α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dt</a:t>
            </a:r>
            <a:r>
              <a:rPr lang="en-US" sz="1600" b="1" dirty="0" smtClean="0"/>
              <a:t> </a:t>
            </a:r>
            <a:r>
              <a:rPr lang="ru-RU" sz="1600" dirty="0" smtClean="0"/>
              <a:t>или</a:t>
            </a:r>
            <a:r>
              <a:rPr lang="ru-RU" sz="1600" b="1" dirty="0" smtClean="0"/>
              <a:t> </a:t>
            </a:r>
            <a:r>
              <a:rPr lang="en-US" sz="1600" b="1" dirty="0"/>
              <a:t>m</a:t>
            </a:r>
            <a:r>
              <a:rPr lang="ru-RU" sz="1600" b="1" dirty="0"/>
              <a:t>·</a:t>
            </a:r>
            <a:r>
              <a:rPr lang="en-US" sz="1600" b="1" dirty="0" smtClean="0"/>
              <a:t>dv</a:t>
            </a:r>
            <a:r>
              <a:rPr lang="ru-RU" sz="1600" b="1" baseline="30000" dirty="0" smtClean="0"/>
              <a:t>1-</a:t>
            </a:r>
            <a:r>
              <a:rPr lang="el-GR" sz="1600" b="1" baseline="30000" dirty="0" smtClean="0"/>
              <a:t>α</a:t>
            </a:r>
            <a:r>
              <a:rPr lang="en-US" sz="1600" b="1" dirty="0" smtClean="0"/>
              <a:t>=</a:t>
            </a:r>
            <a:r>
              <a:rPr lang="ru-RU" sz="1600" b="1" dirty="0" smtClean="0"/>
              <a:t>(1-</a:t>
            </a:r>
            <a:r>
              <a:rPr lang="el-GR" sz="1600" b="1" dirty="0" smtClean="0"/>
              <a:t>α</a:t>
            </a:r>
            <a:r>
              <a:rPr lang="ru-RU" sz="1600" b="1" dirty="0" smtClean="0"/>
              <a:t>)</a:t>
            </a:r>
            <a:r>
              <a:rPr lang="en-US" sz="1600" b="1" dirty="0" smtClean="0"/>
              <a:t>C</a:t>
            </a:r>
            <a:r>
              <a:rPr lang="ru-RU" sz="1600" b="1" dirty="0" smtClean="0"/>
              <a:t>·</a:t>
            </a:r>
            <a:r>
              <a:rPr lang="en-US" sz="1600" b="1" dirty="0" err="1" smtClean="0"/>
              <a:t>dt</a:t>
            </a:r>
            <a:r>
              <a:rPr lang="ru-RU" sz="1600" dirty="0" smtClean="0"/>
              <a:t>, то есть</a:t>
            </a:r>
            <a:r>
              <a:rPr lang="ru-RU" sz="1600" dirty="0"/>
              <a:t> </a:t>
            </a:r>
            <a:r>
              <a:rPr lang="en-US" sz="1600" b="1" dirty="0"/>
              <a:t>m</a:t>
            </a:r>
            <a:r>
              <a:rPr lang="ru-RU" sz="1600" b="1" dirty="0" smtClean="0"/>
              <a:t>·</a:t>
            </a:r>
            <a:r>
              <a:rPr lang="en-US" sz="1600" b="1" dirty="0" smtClean="0"/>
              <a:t>v</a:t>
            </a:r>
            <a:r>
              <a:rPr lang="ru-RU" sz="1600" b="1" baseline="30000" dirty="0"/>
              <a:t>1-</a:t>
            </a:r>
            <a:r>
              <a:rPr lang="el-GR" sz="1600" b="1" baseline="30000" dirty="0"/>
              <a:t>α</a:t>
            </a:r>
            <a:r>
              <a:rPr lang="en-US" sz="1600" b="1" dirty="0"/>
              <a:t>=</a:t>
            </a:r>
            <a:r>
              <a:rPr lang="ru-RU" sz="1600" b="1" dirty="0"/>
              <a:t>(1-</a:t>
            </a:r>
            <a:r>
              <a:rPr lang="el-GR" sz="1600" b="1" dirty="0"/>
              <a:t>α</a:t>
            </a:r>
            <a:r>
              <a:rPr lang="ru-RU" sz="1600" b="1" dirty="0"/>
              <a:t>)</a:t>
            </a:r>
            <a:r>
              <a:rPr lang="en-US" sz="1600" b="1" dirty="0"/>
              <a:t>C</a:t>
            </a:r>
            <a:r>
              <a:rPr lang="ru-RU" sz="1600" b="1" dirty="0" smtClean="0"/>
              <a:t>·(</a:t>
            </a:r>
            <a:r>
              <a:rPr lang="en-US" sz="1600" b="1" dirty="0" smtClean="0"/>
              <a:t>t</a:t>
            </a:r>
            <a:r>
              <a:rPr lang="ru-RU" sz="1600" b="1" dirty="0" smtClean="0"/>
              <a:t>-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). </a:t>
            </a:r>
            <a:r>
              <a:rPr lang="ru-RU" sz="1600" dirty="0" smtClean="0"/>
              <a:t>Если</a:t>
            </a:r>
            <a:r>
              <a:rPr lang="ru-RU" sz="1600" b="1" dirty="0" smtClean="0"/>
              <a:t> 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&lt;1</a:t>
            </a:r>
            <a:r>
              <a:rPr lang="en-US" sz="1600" b="1" dirty="0" smtClean="0"/>
              <a:t>, </a:t>
            </a:r>
            <a:r>
              <a:rPr lang="ru-RU" sz="1600" dirty="0" smtClean="0"/>
              <a:t>то время остановки до </a:t>
            </a:r>
            <a:r>
              <a:rPr lang="ru-RU" sz="1600" b="1" dirty="0" smtClean="0"/>
              <a:t>х=0</a:t>
            </a:r>
            <a:r>
              <a:rPr lang="ru-RU" sz="1600" b="1" dirty="0"/>
              <a:t>, </a:t>
            </a:r>
            <a:r>
              <a:rPr lang="en-US" sz="1600" b="1" dirty="0"/>
              <a:t>v</a:t>
            </a:r>
            <a:r>
              <a:rPr lang="ru-RU" sz="1600" b="1" dirty="0" smtClean="0"/>
              <a:t>=0</a:t>
            </a:r>
            <a:r>
              <a:rPr lang="en-US" sz="1600" b="1" dirty="0" smtClean="0"/>
              <a:t> (t</a:t>
            </a:r>
            <a:r>
              <a:rPr lang="en-US" sz="1600" b="1" baseline="-25000" dirty="0" smtClean="0"/>
              <a:t>0</a:t>
            </a:r>
            <a:r>
              <a:rPr lang="en-US" sz="1600" b="1" dirty="0" smtClean="0"/>
              <a:t>=0</a:t>
            </a:r>
            <a:r>
              <a:rPr lang="ru-RU" sz="1600" b="1" dirty="0" smtClean="0"/>
              <a:t>) </a:t>
            </a:r>
            <a:r>
              <a:rPr lang="ru-RU" sz="1600" dirty="0" smtClean="0"/>
              <a:t>фиксировано</a:t>
            </a:r>
            <a:r>
              <a:rPr lang="ru-RU" sz="1600" b="1" dirty="0" smtClean="0"/>
              <a:t> </a:t>
            </a:r>
            <a:r>
              <a:rPr lang="en-US" sz="1600" b="1" dirty="0" smtClean="0"/>
              <a:t>t=m</a:t>
            </a:r>
            <a:r>
              <a:rPr lang="ru-RU" sz="1600" b="1" dirty="0"/>
              <a:t>·</a:t>
            </a:r>
            <a:r>
              <a:rPr lang="en-US" sz="1600" b="1" dirty="0"/>
              <a:t>v</a:t>
            </a:r>
            <a:r>
              <a:rPr lang="ru-RU" sz="1600" b="1" baseline="30000" dirty="0"/>
              <a:t>1-</a:t>
            </a:r>
            <a:r>
              <a:rPr lang="el-GR" sz="1600" b="1" baseline="30000" dirty="0" smtClean="0"/>
              <a:t>α</a:t>
            </a:r>
            <a:r>
              <a:rPr lang="en-US" sz="1600" b="1" dirty="0" smtClean="0"/>
              <a:t>/</a:t>
            </a:r>
            <a:r>
              <a:rPr lang="ru-RU" sz="1600" b="1" dirty="0" smtClean="0"/>
              <a:t>(1-</a:t>
            </a:r>
            <a:r>
              <a:rPr lang="el-GR" sz="1600" b="1" dirty="0"/>
              <a:t>α</a:t>
            </a:r>
            <a:r>
              <a:rPr lang="ru-RU" sz="1600" b="1" dirty="0" smtClean="0"/>
              <a:t>)</a:t>
            </a:r>
            <a:r>
              <a:rPr lang="en-US" sz="1600" b="1" dirty="0" smtClean="0"/>
              <a:t>/C</a:t>
            </a:r>
            <a:r>
              <a:rPr lang="ru-RU" sz="1600" b="1" dirty="0" smtClean="0"/>
              <a:t>.</a:t>
            </a:r>
            <a:r>
              <a:rPr lang="en-US" sz="1600" b="1" dirty="0" smtClean="0"/>
              <a:t> </a:t>
            </a:r>
            <a:r>
              <a:rPr lang="ru-RU" sz="1600" dirty="0"/>
              <a:t>Е</a:t>
            </a:r>
            <a:r>
              <a:rPr lang="ru-RU" sz="1600" dirty="0" smtClean="0"/>
              <a:t>сли 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en-US" sz="1600" b="1" dirty="0" smtClean="0"/>
              <a:t>&gt;t</a:t>
            </a:r>
            <a:r>
              <a:rPr lang="ru-RU" sz="1600" b="1" dirty="0" smtClean="0"/>
              <a:t>, </a:t>
            </a:r>
            <a:r>
              <a:rPr lang="ru-RU" sz="1600" dirty="0" smtClean="0"/>
              <a:t>то ядро успевает остановиться и распадается в покое, а если меньше, то остаётся со скоростью </a:t>
            </a:r>
            <a:r>
              <a:rPr lang="en-US" sz="1600" b="1" dirty="0" err="1" smtClean="0"/>
              <a:t>v</a:t>
            </a:r>
            <a:r>
              <a:rPr lang="en-US" sz="1600" b="1" baseline="-25000" dirty="0" err="1" smtClean="0"/>
              <a:t>d</a:t>
            </a:r>
            <a:r>
              <a:rPr lang="en-US" sz="1600" b="1" dirty="0" smtClean="0"/>
              <a:t>=[</a:t>
            </a:r>
            <a:r>
              <a:rPr lang="ru-RU" sz="1600" b="1" dirty="0" smtClean="0"/>
              <a:t>(</a:t>
            </a:r>
            <a:r>
              <a:rPr lang="en-US" sz="1600" b="1" dirty="0" smtClean="0"/>
              <a:t>t-t</a:t>
            </a:r>
            <a:r>
              <a:rPr lang="en-US" sz="1600" b="1" baseline="-25000" dirty="0" smtClean="0"/>
              <a:t>d</a:t>
            </a:r>
            <a:r>
              <a:rPr lang="en-US" sz="1600" b="1" dirty="0" smtClean="0"/>
              <a:t>)</a:t>
            </a:r>
            <a:r>
              <a:rPr lang="ru-RU" sz="1600" b="1" dirty="0" smtClean="0"/>
              <a:t>(</a:t>
            </a:r>
            <a:r>
              <a:rPr lang="ru-RU" sz="1600" b="1" dirty="0"/>
              <a:t>1-</a:t>
            </a:r>
            <a:r>
              <a:rPr lang="el-GR" sz="1600" b="1" dirty="0"/>
              <a:t>α</a:t>
            </a:r>
            <a:r>
              <a:rPr lang="ru-RU" sz="1600" b="1" dirty="0"/>
              <a:t>)</a:t>
            </a:r>
            <a:r>
              <a:rPr lang="en-US" sz="1600" b="1" dirty="0" smtClean="0"/>
              <a:t>C/m]</a:t>
            </a:r>
            <a:r>
              <a:rPr lang="en-US" sz="1600" b="1" baseline="30000" dirty="0" smtClean="0"/>
              <a:t>1/(</a:t>
            </a:r>
            <a:r>
              <a:rPr lang="ru-RU" sz="1600" b="1" baseline="30000" dirty="0"/>
              <a:t>1-</a:t>
            </a:r>
            <a:r>
              <a:rPr lang="el-GR" sz="1600" b="1" baseline="30000" dirty="0"/>
              <a:t>α</a:t>
            </a:r>
            <a:r>
              <a:rPr lang="en-US" sz="1600" b="1" baseline="30000" dirty="0" smtClean="0"/>
              <a:t>)</a:t>
            </a:r>
            <a:r>
              <a:rPr lang="ru-RU" sz="1600" b="1" dirty="0" smtClean="0"/>
              <a:t>, </a:t>
            </a:r>
            <a:r>
              <a:rPr lang="ru-RU" sz="1600" dirty="0" smtClean="0"/>
              <a:t>что можно записать и без</a:t>
            </a:r>
            <a:r>
              <a:rPr lang="en-US" sz="1600" dirty="0" smtClean="0"/>
              <a:t> </a:t>
            </a:r>
            <a:r>
              <a:rPr lang="en-US" sz="1600" b="1" dirty="0" smtClean="0"/>
              <a:t>t: </a:t>
            </a:r>
            <a:r>
              <a:rPr lang="en-US" sz="1600" b="1" dirty="0" err="1" smtClean="0">
                <a:solidFill>
                  <a:srgbClr val="C00000"/>
                </a:solidFill>
              </a:rPr>
              <a:t>v</a:t>
            </a:r>
            <a:r>
              <a:rPr lang="en-US" sz="1600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=[v</a:t>
            </a:r>
            <a:r>
              <a:rPr lang="ru-RU" sz="1600" b="1" baseline="30000" dirty="0">
                <a:solidFill>
                  <a:srgbClr val="C00000"/>
                </a:solidFill>
              </a:rPr>
              <a:t>1-</a:t>
            </a:r>
            <a:r>
              <a:rPr lang="el-GR" sz="1600" b="1" baseline="30000" dirty="0">
                <a:solidFill>
                  <a:srgbClr val="C00000"/>
                </a:solidFill>
              </a:rPr>
              <a:t>α </a:t>
            </a:r>
            <a:r>
              <a:rPr lang="en-US" sz="1600" b="1" dirty="0" smtClean="0">
                <a:solidFill>
                  <a:srgbClr val="C00000"/>
                </a:solidFill>
              </a:rPr>
              <a:t>-t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d</a:t>
            </a:r>
            <a:r>
              <a:rPr lang="ru-RU" sz="1600" b="1" dirty="0" smtClean="0">
                <a:solidFill>
                  <a:srgbClr val="C00000"/>
                </a:solidFill>
              </a:rPr>
              <a:t>(1-</a:t>
            </a:r>
            <a:r>
              <a:rPr lang="el-GR" sz="1600" b="1" dirty="0">
                <a:solidFill>
                  <a:srgbClr val="C00000"/>
                </a:solidFill>
              </a:rPr>
              <a:t>α</a:t>
            </a:r>
            <a:r>
              <a:rPr lang="ru-RU" sz="1600" b="1" dirty="0">
                <a:solidFill>
                  <a:srgbClr val="C00000"/>
                </a:solidFill>
              </a:rPr>
              <a:t>)</a:t>
            </a:r>
            <a:r>
              <a:rPr lang="en-US" sz="1600" b="1" dirty="0" smtClean="0">
                <a:solidFill>
                  <a:srgbClr val="C00000"/>
                </a:solidFill>
              </a:rPr>
              <a:t>C/m]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1</a:t>
            </a:r>
            <a:r>
              <a:rPr lang="en-US" sz="1600" b="1" baseline="30000" dirty="0">
                <a:solidFill>
                  <a:srgbClr val="C00000"/>
                </a:solidFill>
              </a:rPr>
              <a:t>/(</a:t>
            </a:r>
            <a:r>
              <a:rPr lang="ru-RU" sz="1600" b="1" baseline="30000" dirty="0">
                <a:solidFill>
                  <a:srgbClr val="C00000"/>
                </a:solidFill>
              </a:rPr>
              <a:t>1-</a:t>
            </a:r>
            <a:r>
              <a:rPr lang="el-GR" sz="1600" b="1" baseline="30000" dirty="0">
                <a:solidFill>
                  <a:srgbClr val="C00000"/>
                </a:solidFill>
              </a:rPr>
              <a:t>α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)</a:t>
            </a:r>
            <a:r>
              <a:rPr lang="en-US" sz="1600" b="1" dirty="0" smtClean="0"/>
              <a:t>.</a:t>
            </a:r>
            <a:r>
              <a:rPr lang="ru-RU" sz="1600" b="1" dirty="0" smtClean="0"/>
              <a:t> </a:t>
            </a:r>
            <a:r>
              <a:rPr lang="en-US" sz="1600" b="1" dirty="0" smtClean="0"/>
              <a:t> </a:t>
            </a:r>
            <a:r>
              <a:rPr lang="ru-RU" sz="1600" dirty="0" smtClean="0"/>
              <a:t>Если же 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&gt;1</a:t>
            </a:r>
            <a:r>
              <a:rPr lang="en-US" sz="1600" b="1" dirty="0" smtClean="0"/>
              <a:t>, </a:t>
            </a:r>
            <a:r>
              <a:rPr lang="ru-RU" sz="1600" dirty="0" smtClean="0"/>
              <a:t>то, как и в случае </a:t>
            </a:r>
            <a:r>
              <a:rPr lang="el-GR" sz="1600" b="1" dirty="0"/>
              <a:t>α</a:t>
            </a:r>
            <a:r>
              <a:rPr lang="en-US" sz="1600" b="1" dirty="0" smtClean="0"/>
              <a:t>=1</a:t>
            </a:r>
            <a:r>
              <a:rPr lang="ru-RU" sz="1600" b="1" dirty="0" smtClean="0"/>
              <a:t> </a:t>
            </a:r>
            <a:r>
              <a:rPr lang="en-US" sz="1600" b="1" dirty="0" smtClean="0"/>
              <a:t>(LSS</a:t>
            </a:r>
            <a:r>
              <a:rPr lang="ru-RU" sz="1600" b="1" dirty="0" smtClean="0"/>
              <a:t>)</a:t>
            </a:r>
            <a:r>
              <a:rPr lang="ru-RU" sz="1600" dirty="0" smtClean="0"/>
              <a:t>,</a:t>
            </a:r>
            <a:r>
              <a:rPr lang="en-US" sz="1600" b="1" dirty="0" smtClean="0"/>
              <a:t> </a:t>
            </a:r>
            <a:r>
              <a:rPr lang="ru-RU" sz="1600" dirty="0" smtClean="0"/>
              <a:t>время остановки до нулевой скорости бесконечно, и для любых времён 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 </a:t>
            </a:r>
            <a:r>
              <a:rPr lang="ru-RU" sz="1600" dirty="0" smtClean="0"/>
              <a:t>будет справедлива та же формула, но записанная в виде</a:t>
            </a:r>
            <a:r>
              <a:rPr lang="ru-RU" sz="1600" b="1" dirty="0" smtClean="0"/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v</a:t>
            </a:r>
            <a:r>
              <a:rPr lang="en-US" sz="1600" b="1" baseline="-25000" dirty="0" err="1" smtClean="0">
                <a:solidFill>
                  <a:srgbClr val="C00000"/>
                </a:solidFill>
              </a:rPr>
              <a:t>d</a:t>
            </a:r>
            <a:r>
              <a:rPr lang="en-US" sz="1600" b="1" dirty="0" smtClean="0">
                <a:solidFill>
                  <a:srgbClr val="C00000"/>
                </a:solidFill>
              </a:rPr>
              <a:t>=[v</a:t>
            </a:r>
            <a:r>
              <a:rPr lang="ru-RU" sz="1600" b="1" baseline="30000" dirty="0">
                <a:solidFill>
                  <a:srgbClr val="C00000"/>
                </a:solidFill>
              </a:rPr>
              <a:t>1-</a:t>
            </a:r>
            <a:r>
              <a:rPr lang="el-GR" sz="1600" b="1" baseline="30000" dirty="0">
                <a:solidFill>
                  <a:srgbClr val="C00000"/>
                </a:solidFill>
              </a:rPr>
              <a:t>α </a:t>
            </a:r>
            <a:r>
              <a:rPr lang="ru-RU" sz="1600" b="1" dirty="0" smtClean="0">
                <a:solidFill>
                  <a:srgbClr val="C00000"/>
                </a:solidFill>
              </a:rPr>
              <a:t>+</a:t>
            </a:r>
            <a:r>
              <a:rPr lang="en-US" sz="1600" b="1" dirty="0" smtClean="0">
                <a:solidFill>
                  <a:srgbClr val="C00000"/>
                </a:solidFill>
              </a:rPr>
              <a:t>t</a:t>
            </a:r>
            <a:r>
              <a:rPr lang="en-US" sz="1600" b="1" baseline="-25000" dirty="0" smtClean="0">
                <a:solidFill>
                  <a:srgbClr val="C00000"/>
                </a:solidFill>
              </a:rPr>
              <a:t>d</a:t>
            </a:r>
            <a:r>
              <a:rPr lang="ru-RU" sz="1600" b="1" dirty="0" smtClean="0">
                <a:solidFill>
                  <a:srgbClr val="C00000"/>
                </a:solidFill>
              </a:rPr>
              <a:t>(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ru-RU" sz="1600" b="1" dirty="0" smtClean="0">
                <a:solidFill>
                  <a:srgbClr val="C00000"/>
                </a:solidFill>
              </a:rPr>
              <a:t>-1)</a:t>
            </a:r>
            <a:r>
              <a:rPr lang="en-US" sz="1600" b="1" dirty="0">
                <a:solidFill>
                  <a:srgbClr val="C00000"/>
                </a:solidFill>
              </a:rPr>
              <a:t>C/m]</a:t>
            </a:r>
            <a:r>
              <a:rPr lang="en-US" sz="1600" b="1" baseline="30000" dirty="0">
                <a:solidFill>
                  <a:srgbClr val="C00000"/>
                </a:solidFill>
              </a:rPr>
              <a:t>1/(</a:t>
            </a:r>
            <a:r>
              <a:rPr lang="ru-RU" sz="1600" b="1" baseline="30000" dirty="0">
                <a:solidFill>
                  <a:srgbClr val="C00000"/>
                </a:solidFill>
              </a:rPr>
              <a:t>1-</a:t>
            </a:r>
            <a:r>
              <a:rPr lang="el-GR" sz="1600" b="1" baseline="30000" dirty="0">
                <a:solidFill>
                  <a:srgbClr val="C00000"/>
                </a:solidFill>
              </a:rPr>
              <a:t>α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)</a:t>
            </a:r>
            <a:r>
              <a:rPr lang="en-US" sz="1600" b="1" dirty="0" smtClean="0"/>
              <a:t>.</a:t>
            </a:r>
            <a:r>
              <a:rPr lang="ru-RU" sz="1600" b="1" dirty="0" smtClean="0"/>
              <a:t> </a:t>
            </a:r>
            <a:r>
              <a:rPr lang="ru-RU" sz="1600" dirty="0" smtClean="0"/>
              <a:t>Чтобы получить</a:t>
            </a:r>
            <a:r>
              <a:rPr lang="en-US" sz="1600" dirty="0" smtClean="0"/>
              <a:t> </a:t>
            </a:r>
            <a:r>
              <a:rPr lang="ru-RU" sz="1600" dirty="0" smtClean="0"/>
              <a:t>длину шага </a:t>
            </a:r>
            <a:r>
              <a:rPr lang="en-US" sz="1600" b="1" dirty="0" smtClean="0"/>
              <a:t>L=x-</a:t>
            </a:r>
            <a:r>
              <a:rPr lang="en-US" sz="1600" b="1" dirty="0" err="1" smtClean="0"/>
              <a:t>x</a:t>
            </a:r>
            <a:r>
              <a:rPr lang="en-US" sz="1600" b="1" baseline="-25000" dirty="0" err="1" smtClean="0"/>
              <a:t>d</a:t>
            </a:r>
            <a:r>
              <a:rPr lang="en-US" sz="1600" b="1" dirty="0" smtClean="0"/>
              <a:t>, </a:t>
            </a:r>
            <a:r>
              <a:rPr lang="ru-RU" sz="1600" dirty="0" smtClean="0"/>
              <a:t>надо проинтегрировать скорость иона по времени </a:t>
            </a:r>
            <a:r>
              <a:rPr lang="en-US" sz="1600" b="1" dirty="0" smtClean="0"/>
              <a:t>L=∫v(t)</a:t>
            </a:r>
            <a:r>
              <a:rPr lang="en-US" sz="1600" b="1" dirty="0" err="1" smtClean="0"/>
              <a:t>dt</a:t>
            </a:r>
            <a:r>
              <a:rPr lang="en-US" sz="1600" b="1" dirty="0" smtClean="0"/>
              <a:t> </a:t>
            </a:r>
            <a:r>
              <a:rPr lang="ru-RU" sz="1600" b="1" dirty="0" smtClean="0"/>
              <a:t>от 0 до 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en-US" sz="1600" b="1" dirty="0" smtClean="0"/>
              <a:t>:</a:t>
            </a:r>
          </a:p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L={[</a:t>
            </a:r>
            <a:r>
              <a:rPr lang="en-US" sz="1600" b="1" dirty="0">
                <a:solidFill>
                  <a:srgbClr val="C00000"/>
                </a:solidFill>
              </a:rPr>
              <a:t>v</a:t>
            </a:r>
            <a:r>
              <a:rPr lang="ru-RU" sz="1600" b="1" baseline="30000" dirty="0">
                <a:solidFill>
                  <a:srgbClr val="C00000"/>
                </a:solidFill>
              </a:rPr>
              <a:t>1-</a:t>
            </a:r>
            <a:r>
              <a:rPr lang="el-GR" sz="1600" b="1" baseline="30000" dirty="0">
                <a:solidFill>
                  <a:srgbClr val="C00000"/>
                </a:solidFill>
              </a:rPr>
              <a:t>α </a:t>
            </a:r>
            <a:r>
              <a:rPr lang="ru-RU" sz="1600" b="1" dirty="0">
                <a:solidFill>
                  <a:srgbClr val="C00000"/>
                </a:solidFill>
              </a:rPr>
              <a:t>+</a:t>
            </a:r>
            <a:r>
              <a:rPr lang="en-US" sz="1600" b="1" dirty="0">
                <a:solidFill>
                  <a:srgbClr val="C00000"/>
                </a:solidFill>
              </a:rPr>
              <a:t>t</a:t>
            </a:r>
            <a:r>
              <a:rPr lang="en-US" sz="1600" b="1" baseline="-25000" dirty="0">
                <a:solidFill>
                  <a:srgbClr val="C00000"/>
                </a:solidFill>
              </a:rPr>
              <a:t>d</a:t>
            </a:r>
            <a:r>
              <a:rPr lang="ru-RU" sz="1600" b="1" dirty="0">
                <a:solidFill>
                  <a:srgbClr val="C00000"/>
                </a:solidFill>
              </a:rPr>
              <a:t>(</a:t>
            </a:r>
            <a:r>
              <a:rPr lang="el-GR" sz="1600" b="1" dirty="0">
                <a:solidFill>
                  <a:srgbClr val="C00000"/>
                </a:solidFill>
              </a:rPr>
              <a:t>α</a:t>
            </a:r>
            <a:r>
              <a:rPr lang="ru-RU" sz="1600" b="1" dirty="0">
                <a:solidFill>
                  <a:srgbClr val="C00000"/>
                </a:solidFill>
              </a:rPr>
              <a:t>-1)</a:t>
            </a:r>
            <a:r>
              <a:rPr lang="en-US" sz="1600" b="1" dirty="0" smtClean="0">
                <a:solidFill>
                  <a:srgbClr val="C00000"/>
                </a:solidFill>
              </a:rPr>
              <a:t>C/m]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(2-</a:t>
            </a:r>
            <a:r>
              <a:rPr lang="el-GR" sz="1600" b="1" baseline="30000" dirty="0" smtClean="0">
                <a:solidFill>
                  <a:srgbClr val="C00000"/>
                </a:solidFill>
              </a:rPr>
              <a:t>α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)/(1-</a:t>
            </a:r>
            <a:r>
              <a:rPr lang="el-GR" sz="1600" b="1" baseline="30000" dirty="0" smtClean="0">
                <a:solidFill>
                  <a:srgbClr val="C00000"/>
                </a:solidFill>
              </a:rPr>
              <a:t>α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)</a:t>
            </a:r>
            <a:r>
              <a:rPr lang="en-US" sz="1600" b="1" dirty="0" smtClean="0">
                <a:solidFill>
                  <a:srgbClr val="C00000"/>
                </a:solidFill>
              </a:rPr>
              <a:t>-v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2-</a:t>
            </a:r>
            <a:r>
              <a:rPr lang="el-GR" sz="1600" b="1" baseline="30000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}</a:t>
            </a:r>
            <a:r>
              <a:rPr lang="ru-RU" sz="1600" b="1" dirty="0" smtClean="0">
                <a:solidFill>
                  <a:srgbClr val="C00000"/>
                </a:solidFill>
              </a:rPr>
              <a:t>·</a:t>
            </a:r>
            <a:r>
              <a:rPr lang="en-US" sz="1600" b="1" dirty="0" smtClean="0">
                <a:solidFill>
                  <a:srgbClr val="C00000"/>
                </a:solidFill>
              </a:rPr>
              <a:t>m/C/(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-2)</a:t>
            </a:r>
            <a:r>
              <a:rPr lang="en-US" sz="1600" b="1" dirty="0" smtClean="0"/>
              <a:t>. </a:t>
            </a:r>
            <a:r>
              <a:rPr lang="ru-RU" sz="1600" dirty="0" smtClean="0"/>
              <a:t>Эта формула справедлива для любого</a:t>
            </a:r>
            <a:r>
              <a:rPr lang="ru-RU" sz="1600" b="1" dirty="0" smtClean="0"/>
              <a:t> 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ru-RU" sz="1600" dirty="0" smtClean="0"/>
              <a:t>, но в случае </a:t>
            </a:r>
            <a:r>
              <a:rPr lang="el-GR" sz="1600" b="1" dirty="0">
                <a:solidFill>
                  <a:srgbClr val="C00000"/>
                </a:solidFill>
              </a:rPr>
              <a:t>α</a:t>
            </a:r>
            <a:r>
              <a:rPr lang="en-US" sz="1600" b="1" dirty="0">
                <a:solidFill>
                  <a:srgbClr val="C00000"/>
                </a:solidFill>
              </a:rPr>
              <a:t>&lt;1</a:t>
            </a:r>
            <a:r>
              <a:rPr lang="en-US" sz="1600" dirty="0"/>
              <a:t>, </a:t>
            </a:r>
            <a:r>
              <a:rPr lang="ru-RU" sz="1600" dirty="0" smtClean="0"/>
              <a:t> при </a:t>
            </a:r>
            <a:r>
              <a:rPr lang="en-US" sz="1600" b="1" dirty="0" smtClean="0"/>
              <a:t>t</a:t>
            </a:r>
            <a:r>
              <a:rPr lang="en-US" sz="1600" b="1" baseline="-25000" dirty="0" smtClean="0"/>
              <a:t>d</a:t>
            </a:r>
            <a:r>
              <a:rPr lang="en-US" sz="1600" b="1" dirty="0" smtClean="0"/>
              <a:t>&gt;t</a:t>
            </a:r>
            <a:r>
              <a:rPr lang="ru-RU" sz="1600" b="1" dirty="0" smtClean="0"/>
              <a:t> </a:t>
            </a:r>
            <a:r>
              <a:rPr lang="ru-RU" sz="1600" dirty="0" smtClean="0"/>
              <a:t>шаг ограничен точкой остановки </a:t>
            </a:r>
            <a:r>
              <a:rPr lang="en-US" sz="1600" b="1" dirty="0" smtClean="0">
                <a:solidFill>
                  <a:srgbClr val="C00000"/>
                </a:solidFill>
              </a:rPr>
              <a:t>L=v</a:t>
            </a:r>
            <a:r>
              <a:rPr lang="en-US" sz="1600" b="1" baseline="30000" dirty="0" smtClean="0">
                <a:solidFill>
                  <a:srgbClr val="C00000"/>
                </a:solidFill>
              </a:rPr>
              <a:t>2-</a:t>
            </a:r>
            <a:r>
              <a:rPr lang="el-GR" sz="1600" b="1" baseline="30000" dirty="0" smtClean="0">
                <a:solidFill>
                  <a:srgbClr val="C00000"/>
                </a:solidFill>
              </a:rPr>
              <a:t>α</a:t>
            </a:r>
            <a:r>
              <a:rPr lang="ru-RU" sz="1600" b="1" dirty="0" smtClean="0">
                <a:solidFill>
                  <a:srgbClr val="C00000"/>
                </a:solidFill>
              </a:rPr>
              <a:t>·</a:t>
            </a:r>
            <a:r>
              <a:rPr lang="en-US" sz="1600" b="1" dirty="0">
                <a:solidFill>
                  <a:srgbClr val="C00000"/>
                </a:solidFill>
              </a:rPr>
              <a:t>m/C</a:t>
            </a:r>
            <a:r>
              <a:rPr lang="en-US" sz="1600" b="1" dirty="0" smtClean="0">
                <a:solidFill>
                  <a:srgbClr val="C00000"/>
                </a:solidFill>
              </a:rPr>
              <a:t>/(2-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)</a:t>
            </a:r>
            <a:r>
              <a:rPr lang="en-US" sz="1600" b="1" dirty="0" smtClean="0"/>
              <a:t>. </a:t>
            </a:r>
            <a:r>
              <a:rPr lang="ru-RU" sz="1600" dirty="0" smtClean="0"/>
              <a:t>С этого момента радиоактивное ядро покоится и распадается без эффекта Доплера. Видно, что при </a:t>
            </a:r>
            <a:r>
              <a:rPr lang="el-GR" sz="1600" b="1" dirty="0" smtClean="0">
                <a:solidFill>
                  <a:srgbClr val="C00000"/>
                </a:solidFill>
              </a:rPr>
              <a:t>α</a:t>
            </a:r>
            <a:r>
              <a:rPr lang="en-US" sz="1600" b="1" dirty="0" smtClean="0">
                <a:solidFill>
                  <a:srgbClr val="C00000"/>
                </a:solidFill>
              </a:rPr>
              <a:t>≠1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/>
              <a:t>вычисления несколько усложняются, но вычисление шага до распада и скорости при распаде остаются легко рассчитываемыми в один шаг моделирования.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062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2"/>
          <p:cNvSpPr txBox="1"/>
          <p:nvPr/>
        </p:nvSpPr>
        <p:spPr>
          <a:xfrm>
            <a:off x="626451" y="180079"/>
            <a:ext cx="7157285" cy="85242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ТРТ аппроксимация измеренных значений </a:t>
            </a:r>
            <a:r>
              <a:rPr lang="en-US" sz="3200" b="1" dirty="0" err="1"/>
              <a:t>dE</a:t>
            </a:r>
            <a:r>
              <a:rPr lang="en-US" sz="3200" b="1" dirty="0"/>
              <a:t>/dx (</a:t>
            </a:r>
            <a:r>
              <a:rPr lang="ru-RU" sz="3200" b="1" dirty="0"/>
              <a:t>МАГАТЕ</a:t>
            </a:r>
            <a:r>
              <a:rPr lang="ru-RU" sz="3200" b="1" dirty="0" smtClean="0"/>
              <a:t>) в золоте</a:t>
            </a:r>
            <a:endParaRPr lang="ru-RU" sz="32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" t="10142" r="5929" b="2582"/>
          <a:stretch/>
        </p:blipFill>
        <p:spPr>
          <a:xfrm>
            <a:off x="0" y="1065540"/>
            <a:ext cx="8244714" cy="57757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4628" y="1427865"/>
            <a:ext cx="2562898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/>
              <a:t>Пунктиры – </a:t>
            </a:r>
            <a:r>
              <a:rPr lang="en-US" sz="1539" b="1" dirty="0" smtClean="0"/>
              <a:t>LSS</a:t>
            </a:r>
            <a:r>
              <a:rPr lang="ru-RU" sz="1539" b="1" dirty="0" smtClean="0"/>
              <a:t> модель</a:t>
            </a:r>
            <a:endParaRPr lang="ru-RU" sz="1539" b="1" dirty="0"/>
          </a:p>
        </p:txBody>
      </p:sp>
      <p:sp>
        <p:nvSpPr>
          <p:cNvPr id="5" name="TextBox 4"/>
          <p:cNvSpPr txBox="1"/>
          <p:nvPr/>
        </p:nvSpPr>
        <p:spPr>
          <a:xfrm rot="2103036">
            <a:off x="3888871" y="2276394"/>
            <a:ext cx="458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C00CC"/>
                </a:solidFill>
              </a:rPr>
              <a:t>Бете-Блох для полностью ионизированных ядер</a:t>
            </a:r>
            <a:endParaRPr lang="ru-RU" sz="1400" b="1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628" y="1184177"/>
            <a:ext cx="2827394" cy="3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/>
              <a:t>Сплошные линии – ТРТ</a:t>
            </a:r>
            <a:endParaRPr lang="ru-RU" sz="1539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82030" y="4333367"/>
            <a:ext cx="2901706" cy="175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39" b="1" dirty="0" smtClean="0"/>
              <a:t>Лёгкие ионы ещё можно  аппроксимировать </a:t>
            </a:r>
            <a:r>
              <a:rPr lang="en-US" sz="1539" b="1" dirty="0" smtClean="0"/>
              <a:t>LSS </a:t>
            </a:r>
            <a:r>
              <a:rPr lang="ru-RU" sz="1539" b="1" dirty="0" smtClean="0"/>
              <a:t>зависимостью (</a:t>
            </a:r>
            <a:r>
              <a:rPr lang="el-GR" sz="1539" b="1" dirty="0" smtClean="0">
                <a:solidFill>
                  <a:srgbClr val="C00000"/>
                </a:solidFill>
              </a:rPr>
              <a:t>α</a:t>
            </a:r>
            <a:r>
              <a:rPr lang="ru-RU" sz="1539" b="1" dirty="0" smtClean="0">
                <a:solidFill>
                  <a:srgbClr val="C00000"/>
                </a:solidFill>
              </a:rPr>
              <a:t>=1</a:t>
            </a:r>
            <a:r>
              <a:rPr lang="ru-RU" sz="1539" b="1" dirty="0" smtClean="0"/>
              <a:t>), но для тяжёлых ионов очевидно </a:t>
            </a:r>
            <a:r>
              <a:rPr lang="el-GR" sz="1539" b="1" dirty="0" smtClean="0">
                <a:solidFill>
                  <a:srgbClr val="C00000"/>
                </a:solidFill>
              </a:rPr>
              <a:t>α</a:t>
            </a:r>
            <a:r>
              <a:rPr lang="en-US" sz="1539" b="1" dirty="0" smtClean="0">
                <a:solidFill>
                  <a:srgbClr val="C00000"/>
                </a:solidFill>
              </a:rPr>
              <a:t>&gt;</a:t>
            </a:r>
            <a:r>
              <a:rPr lang="ru-RU" sz="1539" b="1" dirty="0" smtClean="0">
                <a:solidFill>
                  <a:srgbClr val="C00000"/>
                </a:solidFill>
              </a:rPr>
              <a:t>1</a:t>
            </a:r>
            <a:r>
              <a:rPr lang="ru-RU" sz="1539" b="1" dirty="0" smtClean="0"/>
              <a:t>. При больших энергиях падение зависимости </a:t>
            </a:r>
            <a:r>
              <a:rPr lang="ru-RU" sz="1539" b="1" dirty="0" smtClean="0">
                <a:solidFill>
                  <a:srgbClr val="CC00CC"/>
                </a:solidFill>
              </a:rPr>
              <a:t>Бете-Блоха</a:t>
            </a:r>
            <a:r>
              <a:rPr lang="ru-RU" sz="1539" b="1" dirty="0" smtClean="0"/>
              <a:t> тоже степенное.</a:t>
            </a:r>
            <a:endParaRPr lang="ru-RU" sz="1539" b="1" dirty="0"/>
          </a:p>
        </p:txBody>
      </p:sp>
    </p:spTree>
    <p:extLst>
      <p:ext uri="{BB962C8B-B14F-4D97-AF65-F5344CB8AC3E}">
        <p14:creationId xmlns:p14="http://schemas.microsoft.com/office/powerpoint/2010/main" val="363753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47786" y="1081038"/>
            <a:ext cx="8878256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Сечения многих, особенно редких </a:t>
            </a:r>
            <a:r>
              <a:rPr lang="en-US" sz="2000" b="1" strike="noStrike" spc="-1" dirty="0" err="1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не измерены, а потому не могут быть оценены в рамках той или иной эмпирической модели: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сечения взаимодействия нейтронов с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мишенями редки</a:t>
            </a: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изотоп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сечения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с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образованием тяжёлых ядерных фрагментов, обладающих наиболее разрушительной ионизирующей способностью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анизотропия дифференциальной множественности ядерных фрагментов.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Ионизационные потери различных изотопов в области малых энергий: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моделирование распределения по скоростям радиоактивных ядерных фрагментов для моделирования доплеровского уширения </a:t>
            </a:r>
            <a:r>
              <a:rPr lang="el-GR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-линий, 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учёт потенциальной щели в изоляторах для расчёта процесса ионизации,</a:t>
            </a: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ион-ионного упругого рассеяния с учётом электронной экранировки.</a:t>
            </a: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 данных для неизвестных времён жизни </a:t>
            </a:r>
            <a:r>
              <a:rPr lang="el-GR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strike="noStrike" spc="-1" dirty="0" smtClean="0">
                <a:solidFill>
                  <a:srgbClr val="025E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-переходов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16000"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зависимости для Е1, М1, Е2 и М2 </a:t>
            </a:r>
            <a:r>
              <a:rPr lang="el-GR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-переходов</a:t>
            </a: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 </a:t>
            </a:r>
            <a:r>
              <a:rPr lang="el-GR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кварковом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обмене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возбуждённым нуклонным кластером (</a:t>
            </a:r>
            <a:r>
              <a:rPr lang="ru-RU" sz="2000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вазмоном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холодными нуклонными кластерами,</a:t>
            </a:r>
            <a:endParaRPr lang="ru-RU" sz="2000" spc="-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buClr>
                <a:srgbClr val="000000"/>
              </a:buClr>
              <a:buFont typeface="Arial"/>
              <a:buChar char="•"/>
            </a:pP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возбуждённых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 ядра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el-GR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распадов 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spc="-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кварковом</a:t>
            </a:r>
            <a:r>
              <a:rPr lang="ru-RU" sz="2000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уровне.</a:t>
            </a:r>
            <a:endParaRPr lang="ru-RU" sz="20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68864" y="249413"/>
            <a:ext cx="7682592" cy="96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333333"/>
                </a:solidFill>
                <a:latin typeface="Arial"/>
                <a:ea typeface="Arial"/>
              </a:rPr>
              <a:t>Актуальность </a:t>
            </a:r>
            <a:r>
              <a:rPr lang="ru-RU" sz="2800" b="1" spc="-1" dirty="0" smtClean="0">
                <a:solidFill>
                  <a:srgbClr val="333333"/>
                </a:solidFill>
                <a:latin typeface="Arial"/>
                <a:ea typeface="Arial"/>
              </a:rPr>
              <a:t>теоретической базы данных сечений нейтрон-ядерных реакций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87779" y="1100217"/>
            <a:ext cx="4759778" cy="55953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одель </a:t>
            </a:r>
            <a:r>
              <a:rPr lang="ru-RU" sz="2000" b="0" strike="noStrike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Кирально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-Инвариантного Фазового Объёма (КИФО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,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CHIPS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–</a:t>
            </a:r>
            <a:r>
              <a:rPr lang="en-US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Chiral Invariant Phase Space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 рассматривает нуклон как три 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безмассовых 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кварка в </a:t>
            </a:r>
            <a:r>
              <a:rPr lang="ru-RU" sz="2000" b="0" strike="noStrike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конфайнменте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физического вакуум 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 температурой </a:t>
            </a:r>
            <a:r>
              <a:rPr lang="ru-RU" sz="2400" b="1" i="1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2400" b="1" i="1" strike="noStrike" spc="-1" baseline="-25000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  <a:tabLst>
                <a:tab pos="0" algn="l"/>
              </a:tabLst>
            </a:pP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Окружающий нуклон физический вакуум 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создаёт барьер </a:t>
            </a: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для обмена 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кварками.</a:t>
            </a:r>
            <a:endParaRPr lang="ru-RU" sz="2000" spc="-1" dirty="0">
              <a:solidFill>
                <a:srgbClr val="333333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Обмен кварками одного цвета приводит к сдвигу нуклонов с массовой поверхности и образованию нуклонных </a:t>
            </a:r>
            <a:r>
              <a:rPr lang="ru-RU" sz="20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кластеров</a:t>
            </a: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в ядре.</a:t>
            </a:r>
          </a:p>
          <a:p>
            <a:pPr algn="just">
              <a:spcAft>
                <a:spcPts val="600"/>
              </a:spcAft>
              <a:tabLst>
                <a:tab pos="0" algn="l"/>
              </a:tabLst>
            </a:pPr>
            <a:r>
              <a:rPr lang="en-US" sz="20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N-</a:t>
            </a:r>
            <a:r>
              <a:rPr lang="ru-RU" sz="20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кластеры </a:t>
            </a: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способны аккумулировать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(</a:t>
            </a:r>
            <a:r>
              <a:rPr lang="en-US" sz="20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Q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)</a:t>
            </a: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энергию, увеличивая число кварков </a:t>
            </a:r>
            <a:r>
              <a:rPr lang="en-US" sz="2000" b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при температуре 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кипения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4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2400" b="1" i="1" spc="-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24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: </a:t>
            </a:r>
            <a:r>
              <a:rPr lang="ru-RU" sz="2400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24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</a:t>
            </a:r>
            <a:r>
              <a:rPr lang="en-US" sz="2400" b="1" i="1" spc="-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Q</a:t>
            </a:r>
            <a:r>
              <a:rPr lang="ru-RU" sz="24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≈(2</a:t>
            </a:r>
            <a:r>
              <a:rPr lang="en-US" sz="2400" b="1" i="1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n-1)T</a:t>
            </a:r>
            <a:r>
              <a:rPr lang="en-US" sz="2400" b="1" i="1" spc="-1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c</a:t>
            </a:r>
            <a:r>
              <a:rPr lang="en-US" sz="2000" spc="-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i="1" spc="-1" dirty="0" err="1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Квазмон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обменивается с окружающими </a:t>
            </a:r>
            <a:r>
              <a:rPr lang="en-US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i="1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-кластерами </a:t>
            </a:r>
            <a:r>
              <a:rPr lang="ru-RU" sz="2000" spc="-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кварками одного цвета и снижает свою энергию, выбивая ядерные фрагменты соответствующей энергии.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187779" y="192536"/>
            <a:ext cx="7364186" cy="8383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pc="-1" dirty="0" smtClean="0">
                <a:solidFill>
                  <a:srgbClr val="333333"/>
                </a:solidFill>
                <a:latin typeface="Arial"/>
                <a:ea typeface="Arial"/>
              </a:rPr>
              <a:t>Алгоритм моделирования ядерных реакций в </a:t>
            </a:r>
            <a:r>
              <a:rPr lang="ru-RU" sz="3200" b="1" spc="-1" dirty="0" smtClean="0">
                <a:solidFill>
                  <a:srgbClr val="333333"/>
                </a:solidFill>
                <a:latin typeface="Arial"/>
                <a:ea typeface="Arial"/>
              </a:rPr>
              <a:t>модели КИФО (</a:t>
            </a:r>
            <a:r>
              <a:rPr lang="en-US" sz="3200" b="1" spc="-1" dirty="0" smtClean="0">
                <a:solidFill>
                  <a:srgbClr val="333333"/>
                </a:solidFill>
                <a:latin typeface="Arial"/>
                <a:ea typeface="Arial"/>
              </a:rPr>
              <a:t>CHIPS</a:t>
            </a:r>
            <a:r>
              <a:rPr lang="ru-RU" sz="3200" b="1" spc="-1" dirty="0" smtClean="0">
                <a:solidFill>
                  <a:srgbClr val="333333"/>
                </a:solidFill>
                <a:latin typeface="Arial"/>
                <a:ea typeface="Arial"/>
              </a:rPr>
              <a:t>)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50" name="Группа 249"/>
          <p:cNvGrpSpPr/>
          <p:nvPr/>
        </p:nvGrpSpPr>
        <p:grpSpPr>
          <a:xfrm>
            <a:off x="4961605" y="840046"/>
            <a:ext cx="2781632" cy="1401377"/>
            <a:chOff x="5053014" y="849232"/>
            <a:chExt cx="2781632" cy="140137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947803" y="849232"/>
              <a:ext cx="886843" cy="563919"/>
              <a:chOff x="6923314" y="930727"/>
              <a:chExt cx="886843" cy="563919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6923314" y="1244277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3"/>
              <p:cNvGrpSpPr/>
              <p:nvPr/>
            </p:nvGrpSpPr>
            <p:grpSpPr>
              <a:xfrm>
                <a:off x="7164160" y="930727"/>
                <a:ext cx="645997" cy="563919"/>
                <a:chOff x="7406029" y="2605763"/>
                <a:chExt cx="645997" cy="563919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30" name="Группа 29"/>
            <p:cNvGrpSpPr/>
            <p:nvPr/>
          </p:nvGrpSpPr>
          <p:grpSpPr>
            <a:xfrm>
              <a:off x="6947803" y="1686690"/>
              <a:ext cx="872555" cy="563919"/>
              <a:chOff x="6937602" y="1589119"/>
              <a:chExt cx="872555" cy="563919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6937602" y="1882450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164160" y="1589119"/>
                <a:ext cx="645997" cy="563919"/>
                <a:chOff x="7406029" y="2605763"/>
                <a:chExt cx="645997" cy="563919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25" name="Группа 24"/>
            <p:cNvGrpSpPr/>
            <p:nvPr/>
          </p:nvGrpSpPr>
          <p:grpSpPr>
            <a:xfrm>
              <a:off x="5060836" y="849232"/>
              <a:ext cx="697026" cy="563919"/>
              <a:chOff x="5050632" y="930727"/>
              <a:chExt cx="697026" cy="563919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5506812" y="1229986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5050632" y="930727"/>
                <a:ext cx="645997" cy="563919"/>
                <a:chOff x="7406029" y="2605763"/>
                <a:chExt cx="645997" cy="563919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28" name="Группа 27"/>
            <p:cNvGrpSpPr/>
            <p:nvPr/>
          </p:nvGrpSpPr>
          <p:grpSpPr>
            <a:xfrm>
              <a:off x="5053014" y="1660738"/>
              <a:ext cx="667940" cy="563919"/>
              <a:chOff x="5045019" y="1599318"/>
              <a:chExt cx="667940" cy="563919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5472113" y="1882450"/>
                <a:ext cx="240846" cy="225879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" name="Группа 18"/>
              <p:cNvGrpSpPr/>
              <p:nvPr/>
            </p:nvGrpSpPr>
            <p:grpSpPr>
              <a:xfrm>
                <a:off x="5045019" y="1599318"/>
                <a:ext cx="645997" cy="563919"/>
                <a:chOff x="7406029" y="2605763"/>
                <a:chExt cx="645997" cy="563919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7406029" y="2800350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qq</a:t>
                  </a:r>
                  <a:endParaRPr lang="ru-RU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51965" y="2605763"/>
                  <a:ext cx="500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_</a:t>
                  </a:r>
                  <a:endParaRPr lang="ru-RU" b="1" dirty="0"/>
                </a:p>
              </p:txBody>
            </p:sp>
          </p:grpSp>
        </p:grpSp>
        <p:grpSp>
          <p:nvGrpSpPr>
            <p:cNvPr id="31" name="Группа 30"/>
            <p:cNvGrpSpPr/>
            <p:nvPr/>
          </p:nvGrpSpPr>
          <p:grpSpPr>
            <a:xfrm>
              <a:off x="5878285" y="1279655"/>
              <a:ext cx="955222" cy="865414"/>
              <a:chOff x="5878285" y="1279655"/>
              <a:chExt cx="955222" cy="865414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5878285" y="1279655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047697" y="1300059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096003" y="1712362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17652" y="1404453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</p:grpSp>
      <p:grpSp>
        <p:nvGrpSpPr>
          <p:cNvPr id="230" name="Группа 229"/>
          <p:cNvGrpSpPr/>
          <p:nvPr/>
        </p:nvGrpSpPr>
        <p:grpSpPr>
          <a:xfrm>
            <a:off x="6164904" y="2260846"/>
            <a:ext cx="2241097" cy="911036"/>
            <a:chOff x="5280251" y="2498650"/>
            <a:chExt cx="2241097" cy="911036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5280251" y="2523868"/>
              <a:ext cx="955222" cy="865414"/>
              <a:chOff x="5878285" y="1279655"/>
              <a:chExt cx="955222" cy="865414"/>
            </a:xfrm>
          </p:grpSpPr>
          <p:sp>
            <p:nvSpPr>
              <p:cNvPr id="36" name="Овал 35"/>
              <p:cNvSpPr/>
              <p:nvPr/>
            </p:nvSpPr>
            <p:spPr>
              <a:xfrm>
                <a:off x="5878285" y="1279655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047697" y="1300059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096003" y="1712362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501070" y="1471225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 flipH="1">
              <a:off x="6566126" y="2498650"/>
              <a:ext cx="955222" cy="911036"/>
              <a:chOff x="5878285" y="1234033"/>
              <a:chExt cx="955222" cy="911036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5878285" y="1279655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27808" y="1234033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096003" y="1712362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24282" y="1471225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25" name="Прямая со стрелкой 224"/>
            <p:cNvCxnSpPr/>
            <p:nvPr/>
          </p:nvCxnSpPr>
          <p:spPr>
            <a:xfrm flipV="1">
              <a:off x="6042678" y="2776861"/>
              <a:ext cx="690227" cy="2224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Группа 246"/>
          <p:cNvGrpSpPr/>
          <p:nvPr/>
        </p:nvGrpSpPr>
        <p:grpSpPr>
          <a:xfrm>
            <a:off x="6248395" y="3019132"/>
            <a:ext cx="2976680" cy="1403665"/>
            <a:chOff x="5903749" y="3365117"/>
            <a:chExt cx="2976680" cy="1403665"/>
          </a:xfrm>
        </p:grpSpPr>
        <p:sp>
          <p:nvSpPr>
            <p:cNvPr id="10" name="TextBox 9"/>
            <p:cNvSpPr txBox="1"/>
            <p:nvPr/>
          </p:nvSpPr>
          <p:spPr>
            <a:xfrm>
              <a:off x="7017845" y="3900307"/>
              <a:ext cx="1862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N-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кластер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5903749" y="3572212"/>
              <a:ext cx="718117" cy="741964"/>
              <a:chOff x="5899483" y="1230087"/>
              <a:chExt cx="955222" cy="932398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5899483" y="1297071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6068617" y="1599420"/>
                <a:ext cx="118382" cy="1129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6367462" y="1868358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6474278" y="1476177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030620" y="1230087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87491" y="164239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485844" y="1414754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2" name="Группа 61"/>
            <p:cNvGrpSpPr/>
            <p:nvPr/>
          </p:nvGrpSpPr>
          <p:grpSpPr>
            <a:xfrm flipH="1">
              <a:off x="6593677" y="3365117"/>
              <a:ext cx="718117" cy="725457"/>
              <a:chOff x="5899483" y="1250831"/>
              <a:chExt cx="955222" cy="911654"/>
            </a:xfrm>
          </p:grpSpPr>
          <p:sp>
            <p:nvSpPr>
              <p:cNvPr id="63" name="Овал 62"/>
              <p:cNvSpPr/>
              <p:nvPr/>
            </p:nvSpPr>
            <p:spPr>
              <a:xfrm>
                <a:off x="5899483" y="1297071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3"/>
              <p:cNvSpPr/>
              <p:nvPr/>
            </p:nvSpPr>
            <p:spPr>
              <a:xfrm flipH="1" flipV="1">
                <a:off x="6230847" y="1896137"/>
                <a:ext cx="119148" cy="10899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6053702" y="1629127"/>
                <a:ext cx="118382" cy="112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6528534" y="1465380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082293" y="162358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27880" y="1250831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16872" y="1475674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6463467" y="3978694"/>
              <a:ext cx="718117" cy="790088"/>
              <a:chOff x="5899483" y="1169612"/>
              <a:chExt cx="955222" cy="992874"/>
            </a:xfrm>
          </p:grpSpPr>
          <p:sp>
            <p:nvSpPr>
              <p:cNvPr id="71" name="Овал 70"/>
              <p:cNvSpPr/>
              <p:nvPr/>
            </p:nvSpPr>
            <p:spPr>
              <a:xfrm>
                <a:off x="5899483" y="1297072"/>
                <a:ext cx="955222" cy="86541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6510463" y="1507451"/>
                <a:ext cx="118382" cy="1129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Овал 72"/>
              <p:cNvSpPr/>
              <p:nvPr/>
            </p:nvSpPr>
            <p:spPr>
              <a:xfrm>
                <a:off x="6096175" y="1725004"/>
                <a:ext cx="118382" cy="112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6690350" y="1755416"/>
                <a:ext cx="118382" cy="11294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163505" y="116961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q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6028795" y="1670112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357571" y="1517834"/>
                <a:ext cx="269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70C0"/>
                    </a:solidFill>
                  </a:rPr>
                  <a:t>q</a:t>
                </a:r>
                <a:endParaRPr lang="ru-RU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97" name="Прямая со стрелкой 96"/>
            <p:cNvCxnSpPr/>
            <p:nvPr/>
          </p:nvCxnSpPr>
          <p:spPr>
            <a:xfrm flipV="1">
              <a:off x="6461308" y="3635723"/>
              <a:ext cx="248438" cy="144730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 flipV="1">
              <a:off x="6968027" y="3984318"/>
              <a:ext cx="42366" cy="24701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 стрелкой 102"/>
            <p:cNvCxnSpPr/>
            <p:nvPr/>
          </p:nvCxnSpPr>
          <p:spPr>
            <a:xfrm flipH="1" flipV="1">
              <a:off x="6352525" y="4178980"/>
              <a:ext cx="248855" cy="23803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Box 104"/>
          <p:cNvSpPr txBox="1"/>
          <p:nvPr/>
        </p:nvSpPr>
        <p:spPr>
          <a:xfrm>
            <a:off x="7097240" y="1439092"/>
            <a:ext cx="216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220.5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МэВ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8" name="Группа 247"/>
          <p:cNvGrpSpPr/>
          <p:nvPr/>
        </p:nvGrpSpPr>
        <p:grpSpPr>
          <a:xfrm>
            <a:off x="5377115" y="4393106"/>
            <a:ext cx="3667538" cy="917791"/>
            <a:chOff x="5142323" y="4843884"/>
            <a:chExt cx="3667538" cy="917791"/>
          </a:xfrm>
        </p:grpSpPr>
        <p:grpSp>
          <p:nvGrpSpPr>
            <p:cNvPr id="237" name="Группа 236"/>
            <p:cNvGrpSpPr/>
            <p:nvPr/>
          </p:nvGrpSpPr>
          <p:grpSpPr>
            <a:xfrm>
              <a:off x="5142323" y="4859246"/>
              <a:ext cx="1015436" cy="902429"/>
              <a:chOff x="5456802" y="4856865"/>
              <a:chExt cx="1015436" cy="902429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5456802" y="4893880"/>
                <a:ext cx="1015436" cy="865414"/>
                <a:chOff x="5818071" y="1279655"/>
                <a:chExt cx="1015436" cy="865414"/>
              </a:xfrm>
            </p:grpSpPr>
            <p:sp>
              <p:nvSpPr>
                <p:cNvPr id="107" name="Овал 106"/>
                <p:cNvSpPr/>
                <p:nvPr/>
              </p:nvSpPr>
              <p:spPr>
                <a:xfrm>
                  <a:off x="5878285" y="1279655"/>
                  <a:ext cx="955222" cy="86541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Овал 107"/>
                <p:cNvSpPr/>
                <p:nvPr/>
              </p:nvSpPr>
              <p:spPr>
                <a:xfrm>
                  <a:off x="6034774" y="1784086"/>
                  <a:ext cx="118382" cy="1129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Овал 108"/>
                <p:cNvSpPr/>
                <p:nvPr/>
              </p:nvSpPr>
              <p:spPr>
                <a:xfrm>
                  <a:off x="6367462" y="1868358"/>
                  <a:ext cx="118382" cy="11294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Овал 109"/>
                <p:cNvSpPr/>
                <p:nvPr/>
              </p:nvSpPr>
              <p:spPr>
                <a:xfrm>
                  <a:off x="6641391" y="1709270"/>
                  <a:ext cx="118382" cy="11294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818071" y="1476177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q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6096003" y="1712362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B050"/>
                      </a:solidFill>
                    </a:rPr>
                    <a:t>q</a:t>
                  </a:r>
                  <a:endParaRPr lang="ru-RU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6441865" y="169312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q</a:t>
                  </a:r>
                  <a:endParaRPr lang="ru-RU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14" name="TextBox 113"/>
              <p:cNvSpPr txBox="1"/>
              <p:nvPr/>
            </p:nvSpPr>
            <p:spPr>
              <a:xfrm>
                <a:off x="5601718" y="4869200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B050"/>
                    </a:solidFill>
                  </a:rPr>
                  <a:t>q</a:t>
                </a:r>
                <a:endParaRPr lang="ru-RU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847006" y="5033931"/>
                <a:ext cx="118382" cy="1129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6137184" y="5006065"/>
                <a:ext cx="118382" cy="112942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6" name="Группа 235"/>
              <p:cNvGrpSpPr/>
              <p:nvPr/>
            </p:nvGrpSpPr>
            <p:grpSpPr>
              <a:xfrm>
                <a:off x="5954228" y="4856865"/>
                <a:ext cx="283550" cy="562343"/>
                <a:chOff x="5888138" y="4813054"/>
                <a:chExt cx="283550" cy="562343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5888138" y="5006065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7030A0"/>
                      </a:solidFill>
                    </a:rPr>
                    <a:t>q</a:t>
                  </a:r>
                  <a:endParaRPr lang="ru-RU" b="1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5902267" y="4813054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7030A0"/>
                      </a:solidFill>
                    </a:rPr>
                    <a:t>_</a:t>
                  </a:r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6204365" y="4843884"/>
              <a:ext cx="26054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Q-</a:t>
              </a:r>
              <a:r>
                <a:rPr lang="ru-RU" sz="24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квазмон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М≈11·Т</a:t>
              </a:r>
              <a:r>
                <a:rPr lang="ru-RU" sz="2400" b="1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≈2.4 ГэВ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4873312" y="5208269"/>
            <a:ext cx="2803448" cy="1229423"/>
            <a:chOff x="4983464" y="5570832"/>
            <a:chExt cx="2803448" cy="1229423"/>
          </a:xfrm>
        </p:grpSpPr>
        <p:grpSp>
          <p:nvGrpSpPr>
            <p:cNvPr id="245" name="Группа 244"/>
            <p:cNvGrpSpPr/>
            <p:nvPr/>
          </p:nvGrpSpPr>
          <p:grpSpPr>
            <a:xfrm>
              <a:off x="4983464" y="5873806"/>
              <a:ext cx="2803448" cy="926449"/>
              <a:chOff x="5219181" y="5909088"/>
              <a:chExt cx="2803448" cy="926449"/>
            </a:xfrm>
          </p:grpSpPr>
          <p:grpSp>
            <p:nvGrpSpPr>
              <p:cNvPr id="122" name="Группа 121"/>
              <p:cNvGrpSpPr/>
              <p:nvPr/>
            </p:nvGrpSpPr>
            <p:grpSpPr>
              <a:xfrm>
                <a:off x="5219181" y="5909088"/>
                <a:ext cx="1015436" cy="902429"/>
                <a:chOff x="5456802" y="4856865"/>
                <a:chExt cx="1015436" cy="902429"/>
              </a:xfrm>
            </p:grpSpPr>
            <p:grpSp>
              <p:nvGrpSpPr>
                <p:cNvPr id="123" name="Группа 122"/>
                <p:cNvGrpSpPr/>
                <p:nvPr/>
              </p:nvGrpSpPr>
              <p:grpSpPr>
                <a:xfrm>
                  <a:off x="5456802" y="4893880"/>
                  <a:ext cx="1015436" cy="865414"/>
                  <a:chOff x="5818071" y="1279655"/>
                  <a:chExt cx="1015436" cy="865414"/>
                </a:xfrm>
              </p:grpSpPr>
              <p:sp>
                <p:nvSpPr>
                  <p:cNvPr id="130" name="Овал 129"/>
                  <p:cNvSpPr/>
                  <p:nvPr/>
                </p:nvSpPr>
                <p:spPr>
                  <a:xfrm>
                    <a:off x="5878285" y="1279655"/>
                    <a:ext cx="955222" cy="865414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" name="Овал 130"/>
                  <p:cNvSpPr/>
                  <p:nvPr/>
                </p:nvSpPr>
                <p:spPr>
                  <a:xfrm>
                    <a:off x="6034774" y="1784086"/>
                    <a:ext cx="118382" cy="11294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6367462" y="1868358"/>
                    <a:ext cx="118382" cy="112942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" name="Овал 132"/>
                  <p:cNvSpPr/>
                  <p:nvPr/>
                </p:nvSpPr>
                <p:spPr>
                  <a:xfrm>
                    <a:off x="6641391" y="1709270"/>
                    <a:ext cx="118382" cy="112942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4" name="TextBox 133"/>
                  <p:cNvSpPr txBox="1"/>
                  <p:nvPr/>
                </p:nvSpPr>
                <p:spPr>
                  <a:xfrm>
                    <a:off x="5818071" y="1476177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q</a:t>
                    </a:r>
                    <a:endParaRPr lang="ru-RU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096003" y="1712362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q</a:t>
                    </a:r>
                    <a:endParaRPr lang="ru-RU" b="1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6441865" y="1693120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0070C0"/>
                        </a:solidFill>
                      </a:rPr>
                      <a:t>q</a:t>
                    </a:r>
                    <a:endParaRPr lang="ru-RU" b="1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  <p:sp>
              <p:nvSpPr>
                <p:cNvPr id="124" name="TextBox 123"/>
                <p:cNvSpPr txBox="1"/>
                <p:nvPr/>
              </p:nvSpPr>
              <p:spPr>
                <a:xfrm>
                  <a:off x="5601718" y="4869200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B050"/>
                      </a:solidFill>
                    </a:rPr>
                    <a:t>q</a:t>
                  </a:r>
                  <a:endParaRPr lang="ru-RU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25" name="Овал 124"/>
                <p:cNvSpPr/>
                <p:nvPr/>
              </p:nvSpPr>
              <p:spPr>
                <a:xfrm>
                  <a:off x="5847006" y="5033931"/>
                  <a:ext cx="118382" cy="11294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Овал 125"/>
                <p:cNvSpPr/>
                <p:nvPr/>
              </p:nvSpPr>
              <p:spPr>
                <a:xfrm>
                  <a:off x="6137184" y="5006065"/>
                  <a:ext cx="118382" cy="11294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pSp>
              <p:nvGrpSpPr>
                <p:cNvPr id="127" name="Группа 126"/>
                <p:cNvGrpSpPr/>
                <p:nvPr/>
              </p:nvGrpSpPr>
              <p:grpSpPr>
                <a:xfrm>
                  <a:off x="5954228" y="4856865"/>
                  <a:ext cx="283550" cy="562343"/>
                  <a:chOff x="5888138" y="4813054"/>
                  <a:chExt cx="283550" cy="562343"/>
                </a:xfrm>
              </p:grpSpPr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5888138" y="5006065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rgbClr val="7030A0"/>
                        </a:solidFill>
                      </a:rPr>
                      <a:t>q</a:t>
                    </a:r>
                    <a:endParaRPr lang="ru-RU" b="1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5902267" y="4813054"/>
                    <a:ext cx="26942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b="1" dirty="0">
                        <a:solidFill>
                          <a:srgbClr val="7030A0"/>
                        </a:solidFill>
                      </a:rPr>
                      <a:t>_</a:t>
                    </a:r>
                  </a:p>
                </p:txBody>
              </p:sp>
            </p:grpSp>
          </p:grpSp>
          <p:grpSp>
            <p:nvGrpSpPr>
              <p:cNvPr id="137" name="Группа 136"/>
              <p:cNvGrpSpPr/>
              <p:nvPr/>
            </p:nvGrpSpPr>
            <p:grpSpPr>
              <a:xfrm flipH="1">
                <a:off x="6427580" y="5970123"/>
                <a:ext cx="955222" cy="865414"/>
                <a:chOff x="5878285" y="1279655"/>
                <a:chExt cx="955222" cy="865414"/>
              </a:xfrm>
            </p:grpSpPr>
            <p:sp>
              <p:nvSpPr>
                <p:cNvPr id="138" name="Овал 137"/>
                <p:cNvSpPr/>
                <p:nvPr/>
              </p:nvSpPr>
              <p:spPr>
                <a:xfrm>
                  <a:off x="5878285" y="1279655"/>
                  <a:ext cx="955222" cy="86541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Овал 138"/>
                <p:cNvSpPr/>
                <p:nvPr/>
              </p:nvSpPr>
              <p:spPr>
                <a:xfrm>
                  <a:off x="6158909" y="1439538"/>
                  <a:ext cx="118382" cy="1129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" name="Овал 139"/>
                <p:cNvSpPr/>
                <p:nvPr/>
              </p:nvSpPr>
              <p:spPr>
                <a:xfrm>
                  <a:off x="6243193" y="1925490"/>
                  <a:ext cx="118382" cy="112942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6640907" y="1581417"/>
                  <a:ext cx="118382" cy="112942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962276" y="1325027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q</a:t>
                  </a:r>
                  <a:endParaRPr lang="ru-RU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6061465" y="1664108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B050"/>
                      </a:solidFill>
                    </a:rPr>
                    <a:t>q</a:t>
                  </a:r>
                  <a:endParaRPr lang="ru-RU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6447433" y="1359597"/>
                  <a:ext cx="2694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70C0"/>
                      </a:solidFill>
                    </a:rPr>
                    <a:t>q</a:t>
                  </a:r>
                  <a:endParaRPr lang="ru-RU" b="1" dirty="0">
                    <a:solidFill>
                      <a:srgbClr val="0070C0"/>
                    </a:solidFill>
                  </a:endParaRPr>
                </a:p>
              </p:txBody>
            </p:sp>
          </p:grpSp>
          <p:cxnSp>
            <p:nvCxnSpPr>
              <p:cNvPr id="145" name="Прямая со стрелкой 144"/>
              <p:cNvCxnSpPr/>
              <p:nvPr/>
            </p:nvCxnSpPr>
            <p:spPr>
              <a:xfrm>
                <a:off x="6122347" y="6437004"/>
                <a:ext cx="703862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diamond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Прямая со стрелкой 146"/>
              <p:cNvCxnSpPr/>
              <p:nvPr/>
            </p:nvCxnSpPr>
            <p:spPr>
              <a:xfrm>
                <a:off x="6286062" y="6333506"/>
                <a:ext cx="288133" cy="2039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/>
              <p:cNvSpPr txBox="1"/>
              <p:nvPr/>
            </p:nvSpPr>
            <p:spPr>
              <a:xfrm flipH="1">
                <a:off x="6186230" y="5945340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ξ</a:t>
                </a:r>
                <a:endParaRPr lang="ru-RU" b="1" dirty="0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 flipH="1">
                <a:off x="6500942" y="6359568"/>
                <a:ext cx="2694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k</a:t>
                </a:r>
                <a:endParaRPr lang="ru-RU" b="1" dirty="0"/>
              </a:p>
            </p:txBody>
          </p:sp>
          <p:cxnSp>
            <p:nvCxnSpPr>
              <p:cNvPr id="153" name="Прямая со стрелкой 152"/>
              <p:cNvCxnSpPr/>
              <p:nvPr/>
            </p:nvCxnSpPr>
            <p:spPr>
              <a:xfrm flipH="1">
                <a:off x="7382802" y="6375718"/>
                <a:ext cx="473826" cy="3493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4" name="TextBox 243"/>
              <p:cNvSpPr txBox="1"/>
              <p:nvPr/>
            </p:nvSpPr>
            <p:spPr>
              <a:xfrm>
                <a:off x="7268897" y="6419397"/>
                <a:ext cx="7537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(</a:t>
                </a:r>
                <a:r>
                  <a:rPr lang="en-US" sz="2000" b="1" dirty="0" err="1" smtClean="0"/>
                  <a:t>E,p</a:t>
                </a:r>
                <a:r>
                  <a:rPr lang="en-US" sz="2000" b="1" dirty="0" smtClean="0"/>
                  <a:t>)</a:t>
                </a:r>
                <a:endParaRPr lang="ru-RU" sz="2000" b="1" dirty="0"/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6438702" y="5570832"/>
              <a:ext cx="5212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</a:t>
              </a:r>
              <a:r>
                <a:rPr lang="en-US" sz="2000" b="1" baseline="-25000" dirty="0" smtClean="0"/>
                <a:t>N</a:t>
              </a:r>
              <a:endParaRPr lang="ru-RU" sz="2000" b="1" baseline="-25000" dirty="0"/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7535467" y="6296832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k=(</a:t>
            </a:r>
            <a:r>
              <a:rPr lang="en-US" sz="2400" b="1" dirty="0" err="1" smtClean="0">
                <a:solidFill>
                  <a:srgbClr val="C00000"/>
                </a:solidFill>
              </a:rPr>
              <a:t>T+p</a:t>
            </a:r>
            <a:r>
              <a:rPr lang="en-US" sz="2400" b="1" dirty="0" smtClean="0">
                <a:solidFill>
                  <a:srgbClr val="C00000"/>
                </a:solidFill>
              </a:rPr>
              <a:t>)/2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093312" y="580018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T=E-M</a:t>
            </a:r>
            <a:r>
              <a:rPr lang="en-US" b="1" baseline="-25000" dirty="0" smtClean="0"/>
              <a:t>N</a:t>
            </a:r>
            <a:endParaRPr lang="ru-RU" b="1" dirty="0"/>
          </a:p>
        </p:txBody>
      </p:sp>
      <p:grpSp>
        <p:nvGrpSpPr>
          <p:cNvPr id="251" name="Группа 250"/>
          <p:cNvGrpSpPr/>
          <p:nvPr/>
        </p:nvGrpSpPr>
        <p:grpSpPr>
          <a:xfrm>
            <a:off x="6902000" y="4981454"/>
            <a:ext cx="1526951" cy="923330"/>
            <a:chOff x="7265298" y="5048056"/>
            <a:chExt cx="1526951" cy="923330"/>
          </a:xfrm>
        </p:grpSpPr>
        <p:sp>
          <p:nvSpPr>
            <p:cNvPr id="159" name="TextBox 158"/>
            <p:cNvSpPr txBox="1"/>
            <p:nvPr/>
          </p:nvSpPr>
          <p:spPr>
            <a:xfrm>
              <a:off x="7515938" y="5257288"/>
              <a:ext cx="1276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E+</a:t>
              </a:r>
              <a:r>
                <a:rPr lang="el-GR" b="1" dirty="0" smtClean="0"/>
                <a:t>ξ</a:t>
              </a:r>
              <a:r>
                <a:rPr lang="en-US" b="1" dirty="0" smtClean="0"/>
                <a:t>=</a:t>
              </a:r>
              <a:r>
                <a:rPr lang="en-US" b="1" dirty="0" err="1" smtClean="0"/>
                <a:t>M</a:t>
              </a:r>
              <a:r>
                <a:rPr lang="en-US" b="1" baseline="-25000" dirty="0" err="1" smtClean="0"/>
                <a:t>N</a:t>
              </a:r>
              <a:r>
                <a:rPr lang="en-US" b="1" dirty="0" err="1" smtClean="0"/>
                <a:t>+k</a:t>
              </a:r>
              <a:endParaRPr lang="ru-RU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7574461" y="5520906"/>
              <a:ext cx="768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</a:t>
              </a:r>
              <a:r>
                <a:rPr lang="en-US" b="1" dirty="0" smtClean="0"/>
                <a:t>-</a:t>
              </a:r>
              <a:r>
                <a:rPr lang="el-GR" b="1" dirty="0" smtClean="0"/>
                <a:t>ξ</a:t>
              </a:r>
              <a:r>
                <a:rPr lang="en-US" b="1" dirty="0" smtClean="0"/>
                <a:t>=k</a:t>
              </a:r>
              <a:endParaRPr lang="ru-RU" b="1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7265298" y="5048056"/>
              <a:ext cx="4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/>
                <a:t>{</a:t>
              </a:r>
              <a:endParaRPr lang="ru-RU" sz="5400" b="1" dirty="0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7503418" y="1063522"/>
            <a:ext cx="168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Непертурбативный</a:t>
            </a:r>
            <a:r>
              <a:rPr lang="ru-RU" sz="1200" b="1" dirty="0" smtClean="0"/>
              <a:t> физический вакуум</a:t>
            </a:r>
            <a:endParaRPr lang="ru-RU" sz="1200" b="1" dirty="0"/>
          </a:p>
        </p:txBody>
      </p:sp>
      <p:sp>
        <p:nvSpPr>
          <p:cNvPr id="146" name="TextBox 145"/>
          <p:cNvSpPr txBox="1"/>
          <p:nvPr/>
        </p:nvSpPr>
        <p:spPr>
          <a:xfrm>
            <a:off x="5263516" y="6400154"/>
            <a:ext cx="231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ёсткая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адронизация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8" name="Группа 147"/>
          <p:cNvGrpSpPr/>
          <p:nvPr/>
        </p:nvGrpSpPr>
        <p:grpSpPr>
          <a:xfrm>
            <a:off x="4912616" y="2305956"/>
            <a:ext cx="1098048" cy="937579"/>
            <a:chOff x="4982109" y="2183415"/>
            <a:chExt cx="1098048" cy="937579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4982109" y="2209620"/>
              <a:ext cx="370441" cy="909233"/>
              <a:chOff x="4982109" y="2209620"/>
              <a:chExt cx="370441" cy="909233"/>
            </a:xfrm>
          </p:grpSpPr>
          <p:cxnSp>
            <p:nvCxnSpPr>
              <p:cNvPr id="178" name="Прямая соединительная линия 177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Полилиния 178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5377042" y="2189224"/>
              <a:ext cx="0" cy="93125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>
              <a:off x="5681179" y="2183415"/>
              <a:ext cx="0" cy="93125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Группа 154"/>
            <p:cNvGrpSpPr/>
            <p:nvPr/>
          </p:nvGrpSpPr>
          <p:grpSpPr>
            <a:xfrm>
              <a:off x="5286485" y="2208083"/>
              <a:ext cx="370441" cy="909233"/>
              <a:chOff x="4982109" y="2209620"/>
              <a:chExt cx="370441" cy="909233"/>
            </a:xfrm>
          </p:grpSpPr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Полилиния 176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6" name="Группа 155"/>
            <p:cNvGrpSpPr/>
            <p:nvPr/>
          </p:nvGrpSpPr>
          <p:grpSpPr>
            <a:xfrm flipH="1">
              <a:off x="5407874" y="2211761"/>
              <a:ext cx="370441" cy="909233"/>
              <a:chOff x="4982109" y="2209620"/>
              <a:chExt cx="370441" cy="909233"/>
            </a:xfrm>
          </p:grpSpPr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Полилиния 174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 flipH="1">
              <a:off x="5709716" y="2205505"/>
              <a:ext cx="370441" cy="909233"/>
              <a:chOff x="4982109" y="2209620"/>
              <a:chExt cx="370441" cy="909233"/>
            </a:xfrm>
          </p:grpSpPr>
          <p:cxnSp>
            <p:nvCxnSpPr>
              <p:cNvPr id="172" name="Прямая соединительная линия 171"/>
              <p:cNvCxnSpPr/>
              <p:nvPr/>
            </p:nvCxnSpPr>
            <p:spPr>
              <a:xfrm>
                <a:off x="4982109" y="2209620"/>
                <a:ext cx="258557" cy="3571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Полилиния 172"/>
              <p:cNvSpPr/>
              <p:nvPr/>
            </p:nvSpPr>
            <p:spPr>
              <a:xfrm>
                <a:off x="5231106" y="2554497"/>
                <a:ext cx="121444" cy="564356"/>
              </a:xfrm>
              <a:custGeom>
                <a:avLst/>
                <a:gdLst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40481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8106 w 121444"/>
                  <a:gd name="connsiteY6" fmla="*/ 228600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7156 w 121444"/>
                  <a:gd name="connsiteY8" fmla="*/ 357187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33338 w 121444"/>
                  <a:gd name="connsiteY1" fmla="*/ 52387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54769 w 121444"/>
                  <a:gd name="connsiteY3" fmla="*/ 97631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3819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66675 w 121444"/>
                  <a:gd name="connsiteY4" fmla="*/ 145256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73819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83343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92869 w 121444"/>
                  <a:gd name="connsiteY7" fmla="*/ 290512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11919 w 121444"/>
                  <a:gd name="connsiteY9" fmla="*/ 428625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9063 w 121444"/>
                  <a:gd name="connsiteY10" fmla="*/ 511969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2393 w 121444"/>
                  <a:gd name="connsiteY8" fmla="*/ 359568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09537 w 121444"/>
                  <a:gd name="connsiteY9" fmla="*/ 431006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6680 w 121444"/>
                  <a:gd name="connsiteY9" fmla="*/ 447674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50006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09538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73819 w 121444"/>
                  <a:gd name="connsiteY4" fmla="*/ 147637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83344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35744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  <a:gd name="connsiteX0" fmla="*/ 0 w 121444"/>
                  <a:gd name="connsiteY0" fmla="*/ 0 h 564356"/>
                  <a:gd name="connsiteX1" fmla="*/ 26194 w 121444"/>
                  <a:gd name="connsiteY1" fmla="*/ 38100 h 564356"/>
                  <a:gd name="connsiteX2" fmla="*/ 45244 w 121444"/>
                  <a:gd name="connsiteY2" fmla="*/ 76200 h 564356"/>
                  <a:gd name="connsiteX3" fmla="*/ 61912 w 121444"/>
                  <a:gd name="connsiteY3" fmla="*/ 119063 h 564356"/>
                  <a:gd name="connsiteX4" fmla="*/ 69056 w 121444"/>
                  <a:gd name="connsiteY4" fmla="*/ 152399 h 564356"/>
                  <a:gd name="connsiteX5" fmla="*/ 78582 w 121444"/>
                  <a:gd name="connsiteY5" fmla="*/ 190500 h 564356"/>
                  <a:gd name="connsiteX6" fmla="*/ 90487 w 121444"/>
                  <a:gd name="connsiteY6" fmla="*/ 247650 h 564356"/>
                  <a:gd name="connsiteX7" fmla="*/ 100013 w 121444"/>
                  <a:gd name="connsiteY7" fmla="*/ 307180 h 564356"/>
                  <a:gd name="connsiteX8" fmla="*/ 107156 w 121444"/>
                  <a:gd name="connsiteY8" fmla="*/ 366712 h 564356"/>
                  <a:gd name="connsiteX9" fmla="*/ 114299 w 121444"/>
                  <a:gd name="connsiteY9" fmla="*/ 454817 h 564356"/>
                  <a:gd name="connsiteX10" fmla="*/ 116682 w 121444"/>
                  <a:gd name="connsiteY10" fmla="*/ 514350 h 564356"/>
                  <a:gd name="connsiteX11" fmla="*/ 121444 w 121444"/>
                  <a:gd name="connsiteY11" fmla="*/ 564356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444" h="564356">
                    <a:moveTo>
                      <a:pt x="0" y="0"/>
                    </a:moveTo>
                    <a:cubicBezTo>
                      <a:pt x="13295" y="20042"/>
                      <a:pt x="18653" y="25400"/>
                      <a:pt x="26194" y="38100"/>
                    </a:cubicBezTo>
                    <a:cubicBezTo>
                      <a:pt x="33735" y="50800"/>
                      <a:pt x="39291" y="62706"/>
                      <a:pt x="45244" y="76200"/>
                    </a:cubicBezTo>
                    <a:cubicBezTo>
                      <a:pt x="51197" y="89694"/>
                      <a:pt x="57943" y="106363"/>
                      <a:pt x="61912" y="119063"/>
                    </a:cubicBezTo>
                    <a:cubicBezTo>
                      <a:pt x="65881" y="131763"/>
                      <a:pt x="66278" y="140493"/>
                      <a:pt x="69056" y="152399"/>
                    </a:cubicBezTo>
                    <a:cubicBezTo>
                      <a:pt x="71834" y="164305"/>
                      <a:pt x="75010" y="174625"/>
                      <a:pt x="78582" y="190500"/>
                    </a:cubicBezTo>
                    <a:cubicBezTo>
                      <a:pt x="82154" y="206375"/>
                      <a:pt x="86915" y="228203"/>
                      <a:pt x="90487" y="247650"/>
                    </a:cubicBezTo>
                    <a:cubicBezTo>
                      <a:pt x="94059" y="267097"/>
                      <a:pt x="97235" y="287336"/>
                      <a:pt x="100013" y="307180"/>
                    </a:cubicBezTo>
                    <a:cubicBezTo>
                      <a:pt x="102791" y="327024"/>
                      <a:pt x="104775" y="342106"/>
                      <a:pt x="107156" y="366712"/>
                    </a:cubicBezTo>
                    <a:cubicBezTo>
                      <a:pt x="109537" y="391318"/>
                      <a:pt x="112711" y="430211"/>
                      <a:pt x="114299" y="454817"/>
                    </a:cubicBezTo>
                    <a:cubicBezTo>
                      <a:pt x="115887" y="479423"/>
                      <a:pt x="115491" y="496094"/>
                      <a:pt x="116682" y="514350"/>
                    </a:cubicBezTo>
                    <a:cubicBezTo>
                      <a:pt x="117873" y="532606"/>
                      <a:pt x="121047" y="549473"/>
                      <a:pt x="121444" y="56435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58" name="Овал 157"/>
            <p:cNvSpPr/>
            <p:nvPr/>
          </p:nvSpPr>
          <p:spPr>
            <a:xfrm>
              <a:off x="5287595" y="2585225"/>
              <a:ext cx="88997" cy="89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5694078" y="2540288"/>
              <a:ext cx="88997" cy="89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5386499" y="2558570"/>
              <a:ext cx="88997" cy="898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5589304" y="2558085"/>
              <a:ext cx="88997" cy="8987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5690739" y="2587683"/>
              <a:ext cx="88997" cy="898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5286814" y="2535116"/>
              <a:ext cx="88997" cy="8987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1" name="Прямая со стрелкой 170"/>
            <p:cNvCxnSpPr/>
            <p:nvPr/>
          </p:nvCxnSpPr>
          <p:spPr>
            <a:xfrm flipV="1">
              <a:off x="5450296" y="2777239"/>
              <a:ext cx="16258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Группа 179"/>
          <p:cNvGrpSpPr/>
          <p:nvPr/>
        </p:nvGrpSpPr>
        <p:grpSpPr>
          <a:xfrm>
            <a:off x="4991393" y="3295054"/>
            <a:ext cx="1187666" cy="1098583"/>
            <a:chOff x="4929178" y="3318548"/>
            <a:chExt cx="1187666" cy="1098583"/>
          </a:xfrm>
        </p:grpSpPr>
        <p:sp>
          <p:nvSpPr>
            <p:cNvPr id="181" name="Овал 180"/>
            <p:cNvSpPr/>
            <p:nvPr/>
          </p:nvSpPr>
          <p:spPr>
            <a:xfrm>
              <a:off x="4929178" y="3318548"/>
              <a:ext cx="1187666" cy="1098583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5141779" y="3514554"/>
              <a:ext cx="754770" cy="688193"/>
            </a:xfrm>
            <a:prstGeom prst="ellipse">
              <a:avLst/>
            </a:prstGeom>
            <a:noFill/>
            <a:ln>
              <a:solidFill>
                <a:srgbClr val="00206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5599678" y="3971323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5599508" y="374878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5549882" y="4210459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5126703" y="4119190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4966469" y="3653008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5203545" y="3635273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5343848" y="3534148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5328261" y="363966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5154722" y="3845982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5918163" y="368164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5698041" y="3758727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5377115" y="3905357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5350128" y="3983306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5460625" y="3320659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5578044" y="3526895"/>
              <a:ext cx="194108" cy="18839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038" y="3741094"/>
            <a:ext cx="3672962" cy="2623969"/>
          </a:xfrm>
          <a:prstGeom prst="rect">
            <a:avLst/>
          </a:prstGeom>
        </p:spPr>
      </p:pic>
      <p:sp>
        <p:nvSpPr>
          <p:cNvPr id="230" name="TextShape 1"/>
          <p:cNvSpPr txBox="1"/>
          <p:nvPr/>
        </p:nvSpPr>
        <p:spPr>
          <a:xfrm>
            <a:off x="87714" y="1103067"/>
            <a:ext cx="5428261" cy="243316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2000" b="1" spc="-1" dirty="0">
                <a:solidFill>
                  <a:srgbClr val="333333"/>
                </a:solidFill>
                <a:latin typeface="Arial"/>
                <a:ea typeface="Arial"/>
              </a:rPr>
              <a:t>М</a:t>
            </a:r>
            <a:r>
              <a:rPr lang="ru-RU" sz="2000" b="1" spc="-1" dirty="0" smtClean="0">
                <a:solidFill>
                  <a:srgbClr val="333333"/>
                </a:solidFill>
                <a:latin typeface="Arial"/>
                <a:ea typeface="Arial"/>
              </a:rPr>
              <a:t>ножественность пионов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 при протон-антипротонной и </a:t>
            </a:r>
            <a:r>
              <a:rPr lang="ru-RU" sz="2000" spc="-1" dirty="0" err="1" smtClean="0">
                <a:solidFill>
                  <a:srgbClr val="333333"/>
                </a:solidFill>
                <a:latin typeface="Arial"/>
                <a:ea typeface="Arial"/>
              </a:rPr>
              <a:t>е</a:t>
            </a:r>
            <a:r>
              <a:rPr lang="ru-RU" sz="2000" b="1" spc="-1" baseline="30000" dirty="0" err="1" smtClean="0">
                <a:solidFill>
                  <a:srgbClr val="333333"/>
                </a:solidFill>
                <a:latin typeface="Arial"/>
                <a:ea typeface="Arial"/>
              </a:rPr>
              <a:t>+</a:t>
            </a:r>
            <a:r>
              <a:rPr lang="ru-RU" sz="2000" spc="-1" dirty="0" err="1" smtClean="0">
                <a:solidFill>
                  <a:srgbClr val="333333"/>
                </a:solidFill>
                <a:latin typeface="Arial"/>
                <a:ea typeface="Arial"/>
              </a:rPr>
              <a:t>е</a:t>
            </a:r>
            <a:r>
              <a:rPr lang="ru-RU" sz="2000" b="1" spc="-1" baseline="30000" dirty="0" smtClean="0">
                <a:solidFill>
                  <a:srgbClr val="333333"/>
                </a:solidFill>
                <a:latin typeface="Arial"/>
                <a:ea typeface="Arial"/>
              </a:rPr>
              <a:t>-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  <a:ea typeface="Arial"/>
              </a:rPr>
              <a:t> </a:t>
            </a:r>
            <a:r>
              <a:rPr lang="ru-RU" sz="2000" b="1" spc="-1" dirty="0" smtClean="0">
                <a:solidFill>
                  <a:srgbClr val="0070C0"/>
                </a:solidFill>
                <a:latin typeface="Arial"/>
                <a:ea typeface="Arial"/>
              </a:rPr>
              <a:t>аннигиляции</a:t>
            </a:r>
            <a:endParaRPr lang="ru-RU" sz="2000" b="1" strike="noStrike" spc="-1" dirty="0" smtClean="0">
              <a:solidFill>
                <a:srgbClr val="0070C0"/>
              </a:solidFill>
              <a:latin typeface="Arial"/>
              <a:ea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333333"/>
                </a:solidFill>
                <a:latin typeface="Arial"/>
              </a:rPr>
              <a:t>Спектр нейтронов при </a:t>
            </a:r>
            <a:r>
              <a:rPr lang="ru-RU" sz="2000" b="1" spc="-1" dirty="0" smtClean="0">
                <a:solidFill>
                  <a:srgbClr val="0070C0"/>
                </a:solidFill>
                <a:latin typeface="Arial"/>
              </a:rPr>
              <a:t>захвате </a:t>
            </a:r>
            <a:r>
              <a:rPr lang="el-GR" sz="2000" b="1" spc="-1" dirty="0" smtClean="0">
                <a:solidFill>
                  <a:srgbClr val="0070C0"/>
                </a:solidFill>
                <a:latin typeface="Arial"/>
              </a:rPr>
              <a:t>π</a:t>
            </a:r>
            <a:r>
              <a:rPr lang="ru-RU" sz="2000" b="1" spc="-1" baseline="30000" dirty="0" smtClean="0">
                <a:solidFill>
                  <a:srgbClr val="0070C0"/>
                </a:solidFill>
                <a:latin typeface="Arial"/>
              </a:rPr>
              <a:t>-</a:t>
            </a:r>
            <a:r>
              <a:rPr lang="ru-RU" sz="2000" spc="-1" dirty="0" smtClean="0">
                <a:solidFill>
                  <a:srgbClr val="333333"/>
                </a:solidFill>
                <a:latin typeface="Arial"/>
              </a:rPr>
              <a:t> мезона</a:t>
            </a: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2000" b="1" strike="noStrike" spc="-1" dirty="0" smtClean="0">
                <a:solidFill>
                  <a:srgbClr val="0070C0"/>
                </a:solidFill>
                <a:latin typeface="Arial"/>
              </a:rPr>
              <a:t>Анизотропия</a:t>
            </a:r>
            <a:r>
              <a:rPr lang="ru-RU" sz="2000" b="1" strike="noStrike" spc="-1" dirty="0" smtClean="0">
                <a:solidFill>
                  <a:srgbClr val="333333"/>
                </a:solidFill>
                <a:latin typeface="Arial"/>
              </a:rPr>
              <a:t> протонных спектров </a:t>
            </a:r>
            <a:r>
              <a:rPr lang="ru-RU" sz="2000" b="0" strike="noStrike" spc="-1" dirty="0" smtClean="0">
                <a:solidFill>
                  <a:srgbClr val="333333"/>
                </a:solidFill>
                <a:latin typeface="Arial"/>
              </a:rPr>
              <a:t>в фото-ядерных реакциях при </a:t>
            </a:r>
            <a:r>
              <a:rPr lang="en-US" sz="2000" b="1" spc="-1" dirty="0" smtClean="0">
                <a:solidFill>
                  <a:srgbClr val="333333"/>
                </a:solidFill>
                <a:latin typeface="Arial"/>
              </a:rPr>
              <a:t>60 </a:t>
            </a:r>
            <a:r>
              <a:rPr lang="ru-RU" sz="2000" b="1" spc="-1" dirty="0" smtClean="0">
                <a:solidFill>
                  <a:srgbClr val="333333"/>
                </a:solidFill>
                <a:latin typeface="Arial"/>
              </a:rPr>
              <a:t>МэВ</a:t>
            </a:r>
          </a:p>
          <a:p>
            <a:pPr marL="285840" indent="-285480"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2000" spc="-1" dirty="0">
                <a:solidFill>
                  <a:srgbClr val="333333"/>
                </a:solidFill>
              </a:rPr>
              <a:t>Спектр нейтронов при </a:t>
            </a:r>
            <a:r>
              <a:rPr lang="ru-RU" sz="2000" b="1" spc="-1" dirty="0">
                <a:solidFill>
                  <a:srgbClr val="0070C0"/>
                </a:solidFill>
              </a:rPr>
              <a:t>захвате</a:t>
            </a:r>
            <a:r>
              <a:rPr lang="ru-RU" sz="2000" spc="-1" dirty="0">
                <a:solidFill>
                  <a:srgbClr val="0070C0"/>
                </a:solidFill>
              </a:rPr>
              <a:t> </a:t>
            </a:r>
            <a:r>
              <a:rPr lang="el-GR" sz="2000" b="1" spc="-1" dirty="0" smtClean="0">
                <a:solidFill>
                  <a:srgbClr val="0070C0"/>
                </a:solidFill>
              </a:rPr>
              <a:t>μ</a:t>
            </a:r>
            <a:r>
              <a:rPr lang="ru-RU" sz="2000" b="1" spc="-1" baseline="30000" dirty="0" smtClean="0">
                <a:solidFill>
                  <a:srgbClr val="0070C0"/>
                </a:solidFill>
              </a:rPr>
              <a:t>-</a:t>
            </a:r>
            <a:r>
              <a:rPr lang="ru-RU" sz="2000" spc="-1" dirty="0" smtClean="0">
                <a:solidFill>
                  <a:srgbClr val="0070C0"/>
                </a:solidFill>
              </a:rPr>
              <a:t> </a:t>
            </a:r>
            <a:r>
              <a:rPr lang="ru-RU" sz="2000" spc="-1" dirty="0" smtClean="0">
                <a:solidFill>
                  <a:srgbClr val="333333"/>
                </a:solidFill>
              </a:rPr>
              <a:t>мезона</a:t>
            </a:r>
          </a:p>
          <a:p>
            <a:pPr marL="285840" indent="-285480"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r>
              <a:rPr lang="ru-RU" sz="2000" spc="-1" dirty="0" smtClean="0">
                <a:solidFill>
                  <a:srgbClr val="333333"/>
                </a:solidFill>
              </a:rPr>
              <a:t>Температура вакуума </a:t>
            </a:r>
            <a:r>
              <a:rPr lang="ru-RU" sz="2000" b="1" spc="-1" dirty="0" smtClean="0">
                <a:solidFill>
                  <a:srgbClr val="C00000"/>
                </a:solidFill>
              </a:rPr>
              <a:t>Т</a:t>
            </a:r>
            <a:r>
              <a:rPr lang="ru-RU" sz="2000" b="1" spc="-1" baseline="-25000" dirty="0" smtClean="0">
                <a:solidFill>
                  <a:srgbClr val="C00000"/>
                </a:solidFill>
              </a:rPr>
              <a:t>с</a:t>
            </a:r>
            <a:r>
              <a:rPr lang="ru-RU" sz="2000" spc="-1" dirty="0" smtClean="0">
                <a:solidFill>
                  <a:srgbClr val="333333"/>
                </a:solidFill>
              </a:rPr>
              <a:t> и </a:t>
            </a:r>
            <a:r>
              <a:rPr lang="ru-RU" sz="2000" b="1" spc="-1" dirty="0" smtClean="0">
                <a:solidFill>
                  <a:srgbClr val="0070C0"/>
                </a:solidFill>
              </a:rPr>
              <a:t>массы адронов</a:t>
            </a:r>
            <a:endParaRPr lang="ru-RU" sz="2000" b="1" spc="-1" dirty="0">
              <a:solidFill>
                <a:srgbClr val="0070C0"/>
              </a:solidFill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333333"/>
              </a:buClr>
              <a:buFont typeface="Arial"/>
              <a:buChar char="•"/>
            </a:pPr>
            <a:endParaRPr lang="ru-RU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511228" y="132275"/>
            <a:ext cx="6818760" cy="94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Наиболее яркие </a:t>
            </a:r>
            <a:r>
              <a:rPr lang="ru-RU" sz="3200" b="1" strike="noStrike" spc="-1" dirty="0" err="1" smtClean="0">
                <a:solidFill>
                  <a:srgbClr val="000000"/>
                </a:solidFill>
                <a:latin typeface="Arial"/>
                <a:ea typeface="Arial"/>
              </a:rPr>
              <a:t>кварковые</a:t>
            </a:r>
            <a:r>
              <a:rPr lang="ru-RU" sz="3200" b="1" strike="noStrike" spc="-1" dirty="0" smtClean="0">
                <a:solidFill>
                  <a:srgbClr val="000000"/>
                </a:solidFill>
                <a:latin typeface="Arial"/>
                <a:ea typeface="Arial"/>
              </a:rPr>
              <a:t> эффекты в ядерных реакциях</a:t>
            </a: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/>
          <a:stretch/>
        </p:blipFill>
        <p:spPr>
          <a:xfrm>
            <a:off x="5455403" y="1081595"/>
            <a:ext cx="3643136" cy="27237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/>
          <a:stretch/>
        </p:blipFill>
        <p:spPr>
          <a:xfrm>
            <a:off x="3492773" y="3741094"/>
            <a:ext cx="2023203" cy="300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9"/>
          <a:stretch/>
        </p:blipFill>
        <p:spPr>
          <a:xfrm>
            <a:off x="14819" y="3722132"/>
            <a:ext cx="3507670" cy="2483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855" y="2856399"/>
            <a:ext cx="30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 множественности пионов с ростом энергии аннигиляции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9988" y="2494924"/>
            <a:ext cx="1678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 МэВ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9410" y="1425563"/>
            <a:ext cx="2410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Аннигиляционный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"Термометр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262" y="4222798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9798" y="4022743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7048" y="4157655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520" y="5555434"/>
            <a:ext cx="67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0161" y="5213939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9372" y="5213939"/>
            <a:ext cx="67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059180" y="4581400"/>
            <a:ext cx="11047" cy="591031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64391" y="4622908"/>
            <a:ext cx="45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27993" y="4120254"/>
            <a:ext cx="57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6211" y="4836971"/>
            <a:ext cx="7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42928" y="5489009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3464" y="5337373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86419" y="4793770"/>
            <a:ext cx="100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6419" y="5180751"/>
            <a:ext cx="138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+p=n+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8556" y="5738700"/>
            <a:ext cx="141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Са(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,р)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МэВ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714" y="6119336"/>
            <a:ext cx="35879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неупругие (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кварковые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процессы + нейтронное испарение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Моделируется выход тяжёлых ядерных фрагментов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2570" y="6293269"/>
            <a:ext cx="361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КИФО добавлены </a:t>
            </a:r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кварковые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</a:t>
            </a:r>
            <a:r>
              <a:rPr lang="el-G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u→d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l-G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1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d+anti-u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1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46076" y="3879056"/>
            <a:ext cx="173062" cy="2785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824" y="3664346"/>
            <a:ext cx="1022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7081" y="4312114"/>
            <a:ext cx="640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лубоко </a:t>
            </a:r>
            <a:r>
              <a:rPr lang="ru-RU" sz="1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неупруг</a:t>
            </a:r>
            <a:r>
              <a:rPr lang="ru-RU" sz="1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 </a:t>
            </a:r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23017" y="4092315"/>
            <a:ext cx="937732" cy="26726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17927" y="4273922"/>
            <a:ext cx="937732" cy="26726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52512" y="5417509"/>
            <a:ext cx="937732" cy="26726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94154" y="5488229"/>
            <a:ext cx="937732" cy="26726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421432" y="5404575"/>
            <a:ext cx="937732" cy="26726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98177" y="4501333"/>
            <a:ext cx="188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16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593359" y="4175693"/>
            <a:ext cx="842061" cy="344671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535988" y="5373544"/>
            <a:ext cx="842061" cy="344671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291787" y="4251916"/>
            <a:ext cx="842061" cy="344671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92562" y="5477074"/>
            <a:ext cx="842061" cy="344671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69477" y="5392812"/>
            <a:ext cx="842061" cy="344671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24815" y="3951937"/>
            <a:ext cx="102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00402" y="4017343"/>
            <a:ext cx="142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захват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876" y="401284"/>
            <a:ext cx="7170320" cy="492480"/>
          </a:xfrm>
        </p:spPr>
        <p:txBody>
          <a:bodyPr/>
          <a:lstStyle/>
          <a:p>
            <a:r>
              <a:rPr lang="ru-RU" sz="28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Температура вакуума при аннигиляции</a:t>
            </a:r>
            <a:endParaRPr lang="ru-RU" sz="28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/>
          <a:stretch/>
        </p:blipFill>
        <p:spPr>
          <a:xfrm>
            <a:off x="116238" y="944753"/>
            <a:ext cx="7896386" cy="5903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423" y="2074395"/>
            <a:ext cx="4029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 пионов растёт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ростом энергии аннигиляции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076" y="2764846"/>
            <a:ext cx="2479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220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МэВ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139" y="1610510"/>
            <a:ext cx="5675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Аннигиляционный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термометр"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391" y="4929859"/>
            <a:ext cx="675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V.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Degtyarenko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H.-P.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Wellisch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"CHIPS event generator I: Nucleon-antinucleon annihilation at rest",   Eur. Phys. J. A 8, 217 (2000)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625885" y="3896587"/>
            <a:ext cx="1673817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6145078" y="3861716"/>
            <a:ext cx="77492" cy="697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6183824" y="4065419"/>
            <a:ext cx="866384" cy="2886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81915" y="3852304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3537" y="4026922"/>
            <a:ext cx="77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20690" y="3656627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4171" y="3655487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2640" y="3442032"/>
            <a:ext cx="282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5831283" y="3479689"/>
            <a:ext cx="269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ξ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1216" y="3546782"/>
            <a:ext cx="328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542378" y="4189848"/>
            <a:ext cx="2572730" cy="1015663"/>
            <a:chOff x="4409339" y="4013114"/>
            <a:chExt cx="2572730" cy="1015663"/>
          </a:xfrm>
        </p:grpSpPr>
        <p:sp>
          <p:nvSpPr>
            <p:cNvPr id="23" name="TextBox 22"/>
            <p:cNvSpPr txBox="1"/>
            <p:nvPr/>
          </p:nvSpPr>
          <p:spPr>
            <a:xfrm>
              <a:off x="4409339" y="4013114"/>
              <a:ext cx="12165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E=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k+</a:t>
              </a:r>
              <a:r>
                <a:rPr lang="en-US" sz="2000" b="1" dirty="0" err="1" smtClean="0">
                  <a:solidFill>
                    <a:srgbClr val="7030A0"/>
                  </a:solidFill>
                </a:rPr>
                <a:t>ξ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p=k-</a:t>
              </a:r>
              <a:r>
                <a:rPr lang="en-US" sz="2000" b="1" dirty="0" smtClean="0">
                  <a:solidFill>
                    <a:srgbClr val="7030A0"/>
                  </a:solidFill>
                </a:rPr>
                <a:t>ξ →</a:t>
              </a:r>
              <a:endParaRPr lang="ru-RU" sz="2000" b="1" dirty="0">
                <a:solidFill>
                  <a:srgbClr val="7030A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07561" y="4314312"/>
              <a:ext cx="1574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=½(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E+p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07391" y="3270269"/>
            <a:ext cx="176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≈T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2445" y="3639775"/>
            <a:ext cx="242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меньше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больше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l-GR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ru-RU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7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57" y="343655"/>
            <a:ext cx="7469249" cy="492480"/>
          </a:xfrm>
        </p:spPr>
        <p:txBody>
          <a:bodyPr/>
          <a:lstStyle/>
          <a:p>
            <a:r>
              <a:rPr lang="ru-RU" sz="28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Спектры фрагментов при захвате пионов</a:t>
            </a:r>
            <a:endParaRPr lang="ru-RU" sz="28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7032"/>
          <a:stretch/>
        </p:blipFill>
        <p:spPr>
          <a:xfrm>
            <a:off x="93442" y="874217"/>
            <a:ext cx="8384261" cy="59837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98370" y="2422578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9862" y="1871105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2788" y="2286031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8112" y="5432129"/>
            <a:ext cx="67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0906" y="4925803"/>
            <a:ext cx="328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02788" y="4987986"/>
            <a:ext cx="677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074952" y="1006232"/>
            <a:ext cx="544621" cy="95151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73508" y="880581"/>
            <a:ext cx="3282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Испарение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нерелятив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ФО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8037" y="2516863"/>
            <a:ext cx="2249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Глубоконеупругий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ультрарелатив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386373" y="1799153"/>
            <a:ext cx="2263478" cy="53334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87279" y="1597986"/>
            <a:ext cx="3346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захват пиона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340404" y="1917844"/>
            <a:ext cx="2095653" cy="82163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367816" y="2201008"/>
            <a:ext cx="2263478" cy="533342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624616" y="5695943"/>
            <a:ext cx="101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725194" y="4925803"/>
            <a:ext cx="2263478" cy="53334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937920" y="5072161"/>
            <a:ext cx="2095653" cy="82163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5995042" y="4808001"/>
            <a:ext cx="2095653" cy="821633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434561" y="4437858"/>
            <a:ext cx="181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кинематический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9053" y="4320415"/>
            <a:ext cx="38126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V. </a:t>
            </a:r>
            <a:r>
              <a:rPr lang="en-US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Degtyarenko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en-US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H.-P. </a:t>
            </a:r>
            <a:r>
              <a:rPr lang="en-US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Wellisch</a:t>
            </a:r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"CHIPS 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: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-capture &amp; </a:t>
            </a:r>
            <a:r>
              <a:rPr lang="el-GR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A", EPJ A9,411, 2000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1759" y="4713272"/>
            <a:ext cx="85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8233618" y="4580130"/>
            <a:ext cx="12611" cy="169967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817107" y="3655774"/>
            <a:ext cx="11921" cy="944231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4800600" y="4572000"/>
            <a:ext cx="1030361" cy="1895"/>
          </a:xfrm>
          <a:prstGeom prst="line">
            <a:avLst/>
          </a:prstGeom>
          <a:ln w="28575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65394" y="3548585"/>
            <a:ext cx="57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lnW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5446" y="4268581"/>
            <a:ext cx="57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16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4872211" y="3970004"/>
            <a:ext cx="689862" cy="420231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5001768" y="4462272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184648" y="4458144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V="1">
            <a:off x="5367528" y="4462272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550408" y="4462272"/>
            <a:ext cx="0" cy="1138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157216" y="4133088"/>
            <a:ext cx="5153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340096" y="4242816"/>
            <a:ext cx="5153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536307" y="4352544"/>
            <a:ext cx="5153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974336" y="390448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4858047" y="4521896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8344" y="4526280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220331" y="4521934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04104" y="4526280"/>
            <a:ext cx="255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>
            <a:stCxn id="20" idx="1"/>
            <a:endCxn id="62" idx="1"/>
          </p:cNvCxnSpPr>
          <p:nvPr/>
        </p:nvCxnSpPr>
        <p:spPr>
          <a:xfrm flipH="1" flipV="1">
            <a:off x="4981031" y="3911183"/>
            <a:ext cx="183732" cy="2286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935648" y="3743722"/>
            <a:ext cx="1713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квазисвободные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17542" y="3588141"/>
            <a:ext cx="2773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Кластеризация Блохинцева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2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60" y="319897"/>
            <a:ext cx="7106300" cy="492480"/>
          </a:xfrm>
        </p:spPr>
        <p:txBody>
          <a:bodyPr/>
          <a:lstStyle/>
          <a:p>
            <a:r>
              <a:rPr lang="ru-RU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Фотоядерные реакции ниже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 </a:t>
            </a:r>
            <a:r>
              <a:rPr lang="el-GR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Δ</a:t>
            </a:r>
            <a:r>
              <a:rPr lang="en-US" sz="3200" b="1" spc="-1" dirty="0" smtClean="0">
                <a:solidFill>
                  <a:srgbClr val="000000"/>
                </a:solidFill>
                <a:latin typeface="Arial"/>
                <a:ea typeface="Arial"/>
                <a:cs typeface="+mn-cs"/>
              </a:rPr>
              <a:t>(3,3)</a:t>
            </a:r>
            <a:endParaRPr lang="ru-RU" sz="32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/>
          <a:stretch/>
        </p:blipFill>
        <p:spPr>
          <a:xfrm>
            <a:off x="15034" y="928536"/>
            <a:ext cx="3916680" cy="5823445"/>
          </a:xfrm>
          <a:prstGeom prst="rect">
            <a:avLst/>
          </a:prstGeom>
        </p:spPr>
      </p:pic>
      <p:cxnSp>
        <p:nvCxnSpPr>
          <p:cNvPr id="50" name="Прямая со стрелкой 49"/>
          <p:cNvCxnSpPr/>
          <p:nvPr/>
        </p:nvCxnSpPr>
        <p:spPr>
          <a:xfrm>
            <a:off x="3695733" y="2894340"/>
            <a:ext cx="0" cy="1029540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238725" y="3307870"/>
            <a:ext cx="45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13149" y="2343764"/>
            <a:ext cx="57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0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73374" y="2940095"/>
            <a:ext cx="720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89114" y="1585906"/>
            <a:ext cx="141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baseline="30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Са(</a:t>
            </a:r>
            <a:r>
              <a:rPr lang="el-G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,р)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МэВ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1623333" y="1866585"/>
            <a:ext cx="2078182" cy="102775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1494863" y="1972383"/>
            <a:ext cx="2153752" cy="136782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261429" y="1846731"/>
            <a:ext cx="2440086" cy="211089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030981" y="864613"/>
            <a:ext cx="493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V.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Degtyarenko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V.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H.-P.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Wellisch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"CHIPS event generator III: Photo-nuclear reactions below 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 Eur. Phys. J. A 9, 421 (2000)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2894" y="2821961"/>
            <a:ext cx="57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="1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490225" y="5454553"/>
            <a:ext cx="909670" cy="45719"/>
            <a:chOff x="1571802" y="5336079"/>
            <a:chExt cx="909670" cy="45719"/>
          </a:xfrm>
        </p:grpSpPr>
        <p:sp>
          <p:nvSpPr>
            <p:cNvPr id="83" name="Овал 82"/>
            <p:cNvSpPr/>
            <p:nvPr/>
          </p:nvSpPr>
          <p:spPr>
            <a:xfrm>
              <a:off x="1571802" y="5336079"/>
              <a:ext cx="51531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V="1">
              <a:off x="1623333" y="5353814"/>
              <a:ext cx="858139" cy="1110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Группа 85"/>
          <p:cNvGrpSpPr/>
          <p:nvPr/>
        </p:nvGrpSpPr>
        <p:grpSpPr>
          <a:xfrm>
            <a:off x="1423741" y="5454553"/>
            <a:ext cx="476370" cy="45719"/>
            <a:chOff x="1571802" y="5336079"/>
            <a:chExt cx="476370" cy="45719"/>
          </a:xfrm>
        </p:grpSpPr>
        <p:sp>
          <p:nvSpPr>
            <p:cNvPr id="87" name="Овал 86"/>
            <p:cNvSpPr/>
            <p:nvPr/>
          </p:nvSpPr>
          <p:spPr>
            <a:xfrm>
              <a:off x="1571802" y="5336079"/>
              <a:ext cx="51531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1623333" y="5364063"/>
              <a:ext cx="424839" cy="852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Группа 117"/>
          <p:cNvGrpSpPr/>
          <p:nvPr/>
        </p:nvGrpSpPr>
        <p:grpSpPr>
          <a:xfrm>
            <a:off x="986087" y="5403039"/>
            <a:ext cx="437654" cy="138497"/>
            <a:chOff x="4432018" y="2632070"/>
            <a:chExt cx="3190775" cy="1346686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4432018" y="2653205"/>
              <a:ext cx="1599406" cy="1325551"/>
              <a:chOff x="4617721" y="2331720"/>
              <a:chExt cx="2466369" cy="1696550"/>
            </a:xfrm>
          </p:grpSpPr>
          <p:grpSp>
            <p:nvGrpSpPr>
              <p:cNvPr id="94" name="Группа 93"/>
              <p:cNvGrpSpPr/>
              <p:nvPr/>
            </p:nvGrpSpPr>
            <p:grpSpPr>
              <a:xfrm>
                <a:off x="4617721" y="2331720"/>
                <a:ext cx="1234393" cy="1696550"/>
                <a:chOff x="4641742" y="2343764"/>
                <a:chExt cx="2278126" cy="1696550"/>
              </a:xfrm>
            </p:grpSpPr>
            <p:grpSp>
              <p:nvGrpSpPr>
                <p:cNvPr id="90" name="Группа 89"/>
                <p:cNvGrpSpPr/>
                <p:nvPr/>
              </p:nvGrpSpPr>
              <p:grpSpPr>
                <a:xfrm>
                  <a:off x="4641742" y="2380462"/>
                  <a:ext cx="1148284" cy="1659852"/>
                  <a:chOff x="4641742" y="2380462"/>
                  <a:chExt cx="1148284" cy="1659852"/>
                </a:xfrm>
              </p:grpSpPr>
              <p:sp>
                <p:nvSpPr>
                  <p:cNvPr id="42" name="Дуга 41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" name="Дуга 88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1" name="Группа 90"/>
                <p:cNvGrpSpPr/>
                <p:nvPr/>
              </p:nvGrpSpPr>
              <p:grpSpPr>
                <a:xfrm flipV="1">
                  <a:off x="5780657" y="2343764"/>
                  <a:ext cx="1139211" cy="1659852"/>
                  <a:chOff x="4650815" y="2380462"/>
                  <a:chExt cx="1139211" cy="1659852"/>
                </a:xfrm>
              </p:grpSpPr>
              <p:sp>
                <p:nvSpPr>
                  <p:cNvPr id="92" name="Дуга 91"/>
                  <p:cNvSpPr/>
                  <p:nvPr/>
                </p:nvSpPr>
                <p:spPr>
                  <a:xfrm>
                    <a:off x="4650815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" name="Дуга 92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5852160" y="2331720"/>
                <a:ext cx="1231930" cy="1696550"/>
                <a:chOff x="4641742" y="2343764"/>
                <a:chExt cx="2278126" cy="1696550"/>
              </a:xfrm>
            </p:grpSpPr>
            <p:grpSp>
              <p:nvGrpSpPr>
                <p:cNvPr id="96" name="Группа 95"/>
                <p:cNvGrpSpPr/>
                <p:nvPr/>
              </p:nvGrpSpPr>
              <p:grpSpPr>
                <a:xfrm>
                  <a:off x="4641742" y="2380462"/>
                  <a:ext cx="1141304" cy="1659852"/>
                  <a:chOff x="4641742" y="2380462"/>
                  <a:chExt cx="1141304" cy="1659852"/>
                </a:xfrm>
              </p:grpSpPr>
              <p:sp>
                <p:nvSpPr>
                  <p:cNvPr id="100" name="Дуга 99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" name="Дуга 100"/>
                  <p:cNvSpPr/>
                  <p:nvPr/>
                </p:nvSpPr>
                <p:spPr>
                  <a:xfrm flipH="1">
                    <a:off x="4643921" y="2380462"/>
                    <a:ext cx="1139125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97" name="Группа 96"/>
                <p:cNvGrpSpPr/>
                <p:nvPr/>
              </p:nvGrpSpPr>
              <p:grpSpPr>
                <a:xfrm flipV="1">
                  <a:off x="5762343" y="2343764"/>
                  <a:ext cx="1157525" cy="1659852"/>
                  <a:chOff x="4632501" y="2380462"/>
                  <a:chExt cx="1157525" cy="1659852"/>
                </a:xfrm>
              </p:grpSpPr>
              <p:sp>
                <p:nvSpPr>
                  <p:cNvPr id="98" name="Дуга 97"/>
                  <p:cNvSpPr/>
                  <p:nvPr/>
                </p:nvSpPr>
                <p:spPr>
                  <a:xfrm>
                    <a:off x="4632501" y="2380462"/>
                    <a:ext cx="1139126" cy="1659852"/>
                  </a:xfrm>
                  <a:prstGeom prst="arc">
                    <a:avLst>
                      <a:gd name="adj1" fmla="val 16200000"/>
                      <a:gd name="adj2" fmla="val 21562161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9" name="Дуга 98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  <p:grpSp>
          <p:nvGrpSpPr>
            <p:cNvPr id="103" name="Группа 102"/>
            <p:cNvGrpSpPr/>
            <p:nvPr/>
          </p:nvGrpSpPr>
          <p:grpSpPr>
            <a:xfrm>
              <a:off x="6021760" y="2632070"/>
              <a:ext cx="1601033" cy="1325551"/>
              <a:chOff x="4617721" y="2331720"/>
              <a:chExt cx="2468878" cy="1696550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4617721" y="2331720"/>
                <a:ext cx="1234393" cy="1696550"/>
                <a:chOff x="4641742" y="2343764"/>
                <a:chExt cx="2278126" cy="1696550"/>
              </a:xfrm>
            </p:grpSpPr>
            <p:grpSp>
              <p:nvGrpSpPr>
                <p:cNvPr id="112" name="Группа 111"/>
                <p:cNvGrpSpPr/>
                <p:nvPr/>
              </p:nvGrpSpPr>
              <p:grpSpPr>
                <a:xfrm>
                  <a:off x="4641742" y="2380462"/>
                  <a:ext cx="1148284" cy="1659852"/>
                  <a:chOff x="4641742" y="2380462"/>
                  <a:chExt cx="1148284" cy="1659852"/>
                </a:xfrm>
              </p:grpSpPr>
              <p:sp>
                <p:nvSpPr>
                  <p:cNvPr id="116" name="Дуга 115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" name="Дуга 116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>
                      <a:gd name="adj1" fmla="val 16200000"/>
                      <a:gd name="adj2" fmla="val 21565983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13" name="Группа 112"/>
                <p:cNvGrpSpPr/>
                <p:nvPr/>
              </p:nvGrpSpPr>
              <p:grpSpPr>
                <a:xfrm flipV="1">
                  <a:off x="5778514" y="2343764"/>
                  <a:ext cx="1141354" cy="1659852"/>
                  <a:chOff x="4648672" y="2380462"/>
                  <a:chExt cx="1141354" cy="1659852"/>
                </a:xfrm>
              </p:grpSpPr>
              <p:sp>
                <p:nvSpPr>
                  <p:cNvPr id="114" name="Дуга 113"/>
                  <p:cNvSpPr/>
                  <p:nvPr/>
                </p:nvSpPr>
                <p:spPr>
                  <a:xfrm>
                    <a:off x="464867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5" name="Дуга 114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  <p:grpSp>
            <p:nvGrpSpPr>
              <p:cNvPr id="105" name="Группа 104"/>
              <p:cNvGrpSpPr/>
              <p:nvPr/>
            </p:nvGrpSpPr>
            <p:grpSpPr>
              <a:xfrm>
                <a:off x="5850836" y="2331720"/>
                <a:ext cx="1235763" cy="1696550"/>
                <a:chOff x="4639295" y="2343764"/>
                <a:chExt cx="2285215" cy="1696550"/>
              </a:xfrm>
            </p:grpSpPr>
            <p:grpSp>
              <p:nvGrpSpPr>
                <p:cNvPr id="106" name="Группа 105"/>
                <p:cNvGrpSpPr/>
                <p:nvPr/>
              </p:nvGrpSpPr>
              <p:grpSpPr>
                <a:xfrm>
                  <a:off x="4639295" y="2380462"/>
                  <a:ext cx="1141573" cy="1659852"/>
                  <a:chOff x="4639295" y="2380462"/>
                  <a:chExt cx="1141573" cy="1659852"/>
                </a:xfrm>
              </p:grpSpPr>
              <p:sp>
                <p:nvSpPr>
                  <p:cNvPr id="110" name="Дуга 109"/>
                  <p:cNvSpPr/>
                  <p:nvPr/>
                </p:nvSpPr>
                <p:spPr>
                  <a:xfrm>
                    <a:off x="46417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1" name="Дуга 110"/>
                  <p:cNvSpPr/>
                  <p:nvPr/>
                </p:nvSpPr>
                <p:spPr>
                  <a:xfrm flipH="1">
                    <a:off x="4639295" y="2380462"/>
                    <a:ext cx="1139125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107" name="Группа 106"/>
                <p:cNvGrpSpPr/>
                <p:nvPr/>
              </p:nvGrpSpPr>
              <p:grpSpPr>
                <a:xfrm flipV="1">
                  <a:off x="5780742" y="2343764"/>
                  <a:ext cx="1143768" cy="1659852"/>
                  <a:chOff x="4650900" y="2380462"/>
                  <a:chExt cx="1143768" cy="1659852"/>
                </a:xfrm>
              </p:grpSpPr>
              <p:sp>
                <p:nvSpPr>
                  <p:cNvPr id="108" name="Дуга 107"/>
                  <p:cNvSpPr/>
                  <p:nvPr/>
                </p:nvSpPr>
                <p:spPr>
                  <a:xfrm>
                    <a:off x="4655542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" name="Дуга 108"/>
                  <p:cNvSpPr/>
                  <p:nvPr/>
                </p:nvSpPr>
                <p:spPr>
                  <a:xfrm flipH="1">
                    <a:off x="4650900" y="2380462"/>
                    <a:ext cx="1139126" cy="1659852"/>
                  </a:xfrm>
                  <a:prstGeom prst="arc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</p:grpSp>
        </p:grpSp>
      </p:grpSp>
      <p:cxnSp>
        <p:nvCxnSpPr>
          <p:cNvPr id="122" name="Прямая соединительная линия 121"/>
          <p:cNvCxnSpPr/>
          <p:nvPr/>
        </p:nvCxnSpPr>
        <p:spPr>
          <a:xfrm flipV="1">
            <a:off x="1992370" y="5473765"/>
            <a:ext cx="424839" cy="852"/>
          </a:xfrm>
          <a:prstGeom prst="line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1086270" y="5454553"/>
            <a:ext cx="260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96919" y="5454553"/>
            <a:ext cx="51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14316" y="5454553"/>
            <a:ext cx="51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b="1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3"/>
          <a:srcRect t="772"/>
          <a:stretch/>
        </p:blipFill>
        <p:spPr>
          <a:xfrm>
            <a:off x="3934949" y="1800496"/>
            <a:ext cx="3114434" cy="506294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6960380" y="1926912"/>
            <a:ext cx="21836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Неопубликованная работа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P.D.Harty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цитируется в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PRC 49, 2704 (1994).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мог поверить, что </a:t>
            </a:r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-квант с энергией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так ускорить (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безмассовых кварков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ядро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нуклон-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квазмон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не разогнать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захват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решает проблему.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49966" y="4932957"/>
            <a:ext cx="270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кварком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054233" y="5745513"/>
            <a:ext cx="24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Кварки безмассовые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4052" y="5745513"/>
            <a:ext cx="1018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21165" y="5960957"/>
            <a:ext cx="136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Harty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6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833" r="541"/>
          <a:stretch/>
        </p:blipFill>
        <p:spPr>
          <a:xfrm>
            <a:off x="28219" y="891539"/>
            <a:ext cx="8978621" cy="59664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39" y="319897"/>
            <a:ext cx="7542121" cy="492480"/>
          </a:xfrm>
        </p:spPr>
        <p:txBody>
          <a:bodyPr/>
          <a:lstStyle/>
          <a:p>
            <a:r>
              <a:rPr lang="ru-RU" sz="2800" b="1" spc="-1" dirty="0">
                <a:solidFill>
                  <a:srgbClr val="000000"/>
                </a:solidFill>
                <a:ea typeface="Arial"/>
              </a:rPr>
              <a:t>Спектры </a:t>
            </a:r>
            <a:r>
              <a:rPr lang="ru-RU" sz="2800" b="1" spc="-1" dirty="0" smtClean="0">
                <a:solidFill>
                  <a:srgbClr val="000000"/>
                </a:solidFill>
                <a:ea typeface="Arial"/>
              </a:rPr>
              <a:t>фрагментов </a:t>
            </a:r>
            <a:r>
              <a:rPr lang="ru-RU" sz="2800" b="1" spc="-1" dirty="0">
                <a:solidFill>
                  <a:srgbClr val="000000"/>
                </a:solidFill>
                <a:ea typeface="Arial"/>
              </a:rPr>
              <a:t>при захвате </a:t>
            </a:r>
            <a:r>
              <a:rPr lang="ru-RU" sz="2800" b="1" spc="-1" dirty="0" smtClean="0">
                <a:solidFill>
                  <a:srgbClr val="000000"/>
                </a:solidFill>
                <a:ea typeface="Arial"/>
              </a:rPr>
              <a:t>мюонов</a:t>
            </a:r>
            <a:endParaRPr lang="ru-RU" sz="28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9287" y="3518851"/>
            <a:ext cx="6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481682" y="2867056"/>
            <a:ext cx="68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67007" y="5104183"/>
            <a:ext cx="98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181298" y="1509597"/>
            <a:ext cx="287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+p=n+</a:t>
            </a:r>
            <a:r>
              <a:rPr lang="el-GR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 MeV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560" y="1066800"/>
            <a:ext cx="400700" cy="77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784341" y="4226873"/>
            <a:ext cx="13445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5872" y="3052978"/>
            <a:ext cx="2242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-процессы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кваркового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u→d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4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d+u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0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927848" y="3383280"/>
            <a:ext cx="96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925585" y="4338622"/>
            <a:ext cx="1868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работы за кинематическим пределом</a:t>
            </a:r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(?)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8228" y="4662219"/>
            <a:ext cx="279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Kossov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,"CHIPS event generator: Nuclear muon capture at rest",  Eur. Phys. J. A 33, 7 (2007)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318824" y="1844040"/>
            <a:ext cx="311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T.E.O. Ericson e. a.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PRL, 69,161,1977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μ→</a:t>
            </a:r>
            <a:r>
              <a:rPr 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νπ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172055" y="3458722"/>
            <a:ext cx="902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6807" y="5760109"/>
            <a:ext cx="335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фрагменты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088094" y="5613621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88094" y="5275067"/>
            <a:ext cx="601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6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606" y="307036"/>
            <a:ext cx="8201261" cy="492480"/>
          </a:xfrm>
        </p:spPr>
        <p:txBody>
          <a:bodyPr/>
          <a:lstStyle/>
          <a:p>
            <a:r>
              <a:rPr lang="ru-RU" sz="2800" b="1" spc="-1" dirty="0" smtClean="0">
                <a:solidFill>
                  <a:srgbClr val="000000"/>
                </a:solidFill>
                <a:ea typeface="Arial"/>
              </a:rPr>
              <a:t>Моделирование ион-ионных реакций</a:t>
            </a:r>
            <a:endParaRPr lang="ru-RU" sz="2800" b="1" spc="-1" dirty="0">
              <a:solidFill>
                <a:srgbClr val="000000"/>
              </a:solidFill>
              <a:latin typeface="Arial"/>
              <a:ea typeface="Arial"/>
              <a:cs typeface="+mn-cs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62606" y="983672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2606" y="2451934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34291" y="1421978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1142" y="2927083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65279" y="1574378"/>
            <a:ext cx="117134" cy="103282"/>
          </a:xfrm>
          <a:prstGeom prst="ellipse">
            <a:avLst/>
          </a:prstGeom>
          <a:solidFill>
            <a:srgbClr val="CC00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65279" y="2980615"/>
            <a:ext cx="117134" cy="103282"/>
          </a:xfrm>
          <a:prstGeom prst="ellipse">
            <a:avLst/>
          </a:prstGeom>
          <a:solidFill>
            <a:srgbClr val="CC00C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31142" y="1564305"/>
            <a:ext cx="385408" cy="1519592"/>
            <a:chOff x="4881838" y="1421977"/>
            <a:chExt cx="385408" cy="132185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881838" y="1421978"/>
              <a:ext cx="385408" cy="1321851"/>
              <a:chOff x="4881838" y="1421978"/>
              <a:chExt cx="385408" cy="1321851"/>
            </a:xfrm>
          </p:grpSpPr>
          <p:sp>
            <p:nvSpPr>
              <p:cNvPr id="6" name="Дуга 5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 flipH="1">
              <a:off x="4881838" y="1421977"/>
              <a:ext cx="385408" cy="1321851"/>
              <a:chOff x="4881838" y="1421978"/>
              <a:chExt cx="385408" cy="1321851"/>
            </a:xfrm>
          </p:grpSpPr>
          <p:sp>
            <p:nvSpPr>
              <p:cNvPr id="30" name="Дуга 29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уга 30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1169689" y="750772"/>
            <a:ext cx="85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46494" y="1097553"/>
            <a:ext cx="98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нуклон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886" y="1668922"/>
            <a:ext cx="82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кварк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6506" y="2163580"/>
            <a:ext cx="2052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Кварк-</a:t>
            </a:r>
            <a:r>
              <a:rPr lang="ru-RU" b="1" dirty="0" err="1" smtClean="0">
                <a:solidFill>
                  <a:srgbClr val="0070C0"/>
                </a:solidFill>
              </a:rPr>
              <a:t>глюонная</a:t>
            </a:r>
            <a:r>
              <a:rPr lang="ru-RU" b="1" dirty="0" smtClean="0">
                <a:solidFill>
                  <a:srgbClr val="0070C0"/>
                </a:solidFill>
              </a:rPr>
              <a:t> струна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778817" y="3877657"/>
            <a:ext cx="22672" cy="18487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1278470" y="1557624"/>
            <a:ext cx="1050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rapidity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242300" y="1355122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855145" y="911555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923253" y="1355122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2437284" y="1538586"/>
            <a:ext cx="433493" cy="11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4346900" y="907232"/>
            <a:ext cx="1456767" cy="1346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377438" y="1361362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76214" y="1384855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 rot="5400000">
            <a:off x="5104189" y="509172"/>
            <a:ext cx="563620" cy="2078199"/>
            <a:chOff x="4881838" y="1421977"/>
            <a:chExt cx="385408" cy="1321852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4881838" y="1421978"/>
              <a:ext cx="385408" cy="1321851"/>
              <a:chOff x="4881838" y="1421978"/>
              <a:chExt cx="385408" cy="1321851"/>
            </a:xfrm>
          </p:grpSpPr>
          <p:sp>
            <p:nvSpPr>
              <p:cNvPr id="54" name="Дуга 53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Дуга 54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 flipH="1">
              <a:off x="4881838" y="1421977"/>
              <a:ext cx="385408" cy="1321851"/>
              <a:chOff x="4881838" y="1421978"/>
              <a:chExt cx="385408" cy="1321851"/>
            </a:xfrm>
          </p:grpSpPr>
          <p:sp>
            <p:nvSpPr>
              <p:cNvPr id="52" name="Дуга 51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Дуга 52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6" name="Овал 55"/>
          <p:cNvSpPr/>
          <p:nvPr/>
        </p:nvSpPr>
        <p:spPr>
          <a:xfrm>
            <a:off x="4356985" y="1272970"/>
            <a:ext cx="1437946" cy="548524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726244" y="891627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397845" y="4511614"/>
            <a:ext cx="495678" cy="475149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6779143" y="978457"/>
            <a:ext cx="121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quasmon</a:t>
            </a:r>
            <a:endParaRPr lang="ru-RU" b="1" dirty="0">
              <a:solidFill>
                <a:schemeClr val="accent2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8100526" y="1175498"/>
            <a:ext cx="419740" cy="124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5795500" y="1270964"/>
            <a:ext cx="630168" cy="5485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8103247" y="1395432"/>
            <a:ext cx="424324" cy="4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8103247" y="1590519"/>
            <a:ext cx="424324" cy="4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8103247" y="1728637"/>
            <a:ext cx="419740" cy="1249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047392" y="2283938"/>
            <a:ext cx="709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Струна </a:t>
            </a:r>
            <a:r>
              <a:rPr lang="ru-RU" b="1" dirty="0" err="1" smtClean="0">
                <a:solidFill>
                  <a:srgbClr val="0070C0"/>
                </a:solidFill>
              </a:rPr>
              <a:t>Нидермаера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делится на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ядерную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/>
              <a:t>и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вакуумную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части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34665" y="4518357"/>
            <a:ext cx="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92648" y="660187"/>
            <a:ext cx="96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N</a:t>
            </a:r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79" name="Овал 78"/>
          <p:cNvSpPr/>
          <p:nvPr/>
        </p:nvSpPr>
        <p:spPr>
          <a:xfrm>
            <a:off x="526486" y="4605155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1432607" y="4150389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919405" y="4608457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 стрелкой 81"/>
          <p:cNvCxnSpPr/>
          <p:nvPr/>
        </p:nvCxnSpPr>
        <p:spPr>
          <a:xfrm flipV="1">
            <a:off x="719025" y="5415969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33629" y="3690669"/>
            <a:ext cx="969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</a:t>
            </a:r>
            <a:r>
              <a:rPr lang="en-US" sz="3200" b="1" dirty="0" smtClean="0"/>
              <a:t>A</a:t>
            </a:r>
            <a:endParaRPr lang="ru-RU" sz="3200" b="1" dirty="0"/>
          </a:p>
        </p:txBody>
      </p:sp>
      <p:sp>
        <p:nvSpPr>
          <p:cNvPr id="84" name="Овал 83"/>
          <p:cNvSpPr/>
          <p:nvPr/>
        </p:nvSpPr>
        <p:spPr>
          <a:xfrm>
            <a:off x="42822" y="4130068"/>
            <a:ext cx="1322480" cy="12846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2834735" y="4142932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507597" y="4159694"/>
            <a:ext cx="1322480" cy="12846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3207289" y="4644235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5031033" y="4636913"/>
            <a:ext cx="348884" cy="333770"/>
          </a:xfrm>
          <a:prstGeom prst="ellipse">
            <a:avLst/>
          </a:prstGeom>
          <a:solidFill>
            <a:srgbClr val="FF66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Группа 88"/>
          <p:cNvGrpSpPr/>
          <p:nvPr/>
        </p:nvGrpSpPr>
        <p:grpSpPr>
          <a:xfrm rot="5400000">
            <a:off x="4020826" y="3715773"/>
            <a:ext cx="563620" cy="2190695"/>
            <a:chOff x="4881838" y="1421977"/>
            <a:chExt cx="385408" cy="1321852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4881838" y="1421978"/>
              <a:ext cx="385408" cy="1321851"/>
              <a:chOff x="4881838" y="1421978"/>
              <a:chExt cx="385408" cy="1321851"/>
            </a:xfrm>
          </p:grpSpPr>
          <p:sp>
            <p:nvSpPr>
              <p:cNvPr id="94" name="Дуга 93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Дуга 94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1" name="Группа 90"/>
            <p:cNvGrpSpPr/>
            <p:nvPr/>
          </p:nvGrpSpPr>
          <p:grpSpPr>
            <a:xfrm flipH="1">
              <a:off x="4881838" y="1421977"/>
              <a:ext cx="385408" cy="1321851"/>
              <a:chOff x="4881838" y="1421978"/>
              <a:chExt cx="385408" cy="1321851"/>
            </a:xfrm>
          </p:grpSpPr>
          <p:sp>
            <p:nvSpPr>
              <p:cNvPr id="92" name="Дуга 91"/>
              <p:cNvSpPr/>
              <p:nvPr/>
            </p:nvSpPr>
            <p:spPr>
              <a:xfrm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Дуга 92"/>
              <p:cNvSpPr/>
              <p:nvPr/>
            </p:nvSpPr>
            <p:spPr>
              <a:xfrm flipV="1">
                <a:off x="4881838" y="1421978"/>
                <a:ext cx="385408" cy="1321851"/>
              </a:xfrm>
              <a:prstGeom prst="arc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6" name="Овал 95"/>
          <p:cNvSpPr/>
          <p:nvPr/>
        </p:nvSpPr>
        <p:spPr>
          <a:xfrm>
            <a:off x="3221351" y="4514785"/>
            <a:ext cx="942288" cy="548524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4501225" y="4527780"/>
            <a:ext cx="879780" cy="548524"/>
          </a:xfrm>
          <a:prstGeom prst="ellipse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4154973" y="4514785"/>
            <a:ext cx="345163" cy="54852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909725" y="4129693"/>
            <a:ext cx="1322480" cy="12846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773257" y="4132995"/>
            <a:ext cx="1322480" cy="128469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 flipV="1">
            <a:off x="5854740" y="3860894"/>
            <a:ext cx="22672" cy="184876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 flipV="1">
            <a:off x="2040397" y="1311153"/>
            <a:ext cx="6995" cy="2323776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5207387" y="5448899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H="1" flipV="1">
            <a:off x="3199731" y="5425091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flipH="1" flipV="1">
            <a:off x="1775708" y="5441853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8166069" y="4511614"/>
            <a:ext cx="495678" cy="475149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Box 123"/>
          <p:cNvSpPr txBox="1"/>
          <p:nvPr/>
        </p:nvSpPr>
        <p:spPr>
          <a:xfrm>
            <a:off x="8202889" y="4518357"/>
            <a:ext cx="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cxnSp>
        <p:nvCxnSpPr>
          <p:cNvPr id="125" name="Прямая со стрелкой 124"/>
          <p:cNvCxnSpPr/>
          <p:nvPr/>
        </p:nvCxnSpPr>
        <p:spPr>
          <a:xfrm flipV="1">
            <a:off x="8398214" y="5411852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flipH="1" flipV="1">
            <a:off x="6284931" y="5400432"/>
            <a:ext cx="345059" cy="25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 rot="16200000">
            <a:off x="7290569" y="3891877"/>
            <a:ext cx="424324" cy="643464"/>
            <a:chOff x="7353516" y="2594139"/>
            <a:chExt cx="424324" cy="643464"/>
          </a:xfrm>
        </p:grpSpPr>
        <p:cxnSp>
          <p:nvCxnSpPr>
            <p:cNvPr id="127" name="Прямая со стрелкой 126"/>
            <p:cNvCxnSpPr/>
            <p:nvPr/>
          </p:nvCxnSpPr>
          <p:spPr>
            <a:xfrm flipV="1">
              <a:off x="7353516" y="2594139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 стрелкой 127"/>
            <p:cNvCxnSpPr/>
            <p:nvPr/>
          </p:nvCxnSpPr>
          <p:spPr>
            <a:xfrm flipV="1">
              <a:off x="7353516" y="2800624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/>
            <p:cNvCxnSpPr/>
            <p:nvPr/>
          </p:nvCxnSpPr>
          <p:spPr>
            <a:xfrm>
              <a:off x="7353516" y="2987876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 стрелкой 129"/>
            <p:cNvCxnSpPr/>
            <p:nvPr/>
          </p:nvCxnSpPr>
          <p:spPr>
            <a:xfrm>
              <a:off x="7353516" y="3112652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 rot="5400000" flipV="1">
            <a:off x="7301117" y="4983361"/>
            <a:ext cx="424324" cy="643464"/>
            <a:chOff x="7353516" y="2594139"/>
            <a:chExt cx="424324" cy="643464"/>
          </a:xfrm>
        </p:grpSpPr>
        <p:cxnSp>
          <p:nvCxnSpPr>
            <p:cNvPr id="132" name="Прямая со стрелкой 131"/>
            <p:cNvCxnSpPr/>
            <p:nvPr/>
          </p:nvCxnSpPr>
          <p:spPr>
            <a:xfrm flipV="1">
              <a:off x="7353516" y="2594139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 flipV="1">
              <a:off x="7353516" y="2800624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/>
            <p:cNvCxnSpPr/>
            <p:nvPr/>
          </p:nvCxnSpPr>
          <p:spPr>
            <a:xfrm>
              <a:off x="7353516" y="2987876"/>
              <a:ext cx="424324" cy="432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7353516" y="3112652"/>
              <a:ext cx="419740" cy="1249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Овал 136"/>
          <p:cNvSpPr/>
          <p:nvPr/>
        </p:nvSpPr>
        <p:spPr>
          <a:xfrm>
            <a:off x="7197786" y="1278262"/>
            <a:ext cx="495678" cy="475149"/>
          </a:xfrm>
          <a:prstGeom prst="ellipse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37"/>
          <p:cNvSpPr txBox="1"/>
          <p:nvPr/>
        </p:nvSpPr>
        <p:spPr>
          <a:xfrm>
            <a:off x="7234606" y="1285005"/>
            <a:ext cx="390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Q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49167" y="1346992"/>
            <a:ext cx="120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 GeV/</a:t>
            </a:r>
            <a:r>
              <a:rPr lang="en-US" b="1" dirty="0" err="1" smtClean="0">
                <a:solidFill>
                  <a:srgbClr val="0070C0"/>
                </a:solidFill>
              </a:rPr>
              <a:t>fm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140" name="Прямая со стрелкой 139"/>
          <p:cNvCxnSpPr/>
          <p:nvPr/>
        </p:nvCxnSpPr>
        <p:spPr>
          <a:xfrm flipV="1">
            <a:off x="4252718" y="799516"/>
            <a:ext cx="18443" cy="144631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V="1">
            <a:off x="6567055" y="802945"/>
            <a:ext cx="18443" cy="144631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192122" y="2701225"/>
            <a:ext cx="671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взаимодействии ионов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струна </a:t>
            </a:r>
            <a:r>
              <a:rPr lang="ru-RU" b="1" dirty="0" err="1">
                <a:solidFill>
                  <a:srgbClr val="0070C0"/>
                </a:solidFill>
              </a:rPr>
              <a:t>Нидермаера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ru-RU" b="1" dirty="0"/>
              <a:t>делится на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</a:rPr>
              <a:t>две ядерные части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и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вакуумную часть посредине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b="1" dirty="0" smtClean="0"/>
              <a:t>При этом может родиться несколько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квазмонных</a:t>
            </a:r>
            <a:r>
              <a:rPr lang="ru-RU" b="1" dirty="0" smtClean="0">
                <a:solidFill>
                  <a:schemeClr val="accent2"/>
                </a:solidFill>
              </a:rPr>
              <a:t> пар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Мульти-</a:t>
            </a:r>
            <a:r>
              <a:rPr lang="ru-RU" b="1" dirty="0" err="1" smtClean="0"/>
              <a:t>квазмонный</a:t>
            </a:r>
            <a:r>
              <a:rPr lang="ru-RU" b="1" dirty="0" smtClean="0"/>
              <a:t> алгоритм фрагментации проверен.</a:t>
            </a:r>
            <a:endParaRPr lang="ru-RU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00292" y="6039358"/>
            <a:ext cx="870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КИФА</a:t>
            </a:r>
            <a:r>
              <a:rPr lang="en-US" b="1" dirty="0" smtClean="0"/>
              <a:t>/CHIPS </a:t>
            </a:r>
            <a:r>
              <a:rPr lang="ru-RU" b="1" dirty="0" smtClean="0"/>
              <a:t>алгоритм – </a:t>
            </a:r>
            <a:r>
              <a:rPr lang="ru-RU" b="1" dirty="0" err="1" smtClean="0">
                <a:solidFill>
                  <a:srgbClr val="C00000"/>
                </a:solidFill>
              </a:rPr>
              <a:t>распадный</a:t>
            </a:r>
            <a:r>
              <a:rPr lang="ru-RU" b="1" dirty="0" smtClean="0">
                <a:solidFill>
                  <a:srgbClr val="C00000"/>
                </a:solidFill>
              </a:rPr>
              <a:t> алгоритм</a:t>
            </a:r>
            <a:r>
              <a:rPr lang="en-US" b="1" dirty="0" smtClean="0"/>
              <a:t>. </a:t>
            </a:r>
            <a:r>
              <a:rPr lang="ru-RU" b="1" dirty="0" smtClean="0"/>
              <a:t>Он работает быстрее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каскадных алгоритмов</a:t>
            </a:r>
            <a:r>
              <a:rPr lang="en-US" b="1" dirty="0" smtClean="0"/>
              <a:t> </a:t>
            </a:r>
            <a:r>
              <a:rPr lang="ru-RU" b="1" dirty="0" smtClean="0"/>
              <a:t>других моделей</a:t>
            </a:r>
            <a:r>
              <a:rPr lang="en-US" b="1" dirty="0" smtClean="0"/>
              <a:t> (DPMJET, </a:t>
            </a:r>
            <a:r>
              <a:rPr lang="en-US" b="1" dirty="0" err="1" smtClean="0"/>
              <a:t>UrQMD</a:t>
            </a:r>
            <a:r>
              <a:rPr lang="en-US" b="1" dirty="0" smtClean="0"/>
              <a:t>, FRITIOF, VENUS).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7628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7718</TotalTime>
  <Words>2445</Words>
  <Application>Microsoft Office PowerPoint</Application>
  <PresentationFormat>Экран (4:3)</PresentationFormat>
  <Paragraphs>274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SimSun</vt:lpstr>
      <vt:lpstr>Arial</vt:lpstr>
      <vt:lpstr>BankGothic Md BT</vt:lpstr>
      <vt:lpstr>Bookman Old Style</vt:lpstr>
      <vt:lpstr>Calibri</vt:lpstr>
      <vt:lpstr>Century Gothic</vt:lpstr>
      <vt:lpstr>DejaVu Sans</vt:lpstr>
      <vt:lpstr>Rosatom Light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Температура вакуума при аннигиляции</vt:lpstr>
      <vt:lpstr>Спектры фрагментов при захвате пионов</vt:lpstr>
      <vt:lpstr>Фотоядерные реакции ниже Δ(3,3)</vt:lpstr>
      <vt:lpstr>Спектры фрагментов при захвате мюонов</vt:lpstr>
      <vt:lpstr>Моделирование ион-ионных реакций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Анна Хомякова</dc:creator>
  <dc:description/>
  <cp:lastModifiedBy>Косов Михаил Владимирович</cp:lastModifiedBy>
  <cp:revision>360</cp:revision>
  <dcterms:created xsi:type="dcterms:W3CDTF">2019-09-24T12:47:23Z</dcterms:created>
  <dcterms:modified xsi:type="dcterms:W3CDTF">2024-06-27T14:42:43Z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Экран (4:3)</vt:lpwstr>
  </property>
  <property fmtid="{D5CDD505-2E9C-101B-9397-08002B2CF9AE}" pid="4" name="Slides">
    <vt:i4>22</vt:i4>
  </property>
</Properties>
</file>