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00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91" r:id="rId8"/>
    <p:sldId id="292" r:id="rId9"/>
    <p:sldId id="293" r:id="rId10"/>
    <p:sldId id="294" r:id="rId11"/>
    <p:sldId id="295" r:id="rId12"/>
    <p:sldId id="290" r:id="rId13"/>
    <p:sldId id="260" r:id="rId14"/>
    <p:sldId id="287" r:id="rId15"/>
    <p:sldId id="283" r:id="rId16"/>
    <p:sldId id="289" r:id="rId17"/>
    <p:sldId id="277" r:id="rId18"/>
    <p:sldId id="285" r:id="rId19"/>
    <p:sldId id="288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73" autoAdjust="0"/>
    <p:restoredTop sz="94660"/>
  </p:normalViewPr>
  <p:slideViewPr>
    <p:cSldViewPr snapToGrid="0">
      <p:cViewPr>
        <p:scale>
          <a:sx n="127" d="100"/>
          <a:sy n="127" d="100"/>
        </p:scale>
        <p:origin x="57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1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2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2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0F19CC5-B00C-4B60-A04D-4221A532154E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39640" y="302544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96532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14020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374040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3964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214020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374040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96532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39640" y="302544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296532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214020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74040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3964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214020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374040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ubTitle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296532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539640" y="302544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296532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214020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74040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53964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 type="body"/>
          </p:nvPr>
        </p:nvSpPr>
        <p:spPr>
          <a:xfrm>
            <a:off x="214020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7"/>
          <p:cNvSpPr>
            <a:spLocks noGrp="1"/>
          </p:cNvSpPr>
          <p:nvPr>
            <p:ph type="body"/>
          </p:nvPr>
        </p:nvSpPr>
        <p:spPr>
          <a:xfrm>
            <a:off x="374040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296532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8" name="Picture 3" descr="E:\_D_disk\Работа\Презентации для Организаций\Logo rus 4-3 1.png"/>
          <p:cNvPicPr/>
          <p:nvPr/>
        </p:nvPicPr>
        <p:blipFill>
          <a:blip r:embed="rId15"/>
          <a:stretch/>
        </p:blipFill>
        <p:spPr>
          <a:xfrm>
            <a:off x="534600" y="550440"/>
            <a:ext cx="1821960" cy="828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539640" y="5268960"/>
            <a:ext cx="4989240" cy="284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333333"/>
                </a:solidFill>
                <a:latin typeface="Arial"/>
                <a:ea typeface="Rosatom Light"/>
              </a:rPr>
              <a:t>Наименование мероприятия/название площадки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9640" y="2919240"/>
            <a:ext cx="6399000" cy="143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strike="noStrike" spc="-1">
                <a:solidFill>
                  <a:srgbClr val="333333"/>
                </a:solidFill>
                <a:latin typeface="Arial"/>
                <a:ea typeface="Rosatom Light"/>
              </a:rPr>
              <a:t>Тема презентации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9640" y="5845320"/>
            <a:ext cx="4989240" cy="251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333333"/>
                </a:solidFill>
                <a:latin typeface="Arial"/>
                <a:ea typeface="Rosatom Light"/>
              </a:rPr>
              <a:t>ФИО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539640" y="6105240"/>
            <a:ext cx="4989240" cy="2109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333333"/>
                </a:solidFill>
                <a:latin typeface="Arial"/>
                <a:ea typeface="Rosatom Light"/>
              </a:rPr>
              <a:t>Должность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ustomShape 5"/>
          <p:cNvSpPr/>
          <p:nvPr/>
        </p:nvSpPr>
        <p:spPr>
          <a:xfrm>
            <a:off x="260640" y="5157360"/>
            <a:ext cx="7429680" cy="50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E:\_D_disk\Работа\Презентации для Организаций\Logo rus 4-3 2.png"/>
          <p:cNvPicPr/>
          <p:nvPr/>
        </p:nvPicPr>
        <p:blipFill>
          <a:blip r:embed="rId14"/>
          <a:stretch/>
        </p:blipFill>
        <p:spPr>
          <a:xfrm>
            <a:off x="7680240" y="458640"/>
            <a:ext cx="950400" cy="4330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539640" y="1981080"/>
            <a:ext cx="3903480" cy="2376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697280" y="1981080"/>
            <a:ext cx="3908160" cy="2376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39640" y="6170040"/>
            <a:ext cx="4733640" cy="1461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Место для указания источников и сносок</a:t>
            </a:r>
            <a:endParaRPr lang="ru-RU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8026560" y="6170040"/>
            <a:ext cx="579240" cy="14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DF733BA-6663-429F-8513-426CF00E4D8B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spc="-1">
                <a:solidFill>
                  <a:srgbClr val="333333"/>
                </a:solidFill>
                <a:latin typeface="Arial"/>
                <a:ea typeface="Arial"/>
              </a:rPr>
              <a:t>Заголовок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4600" b="1" strike="noStrike" spc="-1">
                <a:solidFill>
                  <a:srgbClr val="333333"/>
                </a:solidFill>
                <a:latin typeface="Arial"/>
                <a:ea typeface="Rosatom Light"/>
              </a:rPr>
              <a:t>Заголовок</a:t>
            </a:r>
            <a:endParaRPr lang="ru-RU" sz="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39640" y="6088680"/>
            <a:ext cx="4733640" cy="22752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>
                <a:solidFill>
                  <a:srgbClr val="333333"/>
                </a:solidFill>
                <a:latin typeface="Arial"/>
              </a:rPr>
              <a:t>Дата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39640" y="4820400"/>
            <a:ext cx="4733640" cy="126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</a:rPr>
              <a:t>Основная информация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39640" y="4357800"/>
            <a:ext cx="4733640" cy="227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rgbClr val="333333"/>
                </a:solidFill>
                <a:latin typeface="Arial"/>
              </a:rPr>
              <a:t>ФИО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539640" y="4585680"/>
            <a:ext cx="4733640" cy="227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333333"/>
                </a:solidFill>
                <a:latin typeface="Arial"/>
              </a:rPr>
              <a:t>Должность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171872" y="3102438"/>
            <a:ext cx="7755511" cy="122159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spc="-1" dirty="0" smtClean="0">
                <a:solidFill>
                  <a:srgbClr val="333333"/>
                </a:solidFill>
                <a:latin typeface="Arial"/>
              </a:rPr>
              <a:t>Creation of the</a:t>
            </a:r>
            <a:r>
              <a:rPr lang="ru-RU" sz="2800" b="1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2800" b="1" spc="-1" dirty="0" smtClean="0">
                <a:solidFill>
                  <a:srgbClr val="333333"/>
                </a:solidFill>
                <a:latin typeface="Arial"/>
              </a:rPr>
              <a:t>theoretical data base for the rare nuclear reactions</a:t>
            </a:r>
            <a:r>
              <a:rPr lang="ru-RU" sz="2800" b="1" spc="-1" dirty="0" smtClean="0">
                <a:solidFill>
                  <a:srgbClr val="333333"/>
                </a:solidFill>
                <a:latin typeface="Arial"/>
              </a:rPr>
              <a:t>, </a:t>
            </a:r>
            <a:r>
              <a:rPr lang="en-US" sz="2800" b="1" spc="-1" dirty="0" smtClean="0">
                <a:solidFill>
                  <a:srgbClr val="333333"/>
                </a:solidFill>
                <a:latin typeface="Arial"/>
              </a:rPr>
              <a:t>calculated by the quark-level model</a:t>
            </a:r>
            <a:r>
              <a:rPr lang="en-US" sz="2800" b="1" spc="-1" dirty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2800" b="1" spc="-1" dirty="0" smtClean="0">
                <a:solidFill>
                  <a:srgbClr val="333333"/>
                </a:solidFill>
                <a:latin typeface="Arial"/>
              </a:rPr>
              <a:t>of nuclear reactions CHIPS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446651" y="4831237"/>
            <a:ext cx="498924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b="1" u="sng" spc="-1" dirty="0" smtClean="0">
                <a:solidFill>
                  <a:srgbClr val="333333"/>
                </a:solidFill>
                <a:latin typeface="Arial"/>
              </a:rPr>
              <a:t>Mikhail KOSOV</a:t>
            </a:r>
            <a:r>
              <a:rPr lang="en-US" sz="1600" b="1" spc="-1" dirty="0" smtClean="0">
                <a:solidFill>
                  <a:srgbClr val="333333"/>
                </a:solidFill>
                <a:latin typeface="Arial"/>
              </a:rPr>
              <a:t>, Aleksey GRACHKOV</a:t>
            </a: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TextShape 3"/>
          <p:cNvSpPr txBox="1"/>
          <p:nvPr/>
        </p:nvSpPr>
        <p:spPr>
          <a:xfrm>
            <a:off x="446651" y="5182310"/>
            <a:ext cx="4365573" cy="4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 dirty="0" smtClean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en-US" sz="1600" spc="-1" dirty="0" err="1" smtClean="0">
                <a:solidFill>
                  <a:srgbClr val="333333"/>
                </a:solidFill>
                <a:latin typeface="Arial"/>
                <a:ea typeface="Rosatom Light"/>
              </a:rPr>
              <a:t>Dukhov</a:t>
            </a:r>
            <a:r>
              <a:rPr lang="en-US" sz="1600" spc="-1" dirty="0" smtClean="0">
                <a:solidFill>
                  <a:srgbClr val="333333"/>
                </a:solidFill>
                <a:latin typeface="Arial"/>
                <a:ea typeface="Rosatom Light"/>
              </a:rPr>
              <a:t> Automatics Research Institute </a:t>
            </a:r>
            <a:r>
              <a:rPr lang="ru-RU" sz="1600" b="0" strike="noStrike" spc="-1" dirty="0" smtClean="0">
                <a:solidFill>
                  <a:srgbClr val="333333"/>
                </a:solidFill>
                <a:latin typeface="Arial"/>
                <a:ea typeface="Rosatom Light"/>
              </a:rPr>
              <a:t>«</a:t>
            </a:r>
            <a:r>
              <a:rPr lang="en-US" sz="1600" spc="-1" dirty="0" smtClean="0">
                <a:solidFill>
                  <a:srgbClr val="333333"/>
                </a:solidFill>
                <a:latin typeface="Arial"/>
                <a:ea typeface="Rosatom Light"/>
              </a:rPr>
              <a:t>VNIIA</a:t>
            </a:r>
            <a:r>
              <a:rPr lang="ru-RU" sz="1600" b="0" strike="noStrike" spc="-1" dirty="0" smtClean="0">
                <a:solidFill>
                  <a:srgbClr val="333333"/>
                </a:solidFill>
                <a:latin typeface="Arial"/>
                <a:ea typeface="Rosatom Light"/>
              </a:rPr>
              <a:t>»</a:t>
            </a: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2"/>
          <p:cNvSpPr txBox="1"/>
          <p:nvPr/>
        </p:nvSpPr>
        <p:spPr>
          <a:xfrm>
            <a:off x="334369" y="284772"/>
            <a:ext cx="7267433" cy="8736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spc="-1" dirty="0" smtClean="0">
                <a:solidFill>
                  <a:srgbClr val="000000"/>
                </a:solidFill>
                <a:latin typeface="Arial"/>
              </a:rPr>
              <a:t>Vacuum temperature T</a:t>
            </a:r>
            <a:r>
              <a:rPr lang="en-US" sz="3200" b="1" spc="-1" baseline="-25000" dirty="0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</a:rPr>
              <a:t> =220.5 MeV for</a:t>
            </a:r>
            <a:r>
              <a:rPr lang="ru-RU" sz="3200" b="1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</a:rPr>
              <a:t>calculation of 1s hadron masses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197784" y="1477132"/>
            <a:ext cx="981504" cy="1311280"/>
            <a:chOff x="8259678" y="2432099"/>
            <a:chExt cx="981504" cy="131128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8503920" y="2880360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8503920" y="2651760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8503920" y="3566160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8638578" y="2647733"/>
              <a:ext cx="0" cy="23262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8638578" y="2880360"/>
              <a:ext cx="0" cy="67835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284191" y="3023395"/>
              <a:ext cx="49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-</a:t>
              </a:r>
              <a:r>
                <a:rPr lang="ru-RU" sz="1400" b="1" dirty="0">
                  <a:solidFill>
                    <a:srgbClr val="C00000"/>
                  </a:solidFill>
                </a:rPr>
                <a:t>¾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59678" y="2612082"/>
              <a:ext cx="543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+</a:t>
              </a:r>
              <a:r>
                <a:rPr lang="ru-RU" sz="1400" b="1" dirty="0">
                  <a:solidFill>
                    <a:srgbClr val="C00000"/>
                  </a:solidFill>
                </a:rPr>
                <a:t>¼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749970" y="2432099"/>
              <a:ext cx="312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ω</a:t>
              </a:r>
              <a:endParaRPr lang="ru-RU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49969" y="3374047"/>
              <a:ext cx="312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π</a:t>
              </a:r>
              <a:endParaRPr lang="ru-RU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49969" y="2675736"/>
              <a:ext cx="491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</a:t>
              </a:r>
              <a:r>
                <a:rPr lang="en-US" b="1" baseline="-25000" dirty="0" smtClean="0"/>
                <a:t>2</a:t>
              </a:r>
              <a:endParaRPr lang="ru-RU" b="1" baseline="-250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186699" y="2689928"/>
            <a:ext cx="992589" cy="822105"/>
            <a:chOff x="8227033" y="1623385"/>
            <a:chExt cx="992589" cy="82210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8503920" y="2057400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8503920" y="1824773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8503920" y="2286000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8641080" y="1824773"/>
              <a:ext cx="0" cy="23262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8641080" y="2057400"/>
              <a:ext cx="0" cy="23262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227033" y="1795343"/>
              <a:ext cx="543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+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½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55923" y="2023942"/>
              <a:ext cx="49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-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½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749972" y="1623385"/>
              <a:ext cx="312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Δ</a:t>
              </a:r>
              <a:endParaRPr lang="ru-RU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49972" y="2076158"/>
              <a:ext cx="31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ru-RU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28409" y="1857444"/>
              <a:ext cx="491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</a:t>
              </a:r>
              <a:r>
                <a:rPr lang="en-US" b="1" baseline="-25000" dirty="0"/>
                <a:t>3</a:t>
              </a:r>
              <a:endParaRPr lang="ru-RU" b="1" baseline="-250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34793" y="1158400"/>
            <a:ext cx="8886985" cy="2692797"/>
            <a:chOff x="280485" y="1177723"/>
            <a:chExt cx="8413622" cy="4628262"/>
          </a:xfrm>
        </p:grpSpPr>
        <p:sp>
          <p:nvSpPr>
            <p:cNvPr id="35" name="TextShape 1"/>
            <p:cNvSpPr txBox="1"/>
            <p:nvPr/>
          </p:nvSpPr>
          <p:spPr>
            <a:xfrm>
              <a:off x="280485" y="1177723"/>
              <a:ext cx="8413622" cy="4628262"/>
            </a:xfrm>
            <a:prstGeom prst="rect">
              <a:avLst/>
            </a:prstGeom>
            <a:noFill/>
            <a:ln w="0">
              <a:noFill/>
            </a:ln>
          </p:spPr>
          <p:txBody>
            <a:bodyPr lIns="0" tIns="0" rIns="0" bIns="0">
              <a:noAutofit/>
            </a:bodyPr>
            <a:lstStyle/>
            <a:p>
              <a:pPr marL="285840" indent="-285480">
                <a:lnSpc>
                  <a:spcPct val="100000"/>
                </a:lnSpc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The </a:t>
              </a:r>
              <a:r>
                <a:rPr lang="en-US" sz="2800" b="1" strike="noStrike" spc="-1" dirty="0" smtClean="0">
                  <a:solidFill>
                    <a:srgbClr val="000000"/>
                  </a:solidFill>
                  <a:latin typeface="Calibri"/>
                </a:rPr>
                <a:t>T</a:t>
              </a:r>
              <a:r>
                <a:rPr lang="en-US" sz="2800" b="1" strike="noStrike" spc="-1" baseline="-25000" dirty="0" smtClean="0">
                  <a:solidFill>
                    <a:srgbClr val="000000"/>
                  </a:solidFill>
                  <a:latin typeface="Calibri"/>
                </a:rPr>
                <a:t>c</a:t>
              </a: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 dependence of </a:t>
              </a: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the 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mass of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800" b="1" spc="-1" dirty="0">
                  <a:solidFill>
                    <a:srgbClr val="000000"/>
                  </a:solidFill>
                  <a:latin typeface="Calibri"/>
                </a:rPr>
                <a:t>n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800" spc="-1" dirty="0" err="1" smtClean="0">
                  <a:solidFill>
                    <a:srgbClr val="000000"/>
                  </a:solidFill>
                  <a:latin typeface="Calibri"/>
                </a:rPr>
                <a:t>partons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: </a:t>
              </a:r>
              <a:r>
                <a:rPr lang="en-US" sz="2800" b="0" strike="noStrike" spc="-1" dirty="0" smtClean="0">
                  <a:solidFill>
                    <a:srgbClr val="7030A0"/>
                  </a:solidFill>
                  <a:latin typeface="Calibri"/>
                </a:rPr>
                <a:t>M=2T</a:t>
              </a:r>
              <a:r>
                <a:rPr lang="en-US" sz="2800" b="0" strike="noStrike" spc="-1" baseline="-25000" dirty="0" smtClean="0">
                  <a:solidFill>
                    <a:srgbClr val="7030A0"/>
                  </a:solidFill>
                  <a:latin typeface="Calibri"/>
                </a:rPr>
                <a:t>c</a:t>
              </a:r>
              <a:r>
                <a:rPr lang="en-US" sz="3200" spc="-1" dirty="0" smtClean="0">
                  <a:solidFill>
                    <a:srgbClr val="7030A0"/>
                  </a:solidFill>
                  <a:latin typeface="Calibri"/>
                </a:rPr>
                <a:t>√</a:t>
              </a:r>
              <a:r>
                <a:rPr lang="en-US" sz="2800" spc="-1" dirty="0" smtClean="0">
                  <a:solidFill>
                    <a:srgbClr val="7030A0"/>
                  </a:solidFill>
                  <a:latin typeface="Calibri"/>
                </a:rPr>
                <a:t>n</a:t>
              </a:r>
              <a:r>
                <a:rPr lang="en-US" sz="2800" b="0" strike="noStrike" spc="-1" dirty="0" smtClean="0">
                  <a:solidFill>
                    <a:srgbClr val="7030A0"/>
                  </a:solidFill>
                  <a:latin typeface="Calibri"/>
                </a:rPr>
                <a:t>(n-1)</a:t>
              </a:r>
            </a:p>
            <a:p>
              <a:pPr marL="285840" indent="-285480">
                <a:lnSpc>
                  <a:spcPct val="100000"/>
                </a:lnSpc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Mesons spin products 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&lt;s</a:t>
              </a:r>
              <a:r>
                <a:rPr lang="en-US" sz="2800" spc="-1" baseline="-25000" dirty="0">
                  <a:solidFill>
                    <a:srgbClr val="000000"/>
                  </a:solidFill>
                  <a:latin typeface="Calibri"/>
                </a:rPr>
                <a:t>1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,s</a:t>
              </a:r>
              <a:r>
                <a:rPr lang="en-US" sz="2800" spc="-1" baseline="-25000" dirty="0">
                  <a:solidFill>
                    <a:srgbClr val="000000"/>
                  </a:solidFill>
                  <a:latin typeface="Calibri"/>
                </a:rPr>
                <a:t>2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&gt;=½S(S+1)-½(½+1)=</a:t>
              </a:r>
              <a:r>
                <a:rPr lang="en-US" sz="2800" b="1" spc="-1" baseline="30000" dirty="0">
                  <a:solidFill>
                    <a:srgbClr val="C00000"/>
                  </a:solidFill>
                  <a:latin typeface="Calibri"/>
                </a:rPr>
                <a:t>+¼</a:t>
              </a:r>
              <a:r>
                <a:rPr lang="en-US" sz="2800" b="1" spc="-1" baseline="-25000" dirty="0">
                  <a:solidFill>
                    <a:srgbClr val="C00000"/>
                  </a:solidFill>
                  <a:latin typeface="Calibri"/>
                </a:rPr>
                <a:t>-¾</a:t>
              </a:r>
            </a:p>
            <a:p>
              <a:pPr marL="285840" indent="-285480">
                <a:lnSpc>
                  <a:spcPct val="100000"/>
                </a:lnSpc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Mesons: M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2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=2T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c</a:t>
              </a:r>
              <a:r>
                <a:rPr lang="en-US" sz="3200" spc="-1" dirty="0" smtClean="0">
                  <a:solidFill>
                    <a:srgbClr val="000000"/>
                  </a:solidFill>
                  <a:latin typeface="Calibri"/>
                </a:rPr>
                <a:t>√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2=</a:t>
              </a:r>
              <a:r>
                <a:rPr lang="en-US" sz="2800" b="1" spc="-1" dirty="0" smtClean="0">
                  <a:solidFill>
                    <a:srgbClr val="000000"/>
                  </a:solidFill>
                  <a:latin typeface="Calibri"/>
                </a:rPr>
                <a:t>624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 MeV, (3m</a:t>
              </a:r>
              <a:r>
                <a:rPr lang="el-GR" sz="2800" b="1" spc="-1" baseline="-25000" dirty="0" smtClean="0">
                  <a:solidFill>
                    <a:srgbClr val="000000"/>
                  </a:solidFill>
                  <a:latin typeface="Calibri"/>
                </a:rPr>
                <a:t>ω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+m</a:t>
              </a:r>
              <a:r>
                <a:rPr lang="el-GR" sz="2800" b="1" spc="-1" baseline="-25000" dirty="0" smtClean="0">
                  <a:solidFill>
                    <a:srgbClr val="000000"/>
                  </a:solidFill>
                  <a:latin typeface="Calibri"/>
                </a:rPr>
                <a:t>π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)/4=</a:t>
              </a:r>
              <a:r>
                <a:rPr lang="en-US" sz="2800" b="1" spc="-1" dirty="0" smtClean="0">
                  <a:solidFill>
                    <a:srgbClr val="000000"/>
                  </a:solidFill>
                  <a:latin typeface="Calibri"/>
                </a:rPr>
                <a:t>621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 MeV</a:t>
              </a:r>
            </a:p>
            <a:p>
              <a:pPr marL="285840" indent="-285480"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Baryons spin products 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2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&lt;s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1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,s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2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&gt;=⅓S(S+1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)-½(½+1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)=</a:t>
              </a:r>
              <a:r>
                <a:rPr lang="en-US" sz="2800" b="1" spc="-1" baseline="30000" dirty="0" smtClean="0">
                  <a:solidFill>
                    <a:srgbClr val="C00000"/>
                  </a:solidFill>
                  <a:latin typeface="Calibri"/>
                </a:rPr>
                <a:t>+½</a:t>
              </a:r>
              <a:r>
                <a:rPr lang="en-US" sz="2800" b="1" spc="-1" baseline="-25000" dirty="0" smtClean="0">
                  <a:solidFill>
                    <a:srgbClr val="C00000"/>
                  </a:solidFill>
                  <a:latin typeface="Calibri"/>
                </a:rPr>
                <a:t>-½</a:t>
              </a:r>
              <a:endParaRPr lang="en-US" sz="2800" spc="-1" dirty="0" smtClean="0">
                <a:solidFill>
                  <a:srgbClr val="C00000"/>
                </a:solidFill>
                <a:latin typeface="Calibri"/>
              </a:endParaRPr>
            </a:p>
            <a:p>
              <a:pPr marL="285840" indent="-285480">
                <a:lnSpc>
                  <a:spcPct val="100000"/>
                </a:lnSpc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Baryons: M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3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=2T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c</a:t>
              </a:r>
              <a:r>
                <a:rPr lang="en-US" sz="3200" spc="-1" dirty="0" smtClean="0">
                  <a:solidFill>
                    <a:srgbClr val="000000"/>
                  </a:solidFill>
                  <a:latin typeface="Calibri"/>
                </a:rPr>
                <a:t>√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6=</a:t>
              </a:r>
              <a:r>
                <a:rPr lang="en-US" sz="2800" b="1" spc="-1" dirty="0" smtClean="0">
                  <a:solidFill>
                    <a:srgbClr val="000000"/>
                  </a:solidFill>
                  <a:latin typeface="Calibri"/>
                </a:rPr>
                <a:t>1080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MeV, 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(</a:t>
              </a:r>
              <a:r>
                <a:rPr lang="en-US" sz="2800" spc="-1" dirty="0" err="1" smtClean="0">
                  <a:solidFill>
                    <a:srgbClr val="000000"/>
                  </a:solidFill>
                  <a:latin typeface="Calibri"/>
                </a:rPr>
                <a:t>m</a:t>
              </a:r>
              <a:r>
                <a:rPr lang="en-US" sz="2800" b="1" spc="-1" baseline="-25000" dirty="0" err="1" smtClean="0">
                  <a:solidFill>
                    <a:srgbClr val="000000"/>
                  </a:solidFill>
                  <a:latin typeface="Calibri"/>
                </a:rPr>
                <a:t>N</a:t>
              </a:r>
              <a:r>
                <a:rPr lang="en-US" sz="2800" spc="-1" dirty="0" err="1" smtClean="0">
                  <a:solidFill>
                    <a:srgbClr val="000000"/>
                  </a:solidFill>
                  <a:latin typeface="Calibri"/>
                </a:rPr>
                <a:t>+m</a:t>
              </a:r>
              <a:r>
                <a:rPr lang="el-GR" sz="2800" b="1" spc="-1" baseline="-25000" dirty="0" smtClean="0">
                  <a:solidFill>
                    <a:srgbClr val="000000"/>
                  </a:solidFill>
                  <a:latin typeface="Calibri"/>
                </a:rPr>
                <a:t>Δ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)/2=</a:t>
              </a:r>
              <a:r>
                <a:rPr lang="en-US" sz="2800" b="1" spc="-1" dirty="0" smtClean="0">
                  <a:solidFill>
                    <a:srgbClr val="000000"/>
                  </a:solidFill>
                  <a:latin typeface="Calibri"/>
                </a:rPr>
                <a:t>1074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 MeV</a:t>
              </a: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2905489" y="3176334"/>
              <a:ext cx="2605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2955571" y="5027500"/>
              <a:ext cx="2605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7716931" y="1361255"/>
              <a:ext cx="883404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Shape 1"/>
          <p:cNvSpPr txBox="1"/>
          <p:nvPr/>
        </p:nvSpPr>
        <p:spPr>
          <a:xfrm>
            <a:off x="134794" y="3819540"/>
            <a:ext cx="8906635" cy="25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</a:rPr>
              <a:t>The light quark hadron masses are published</a:t>
            </a: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All </a:t>
            </a:r>
            <a:r>
              <a:rPr lang="en-US" sz="2800" b="1" spc="-1" dirty="0" smtClean="0">
                <a:solidFill>
                  <a:srgbClr val="000000"/>
                </a:solidFill>
                <a:latin typeface="Calibri"/>
              </a:rPr>
              <a:t>92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 1s-hadron masses (</a:t>
            </a:r>
            <a:r>
              <a:rPr lang="en-US" sz="2800" spc="-1" dirty="0" smtClean="0">
                <a:solidFill>
                  <a:srgbClr val="C00000"/>
                </a:solidFill>
                <a:latin typeface="Calibri"/>
              </a:rPr>
              <a:t>be published</a:t>
            </a:r>
            <a:r>
              <a:rPr lang="en-US" sz="2800" spc="-1" dirty="0" smtClean="0">
                <a:latin typeface="Calibri"/>
              </a:rPr>
              <a:t>)</a:t>
            </a: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M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asses of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Calibri"/>
              </a:rPr>
              <a:t>glueballs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 (f-mesons) </a:t>
            </a:r>
            <a:r>
              <a:rPr lang="en-US" sz="2800" b="0" strike="noStrike" spc="-1" dirty="0" smtClean="0">
                <a:solidFill>
                  <a:srgbClr val="C00000"/>
                </a:solidFill>
                <a:latin typeface="Calibri"/>
              </a:rPr>
              <a:t>without the color-magnetic shifts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</a:rPr>
              <a:t>are close to M</a:t>
            </a:r>
            <a:r>
              <a:rPr lang="en-US" sz="2800" b="0" strike="noStrike" spc="-1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</a:rPr>
              <a:t>, M</a:t>
            </a:r>
            <a:r>
              <a:rPr lang="en-US" sz="2800" b="0" strike="noStrike" spc="-1" baseline="-25000" dirty="0" smtClean="0">
                <a:solidFill>
                  <a:srgbClr val="000000"/>
                </a:solidFill>
                <a:latin typeface="Calibri"/>
              </a:rPr>
              <a:t>3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</a:rPr>
              <a:t>, M</a:t>
            </a:r>
            <a:r>
              <a:rPr lang="en-US" sz="2800" b="0" strike="noStrike" spc="-1" baseline="-25000" dirty="0" smtClean="0">
                <a:solidFill>
                  <a:srgbClr val="000000"/>
                </a:solidFill>
                <a:latin typeface="Calibri"/>
              </a:rPr>
              <a:t>4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</a:rPr>
              <a:t>=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Calibri"/>
              </a:rPr>
              <a:t>1528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</a:rPr>
              <a:t> MeV, M</a:t>
            </a:r>
            <a:r>
              <a:rPr lang="en-US" sz="2800" b="0" strike="noStrike" spc="-1" baseline="-25000" dirty="0" smtClean="0">
                <a:solidFill>
                  <a:srgbClr val="000000"/>
                </a:solidFill>
                <a:latin typeface="Calibri"/>
              </a:rPr>
              <a:t>5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</a:rPr>
              <a:t>=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Calibri"/>
              </a:rPr>
              <a:t>1972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</a:rPr>
              <a:t> MeV</a:t>
            </a: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The T</a:t>
            </a:r>
            <a:r>
              <a:rPr lang="en-US" sz="2800" spc="-1" baseline="-25000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 could be 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a third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fundamental constant: </a:t>
            </a:r>
            <a:r>
              <a:rPr lang="el-GR" sz="2800" spc="-1" dirty="0" smtClean="0">
                <a:solidFill>
                  <a:srgbClr val="000000"/>
                </a:solidFill>
                <a:latin typeface="Calibri"/>
              </a:rPr>
              <a:t>Δ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E=T</a:t>
            </a:r>
            <a:r>
              <a:rPr lang="en-US" sz="2800" spc="-1" baseline="-25000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el-GR" sz="2800" spc="-1" dirty="0" smtClean="0">
                <a:solidFill>
                  <a:srgbClr val="000000"/>
                </a:solidFill>
                <a:latin typeface="Calibri"/>
              </a:rPr>
              <a:t>Δ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I (I=-S)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96500" y="3697238"/>
            <a:ext cx="228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M.V.Kossov</a:t>
            </a:r>
            <a:r>
              <a:rPr lang="en-US" sz="2000" b="1" dirty="0" smtClean="0">
                <a:solidFill>
                  <a:srgbClr val="7030A0"/>
                </a:solidFill>
              </a:rPr>
              <a:t>, EPJ, A14, 265 (2002)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84070" y="1254690"/>
            <a:ext cx="8903777" cy="552222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b="1" spc="-1" dirty="0" smtClean="0">
                <a:solidFill>
                  <a:srgbClr val="025EA1"/>
                </a:solidFill>
                <a:latin typeface="Arial"/>
                <a:ea typeface="Arial"/>
              </a:rPr>
              <a:t>To </a:t>
            </a:r>
            <a:r>
              <a:rPr lang="en-US" b="1" spc="-1" dirty="0" smtClean="0">
                <a:solidFill>
                  <a:srgbClr val="025EA1"/>
                </a:solidFill>
                <a:ea typeface="Arial"/>
              </a:rPr>
              <a:t>normalize </a:t>
            </a:r>
            <a:r>
              <a:rPr lang="en-US" b="1" spc="-1" dirty="0" smtClean="0">
                <a:solidFill>
                  <a:srgbClr val="025EA1"/>
                </a:solidFill>
                <a:latin typeface="Arial"/>
                <a:ea typeface="Arial"/>
              </a:rPr>
              <a:t>the</a:t>
            </a:r>
            <a:r>
              <a:rPr lang="ru-RU" b="1" spc="-1" dirty="0" smtClean="0">
                <a:solidFill>
                  <a:srgbClr val="025EA1"/>
                </a:solidFill>
                <a:latin typeface="Arial"/>
                <a:ea typeface="Arial"/>
              </a:rPr>
              <a:t> </a:t>
            </a:r>
            <a:r>
              <a:rPr lang="en-US" b="1" spc="-1" dirty="0" smtClean="0">
                <a:solidFill>
                  <a:srgbClr val="025EA1"/>
                </a:solidFill>
                <a:latin typeface="Arial"/>
                <a:ea typeface="Arial"/>
              </a:rPr>
              <a:t>differential multiplicity the inelastic cross-section</a:t>
            </a:r>
            <a:r>
              <a:rPr lang="ru-RU" b="1" spc="-1" dirty="0" smtClean="0">
                <a:solidFill>
                  <a:srgbClr val="025EA1"/>
                </a:solidFill>
                <a:latin typeface="Arial"/>
                <a:ea typeface="Arial"/>
              </a:rPr>
              <a:t> </a:t>
            </a:r>
            <a:r>
              <a:rPr lang="el-GR" sz="2000" b="1" spc="-1" dirty="0" smtClean="0">
                <a:solidFill>
                  <a:srgbClr val="025EA1"/>
                </a:solidFill>
                <a:latin typeface="Arial"/>
                <a:ea typeface="Arial"/>
              </a:rPr>
              <a:t>σ</a:t>
            </a:r>
            <a:r>
              <a:rPr lang="en-US" sz="2000" b="1" spc="-1" baseline="-25000" dirty="0" smtClean="0">
                <a:solidFill>
                  <a:srgbClr val="025EA1"/>
                </a:solidFill>
                <a:latin typeface="Arial"/>
                <a:ea typeface="Arial"/>
              </a:rPr>
              <a:t>in</a:t>
            </a:r>
            <a:r>
              <a:rPr lang="en-US" b="1" spc="-1" dirty="0">
                <a:solidFill>
                  <a:srgbClr val="025EA1"/>
                </a:solidFill>
                <a:latin typeface="Arial"/>
                <a:ea typeface="Arial"/>
              </a:rPr>
              <a:t> </a:t>
            </a:r>
            <a:r>
              <a:rPr lang="en-US" sz="1800" b="1" strike="noStrike" spc="-1" dirty="0" smtClean="0">
                <a:solidFill>
                  <a:srgbClr val="025EA1"/>
                </a:solidFill>
                <a:latin typeface="Arial"/>
                <a:ea typeface="Arial"/>
              </a:rPr>
              <a:t>is used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The CHIPS algorithm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generates the final states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of nuclear reactions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,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which can be sorted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and collected for different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exclusive channels of the nuclear reaction in a form of the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3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N-histograms, where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N is a number of the final state fragments with [</a:t>
            </a:r>
            <a:r>
              <a:rPr lang="en-US" spc="-1" dirty="0" err="1" smtClean="0">
                <a:solidFill>
                  <a:srgbClr val="333333"/>
                </a:solidFill>
                <a:latin typeface="Arial"/>
                <a:ea typeface="Arial"/>
              </a:rPr>
              <a:t>p</a:t>
            </a:r>
            <a:r>
              <a:rPr lang="en-US" spc="-1" baseline="-25000" dirty="0" err="1" smtClean="0">
                <a:solidFill>
                  <a:srgbClr val="333333"/>
                </a:solidFill>
                <a:latin typeface="Arial"/>
                <a:ea typeface="Arial"/>
              </a:rPr>
              <a:t>x</a:t>
            </a:r>
            <a:r>
              <a:rPr lang="en-US" spc="-1" dirty="0" err="1" smtClean="0">
                <a:solidFill>
                  <a:srgbClr val="333333"/>
                </a:solidFill>
                <a:latin typeface="Arial"/>
                <a:ea typeface="Arial"/>
              </a:rPr>
              <a:t>,p</a:t>
            </a:r>
            <a:r>
              <a:rPr lang="en-US" spc="-1" baseline="-25000" dirty="0" err="1" smtClean="0">
                <a:solidFill>
                  <a:srgbClr val="333333"/>
                </a:solidFill>
                <a:latin typeface="Arial"/>
                <a:ea typeface="Arial"/>
              </a:rPr>
              <a:t>y</a:t>
            </a:r>
            <a:r>
              <a:rPr lang="en-US" spc="-1" dirty="0" err="1" smtClean="0">
                <a:solidFill>
                  <a:srgbClr val="333333"/>
                </a:solidFill>
                <a:latin typeface="Arial"/>
                <a:ea typeface="Arial"/>
              </a:rPr>
              <a:t>,p</a:t>
            </a:r>
            <a:r>
              <a:rPr lang="en-US" spc="-1" baseline="-25000" dirty="0" err="1" smtClean="0">
                <a:solidFill>
                  <a:srgbClr val="333333"/>
                </a:solidFill>
                <a:latin typeface="Arial"/>
                <a:ea typeface="Arial"/>
              </a:rPr>
              <a:t>z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];</a:t>
            </a:r>
            <a:endParaRPr lang="ru-RU" sz="1800" b="0" strike="noStrike" spc="-1" dirty="0" smtClean="0">
              <a:solidFill>
                <a:srgbClr val="333333"/>
              </a:solidFill>
              <a:latin typeface="Arial"/>
              <a:ea typeface="Arial"/>
            </a:endParaRPr>
          </a:p>
          <a:p>
            <a:pPr marL="285840" indent="-285480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en-US" spc="-1" dirty="0" smtClean="0">
                <a:solidFill>
                  <a:srgbClr val="333333"/>
                </a:solidFill>
                <a:latin typeface="Arial"/>
              </a:rPr>
              <a:t>Below the separation energies of the secondary fragments only</a:t>
            </a:r>
            <a:r>
              <a:rPr lang="en-US" spc="-1" dirty="0" smtClean="0">
                <a:solidFill>
                  <a:srgbClr val="333333"/>
                </a:solidFill>
              </a:rPr>
              <a:t> the </a:t>
            </a:r>
            <a:r>
              <a:rPr lang="el-GR" spc="-1" dirty="0" smtClean="0">
                <a:solidFill>
                  <a:srgbClr val="333333"/>
                </a:solidFill>
              </a:rPr>
              <a:t>γ</a:t>
            </a:r>
            <a:r>
              <a:rPr lang="en-US" spc="-1" dirty="0" smtClean="0">
                <a:solidFill>
                  <a:srgbClr val="333333"/>
                </a:solidFill>
              </a:rPr>
              <a:t>-excited residual nucleus can exist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, so the</a:t>
            </a:r>
            <a:r>
              <a:rPr lang="en-US" spc="-1" dirty="0">
                <a:solidFill>
                  <a:srgbClr val="333333"/>
                </a:solidFill>
                <a:latin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"closest" </a:t>
            </a:r>
            <a:r>
              <a:rPr lang="el-GR" spc="-1" dirty="0">
                <a:solidFill>
                  <a:srgbClr val="333333"/>
                </a:solidFill>
              </a:rPr>
              <a:t>γ</a:t>
            </a:r>
            <a:r>
              <a:rPr lang="en-US" spc="-1" dirty="0">
                <a:solidFill>
                  <a:srgbClr val="333333"/>
                </a:solidFill>
              </a:rPr>
              <a:t>-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excitation level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is selected, and the last </a:t>
            </a:r>
            <a:r>
              <a:rPr lang="en-US" spc="-1" dirty="0" smtClean="0">
                <a:solidFill>
                  <a:srgbClr val="333333"/>
                </a:solidFill>
              </a:rPr>
              <a:t>decay in the fragment is 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recalculated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with the corresponding fixed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residual nucleus A* mass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;</a:t>
            </a:r>
          </a:p>
          <a:p>
            <a:pPr marL="285840" indent="-285480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en-US" spc="-1" dirty="0" smtClean="0">
                <a:solidFill>
                  <a:srgbClr val="333333"/>
                </a:solidFill>
                <a:latin typeface="Arial"/>
              </a:rPr>
              <a:t>To calculate the inclusive spectra of the identical fragments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"</a:t>
            </a:r>
            <a:r>
              <a:rPr lang="en-US" spc="-1" dirty="0" err="1" smtClean="0">
                <a:solidFill>
                  <a:srgbClr val="333333"/>
                </a:solidFill>
                <a:latin typeface="Arial"/>
              </a:rPr>
              <a:t>i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" all these fragments are collected to the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common differential multiplicity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histogram </a:t>
            </a:r>
            <a:r>
              <a:rPr lang="el-GR" spc="-1" dirty="0" smtClean="0">
                <a:solidFill>
                  <a:srgbClr val="333333"/>
                </a:solidFill>
                <a:latin typeface="Arial"/>
              </a:rPr>
              <a:t>ρ</a:t>
            </a:r>
            <a:r>
              <a:rPr lang="en-US" spc="-1" baseline="-25000" dirty="0" err="1">
                <a:solidFill>
                  <a:srgbClr val="333333"/>
                </a:solidFill>
                <a:latin typeface="Arial"/>
              </a:rPr>
              <a:t>i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(</a:t>
            </a:r>
            <a:r>
              <a:rPr lang="en-US" b="1" spc="-1" dirty="0" smtClean="0">
                <a:solidFill>
                  <a:srgbClr val="333333"/>
                </a:solidFill>
                <a:latin typeface="Arial"/>
              </a:rPr>
              <a:t>p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)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=</a:t>
            </a:r>
            <a:r>
              <a:rPr lang="en-US" spc="-1" dirty="0" err="1" smtClean="0">
                <a:solidFill>
                  <a:srgbClr val="333333"/>
                </a:solidFill>
                <a:latin typeface="Arial"/>
              </a:rPr>
              <a:t>dn</a:t>
            </a:r>
            <a:r>
              <a:rPr lang="en-US" spc="-1" baseline="-25000" dirty="0" err="1" smtClean="0">
                <a:solidFill>
                  <a:srgbClr val="333333"/>
                </a:solidFill>
                <a:latin typeface="Arial"/>
              </a:rPr>
              <a:t>i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/E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/</a:t>
            </a:r>
            <a:r>
              <a:rPr lang="en-US" spc="-1" dirty="0" err="1" smtClean="0">
                <a:solidFill>
                  <a:srgbClr val="333333"/>
                </a:solidFill>
                <a:latin typeface="Arial"/>
              </a:rPr>
              <a:t>d</a:t>
            </a:r>
            <a:r>
              <a:rPr lang="en-US" b="1" spc="-1" dirty="0" err="1" smtClean="0">
                <a:solidFill>
                  <a:srgbClr val="333333"/>
                </a:solidFill>
                <a:latin typeface="Arial"/>
              </a:rPr>
              <a:t>p</a:t>
            </a:r>
            <a:r>
              <a:rPr lang="en-US" b="1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</a:rPr>
              <a:t>(</a:t>
            </a:r>
            <a:r>
              <a:rPr lang="en-US" spc="-1" dirty="0" err="1" smtClean="0">
                <a:solidFill>
                  <a:srgbClr val="333333"/>
                </a:solidFill>
              </a:rPr>
              <a:t>n</a:t>
            </a:r>
            <a:r>
              <a:rPr lang="en-US" spc="-1" baseline="-25000" dirty="0" err="1" smtClean="0">
                <a:solidFill>
                  <a:srgbClr val="333333"/>
                </a:solidFill>
              </a:rPr>
              <a:t>i</a:t>
            </a:r>
            <a:r>
              <a:rPr lang="en-US" spc="-1" dirty="0" smtClean="0">
                <a:solidFill>
                  <a:srgbClr val="333333"/>
                </a:solidFill>
              </a:rPr>
              <a:t>=N</a:t>
            </a:r>
            <a:r>
              <a:rPr lang="en-US" spc="-1" baseline="-25000" dirty="0" smtClean="0">
                <a:solidFill>
                  <a:srgbClr val="333333"/>
                </a:solidFill>
              </a:rPr>
              <a:t>i</a:t>
            </a:r>
            <a:r>
              <a:rPr lang="en-US" spc="-1" dirty="0" smtClean="0">
                <a:solidFill>
                  <a:srgbClr val="333333"/>
                </a:solidFill>
              </a:rPr>
              <a:t>/</a:t>
            </a:r>
            <a:r>
              <a:rPr lang="en-US" spc="-1" dirty="0" err="1" smtClean="0">
                <a:solidFill>
                  <a:srgbClr val="333333"/>
                </a:solidFill>
              </a:rPr>
              <a:t>M</a:t>
            </a:r>
            <a:r>
              <a:rPr lang="en-US" spc="-1" baseline="-25000" dirty="0" err="1" smtClean="0">
                <a:solidFill>
                  <a:srgbClr val="333333"/>
                </a:solidFill>
              </a:rPr>
              <a:t>n</a:t>
            </a:r>
            <a:r>
              <a:rPr lang="en-US" spc="-1" dirty="0" smtClean="0">
                <a:solidFill>
                  <a:srgbClr val="333333"/>
                </a:solidFill>
              </a:rPr>
              <a:t>)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, which can be converted to the invariant inclusive cross-section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f</a:t>
            </a:r>
            <a:r>
              <a:rPr lang="en-US" spc="-1" baseline="-25000" dirty="0" smtClean="0">
                <a:solidFill>
                  <a:srgbClr val="333333"/>
                </a:solidFill>
                <a:latin typeface="Arial"/>
              </a:rPr>
              <a:t>i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(</a:t>
            </a:r>
            <a:r>
              <a:rPr lang="en-US" b="1" spc="-1" dirty="0" smtClean="0">
                <a:solidFill>
                  <a:srgbClr val="333333"/>
                </a:solidFill>
                <a:latin typeface="Arial"/>
              </a:rPr>
              <a:t>p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)=</a:t>
            </a:r>
            <a:r>
              <a:rPr lang="el-GR" b="1" spc="-1" dirty="0" smtClean="0">
                <a:solidFill>
                  <a:srgbClr val="025EA1"/>
                </a:solidFill>
                <a:ea typeface="Arial"/>
              </a:rPr>
              <a:t>σ</a:t>
            </a:r>
            <a:r>
              <a:rPr lang="en-US" b="1" spc="-1" baseline="-25000" dirty="0" smtClean="0">
                <a:solidFill>
                  <a:srgbClr val="025EA1"/>
                </a:solidFill>
                <a:ea typeface="Arial"/>
              </a:rPr>
              <a:t>in</a:t>
            </a:r>
            <a:r>
              <a:rPr lang="en-US" b="1" spc="-1" dirty="0" smtClean="0">
                <a:ea typeface="Arial"/>
              </a:rPr>
              <a:t>·</a:t>
            </a:r>
            <a:r>
              <a:rPr lang="el-GR" spc="-1" dirty="0" smtClean="0">
                <a:solidFill>
                  <a:srgbClr val="333333"/>
                </a:solidFill>
              </a:rPr>
              <a:t>ρ</a:t>
            </a:r>
            <a:r>
              <a:rPr lang="en-US" spc="-1" baseline="-25000" dirty="0" err="1" smtClean="0">
                <a:solidFill>
                  <a:srgbClr val="333333"/>
                </a:solidFill>
              </a:rPr>
              <a:t>i</a:t>
            </a:r>
            <a:r>
              <a:rPr lang="ru-RU" spc="-1" dirty="0" smtClean="0">
                <a:solidFill>
                  <a:srgbClr val="333333"/>
                </a:solidFill>
              </a:rPr>
              <a:t>(</a:t>
            </a:r>
            <a:r>
              <a:rPr lang="en-US" b="1" spc="-1" dirty="0">
                <a:solidFill>
                  <a:srgbClr val="333333"/>
                </a:solidFill>
              </a:rPr>
              <a:t>p</a:t>
            </a:r>
            <a:r>
              <a:rPr lang="ru-RU" spc="-1" dirty="0" smtClean="0">
                <a:solidFill>
                  <a:srgbClr val="333333"/>
                </a:solidFill>
              </a:rPr>
              <a:t>).</a:t>
            </a:r>
            <a:endParaRPr lang="en-US" spc="-1" dirty="0" smtClean="0">
              <a:solidFill>
                <a:srgbClr val="333333"/>
              </a:solidFill>
            </a:endParaRPr>
          </a:p>
          <a:p>
            <a:pPr marL="360">
              <a:lnSpc>
                <a:spcPct val="100000"/>
              </a:lnSpc>
              <a:buClr>
                <a:srgbClr val="333333"/>
              </a:buClr>
              <a:tabLst>
                <a:tab pos="0" algn="l"/>
              </a:tabLst>
            </a:pPr>
            <a:r>
              <a:rPr lang="en-US" b="1" spc="-1" dirty="0" smtClean="0">
                <a:solidFill>
                  <a:srgbClr val="025EA1"/>
                </a:solidFill>
                <a:latin typeface="Arial"/>
                <a:ea typeface="Arial"/>
              </a:rPr>
              <a:t>The</a:t>
            </a:r>
            <a:r>
              <a:rPr lang="ru-RU" b="1" spc="-1" dirty="0" smtClean="0">
                <a:solidFill>
                  <a:srgbClr val="025EA1"/>
                </a:solidFill>
                <a:latin typeface="Arial"/>
                <a:ea typeface="Arial"/>
              </a:rPr>
              <a:t> </a:t>
            </a:r>
            <a:r>
              <a:rPr lang="el-GR" b="1" spc="-1" dirty="0" smtClean="0">
                <a:solidFill>
                  <a:srgbClr val="025EA1"/>
                </a:solidFill>
                <a:latin typeface="Arial"/>
                <a:ea typeface="Arial"/>
              </a:rPr>
              <a:t>γ</a:t>
            </a:r>
            <a:r>
              <a:rPr lang="ru-RU" b="1" spc="-1" dirty="0" smtClean="0">
                <a:solidFill>
                  <a:srgbClr val="025EA1"/>
                </a:solidFill>
                <a:latin typeface="Arial"/>
                <a:ea typeface="Arial"/>
              </a:rPr>
              <a:t>-</a:t>
            </a:r>
            <a:r>
              <a:rPr lang="en-US" b="1" spc="-1" dirty="0" smtClean="0">
                <a:solidFill>
                  <a:srgbClr val="025EA1"/>
                </a:solidFill>
                <a:latin typeface="Arial"/>
                <a:ea typeface="Arial"/>
              </a:rPr>
              <a:t>decays of the excited</a:t>
            </a:r>
            <a:r>
              <a:rPr lang="ru-RU" b="1" spc="-1" dirty="0" smtClean="0">
                <a:solidFill>
                  <a:srgbClr val="025EA1"/>
                </a:solidFill>
                <a:latin typeface="Arial"/>
                <a:ea typeface="Arial"/>
              </a:rPr>
              <a:t> </a:t>
            </a:r>
            <a:r>
              <a:rPr lang="en-US" b="1" spc="-1" dirty="0" smtClean="0">
                <a:solidFill>
                  <a:srgbClr val="025EA1"/>
                </a:solidFill>
                <a:latin typeface="Arial"/>
                <a:ea typeface="Arial"/>
              </a:rPr>
              <a:t>nuclei are simulated</a:t>
            </a:r>
            <a:r>
              <a:rPr lang="ru-RU" b="1" spc="-1" dirty="0" smtClean="0">
                <a:solidFill>
                  <a:srgbClr val="025EA1"/>
                </a:solidFill>
                <a:latin typeface="Arial"/>
                <a:ea typeface="Arial"/>
              </a:rPr>
              <a:t> </a:t>
            </a:r>
            <a:r>
              <a:rPr lang="en-US" b="1" spc="-1" dirty="0" smtClean="0">
                <a:solidFill>
                  <a:srgbClr val="025EA1"/>
                </a:solidFill>
                <a:latin typeface="Arial"/>
                <a:ea typeface="Arial"/>
              </a:rPr>
              <a:t>by the </a:t>
            </a:r>
            <a:r>
              <a:rPr lang="el-GR" b="1" spc="-1" dirty="0" smtClean="0">
                <a:solidFill>
                  <a:srgbClr val="025EA1"/>
                </a:solidFill>
                <a:ea typeface="Arial"/>
              </a:rPr>
              <a:t>γ</a:t>
            </a:r>
            <a:r>
              <a:rPr lang="ru-RU" b="1" spc="-1" dirty="0" smtClean="0">
                <a:solidFill>
                  <a:srgbClr val="025EA1"/>
                </a:solidFill>
                <a:ea typeface="Arial"/>
              </a:rPr>
              <a:t>-</a:t>
            </a:r>
            <a:r>
              <a:rPr lang="en-US" b="1" spc="-1" dirty="0" smtClean="0">
                <a:solidFill>
                  <a:srgbClr val="025EA1"/>
                </a:solidFill>
                <a:ea typeface="Arial"/>
              </a:rPr>
              <a:t>cascade tables</a:t>
            </a:r>
            <a:r>
              <a:rPr lang="ru-RU" b="1" spc="-1" dirty="0" smtClean="0">
                <a:solidFill>
                  <a:srgbClr val="025EA1"/>
                </a:solidFill>
                <a:ea typeface="Arial"/>
              </a:rPr>
              <a:t> </a:t>
            </a:r>
            <a:r>
              <a:rPr lang="en-US" b="1" spc="-1" dirty="0" smtClean="0">
                <a:solidFill>
                  <a:srgbClr val="025EA1"/>
                </a:solidFill>
                <a:latin typeface="Arial"/>
                <a:ea typeface="Arial"/>
              </a:rPr>
              <a:t>RIPL</a:t>
            </a:r>
          </a:p>
          <a:p>
            <a:pPr marL="285840" indent="-285480"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The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"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closest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"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level choice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for the CHIPS simulated nuclear excitations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can be done, taking into account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the width and the strength of the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surrounding </a:t>
            </a:r>
            <a:r>
              <a:rPr lang="el-GR" spc="-1" dirty="0">
                <a:solidFill>
                  <a:srgbClr val="333333"/>
                </a:solidFill>
              </a:rPr>
              <a:t>γ</a:t>
            </a:r>
            <a:r>
              <a:rPr lang="en-US" spc="-1" dirty="0">
                <a:solidFill>
                  <a:srgbClr val="333333"/>
                </a:solidFill>
              </a:rPr>
              <a:t>-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excitation levels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;</a:t>
            </a:r>
          </a:p>
          <a:p>
            <a:pPr marL="285840" indent="-285480"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The TPT models for the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probabilities of the 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Е1, М1, Е2 и М2 </a:t>
            </a:r>
            <a:r>
              <a:rPr lang="el-GR" spc="-1" dirty="0">
                <a:ea typeface="Arial"/>
              </a:rPr>
              <a:t>γ</a:t>
            </a:r>
            <a:r>
              <a:rPr lang="ru-RU" spc="-1" dirty="0" smtClean="0">
                <a:ea typeface="Arial"/>
              </a:rPr>
              <a:t>-</a:t>
            </a:r>
            <a:r>
              <a:rPr lang="en-US" spc="-1" dirty="0" smtClean="0">
                <a:ea typeface="Arial"/>
              </a:rPr>
              <a:t>transitions</a:t>
            </a:r>
            <a:r>
              <a:rPr lang="ru-RU" spc="-1" dirty="0" smtClean="0">
                <a:latin typeface="Arial"/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ea typeface="Arial"/>
              </a:rPr>
              <a:t>are under </a:t>
            </a:r>
            <a:r>
              <a:rPr lang="en-US" spc="-1" dirty="0">
                <a:solidFill>
                  <a:srgbClr val="333333"/>
                </a:solidFill>
                <a:ea typeface="Arial"/>
              </a:rPr>
              <a:t>development in the </a:t>
            </a:r>
            <a:r>
              <a:rPr lang="en-US" spc="-1" dirty="0" smtClean="0">
                <a:solidFill>
                  <a:srgbClr val="333333"/>
                </a:solidFill>
                <a:ea typeface="Arial"/>
              </a:rPr>
              <a:t>TPT </a:t>
            </a:r>
            <a:r>
              <a:rPr lang="en-US" spc="-1" dirty="0">
                <a:solidFill>
                  <a:srgbClr val="333333"/>
                </a:solidFill>
                <a:ea typeface="Arial"/>
              </a:rPr>
              <a:t>software </a:t>
            </a:r>
            <a:r>
              <a:rPr lang="en-US" spc="-1" dirty="0" smtClean="0">
                <a:solidFill>
                  <a:srgbClr val="333333"/>
                </a:solidFill>
                <a:ea typeface="Arial"/>
              </a:rPr>
              <a:t>package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to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assess the unknown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l-GR" spc="-1" dirty="0">
                <a:ea typeface="Arial"/>
              </a:rPr>
              <a:t>γ</a:t>
            </a:r>
            <a:r>
              <a:rPr lang="ru-RU" spc="-1" dirty="0" smtClean="0">
                <a:ea typeface="Arial"/>
              </a:rPr>
              <a:t>-</a:t>
            </a:r>
            <a:r>
              <a:rPr lang="en-US" spc="-1" dirty="0" smtClean="0">
                <a:solidFill>
                  <a:srgbClr val="333333"/>
                </a:solidFill>
                <a:ea typeface="Arial"/>
              </a:rPr>
              <a:t>transitions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.</a:t>
            </a:r>
          </a:p>
          <a:p>
            <a:pPr marL="360">
              <a:buClr>
                <a:srgbClr val="333333"/>
              </a:buClr>
              <a:tabLst>
                <a:tab pos="0" algn="l"/>
              </a:tabLst>
            </a:pPr>
            <a:r>
              <a:rPr lang="en-US" b="1" spc="-1" dirty="0" smtClean="0">
                <a:solidFill>
                  <a:srgbClr val="025EA1"/>
                </a:solidFill>
                <a:ea typeface="Arial"/>
              </a:rPr>
              <a:t>The TPT stopping power solutions for simulation of the Doppler line broadening.</a:t>
            </a:r>
            <a:endParaRPr lang="ru-RU" spc="-1" dirty="0" smtClean="0">
              <a:solidFill>
                <a:srgbClr val="333333"/>
              </a:solidFill>
              <a:latin typeface="Arial"/>
              <a:ea typeface="Arial"/>
            </a:endParaRPr>
          </a:p>
          <a:p>
            <a:pPr marL="285840" indent="-285480"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en-US" spc="-1" dirty="0" smtClean="0">
                <a:solidFill>
                  <a:srgbClr val="333333"/>
                </a:solidFill>
                <a:ea typeface="Arial"/>
              </a:rPr>
              <a:t>For simulation of the </a:t>
            </a:r>
            <a:r>
              <a:rPr lang="el-GR" spc="-1" dirty="0">
                <a:ea typeface="Arial"/>
              </a:rPr>
              <a:t>γ</a:t>
            </a:r>
            <a:r>
              <a:rPr lang="ru-RU" spc="-1" dirty="0">
                <a:ea typeface="Arial"/>
              </a:rPr>
              <a:t>-</a:t>
            </a:r>
            <a:r>
              <a:rPr lang="en-US" spc="-1" dirty="0">
                <a:ea typeface="Arial"/>
              </a:rPr>
              <a:t>lines </a:t>
            </a:r>
            <a:r>
              <a:rPr lang="en-US" spc="-1" dirty="0" smtClean="0">
                <a:solidFill>
                  <a:srgbClr val="333333"/>
                </a:solidFill>
                <a:ea typeface="Arial"/>
              </a:rPr>
              <a:t>Doppler broadening</a:t>
            </a:r>
            <a:r>
              <a:rPr lang="ru-RU" spc="-1" dirty="0" smtClean="0">
                <a:solidFill>
                  <a:srgbClr val="333333"/>
                </a:solidFill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ea typeface="Arial"/>
              </a:rPr>
              <a:t>the lifetime of</a:t>
            </a:r>
            <a:r>
              <a:rPr lang="ru-RU" spc="-1" dirty="0" smtClean="0">
                <a:solidFill>
                  <a:srgbClr val="333333"/>
                </a:solidFill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ea typeface="Arial"/>
              </a:rPr>
              <a:t>the excited </a:t>
            </a:r>
            <a:r>
              <a:rPr lang="el-GR" spc="-1" dirty="0">
                <a:ea typeface="Arial"/>
              </a:rPr>
              <a:t>γ</a:t>
            </a:r>
            <a:r>
              <a:rPr lang="ru-RU" spc="-1" dirty="0" smtClean="0">
                <a:ea typeface="Arial"/>
              </a:rPr>
              <a:t>-</a:t>
            </a:r>
            <a:r>
              <a:rPr lang="en-US" spc="-1" dirty="0" smtClean="0">
                <a:ea typeface="Arial"/>
              </a:rPr>
              <a:t>levels</a:t>
            </a:r>
            <a:r>
              <a:rPr lang="en-US" spc="-1" dirty="0" smtClean="0">
                <a:solidFill>
                  <a:srgbClr val="333333"/>
                </a:solidFill>
                <a:ea typeface="Arial"/>
              </a:rPr>
              <a:t> and the stopping</a:t>
            </a:r>
            <a:r>
              <a:rPr lang="ru-RU" spc="-1" dirty="0" smtClean="0">
                <a:solidFill>
                  <a:srgbClr val="333333"/>
                </a:solidFill>
                <a:ea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ea typeface="Arial"/>
              </a:rPr>
              <a:t>power of ions are necessary</a:t>
            </a:r>
            <a:r>
              <a:rPr lang="ru-RU" spc="-1" dirty="0" smtClean="0">
                <a:solidFill>
                  <a:srgbClr val="333333"/>
                </a:solidFill>
                <a:ea typeface="Arial"/>
              </a:rPr>
              <a:t>.</a:t>
            </a:r>
            <a:r>
              <a:rPr lang="en-US" spc="-1" dirty="0" smtClean="0">
                <a:solidFill>
                  <a:srgbClr val="333333"/>
                </a:solidFill>
                <a:ea typeface="Arial"/>
              </a:rPr>
              <a:t> The data provide knowledge of them.</a:t>
            </a:r>
          </a:p>
          <a:p>
            <a:pPr marL="285840" indent="-285480"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en-US" spc="-1" dirty="0" smtClean="0">
                <a:solidFill>
                  <a:srgbClr val="333333"/>
                </a:solidFill>
                <a:ea typeface="Arial"/>
              </a:rPr>
              <a:t>If the stopping power is known at low energies, one can find the lifetime? And if the lifetime is known, one can find the stopping power from the Doppler broadening form.</a:t>
            </a:r>
            <a:endParaRPr lang="ru-RU" spc="-1" dirty="0">
              <a:solidFill>
                <a:srgbClr val="333333"/>
              </a:solidFill>
              <a:ea typeface="Arial"/>
            </a:endParaRPr>
          </a:p>
          <a:p>
            <a:pPr marL="285840" indent="-285480"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endParaRPr lang="ru-RU" spc="-1" dirty="0">
              <a:solidFill>
                <a:srgbClr val="333333"/>
              </a:solidFill>
              <a:latin typeface="Arial"/>
              <a:ea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348713" y="0"/>
            <a:ext cx="7144717" cy="13008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3200" b="1" spc="-1" dirty="0" smtClean="0">
                <a:solidFill>
                  <a:srgbClr val="000000"/>
                </a:solidFill>
                <a:latin typeface="Arial"/>
              </a:rPr>
              <a:t>The TPT algorithm for exclusive and inclusive cross-sections of </a:t>
            </a:r>
            <a:r>
              <a:rPr lang="en-US" sz="3200" b="1" spc="-1" dirty="0" smtClean="0">
                <a:solidFill>
                  <a:srgbClr val="000000"/>
                </a:solidFill>
              </a:rPr>
              <a:t>reactions with production of</a:t>
            </a:r>
            <a:r>
              <a:rPr lang="en-US" sz="3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1" spc="-1" dirty="0" smtClean="0">
                <a:solidFill>
                  <a:srgbClr val="000000"/>
                </a:solidFill>
              </a:rPr>
              <a:t>nuclear fragments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2"/>
          <p:cNvSpPr txBox="1"/>
          <p:nvPr/>
        </p:nvSpPr>
        <p:spPr>
          <a:xfrm>
            <a:off x="98133" y="50333"/>
            <a:ext cx="7844300" cy="8977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The TPT simulation of the</a:t>
            </a:r>
            <a:r>
              <a:rPr lang="ru-RU" sz="3200" b="1" dirty="0" smtClean="0"/>
              <a:t> </a:t>
            </a:r>
            <a:r>
              <a:rPr lang="el-GR" sz="3200" b="1" dirty="0" smtClean="0">
                <a:latin typeface="Bookman Old Style" panose="02050604050505020204" pitchFamily="18" charset="0"/>
              </a:rPr>
              <a:t>γ</a:t>
            </a:r>
            <a:r>
              <a:rPr lang="ru-RU" sz="3200" b="1" dirty="0" smtClean="0"/>
              <a:t>-</a:t>
            </a:r>
            <a:r>
              <a:rPr lang="en-US" sz="3200" b="1" dirty="0" smtClean="0"/>
              <a:t>line Doppler broadening in the</a:t>
            </a:r>
            <a:r>
              <a:rPr lang="ru-RU" sz="3200" b="1" dirty="0" smtClean="0"/>
              <a:t> </a:t>
            </a:r>
            <a:r>
              <a:rPr lang="en-US" sz="3200" b="1" baseline="30000" dirty="0"/>
              <a:t>16</a:t>
            </a:r>
            <a:r>
              <a:rPr lang="en-US" sz="3200" b="1" dirty="0"/>
              <a:t>O</a:t>
            </a:r>
            <a:r>
              <a:rPr lang="ru-RU" sz="3200" b="1" dirty="0"/>
              <a:t>(</a:t>
            </a:r>
            <a:r>
              <a:rPr lang="en-US" sz="3200" b="1" dirty="0"/>
              <a:t>n,</a:t>
            </a:r>
            <a:r>
              <a:rPr lang="el-GR" sz="3200" b="1" dirty="0"/>
              <a:t>α</a:t>
            </a:r>
            <a:r>
              <a:rPr lang="en-US" sz="3200" b="1" dirty="0" smtClean="0"/>
              <a:t>)</a:t>
            </a:r>
            <a:r>
              <a:rPr lang="en-US" sz="3200" b="1" baseline="30000" dirty="0" smtClean="0"/>
              <a:t>13</a:t>
            </a:r>
            <a:r>
              <a:rPr lang="en-US" sz="3200" b="1" dirty="0" smtClean="0"/>
              <a:t>C reaction</a:t>
            </a:r>
            <a:endParaRPr lang="ru-RU" sz="3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90EC8-0EC2-42CB-82A9-CC1E0CAD9FBB}"/>
              </a:ext>
            </a:extLst>
          </p:cNvPr>
          <p:cNvSpPr txBox="1"/>
          <p:nvPr/>
        </p:nvSpPr>
        <p:spPr>
          <a:xfrm>
            <a:off x="0" y="89361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slow down an ion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small steps can be used in the simulation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energy loss drops down significantly with energy decreasing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 transport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ТРТ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was realized in the gas approximation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any slowing down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now the one step slowing down algorithm is used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248" indent="-293248" algn="just">
              <a:buFont typeface="+mj-lt"/>
              <a:buAutoNum type="arabicPeriod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TPT algorithm, taking into account the ion slowing down in the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reaction, was implemented in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248" indent="-293248" algn="just">
              <a:buFont typeface="+mj-lt"/>
              <a:buAutoNum type="arabicPeriod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TPT low energy neutron elastic scattering algorithm for the logging simulation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implemented in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248" indent="-293248" algn="just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1-step slowing down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for the </a:t>
            </a:r>
            <a:r>
              <a:rPr lang="el-GR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γ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implemented in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322"/>
            <a:ext cx="4540094" cy="2205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45" y="2489322"/>
            <a:ext cx="4547455" cy="220580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83167" y="3128894"/>
            <a:ext cx="2465554" cy="258244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6311" y="3119247"/>
            <a:ext cx="2465554" cy="258244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605173" y="3258016"/>
            <a:ext cx="1407091" cy="129122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992759" y="3248368"/>
            <a:ext cx="1360476" cy="160555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9423" y="3585936"/>
            <a:ext cx="453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CHIPS cross-section for the</a:t>
            </a:r>
            <a:r>
              <a:rPr lang="ru-RU" sz="1400" b="1" dirty="0" smtClean="0"/>
              <a:t> </a:t>
            </a:r>
            <a:r>
              <a:rPr lang="ru-RU" sz="1400" b="1" baseline="30000" dirty="0"/>
              <a:t>16</a:t>
            </a:r>
            <a:r>
              <a:rPr lang="en-US" sz="1400" b="1" dirty="0"/>
              <a:t>O(n,</a:t>
            </a:r>
            <a:r>
              <a:rPr lang="el-GR" sz="1400" b="1" dirty="0"/>
              <a:t>α</a:t>
            </a:r>
            <a:r>
              <a:rPr lang="en-US" sz="1400" b="1" dirty="0"/>
              <a:t>)</a:t>
            </a:r>
            <a:r>
              <a:rPr lang="en-US" sz="1400" b="1" baseline="30000" dirty="0"/>
              <a:t>13</a:t>
            </a:r>
            <a:r>
              <a:rPr lang="en-US" sz="1400" b="1" dirty="0"/>
              <a:t>C* </a:t>
            </a:r>
            <a:r>
              <a:rPr lang="en-US" sz="1400" b="1" dirty="0" smtClean="0"/>
              <a:t>reaction, but in the gas approximation (wide)</a:t>
            </a:r>
            <a:endParaRPr lang="ru-RU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90EC8-0EC2-42CB-82A9-CC1E0CAD9FBB}"/>
              </a:ext>
            </a:extLst>
          </p:cNvPr>
          <p:cNvSpPr txBox="1"/>
          <p:nvPr/>
        </p:nvSpPr>
        <p:spPr>
          <a:xfrm>
            <a:off x="12273" y="4826675"/>
            <a:ext cx="9055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adequate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experimental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ru-RU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O(n,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C*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cross-section is absent in Geant4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NewtronHP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in the open data bases. For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package it was generated by the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Doppler broadening of the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γ-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depends on the lifetime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stopping power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excited 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isotope in the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media (Geant4)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demonstrated experimental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dots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shows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line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two widths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one for the direct excitation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one is the result of the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of the long lived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3.85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narrow)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are perfectly reproduced by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simulation.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0092" y="2463198"/>
            <a:ext cx="1503176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9" b="1" dirty="0" smtClean="0">
                <a:solidFill>
                  <a:srgbClr val="FF0000"/>
                </a:solidFill>
              </a:rPr>
              <a:t>the resolution</a:t>
            </a:r>
            <a:endParaRPr lang="ru-RU" sz="1539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 стрелкой 2"/>
          <p:cNvCxnSpPr>
            <a:stCxn id="16" idx="2"/>
          </p:cNvCxnSpPr>
          <p:nvPr/>
        </p:nvCxnSpPr>
        <p:spPr>
          <a:xfrm flipH="1">
            <a:off x="6510092" y="2792391"/>
            <a:ext cx="751588" cy="552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64820" y="2501968"/>
            <a:ext cx="225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The experimental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data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24111" y="2825977"/>
            <a:ext cx="448886" cy="377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859229" y="2784654"/>
            <a:ext cx="448886" cy="377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48721" y="2792391"/>
            <a:ext cx="754792" cy="9966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99284" y="3478214"/>
            <a:ext cx="4091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The CHIPS cross-section for the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baseline="30000" dirty="0">
                <a:solidFill>
                  <a:schemeClr val="bg1">
                    <a:lumMod val="95000"/>
                  </a:schemeClr>
                </a:solidFill>
              </a:rPr>
              <a:t>16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O(n,</a:t>
            </a:r>
            <a:r>
              <a:rPr lang="el-GR" sz="1400" b="1" dirty="0">
                <a:solidFill>
                  <a:schemeClr val="bg1">
                    <a:lumMod val="95000"/>
                  </a:schemeClr>
                </a:solidFill>
              </a:rPr>
              <a:t>α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en-US" sz="1400" b="1" baseline="30000" dirty="0">
                <a:solidFill>
                  <a:schemeClr val="bg1">
                    <a:lumMod val="95000"/>
                  </a:schemeClr>
                </a:solidFill>
              </a:rPr>
              <a:t>13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C*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reaction with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new 1-step </a:t>
            </a:r>
            <a:r>
              <a:rPr lang="en-US" sz="1400" b="1" baseline="30000" dirty="0">
                <a:solidFill>
                  <a:schemeClr val="bg1">
                    <a:lumMod val="95000"/>
                  </a:schemeClr>
                </a:solidFill>
              </a:rPr>
              <a:t>13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C slowing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down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942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2"/>
          <p:cNvSpPr txBox="1"/>
          <p:nvPr/>
        </p:nvSpPr>
        <p:spPr>
          <a:xfrm>
            <a:off x="1065540" y="12269"/>
            <a:ext cx="6184144" cy="8524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For comparison the</a:t>
            </a:r>
            <a:r>
              <a:rPr lang="ru-RU" sz="3200" b="1" dirty="0" smtClean="0"/>
              <a:t> </a:t>
            </a:r>
            <a:r>
              <a:rPr lang="en-US" sz="3200" b="1" dirty="0"/>
              <a:t>Geant4 </a:t>
            </a:r>
            <a:r>
              <a:rPr lang="en-US" sz="3200" b="1" dirty="0" smtClean="0"/>
              <a:t>simulated</a:t>
            </a:r>
            <a:r>
              <a:rPr lang="ru-RU" sz="3200" b="1" dirty="0" smtClean="0"/>
              <a:t> </a:t>
            </a:r>
            <a:r>
              <a:rPr lang="el-GR" sz="3200" b="1" dirty="0"/>
              <a:t>γ</a:t>
            </a:r>
            <a:r>
              <a:rPr lang="ru-RU" sz="3200" b="1" dirty="0" smtClean="0"/>
              <a:t>-</a:t>
            </a:r>
            <a:r>
              <a:rPr lang="en-US" sz="3200" b="1" dirty="0" smtClean="0"/>
              <a:t>spectrum is shown</a:t>
            </a:r>
            <a:endParaRPr lang="ru-RU" sz="3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400"/>
            <a:ext cx="9144000" cy="4517092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787264" y="1111175"/>
            <a:ext cx="8146473" cy="3526429"/>
          </a:xfrm>
          <a:custGeom>
            <a:avLst/>
            <a:gdLst>
              <a:gd name="connsiteX0" fmla="*/ 0 w 8146473"/>
              <a:gd name="connsiteY0" fmla="*/ 2934596 h 3526429"/>
              <a:gd name="connsiteX1" fmla="*/ 39119 w 8146473"/>
              <a:gd name="connsiteY1" fmla="*/ 2856358 h 3526429"/>
              <a:gd name="connsiteX2" fmla="*/ 112466 w 8146473"/>
              <a:gd name="connsiteY2" fmla="*/ 2787901 h 3526429"/>
              <a:gd name="connsiteX3" fmla="*/ 180924 w 8146473"/>
              <a:gd name="connsiteY3" fmla="*/ 2875918 h 3526429"/>
              <a:gd name="connsiteX4" fmla="*/ 234712 w 8146473"/>
              <a:gd name="connsiteY4" fmla="*/ 2792791 h 3526429"/>
              <a:gd name="connsiteX5" fmla="*/ 293391 w 8146473"/>
              <a:gd name="connsiteY5" fmla="*/ 2797680 h 3526429"/>
              <a:gd name="connsiteX6" fmla="*/ 356958 w 8146473"/>
              <a:gd name="connsiteY6" fmla="*/ 2856358 h 3526429"/>
              <a:gd name="connsiteX7" fmla="*/ 425416 w 8146473"/>
              <a:gd name="connsiteY7" fmla="*/ 2802570 h 3526429"/>
              <a:gd name="connsiteX8" fmla="*/ 479204 w 8146473"/>
              <a:gd name="connsiteY8" fmla="*/ 2895477 h 3526429"/>
              <a:gd name="connsiteX9" fmla="*/ 557442 w 8146473"/>
              <a:gd name="connsiteY9" fmla="*/ 2915037 h 3526429"/>
              <a:gd name="connsiteX10" fmla="*/ 616120 w 8146473"/>
              <a:gd name="connsiteY10" fmla="*/ 2875918 h 3526429"/>
              <a:gd name="connsiteX11" fmla="*/ 669908 w 8146473"/>
              <a:gd name="connsiteY11" fmla="*/ 2875918 h 3526429"/>
              <a:gd name="connsiteX12" fmla="*/ 733476 w 8146473"/>
              <a:gd name="connsiteY12" fmla="*/ 2880808 h 3526429"/>
              <a:gd name="connsiteX13" fmla="*/ 801934 w 8146473"/>
              <a:gd name="connsiteY13" fmla="*/ 2880808 h 3526429"/>
              <a:gd name="connsiteX14" fmla="*/ 875281 w 8146473"/>
              <a:gd name="connsiteY14" fmla="*/ 2919926 h 3526429"/>
              <a:gd name="connsiteX15" fmla="*/ 933960 w 8146473"/>
              <a:gd name="connsiteY15" fmla="*/ 2910147 h 3526429"/>
              <a:gd name="connsiteX16" fmla="*/ 1002417 w 8146473"/>
              <a:gd name="connsiteY16" fmla="*/ 2885697 h 3526429"/>
              <a:gd name="connsiteX17" fmla="*/ 1061095 w 8146473"/>
              <a:gd name="connsiteY17" fmla="*/ 2885697 h 3526429"/>
              <a:gd name="connsiteX18" fmla="*/ 1119773 w 8146473"/>
              <a:gd name="connsiteY18" fmla="*/ 2827019 h 3526429"/>
              <a:gd name="connsiteX19" fmla="*/ 1188231 w 8146473"/>
              <a:gd name="connsiteY19" fmla="*/ 2880808 h 3526429"/>
              <a:gd name="connsiteX20" fmla="*/ 1251799 w 8146473"/>
              <a:gd name="connsiteY20" fmla="*/ 2915037 h 3526429"/>
              <a:gd name="connsiteX21" fmla="*/ 1320257 w 8146473"/>
              <a:gd name="connsiteY21" fmla="*/ 2915037 h 3526429"/>
              <a:gd name="connsiteX22" fmla="*/ 1388715 w 8146473"/>
              <a:gd name="connsiteY22" fmla="*/ 2905257 h 3526429"/>
              <a:gd name="connsiteX23" fmla="*/ 1457172 w 8146473"/>
              <a:gd name="connsiteY23" fmla="*/ 2871028 h 3526429"/>
              <a:gd name="connsiteX24" fmla="*/ 1506071 w 8146473"/>
              <a:gd name="connsiteY24" fmla="*/ 2831909 h 3526429"/>
              <a:gd name="connsiteX25" fmla="*/ 1579418 w 8146473"/>
              <a:gd name="connsiteY25" fmla="*/ 2743892 h 3526429"/>
              <a:gd name="connsiteX26" fmla="*/ 1633207 w 8146473"/>
              <a:gd name="connsiteY26" fmla="*/ 2807460 h 3526429"/>
              <a:gd name="connsiteX27" fmla="*/ 1711444 w 8146473"/>
              <a:gd name="connsiteY27" fmla="*/ 2724333 h 3526429"/>
              <a:gd name="connsiteX28" fmla="*/ 1760342 w 8146473"/>
              <a:gd name="connsiteY28" fmla="*/ 2680324 h 3526429"/>
              <a:gd name="connsiteX29" fmla="*/ 1828800 w 8146473"/>
              <a:gd name="connsiteY29" fmla="*/ 2729223 h 3526429"/>
              <a:gd name="connsiteX30" fmla="*/ 1882588 w 8146473"/>
              <a:gd name="connsiteY30" fmla="*/ 2743892 h 3526429"/>
              <a:gd name="connsiteX31" fmla="*/ 1951046 w 8146473"/>
              <a:gd name="connsiteY31" fmla="*/ 2748782 h 3526429"/>
              <a:gd name="connsiteX32" fmla="*/ 2019504 w 8146473"/>
              <a:gd name="connsiteY32" fmla="*/ 2626536 h 3526429"/>
              <a:gd name="connsiteX33" fmla="*/ 2078182 w 8146473"/>
              <a:gd name="connsiteY33" fmla="*/ 2636316 h 3526429"/>
              <a:gd name="connsiteX34" fmla="*/ 2151530 w 8146473"/>
              <a:gd name="connsiteY34" fmla="*/ 2631426 h 3526429"/>
              <a:gd name="connsiteX35" fmla="*/ 2215097 w 8146473"/>
              <a:gd name="connsiteY35" fmla="*/ 2616756 h 3526429"/>
              <a:gd name="connsiteX36" fmla="*/ 2278665 w 8146473"/>
              <a:gd name="connsiteY36" fmla="*/ 2616756 h 3526429"/>
              <a:gd name="connsiteX37" fmla="*/ 2337343 w 8146473"/>
              <a:gd name="connsiteY37" fmla="*/ 2606977 h 3526429"/>
              <a:gd name="connsiteX38" fmla="*/ 2415581 w 8146473"/>
              <a:gd name="connsiteY38" fmla="*/ 2592307 h 3526429"/>
              <a:gd name="connsiteX39" fmla="*/ 2474259 w 8146473"/>
              <a:gd name="connsiteY39" fmla="*/ 2484731 h 3526429"/>
              <a:gd name="connsiteX40" fmla="*/ 2532937 w 8146473"/>
              <a:gd name="connsiteY40" fmla="*/ 2328256 h 3526429"/>
              <a:gd name="connsiteX41" fmla="*/ 2601395 w 8146473"/>
              <a:gd name="connsiteY41" fmla="*/ 2186450 h 3526429"/>
              <a:gd name="connsiteX42" fmla="*/ 2664963 w 8146473"/>
              <a:gd name="connsiteY42" fmla="*/ 2069094 h 3526429"/>
              <a:gd name="connsiteX43" fmla="*/ 2723641 w 8146473"/>
              <a:gd name="connsiteY43" fmla="*/ 2352705 h 3526429"/>
              <a:gd name="connsiteX44" fmla="*/ 2777429 w 8146473"/>
              <a:gd name="connsiteY44" fmla="*/ 2724333 h 3526429"/>
              <a:gd name="connsiteX45" fmla="*/ 2850777 w 8146473"/>
              <a:gd name="connsiteY45" fmla="*/ 3110630 h 3526429"/>
              <a:gd name="connsiteX46" fmla="*/ 2924124 w 8146473"/>
              <a:gd name="connsiteY46" fmla="*/ 3174198 h 3526429"/>
              <a:gd name="connsiteX47" fmla="*/ 2977912 w 8146473"/>
              <a:gd name="connsiteY47" fmla="*/ 3286664 h 3526429"/>
              <a:gd name="connsiteX48" fmla="*/ 3041480 w 8146473"/>
              <a:gd name="connsiteY48" fmla="*/ 3276885 h 3526429"/>
              <a:gd name="connsiteX49" fmla="*/ 3119718 w 8146473"/>
              <a:gd name="connsiteY49" fmla="*/ 3291554 h 3526429"/>
              <a:gd name="connsiteX50" fmla="*/ 3178396 w 8146473"/>
              <a:gd name="connsiteY50" fmla="*/ 3379571 h 3526429"/>
              <a:gd name="connsiteX51" fmla="*/ 3241964 w 8146473"/>
              <a:gd name="connsiteY51" fmla="*/ 3316003 h 3526429"/>
              <a:gd name="connsiteX52" fmla="*/ 3290862 w 8146473"/>
              <a:gd name="connsiteY52" fmla="*/ 3379571 h 3526429"/>
              <a:gd name="connsiteX53" fmla="*/ 3369100 w 8146473"/>
              <a:gd name="connsiteY53" fmla="*/ 3271995 h 3526429"/>
              <a:gd name="connsiteX54" fmla="*/ 3437557 w 8146473"/>
              <a:gd name="connsiteY54" fmla="*/ 3296444 h 3526429"/>
              <a:gd name="connsiteX55" fmla="*/ 3496235 w 8146473"/>
              <a:gd name="connsiteY55" fmla="*/ 3316003 h 3526429"/>
              <a:gd name="connsiteX56" fmla="*/ 3554914 w 8146473"/>
              <a:gd name="connsiteY56" fmla="*/ 3355122 h 3526429"/>
              <a:gd name="connsiteX57" fmla="*/ 3623371 w 8146473"/>
              <a:gd name="connsiteY57" fmla="*/ 3320893 h 3526429"/>
              <a:gd name="connsiteX58" fmla="*/ 3686939 w 8146473"/>
              <a:gd name="connsiteY58" fmla="*/ 3330673 h 3526429"/>
              <a:gd name="connsiteX59" fmla="*/ 3740727 w 8146473"/>
              <a:gd name="connsiteY59" fmla="*/ 3433360 h 3526429"/>
              <a:gd name="connsiteX60" fmla="*/ 3814075 w 8146473"/>
              <a:gd name="connsiteY60" fmla="*/ 3316003 h 3526429"/>
              <a:gd name="connsiteX61" fmla="*/ 3867863 w 8146473"/>
              <a:gd name="connsiteY61" fmla="*/ 3340453 h 3526429"/>
              <a:gd name="connsiteX62" fmla="*/ 3941211 w 8146473"/>
              <a:gd name="connsiteY62" fmla="*/ 3374681 h 3526429"/>
              <a:gd name="connsiteX63" fmla="*/ 4004779 w 8146473"/>
              <a:gd name="connsiteY63" fmla="*/ 3345342 h 3526429"/>
              <a:gd name="connsiteX64" fmla="*/ 4063457 w 8146473"/>
              <a:gd name="connsiteY64" fmla="*/ 3379571 h 3526429"/>
              <a:gd name="connsiteX65" fmla="*/ 4131915 w 8146473"/>
              <a:gd name="connsiteY65" fmla="*/ 3364902 h 3526429"/>
              <a:gd name="connsiteX66" fmla="*/ 4195483 w 8146473"/>
              <a:gd name="connsiteY66" fmla="*/ 3369792 h 3526429"/>
              <a:gd name="connsiteX67" fmla="*/ 4249271 w 8146473"/>
              <a:gd name="connsiteY67" fmla="*/ 3448029 h 3526429"/>
              <a:gd name="connsiteX68" fmla="*/ 4332398 w 8146473"/>
              <a:gd name="connsiteY68" fmla="*/ 3428470 h 3526429"/>
              <a:gd name="connsiteX69" fmla="*/ 4391076 w 8146473"/>
              <a:gd name="connsiteY69" fmla="*/ 3428470 h 3526429"/>
              <a:gd name="connsiteX70" fmla="*/ 4454644 w 8146473"/>
              <a:gd name="connsiteY70" fmla="*/ 3467588 h 3526429"/>
              <a:gd name="connsiteX71" fmla="*/ 4518212 w 8146473"/>
              <a:gd name="connsiteY71" fmla="*/ 3467588 h 3526429"/>
              <a:gd name="connsiteX72" fmla="*/ 4576890 w 8146473"/>
              <a:gd name="connsiteY72" fmla="*/ 3467588 h 3526429"/>
              <a:gd name="connsiteX73" fmla="*/ 4645348 w 8146473"/>
              <a:gd name="connsiteY73" fmla="*/ 3423580 h 3526429"/>
              <a:gd name="connsiteX74" fmla="*/ 4704026 w 8146473"/>
              <a:gd name="connsiteY74" fmla="*/ 3477368 h 3526429"/>
              <a:gd name="connsiteX75" fmla="*/ 4777373 w 8146473"/>
              <a:gd name="connsiteY75" fmla="*/ 3389351 h 3526429"/>
              <a:gd name="connsiteX76" fmla="*/ 4831162 w 8146473"/>
              <a:gd name="connsiteY76" fmla="*/ 3227986 h 3526429"/>
              <a:gd name="connsiteX77" fmla="*/ 4899619 w 8146473"/>
              <a:gd name="connsiteY77" fmla="*/ 2924816 h 3526429"/>
              <a:gd name="connsiteX78" fmla="*/ 4958297 w 8146473"/>
              <a:gd name="connsiteY78" fmla="*/ 2641206 h 3526429"/>
              <a:gd name="connsiteX79" fmla="*/ 5016976 w 8146473"/>
              <a:gd name="connsiteY79" fmla="*/ 2616756 h 3526429"/>
              <a:gd name="connsiteX80" fmla="*/ 5085433 w 8146473"/>
              <a:gd name="connsiteY80" fmla="*/ 2841689 h 3526429"/>
              <a:gd name="connsiteX81" fmla="*/ 5153891 w 8146473"/>
              <a:gd name="connsiteY81" fmla="*/ 3237766 h 3526429"/>
              <a:gd name="connsiteX82" fmla="*/ 5217459 w 8146473"/>
              <a:gd name="connsiteY82" fmla="*/ 3408910 h 3526429"/>
              <a:gd name="connsiteX83" fmla="*/ 5281027 w 8146473"/>
              <a:gd name="connsiteY83" fmla="*/ 3462699 h 3526429"/>
              <a:gd name="connsiteX84" fmla="*/ 5339705 w 8146473"/>
              <a:gd name="connsiteY84" fmla="*/ 3477368 h 3526429"/>
              <a:gd name="connsiteX85" fmla="*/ 5413053 w 8146473"/>
              <a:gd name="connsiteY85" fmla="*/ 3492038 h 3526429"/>
              <a:gd name="connsiteX86" fmla="*/ 5476620 w 8146473"/>
              <a:gd name="connsiteY86" fmla="*/ 3477368 h 3526429"/>
              <a:gd name="connsiteX87" fmla="*/ 5530409 w 8146473"/>
              <a:gd name="connsiteY87" fmla="*/ 3526266 h 3526429"/>
              <a:gd name="connsiteX88" fmla="*/ 5593977 w 8146473"/>
              <a:gd name="connsiteY88" fmla="*/ 3457809 h 3526429"/>
              <a:gd name="connsiteX89" fmla="*/ 5672214 w 8146473"/>
              <a:gd name="connsiteY89" fmla="*/ 3457809 h 3526429"/>
              <a:gd name="connsiteX90" fmla="*/ 5711333 w 8146473"/>
              <a:gd name="connsiteY90" fmla="*/ 3418690 h 3526429"/>
              <a:gd name="connsiteX91" fmla="*/ 5794460 w 8146473"/>
              <a:gd name="connsiteY91" fmla="*/ 3384461 h 3526429"/>
              <a:gd name="connsiteX92" fmla="*/ 5843358 w 8146473"/>
              <a:gd name="connsiteY92" fmla="*/ 3301334 h 3526429"/>
              <a:gd name="connsiteX93" fmla="*/ 5926486 w 8146473"/>
              <a:gd name="connsiteY93" fmla="*/ 3330673 h 3526429"/>
              <a:gd name="connsiteX94" fmla="*/ 5970494 w 8146473"/>
              <a:gd name="connsiteY94" fmla="*/ 3296444 h 3526429"/>
              <a:gd name="connsiteX95" fmla="*/ 6043842 w 8146473"/>
              <a:gd name="connsiteY95" fmla="*/ 3325783 h 3526429"/>
              <a:gd name="connsiteX96" fmla="*/ 6126969 w 8146473"/>
              <a:gd name="connsiteY96" fmla="*/ 3232876 h 3526429"/>
              <a:gd name="connsiteX97" fmla="*/ 6175868 w 8146473"/>
              <a:gd name="connsiteY97" fmla="*/ 3208427 h 3526429"/>
              <a:gd name="connsiteX98" fmla="*/ 6234546 w 8146473"/>
              <a:gd name="connsiteY98" fmla="*/ 3144859 h 3526429"/>
              <a:gd name="connsiteX99" fmla="*/ 6307893 w 8146473"/>
              <a:gd name="connsiteY99" fmla="*/ 3164418 h 3526429"/>
              <a:gd name="connsiteX100" fmla="*/ 6371461 w 8146473"/>
              <a:gd name="connsiteY100" fmla="*/ 3071511 h 3526429"/>
              <a:gd name="connsiteX101" fmla="*/ 6430139 w 8146473"/>
              <a:gd name="connsiteY101" fmla="*/ 3007943 h 3526429"/>
              <a:gd name="connsiteX102" fmla="*/ 6498597 w 8146473"/>
              <a:gd name="connsiteY102" fmla="*/ 2792791 h 3526429"/>
              <a:gd name="connsiteX103" fmla="*/ 6552385 w 8146473"/>
              <a:gd name="connsiteY103" fmla="*/ 2313586 h 3526429"/>
              <a:gd name="connsiteX104" fmla="*/ 6615953 w 8146473"/>
              <a:gd name="connsiteY104" fmla="*/ 1653458 h 3526429"/>
              <a:gd name="connsiteX105" fmla="*/ 6684411 w 8146473"/>
              <a:gd name="connsiteY105" fmla="*/ 1360068 h 3526429"/>
              <a:gd name="connsiteX106" fmla="*/ 6747979 w 8146473"/>
              <a:gd name="connsiteY106" fmla="*/ 1555661 h 3526429"/>
              <a:gd name="connsiteX107" fmla="*/ 6811547 w 8146473"/>
              <a:gd name="connsiteY107" fmla="*/ 2083764 h 3526429"/>
              <a:gd name="connsiteX108" fmla="*/ 6870225 w 8146473"/>
              <a:gd name="connsiteY108" fmla="*/ 2484731 h 3526429"/>
              <a:gd name="connsiteX109" fmla="*/ 6938683 w 8146473"/>
              <a:gd name="connsiteY109" fmla="*/ 2528739 h 3526429"/>
              <a:gd name="connsiteX110" fmla="*/ 7007140 w 8146473"/>
              <a:gd name="connsiteY110" fmla="*/ 2499400 h 3526429"/>
              <a:gd name="connsiteX111" fmla="*/ 7065818 w 8146473"/>
              <a:gd name="connsiteY111" fmla="*/ 2538519 h 3526429"/>
              <a:gd name="connsiteX112" fmla="*/ 7129386 w 8146473"/>
              <a:gd name="connsiteY112" fmla="*/ 2631426 h 3526429"/>
              <a:gd name="connsiteX113" fmla="*/ 7197844 w 8146473"/>
              <a:gd name="connsiteY113" fmla="*/ 2836799 h 3526429"/>
              <a:gd name="connsiteX114" fmla="*/ 7261412 w 8146473"/>
              <a:gd name="connsiteY114" fmla="*/ 2895477 h 3526429"/>
              <a:gd name="connsiteX115" fmla="*/ 7320090 w 8146473"/>
              <a:gd name="connsiteY115" fmla="*/ 2866138 h 3526429"/>
              <a:gd name="connsiteX116" fmla="*/ 7383658 w 8146473"/>
              <a:gd name="connsiteY116" fmla="*/ 2836799 h 3526429"/>
              <a:gd name="connsiteX117" fmla="*/ 7452116 w 8146473"/>
              <a:gd name="connsiteY117" fmla="*/ 2822130 h 3526429"/>
              <a:gd name="connsiteX118" fmla="*/ 7515684 w 8146473"/>
              <a:gd name="connsiteY118" fmla="*/ 2690104 h 3526429"/>
              <a:gd name="connsiteX119" fmla="*/ 7579252 w 8146473"/>
              <a:gd name="connsiteY119" fmla="*/ 2797680 h 3526429"/>
              <a:gd name="connsiteX120" fmla="*/ 7642819 w 8146473"/>
              <a:gd name="connsiteY120" fmla="*/ 2758562 h 3526429"/>
              <a:gd name="connsiteX121" fmla="*/ 7711277 w 8146473"/>
              <a:gd name="connsiteY121" fmla="*/ 2724333 h 3526429"/>
              <a:gd name="connsiteX122" fmla="*/ 7765065 w 8146473"/>
              <a:gd name="connsiteY122" fmla="*/ 2499400 h 3526429"/>
              <a:gd name="connsiteX123" fmla="*/ 7838413 w 8146473"/>
              <a:gd name="connsiteY123" fmla="*/ 1785484 h 3526429"/>
              <a:gd name="connsiteX124" fmla="*/ 7897091 w 8146473"/>
              <a:gd name="connsiteY124" fmla="*/ 944431 h 3526429"/>
              <a:gd name="connsiteX125" fmla="*/ 7965549 w 8146473"/>
              <a:gd name="connsiteY125" fmla="*/ 49591 h 3526429"/>
              <a:gd name="connsiteX126" fmla="*/ 8019337 w 8146473"/>
              <a:gd name="connsiteY126" fmla="*/ 240294 h 3526429"/>
              <a:gd name="connsiteX127" fmla="*/ 8087795 w 8146473"/>
              <a:gd name="connsiteY127" fmla="*/ 1286720 h 3526429"/>
              <a:gd name="connsiteX128" fmla="*/ 8146473 w 8146473"/>
              <a:gd name="connsiteY128" fmla="*/ 2792791 h 3526429"/>
              <a:gd name="connsiteX129" fmla="*/ 8146473 w 8146473"/>
              <a:gd name="connsiteY129" fmla="*/ 2792791 h 352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8146473" h="3526429">
                <a:moveTo>
                  <a:pt x="0" y="2934596"/>
                </a:moveTo>
                <a:cubicBezTo>
                  <a:pt x="10187" y="2907701"/>
                  <a:pt x="20375" y="2880807"/>
                  <a:pt x="39119" y="2856358"/>
                </a:cubicBezTo>
                <a:cubicBezTo>
                  <a:pt x="57863" y="2831909"/>
                  <a:pt x="88832" y="2784641"/>
                  <a:pt x="112466" y="2787901"/>
                </a:cubicBezTo>
                <a:cubicBezTo>
                  <a:pt x="136100" y="2791161"/>
                  <a:pt x="160550" y="2875103"/>
                  <a:pt x="180924" y="2875918"/>
                </a:cubicBezTo>
                <a:cubicBezTo>
                  <a:pt x="201298" y="2876733"/>
                  <a:pt x="215968" y="2805831"/>
                  <a:pt x="234712" y="2792791"/>
                </a:cubicBezTo>
                <a:cubicBezTo>
                  <a:pt x="253456" y="2779751"/>
                  <a:pt x="273017" y="2787086"/>
                  <a:pt x="293391" y="2797680"/>
                </a:cubicBezTo>
                <a:cubicBezTo>
                  <a:pt x="313765" y="2808274"/>
                  <a:pt x="334954" y="2855543"/>
                  <a:pt x="356958" y="2856358"/>
                </a:cubicBezTo>
                <a:cubicBezTo>
                  <a:pt x="378962" y="2857173"/>
                  <a:pt x="405042" y="2796050"/>
                  <a:pt x="425416" y="2802570"/>
                </a:cubicBezTo>
                <a:cubicBezTo>
                  <a:pt x="445790" y="2809090"/>
                  <a:pt x="457200" y="2876733"/>
                  <a:pt x="479204" y="2895477"/>
                </a:cubicBezTo>
                <a:cubicBezTo>
                  <a:pt x="501208" y="2914221"/>
                  <a:pt x="534623" y="2918297"/>
                  <a:pt x="557442" y="2915037"/>
                </a:cubicBezTo>
                <a:cubicBezTo>
                  <a:pt x="580261" y="2911777"/>
                  <a:pt x="597376" y="2882438"/>
                  <a:pt x="616120" y="2875918"/>
                </a:cubicBezTo>
                <a:cubicBezTo>
                  <a:pt x="634864" y="2869398"/>
                  <a:pt x="650349" y="2875103"/>
                  <a:pt x="669908" y="2875918"/>
                </a:cubicBezTo>
                <a:cubicBezTo>
                  <a:pt x="689467" y="2876733"/>
                  <a:pt x="711472" y="2879993"/>
                  <a:pt x="733476" y="2880808"/>
                </a:cubicBezTo>
                <a:cubicBezTo>
                  <a:pt x="755480" y="2881623"/>
                  <a:pt x="778300" y="2874288"/>
                  <a:pt x="801934" y="2880808"/>
                </a:cubicBezTo>
                <a:cubicBezTo>
                  <a:pt x="825568" y="2887328"/>
                  <a:pt x="853277" y="2915036"/>
                  <a:pt x="875281" y="2919926"/>
                </a:cubicBezTo>
                <a:cubicBezTo>
                  <a:pt x="897285" y="2924816"/>
                  <a:pt x="912771" y="2915852"/>
                  <a:pt x="933960" y="2910147"/>
                </a:cubicBezTo>
                <a:cubicBezTo>
                  <a:pt x="955149" y="2904442"/>
                  <a:pt x="981228" y="2889772"/>
                  <a:pt x="1002417" y="2885697"/>
                </a:cubicBezTo>
                <a:cubicBezTo>
                  <a:pt x="1023606" y="2881622"/>
                  <a:pt x="1041536" y="2895477"/>
                  <a:pt x="1061095" y="2885697"/>
                </a:cubicBezTo>
                <a:cubicBezTo>
                  <a:pt x="1080654" y="2875917"/>
                  <a:pt x="1098584" y="2827834"/>
                  <a:pt x="1119773" y="2827019"/>
                </a:cubicBezTo>
                <a:cubicBezTo>
                  <a:pt x="1140962" y="2826204"/>
                  <a:pt x="1166227" y="2866138"/>
                  <a:pt x="1188231" y="2880808"/>
                </a:cubicBezTo>
                <a:cubicBezTo>
                  <a:pt x="1210235" y="2895478"/>
                  <a:pt x="1229795" y="2909332"/>
                  <a:pt x="1251799" y="2915037"/>
                </a:cubicBezTo>
                <a:cubicBezTo>
                  <a:pt x="1273803" y="2920742"/>
                  <a:pt x="1297438" y="2916667"/>
                  <a:pt x="1320257" y="2915037"/>
                </a:cubicBezTo>
                <a:cubicBezTo>
                  <a:pt x="1343076" y="2913407"/>
                  <a:pt x="1365896" y="2912592"/>
                  <a:pt x="1388715" y="2905257"/>
                </a:cubicBezTo>
                <a:cubicBezTo>
                  <a:pt x="1411534" y="2897922"/>
                  <a:pt x="1437613" y="2883253"/>
                  <a:pt x="1457172" y="2871028"/>
                </a:cubicBezTo>
                <a:cubicBezTo>
                  <a:pt x="1476731" y="2858803"/>
                  <a:pt x="1485697" y="2853098"/>
                  <a:pt x="1506071" y="2831909"/>
                </a:cubicBezTo>
                <a:cubicBezTo>
                  <a:pt x="1526445" y="2810720"/>
                  <a:pt x="1558229" y="2747967"/>
                  <a:pt x="1579418" y="2743892"/>
                </a:cubicBezTo>
                <a:cubicBezTo>
                  <a:pt x="1600607" y="2739817"/>
                  <a:pt x="1611203" y="2810720"/>
                  <a:pt x="1633207" y="2807460"/>
                </a:cubicBezTo>
                <a:cubicBezTo>
                  <a:pt x="1655211" y="2804200"/>
                  <a:pt x="1690255" y="2745522"/>
                  <a:pt x="1711444" y="2724333"/>
                </a:cubicBezTo>
                <a:cubicBezTo>
                  <a:pt x="1732633" y="2703144"/>
                  <a:pt x="1740783" y="2679509"/>
                  <a:pt x="1760342" y="2680324"/>
                </a:cubicBezTo>
                <a:cubicBezTo>
                  <a:pt x="1779901" y="2681139"/>
                  <a:pt x="1808426" y="2718628"/>
                  <a:pt x="1828800" y="2729223"/>
                </a:cubicBezTo>
                <a:cubicBezTo>
                  <a:pt x="1849174" y="2739818"/>
                  <a:pt x="1862214" y="2740632"/>
                  <a:pt x="1882588" y="2743892"/>
                </a:cubicBezTo>
                <a:cubicBezTo>
                  <a:pt x="1902962" y="2747152"/>
                  <a:pt x="1928227" y="2768341"/>
                  <a:pt x="1951046" y="2748782"/>
                </a:cubicBezTo>
                <a:cubicBezTo>
                  <a:pt x="1973865" y="2729223"/>
                  <a:pt x="1998315" y="2645280"/>
                  <a:pt x="2019504" y="2626536"/>
                </a:cubicBezTo>
                <a:cubicBezTo>
                  <a:pt x="2040693" y="2607792"/>
                  <a:pt x="2056178" y="2635501"/>
                  <a:pt x="2078182" y="2636316"/>
                </a:cubicBezTo>
                <a:cubicBezTo>
                  <a:pt x="2100186" y="2637131"/>
                  <a:pt x="2128711" y="2634686"/>
                  <a:pt x="2151530" y="2631426"/>
                </a:cubicBezTo>
                <a:cubicBezTo>
                  <a:pt x="2174349" y="2628166"/>
                  <a:pt x="2193908" y="2619201"/>
                  <a:pt x="2215097" y="2616756"/>
                </a:cubicBezTo>
                <a:cubicBezTo>
                  <a:pt x="2236286" y="2614311"/>
                  <a:pt x="2258291" y="2618386"/>
                  <a:pt x="2278665" y="2616756"/>
                </a:cubicBezTo>
                <a:cubicBezTo>
                  <a:pt x="2299039" y="2615126"/>
                  <a:pt x="2337343" y="2606977"/>
                  <a:pt x="2337343" y="2606977"/>
                </a:cubicBezTo>
                <a:cubicBezTo>
                  <a:pt x="2360162" y="2602902"/>
                  <a:pt x="2392762" y="2612681"/>
                  <a:pt x="2415581" y="2592307"/>
                </a:cubicBezTo>
                <a:cubicBezTo>
                  <a:pt x="2438400" y="2571933"/>
                  <a:pt x="2454700" y="2528739"/>
                  <a:pt x="2474259" y="2484731"/>
                </a:cubicBezTo>
                <a:cubicBezTo>
                  <a:pt x="2493818" y="2440723"/>
                  <a:pt x="2511748" y="2377970"/>
                  <a:pt x="2532937" y="2328256"/>
                </a:cubicBezTo>
                <a:cubicBezTo>
                  <a:pt x="2554126" y="2278542"/>
                  <a:pt x="2579391" y="2229644"/>
                  <a:pt x="2601395" y="2186450"/>
                </a:cubicBezTo>
                <a:cubicBezTo>
                  <a:pt x="2623399" y="2143256"/>
                  <a:pt x="2644589" y="2041385"/>
                  <a:pt x="2664963" y="2069094"/>
                </a:cubicBezTo>
                <a:cubicBezTo>
                  <a:pt x="2685337" y="2096803"/>
                  <a:pt x="2704897" y="2243498"/>
                  <a:pt x="2723641" y="2352705"/>
                </a:cubicBezTo>
                <a:cubicBezTo>
                  <a:pt x="2742385" y="2461912"/>
                  <a:pt x="2756240" y="2598012"/>
                  <a:pt x="2777429" y="2724333"/>
                </a:cubicBezTo>
                <a:cubicBezTo>
                  <a:pt x="2798618" y="2850654"/>
                  <a:pt x="2826328" y="3035653"/>
                  <a:pt x="2850777" y="3110630"/>
                </a:cubicBezTo>
                <a:cubicBezTo>
                  <a:pt x="2875226" y="3185607"/>
                  <a:pt x="2902935" y="3144859"/>
                  <a:pt x="2924124" y="3174198"/>
                </a:cubicBezTo>
                <a:cubicBezTo>
                  <a:pt x="2945313" y="3203537"/>
                  <a:pt x="2958353" y="3269550"/>
                  <a:pt x="2977912" y="3286664"/>
                </a:cubicBezTo>
                <a:cubicBezTo>
                  <a:pt x="2997471" y="3303778"/>
                  <a:pt x="3017846" y="3276070"/>
                  <a:pt x="3041480" y="3276885"/>
                </a:cubicBezTo>
                <a:cubicBezTo>
                  <a:pt x="3065114" y="3277700"/>
                  <a:pt x="3096899" y="3274440"/>
                  <a:pt x="3119718" y="3291554"/>
                </a:cubicBezTo>
                <a:cubicBezTo>
                  <a:pt x="3142537" y="3308668"/>
                  <a:pt x="3158022" y="3375496"/>
                  <a:pt x="3178396" y="3379571"/>
                </a:cubicBezTo>
                <a:cubicBezTo>
                  <a:pt x="3198770" y="3383646"/>
                  <a:pt x="3223220" y="3316003"/>
                  <a:pt x="3241964" y="3316003"/>
                </a:cubicBezTo>
                <a:cubicBezTo>
                  <a:pt x="3260708" y="3316003"/>
                  <a:pt x="3269673" y="3386906"/>
                  <a:pt x="3290862" y="3379571"/>
                </a:cubicBezTo>
                <a:cubicBezTo>
                  <a:pt x="3312051" y="3372236"/>
                  <a:pt x="3344651" y="3285850"/>
                  <a:pt x="3369100" y="3271995"/>
                </a:cubicBezTo>
                <a:cubicBezTo>
                  <a:pt x="3393549" y="3258141"/>
                  <a:pt x="3416368" y="3289109"/>
                  <a:pt x="3437557" y="3296444"/>
                </a:cubicBezTo>
                <a:cubicBezTo>
                  <a:pt x="3458746" y="3303779"/>
                  <a:pt x="3476676" y="3306223"/>
                  <a:pt x="3496235" y="3316003"/>
                </a:cubicBezTo>
                <a:cubicBezTo>
                  <a:pt x="3515794" y="3325783"/>
                  <a:pt x="3533725" y="3354307"/>
                  <a:pt x="3554914" y="3355122"/>
                </a:cubicBezTo>
                <a:cubicBezTo>
                  <a:pt x="3576103" y="3355937"/>
                  <a:pt x="3601367" y="3324968"/>
                  <a:pt x="3623371" y="3320893"/>
                </a:cubicBezTo>
                <a:cubicBezTo>
                  <a:pt x="3645375" y="3316818"/>
                  <a:pt x="3667380" y="3311929"/>
                  <a:pt x="3686939" y="3330673"/>
                </a:cubicBezTo>
                <a:cubicBezTo>
                  <a:pt x="3706498" y="3349417"/>
                  <a:pt x="3719538" y="3435805"/>
                  <a:pt x="3740727" y="3433360"/>
                </a:cubicBezTo>
                <a:cubicBezTo>
                  <a:pt x="3761916" y="3430915"/>
                  <a:pt x="3792886" y="3331487"/>
                  <a:pt x="3814075" y="3316003"/>
                </a:cubicBezTo>
                <a:cubicBezTo>
                  <a:pt x="3835264" y="3300519"/>
                  <a:pt x="3867863" y="3340453"/>
                  <a:pt x="3867863" y="3340453"/>
                </a:cubicBezTo>
                <a:cubicBezTo>
                  <a:pt x="3889052" y="3350233"/>
                  <a:pt x="3918392" y="3373866"/>
                  <a:pt x="3941211" y="3374681"/>
                </a:cubicBezTo>
                <a:cubicBezTo>
                  <a:pt x="3964030" y="3375496"/>
                  <a:pt x="3984405" y="3344527"/>
                  <a:pt x="4004779" y="3345342"/>
                </a:cubicBezTo>
                <a:cubicBezTo>
                  <a:pt x="4025153" y="3346157"/>
                  <a:pt x="4042268" y="3376311"/>
                  <a:pt x="4063457" y="3379571"/>
                </a:cubicBezTo>
                <a:cubicBezTo>
                  <a:pt x="4084646" y="3382831"/>
                  <a:pt x="4109911" y="3366532"/>
                  <a:pt x="4131915" y="3364902"/>
                </a:cubicBezTo>
                <a:cubicBezTo>
                  <a:pt x="4153919" y="3363272"/>
                  <a:pt x="4175924" y="3355938"/>
                  <a:pt x="4195483" y="3369792"/>
                </a:cubicBezTo>
                <a:cubicBezTo>
                  <a:pt x="4215042" y="3383647"/>
                  <a:pt x="4226452" y="3438249"/>
                  <a:pt x="4249271" y="3448029"/>
                </a:cubicBezTo>
                <a:cubicBezTo>
                  <a:pt x="4272090" y="3457809"/>
                  <a:pt x="4308764" y="3431730"/>
                  <a:pt x="4332398" y="3428470"/>
                </a:cubicBezTo>
                <a:cubicBezTo>
                  <a:pt x="4356032" y="3425210"/>
                  <a:pt x="4370702" y="3421950"/>
                  <a:pt x="4391076" y="3428470"/>
                </a:cubicBezTo>
                <a:cubicBezTo>
                  <a:pt x="4411450" y="3434990"/>
                  <a:pt x="4433455" y="3461068"/>
                  <a:pt x="4454644" y="3467588"/>
                </a:cubicBezTo>
                <a:cubicBezTo>
                  <a:pt x="4475833" y="3474108"/>
                  <a:pt x="4518212" y="3467588"/>
                  <a:pt x="4518212" y="3467588"/>
                </a:cubicBezTo>
                <a:cubicBezTo>
                  <a:pt x="4538586" y="3467588"/>
                  <a:pt x="4555701" y="3474923"/>
                  <a:pt x="4576890" y="3467588"/>
                </a:cubicBezTo>
                <a:cubicBezTo>
                  <a:pt x="4598079" y="3460253"/>
                  <a:pt x="4624159" y="3421950"/>
                  <a:pt x="4645348" y="3423580"/>
                </a:cubicBezTo>
                <a:cubicBezTo>
                  <a:pt x="4666537" y="3425210"/>
                  <a:pt x="4682022" y="3483073"/>
                  <a:pt x="4704026" y="3477368"/>
                </a:cubicBezTo>
                <a:cubicBezTo>
                  <a:pt x="4726030" y="3471663"/>
                  <a:pt x="4756184" y="3430915"/>
                  <a:pt x="4777373" y="3389351"/>
                </a:cubicBezTo>
                <a:cubicBezTo>
                  <a:pt x="4798562" y="3347787"/>
                  <a:pt x="4810788" y="3305408"/>
                  <a:pt x="4831162" y="3227986"/>
                </a:cubicBezTo>
                <a:cubicBezTo>
                  <a:pt x="4851536" y="3150564"/>
                  <a:pt x="4878430" y="3022613"/>
                  <a:pt x="4899619" y="2924816"/>
                </a:cubicBezTo>
                <a:cubicBezTo>
                  <a:pt x="4920808" y="2827019"/>
                  <a:pt x="4938738" y="2692549"/>
                  <a:pt x="4958297" y="2641206"/>
                </a:cubicBezTo>
                <a:cubicBezTo>
                  <a:pt x="4977856" y="2589863"/>
                  <a:pt x="4995787" y="2583342"/>
                  <a:pt x="5016976" y="2616756"/>
                </a:cubicBezTo>
                <a:cubicBezTo>
                  <a:pt x="5038165" y="2650170"/>
                  <a:pt x="5062614" y="2738187"/>
                  <a:pt x="5085433" y="2841689"/>
                </a:cubicBezTo>
                <a:cubicBezTo>
                  <a:pt x="5108252" y="2945191"/>
                  <a:pt x="5131887" y="3143229"/>
                  <a:pt x="5153891" y="3237766"/>
                </a:cubicBezTo>
                <a:cubicBezTo>
                  <a:pt x="5175895" y="3332303"/>
                  <a:pt x="5196270" y="3371421"/>
                  <a:pt x="5217459" y="3408910"/>
                </a:cubicBezTo>
                <a:cubicBezTo>
                  <a:pt x="5238648" y="3446399"/>
                  <a:pt x="5260653" y="3451289"/>
                  <a:pt x="5281027" y="3462699"/>
                </a:cubicBezTo>
                <a:cubicBezTo>
                  <a:pt x="5301401" y="3474109"/>
                  <a:pt x="5317701" y="3472478"/>
                  <a:pt x="5339705" y="3477368"/>
                </a:cubicBezTo>
                <a:cubicBezTo>
                  <a:pt x="5361709" y="3482258"/>
                  <a:pt x="5390234" y="3492038"/>
                  <a:pt x="5413053" y="3492038"/>
                </a:cubicBezTo>
                <a:cubicBezTo>
                  <a:pt x="5435872" y="3492038"/>
                  <a:pt x="5457061" y="3471663"/>
                  <a:pt x="5476620" y="3477368"/>
                </a:cubicBezTo>
                <a:cubicBezTo>
                  <a:pt x="5496179" y="3483073"/>
                  <a:pt x="5510850" y="3529526"/>
                  <a:pt x="5530409" y="3526266"/>
                </a:cubicBezTo>
                <a:cubicBezTo>
                  <a:pt x="5549968" y="3523006"/>
                  <a:pt x="5570343" y="3469218"/>
                  <a:pt x="5593977" y="3457809"/>
                </a:cubicBezTo>
                <a:cubicBezTo>
                  <a:pt x="5617611" y="3446400"/>
                  <a:pt x="5652655" y="3464329"/>
                  <a:pt x="5672214" y="3457809"/>
                </a:cubicBezTo>
                <a:cubicBezTo>
                  <a:pt x="5691773" y="3451289"/>
                  <a:pt x="5690959" y="3430915"/>
                  <a:pt x="5711333" y="3418690"/>
                </a:cubicBezTo>
                <a:cubicBezTo>
                  <a:pt x="5731707" y="3406465"/>
                  <a:pt x="5772456" y="3404020"/>
                  <a:pt x="5794460" y="3384461"/>
                </a:cubicBezTo>
                <a:cubicBezTo>
                  <a:pt x="5816464" y="3364902"/>
                  <a:pt x="5821354" y="3310299"/>
                  <a:pt x="5843358" y="3301334"/>
                </a:cubicBezTo>
                <a:cubicBezTo>
                  <a:pt x="5865362" y="3292369"/>
                  <a:pt x="5905297" y="3331488"/>
                  <a:pt x="5926486" y="3330673"/>
                </a:cubicBezTo>
                <a:cubicBezTo>
                  <a:pt x="5947675" y="3329858"/>
                  <a:pt x="5950935" y="3297259"/>
                  <a:pt x="5970494" y="3296444"/>
                </a:cubicBezTo>
                <a:cubicBezTo>
                  <a:pt x="5990053" y="3295629"/>
                  <a:pt x="6017763" y="3336378"/>
                  <a:pt x="6043842" y="3325783"/>
                </a:cubicBezTo>
                <a:cubicBezTo>
                  <a:pt x="6069921" y="3315188"/>
                  <a:pt x="6104965" y="3252435"/>
                  <a:pt x="6126969" y="3232876"/>
                </a:cubicBezTo>
                <a:cubicBezTo>
                  <a:pt x="6148973" y="3213317"/>
                  <a:pt x="6157939" y="3223096"/>
                  <a:pt x="6175868" y="3208427"/>
                </a:cubicBezTo>
                <a:cubicBezTo>
                  <a:pt x="6193797" y="3193758"/>
                  <a:pt x="6212542" y="3152194"/>
                  <a:pt x="6234546" y="3144859"/>
                </a:cubicBezTo>
                <a:cubicBezTo>
                  <a:pt x="6256550" y="3137524"/>
                  <a:pt x="6285074" y="3176643"/>
                  <a:pt x="6307893" y="3164418"/>
                </a:cubicBezTo>
                <a:cubicBezTo>
                  <a:pt x="6330712" y="3152193"/>
                  <a:pt x="6351087" y="3097590"/>
                  <a:pt x="6371461" y="3071511"/>
                </a:cubicBezTo>
                <a:cubicBezTo>
                  <a:pt x="6391835" y="3045432"/>
                  <a:pt x="6408950" y="3054396"/>
                  <a:pt x="6430139" y="3007943"/>
                </a:cubicBezTo>
                <a:cubicBezTo>
                  <a:pt x="6451328" y="2961490"/>
                  <a:pt x="6478223" y="2908517"/>
                  <a:pt x="6498597" y="2792791"/>
                </a:cubicBezTo>
                <a:cubicBezTo>
                  <a:pt x="6518971" y="2677065"/>
                  <a:pt x="6532826" y="2503475"/>
                  <a:pt x="6552385" y="2313586"/>
                </a:cubicBezTo>
                <a:cubicBezTo>
                  <a:pt x="6571944" y="2123697"/>
                  <a:pt x="6593949" y="1812378"/>
                  <a:pt x="6615953" y="1653458"/>
                </a:cubicBezTo>
                <a:cubicBezTo>
                  <a:pt x="6637957" y="1494538"/>
                  <a:pt x="6662407" y="1376367"/>
                  <a:pt x="6684411" y="1360068"/>
                </a:cubicBezTo>
                <a:cubicBezTo>
                  <a:pt x="6706415" y="1343769"/>
                  <a:pt x="6726790" y="1435045"/>
                  <a:pt x="6747979" y="1555661"/>
                </a:cubicBezTo>
                <a:cubicBezTo>
                  <a:pt x="6769168" y="1676277"/>
                  <a:pt x="6791173" y="1928919"/>
                  <a:pt x="6811547" y="2083764"/>
                </a:cubicBezTo>
                <a:cubicBezTo>
                  <a:pt x="6831921" y="2238609"/>
                  <a:pt x="6849036" y="2410568"/>
                  <a:pt x="6870225" y="2484731"/>
                </a:cubicBezTo>
                <a:cubicBezTo>
                  <a:pt x="6891414" y="2558893"/>
                  <a:pt x="6915864" y="2526294"/>
                  <a:pt x="6938683" y="2528739"/>
                </a:cubicBezTo>
                <a:cubicBezTo>
                  <a:pt x="6961502" y="2531184"/>
                  <a:pt x="6985951" y="2497770"/>
                  <a:pt x="7007140" y="2499400"/>
                </a:cubicBezTo>
                <a:cubicBezTo>
                  <a:pt x="7028329" y="2501030"/>
                  <a:pt x="7045444" y="2516515"/>
                  <a:pt x="7065818" y="2538519"/>
                </a:cubicBezTo>
                <a:cubicBezTo>
                  <a:pt x="7086192" y="2560523"/>
                  <a:pt x="7107382" y="2581713"/>
                  <a:pt x="7129386" y="2631426"/>
                </a:cubicBezTo>
                <a:cubicBezTo>
                  <a:pt x="7151390" y="2681139"/>
                  <a:pt x="7175840" y="2792791"/>
                  <a:pt x="7197844" y="2836799"/>
                </a:cubicBezTo>
                <a:cubicBezTo>
                  <a:pt x="7219848" y="2880807"/>
                  <a:pt x="7241038" y="2890587"/>
                  <a:pt x="7261412" y="2895477"/>
                </a:cubicBezTo>
                <a:cubicBezTo>
                  <a:pt x="7281786" y="2900367"/>
                  <a:pt x="7299716" y="2875918"/>
                  <a:pt x="7320090" y="2866138"/>
                </a:cubicBezTo>
                <a:cubicBezTo>
                  <a:pt x="7340464" y="2856358"/>
                  <a:pt x="7361654" y="2844134"/>
                  <a:pt x="7383658" y="2836799"/>
                </a:cubicBezTo>
                <a:cubicBezTo>
                  <a:pt x="7405662" y="2829464"/>
                  <a:pt x="7430112" y="2846579"/>
                  <a:pt x="7452116" y="2822130"/>
                </a:cubicBezTo>
                <a:cubicBezTo>
                  <a:pt x="7474120" y="2797681"/>
                  <a:pt x="7494495" y="2694179"/>
                  <a:pt x="7515684" y="2690104"/>
                </a:cubicBezTo>
                <a:cubicBezTo>
                  <a:pt x="7536873" y="2686029"/>
                  <a:pt x="7558063" y="2786270"/>
                  <a:pt x="7579252" y="2797680"/>
                </a:cubicBezTo>
                <a:cubicBezTo>
                  <a:pt x="7600441" y="2809090"/>
                  <a:pt x="7620815" y="2770786"/>
                  <a:pt x="7642819" y="2758562"/>
                </a:cubicBezTo>
                <a:cubicBezTo>
                  <a:pt x="7664823" y="2746337"/>
                  <a:pt x="7690903" y="2767527"/>
                  <a:pt x="7711277" y="2724333"/>
                </a:cubicBezTo>
                <a:cubicBezTo>
                  <a:pt x="7731651" y="2681139"/>
                  <a:pt x="7743876" y="2655875"/>
                  <a:pt x="7765065" y="2499400"/>
                </a:cubicBezTo>
                <a:cubicBezTo>
                  <a:pt x="7786254" y="2342925"/>
                  <a:pt x="7816409" y="2044645"/>
                  <a:pt x="7838413" y="1785484"/>
                </a:cubicBezTo>
                <a:cubicBezTo>
                  <a:pt x="7860417" y="1526323"/>
                  <a:pt x="7875902" y="1233746"/>
                  <a:pt x="7897091" y="944431"/>
                </a:cubicBezTo>
                <a:cubicBezTo>
                  <a:pt x="7918280" y="655116"/>
                  <a:pt x="7945175" y="166947"/>
                  <a:pt x="7965549" y="49591"/>
                </a:cubicBezTo>
                <a:cubicBezTo>
                  <a:pt x="7985923" y="-67765"/>
                  <a:pt x="7998963" y="34106"/>
                  <a:pt x="8019337" y="240294"/>
                </a:cubicBezTo>
                <a:cubicBezTo>
                  <a:pt x="8039711" y="446482"/>
                  <a:pt x="8066606" y="861304"/>
                  <a:pt x="8087795" y="1286720"/>
                </a:cubicBezTo>
                <a:cubicBezTo>
                  <a:pt x="8108984" y="1712136"/>
                  <a:pt x="8146473" y="2792791"/>
                  <a:pt x="8146473" y="2792791"/>
                </a:cubicBezTo>
                <a:lnTo>
                  <a:pt x="8146473" y="2792791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57925" y="2474486"/>
            <a:ext cx="8185415" cy="2194301"/>
          </a:xfrm>
          <a:custGeom>
            <a:avLst/>
            <a:gdLst>
              <a:gd name="connsiteX0" fmla="*/ 0 w 8185415"/>
              <a:gd name="connsiteY0" fmla="*/ 1527276 h 2194301"/>
              <a:gd name="connsiteX1" fmla="*/ 68458 w 8185415"/>
              <a:gd name="connsiteY1" fmla="*/ 1571285 h 2194301"/>
              <a:gd name="connsiteX2" fmla="*/ 136916 w 8185415"/>
              <a:gd name="connsiteY2" fmla="*/ 1561505 h 2194301"/>
              <a:gd name="connsiteX3" fmla="*/ 210263 w 8185415"/>
              <a:gd name="connsiteY3" fmla="*/ 1566395 h 2194301"/>
              <a:gd name="connsiteX4" fmla="*/ 268941 w 8185415"/>
              <a:gd name="connsiteY4" fmla="*/ 1561505 h 2194301"/>
              <a:gd name="connsiteX5" fmla="*/ 327619 w 8185415"/>
              <a:gd name="connsiteY5" fmla="*/ 1561505 h 2194301"/>
              <a:gd name="connsiteX6" fmla="*/ 391187 w 8185415"/>
              <a:gd name="connsiteY6" fmla="*/ 1585954 h 2194301"/>
              <a:gd name="connsiteX7" fmla="*/ 459645 w 8185415"/>
              <a:gd name="connsiteY7" fmla="*/ 1605514 h 2194301"/>
              <a:gd name="connsiteX8" fmla="*/ 513433 w 8185415"/>
              <a:gd name="connsiteY8" fmla="*/ 1571285 h 2194301"/>
              <a:gd name="connsiteX9" fmla="*/ 591671 w 8185415"/>
              <a:gd name="connsiteY9" fmla="*/ 1502827 h 2194301"/>
              <a:gd name="connsiteX10" fmla="*/ 645459 w 8185415"/>
              <a:gd name="connsiteY10" fmla="*/ 1493047 h 2194301"/>
              <a:gd name="connsiteX11" fmla="*/ 704137 w 8185415"/>
              <a:gd name="connsiteY11" fmla="*/ 1488158 h 2194301"/>
              <a:gd name="connsiteX12" fmla="*/ 782374 w 8185415"/>
              <a:gd name="connsiteY12" fmla="*/ 1527276 h 2194301"/>
              <a:gd name="connsiteX13" fmla="*/ 836163 w 8185415"/>
              <a:gd name="connsiteY13" fmla="*/ 1546836 h 2194301"/>
              <a:gd name="connsiteX14" fmla="*/ 904620 w 8185415"/>
              <a:gd name="connsiteY14" fmla="*/ 1571285 h 2194301"/>
              <a:gd name="connsiteX15" fmla="*/ 968188 w 8185415"/>
              <a:gd name="connsiteY15" fmla="*/ 1551726 h 2194301"/>
              <a:gd name="connsiteX16" fmla="*/ 1031756 w 8185415"/>
              <a:gd name="connsiteY16" fmla="*/ 1502827 h 2194301"/>
              <a:gd name="connsiteX17" fmla="*/ 1105104 w 8185415"/>
              <a:gd name="connsiteY17" fmla="*/ 1390361 h 2194301"/>
              <a:gd name="connsiteX18" fmla="*/ 1163782 w 8185415"/>
              <a:gd name="connsiteY18" fmla="*/ 1370801 h 2194301"/>
              <a:gd name="connsiteX19" fmla="*/ 1222460 w 8185415"/>
              <a:gd name="connsiteY19" fmla="*/ 1390361 h 2194301"/>
              <a:gd name="connsiteX20" fmla="*/ 1290918 w 8185415"/>
              <a:gd name="connsiteY20" fmla="*/ 1346352 h 2194301"/>
              <a:gd name="connsiteX21" fmla="*/ 1359376 w 8185415"/>
              <a:gd name="connsiteY21" fmla="*/ 1307234 h 2194301"/>
              <a:gd name="connsiteX22" fmla="*/ 1422943 w 8185415"/>
              <a:gd name="connsiteY22" fmla="*/ 1321903 h 2194301"/>
              <a:gd name="connsiteX23" fmla="*/ 1481622 w 8185415"/>
              <a:gd name="connsiteY23" fmla="*/ 1356132 h 2194301"/>
              <a:gd name="connsiteX24" fmla="*/ 1545189 w 8185415"/>
              <a:gd name="connsiteY24" fmla="*/ 1346352 h 2194301"/>
              <a:gd name="connsiteX25" fmla="*/ 1613647 w 8185415"/>
              <a:gd name="connsiteY25" fmla="*/ 1307234 h 2194301"/>
              <a:gd name="connsiteX26" fmla="*/ 1672325 w 8185415"/>
              <a:gd name="connsiteY26" fmla="*/ 1282784 h 2194301"/>
              <a:gd name="connsiteX27" fmla="*/ 1726114 w 8185415"/>
              <a:gd name="connsiteY27" fmla="*/ 1258335 h 2194301"/>
              <a:gd name="connsiteX28" fmla="*/ 1799461 w 8185415"/>
              <a:gd name="connsiteY28" fmla="*/ 1263225 h 2194301"/>
              <a:gd name="connsiteX29" fmla="*/ 1867919 w 8185415"/>
              <a:gd name="connsiteY29" fmla="*/ 1258335 h 2194301"/>
              <a:gd name="connsiteX30" fmla="*/ 1926597 w 8185415"/>
              <a:gd name="connsiteY30" fmla="*/ 1243666 h 2194301"/>
              <a:gd name="connsiteX31" fmla="*/ 1995055 w 8185415"/>
              <a:gd name="connsiteY31" fmla="*/ 1243666 h 2194301"/>
              <a:gd name="connsiteX32" fmla="*/ 2058623 w 8185415"/>
              <a:gd name="connsiteY32" fmla="*/ 1209437 h 2194301"/>
              <a:gd name="connsiteX33" fmla="*/ 2112411 w 8185415"/>
              <a:gd name="connsiteY33" fmla="*/ 1219216 h 2194301"/>
              <a:gd name="connsiteX34" fmla="*/ 2180869 w 8185415"/>
              <a:gd name="connsiteY34" fmla="*/ 1214327 h 2194301"/>
              <a:gd name="connsiteX35" fmla="*/ 2244436 w 8185415"/>
              <a:gd name="connsiteY35" fmla="*/ 1199657 h 2194301"/>
              <a:gd name="connsiteX36" fmla="*/ 2312894 w 8185415"/>
              <a:gd name="connsiteY36" fmla="*/ 1175208 h 2194301"/>
              <a:gd name="connsiteX37" fmla="*/ 2366682 w 8185415"/>
              <a:gd name="connsiteY37" fmla="*/ 1233886 h 2194301"/>
              <a:gd name="connsiteX38" fmla="*/ 2440030 w 8185415"/>
              <a:gd name="connsiteY38" fmla="*/ 1258335 h 2194301"/>
              <a:gd name="connsiteX39" fmla="*/ 2503598 w 8185415"/>
              <a:gd name="connsiteY39" fmla="*/ 1067631 h 2194301"/>
              <a:gd name="connsiteX40" fmla="*/ 2557386 w 8185415"/>
              <a:gd name="connsiteY40" fmla="*/ 793800 h 2194301"/>
              <a:gd name="connsiteX41" fmla="*/ 2625844 w 8185415"/>
              <a:gd name="connsiteY41" fmla="*/ 402613 h 2194301"/>
              <a:gd name="connsiteX42" fmla="*/ 2694302 w 8185415"/>
              <a:gd name="connsiteY42" fmla="*/ 65214 h 2194301"/>
              <a:gd name="connsiteX43" fmla="*/ 2757870 w 8185415"/>
              <a:gd name="connsiteY43" fmla="*/ 128782 h 2194301"/>
              <a:gd name="connsiteX44" fmla="*/ 2816548 w 8185415"/>
              <a:gd name="connsiteY44" fmla="*/ 441732 h 2194301"/>
              <a:gd name="connsiteX45" fmla="*/ 2885005 w 8185415"/>
              <a:gd name="connsiteY45" fmla="*/ 725343 h 2194301"/>
              <a:gd name="connsiteX46" fmla="*/ 2948573 w 8185415"/>
              <a:gd name="connsiteY46" fmla="*/ 1175208 h 2194301"/>
              <a:gd name="connsiteX47" fmla="*/ 3012141 w 8185415"/>
              <a:gd name="connsiteY47" fmla="*/ 1326793 h 2194301"/>
              <a:gd name="connsiteX48" fmla="*/ 3080599 w 8185415"/>
              <a:gd name="connsiteY48" fmla="*/ 1341462 h 2194301"/>
              <a:gd name="connsiteX49" fmla="*/ 3144167 w 8185415"/>
              <a:gd name="connsiteY49" fmla="*/ 1370801 h 2194301"/>
              <a:gd name="connsiteX50" fmla="*/ 3207735 w 8185415"/>
              <a:gd name="connsiteY50" fmla="*/ 1390361 h 2194301"/>
              <a:gd name="connsiteX51" fmla="*/ 3266413 w 8185415"/>
              <a:gd name="connsiteY51" fmla="*/ 1439259 h 2194301"/>
              <a:gd name="connsiteX52" fmla="*/ 3329981 w 8185415"/>
              <a:gd name="connsiteY52" fmla="*/ 1497937 h 2194301"/>
              <a:gd name="connsiteX53" fmla="*/ 3403328 w 8185415"/>
              <a:gd name="connsiteY53" fmla="*/ 1541946 h 2194301"/>
              <a:gd name="connsiteX54" fmla="*/ 3462007 w 8185415"/>
              <a:gd name="connsiteY54" fmla="*/ 1585954 h 2194301"/>
              <a:gd name="connsiteX55" fmla="*/ 3530464 w 8185415"/>
              <a:gd name="connsiteY55" fmla="*/ 1639743 h 2194301"/>
              <a:gd name="connsiteX56" fmla="*/ 3579363 w 8185415"/>
              <a:gd name="connsiteY56" fmla="*/ 1678861 h 2194301"/>
              <a:gd name="connsiteX57" fmla="*/ 3657600 w 8185415"/>
              <a:gd name="connsiteY57" fmla="*/ 1717980 h 2194301"/>
              <a:gd name="connsiteX58" fmla="*/ 3711388 w 8185415"/>
              <a:gd name="connsiteY58" fmla="*/ 1742429 h 2194301"/>
              <a:gd name="connsiteX59" fmla="*/ 3779846 w 8185415"/>
              <a:gd name="connsiteY59" fmla="*/ 1786438 h 2194301"/>
              <a:gd name="connsiteX60" fmla="*/ 3848304 w 8185415"/>
              <a:gd name="connsiteY60" fmla="*/ 1874455 h 2194301"/>
              <a:gd name="connsiteX61" fmla="*/ 3911872 w 8185415"/>
              <a:gd name="connsiteY61" fmla="*/ 1894014 h 2194301"/>
              <a:gd name="connsiteX62" fmla="*/ 3970550 w 8185415"/>
              <a:gd name="connsiteY62" fmla="*/ 1923353 h 2194301"/>
              <a:gd name="connsiteX63" fmla="*/ 4034118 w 8185415"/>
              <a:gd name="connsiteY63" fmla="*/ 1918463 h 2194301"/>
              <a:gd name="connsiteX64" fmla="*/ 4097686 w 8185415"/>
              <a:gd name="connsiteY64" fmla="*/ 1938023 h 2194301"/>
              <a:gd name="connsiteX65" fmla="*/ 4161254 w 8185415"/>
              <a:gd name="connsiteY65" fmla="*/ 1938023 h 2194301"/>
              <a:gd name="connsiteX66" fmla="*/ 4219932 w 8185415"/>
              <a:gd name="connsiteY66" fmla="*/ 1962472 h 2194301"/>
              <a:gd name="connsiteX67" fmla="*/ 4288389 w 8185415"/>
              <a:gd name="connsiteY67" fmla="*/ 1991811 h 2194301"/>
              <a:gd name="connsiteX68" fmla="*/ 4366627 w 8185415"/>
              <a:gd name="connsiteY68" fmla="*/ 1986921 h 2194301"/>
              <a:gd name="connsiteX69" fmla="*/ 4415525 w 8185415"/>
              <a:gd name="connsiteY69" fmla="*/ 2006481 h 2194301"/>
              <a:gd name="connsiteX70" fmla="*/ 4483983 w 8185415"/>
              <a:gd name="connsiteY70" fmla="*/ 2035820 h 2194301"/>
              <a:gd name="connsiteX71" fmla="*/ 4552441 w 8185415"/>
              <a:gd name="connsiteY71" fmla="*/ 2070049 h 2194301"/>
              <a:gd name="connsiteX72" fmla="*/ 4601339 w 8185415"/>
              <a:gd name="connsiteY72" fmla="*/ 2094498 h 2194301"/>
              <a:gd name="connsiteX73" fmla="*/ 4679577 w 8185415"/>
              <a:gd name="connsiteY73" fmla="*/ 2118947 h 2194301"/>
              <a:gd name="connsiteX74" fmla="*/ 4733365 w 8185415"/>
              <a:gd name="connsiteY74" fmla="*/ 2118947 h 2194301"/>
              <a:gd name="connsiteX75" fmla="*/ 4806712 w 8185415"/>
              <a:gd name="connsiteY75" fmla="*/ 2123837 h 2194301"/>
              <a:gd name="connsiteX76" fmla="*/ 4860501 w 8185415"/>
              <a:gd name="connsiteY76" fmla="*/ 2138506 h 2194301"/>
              <a:gd name="connsiteX77" fmla="*/ 4928958 w 8185415"/>
              <a:gd name="connsiteY77" fmla="*/ 2133616 h 2194301"/>
              <a:gd name="connsiteX78" fmla="*/ 4997416 w 8185415"/>
              <a:gd name="connsiteY78" fmla="*/ 2143396 h 2194301"/>
              <a:gd name="connsiteX79" fmla="*/ 5056094 w 8185415"/>
              <a:gd name="connsiteY79" fmla="*/ 2143396 h 2194301"/>
              <a:gd name="connsiteX80" fmla="*/ 5119662 w 8185415"/>
              <a:gd name="connsiteY80" fmla="*/ 2138506 h 2194301"/>
              <a:gd name="connsiteX81" fmla="*/ 5188120 w 8185415"/>
              <a:gd name="connsiteY81" fmla="*/ 2114057 h 2194301"/>
              <a:gd name="connsiteX82" fmla="*/ 5246798 w 8185415"/>
              <a:gd name="connsiteY82" fmla="*/ 2172735 h 2194301"/>
              <a:gd name="connsiteX83" fmla="*/ 5310366 w 8185415"/>
              <a:gd name="connsiteY83" fmla="*/ 2187405 h 2194301"/>
              <a:gd name="connsiteX84" fmla="*/ 5369044 w 8185415"/>
              <a:gd name="connsiteY84" fmla="*/ 2187405 h 2194301"/>
              <a:gd name="connsiteX85" fmla="*/ 5442392 w 8185415"/>
              <a:gd name="connsiteY85" fmla="*/ 2192295 h 2194301"/>
              <a:gd name="connsiteX86" fmla="*/ 5505959 w 8185415"/>
              <a:gd name="connsiteY86" fmla="*/ 2172735 h 2194301"/>
              <a:gd name="connsiteX87" fmla="*/ 5559748 w 8185415"/>
              <a:gd name="connsiteY87" fmla="*/ 2118947 h 2194301"/>
              <a:gd name="connsiteX88" fmla="*/ 5637985 w 8185415"/>
              <a:gd name="connsiteY88" fmla="*/ 2138506 h 2194301"/>
              <a:gd name="connsiteX89" fmla="*/ 5696663 w 8185415"/>
              <a:gd name="connsiteY89" fmla="*/ 2172735 h 2194301"/>
              <a:gd name="connsiteX90" fmla="*/ 5755341 w 8185415"/>
              <a:gd name="connsiteY90" fmla="*/ 2187405 h 2194301"/>
              <a:gd name="connsiteX91" fmla="*/ 5823799 w 8185415"/>
              <a:gd name="connsiteY91" fmla="*/ 2192295 h 2194301"/>
              <a:gd name="connsiteX92" fmla="*/ 5887367 w 8185415"/>
              <a:gd name="connsiteY92" fmla="*/ 2192295 h 2194301"/>
              <a:gd name="connsiteX93" fmla="*/ 5955825 w 8185415"/>
              <a:gd name="connsiteY93" fmla="*/ 2167845 h 2194301"/>
              <a:gd name="connsiteX94" fmla="*/ 6009613 w 8185415"/>
              <a:gd name="connsiteY94" fmla="*/ 2167845 h 2194301"/>
              <a:gd name="connsiteX95" fmla="*/ 6078071 w 8185415"/>
              <a:gd name="connsiteY95" fmla="*/ 2167845 h 2194301"/>
              <a:gd name="connsiteX96" fmla="*/ 6146528 w 8185415"/>
              <a:gd name="connsiteY96" fmla="*/ 2143396 h 2194301"/>
              <a:gd name="connsiteX97" fmla="*/ 6200317 w 8185415"/>
              <a:gd name="connsiteY97" fmla="*/ 2094498 h 2194301"/>
              <a:gd name="connsiteX98" fmla="*/ 6263885 w 8185415"/>
              <a:gd name="connsiteY98" fmla="*/ 2099388 h 2194301"/>
              <a:gd name="connsiteX99" fmla="*/ 6332342 w 8185415"/>
              <a:gd name="connsiteY99" fmla="*/ 2118947 h 2194301"/>
              <a:gd name="connsiteX100" fmla="*/ 6395910 w 8185415"/>
              <a:gd name="connsiteY100" fmla="*/ 2114057 h 2194301"/>
              <a:gd name="connsiteX101" fmla="*/ 6459478 w 8185415"/>
              <a:gd name="connsiteY101" fmla="*/ 2118947 h 2194301"/>
              <a:gd name="connsiteX102" fmla="*/ 6518156 w 8185415"/>
              <a:gd name="connsiteY102" fmla="*/ 2099388 h 2194301"/>
              <a:gd name="connsiteX103" fmla="*/ 6591504 w 8185415"/>
              <a:gd name="connsiteY103" fmla="*/ 2074938 h 2194301"/>
              <a:gd name="connsiteX104" fmla="*/ 6645292 w 8185415"/>
              <a:gd name="connsiteY104" fmla="*/ 2099388 h 2194301"/>
              <a:gd name="connsiteX105" fmla="*/ 6713750 w 8185415"/>
              <a:gd name="connsiteY105" fmla="*/ 2118947 h 2194301"/>
              <a:gd name="connsiteX106" fmla="*/ 6782208 w 8185415"/>
              <a:gd name="connsiteY106" fmla="*/ 2055379 h 2194301"/>
              <a:gd name="connsiteX107" fmla="*/ 6850665 w 8185415"/>
              <a:gd name="connsiteY107" fmla="*/ 1942913 h 2194301"/>
              <a:gd name="connsiteX108" fmla="*/ 6904454 w 8185415"/>
              <a:gd name="connsiteY108" fmla="*/ 1546836 h 2194301"/>
              <a:gd name="connsiteX109" fmla="*/ 6968022 w 8185415"/>
              <a:gd name="connsiteY109" fmla="*/ 945385 h 2194301"/>
              <a:gd name="connsiteX110" fmla="*/ 7041369 w 8185415"/>
              <a:gd name="connsiteY110" fmla="*/ 397723 h 2194301"/>
              <a:gd name="connsiteX111" fmla="*/ 7095157 w 8185415"/>
              <a:gd name="connsiteY111" fmla="*/ 1646 h 2194301"/>
              <a:gd name="connsiteX112" fmla="*/ 7158725 w 8185415"/>
              <a:gd name="connsiteY112" fmla="*/ 285257 h 2194301"/>
              <a:gd name="connsiteX113" fmla="*/ 7222293 w 8185415"/>
              <a:gd name="connsiteY113" fmla="*/ 950275 h 2194301"/>
              <a:gd name="connsiteX114" fmla="*/ 7290751 w 8185415"/>
              <a:gd name="connsiteY114" fmla="*/ 1453929 h 2194301"/>
              <a:gd name="connsiteX115" fmla="*/ 7354319 w 8185415"/>
              <a:gd name="connsiteY115" fmla="*/ 1835336 h 2194301"/>
              <a:gd name="connsiteX116" fmla="*/ 7412997 w 8185415"/>
              <a:gd name="connsiteY116" fmla="*/ 1962472 h 2194301"/>
              <a:gd name="connsiteX117" fmla="*/ 7481455 w 8185415"/>
              <a:gd name="connsiteY117" fmla="*/ 1962472 h 2194301"/>
              <a:gd name="connsiteX118" fmla="*/ 7549912 w 8185415"/>
              <a:gd name="connsiteY118" fmla="*/ 1962472 h 2194301"/>
              <a:gd name="connsiteX119" fmla="*/ 7608591 w 8185415"/>
              <a:gd name="connsiteY119" fmla="*/ 2006481 h 2194301"/>
              <a:gd name="connsiteX120" fmla="*/ 7672158 w 8185415"/>
              <a:gd name="connsiteY120" fmla="*/ 1986921 h 2194301"/>
              <a:gd name="connsiteX121" fmla="*/ 7735726 w 8185415"/>
              <a:gd name="connsiteY121" fmla="*/ 1967362 h 2194301"/>
              <a:gd name="connsiteX122" fmla="*/ 7809074 w 8185415"/>
              <a:gd name="connsiteY122" fmla="*/ 1918463 h 2194301"/>
              <a:gd name="connsiteX123" fmla="*/ 7867752 w 8185415"/>
              <a:gd name="connsiteY123" fmla="*/ 1923353 h 2194301"/>
              <a:gd name="connsiteX124" fmla="*/ 7931320 w 8185415"/>
              <a:gd name="connsiteY124" fmla="*/ 1923353 h 2194301"/>
              <a:gd name="connsiteX125" fmla="*/ 7994888 w 8185415"/>
              <a:gd name="connsiteY125" fmla="*/ 1894014 h 2194301"/>
              <a:gd name="connsiteX126" fmla="*/ 8053566 w 8185415"/>
              <a:gd name="connsiteY126" fmla="*/ 1879345 h 2194301"/>
              <a:gd name="connsiteX127" fmla="*/ 8117134 w 8185415"/>
              <a:gd name="connsiteY127" fmla="*/ 1854896 h 2194301"/>
              <a:gd name="connsiteX128" fmla="*/ 8180702 w 8185415"/>
              <a:gd name="connsiteY128" fmla="*/ 1864675 h 2194301"/>
              <a:gd name="connsiteX129" fmla="*/ 8175812 w 8185415"/>
              <a:gd name="connsiteY129" fmla="*/ 1864675 h 219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8185415" h="2194301">
                <a:moveTo>
                  <a:pt x="0" y="1527276"/>
                </a:moveTo>
                <a:cubicBezTo>
                  <a:pt x="22819" y="1546428"/>
                  <a:pt x="45639" y="1565580"/>
                  <a:pt x="68458" y="1571285"/>
                </a:cubicBezTo>
                <a:cubicBezTo>
                  <a:pt x="91277" y="1576990"/>
                  <a:pt x="113282" y="1562320"/>
                  <a:pt x="136916" y="1561505"/>
                </a:cubicBezTo>
                <a:cubicBezTo>
                  <a:pt x="160550" y="1560690"/>
                  <a:pt x="188259" y="1566395"/>
                  <a:pt x="210263" y="1566395"/>
                </a:cubicBezTo>
                <a:cubicBezTo>
                  <a:pt x="232267" y="1566395"/>
                  <a:pt x="249382" y="1562320"/>
                  <a:pt x="268941" y="1561505"/>
                </a:cubicBezTo>
                <a:cubicBezTo>
                  <a:pt x="288500" y="1560690"/>
                  <a:pt x="307245" y="1557430"/>
                  <a:pt x="327619" y="1561505"/>
                </a:cubicBezTo>
                <a:cubicBezTo>
                  <a:pt x="347993" y="1565580"/>
                  <a:pt x="369183" y="1578619"/>
                  <a:pt x="391187" y="1585954"/>
                </a:cubicBezTo>
                <a:cubicBezTo>
                  <a:pt x="413191" y="1593289"/>
                  <a:pt x="439271" y="1607959"/>
                  <a:pt x="459645" y="1605514"/>
                </a:cubicBezTo>
                <a:cubicBezTo>
                  <a:pt x="480019" y="1603069"/>
                  <a:pt x="491429" y="1588400"/>
                  <a:pt x="513433" y="1571285"/>
                </a:cubicBezTo>
                <a:cubicBezTo>
                  <a:pt x="535437" y="1554171"/>
                  <a:pt x="569667" y="1515867"/>
                  <a:pt x="591671" y="1502827"/>
                </a:cubicBezTo>
                <a:cubicBezTo>
                  <a:pt x="613675" y="1489787"/>
                  <a:pt x="626715" y="1495492"/>
                  <a:pt x="645459" y="1493047"/>
                </a:cubicBezTo>
                <a:cubicBezTo>
                  <a:pt x="664203" y="1490602"/>
                  <a:pt x="681318" y="1482453"/>
                  <a:pt x="704137" y="1488158"/>
                </a:cubicBezTo>
                <a:cubicBezTo>
                  <a:pt x="726956" y="1493863"/>
                  <a:pt x="760370" y="1517496"/>
                  <a:pt x="782374" y="1527276"/>
                </a:cubicBezTo>
                <a:cubicBezTo>
                  <a:pt x="804378" y="1537056"/>
                  <a:pt x="836163" y="1546836"/>
                  <a:pt x="836163" y="1546836"/>
                </a:cubicBezTo>
                <a:cubicBezTo>
                  <a:pt x="856537" y="1554171"/>
                  <a:pt x="882616" y="1570470"/>
                  <a:pt x="904620" y="1571285"/>
                </a:cubicBezTo>
                <a:cubicBezTo>
                  <a:pt x="926624" y="1572100"/>
                  <a:pt x="946999" y="1563136"/>
                  <a:pt x="968188" y="1551726"/>
                </a:cubicBezTo>
                <a:cubicBezTo>
                  <a:pt x="989377" y="1540316"/>
                  <a:pt x="1008937" y="1529721"/>
                  <a:pt x="1031756" y="1502827"/>
                </a:cubicBezTo>
                <a:cubicBezTo>
                  <a:pt x="1054575" y="1475933"/>
                  <a:pt x="1083100" y="1412365"/>
                  <a:pt x="1105104" y="1390361"/>
                </a:cubicBezTo>
                <a:cubicBezTo>
                  <a:pt x="1127108" y="1368357"/>
                  <a:pt x="1144223" y="1370801"/>
                  <a:pt x="1163782" y="1370801"/>
                </a:cubicBezTo>
                <a:cubicBezTo>
                  <a:pt x="1183341" y="1370801"/>
                  <a:pt x="1201271" y="1394436"/>
                  <a:pt x="1222460" y="1390361"/>
                </a:cubicBezTo>
                <a:cubicBezTo>
                  <a:pt x="1243649" y="1386286"/>
                  <a:pt x="1268099" y="1360206"/>
                  <a:pt x="1290918" y="1346352"/>
                </a:cubicBezTo>
                <a:cubicBezTo>
                  <a:pt x="1313737" y="1332498"/>
                  <a:pt x="1337372" y="1311309"/>
                  <a:pt x="1359376" y="1307234"/>
                </a:cubicBezTo>
                <a:cubicBezTo>
                  <a:pt x="1381380" y="1303159"/>
                  <a:pt x="1402569" y="1313753"/>
                  <a:pt x="1422943" y="1321903"/>
                </a:cubicBezTo>
                <a:cubicBezTo>
                  <a:pt x="1443317" y="1330053"/>
                  <a:pt x="1461248" y="1352057"/>
                  <a:pt x="1481622" y="1356132"/>
                </a:cubicBezTo>
                <a:cubicBezTo>
                  <a:pt x="1501996" y="1360207"/>
                  <a:pt x="1523185" y="1354502"/>
                  <a:pt x="1545189" y="1346352"/>
                </a:cubicBezTo>
                <a:cubicBezTo>
                  <a:pt x="1567193" y="1338202"/>
                  <a:pt x="1592458" y="1317829"/>
                  <a:pt x="1613647" y="1307234"/>
                </a:cubicBezTo>
                <a:cubicBezTo>
                  <a:pt x="1634836" y="1296639"/>
                  <a:pt x="1653581" y="1290934"/>
                  <a:pt x="1672325" y="1282784"/>
                </a:cubicBezTo>
                <a:cubicBezTo>
                  <a:pt x="1691070" y="1274634"/>
                  <a:pt x="1704925" y="1261595"/>
                  <a:pt x="1726114" y="1258335"/>
                </a:cubicBezTo>
                <a:cubicBezTo>
                  <a:pt x="1747303" y="1255075"/>
                  <a:pt x="1775827" y="1263225"/>
                  <a:pt x="1799461" y="1263225"/>
                </a:cubicBezTo>
                <a:cubicBezTo>
                  <a:pt x="1823095" y="1263225"/>
                  <a:pt x="1846730" y="1261595"/>
                  <a:pt x="1867919" y="1258335"/>
                </a:cubicBezTo>
                <a:cubicBezTo>
                  <a:pt x="1889108" y="1255075"/>
                  <a:pt x="1905408" y="1246111"/>
                  <a:pt x="1926597" y="1243666"/>
                </a:cubicBezTo>
                <a:cubicBezTo>
                  <a:pt x="1947786" y="1241221"/>
                  <a:pt x="1973051" y="1249371"/>
                  <a:pt x="1995055" y="1243666"/>
                </a:cubicBezTo>
                <a:cubicBezTo>
                  <a:pt x="2017059" y="1237961"/>
                  <a:pt x="2039064" y="1213512"/>
                  <a:pt x="2058623" y="1209437"/>
                </a:cubicBezTo>
                <a:cubicBezTo>
                  <a:pt x="2078182" y="1205362"/>
                  <a:pt x="2092037" y="1218401"/>
                  <a:pt x="2112411" y="1219216"/>
                </a:cubicBezTo>
                <a:cubicBezTo>
                  <a:pt x="2132785" y="1220031"/>
                  <a:pt x="2158865" y="1217587"/>
                  <a:pt x="2180869" y="1214327"/>
                </a:cubicBezTo>
                <a:cubicBezTo>
                  <a:pt x="2202873" y="1211067"/>
                  <a:pt x="2222432" y="1206177"/>
                  <a:pt x="2244436" y="1199657"/>
                </a:cubicBezTo>
                <a:cubicBezTo>
                  <a:pt x="2266440" y="1193137"/>
                  <a:pt x="2292520" y="1169503"/>
                  <a:pt x="2312894" y="1175208"/>
                </a:cubicBezTo>
                <a:cubicBezTo>
                  <a:pt x="2333268" y="1180913"/>
                  <a:pt x="2345493" y="1220031"/>
                  <a:pt x="2366682" y="1233886"/>
                </a:cubicBezTo>
                <a:cubicBezTo>
                  <a:pt x="2387871" y="1247740"/>
                  <a:pt x="2417211" y="1286044"/>
                  <a:pt x="2440030" y="1258335"/>
                </a:cubicBezTo>
                <a:cubicBezTo>
                  <a:pt x="2462849" y="1230626"/>
                  <a:pt x="2484039" y="1145053"/>
                  <a:pt x="2503598" y="1067631"/>
                </a:cubicBezTo>
                <a:cubicBezTo>
                  <a:pt x="2523157" y="990209"/>
                  <a:pt x="2537012" y="904636"/>
                  <a:pt x="2557386" y="793800"/>
                </a:cubicBezTo>
                <a:cubicBezTo>
                  <a:pt x="2577760" y="682964"/>
                  <a:pt x="2603025" y="524044"/>
                  <a:pt x="2625844" y="402613"/>
                </a:cubicBezTo>
                <a:cubicBezTo>
                  <a:pt x="2648663" y="281182"/>
                  <a:pt x="2672298" y="110852"/>
                  <a:pt x="2694302" y="65214"/>
                </a:cubicBezTo>
                <a:cubicBezTo>
                  <a:pt x="2716306" y="19575"/>
                  <a:pt x="2737496" y="66029"/>
                  <a:pt x="2757870" y="128782"/>
                </a:cubicBezTo>
                <a:cubicBezTo>
                  <a:pt x="2778244" y="191535"/>
                  <a:pt x="2795359" y="342305"/>
                  <a:pt x="2816548" y="441732"/>
                </a:cubicBezTo>
                <a:cubicBezTo>
                  <a:pt x="2837737" y="541159"/>
                  <a:pt x="2863001" y="603097"/>
                  <a:pt x="2885005" y="725343"/>
                </a:cubicBezTo>
                <a:cubicBezTo>
                  <a:pt x="2907009" y="847589"/>
                  <a:pt x="2927384" y="1074966"/>
                  <a:pt x="2948573" y="1175208"/>
                </a:cubicBezTo>
                <a:cubicBezTo>
                  <a:pt x="2969762" y="1275450"/>
                  <a:pt x="2990137" y="1299084"/>
                  <a:pt x="3012141" y="1326793"/>
                </a:cubicBezTo>
                <a:cubicBezTo>
                  <a:pt x="3034145" y="1354502"/>
                  <a:pt x="3058595" y="1334127"/>
                  <a:pt x="3080599" y="1341462"/>
                </a:cubicBezTo>
                <a:cubicBezTo>
                  <a:pt x="3102603" y="1348797"/>
                  <a:pt x="3122978" y="1362651"/>
                  <a:pt x="3144167" y="1370801"/>
                </a:cubicBezTo>
                <a:cubicBezTo>
                  <a:pt x="3165356" y="1378951"/>
                  <a:pt x="3187361" y="1378951"/>
                  <a:pt x="3207735" y="1390361"/>
                </a:cubicBezTo>
                <a:cubicBezTo>
                  <a:pt x="3228109" y="1401771"/>
                  <a:pt x="3246039" y="1421330"/>
                  <a:pt x="3266413" y="1439259"/>
                </a:cubicBezTo>
                <a:cubicBezTo>
                  <a:pt x="3286787" y="1457188"/>
                  <a:pt x="3307162" y="1480822"/>
                  <a:pt x="3329981" y="1497937"/>
                </a:cubicBezTo>
                <a:cubicBezTo>
                  <a:pt x="3352800" y="1515051"/>
                  <a:pt x="3381324" y="1527277"/>
                  <a:pt x="3403328" y="1541946"/>
                </a:cubicBezTo>
                <a:cubicBezTo>
                  <a:pt x="3425332" y="1556615"/>
                  <a:pt x="3440818" y="1569655"/>
                  <a:pt x="3462007" y="1585954"/>
                </a:cubicBezTo>
                <a:cubicBezTo>
                  <a:pt x="3483196" y="1602254"/>
                  <a:pt x="3530464" y="1639743"/>
                  <a:pt x="3530464" y="1639743"/>
                </a:cubicBezTo>
                <a:cubicBezTo>
                  <a:pt x="3550023" y="1655228"/>
                  <a:pt x="3558174" y="1665822"/>
                  <a:pt x="3579363" y="1678861"/>
                </a:cubicBezTo>
                <a:cubicBezTo>
                  <a:pt x="3600552" y="1691901"/>
                  <a:pt x="3635596" y="1707385"/>
                  <a:pt x="3657600" y="1717980"/>
                </a:cubicBezTo>
                <a:cubicBezTo>
                  <a:pt x="3679604" y="1728575"/>
                  <a:pt x="3691014" y="1731019"/>
                  <a:pt x="3711388" y="1742429"/>
                </a:cubicBezTo>
                <a:cubicBezTo>
                  <a:pt x="3731762" y="1753839"/>
                  <a:pt x="3757027" y="1764434"/>
                  <a:pt x="3779846" y="1786438"/>
                </a:cubicBezTo>
                <a:cubicBezTo>
                  <a:pt x="3802665" y="1808442"/>
                  <a:pt x="3826300" y="1856526"/>
                  <a:pt x="3848304" y="1874455"/>
                </a:cubicBezTo>
                <a:cubicBezTo>
                  <a:pt x="3870308" y="1892384"/>
                  <a:pt x="3891498" y="1885864"/>
                  <a:pt x="3911872" y="1894014"/>
                </a:cubicBezTo>
                <a:cubicBezTo>
                  <a:pt x="3932246" y="1902164"/>
                  <a:pt x="3950176" y="1919278"/>
                  <a:pt x="3970550" y="1923353"/>
                </a:cubicBezTo>
                <a:cubicBezTo>
                  <a:pt x="3990924" y="1927428"/>
                  <a:pt x="4012929" y="1916018"/>
                  <a:pt x="4034118" y="1918463"/>
                </a:cubicBezTo>
                <a:cubicBezTo>
                  <a:pt x="4055307" y="1920908"/>
                  <a:pt x="4076497" y="1934763"/>
                  <a:pt x="4097686" y="1938023"/>
                </a:cubicBezTo>
                <a:cubicBezTo>
                  <a:pt x="4118875" y="1941283"/>
                  <a:pt x="4140880" y="1933948"/>
                  <a:pt x="4161254" y="1938023"/>
                </a:cubicBezTo>
                <a:cubicBezTo>
                  <a:pt x="4181628" y="1942098"/>
                  <a:pt x="4219932" y="1962472"/>
                  <a:pt x="4219932" y="1962472"/>
                </a:cubicBezTo>
                <a:cubicBezTo>
                  <a:pt x="4241121" y="1971437"/>
                  <a:pt x="4263940" y="1987736"/>
                  <a:pt x="4288389" y="1991811"/>
                </a:cubicBezTo>
                <a:cubicBezTo>
                  <a:pt x="4312838" y="1995886"/>
                  <a:pt x="4345438" y="1984476"/>
                  <a:pt x="4366627" y="1986921"/>
                </a:cubicBezTo>
                <a:cubicBezTo>
                  <a:pt x="4387816" y="1989366"/>
                  <a:pt x="4395966" y="1998331"/>
                  <a:pt x="4415525" y="2006481"/>
                </a:cubicBezTo>
                <a:cubicBezTo>
                  <a:pt x="4435084" y="2014631"/>
                  <a:pt x="4461164" y="2025225"/>
                  <a:pt x="4483983" y="2035820"/>
                </a:cubicBezTo>
                <a:cubicBezTo>
                  <a:pt x="4506802" y="2046415"/>
                  <a:pt x="4552441" y="2070049"/>
                  <a:pt x="4552441" y="2070049"/>
                </a:cubicBezTo>
                <a:cubicBezTo>
                  <a:pt x="4572000" y="2079829"/>
                  <a:pt x="4580150" y="2086348"/>
                  <a:pt x="4601339" y="2094498"/>
                </a:cubicBezTo>
                <a:cubicBezTo>
                  <a:pt x="4622528" y="2102648"/>
                  <a:pt x="4657573" y="2114872"/>
                  <a:pt x="4679577" y="2118947"/>
                </a:cubicBezTo>
                <a:cubicBezTo>
                  <a:pt x="4701581" y="2123022"/>
                  <a:pt x="4712176" y="2118132"/>
                  <a:pt x="4733365" y="2118947"/>
                </a:cubicBezTo>
                <a:cubicBezTo>
                  <a:pt x="4754554" y="2119762"/>
                  <a:pt x="4785523" y="2120577"/>
                  <a:pt x="4806712" y="2123837"/>
                </a:cubicBezTo>
                <a:cubicBezTo>
                  <a:pt x="4827901" y="2127097"/>
                  <a:pt x="4840127" y="2136876"/>
                  <a:pt x="4860501" y="2138506"/>
                </a:cubicBezTo>
                <a:cubicBezTo>
                  <a:pt x="4880875" y="2140136"/>
                  <a:pt x="4906139" y="2132801"/>
                  <a:pt x="4928958" y="2133616"/>
                </a:cubicBezTo>
                <a:cubicBezTo>
                  <a:pt x="4951777" y="2134431"/>
                  <a:pt x="4976227" y="2141766"/>
                  <a:pt x="4997416" y="2143396"/>
                </a:cubicBezTo>
                <a:cubicBezTo>
                  <a:pt x="5018605" y="2145026"/>
                  <a:pt x="5035720" y="2144211"/>
                  <a:pt x="5056094" y="2143396"/>
                </a:cubicBezTo>
                <a:cubicBezTo>
                  <a:pt x="5076468" y="2142581"/>
                  <a:pt x="5097658" y="2143396"/>
                  <a:pt x="5119662" y="2138506"/>
                </a:cubicBezTo>
                <a:cubicBezTo>
                  <a:pt x="5141666" y="2133616"/>
                  <a:pt x="5166931" y="2108352"/>
                  <a:pt x="5188120" y="2114057"/>
                </a:cubicBezTo>
                <a:cubicBezTo>
                  <a:pt x="5209309" y="2119762"/>
                  <a:pt x="5226424" y="2160510"/>
                  <a:pt x="5246798" y="2172735"/>
                </a:cubicBezTo>
                <a:cubicBezTo>
                  <a:pt x="5267172" y="2184960"/>
                  <a:pt x="5289992" y="2184960"/>
                  <a:pt x="5310366" y="2187405"/>
                </a:cubicBezTo>
                <a:cubicBezTo>
                  <a:pt x="5330740" y="2189850"/>
                  <a:pt x="5347040" y="2186590"/>
                  <a:pt x="5369044" y="2187405"/>
                </a:cubicBezTo>
                <a:cubicBezTo>
                  <a:pt x="5391048" y="2188220"/>
                  <a:pt x="5419573" y="2194740"/>
                  <a:pt x="5442392" y="2192295"/>
                </a:cubicBezTo>
                <a:cubicBezTo>
                  <a:pt x="5465211" y="2189850"/>
                  <a:pt x="5486400" y="2184960"/>
                  <a:pt x="5505959" y="2172735"/>
                </a:cubicBezTo>
                <a:cubicBezTo>
                  <a:pt x="5525518" y="2160510"/>
                  <a:pt x="5537744" y="2124652"/>
                  <a:pt x="5559748" y="2118947"/>
                </a:cubicBezTo>
                <a:cubicBezTo>
                  <a:pt x="5581752" y="2113242"/>
                  <a:pt x="5615166" y="2129541"/>
                  <a:pt x="5637985" y="2138506"/>
                </a:cubicBezTo>
                <a:cubicBezTo>
                  <a:pt x="5660804" y="2147471"/>
                  <a:pt x="5677104" y="2164585"/>
                  <a:pt x="5696663" y="2172735"/>
                </a:cubicBezTo>
                <a:cubicBezTo>
                  <a:pt x="5716222" y="2180885"/>
                  <a:pt x="5734152" y="2184145"/>
                  <a:pt x="5755341" y="2187405"/>
                </a:cubicBezTo>
                <a:cubicBezTo>
                  <a:pt x="5776530" y="2190665"/>
                  <a:pt x="5801795" y="2191480"/>
                  <a:pt x="5823799" y="2192295"/>
                </a:cubicBezTo>
                <a:cubicBezTo>
                  <a:pt x="5845803" y="2193110"/>
                  <a:pt x="5865363" y="2196370"/>
                  <a:pt x="5887367" y="2192295"/>
                </a:cubicBezTo>
                <a:cubicBezTo>
                  <a:pt x="5909371" y="2188220"/>
                  <a:pt x="5935451" y="2171920"/>
                  <a:pt x="5955825" y="2167845"/>
                </a:cubicBezTo>
                <a:cubicBezTo>
                  <a:pt x="5976199" y="2163770"/>
                  <a:pt x="6009613" y="2167845"/>
                  <a:pt x="6009613" y="2167845"/>
                </a:cubicBezTo>
                <a:cubicBezTo>
                  <a:pt x="6029987" y="2167845"/>
                  <a:pt x="6055252" y="2171920"/>
                  <a:pt x="6078071" y="2167845"/>
                </a:cubicBezTo>
                <a:cubicBezTo>
                  <a:pt x="6100890" y="2163770"/>
                  <a:pt x="6126154" y="2155620"/>
                  <a:pt x="6146528" y="2143396"/>
                </a:cubicBezTo>
                <a:cubicBezTo>
                  <a:pt x="6166902" y="2131172"/>
                  <a:pt x="6180758" y="2101833"/>
                  <a:pt x="6200317" y="2094498"/>
                </a:cubicBezTo>
                <a:cubicBezTo>
                  <a:pt x="6219876" y="2087163"/>
                  <a:pt x="6241881" y="2095313"/>
                  <a:pt x="6263885" y="2099388"/>
                </a:cubicBezTo>
                <a:cubicBezTo>
                  <a:pt x="6285889" y="2103463"/>
                  <a:pt x="6310338" y="2116502"/>
                  <a:pt x="6332342" y="2118947"/>
                </a:cubicBezTo>
                <a:cubicBezTo>
                  <a:pt x="6354346" y="2121392"/>
                  <a:pt x="6374721" y="2114057"/>
                  <a:pt x="6395910" y="2114057"/>
                </a:cubicBezTo>
                <a:cubicBezTo>
                  <a:pt x="6417099" y="2114057"/>
                  <a:pt x="6439104" y="2121392"/>
                  <a:pt x="6459478" y="2118947"/>
                </a:cubicBezTo>
                <a:cubicBezTo>
                  <a:pt x="6479852" y="2116502"/>
                  <a:pt x="6518156" y="2099388"/>
                  <a:pt x="6518156" y="2099388"/>
                </a:cubicBezTo>
                <a:cubicBezTo>
                  <a:pt x="6540160" y="2092053"/>
                  <a:pt x="6570315" y="2074938"/>
                  <a:pt x="6591504" y="2074938"/>
                </a:cubicBezTo>
                <a:cubicBezTo>
                  <a:pt x="6612693" y="2074938"/>
                  <a:pt x="6624918" y="2092053"/>
                  <a:pt x="6645292" y="2099388"/>
                </a:cubicBezTo>
                <a:cubicBezTo>
                  <a:pt x="6665666" y="2106723"/>
                  <a:pt x="6690931" y="2126282"/>
                  <a:pt x="6713750" y="2118947"/>
                </a:cubicBezTo>
                <a:cubicBezTo>
                  <a:pt x="6736569" y="2111612"/>
                  <a:pt x="6759389" y="2084718"/>
                  <a:pt x="6782208" y="2055379"/>
                </a:cubicBezTo>
                <a:cubicBezTo>
                  <a:pt x="6805027" y="2026040"/>
                  <a:pt x="6830291" y="2027670"/>
                  <a:pt x="6850665" y="1942913"/>
                </a:cubicBezTo>
                <a:cubicBezTo>
                  <a:pt x="6871039" y="1858156"/>
                  <a:pt x="6884895" y="1713091"/>
                  <a:pt x="6904454" y="1546836"/>
                </a:cubicBezTo>
                <a:cubicBezTo>
                  <a:pt x="6924013" y="1380581"/>
                  <a:pt x="6945203" y="1136904"/>
                  <a:pt x="6968022" y="945385"/>
                </a:cubicBezTo>
                <a:cubicBezTo>
                  <a:pt x="6990841" y="753866"/>
                  <a:pt x="7020180" y="555013"/>
                  <a:pt x="7041369" y="397723"/>
                </a:cubicBezTo>
                <a:cubicBezTo>
                  <a:pt x="7062558" y="240433"/>
                  <a:pt x="7075598" y="20390"/>
                  <a:pt x="7095157" y="1646"/>
                </a:cubicBezTo>
                <a:cubicBezTo>
                  <a:pt x="7114716" y="-17098"/>
                  <a:pt x="7137536" y="127152"/>
                  <a:pt x="7158725" y="285257"/>
                </a:cubicBezTo>
                <a:cubicBezTo>
                  <a:pt x="7179914" y="443362"/>
                  <a:pt x="7200289" y="755496"/>
                  <a:pt x="7222293" y="950275"/>
                </a:cubicBezTo>
                <a:cubicBezTo>
                  <a:pt x="7244297" y="1145054"/>
                  <a:pt x="7268747" y="1306419"/>
                  <a:pt x="7290751" y="1453929"/>
                </a:cubicBezTo>
                <a:cubicBezTo>
                  <a:pt x="7312755" y="1601439"/>
                  <a:pt x="7333945" y="1750579"/>
                  <a:pt x="7354319" y="1835336"/>
                </a:cubicBezTo>
                <a:cubicBezTo>
                  <a:pt x="7374693" y="1920093"/>
                  <a:pt x="7391808" y="1941283"/>
                  <a:pt x="7412997" y="1962472"/>
                </a:cubicBezTo>
                <a:cubicBezTo>
                  <a:pt x="7434186" y="1983661"/>
                  <a:pt x="7481455" y="1962472"/>
                  <a:pt x="7481455" y="1962472"/>
                </a:cubicBezTo>
                <a:cubicBezTo>
                  <a:pt x="7504274" y="1962472"/>
                  <a:pt x="7528723" y="1955137"/>
                  <a:pt x="7549912" y="1962472"/>
                </a:cubicBezTo>
                <a:cubicBezTo>
                  <a:pt x="7571101" y="1969807"/>
                  <a:pt x="7588217" y="2002406"/>
                  <a:pt x="7608591" y="2006481"/>
                </a:cubicBezTo>
                <a:cubicBezTo>
                  <a:pt x="7628965" y="2010556"/>
                  <a:pt x="7672158" y="1986921"/>
                  <a:pt x="7672158" y="1986921"/>
                </a:cubicBezTo>
                <a:cubicBezTo>
                  <a:pt x="7693347" y="1980401"/>
                  <a:pt x="7712907" y="1978772"/>
                  <a:pt x="7735726" y="1967362"/>
                </a:cubicBezTo>
                <a:cubicBezTo>
                  <a:pt x="7758545" y="1955952"/>
                  <a:pt x="7787070" y="1925798"/>
                  <a:pt x="7809074" y="1918463"/>
                </a:cubicBezTo>
                <a:cubicBezTo>
                  <a:pt x="7831078" y="1911128"/>
                  <a:pt x="7847378" y="1922538"/>
                  <a:pt x="7867752" y="1923353"/>
                </a:cubicBezTo>
                <a:cubicBezTo>
                  <a:pt x="7888126" y="1924168"/>
                  <a:pt x="7910131" y="1928243"/>
                  <a:pt x="7931320" y="1923353"/>
                </a:cubicBezTo>
                <a:cubicBezTo>
                  <a:pt x="7952509" y="1918463"/>
                  <a:pt x="7974514" y="1901349"/>
                  <a:pt x="7994888" y="1894014"/>
                </a:cubicBezTo>
                <a:cubicBezTo>
                  <a:pt x="8015262" y="1886679"/>
                  <a:pt x="8033192" y="1885865"/>
                  <a:pt x="8053566" y="1879345"/>
                </a:cubicBezTo>
                <a:cubicBezTo>
                  <a:pt x="8073940" y="1872825"/>
                  <a:pt x="8095945" y="1857341"/>
                  <a:pt x="8117134" y="1854896"/>
                </a:cubicBezTo>
                <a:cubicBezTo>
                  <a:pt x="8138323" y="1852451"/>
                  <a:pt x="8180702" y="1864675"/>
                  <a:pt x="8180702" y="1864675"/>
                </a:cubicBezTo>
                <a:cubicBezTo>
                  <a:pt x="8190482" y="1866305"/>
                  <a:pt x="8183147" y="1865490"/>
                  <a:pt x="8175812" y="186467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65540" y="1340801"/>
            <a:ext cx="3929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65540" y="1774189"/>
            <a:ext cx="3929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9446" y="1144362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experimental data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9446" y="1558654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Geant4 simulation results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395303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All the</a:t>
            </a:r>
            <a:r>
              <a:rPr lang="ru-RU" dirty="0" smtClean="0"/>
              <a:t> </a:t>
            </a:r>
            <a:r>
              <a:rPr lang="en-US" dirty="0" smtClean="0"/>
              <a:t>Geant4 spikes are narrow, so they</a:t>
            </a:r>
            <a:r>
              <a:rPr lang="ru-RU" dirty="0" smtClean="0"/>
              <a:t> </a:t>
            </a:r>
            <a:r>
              <a:rPr lang="en-US" dirty="0" smtClean="0"/>
              <a:t>correspond to the </a:t>
            </a:r>
            <a:r>
              <a:rPr lang="en-US" b="1" baseline="30000" dirty="0" smtClean="0"/>
              <a:t>13</a:t>
            </a:r>
            <a:r>
              <a:rPr lang="en-US" b="1" dirty="0" smtClean="0"/>
              <a:t>C</a:t>
            </a:r>
            <a:r>
              <a:rPr lang="en-US" dirty="0" smtClean="0"/>
              <a:t> decay </a:t>
            </a:r>
            <a:r>
              <a:rPr lang="en-US" b="1" dirty="0" smtClean="0"/>
              <a:t>at rest </a:t>
            </a:r>
            <a:r>
              <a:rPr lang="en-US" dirty="0" smtClean="0"/>
              <a:t>without</a:t>
            </a:r>
            <a:r>
              <a:rPr lang="en-US" dirty="0"/>
              <a:t> </a:t>
            </a:r>
            <a:r>
              <a:rPr lang="en-US" dirty="0" smtClean="0"/>
              <a:t>any Doppler broadening</a:t>
            </a:r>
            <a:r>
              <a:rPr lang="ru-RU" dirty="0" smtClean="0"/>
              <a:t>. </a:t>
            </a:r>
            <a:r>
              <a:rPr lang="en-US" b="1" dirty="0" smtClean="0">
                <a:solidFill>
                  <a:srgbClr val="0070C0"/>
                </a:solidFill>
              </a:rPr>
              <a:t>To the left </a:t>
            </a:r>
            <a:r>
              <a:rPr lang="en-US" dirty="0" smtClean="0"/>
              <a:t>of the</a:t>
            </a:r>
            <a:r>
              <a:rPr lang="ru-RU" dirty="0" smtClean="0"/>
              <a:t> </a:t>
            </a:r>
            <a:r>
              <a:rPr lang="ru-RU" b="1" dirty="0" smtClean="0"/>
              <a:t>3.686 </a:t>
            </a:r>
            <a:r>
              <a:rPr lang="en-US" dirty="0" smtClean="0"/>
              <a:t>MeV line there is</a:t>
            </a:r>
            <a:r>
              <a:rPr lang="ru-RU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 dense set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lines</a:t>
            </a:r>
            <a:r>
              <a:rPr lang="ru-RU" dirty="0" smtClean="0"/>
              <a:t>, </a:t>
            </a:r>
            <a:r>
              <a:rPr lang="en-US" dirty="0" smtClean="0"/>
              <a:t>but </a:t>
            </a:r>
            <a:r>
              <a:rPr lang="en-US" dirty="0" smtClean="0"/>
              <a:t>this </a:t>
            </a:r>
            <a:r>
              <a:rPr lang="en-US" dirty="0" smtClean="0"/>
              <a:t>is not a Doppler effect</a:t>
            </a:r>
            <a:r>
              <a:rPr lang="ru-RU" dirty="0" smtClean="0"/>
              <a:t>, </a:t>
            </a:r>
            <a:r>
              <a:rPr lang="en-US" dirty="0" smtClean="0"/>
              <a:t>as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to the right of the line </a:t>
            </a:r>
            <a:r>
              <a:rPr lang="en-US" b="1" dirty="0" smtClean="0">
                <a:solidFill>
                  <a:srgbClr val="0070C0"/>
                </a:solidFill>
              </a:rPr>
              <a:t>there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is </a:t>
            </a:r>
            <a:r>
              <a:rPr lang="en-US" b="1" smtClean="0">
                <a:solidFill>
                  <a:srgbClr val="0070C0"/>
                </a:solidFill>
              </a:rPr>
              <a:t>no events</a:t>
            </a:r>
            <a:r>
              <a:rPr lang="ru-RU" smtClean="0"/>
              <a:t>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Geant4 generates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a lot of the strong spikes</a:t>
            </a:r>
            <a:r>
              <a:rPr lang="ru-RU" dirty="0" smtClean="0"/>
              <a:t>, </a:t>
            </a:r>
            <a:r>
              <a:rPr lang="en-US" dirty="0" smtClean="0"/>
              <a:t>which are not seen in the experiment</a:t>
            </a:r>
            <a:r>
              <a:rPr lang="ru-RU" dirty="0" smtClean="0"/>
              <a:t>,</a:t>
            </a:r>
            <a:r>
              <a:rPr lang="en-US" dirty="0" smtClean="0"/>
              <a:t> while they are much stronger than the lines, which are </a:t>
            </a:r>
            <a:r>
              <a:rPr lang="en-US" b="1" dirty="0" smtClean="0">
                <a:solidFill>
                  <a:srgbClr val="C00000"/>
                </a:solidFill>
              </a:rPr>
              <a:t>seen in the experiment</a:t>
            </a:r>
            <a:r>
              <a:rPr lang="ru-RU" dirty="0" smtClean="0"/>
              <a:t>.</a:t>
            </a:r>
            <a:endParaRPr lang="en-US" dirty="0" smtClean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5778498" y="4210131"/>
            <a:ext cx="10119" cy="55159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231141" y="2133889"/>
            <a:ext cx="105799" cy="1057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29446" y="1981034"/>
            <a:ext cx="458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ru-RU" b="1" dirty="0" smtClean="0"/>
              <a:t>ТРТ </a:t>
            </a:r>
            <a:r>
              <a:rPr lang="en-US" b="1" dirty="0" smtClean="0"/>
              <a:t>simulation (gas approximation)</a:t>
            </a:r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498024" y="3985683"/>
            <a:ext cx="4952" cy="47007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198977" y="4507870"/>
            <a:ext cx="4952" cy="47007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7472979" y="3571636"/>
            <a:ext cx="10119" cy="55159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8780003" y="3429571"/>
            <a:ext cx="10119" cy="55159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461431" y="3847432"/>
            <a:ext cx="10119" cy="55159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844867" y="3904169"/>
            <a:ext cx="10119" cy="55159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858359" y="1612475"/>
            <a:ext cx="681926" cy="195213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49834" y="11992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?</a:t>
            </a:r>
            <a:endParaRPr lang="ru-RU" sz="2400" b="1" dirty="0">
              <a:solidFill>
                <a:srgbClr val="00B05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3865241" y="3095094"/>
            <a:ext cx="368027" cy="117319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91451" y="2706423"/>
            <a:ext cx="32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726264" y="1596342"/>
            <a:ext cx="669784" cy="83250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5" idx="3"/>
          </p:cNvCxnSpPr>
          <p:nvPr/>
        </p:nvCxnSpPr>
        <p:spPr>
          <a:xfrm>
            <a:off x="6822052" y="1430091"/>
            <a:ext cx="1655521" cy="55094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2"/>
          <p:cNvSpPr txBox="1"/>
          <p:nvPr/>
        </p:nvSpPr>
        <p:spPr>
          <a:xfrm>
            <a:off x="394887" y="346840"/>
            <a:ext cx="7157285" cy="54258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Conclusion</a:t>
            </a:r>
            <a:endParaRPr lang="ru-RU" sz="3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049" y="1075403"/>
            <a:ext cx="8939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 smtClean="0"/>
              <a:t>The theoretical CHIPS</a:t>
            </a:r>
            <a:r>
              <a:rPr lang="en-US" b="1" dirty="0"/>
              <a:t> </a:t>
            </a:r>
            <a:r>
              <a:rPr lang="en-US" b="1" dirty="0" smtClean="0"/>
              <a:t>data base</a:t>
            </a:r>
            <a:r>
              <a:rPr lang="en-US" b="1" dirty="0"/>
              <a:t> </a:t>
            </a:r>
            <a:r>
              <a:rPr lang="en-US" b="1" dirty="0" smtClean="0"/>
              <a:t>can fill a gap in our knowledge of the</a:t>
            </a:r>
            <a:r>
              <a:rPr lang="ru-RU" b="1" dirty="0" smtClean="0"/>
              <a:t> </a:t>
            </a:r>
            <a:r>
              <a:rPr lang="en-US" b="1" dirty="0" smtClean="0"/>
              <a:t>neutron-nuclear reactions with</a:t>
            </a:r>
            <a:r>
              <a:rPr lang="ru-RU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production of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heavy nuclear fragments</a:t>
            </a:r>
            <a:r>
              <a:rPr lang="ru-RU" b="1" dirty="0" smtClean="0"/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 smtClean="0"/>
              <a:t>The heavy fragments production</a:t>
            </a:r>
            <a:r>
              <a:rPr lang="ru-RU" b="1" dirty="0" smtClean="0"/>
              <a:t>, </a:t>
            </a:r>
            <a:r>
              <a:rPr lang="en-US" b="1" dirty="0" smtClean="0"/>
              <a:t>especially the</a:t>
            </a:r>
            <a:r>
              <a:rPr lang="ru-RU" b="1" dirty="0" smtClean="0"/>
              <a:t> </a:t>
            </a:r>
            <a:r>
              <a:rPr lang="el-GR" b="1" dirty="0" smtClean="0"/>
              <a:t>α</a:t>
            </a:r>
            <a:r>
              <a:rPr lang="ru-RU" b="1" dirty="0" smtClean="0"/>
              <a:t>-</a:t>
            </a:r>
            <a:r>
              <a:rPr lang="en-US" b="1" dirty="0" smtClean="0"/>
              <a:t>particle production</a:t>
            </a:r>
            <a:r>
              <a:rPr lang="ru-RU" b="1" dirty="0" smtClean="0"/>
              <a:t> (</a:t>
            </a:r>
            <a:r>
              <a:rPr lang="en-US" b="1" dirty="0" smtClean="0"/>
              <a:t>the helium pores</a:t>
            </a:r>
            <a:r>
              <a:rPr lang="ru-RU" b="1" dirty="0" smtClean="0"/>
              <a:t>), </a:t>
            </a:r>
            <a:r>
              <a:rPr lang="en-US" b="1" dirty="0" smtClean="0"/>
              <a:t>is very important for simulation of the</a:t>
            </a:r>
            <a:r>
              <a:rPr lang="ru-RU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radiation hardness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of materials of nuclear setups and atomic power plants</a:t>
            </a:r>
            <a:r>
              <a:rPr lang="ru-RU" b="1" dirty="0" smtClean="0"/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 smtClean="0"/>
              <a:t>The energetic ions as a result </a:t>
            </a:r>
            <a:r>
              <a:rPr lang="en-US" b="1" dirty="0"/>
              <a:t>of </a:t>
            </a:r>
            <a:r>
              <a:rPr lang="en-US" b="1" dirty="0" smtClean="0"/>
              <a:t>the material irradiated can </a:t>
            </a:r>
            <a:r>
              <a:rPr lang="en-US" b="1" dirty="0"/>
              <a:t>b</a:t>
            </a:r>
            <a:r>
              <a:rPr lang="en-US" b="1" dirty="0" smtClean="0"/>
              <a:t>e products</a:t>
            </a:r>
            <a:r>
              <a:rPr lang="ru-RU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of elastic and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inelastic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neutron-nuclear scattering and the induced ion cascade</a:t>
            </a:r>
            <a:r>
              <a:rPr lang="ru-RU" b="1" dirty="0" smtClean="0"/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 smtClean="0"/>
              <a:t>For ions knocked out of the crystal lattice</a:t>
            </a:r>
            <a:r>
              <a:rPr lang="en-US" b="1" dirty="0"/>
              <a:t> </a:t>
            </a:r>
            <a:r>
              <a:rPr lang="en-US" b="1" dirty="0" smtClean="0"/>
              <a:t>and for ions produced in inelastic neutron-nuclear reactions</a:t>
            </a:r>
            <a:r>
              <a:rPr lang="ru-RU" b="1" dirty="0" smtClean="0"/>
              <a:t> </a:t>
            </a:r>
            <a:r>
              <a:rPr lang="en-US" b="1" dirty="0" smtClean="0"/>
              <a:t>the </a:t>
            </a:r>
            <a:r>
              <a:rPr lang="en-US" b="1" dirty="0" err="1" smtClean="0"/>
              <a:t>dE</a:t>
            </a:r>
            <a:r>
              <a:rPr lang="en-US" b="1" dirty="0" smtClean="0"/>
              <a:t>/dx function should be improved</a:t>
            </a:r>
            <a:r>
              <a:rPr lang="ru-RU" b="1" dirty="0" smtClean="0"/>
              <a:t> </a:t>
            </a:r>
            <a:r>
              <a:rPr lang="en-US" b="1" dirty="0" smtClean="0"/>
              <a:t>for the robust simulation of the ion cascades</a:t>
            </a:r>
            <a:r>
              <a:rPr lang="ru-RU" b="1" dirty="0" smtClean="0"/>
              <a:t>, </a:t>
            </a:r>
            <a:r>
              <a:rPr lang="en-US" b="1" dirty="0"/>
              <a:t>especially for </a:t>
            </a: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low energy ions</a:t>
            </a:r>
            <a:r>
              <a:rPr lang="ru-RU" b="1" dirty="0" smtClean="0"/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 smtClean="0"/>
              <a:t>For the simulation improvement</a:t>
            </a:r>
            <a:r>
              <a:rPr lang="ru-RU" b="1" dirty="0" smtClean="0"/>
              <a:t> </a:t>
            </a:r>
            <a:r>
              <a:rPr lang="en-US" b="1" dirty="0" smtClean="0"/>
              <a:t>it is necessary to fit all</a:t>
            </a:r>
            <a:r>
              <a:rPr lang="ru-RU" b="1" dirty="0" smtClean="0"/>
              <a:t> </a:t>
            </a:r>
            <a:r>
              <a:rPr lang="en-US" b="1" dirty="0" smtClean="0"/>
              <a:t>IAEA</a:t>
            </a:r>
            <a:r>
              <a:rPr lang="ru-RU" b="1" dirty="0" smtClean="0"/>
              <a:t> </a:t>
            </a:r>
            <a:r>
              <a:rPr lang="en-US" b="1" dirty="0" smtClean="0"/>
              <a:t>experimental</a:t>
            </a:r>
            <a:r>
              <a:rPr lang="ru-RU" b="1" dirty="0" smtClean="0"/>
              <a:t> </a:t>
            </a:r>
            <a:r>
              <a:rPr lang="en-US" b="1" dirty="0" err="1"/>
              <a:t>dE</a:t>
            </a:r>
            <a:r>
              <a:rPr lang="en-US" b="1" dirty="0"/>
              <a:t>/dx </a:t>
            </a:r>
            <a:r>
              <a:rPr lang="en-US" b="1" dirty="0" smtClean="0"/>
              <a:t>data</a:t>
            </a:r>
            <a:r>
              <a:rPr lang="ru-RU" b="1" dirty="0" smtClean="0"/>
              <a:t> </a:t>
            </a:r>
            <a:r>
              <a:rPr lang="en-US" b="1" dirty="0" smtClean="0"/>
              <a:t>and</a:t>
            </a:r>
            <a:r>
              <a:rPr lang="ru-RU" b="1" dirty="0" smtClean="0"/>
              <a:t> </a:t>
            </a:r>
            <a:r>
              <a:rPr lang="en-US" b="1" dirty="0" smtClean="0"/>
              <a:t>measure the </a:t>
            </a:r>
            <a:r>
              <a:rPr lang="en-US" b="1" dirty="0" err="1" smtClean="0"/>
              <a:t>dE</a:t>
            </a:r>
            <a:r>
              <a:rPr lang="en-US" b="1" dirty="0" smtClean="0"/>
              <a:t>/dx functions </a:t>
            </a:r>
            <a:r>
              <a:rPr lang="en-US" b="1" dirty="0" smtClean="0">
                <a:solidFill>
                  <a:srgbClr val="C00000"/>
                </a:solidFill>
              </a:rPr>
              <a:t>at lowest energies</a:t>
            </a:r>
            <a:r>
              <a:rPr lang="ru-RU" b="1" dirty="0" smtClean="0"/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 smtClean="0"/>
              <a:t>The CHIPS model is validated</a:t>
            </a:r>
            <a:r>
              <a:rPr lang="ru-RU" b="1" dirty="0" smtClean="0"/>
              <a:t> </a:t>
            </a:r>
            <a:r>
              <a:rPr lang="en-US" b="1" dirty="0" smtClean="0"/>
              <a:t>at high energies</a:t>
            </a:r>
            <a:r>
              <a:rPr lang="ru-RU" b="1" dirty="0" smtClean="0"/>
              <a:t>, </a:t>
            </a:r>
            <a:r>
              <a:rPr lang="en-US" b="1" dirty="0" smtClean="0"/>
              <a:t>where the kinematic limits are not important</a:t>
            </a:r>
            <a:r>
              <a:rPr lang="ru-RU" b="1" dirty="0" smtClean="0"/>
              <a:t>, </a:t>
            </a:r>
            <a:r>
              <a:rPr lang="en-US" b="1" dirty="0" smtClean="0"/>
              <a:t>but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at relatively low energies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the new validation should be done</a:t>
            </a:r>
            <a:r>
              <a:rPr lang="ru-RU" b="1" dirty="0" smtClean="0"/>
              <a:t>, </a:t>
            </a:r>
            <a:r>
              <a:rPr lang="en-US" b="1" dirty="0" smtClean="0"/>
              <a:t>which can prove applicability of the quark level model al low energies</a:t>
            </a:r>
            <a:r>
              <a:rPr lang="ru-RU" b="1" dirty="0" smtClean="0"/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 smtClean="0"/>
              <a:t>We are looking forward to extend the CHIPS model beyond the projectile neutrons</a:t>
            </a:r>
            <a:r>
              <a:rPr lang="en-US" b="1" dirty="0"/>
              <a:t> </a:t>
            </a:r>
            <a:r>
              <a:rPr lang="en-US" b="1" dirty="0" smtClean="0"/>
              <a:t>to</a:t>
            </a:r>
            <a:r>
              <a:rPr lang="ru-RU" b="1" dirty="0" smtClean="0"/>
              <a:t> </a:t>
            </a:r>
            <a:r>
              <a:rPr lang="en-US" b="1" dirty="0" smtClean="0"/>
              <a:t>the projectile </a:t>
            </a:r>
            <a:r>
              <a:rPr lang="el-GR" b="1" dirty="0" smtClean="0"/>
              <a:t>γ</a:t>
            </a:r>
            <a:r>
              <a:rPr lang="en-US" b="1" dirty="0" smtClean="0"/>
              <a:t>-rays</a:t>
            </a:r>
            <a:r>
              <a:rPr lang="ru-RU" b="1" dirty="0" smtClean="0"/>
              <a:t> </a:t>
            </a:r>
            <a:r>
              <a:rPr lang="en-US" b="1" dirty="0" smtClean="0"/>
              <a:t>and</a:t>
            </a:r>
            <a:r>
              <a:rPr lang="ru-RU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other projectile nuclear fragments</a:t>
            </a:r>
            <a:r>
              <a:rPr lang="ru-RU" b="1" dirty="0" smtClean="0"/>
              <a:t>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14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1181988" y="2298476"/>
            <a:ext cx="5400181" cy="163873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US" sz="6000" b="1" spc="-1" dirty="0" smtClean="0">
                <a:solidFill>
                  <a:srgbClr val="333333"/>
                </a:solidFill>
                <a:latin typeface="Arial"/>
              </a:rPr>
              <a:t>Thank you for your attention</a:t>
            </a:r>
            <a:endParaRPr lang="ru-RU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6165" b="3669"/>
          <a:stretch/>
        </p:blipFill>
        <p:spPr>
          <a:xfrm>
            <a:off x="0" y="1113197"/>
            <a:ext cx="7168570" cy="4907578"/>
          </a:xfrm>
          <a:prstGeom prst="rect">
            <a:avLst/>
          </a:prstGeom>
        </p:spPr>
      </p:pic>
      <p:sp>
        <p:nvSpPr>
          <p:cNvPr id="234" name="TextShape 2"/>
          <p:cNvSpPr txBox="1"/>
          <p:nvPr/>
        </p:nvSpPr>
        <p:spPr>
          <a:xfrm>
            <a:off x="131737" y="42251"/>
            <a:ext cx="7710406" cy="8524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The perspectives of the improvement of the</a:t>
            </a:r>
            <a:r>
              <a:rPr lang="en-US" sz="3200" b="1" dirty="0"/>
              <a:t> </a:t>
            </a:r>
            <a:r>
              <a:rPr lang="en-US" sz="3200" b="1" dirty="0" err="1" smtClean="0"/>
              <a:t>dE</a:t>
            </a:r>
            <a:r>
              <a:rPr lang="en-US" sz="3200" b="1" dirty="0" smtClean="0"/>
              <a:t>/dx function from</a:t>
            </a:r>
            <a:r>
              <a:rPr lang="ru-RU" sz="3200" b="1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Geant4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to</a:t>
            </a:r>
            <a:r>
              <a:rPr lang="ru-RU" sz="3200" b="1" dirty="0" smtClean="0"/>
              <a:t> ТРТ</a:t>
            </a:r>
            <a:endParaRPr lang="ru-RU" sz="3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3603" y="1033792"/>
            <a:ext cx="2040397" cy="506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9" b="1" dirty="0" smtClean="0"/>
              <a:t>The black dotes are</a:t>
            </a:r>
            <a:r>
              <a:rPr lang="ru-RU" sz="1539" b="1" dirty="0" smtClean="0"/>
              <a:t> </a:t>
            </a:r>
            <a:r>
              <a:rPr lang="en-US" sz="1539" dirty="0" smtClean="0"/>
              <a:t>the </a:t>
            </a:r>
            <a:r>
              <a:rPr lang="en-US" sz="1539" b="1" dirty="0" smtClean="0"/>
              <a:t>IAEA data</a:t>
            </a:r>
            <a:r>
              <a:rPr lang="ru-RU" sz="1539" b="1" dirty="0" smtClean="0"/>
              <a:t> </a:t>
            </a:r>
            <a:r>
              <a:rPr lang="en-US" sz="1539" dirty="0" smtClean="0"/>
              <a:t>for the</a:t>
            </a:r>
            <a:r>
              <a:rPr lang="ru-RU" sz="1539" dirty="0" smtClean="0"/>
              <a:t> </a:t>
            </a:r>
            <a:r>
              <a:rPr lang="en-US" sz="1539" b="1" dirty="0" err="1"/>
              <a:t>dE</a:t>
            </a:r>
            <a:r>
              <a:rPr lang="en-US" sz="1539" b="1" dirty="0"/>
              <a:t>/dx</a:t>
            </a:r>
            <a:r>
              <a:rPr lang="en-US" sz="1539" dirty="0"/>
              <a:t> </a:t>
            </a:r>
            <a:r>
              <a:rPr lang="en-US" sz="1539" dirty="0" smtClean="0"/>
              <a:t>function of </a:t>
            </a:r>
            <a:r>
              <a:rPr lang="en-US" sz="1539" b="1" dirty="0" err="1" smtClean="0"/>
              <a:t>Ti</a:t>
            </a:r>
            <a:r>
              <a:rPr lang="ru-RU" sz="1539" dirty="0" smtClean="0"/>
              <a:t> </a:t>
            </a:r>
            <a:r>
              <a:rPr lang="en-US" sz="1539" dirty="0" smtClean="0"/>
              <a:t>in different media</a:t>
            </a:r>
            <a:r>
              <a:rPr lang="ru-RU" sz="1539" dirty="0" smtClean="0"/>
              <a:t>. </a:t>
            </a:r>
            <a:r>
              <a:rPr lang="en-US" sz="1539" dirty="0" smtClean="0"/>
              <a:t>The data for </a:t>
            </a:r>
            <a:r>
              <a:rPr lang="en-US" sz="1539" b="1" dirty="0" err="1" smtClean="0"/>
              <a:t>Ti</a:t>
            </a:r>
            <a:r>
              <a:rPr lang="en-US" sz="1539" b="1" dirty="0" smtClean="0"/>
              <a:t> </a:t>
            </a:r>
            <a:r>
              <a:rPr lang="en-US" sz="1539" dirty="0" smtClean="0"/>
              <a:t>in </a:t>
            </a:r>
            <a:r>
              <a:rPr lang="en-US" sz="1539" b="1" dirty="0" err="1" smtClean="0"/>
              <a:t>Ti</a:t>
            </a:r>
            <a:r>
              <a:rPr lang="ru-RU" sz="1539" dirty="0" smtClean="0"/>
              <a:t> </a:t>
            </a:r>
            <a:r>
              <a:rPr lang="en-US" sz="1539" dirty="0" smtClean="0"/>
              <a:t>are absent.</a:t>
            </a:r>
            <a:r>
              <a:rPr lang="ru-RU" sz="1539" dirty="0" smtClean="0"/>
              <a:t> </a:t>
            </a:r>
            <a:r>
              <a:rPr lang="en-US" sz="1539" dirty="0" smtClean="0"/>
              <a:t>The</a:t>
            </a:r>
            <a:r>
              <a:rPr lang="ru-RU" sz="1539" dirty="0" smtClean="0"/>
              <a:t> </a:t>
            </a:r>
            <a:r>
              <a:rPr lang="en-US" sz="1539" b="1" dirty="0" smtClean="0"/>
              <a:t>TPT</a:t>
            </a:r>
            <a:r>
              <a:rPr lang="ru-RU" sz="1539" b="1" dirty="0" smtClean="0"/>
              <a:t> </a:t>
            </a:r>
            <a:r>
              <a:rPr lang="en-US" sz="1539" dirty="0" smtClean="0"/>
              <a:t>estimation is</a:t>
            </a:r>
            <a:r>
              <a:rPr lang="ru-RU" sz="1539" dirty="0" smtClean="0"/>
              <a:t> </a:t>
            </a:r>
            <a:r>
              <a:rPr lang="en-US" sz="1539" dirty="0" smtClean="0"/>
              <a:t>shown by the </a:t>
            </a:r>
            <a:r>
              <a:rPr lang="en-US" sz="1539" b="1" dirty="0" smtClean="0"/>
              <a:t>dashed line</a:t>
            </a:r>
            <a:r>
              <a:rPr lang="ru-RU" sz="1539" dirty="0" smtClean="0"/>
              <a:t>.</a:t>
            </a:r>
            <a:endParaRPr lang="ru-RU" sz="1539" dirty="0"/>
          </a:p>
          <a:p>
            <a:r>
              <a:rPr lang="en-US" sz="1539" b="1" dirty="0" smtClean="0">
                <a:solidFill>
                  <a:srgbClr val="FF0000"/>
                </a:solidFill>
              </a:rPr>
              <a:t>The red markers</a:t>
            </a:r>
            <a:r>
              <a:rPr lang="ru-RU" sz="1539" b="1" dirty="0" smtClean="0">
                <a:solidFill>
                  <a:srgbClr val="FF0000"/>
                </a:solidFill>
              </a:rPr>
              <a:t> </a:t>
            </a:r>
            <a:r>
              <a:rPr lang="en-US" sz="1539" dirty="0" smtClean="0"/>
              <a:t>of</a:t>
            </a:r>
            <a:r>
              <a:rPr lang="ru-RU" sz="1539" dirty="0" smtClean="0"/>
              <a:t> </a:t>
            </a:r>
            <a:r>
              <a:rPr lang="en-US" sz="1539" dirty="0" smtClean="0"/>
              <a:t>the same shape as the </a:t>
            </a:r>
            <a:r>
              <a:rPr lang="en-US" sz="1539" b="1" dirty="0" smtClean="0"/>
              <a:t>data</a:t>
            </a:r>
            <a:r>
              <a:rPr lang="ru-RU" sz="1539" dirty="0" smtClean="0"/>
              <a:t> </a:t>
            </a:r>
            <a:r>
              <a:rPr lang="en-US" sz="1539" dirty="0" smtClean="0"/>
              <a:t> correspond to </a:t>
            </a:r>
            <a:r>
              <a:rPr lang="en-US" sz="1539" b="1" dirty="0" smtClean="0">
                <a:solidFill>
                  <a:srgbClr val="FF0000"/>
                </a:solidFill>
              </a:rPr>
              <a:t>Geant4</a:t>
            </a:r>
            <a:r>
              <a:rPr lang="en-US" sz="1539" dirty="0" smtClean="0"/>
              <a:t>. They are</a:t>
            </a:r>
            <a:r>
              <a:rPr lang="en-US" sz="1539" b="1" dirty="0" smtClean="0">
                <a:solidFill>
                  <a:srgbClr val="C00000"/>
                </a:solidFill>
              </a:rPr>
              <a:t> </a:t>
            </a:r>
            <a:r>
              <a:rPr lang="ru-RU" sz="1539" b="1" dirty="0" smtClean="0">
                <a:solidFill>
                  <a:srgbClr val="C00000"/>
                </a:solidFill>
              </a:rPr>
              <a:t> </a:t>
            </a:r>
            <a:r>
              <a:rPr lang="en-US" sz="1539" dirty="0" smtClean="0"/>
              <a:t>proportional to the ion speed</a:t>
            </a:r>
            <a:r>
              <a:rPr lang="ru-RU" sz="1539" dirty="0" smtClean="0"/>
              <a:t> (</a:t>
            </a:r>
            <a:r>
              <a:rPr lang="en-US" sz="1539" b="1" dirty="0" smtClean="0">
                <a:solidFill>
                  <a:srgbClr val="FF0000"/>
                </a:solidFill>
              </a:rPr>
              <a:t>the LSS law</a:t>
            </a:r>
            <a:r>
              <a:rPr lang="ru-RU" sz="1539" dirty="0" smtClean="0"/>
              <a:t>). </a:t>
            </a:r>
            <a:r>
              <a:rPr lang="en-US" sz="1539" dirty="0" smtClean="0"/>
              <a:t>For the low energy ions the Geant4 fit</a:t>
            </a:r>
            <a:r>
              <a:rPr lang="ru-RU" sz="1539" dirty="0" smtClean="0"/>
              <a:t> </a:t>
            </a:r>
            <a:r>
              <a:rPr lang="en-US" sz="1539" dirty="0" smtClean="0"/>
              <a:t>is too</a:t>
            </a:r>
            <a:r>
              <a:rPr lang="ru-RU" sz="1539" dirty="0" smtClean="0"/>
              <a:t> </a:t>
            </a:r>
            <a:r>
              <a:rPr lang="en-US" sz="1539" dirty="0" smtClean="0"/>
              <a:t>far from</a:t>
            </a:r>
            <a:r>
              <a:rPr lang="ru-RU" sz="1539" dirty="0" smtClean="0"/>
              <a:t> </a:t>
            </a:r>
            <a:r>
              <a:rPr lang="en-US" sz="1539" b="1" dirty="0" smtClean="0"/>
              <a:t>the existing experimental data</a:t>
            </a:r>
            <a:r>
              <a:rPr lang="ru-RU" sz="1539" dirty="0" smtClean="0"/>
              <a:t>. </a:t>
            </a:r>
            <a:r>
              <a:rPr lang="en-US" sz="1539" dirty="0" smtClean="0"/>
              <a:t>One should vary the speed dependence</a:t>
            </a:r>
            <a:r>
              <a:rPr lang="ru-RU" sz="1539" dirty="0" smtClean="0"/>
              <a:t>.</a:t>
            </a:r>
            <a:endParaRPr lang="ru-RU" sz="1539" dirty="0"/>
          </a:p>
        </p:txBody>
      </p:sp>
      <p:sp>
        <p:nvSpPr>
          <p:cNvPr id="7" name="TextBox 6"/>
          <p:cNvSpPr txBox="1"/>
          <p:nvPr/>
        </p:nvSpPr>
        <p:spPr>
          <a:xfrm>
            <a:off x="281967" y="5978318"/>
            <a:ext cx="808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simulation we used the Geant4 fit of the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 function, because as a result of the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 smtClean="0">
                <a:solidFill>
                  <a:srgbClr val="7030A0"/>
                </a:solidFill>
                <a:latin typeface="BankGothic Md BT" panose="020B0807020203060204" pitchFamily="34" charset="0"/>
                <a:cs typeface="Times New Roman" panose="02020603050405020304" pitchFamily="18" charset="0"/>
              </a:rPr>
              <a:t>α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C*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 acquires relatively high speed, for which the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 fit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close to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For the linear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much easier to calculate the step length to the </a:t>
            </a:r>
            <a:r>
              <a:rPr lang="en-US" sz="16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decay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6512" y="4556519"/>
            <a:ext cx="2778077" cy="103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9" b="1" dirty="0" smtClean="0">
                <a:solidFill>
                  <a:srgbClr val="FF0000"/>
                </a:solidFill>
              </a:rPr>
              <a:t>The</a:t>
            </a:r>
            <a:r>
              <a:rPr lang="ru-RU" sz="1539" b="1" dirty="0" smtClean="0">
                <a:solidFill>
                  <a:srgbClr val="FF0000"/>
                </a:solidFill>
              </a:rPr>
              <a:t> </a:t>
            </a:r>
            <a:r>
              <a:rPr lang="en-US" sz="1539" b="1" dirty="0" err="1" smtClean="0">
                <a:solidFill>
                  <a:srgbClr val="FF0000"/>
                </a:solidFill>
              </a:rPr>
              <a:t>dE</a:t>
            </a:r>
            <a:r>
              <a:rPr lang="en-US" sz="1539" b="1" dirty="0" smtClean="0">
                <a:solidFill>
                  <a:srgbClr val="FF0000"/>
                </a:solidFill>
              </a:rPr>
              <a:t>/dx values for </a:t>
            </a:r>
            <a:r>
              <a:rPr lang="en-US" sz="1539" b="1" dirty="0" err="1" smtClean="0">
                <a:solidFill>
                  <a:srgbClr val="FF0000"/>
                </a:solidFill>
              </a:rPr>
              <a:t>Ti</a:t>
            </a:r>
            <a:r>
              <a:rPr lang="en-US" sz="1539" b="1" dirty="0" smtClean="0">
                <a:solidFill>
                  <a:srgbClr val="FF0000"/>
                </a:solidFill>
              </a:rPr>
              <a:t> ions in</a:t>
            </a:r>
            <a:r>
              <a:rPr lang="ru-RU" sz="1539" b="1" dirty="0" smtClean="0">
                <a:solidFill>
                  <a:srgbClr val="FF0000"/>
                </a:solidFill>
              </a:rPr>
              <a:t> </a:t>
            </a:r>
            <a:r>
              <a:rPr lang="en-US" sz="1539" b="1" dirty="0" smtClean="0">
                <a:solidFill>
                  <a:srgbClr val="FF0000"/>
                </a:solidFill>
              </a:rPr>
              <a:t>gold are</a:t>
            </a:r>
            <a:r>
              <a:rPr lang="en-US" sz="1539" b="1" dirty="0">
                <a:solidFill>
                  <a:srgbClr val="FF0000"/>
                </a:solidFill>
              </a:rPr>
              <a:t> </a:t>
            </a:r>
            <a:r>
              <a:rPr lang="en-US" sz="1539" b="1" dirty="0" smtClean="0">
                <a:solidFill>
                  <a:srgbClr val="FF0000"/>
                </a:solidFill>
              </a:rPr>
              <a:t>underestimated in</a:t>
            </a:r>
            <a:r>
              <a:rPr lang="ru-RU" sz="1539" b="1" dirty="0" smtClean="0">
                <a:solidFill>
                  <a:srgbClr val="FF0000"/>
                </a:solidFill>
              </a:rPr>
              <a:t> </a:t>
            </a:r>
            <a:r>
              <a:rPr lang="en-US" sz="1539" b="1" dirty="0" smtClean="0">
                <a:solidFill>
                  <a:srgbClr val="FF0000"/>
                </a:solidFill>
              </a:rPr>
              <a:t>Geant4 by a few orders of magnitude</a:t>
            </a:r>
            <a:r>
              <a:rPr lang="ru-RU" sz="1539" b="1" dirty="0" smtClean="0">
                <a:solidFill>
                  <a:srgbClr val="FF0000"/>
                </a:solidFill>
              </a:rPr>
              <a:t> </a:t>
            </a:r>
            <a:endParaRPr lang="ru-RU" sz="1539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450949" y="1632317"/>
            <a:ext cx="4103464" cy="3801184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74016" y="2026708"/>
            <a:ext cx="272431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77990" y="2221765"/>
            <a:ext cx="3627372" cy="3364137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602087" y="1708517"/>
            <a:ext cx="4103464" cy="3801184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195316" y="1784717"/>
            <a:ext cx="4103464" cy="3801184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821391" y="1784716"/>
            <a:ext cx="4103464" cy="3801184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3193" y="1842042"/>
            <a:ext cx="319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Lindhard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en-US" b="1" dirty="0" smtClean="0">
                <a:solidFill>
                  <a:srgbClr val="FF0000"/>
                </a:solidFill>
              </a:rPr>
              <a:t>LSS) ~</a:t>
            </a:r>
            <a:r>
              <a:rPr lang="en-US" dirty="0" smtClean="0">
                <a:solidFill>
                  <a:srgbClr val="FF0000"/>
                </a:solidFill>
              </a:rPr>
              <a:t>√</a:t>
            </a:r>
            <a:r>
              <a:rPr lang="en-US" b="1" dirty="0" smtClean="0">
                <a:solidFill>
                  <a:srgbClr val="FF0000"/>
                </a:solidFill>
              </a:rPr>
              <a:t>E ~v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313072" y="2006957"/>
            <a:ext cx="129835" cy="0"/>
          </a:xfrm>
          <a:prstGeom prst="line">
            <a:avLst/>
          </a:prstGeom>
          <a:ln w="95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авнобедренный треугольник 17"/>
          <p:cNvSpPr/>
          <p:nvPr/>
        </p:nvSpPr>
        <p:spPr>
          <a:xfrm flipV="1">
            <a:off x="852135" y="2269702"/>
            <a:ext cx="92962" cy="10085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99564" y="2135461"/>
            <a:ext cx="179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TiTi</a:t>
            </a:r>
            <a:r>
              <a:rPr lang="en-US" b="1" dirty="0" smtClean="0">
                <a:solidFill>
                  <a:srgbClr val="FF0000"/>
                </a:solidFill>
              </a:rPr>
              <a:t> in Geant4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8713" y="4253883"/>
            <a:ext cx="55073" cy="60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646642" y="4093022"/>
            <a:ext cx="137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Geant4 (?)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62400" y="2640087"/>
            <a:ext cx="272431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4801" y="2437363"/>
            <a:ext cx="98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TPT fit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3313072" y="4655128"/>
            <a:ext cx="382314" cy="3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57006" y="4640976"/>
            <a:ext cx="31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2"/>
          <p:cNvSpPr txBox="1"/>
          <p:nvPr/>
        </p:nvSpPr>
        <p:spPr>
          <a:xfrm>
            <a:off x="388675" y="0"/>
            <a:ext cx="7321731" cy="8524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Calculations of the step length to the nuclear decay</a:t>
            </a:r>
            <a:r>
              <a:rPr lang="en-US" sz="3200" b="1" dirty="0"/>
              <a:t> </a:t>
            </a:r>
            <a:r>
              <a:rPr lang="en-US" sz="3200" b="1" dirty="0" smtClean="0"/>
              <a:t>and</a:t>
            </a:r>
            <a:r>
              <a:rPr lang="ru-RU" sz="3200" b="1" dirty="0" smtClean="0"/>
              <a:t> </a:t>
            </a:r>
            <a:r>
              <a:rPr lang="en-US" sz="3200" b="1" dirty="0" smtClean="0"/>
              <a:t>the nuclear speed</a:t>
            </a:r>
            <a:endParaRPr lang="ru-RU" sz="3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36" y="833064"/>
            <a:ext cx="8880529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   </a:t>
            </a:r>
            <a:r>
              <a:rPr lang="en-US" dirty="0" smtClean="0"/>
              <a:t>If</a:t>
            </a:r>
            <a:r>
              <a:rPr lang="ru-RU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dE</a:t>
            </a:r>
            <a:r>
              <a:rPr lang="en-US" b="1" dirty="0" smtClean="0">
                <a:solidFill>
                  <a:srgbClr val="C00000"/>
                </a:solidFill>
              </a:rPr>
              <a:t>/dx</a:t>
            </a:r>
            <a:r>
              <a:rPr lang="ru-RU" b="1" dirty="0" smtClean="0">
                <a:solidFill>
                  <a:srgbClr val="C00000"/>
                </a:solidFill>
              </a:rPr>
              <a:t>=С·</a:t>
            </a:r>
            <a:r>
              <a:rPr lang="en-US" b="1" dirty="0" smtClean="0">
                <a:solidFill>
                  <a:srgbClr val="C00000"/>
                </a:solidFill>
              </a:rPr>
              <a:t>v</a:t>
            </a:r>
            <a:r>
              <a:rPr lang="en-US" b="1" dirty="0" smtClean="0"/>
              <a:t>, </a:t>
            </a:r>
            <a:r>
              <a:rPr lang="en-US" dirty="0" smtClean="0"/>
              <a:t>then </a:t>
            </a:r>
            <a:r>
              <a:rPr lang="en-US" b="1" dirty="0" smtClean="0"/>
              <a:t>m</a:t>
            </a:r>
            <a:r>
              <a:rPr lang="ru-RU" b="1" dirty="0"/>
              <a:t>·</a:t>
            </a:r>
            <a:r>
              <a:rPr lang="en-US" b="1" dirty="0"/>
              <a:t>dv=C</a:t>
            </a:r>
            <a:r>
              <a:rPr lang="ru-RU" b="1" dirty="0"/>
              <a:t>·</a:t>
            </a:r>
            <a:r>
              <a:rPr lang="en-US" b="1" dirty="0"/>
              <a:t>dx</a:t>
            </a:r>
            <a:r>
              <a:rPr lang="ru-RU" b="1" dirty="0" smtClean="0"/>
              <a:t>. </a:t>
            </a:r>
            <a:r>
              <a:rPr lang="en-US" dirty="0" smtClean="0"/>
              <a:t>If</a:t>
            </a:r>
            <a:r>
              <a:rPr lang="ru-RU" dirty="0" smtClean="0"/>
              <a:t> </a:t>
            </a:r>
            <a:r>
              <a:rPr lang="ru-RU" b="1" dirty="0" smtClean="0"/>
              <a:t>х </a:t>
            </a:r>
            <a:r>
              <a:rPr lang="en-US" dirty="0" smtClean="0"/>
              <a:t>is the distance to the stopping </a:t>
            </a:r>
            <a:r>
              <a:rPr lang="en-US" dirty="0" err="1" smtClean="0"/>
              <a:t>poin</a:t>
            </a:r>
            <a:r>
              <a:rPr lang="ru-RU" b="1" dirty="0" smtClean="0"/>
              <a:t> (х=0 </a:t>
            </a:r>
            <a:r>
              <a:rPr lang="ru-RU" dirty="0" smtClean="0"/>
              <a:t>и</a:t>
            </a:r>
            <a:r>
              <a:rPr lang="ru-RU" b="1" dirty="0" smtClean="0"/>
              <a:t> </a:t>
            </a:r>
            <a:r>
              <a:rPr lang="en-US" b="1" dirty="0" smtClean="0"/>
              <a:t>v</a:t>
            </a:r>
            <a:r>
              <a:rPr lang="ru-RU" b="1" dirty="0" smtClean="0"/>
              <a:t>=0): </a:t>
            </a:r>
            <a:r>
              <a:rPr lang="en-US" b="1" dirty="0"/>
              <a:t>m</a:t>
            </a:r>
            <a:r>
              <a:rPr lang="ru-RU" b="1" dirty="0" smtClean="0"/>
              <a:t>·</a:t>
            </a:r>
            <a:r>
              <a:rPr lang="en-US" b="1" dirty="0" smtClean="0"/>
              <a:t>v=C</a:t>
            </a:r>
            <a:r>
              <a:rPr lang="ru-RU" b="1" dirty="0" smtClean="0"/>
              <a:t>·</a:t>
            </a:r>
            <a:r>
              <a:rPr lang="en-US" b="1" dirty="0" smtClean="0"/>
              <a:t>x. </a:t>
            </a:r>
            <a:r>
              <a:rPr lang="en-US" dirty="0" smtClean="0"/>
              <a:t>If</a:t>
            </a:r>
            <a:r>
              <a:rPr lang="ru-RU" dirty="0" smtClean="0"/>
              <a:t> </a:t>
            </a:r>
            <a:r>
              <a:rPr lang="en-US" dirty="0" smtClean="0"/>
              <a:t>the decay time </a:t>
            </a:r>
            <a:r>
              <a:rPr lang="en-US" b="1" dirty="0" smtClean="0"/>
              <a:t>t</a:t>
            </a:r>
            <a:r>
              <a:rPr lang="en-US" b="1" baseline="-25000" dirty="0" smtClean="0"/>
              <a:t>d</a:t>
            </a:r>
            <a:r>
              <a:rPr lang="en-US" dirty="0" smtClean="0"/>
              <a:t> is known,</a:t>
            </a:r>
            <a:r>
              <a:rPr lang="ru-RU" dirty="0" smtClean="0"/>
              <a:t> </a:t>
            </a:r>
            <a:r>
              <a:rPr lang="en-US" dirty="0" smtClean="0"/>
              <a:t>one can calculate the distance to the decay</a:t>
            </a:r>
            <a:r>
              <a:rPr lang="ru-RU" b="1" dirty="0" smtClean="0"/>
              <a:t> х</a:t>
            </a:r>
            <a:r>
              <a:rPr lang="en-US" b="1" baseline="-25000" dirty="0" smtClean="0"/>
              <a:t>d</a:t>
            </a:r>
            <a:r>
              <a:rPr lang="ru-RU" b="1" dirty="0" smtClean="0"/>
              <a:t>, </a:t>
            </a:r>
            <a:r>
              <a:rPr lang="en-US" dirty="0" smtClean="0"/>
              <a:t>which is passed during</a:t>
            </a:r>
            <a:r>
              <a:rPr lang="ru-RU" b="1" dirty="0" smtClean="0"/>
              <a:t> </a:t>
            </a:r>
            <a:r>
              <a:rPr lang="en-US" b="1" dirty="0" smtClean="0"/>
              <a:t>t</a:t>
            </a:r>
            <a:r>
              <a:rPr lang="en-US" b="1" baseline="-25000" dirty="0"/>
              <a:t>d</a:t>
            </a:r>
            <a:r>
              <a:rPr lang="en-US" b="1" dirty="0" smtClean="0"/>
              <a:t>. </a:t>
            </a:r>
            <a:r>
              <a:rPr lang="en-US" dirty="0" smtClean="0"/>
              <a:t>Substituting</a:t>
            </a:r>
            <a:r>
              <a:rPr lang="ru-RU" b="1" dirty="0" smtClean="0"/>
              <a:t> </a:t>
            </a:r>
            <a:r>
              <a:rPr lang="en-US" b="1" dirty="0" smtClean="0"/>
              <a:t>v=dx/</a:t>
            </a:r>
            <a:r>
              <a:rPr lang="en-US" b="1" dirty="0" err="1" smtClean="0"/>
              <a:t>dt</a:t>
            </a:r>
            <a:r>
              <a:rPr lang="en-US" b="1" dirty="0" smtClean="0"/>
              <a:t>, </a:t>
            </a:r>
            <a:r>
              <a:rPr lang="en-US" dirty="0" smtClean="0"/>
              <a:t>we get</a:t>
            </a:r>
            <a:r>
              <a:rPr lang="ru-RU" dirty="0" smtClean="0"/>
              <a:t> </a:t>
            </a:r>
            <a:r>
              <a:rPr lang="en-US" b="1" dirty="0" smtClean="0"/>
              <a:t>m</a:t>
            </a:r>
            <a:r>
              <a:rPr lang="ru-RU" b="1" dirty="0" smtClean="0"/>
              <a:t>·</a:t>
            </a:r>
            <a:r>
              <a:rPr lang="en-US" b="1" dirty="0" err="1" smtClean="0"/>
              <a:t>dlnx</a:t>
            </a:r>
            <a:r>
              <a:rPr lang="en-US" b="1" dirty="0" smtClean="0"/>
              <a:t>=C</a:t>
            </a:r>
            <a:r>
              <a:rPr lang="ru-RU" b="1" dirty="0" smtClean="0"/>
              <a:t>·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en-US" dirty="0" smtClean="0"/>
              <a:t>relation,</a:t>
            </a:r>
            <a:r>
              <a:rPr lang="ru-RU" dirty="0" smtClean="0"/>
              <a:t> </a:t>
            </a:r>
            <a:r>
              <a:rPr lang="en-US" dirty="0" smtClean="0"/>
              <a:t>and it means that the slowing-down time</a:t>
            </a:r>
            <a:r>
              <a:rPr lang="ru-RU" dirty="0" smtClean="0"/>
              <a:t> </a:t>
            </a:r>
            <a:r>
              <a:rPr lang="ru-RU" b="1" dirty="0" smtClean="0"/>
              <a:t>(х=0, </a:t>
            </a:r>
            <a:r>
              <a:rPr lang="en-US" b="1" dirty="0"/>
              <a:t>v</a:t>
            </a:r>
            <a:r>
              <a:rPr lang="ru-RU" b="1" dirty="0" smtClean="0"/>
              <a:t>=0) </a:t>
            </a:r>
            <a:r>
              <a:rPr lang="en-US" dirty="0" smtClean="0"/>
              <a:t>is infinite</a:t>
            </a:r>
            <a:r>
              <a:rPr lang="ru-RU" b="1" dirty="0" smtClean="0"/>
              <a:t>. </a:t>
            </a:r>
            <a:r>
              <a:rPr lang="en-US" dirty="0" smtClean="0"/>
              <a:t>If the radioactive ion was born at</a:t>
            </a:r>
            <a:r>
              <a:rPr lang="ru-RU" b="1" dirty="0" smtClean="0"/>
              <a:t> </a:t>
            </a:r>
            <a:r>
              <a:rPr lang="en-US" b="1" dirty="0" smtClean="0"/>
              <a:t>x=m</a:t>
            </a:r>
            <a:r>
              <a:rPr lang="ru-RU" b="1" dirty="0"/>
              <a:t>·</a:t>
            </a:r>
            <a:r>
              <a:rPr lang="en-US" b="1" dirty="0" smtClean="0"/>
              <a:t>v/C</a:t>
            </a:r>
            <a:r>
              <a:rPr lang="en-US" dirty="0" smtClean="0"/>
              <a:t> and decay</a:t>
            </a:r>
            <a:r>
              <a:rPr lang="ru-RU" dirty="0" smtClean="0"/>
              <a:t> </a:t>
            </a:r>
            <a:r>
              <a:rPr lang="en-US" dirty="0" smtClean="0"/>
              <a:t>after</a:t>
            </a:r>
            <a:r>
              <a:rPr lang="ru-RU" dirty="0" smtClean="0"/>
              <a:t> </a:t>
            </a:r>
            <a:r>
              <a:rPr lang="en-US" b="1" dirty="0" smtClean="0"/>
              <a:t>t</a:t>
            </a:r>
            <a:r>
              <a:rPr lang="en-US" b="1" baseline="-25000" dirty="0" smtClean="0"/>
              <a:t>d</a:t>
            </a:r>
            <a:r>
              <a:rPr lang="en-US" b="1" dirty="0" smtClean="0"/>
              <a:t> </a:t>
            </a:r>
            <a:r>
              <a:rPr lang="en-US" dirty="0" smtClean="0"/>
              <a:t>in the point</a:t>
            </a:r>
            <a:r>
              <a:rPr lang="ru-RU" dirty="0" smtClean="0"/>
              <a:t> 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d</a:t>
            </a:r>
            <a:r>
              <a:rPr lang="ru-RU" b="1" dirty="0" smtClean="0"/>
              <a:t>, </a:t>
            </a:r>
            <a:r>
              <a:rPr lang="en-US" dirty="0" smtClean="0"/>
              <a:t>then</a:t>
            </a:r>
            <a:r>
              <a:rPr lang="ru-RU" dirty="0" smtClean="0"/>
              <a:t> </a:t>
            </a:r>
            <a:r>
              <a:rPr lang="en-US" b="1" dirty="0" smtClean="0"/>
              <a:t>m</a:t>
            </a:r>
            <a:r>
              <a:rPr lang="ru-RU" b="1" dirty="0"/>
              <a:t>·</a:t>
            </a:r>
            <a:r>
              <a:rPr lang="en-US" b="1" dirty="0"/>
              <a:t>ln</a:t>
            </a:r>
            <a:r>
              <a:rPr lang="ru-RU" b="1" dirty="0"/>
              <a:t>(</a:t>
            </a:r>
            <a:r>
              <a:rPr lang="en-US" b="1" dirty="0"/>
              <a:t>x</a:t>
            </a:r>
            <a:r>
              <a:rPr lang="ru-RU" b="1" dirty="0" smtClean="0"/>
              <a:t>/</a:t>
            </a:r>
            <a:r>
              <a:rPr lang="en-US" b="1" dirty="0" err="1" smtClean="0">
                <a:latin typeface="Century Gothic" panose="020B0502020202020204" pitchFamily="34" charset="0"/>
                <a:ea typeface="SimSun" panose="02010600030101010101" pitchFamily="2" charset="-122"/>
              </a:rPr>
              <a:t>x</a:t>
            </a:r>
            <a:r>
              <a:rPr lang="en-US" b="1" baseline="-25000" dirty="0" err="1" smtClean="0">
                <a:latin typeface="Century Gothic" panose="020B0502020202020204" pitchFamily="34" charset="0"/>
                <a:ea typeface="SimSun" panose="02010600030101010101" pitchFamily="2" charset="-122"/>
              </a:rPr>
              <a:t>d</a:t>
            </a:r>
            <a:r>
              <a:rPr lang="ru-RU" b="1" dirty="0" smtClean="0"/>
              <a:t>)</a:t>
            </a:r>
            <a:r>
              <a:rPr lang="en-US" b="1" dirty="0"/>
              <a:t>=C</a:t>
            </a:r>
            <a:r>
              <a:rPr lang="ru-RU" b="1" dirty="0"/>
              <a:t>·</a:t>
            </a:r>
            <a:r>
              <a:rPr lang="en-US" b="1" dirty="0" smtClean="0"/>
              <a:t>t</a:t>
            </a:r>
            <a:r>
              <a:rPr lang="en-US" b="1" baseline="-25000" dirty="0" smtClean="0"/>
              <a:t>d</a:t>
            </a:r>
            <a:r>
              <a:rPr lang="ru-RU" b="1" dirty="0"/>
              <a:t> </a:t>
            </a:r>
            <a:r>
              <a:rPr lang="en-US" dirty="0" smtClean="0"/>
              <a:t>and</a:t>
            </a:r>
            <a:r>
              <a:rPr lang="ru-RU" b="1" dirty="0" smtClean="0"/>
              <a:t> 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d</a:t>
            </a:r>
            <a:r>
              <a:rPr lang="en-US" b="1" dirty="0" smtClean="0"/>
              <a:t>=x</a:t>
            </a:r>
            <a:r>
              <a:rPr lang="ru-RU" b="1" dirty="0" smtClean="0"/>
              <a:t>·</a:t>
            </a:r>
            <a:r>
              <a:rPr lang="en-US" b="1" dirty="0" err="1" smtClean="0"/>
              <a:t>exp</a:t>
            </a:r>
            <a:r>
              <a:rPr lang="en-US" b="1" dirty="0" smtClean="0"/>
              <a:t>(-C</a:t>
            </a:r>
            <a:r>
              <a:rPr lang="ru-RU" b="1" dirty="0" smtClean="0"/>
              <a:t>·</a:t>
            </a:r>
            <a:r>
              <a:rPr lang="en-US" b="1" dirty="0" smtClean="0"/>
              <a:t>t</a:t>
            </a:r>
            <a:r>
              <a:rPr lang="en-US" b="1" baseline="-25000" dirty="0" smtClean="0"/>
              <a:t>d</a:t>
            </a:r>
            <a:r>
              <a:rPr lang="en-US" b="1" dirty="0" smtClean="0"/>
              <a:t>/m)</a:t>
            </a:r>
            <a:r>
              <a:rPr lang="en-US" dirty="0"/>
              <a:t>.</a:t>
            </a:r>
            <a:r>
              <a:rPr lang="ru-RU" dirty="0" smtClean="0"/>
              <a:t> </a:t>
            </a:r>
            <a:r>
              <a:rPr lang="en-US" dirty="0" smtClean="0"/>
              <a:t>The step is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L=x</a:t>
            </a:r>
            <a:r>
              <a:rPr lang="ru-RU" b="1" dirty="0" smtClean="0">
                <a:solidFill>
                  <a:srgbClr val="C00000"/>
                </a:solidFill>
              </a:rPr>
              <a:t>·</a:t>
            </a:r>
            <a:r>
              <a:rPr lang="en-US" b="1" dirty="0" smtClean="0">
                <a:solidFill>
                  <a:srgbClr val="C00000"/>
                </a:solidFill>
              </a:rPr>
              <a:t>[1-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exp</a:t>
            </a:r>
            <a:r>
              <a:rPr lang="en-US" b="1" dirty="0">
                <a:solidFill>
                  <a:srgbClr val="C00000"/>
                </a:solidFill>
              </a:rPr>
              <a:t>(-C</a:t>
            </a:r>
            <a:r>
              <a:rPr lang="ru-RU" b="1" dirty="0">
                <a:solidFill>
                  <a:srgbClr val="C00000"/>
                </a:solidFill>
              </a:rPr>
              <a:t>·</a:t>
            </a:r>
            <a:r>
              <a:rPr lang="en-US" b="1" dirty="0">
                <a:solidFill>
                  <a:srgbClr val="C00000"/>
                </a:solidFill>
              </a:rPr>
              <a:t>t</a:t>
            </a:r>
            <a:r>
              <a:rPr lang="en-US" b="1" baseline="-25000" dirty="0">
                <a:solidFill>
                  <a:srgbClr val="C00000"/>
                </a:solidFill>
              </a:rPr>
              <a:t>d</a:t>
            </a:r>
            <a:r>
              <a:rPr lang="en-US" b="1" dirty="0">
                <a:solidFill>
                  <a:srgbClr val="C00000"/>
                </a:solidFill>
              </a:rPr>
              <a:t>/m)</a:t>
            </a:r>
            <a:r>
              <a:rPr lang="en-US" b="1" dirty="0" smtClean="0">
                <a:solidFill>
                  <a:srgbClr val="C00000"/>
                </a:solidFill>
              </a:rPr>
              <a:t>]</a:t>
            </a:r>
            <a:r>
              <a:rPr lang="en-US" b="1" dirty="0" smtClean="0"/>
              <a:t>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As</a:t>
            </a:r>
            <a:r>
              <a:rPr lang="ru-RU" b="1" dirty="0" smtClean="0"/>
              <a:t> 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d</a:t>
            </a:r>
            <a:r>
              <a:rPr lang="en-US" b="1" dirty="0" smtClean="0"/>
              <a:t>=m</a:t>
            </a:r>
            <a:r>
              <a:rPr lang="ru-RU" b="1" dirty="0" smtClean="0"/>
              <a:t>·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d</a:t>
            </a:r>
            <a:r>
              <a:rPr lang="en-US" b="1" dirty="0" smtClean="0"/>
              <a:t>/C, </a:t>
            </a:r>
            <a:r>
              <a:rPr lang="en-US" dirty="0" err="1" smtClean="0"/>
              <a:t>wher</a:t>
            </a:r>
            <a:r>
              <a:rPr lang="ru-RU" b="1" dirty="0" smtClean="0"/>
              <a:t>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d</a:t>
            </a:r>
            <a:r>
              <a:rPr lang="en-US" b="1" dirty="0" smtClean="0"/>
              <a:t> </a:t>
            </a:r>
            <a:r>
              <a:rPr lang="en-US" dirty="0" smtClean="0"/>
              <a:t>is the speed at the decay point</a:t>
            </a:r>
            <a:r>
              <a:rPr lang="ru-RU" dirty="0" smtClean="0"/>
              <a:t>, </a:t>
            </a:r>
            <a:r>
              <a:rPr lang="en-US" b="1" dirty="0"/>
              <a:t>m</a:t>
            </a:r>
            <a:r>
              <a:rPr lang="ru-RU" b="1" dirty="0"/>
              <a:t>·</a:t>
            </a:r>
            <a:r>
              <a:rPr lang="en-US" b="1" dirty="0"/>
              <a:t>ln</a:t>
            </a:r>
            <a:r>
              <a:rPr lang="ru-RU" b="1" dirty="0" smtClean="0"/>
              <a:t>(</a:t>
            </a:r>
            <a:r>
              <a:rPr lang="en-US" b="1" dirty="0"/>
              <a:t>v</a:t>
            </a:r>
            <a:r>
              <a:rPr lang="ru-RU" b="1" dirty="0" smtClean="0"/>
              <a:t>/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d</a:t>
            </a:r>
            <a:r>
              <a:rPr lang="ru-RU" b="1" dirty="0" smtClean="0"/>
              <a:t>)</a:t>
            </a:r>
            <a:r>
              <a:rPr lang="en-US" b="1" dirty="0"/>
              <a:t>=C</a:t>
            </a:r>
            <a:r>
              <a:rPr lang="ru-RU" b="1" dirty="0"/>
              <a:t>·</a:t>
            </a:r>
            <a:r>
              <a:rPr lang="en-US" b="1" dirty="0" smtClean="0"/>
              <a:t>t</a:t>
            </a:r>
            <a:r>
              <a:rPr lang="en-US" b="1" baseline="-25000" dirty="0" smtClean="0"/>
              <a:t>d</a:t>
            </a:r>
            <a:r>
              <a:rPr lang="ru-RU" dirty="0" smtClean="0"/>
              <a:t>, </a:t>
            </a:r>
            <a:r>
              <a:rPr lang="en-US" dirty="0" smtClean="0"/>
              <a:t>and</a:t>
            </a:r>
            <a:r>
              <a:rPr lang="ru-RU" b="1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=v</a:t>
            </a:r>
            <a:r>
              <a:rPr lang="ru-RU" b="1" dirty="0" smtClean="0">
                <a:solidFill>
                  <a:srgbClr val="C00000"/>
                </a:solidFill>
              </a:rPr>
              <a:t>·</a:t>
            </a:r>
            <a:r>
              <a:rPr lang="en-US" b="1" dirty="0" err="1" smtClean="0">
                <a:solidFill>
                  <a:srgbClr val="C00000"/>
                </a:solidFill>
              </a:rPr>
              <a:t>exp</a:t>
            </a:r>
            <a:r>
              <a:rPr lang="en-US" b="1" dirty="0" smtClean="0">
                <a:solidFill>
                  <a:srgbClr val="C00000"/>
                </a:solidFill>
              </a:rPr>
              <a:t>(-C</a:t>
            </a:r>
            <a:r>
              <a:rPr lang="ru-RU" b="1" dirty="0">
                <a:solidFill>
                  <a:srgbClr val="C00000"/>
                </a:solidFill>
              </a:rPr>
              <a:t>·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/m)</a:t>
            </a:r>
            <a:r>
              <a:rPr lang="en-US" b="1" dirty="0" smtClean="0"/>
              <a:t>.</a:t>
            </a:r>
            <a:endParaRPr lang="ru-RU" b="1" dirty="0" smtClean="0"/>
          </a:p>
          <a:p>
            <a:r>
              <a:rPr lang="ru-RU" b="1" dirty="0" smtClean="0"/>
              <a:t>   </a:t>
            </a:r>
            <a:r>
              <a:rPr lang="en-US" dirty="0" smtClean="0"/>
              <a:t>If</a:t>
            </a:r>
            <a:r>
              <a:rPr lang="ru-RU" dirty="0" smtClean="0"/>
              <a:t> </a:t>
            </a:r>
            <a:r>
              <a:rPr lang="en-US" dirty="0" smtClean="0"/>
              <a:t>the stopping power is proportional to another power speed</a:t>
            </a:r>
            <a:r>
              <a:rPr lang="ru-RU" dirty="0" smtClean="0"/>
              <a:t>, </a:t>
            </a:r>
            <a:r>
              <a:rPr lang="en-US" dirty="0" smtClean="0"/>
              <a:t>then</a:t>
            </a:r>
            <a:r>
              <a:rPr lang="ru-RU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dE</a:t>
            </a:r>
            <a:r>
              <a:rPr lang="en-US" b="1" dirty="0" smtClean="0">
                <a:solidFill>
                  <a:srgbClr val="C00000"/>
                </a:solidFill>
              </a:rPr>
              <a:t>/dx</a:t>
            </a:r>
            <a:r>
              <a:rPr lang="ru-RU" b="1" dirty="0" smtClean="0">
                <a:solidFill>
                  <a:srgbClr val="C00000"/>
                </a:solidFill>
              </a:rPr>
              <a:t>=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ru-RU" b="1" dirty="0" smtClean="0">
                <a:solidFill>
                  <a:srgbClr val="C00000"/>
                </a:solidFill>
              </a:rPr>
              <a:t>·</a:t>
            </a:r>
            <a:r>
              <a:rPr lang="en-US" b="1" dirty="0">
                <a:solidFill>
                  <a:srgbClr val="C00000"/>
                </a:solidFill>
              </a:rPr>
              <a:t>v</a:t>
            </a:r>
            <a:r>
              <a:rPr lang="el-GR" b="1" baseline="30000" dirty="0" smtClean="0">
                <a:solidFill>
                  <a:srgbClr val="C00000"/>
                </a:solidFill>
              </a:rPr>
              <a:t>α</a:t>
            </a:r>
            <a:r>
              <a:rPr lang="ru-RU" b="1" dirty="0" smtClean="0"/>
              <a:t>, </a:t>
            </a:r>
            <a:r>
              <a:rPr lang="en-US" dirty="0" smtClean="0"/>
              <a:t>where</a:t>
            </a:r>
            <a:r>
              <a:rPr lang="ru-RU" dirty="0"/>
              <a:t>  </a:t>
            </a:r>
            <a:r>
              <a:rPr lang="el-GR" b="1" dirty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=1</a:t>
            </a:r>
            <a:r>
              <a:rPr lang="en-US" dirty="0"/>
              <a:t> </a:t>
            </a:r>
            <a:r>
              <a:rPr lang="en-US" dirty="0" smtClean="0"/>
              <a:t>is the</a:t>
            </a:r>
            <a:r>
              <a:rPr lang="ru-RU" dirty="0" smtClean="0"/>
              <a:t> </a:t>
            </a:r>
            <a:r>
              <a:rPr lang="en-US" dirty="0" smtClean="0"/>
              <a:t>LSS model</a:t>
            </a:r>
            <a:r>
              <a:rPr lang="ru-RU" dirty="0" smtClean="0"/>
              <a:t>. </a:t>
            </a:r>
            <a:r>
              <a:rPr lang="en-US" dirty="0" smtClean="0"/>
              <a:t>Then, substituting</a:t>
            </a:r>
            <a:r>
              <a:rPr lang="ru-RU" b="1" dirty="0" smtClean="0"/>
              <a:t> </a:t>
            </a:r>
            <a:r>
              <a:rPr lang="en-US" b="1" dirty="0" smtClean="0"/>
              <a:t>dx=v</a:t>
            </a:r>
            <a:r>
              <a:rPr lang="ru-RU" b="1" dirty="0" smtClean="0"/>
              <a:t>·</a:t>
            </a:r>
            <a:r>
              <a:rPr lang="en-US" b="1" dirty="0" err="1" smtClean="0"/>
              <a:t>dt</a:t>
            </a:r>
            <a:r>
              <a:rPr lang="en-US" b="1" dirty="0" smtClean="0"/>
              <a:t>,</a:t>
            </a:r>
            <a:r>
              <a:rPr lang="ru-RU" b="1" dirty="0" smtClean="0"/>
              <a:t> </a:t>
            </a:r>
            <a:r>
              <a:rPr lang="en-US" dirty="0" smtClean="0"/>
              <a:t>we get</a:t>
            </a:r>
            <a:r>
              <a:rPr lang="ru-RU" b="1" dirty="0" smtClean="0"/>
              <a:t> </a:t>
            </a:r>
            <a:r>
              <a:rPr lang="en-US" b="1" dirty="0" smtClean="0"/>
              <a:t>m</a:t>
            </a:r>
            <a:r>
              <a:rPr lang="ru-RU" b="1" dirty="0"/>
              <a:t>·</a:t>
            </a:r>
            <a:r>
              <a:rPr lang="en-US" b="1" dirty="0" smtClean="0"/>
              <a:t>dv=C</a:t>
            </a:r>
            <a:r>
              <a:rPr lang="ru-RU" b="1" dirty="0" smtClean="0"/>
              <a:t>·</a:t>
            </a:r>
            <a:r>
              <a:rPr lang="en-US" b="1" dirty="0" smtClean="0"/>
              <a:t>v</a:t>
            </a:r>
            <a:r>
              <a:rPr lang="el-GR" b="1" baseline="30000" dirty="0" smtClean="0"/>
              <a:t>α</a:t>
            </a:r>
            <a:r>
              <a:rPr lang="ru-RU" b="1" dirty="0" smtClean="0"/>
              <a:t>·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en-US" dirty="0" smtClean="0"/>
              <a:t>or</a:t>
            </a:r>
            <a:r>
              <a:rPr lang="ru-RU" b="1" dirty="0" smtClean="0"/>
              <a:t> </a:t>
            </a:r>
            <a:r>
              <a:rPr lang="en-US" b="1" dirty="0"/>
              <a:t>m</a:t>
            </a:r>
            <a:r>
              <a:rPr lang="ru-RU" b="1" dirty="0"/>
              <a:t>·</a:t>
            </a:r>
            <a:r>
              <a:rPr lang="en-US" b="1" dirty="0" smtClean="0"/>
              <a:t>dv</a:t>
            </a:r>
            <a:r>
              <a:rPr lang="ru-RU" b="1" baseline="30000" dirty="0" smtClean="0"/>
              <a:t>1-</a:t>
            </a:r>
            <a:r>
              <a:rPr lang="el-GR" b="1" baseline="30000" dirty="0" smtClean="0"/>
              <a:t>α</a:t>
            </a:r>
            <a:r>
              <a:rPr lang="en-US" b="1" dirty="0" smtClean="0"/>
              <a:t>=</a:t>
            </a:r>
            <a:r>
              <a:rPr lang="ru-RU" b="1" dirty="0" smtClean="0"/>
              <a:t>(1-</a:t>
            </a:r>
            <a:r>
              <a:rPr lang="el-GR" b="1" dirty="0" smtClean="0"/>
              <a:t>α</a:t>
            </a:r>
            <a:r>
              <a:rPr lang="ru-RU" b="1" dirty="0" smtClean="0"/>
              <a:t>)</a:t>
            </a:r>
            <a:r>
              <a:rPr lang="en-US" b="1" dirty="0" smtClean="0"/>
              <a:t>C</a:t>
            </a:r>
            <a:r>
              <a:rPr lang="ru-RU" b="1" dirty="0" smtClean="0"/>
              <a:t>·</a:t>
            </a:r>
            <a:r>
              <a:rPr lang="en-US" b="1" dirty="0" err="1" smtClean="0"/>
              <a:t>dt</a:t>
            </a:r>
            <a:r>
              <a:rPr lang="ru-RU" dirty="0" smtClean="0"/>
              <a:t>, </a:t>
            </a:r>
            <a:r>
              <a:rPr lang="en-US" dirty="0" smtClean="0"/>
              <a:t>that is</a:t>
            </a:r>
            <a:r>
              <a:rPr lang="ru-RU" dirty="0" smtClean="0"/>
              <a:t> </a:t>
            </a:r>
            <a:r>
              <a:rPr lang="en-US" b="1" dirty="0"/>
              <a:t>m</a:t>
            </a:r>
            <a:r>
              <a:rPr lang="ru-RU" b="1" dirty="0" smtClean="0"/>
              <a:t>·</a:t>
            </a:r>
            <a:r>
              <a:rPr lang="en-US" b="1" dirty="0" smtClean="0"/>
              <a:t>v</a:t>
            </a:r>
            <a:r>
              <a:rPr lang="ru-RU" b="1" baseline="30000" dirty="0"/>
              <a:t>1-</a:t>
            </a:r>
            <a:r>
              <a:rPr lang="el-GR" b="1" baseline="30000" dirty="0"/>
              <a:t>α</a:t>
            </a:r>
            <a:r>
              <a:rPr lang="en-US" b="1" dirty="0"/>
              <a:t>=</a:t>
            </a:r>
            <a:r>
              <a:rPr lang="ru-RU" b="1" dirty="0"/>
              <a:t>(1-</a:t>
            </a:r>
            <a:r>
              <a:rPr lang="el-GR" b="1" dirty="0"/>
              <a:t>α</a:t>
            </a:r>
            <a:r>
              <a:rPr lang="ru-RU" b="1" dirty="0"/>
              <a:t>)</a:t>
            </a:r>
            <a:r>
              <a:rPr lang="en-US" b="1" dirty="0"/>
              <a:t>C</a:t>
            </a:r>
            <a:r>
              <a:rPr lang="ru-RU" b="1" dirty="0" smtClean="0"/>
              <a:t>·(</a:t>
            </a:r>
            <a:r>
              <a:rPr lang="en-US" b="1" dirty="0" smtClean="0"/>
              <a:t>t</a:t>
            </a:r>
            <a:r>
              <a:rPr lang="ru-RU" b="1" dirty="0" smtClean="0"/>
              <a:t>-</a:t>
            </a:r>
            <a:r>
              <a:rPr lang="en-US" b="1" dirty="0" smtClean="0"/>
              <a:t>t</a:t>
            </a:r>
            <a:r>
              <a:rPr lang="en-US" b="1" baseline="-25000" dirty="0" smtClean="0"/>
              <a:t>0</a:t>
            </a:r>
            <a:r>
              <a:rPr lang="en-US" b="1" dirty="0" smtClean="0"/>
              <a:t>). </a:t>
            </a:r>
            <a:r>
              <a:rPr lang="en-US" dirty="0" smtClean="0"/>
              <a:t>For</a:t>
            </a:r>
            <a:r>
              <a:rPr lang="ru-RU" b="1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&lt;1</a:t>
            </a:r>
            <a:r>
              <a:rPr lang="en-US" b="1" dirty="0" smtClean="0"/>
              <a:t> </a:t>
            </a:r>
            <a:r>
              <a:rPr lang="en-US" dirty="0" smtClean="0"/>
              <a:t>the slowing-down time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b="1" dirty="0" smtClean="0"/>
              <a:t>х=0</a:t>
            </a:r>
            <a:r>
              <a:rPr lang="ru-RU" b="1" dirty="0"/>
              <a:t>, </a:t>
            </a:r>
            <a:r>
              <a:rPr lang="en-US" b="1" dirty="0"/>
              <a:t>v</a:t>
            </a:r>
            <a:r>
              <a:rPr lang="ru-RU" b="1" dirty="0" smtClean="0"/>
              <a:t>=0</a:t>
            </a:r>
            <a:r>
              <a:rPr lang="en-US" b="1" dirty="0" smtClean="0"/>
              <a:t>, t</a:t>
            </a:r>
            <a:r>
              <a:rPr lang="en-US" b="1" baseline="-25000" dirty="0" smtClean="0"/>
              <a:t>0</a:t>
            </a:r>
            <a:r>
              <a:rPr lang="en-US" b="1" dirty="0" smtClean="0"/>
              <a:t>=0</a:t>
            </a:r>
            <a:r>
              <a:rPr lang="ru-RU" b="1" dirty="0" smtClean="0"/>
              <a:t>) </a:t>
            </a:r>
            <a:r>
              <a:rPr lang="en-US" dirty="0" smtClean="0"/>
              <a:t>is finite</a:t>
            </a:r>
            <a:r>
              <a:rPr lang="ru-RU" b="1" dirty="0" smtClean="0"/>
              <a:t> </a:t>
            </a:r>
            <a:r>
              <a:rPr lang="en-US" b="1" dirty="0" smtClean="0"/>
              <a:t>t=m</a:t>
            </a:r>
            <a:r>
              <a:rPr lang="ru-RU" b="1" dirty="0"/>
              <a:t>·</a:t>
            </a:r>
            <a:r>
              <a:rPr lang="en-US" b="1" dirty="0"/>
              <a:t>v</a:t>
            </a:r>
            <a:r>
              <a:rPr lang="ru-RU" b="1" baseline="30000" dirty="0"/>
              <a:t>1-</a:t>
            </a:r>
            <a:r>
              <a:rPr lang="el-GR" b="1" baseline="30000" dirty="0" smtClean="0"/>
              <a:t>α</a:t>
            </a:r>
            <a:r>
              <a:rPr lang="en-US" b="1" dirty="0" smtClean="0"/>
              <a:t>/</a:t>
            </a:r>
            <a:r>
              <a:rPr lang="ru-RU" b="1" dirty="0" smtClean="0"/>
              <a:t>(1-</a:t>
            </a:r>
            <a:r>
              <a:rPr lang="el-GR" b="1" dirty="0"/>
              <a:t>α</a:t>
            </a:r>
            <a:r>
              <a:rPr lang="ru-RU" b="1" dirty="0" smtClean="0"/>
              <a:t>)</a:t>
            </a:r>
            <a:r>
              <a:rPr lang="en-US" b="1" dirty="0" smtClean="0"/>
              <a:t>/C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r>
              <a:rPr lang="en-US" dirty="0" smtClean="0"/>
              <a:t>If</a:t>
            </a:r>
            <a:r>
              <a:rPr lang="ru-RU" dirty="0" smtClean="0"/>
              <a:t> </a:t>
            </a:r>
            <a:r>
              <a:rPr lang="en-US" b="1" dirty="0" smtClean="0"/>
              <a:t>t</a:t>
            </a:r>
            <a:r>
              <a:rPr lang="en-US" b="1" baseline="-25000" dirty="0" smtClean="0"/>
              <a:t>d</a:t>
            </a:r>
            <a:r>
              <a:rPr lang="en-US" b="1" dirty="0" smtClean="0"/>
              <a:t>&gt;t</a:t>
            </a:r>
            <a:r>
              <a:rPr lang="ru-RU" b="1" dirty="0" smtClean="0"/>
              <a:t> </a:t>
            </a:r>
            <a:r>
              <a:rPr lang="en-US" dirty="0" smtClean="0"/>
              <a:t>the nucleus</a:t>
            </a:r>
            <a:r>
              <a:rPr lang="ru-RU" dirty="0" smtClean="0"/>
              <a:t> </a:t>
            </a:r>
            <a:r>
              <a:rPr lang="en-US" dirty="0" smtClean="0"/>
              <a:t>manages to stop</a:t>
            </a:r>
            <a:r>
              <a:rPr lang="ru-RU" dirty="0" smtClean="0"/>
              <a:t>, </a:t>
            </a:r>
            <a:r>
              <a:rPr lang="en-US" dirty="0" smtClean="0"/>
              <a:t>but if </a:t>
            </a:r>
            <a:r>
              <a:rPr lang="en-US" b="1" dirty="0" smtClean="0"/>
              <a:t>t</a:t>
            </a:r>
            <a:r>
              <a:rPr lang="en-US" b="1" baseline="-25000" dirty="0" smtClean="0"/>
              <a:t>d</a:t>
            </a:r>
            <a:r>
              <a:rPr lang="en-US" b="1" dirty="0" smtClean="0"/>
              <a:t>&lt;t</a:t>
            </a:r>
            <a:r>
              <a:rPr lang="ru-RU" dirty="0" smtClean="0"/>
              <a:t>, </a:t>
            </a:r>
            <a:r>
              <a:rPr lang="en-US" dirty="0" smtClean="0"/>
              <a:t>it still has</a:t>
            </a:r>
            <a:r>
              <a:rPr lang="ru-RU" dirty="0" smtClean="0"/>
              <a:t>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d</a:t>
            </a:r>
            <a:r>
              <a:rPr lang="en-US" b="1" dirty="0" smtClean="0"/>
              <a:t>=[</a:t>
            </a:r>
            <a:r>
              <a:rPr lang="ru-RU" b="1" dirty="0" smtClean="0"/>
              <a:t>(</a:t>
            </a:r>
            <a:r>
              <a:rPr lang="en-US" b="1" dirty="0" smtClean="0"/>
              <a:t>t-t</a:t>
            </a:r>
            <a:r>
              <a:rPr lang="en-US" b="1" baseline="-25000" dirty="0" smtClean="0"/>
              <a:t>d</a:t>
            </a:r>
            <a:r>
              <a:rPr lang="en-US" b="1" dirty="0" smtClean="0"/>
              <a:t>)</a:t>
            </a:r>
            <a:r>
              <a:rPr lang="ru-RU" b="1" dirty="0" smtClean="0"/>
              <a:t>(</a:t>
            </a:r>
            <a:r>
              <a:rPr lang="ru-RU" b="1" dirty="0"/>
              <a:t>1-</a:t>
            </a:r>
            <a:r>
              <a:rPr lang="el-GR" b="1" dirty="0"/>
              <a:t>α</a:t>
            </a:r>
            <a:r>
              <a:rPr lang="ru-RU" b="1" dirty="0"/>
              <a:t>)</a:t>
            </a:r>
            <a:r>
              <a:rPr lang="en-US" b="1" dirty="0" smtClean="0"/>
              <a:t>C/m]</a:t>
            </a:r>
            <a:r>
              <a:rPr lang="en-US" b="1" baseline="30000" dirty="0" smtClean="0"/>
              <a:t>1/(</a:t>
            </a:r>
            <a:r>
              <a:rPr lang="ru-RU" b="1" baseline="30000" dirty="0"/>
              <a:t>1-</a:t>
            </a:r>
            <a:r>
              <a:rPr lang="el-GR" b="1" baseline="30000" dirty="0"/>
              <a:t>α</a:t>
            </a:r>
            <a:r>
              <a:rPr lang="en-US" b="1" baseline="30000" dirty="0" smtClean="0"/>
              <a:t>)</a:t>
            </a:r>
            <a:r>
              <a:rPr lang="ru-RU" b="1" dirty="0" smtClean="0"/>
              <a:t>, </a:t>
            </a:r>
            <a:r>
              <a:rPr lang="en-US" dirty="0" smtClean="0"/>
              <a:t>that is (without </a:t>
            </a:r>
            <a:r>
              <a:rPr lang="en-US" b="1" dirty="0" smtClean="0"/>
              <a:t>t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=[v</a:t>
            </a:r>
            <a:r>
              <a:rPr lang="ru-RU" b="1" baseline="30000" dirty="0">
                <a:solidFill>
                  <a:srgbClr val="C00000"/>
                </a:solidFill>
              </a:rPr>
              <a:t>1-</a:t>
            </a:r>
            <a:r>
              <a:rPr lang="el-GR" b="1" baseline="30000" dirty="0">
                <a:solidFill>
                  <a:srgbClr val="C00000"/>
                </a:solidFill>
              </a:rPr>
              <a:t>α </a:t>
            </a:r>
            <a:r>
              <a:rPr lang="en-US" b="1" dirty="0" smtClean="0">
                <a:solidFill>
                  <a:srgbClr val="C00000"/>
                </a:solidFill>
              </a:rPr>
              <a:t>-t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ru-RU" b="1" dirty="0" smtClean="0">
                <a:solidFill>
                  <a:srgbClr val="C00000"/>
                </a:solidFill>
              </a:rPr>
              <a:t>(1-</a:t>
            </a:r>
            <a:r>
              <a:rPr lang="el-GR" b="1" dirty="0">
                <a:solidFill>
                  <a:srgbClr val="C00000"/>
                </a:solidFill>
              </a:rPr>
              <a:t>α</a:t>
            </a:r>
            <a:r>
              <a:rPr lang="ru-RU" b="1" dirty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</a:rPr>
              <a:t>C/m]</a:t>
            </a:r>
            <a:r>
              <a:rPr lang="en-US" b="1" baseline="30000" dirty="0" smtClean="0">
                <a:solidFill>
                  <a:srgbClr val="C00000"/>
                </a:solidFill>
              </a:rPr>
              <a:t>1</a:t>
            </a:r>
            <a:r>
              <a:rPr lang="en-US" b="1" baseline="30000" dirty="0">
                <a:solidFill>
                  <a:srgbClr val="C00000"/>
                </a:solidFill>
              </a:rPr>
              <a:t>/(</a:t>
            </a:r>
            <a:r>
              <a:rPr lang="ru-RU" b="1" baseline="30000" dirty="0">
                <a:solidFill>
                  <a:srgbClr val="C00000"/>
                </a:solidFill>
              </a:rPr>
              <a:t>1-</a:t>
            </a:r>
            <a:r>
              <a:rPr lang="el-GR" b="1" baseline="30000" dirty="0">
                <a:solidFill>
                  <a:srgbClr val="C00000"/>
                </a:solidFill>
              </a:rPr>
              <a:t>α</a:t>
            </a:r>
            <a:r>
              <a:rPr lang="en-US" b="1" baseline="30000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/>
              <a:t>.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en-US" dirty="0" smtClean="0"/>
              <a:t>For</a:t>
            </a:r>
            <a:r>
              <a:rPr lang="ru-RU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&gt;1</a:t>
            </a:r>
            <a:r>
              <a:rPr lang="en-US" b="1" dirty="0" smtClean="0"/>
              <a:t>, </a:t>
            </a:r>
            <a:r>
              <a:rPr lang="en-US" dirty="0" smtClean="0"/>
              <a:t>the same as for</a:t>
            </a:r>
            <a:r>
              <a:rPr lang="ru-RU" dirty="0" smtClean="0"/>
              <a:t> </a:t>
            </a:r>
            <a:r>
              <a:rPr lang="el-GR" b="1" dirty="0"/>
              <a:t>α</a:t>
            </a:r>
            <a:r>
              <a:rPr lang="en-US" b="1" dirty="0" smtClean="0"/>
              <a:t>=1</a:t>
            </a:r>
            <a:r>
              <a:rPr lang="ru-RU" b="1" dirty="0" smtClean="0"/>
              <a:t> </a:t>
            </a:r>
            <a:r>
              <a:rPr lang="en-US" b="1" dirty="0" smtClean="0"/>
              <a:t>(LSS</a:t>
            </a:r>
            <a:r>
              <a:rPr lang="ru-RU" b="1" dirty="0" smtClean="0"/>
              <a:t>)</a:t>
            </a:r>
            <a:r>
              <a:rPr lang="ru-RU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the slowing-down time is infinite</a:t>
            </a:r>
            <a:r>
              <a:rPr lang="ru-RU" dirty="0" smtClean="0"/>
              <a:t> </a:t>
            </a:r>
            <a:r>
              <a:rPr lang="en-US" dirty="0" smtClean="0"/>
              <a:t>and for any</a:t>
            </a:r>
            <a:r>
              <a:rPr lang="ru-RU" dirty="0" smtClean="0"/>
              <a:t> </a:t>
            </a:r>
            <a:r>
              <a:rPr lang="en-US" b="1" dirty="0" smtClean="0"/>
              <a:t>t</a:t>
            </a:r>
            <a:r>
              <a:rPr lang="en-US" b="1" baseline="-25000" dirty="0" smtClean="0"/>
              <a:t>d</a:t>
            </a:r>
            <a:r>
              <a:rPr lang="en-US" dirty="0" smtClean="0"/>
              <a:t>:</a:t>
            </a:r>
            <a:r>
              <a:rPr lang="ru-RU" b="1" dirty="0" smtClean="0"/>
              <a:t> </a:t>
            </a:r>
            <a:r>
              <a:rPr lang="en-US" b="1" dirty="0" smtClean="0"/>
              <a:t>        </a:t>
            </a:r>
            <a:r>
              <a:rPr lang="en-US" b="1" dirty="0" err="1" smtClean="0">
                <a:solidFill>
                  <a:srgbClr val="C0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=[v</a:t>
            </a:r>
            <a:r>
              <a:rPr lang="ru-RU" b="1" baseline="30000" dirty="0">
                <a:solidFill>
                  <a:srgbClr val="C00000"/>
                </a:solidFill>
              </a:rPr>
              <a:t>1-</a:t>
            </a:r>
            <a:r>
              <a:rPr lang="el-GR" b="1" baseline="30000" dirty="0">
                <a:solidFill>
                  <a:srgbClr val="C00000"/>
                </a:solidFill>
              </a:rPr>
              <a:t>α </a:t>
            </a:r>
            <a:r>
              <a:rPr lang="ru-RU" b="1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ru-RU" b="1" dirty="0" smtClean="0">
                <a:solidFill>
                  <a:srgbClr val="C00000"/>
                </a:solidFill>
              </a:rPr>
              <a:t>-1)</a:t>
            </a:r>
            <a:r>
              <a:rPr lang="en-US" b="1" dirty="0">
                <a:solidFill>
                  <a:srgbClr val="C00000"/>
                </a:solidFill>
              </a:rPr>
              <a:t>C/m]</a:t>
            </a:r>
            <a:r>
              <a:rPr lang="en-US" b="1" baseline="30000" dirty="0">
                <a:solidFill>
                  <a:srgbClr val="C00000"/>
                </a:solidFill>
              </a:rPr>
              <a:t>1/(</a:t>
            </a:r>
            <a:r>
              <a:rPr lang="ru-RU" b="1" baseline="30000" dirty="0">
                <a:solidFill>
                  <a:srgbClr val="C00000"/>
                </a:solidFill>
              </a:rPr>
              <a:t>1-</a:t>
            </a:r>
            <a:r>
              <a:rPr lang="el-GR" b="1" baseline="30000" dirty="0">
                <a:solidFill>
                  <a:srgbClr val="C00000"/>
                </a:solidFill>
              </a:rPr>
              <a:t>α</a:t>
            </a:r>
            <a:r>
              <a:rPr lang="en-US" b="1" baseline="30000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/>
              <a:t>.</a:t>
            </a:r>
            <a:r>
              <a:rPr lang="ru-RU" b="1" dirty="0" smtClean="0"/>
              <a:t> </a:t>
            </a:r>
            <a:r>
              <a:rPr lang="en-US" dirty="0" smtClean="0"/>
              <a:t>To get the step length</a:t>
            </a:r>
            <a:r>
              <a:rPr lang="ru-RU" dirty="0" smtClean="0"/>
              <a:t> </a:t>
            </a:r>
            <a:r>
              <a:rPr lang="en-US" b="1" dirty="0" smtClean="0"/>
              <a:t>L=x-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d</a:t>
            </a:r>
            <a:r>
              <a:rPr lang="en-US" b="1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the speed should be integrated </a:t>
            </a:r>
            <a:r>
              <a:rPr lang="en-US" b="1" dirty="0" smtClean="0"/>
              <a:t>L=∫v(t)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en-US" dirty="0" smtClean="0"/>
              <a:t>from</a:t>
            </a:r>
            <a:r>
              <a:rPr lang="ru-RU" b="1" dirty="0" smtClean="0"/>
              <a:t> 0 </a:t>
            </a:r>
            <a:r>
              <a:rPr lang="en-US" dirty="0" smtClean="0"/>
              <a:t>to</a:t>
            </a:r>
            <a:r>
              <a:rPr lang="ru-RU" b="1" dirty="0" smtClean="0"/>
              <a:t> </a:t>
            </a:r>
            <a:r>
              <a:rPr lang="en-US" b="1" dirty="0" smtClean="0"/>
              <a:t>t</a:t>
            </a:r>
            <a:r>
              <a:rPr lang="en-US" b="1" baseline="-25000" dirty="0" smtClean="0"/>
              <a:t>d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C00000"/>
                </a:solidFill>
              </a:rPr>
              <a:t>L={[</a:t>
            </a:r>
            <a:r>
              <a:rPr lang="en-US" b="1" dirty="0">
                <a:solidFill>
                  <a:srgbClr val="C00000"/>
                </a:solidFill>
              </a:rPr>
              <a:t>v</a:t>
            </a:r>
            <a:r>
              <a:rPr lang="ru-RU" b="1" baseline="30000" dirty="0">
                <a:solidFill>
                  <a:srgbClr val="C00000"/>
                </a:solidFill>
              </a:rPr>
              <a:t>1-</a:t>
            </a:r>
            <a:r>
              <a:rPr lang="el-GR" b="1" baseline="30000" dirty="0">
                <a:solidFill>
                  <a:srgbClr val="C00000"/>
                </a:solidFill>
              </a:rPr>
              <a:t>α </a:t>
            </a:r>
            <a:r>
              <a:rPr lang="ru-RU" b="1" dirty="0">
                <a:solidFill>
                  <a:srgbClr val="C00000"/>
                </a:solidFill>
              </a:rPr>
              <a:t>+</a:t>
            </a:r>
            <a:r>
              <a:rPr lang="en-US" b="1" dirty="0">
                <a:solidFill>
                  <a:srgbClr val="C00000"/>
                </a:solidFill>
              </a:rPr>
              <a:t>t</a:t>
            </a:r>
            <a:r>
              <a:rPr lang="en-US" b="1" baseline="-25000" dirty="0">
                <a:solidFill>
                  <a:srgbClr val="C00000"/>
                </a:solidFill>
              </a:rPr>
              <a:t>d</a:t>
            </a: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el-GR" b="1" dirty="0">
                <a:solidFill>
                  <a:srgbClr val="C00000"/>
                </a:solidFill>
              </a:rPr>
              <a:t>α</a:t>
            </a:r>
            <a:r>
              <a:rPr lang="ru-RU" b="1" dirty="0">
                <a:solidFill>
                  <a:srgbClr val="C00000"/>
                </a:solidFill>
              </a:rPr>
              <a:t>-1)</a:t>
            </a:r>
            <a:r>
              <a:rPr lang="en-US" b="1" dirty="0" smtClean="0">
                <a:solidFill>
                  <a:srgbClr val="C00000"/>
                </a:solidFill>
              </a:rPr>
              <a:t>C/m]</a:t>
            </a:r>
            <a:r>
              <a:rPr lang="en-US" b="1" baseline="30000" dirty="0" smtClean="0">
                <a:solidFill>
                  <a:srgbClr val="C00000"/>
                </a:solidFill>
              </a:rPr>
              <a:t>(2-</a:t>
            </a:r>
            <a:r>
              <a:rPr lang="el-GR" b="1" baseline="30000" dirty="0" smtClean="0">
                <a:solidFill>
                  <a:srgbClr val="C00000"/>
                </a:solidFill>
              </a:rPr>
              <a:t>α</a:t>
            </a:r>
            <a:r>
              <a:rPr lang="en-US" b="1" baseline="30000" dirty="0" smtClean="0">
                <a:solidFill>
                  <a:srgbClr val="C00000"/>
                </a:solidFill>
              </a:rPr>
              <a:t>)/(1-</a:t>
            </a:r>
            <a:r>
              <a:rPr lang="el-GR" b="1" baseline="30000" dirty="0" smtClean="0">
                <a:solidFill>
                  <a:srgbClr val="C00000"/>
                </a:solidFill>
              </a:rPr>
              <a:t>α</a:t>
            </a:r>
            <a:r>
              <a:rPr lang="en-US" b="1" baseline="30000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</a:rPr>
              <a:t>-v</a:t>
            </a:r>
            <a:r>
              <a:rPr lang="en-US" b="1" baseline="30000" dirty="0" smtClean="0">
                <a:solidFill>
                  <a:srgbClr val="C00000"/>
                </a:solidFill>
              </a:rPr>
              <a:t>2-</a:t>
            </a:r>
            <a:r>
              <a:rPr lang="el-GR" b="1" baseline="30000" dirty="0" smtClean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}</a:t>
            </a:r>
            <a:r>
              <a:rPr lang="ru-RU" b="1" dirty="0" smtClean="0">
                <a:solidFill>
                  <a:srgbClr val="C00000"/>
                </a:solidFill>
              </a:rPr>
              <a:t>·</a:t>
            </a:r>
            <a:r>
              <a:rPr lang="en-US" b="1" dirty="0" smtClean="0">
                <a:solidFill>
                  <a:srgbClr val="C00000"/>
                </a:solidFill>
              </a:rPr>
              <a:t>m/C/(</a:t>
            </a:r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-2)</a:t>
            </a:r>
            <a:r>
              <a:rPr lang="en-US" b="1" dirty="0" smtClean="0"/>
              <a:t>. </a:t>
            </a:r>
            <a:r>
              <a:rPr lang="en-US" dirty="0" smtClean="0"/>
              <a:t>This formula is valid for any</a:t>
            </a:r>
            <a:r>
              <a:rPr lang="ru-RU" b="1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ru-RU" dirty="0" smtClean="0"/>
              <a:t>, </a:t>
            </a:r>
            <a:r>
              <a:rPr lang="en-US" dirty="0" smtClean="0"/>
              <a:t>except for the </a:t>
            </a:r>
            <a:r>
              <a:rPr lang="el-GR" b="1" dirty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=1</a:t>
            </a:r>
            <a:r>
              <a:rPr lang="en-US" dirty="0" smtClean="0"/>
              <a:t>, but if</a:t>
            </a:r>
            <a:r>
              <a:rPr lang="ru-RU" dirty="0" smtClean="0"/>
              <a:t> </a:t>
            </a:r>
            <a:r>
              <a:rPr lang="el-GR" b="1" dirty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&lt;1</a:t>
            </a:r>
            <a:r>
              <a:rPr lang="en-US" dirty="0"/>
              <a:t> </a:t>
            </a:r>
            <a:r>
              <a:rPr lang="en-US" dirty="0" smtClean="0"/>
              <a:t>for</a:t>
            </a:r>
            <a:r>
              <a:rPr lang="ru-RU" dirty="0" smtClean="0"/>
              <a:t> </a:t>
            </a:r>
            <a:r>
              <a:rPr lang="en-US" b="1" dirty="0" smtClean="0"/>
              <a:t>t</a:t>
            </a:r>
            <a:r>
              <a:rPr lang="en-US" b="1" baseline="-25000" dirty="0" smtClean="0"/>
              <a:t>d</a:t>
            </a:r>
            <a:r>
              <a:rPr lang="en-US" b="1" dirty="0" smtClean="0"/>
              <a:t>&gt;t</a:t>
            </a:r>
            <a:r>
              <a:rPr lang="ru-RU" b="1" dirty="0" smtClean="0"/>
              <a:t> </a:t>
            </a:r>
            <a:r>
              <a:rPr lang="en-US" dirty="0" smtClean="0"/>
              <a:t>the step is restricted by the stopping point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L=v</a:t>
            </a:r>
            <a:r>
              <a:rPr lang="en-US" b="1" baseline="30000" dirty="0" smtClean="0">
                <a:solidFill>
                  <a:srgbClr val="C00000"/>
                </a:solidFill>
              </a:rPr>
              <a:t>2-</a:t>
            </a:r>
            <a:r>
              <a:rPr lang="el-GR" b="1" baseline="30000" dirty="0" smtClean="0">
                <a:solidFill>
                  <a:srgbClr val="C00000"/>
                </a:solidFill>
              </a:rPr>
              <a:t>α</a:t>
            </a:r>
            <a:r>
              <a:rPr lang="ru-RU" b="1" dirty="0" smtClean="0">
                <a:solidFill>
                  <a:srgbClr val="C00000"/>
                </a:solidFill>
              </a:rPr>
              <a:t>·</a:t>
            </a:r>
            <a:r>
              <a:rPr lang="en-US" b="1" dirty="0">
                <a:solidFill>
                  <a:srgbClr val="C00000"/>
                </a:solidFill>
              </a:rPr>
              <a:t>m/C</a:t>
            </a:r>
            <a:r>
              <a:rPr lang="en-US" b="1" dirty="0" smtClean="0">
                <a:solidFill>
                  <a:srgbClr val="C00000"/>
                </a:solidFill>
              </a:rPr>
              <a:t>/(2-</a:t>
            </a:r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/>
              <a:t>. </a:t>
            </a:r>
            <a:r>
              <a:rPr lang="en-US" dirty="0" smtClean="0"/>
              <a:t>At this point the radioactive </a:t>
            </a:r>
            <a:r>
              <a:rPr lang="en-US" dirty="0" err="1" smtClean="0"/>
              <a:t>nuckeus</a:t>
            </a:r>
            <a:r>
              <a:rPr lang="en-US" dirty="0" smtClean="0"/>
              <a:t> is at rest, ad the </a:t>
            </a:r>
            <a:r>
              <a:rPr lang="el-GR" dirty="0" smtClean="0"/>
              <a:t>γ</a:t>
            </a:r>
            <a:r>
              <a:rPr lang="en-US" dirty="0" smtClean="0"/>
              <a:t>-decay</a:t>
            </a:r>
            <a:r>
              <a:rPr lang="ru-RU" dirty="0" smtClean="0"/>
              <a:t> </a:t>
            </a:r>
            <a:r>
              <a:rPr lang="en-US" dirty="0" smtClean="0"/>
              <a:t>does not have any Doppler effect</a:t>
            </a:r>
            <a:r>
              <a:rPr lang="ru-RU" dirty="0" smtClean="0"/>
              <a:t>. </a:t>
            </a:r>
            <a:r>
              <a:rPr lang="en-US" dirty="0" smtClean="0"/>
              <a:t>One can see, that if</a:t>
            </a:r>
            <a:r>
              <a:rPr lang="ru-RU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≠1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the calculations are a bit more complicated</a:t>
            </a:r>
            <a:r>
              <a:rPr lang="ru-RU" dirty="0" smtClean="0"/>
              <a:t>, </a:t>
            </a:r>
            <a:r>
              <a:rPr lang="en-US" dirty="0" smtClean="0"/>
              <a:t>but the calculations</a:t>
            </a:r>
            <a:r>
              <a:rPr lang="ru-RU" dirty="0" smtClean="0"/>
              <a:t> </a:t>
            </a:r>
            <a:r>
              <a:rPr lang="en-US" dirty="0" smtClean="0"/>
              <a:t>of the step length to the nuclear decay and the nuclear speed at the decay point are still durable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4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2"/>
          <p:cNvSpPr txBox="1"/>
          <p:nvPr/>
        </p:nvSpPr>
        <p:spPr>
          <a:xfrm>
            <a:off x="125880" y="180079"/>
            <a:ext cx="7486912" cy="8524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The </a:t>
            </a:r>
            <a:r>
              <a:rPr lang="ru-RU" sz="3200" b="1" dirty="0" smtClean="0"/>
              <a:t>ТРТ </a:t>
            </a:r>
            <a:r>
              <a:rPr lang="en-US" sz="3200" b="1" dirty="0" smtClean="0"/>
              <a:t>fit</a:t>
            </a:r>
            <a:r>
              <a:rPr lang="ru-RU" sz="3200" b="1" dirty="0" smtClean="0"/>
              <a:t> </a:t>
            </a:r>
            <a:r>
              <a:rPr lang="en-US" sz="3200" b="1" dirty="0" smtClean="0"/>
              <a:t>of the experimental</a:t>
            </a:r>
            <a:r>
              <a:rPr lang="ru-RU" sz="3200" b="1" dirty="0" smtClean="0"/>
              <a:t> </a:t>
            </a:r>
            <a:r>
              <a:rPr lang="en-US" sz="3200" b="1" dirty="0" err="1"/>
              <a:t>dE</a:t>
            </a:r>
            <a:r>
              <a:rPr lang="en-US" sz="3200" b="1" dirty="0"/>
              <a:t>/dx </a:t>
            </a:r>
            <a:r>
              <a:rPr lang="en-US" sz="3200" b="1" dirty="0" smtClean="0"/>
              <a:t>values (IAEA) for different ions in gold</a:t>
            </a:r>
            <a:endParaRPr lang="ru-RU" sz="3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10142" r="5929" b="2582"/>
          <a:stretch/>
        </p:blipFill>
        <p:spPr>
          <a:xfrm>
            <a:off x="0" y="1050426"/>
            <a:ext cx="8244714" cy="57757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654" y="1179892"/>
            <a:ext cx="2955223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9" b="1" dirty="0" smtClean="0"/>
              <a:t>The dotted lines</a:t>
            </a:r>
            <a:r>
              <a:rPr lang="ru-RU" sz="1539" b="1" dirty="0" smtClean="0"/>
              <a:t> – </a:t>
            </a:r>
            <a:r>
              <a:rPr lang="en-US" sz="1539" b="1" dirty="0" smtClean="0"/>
              <a:t>LSS</a:t>
            </a:r>
            <a:r>
              <a:rPr lang="ru-RU" sz="1539" b="1" dirty="0" smtClean="0"/>
              <a:t> </a:t>
            </a:r>
            <a:r>
              <a:rPr lang="en-US" sz="1539" b="1" dirty="0" smtClean="0"/>
              <a:t>model</a:t>
            </a:r>
            <a:endParaRPr lang="ru-RU" sz="1539" b="1" dirty="0"/>
          </a:p>
        </p:txBody>
      </p:sp>
      <p:sp>
        <p:nvSpPr>
          <p:cNvPr id="5" name="TextBox 4"/>
          <p:cNvSpPr txBox="1"/>
          <p:nvPr/>
        </p:nvSpPr>
        <p:spPr>
          <a:xfrm rot="2103036">
            <a:off x="3888871" y="2276394"/>
            <a:ext cx="458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CC"/>
                </a:solidFill>
              </a:rPr>
              <a:t>Бете-Блох для полностью ионизированных ядер</a:t>
            </a:r>
            <a:endParaRPr lang="ru-RU" sz="1400" b="1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54" y="1458840"/>
            <a:ext cx="2827394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9" b="1" dirty="0" smtClean="0"/>
              <a:t>The solid lines</a:t>
            </a:r>
            <a:r>
              <a:rPr lang="ru-RU" sz="1539" b="1" dirty="0" smtClean="0"/>
              <a:t> – ТРТ</a:t>
            </a:r>
            <a:endParaRPr lang="ru-RU" sz="1539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24319" y="5108281"/>
            <a:ext cx="3936569" cy="103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9" b="1" dirty="0" smtClean="0"/>
              <a:t>The light ions can be fitted by the</a:t>
            </a:r>
            <a:r>
              <a:rPr lang="ru-RU" sz="1539" b="1" dirty="0" smtClean="0"/>
              <a:t> </a:t>
            </a:r>
            <a:r>
              <a:rPr lang="en-US" sz="1539" b="1" dirty="0" smtClean="0">
                <a:solidFill>
                  <a:srgbClr val="C00000"/>
                </a:solidFill>
              </a:rPr>
              <a:t>LSS</a:t>
            </a:r>
            <a:r>
              <a:rPr lang="en-US" sz="1539" b="1" dirty="0" smtClean="0"/>
              <a:t> power</a:t>
            </a:r>
            <a:r>
              <a:rPr lang="ru-RU" sz="1539" b="1" dirty="0" smtClean="0"/>
              <a:t> </a:t>
            </a:r>
            <a:r>
              <a:rPr lang="el-GR" sz="1539" b="1" dirty="0" smtClean="0">
                <a:solidFill>
                  <a:srgbClr val="C00000"/>
                </a:solidFill>
              </a:rPr>
              <a:t>α</a:t>
            </a:r>
            <a:r>
              <a:rPr lang="ru-RU" sz="1539" b="1" dirty="0" smtClean="0">
                <a:solidFill>
                  <a:srgbClr val="C00000"/>
                </a:solidFill>
              </a:rPr>
              <a:t>=1</a:t>
            </a:r>
            <a:r>
              <a:rPr lang="ru-RU" sz="1539" b="1" dirty="0" smtClean="0"/>
              <a:t>, </a:t>
            </a:r>
            <a:r>
              <a:rPr lang="en-US" sz="1539" b="1" dirty="0" smtClean="0"/>
              <a:t>but the heavy ions definitely have</a:t>
            </a:r>
            <a:r>
              <a:rPr lang="ru-RU" sz="1539" b="1" dirty="0" smtClean="0"/>
              <a:t> </a:t>
            </a:r>
            <a:r>
              <a:rPr lang="el-GR" sz="1539" b="1" dirty="0" smtClean="0">
                <a:solidFill>
                  <a:srgbClr val="C00000"/>
                </a:solidFill>
              </a:rPr>
              <a:t>α</a:t>
            </a:r>
            <a:r>
              <a:rPr lang="en-US" sz="1539" b="1" dirty="0" smtClean="0">
                <a:solidFill>
                  <a:srgbClr val="C00000"/>
                </a:solidFill>
              </a:rPr>
              <a:t>&gt;</a:t>
            </a:r>
            <a:r>
              <a:rPr lang="ru-RU" sz="1539" b="1" dirty="0" smtClean="0">
                <a:solidFill>
                  <a:srgbClr val="C00000"/>
                </a:solidFill>
              </a:rPr>
              <a:t>1</a:t>
            </a:r>
            <a:r>
              <a:rPr lang="ru-RU" sz="1539" b="1" dirty="0" smtClean="0"/>
              <a:t>. </a:t>
            </a:r>
            <a:r>
              <a:rPr lang="en-US" sz="1539" b="1" dirty="0" smtClean="0"/>
              <a:t>At high energies the </a:t>
            </a:r>
            <a:r>
              <a:rPr lang="en-US" sz="1539" b="1" dirty="0" smtClean="0">
                <a:solidFill>
                  <a:srgbClr val="CC00CC"/>
                </a:solidFill>
              </a:rPr>
              <a:t>common</a:t>
            </a:r>
            <a:r>
              <a:rPr lang="ru-RU" sz="1539" b="1" dirty="0" smtClean="0"/>
              <a:t> </a:t>
            </a:r>
            <a:r>
              <a:rPr lang="en-US" sz="1539" b="1" dirty="0" smtClean="0">
                <a:solidFill>
                  <a:srgbClr val="CC00CC"/>
                </a:solidFill>
              </a:rPr>
              <a:t>Bethe-Bloch</a:t>
            </a:r>
            <a:r>
              <a:rPr lang="ru-RU" sz="1539" b="1" dirty="0" smtClean="0"/>
              <a:t> </a:t>
            </a:r>
            <a:r>
              <a:rPr lang="en-US" sz="1539" b="1" dirty="0" smtClean="0">
                <a:solidFill>
                  <a:srgbClr val="CC00CC"/>
                </a:solidFill>
              </a:rPr>
              <a:t>law </a:t>
            </a:r>
            <a:r>
              <a:rPr lang="en-US" sz="1539" b="1" dirty="0" smtClean="0"/>
              <a:t>is a power law too</a:t>
            </a:r>
            <a:r>
              <a:rPr lang="ru-RU" sz="1539" b="1" dirty="0" smtClean="0"/>
              <a:t>.</a:t>
            </a:r>
            <a:endParaRPr lang="ru-RU" sz="1539" b="1" dirty="0"/>
          </a:p>
        </p:txBody>
      </p:sp>
    </p:spTree>
    <p:extLst>
      <p:ext uri="{BB962C8B-B14F-4D97-AF65-F5344CB8AC3E}">
        <p14:creationId xmlns:p14="http://schemas.microsoft.com/office/powerpoint/2010/main" val="36375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00739" y="1081038"/>
            <a:ext cx="8940802" cy="56308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of the cross-sections of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rare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trike="noStrike" spc="-1" dirty="0" err="1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spc="-1" dirty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reactions, which are not measured</a:t>
            </a:r>
            <a:r>
              <a:rPr lang="en-US" sz="2000" b="1" spc="-1" dirty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can't be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assessed by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empirical model with free parameters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neutron-nuclear exclusive reaction cross-sections for rare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isotope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targets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exclusive cross-sections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reactions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heavy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fragments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significantly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 of nuclear materials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anisotropy of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multiplicities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generated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nuclear fragments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accurate fit for the stopping power of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en-US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isotopes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low energy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the speed distribution of the </a:t>
            </a:r>
            <a:r>
              <a:rPr lang="el-GR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radioactive nuclear fragments for more accurate simulation of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Doppler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broadening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lines in the measured </a:t>
            </a:r>
            <a:r>
              <a:rPr lang="el-GR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</a:t>
            </a:r>
            <a:r>
              <a:rPr lang="en-US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bend gap factor in the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stopping power of the low energy ions in insulators</a:t>
            </a:r>
            <a:r>
              <a:rPr lang="en-US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electron screening factor in the elastic ion-ion scattering cross-section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theoretical data base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unmeasured lifetimes of nuclear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transitions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16000"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empirical fit for the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Е1, М1, Е2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М2 </a:t>
            </a:r>
            <a:r>
              <a:rPr lang="el-GR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transitions in nuclei</a:t>
            </a:r>
            <a:r>
              <a:rPr lang="en-US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CHIPS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modelling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quark exchange between the excited nuclear cluster (</a:t>
            </a:r>
            <a:r>
              <a:rPr lang="en-US" sz="2000" spc="-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Quasmon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the cold nuclear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 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nuclear reactions;</a:t>
            </a:r>
            <a:endParaRPr lang="ru-RU" sz="20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quark-level calculation of the nuclear excited states and </a:t>
            </a:r>
            <a:r>
              <a:rPr lang="el-GR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US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transitions between them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256275" y="179671"/>
            <a:ext cx="7678857" cy="96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spc="-1" dirty="0" smtClean="0">
                <a:solidFill>
                  <a:srgbClr val="333333"/>
                </a:solidFill>
                <a:latin typeface="Arial"/>
                <a:ea typeface="Arial"/>
              </a:rPr>
              <a:t>Perspectives of the</a:t>
            </a:r>
            <a:r>
              <a:rPr lang="ru-RU" sz="2800" b="1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z="2800" b="1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new </a:t>
            </a:r>
            <a:r>
              <a:rPr lang="en-US" sz="2800" b="1" spc="-1" dirty="0" smtClean="0">
                <a:solidFill>
                  <a:srgbClr val="333333"/>
                </a:solidFill>
                <a:latin typeface="Arial"/>
                <a:ea typeface="Arial"/>
              </a:rPr>
              <a:t>theoretical data base for cross-sections of</a:t>
            </a:r>
            <a:r>
              <a:rPr lang="ru-RU" sz="2800" b="1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z="2800" b="1" spc="-1" dirty="0" smtClean="0">
                <a:solidFill>
                  <a:srgbClr val="333333"/>
                </a:solidFill>
                <a:latin typeface="Arial"/>
                <a:ea typeface="Arial"/>
              </a:rPr>
              <a:t>the </a:t>
            </a:r>
            <a:r>
              <a:rPr lang="en-US" sz="2800" b="1" spc="-1" dirty="0" err="1" smtClean="0">
                <a:solidFill>
                  <a:srgbClr val="333333"/>
                </a:solidFill>
                <a:latin typeface="Arial"/>
                <a:ea typeface="Arial"/>
              </a:rPr>
              <a:t>nA</a:t>
            </a:r>
            <a:r>
              <a:rPr lang="en-US" sz="2800" b="1" spc="-1" dirty="0" smtClean="0">
                <a:solidFill>
                  <a:srgbClr val="333333"/>
                </a:solidFill>
                <a:latin typeface="Arial"/>
                <a:ea typeface="Arial"/>
              </a:rPr>
              <a:t> reactions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17967" y="1114216"/>
            <a:ext cx="4759778" cy="51356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just">
              <a:lnSpc>
                <a:spcPct val="95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The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Chiral Invariant Phase Space 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(</a:t>
            </a:r>
            <a:r>
              <a:rPr lang="en-US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CHIPS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</a:t>
            </a:r>
            <a:r>
              <a:rPr lang="en-US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model</a:t>
            </a:r>
            <a:r>
              <a:rPr lang="en-US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considers a nucleon as a ensemble of 3 massless quarks, surrounded by the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physical vacuum with the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boiling</a:t>
            </a:r>
            <a:r>
              <a:rPr lang="en-US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temperature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400" b="1" i="1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</a:t>
            </a:r>
            <a:r>
              <a:rPr lang="ru-RU" sz="2400" b="1" i="1" strike="noStrike" spc="-1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5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The </a:t>
            </a:r>
            <a:r>
              <a:rPr lang="en-US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p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hysical vacuum separates clusters, which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exchange quarks of the same color through it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</a:t>
            </a:r>
            <a:endParaRPr lang="ru-RU" sz="2000" spc="-1" dirty="0">
              <a:solidFill>
                <a:srgbClr val="333333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The quark exchange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through the vacuum barrier shifts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exchanging </a:t>
            </a:r>
            <a:r>
              <a:rPr lang="en-US" sz="2000" b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nucleons from their mass shells and bound them in 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clusters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</a:t>
            </a:r>
            <a:endParaRPr lang="ru-RU" sz="2000" spc="-1" dirty="0">
              <a:solidFill>
                <a:srgbClr val="333333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The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N-clusters</a:t>
            </a:r>
            <a:r>
              <a:rPr lang="ru-RU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can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accumulate the external energy (</a:t>
            </a:r>
            <a:r>
              <a:rPr lang="en-US" sz="2000" b="1" i="1" spc="-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Quasmon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 by increasing </a:t>
            </a:r>
            <a:r>
              <a:rPr lang="en-US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a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number of quarks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000" b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(</a:t>
            </a:r>
            <a:r>
              <a:rPr lang="ru-RU" sz="24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</a:t>
            </a:r>
            <a:r>
              <a:rPr lang="ru-RU" sz="2400" b="1" i="1" spc="-1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</a:t>
            </a:r>
            <a:r>
              <a:rPr lang="en-US" sz="24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):</a:t>
            </a:r>
            <a:r>
              <a:rPr lang="ru-RU" sz="24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</a:t>
            </a:r>
            <a:r>
              <a:rPr lang="en-US" sz="2400" b="1" i="1" spc="-1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Q</a:t>
            </a:r>
            <a:r>
              <a:rPr lang="ru-RU" sz="2400" b="1" i="1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≈(2</a:t>
            </a:r>
            <a:r>
              <a:rPr lang="en-US" sz="24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n-1)T</a:t>
            </a:r>
            <a:r>
              <a:rPr lang="en-US" sz="2400" b="1" i="1" spc="-1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 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</a:t>
            </a:r>
            <a:r>
              <a:rPr lang="ru-RU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≈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(</a:t>
            </a:r>
            <a:r>
              <a:rPr lang="ru-RU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</a:t>
            </a:r>
            <a:r>
              <a:rPr lang="en-US" sz="2000" b="1" i="1" spc="-1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Q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/T</a:t>
            </a:r>
            <a:r>
              <a:rPr lang="en-US" sz="2000" b="1" i="1" spc="-1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+1)/2.</a:t>
            </a:r>
            <a:endParaRPr lang="en-US" sz="2000" spc="-1" dirty="0">
              <a:solidFill>
                <a:srgbClr val="333333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spc="-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nQuasmon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spc="-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i="1" spc="-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exchanges a quark of the energy </a:t>
            </a:r>
            <a:r>
              <a:rPr lang="en-US" sz="2000" b="1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spc="-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knocking out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nuclear fragment with mass </a:t>
            </a:r>
            <a:r>
              <a:rPr lang="en-US" sz="2000" b="1" spc="-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spc="-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energy </a:t>
            </a:r>
            <a:r>
              <a:rPr lang="en-US" sz="2000" b="1" spc="-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spc="-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momentum </a:t>
            </a:r>
            <a:r>
              <a:rPr lang="en-US" sz="2000" b="1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then</a:t>
            </a:r>
            <a:endParaRPr lang="ru-RU" sz="2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189907" y="103297"/>
            <a:ext cx="7364186" cy="8383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spc="-1" dirty="0" smtClean="0">
                <a:solidFill>
                  <a:srgbClr val="333333"/>
                </a:solidFill>
                <a:latin typeface="Arial"/>
                <a:ea typeface="Arial"/>
              </a:rPr>
              <a:t>The quark-level CHIPS algorithm for nuclear reactions in flight and at rest</a:t>
            </a:r>
            <a:r>
              <a:rPr lang="ru-RU" sz="3200" b="1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50" name="Группа 249"/>
          <p:cNvGrpSpPr/>
          <p:nvPr/>
        </p:nvGrpSpPr>
        <p:grpSpPr>
          <a:xfrm>
            <a:off x="4973254" y="784681"/>
            <a:ext cx="2781632" cy="1401377"/>
            <a:chOff x="5053014" y="849232"/>
            <a:chExt cx="2781632" cy="140137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6947803" y="849232"/>
              <a:ext cx="886843" cy="563919"/>
              <a:chOff x="6923314" y="930727"/>
              <a:chExt cx="886843" cy="563919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6923314" y="1244277"/>
                <a:ext cx="240846" cy="22587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3"/>
              <p:cNvGrpSpPr/>
              <p:nvPr/>
            </p:nvGrpSpPr>
            <p:grpSpPr>
              <a:xfrm>
                <a:off x="7164160" y="930727"/>
                <a:ext cx="645997" cy="563919"/>
                <a:chOff x="7406029" y="2605763"/>
                <a:chExt cx="645997" cy="563919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7406029" y="2800350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qq</a:t>
                  </a:r>
                  <a:endParaRPr lang="ru-RU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551965" y="2605763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_</a:t>
                  </a:r>
                  <a:endParaRPr lang="ru-RU" b="1" dirty="0"/>
                </a:p>
              </p:txBody>
            </p: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6947803" y="1686690"/>
              <a:ext cx="872555" cy="563919"/>
              <a:chOff x="6937602" y="1589119"/>
              <a:chExt cx="872555" cy="563919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6937602" y="1882450"/>
                <a:ext cx="240846" cy="22587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7164160" y="1589119"/>
                <a:ext cx="645997" cy="563919"/>
                <a:chOff x="7406029" y="2605763"/>
                <a:chExt cx="645997" cy="563919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7406029" y="2800350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qq</a:t>
                  </a:r>
                  <a:endParaRPr lang="ru-RU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551965" y="2605763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_</a:t>
                  </a:r>
                  <a:endParaRPr lang="ru-RU" b="1" dirty="0"/>
                </a:p>
              </p:txBody>
            </p:sp>
          </p:grpSp>
        </p:grpSp>
        <p:grpSp>
          <p:nvGrpSpPr>
            <p:cNvPr id="25" name="Группа 24"/>
            <p:cNvGrpSpPr/>
            <p:nvPr/>
          </p:nvGrpSpPr>
          <p:grpSpPr>
            <a:xfrm>
              <a:off x="5060836" y="849232"/>
              <a:ext cx="697026" cy="563919"/>
              <a:chOff x="5050632" y="930727"/>
              <a:chExt cx="697026" cy="563919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5506812" y="1229986"/>
                <a:ext cx="240846" cy="22587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5050632" y="930727"/>
                <a:ext cx="645997" cy="563919"/>
                <a:chOff x="7406029" y="2605763"/>
                <a:chExt cx="645997" cy="563919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406029" y="2800350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qq</a:t>
                  </a:r>
                  <a:endParaRPr lang="ru-RU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551965" y="2605763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_</a:t>
                  </a:r>
                  <a:endParaRPr lang="ru-RU" b="1" dirty="0"/>
                </a:p>
              </p:txBody>
            </p:sp>
          </p:grpSp>
        </p:grpSp>
        <p:grpSp>
          <p:nvGrpSpPr>
            <p:cNvPr id="28" name="Группа 27"/>
            <p:cNvGrpSpPr/>
            <p:nvPr/>
          </p:nvGrpSpPr>
          <p:grpSpPr>
            <a:xfrm>
              <a:off x="5053014" y="1660738"/>
              <a:ext cx="667940" cy="563919"/>
              <a:chOff x="5045019" y="1599318"/>
              <a:chExt cx="667940" cy="563919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5472113" y="1882450"/>
                <a:ext cx="240846" cy="22587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5045019" y="1599318"/>
                <a:ext cx="645997" cy="563919"/>
                <a:chOff x="7406029" y="2605763"/>
                <a:chExt cx="645997" cy="56391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7406029" y="2800350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qq</a:t>
                  </a:r>
                  <a:endParaRPr lang="ru-RU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551965" y="2605763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_</a:t>
                  </a:r>
                  <a:endParaRPr lang="ru-RU" b="1" dirty="0"/>
                </a:p>
              </p:txBody>
            </p: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5878285" y="1279655"/>
              <a:ext cx="955222" cy="865414"/>
              <a:chOff x="5878285" y="1279655"/>
              <a:chExt cx="955222" cy="865414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5878285" y="1279655"/>
                <a:ext cx="955222" cy="86541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6068617" y="1599420"/>
                <a:ext cx="118382" cy="1129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6367462" y="1868358"/>
                <a:ext cx="118382" cy="1129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6474278" y="1476177"/>
                <a:ext cx="118382" cy="11294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047697" y="1300059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96003" y="1712362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17652" y="1404453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230" name="Группа 229"/>
          <p:cNvGrpSpPr/>
          <p:nvPr/>
        </p:nvGrpSpPr>
        <p:grpSpPr>
          <a:xfrm>
            <a:off x="6001011" y="2207177"/>
            <a:ext cx="2241097" cy="911036"/>
            <a:chOff x="5280251" y="2498650"/>
            <a:chExt cx="2241097" cy="911036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5280251" y="2523868"/>
              <a:ext cx="955222" cy="865414"/>
              <a:chOff x="5878285" y="1279655"/>
              <a:chExt cx="955222" cy="865414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5878285" y="1279655"/>
                <a:ext cx="955222" cy="86541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6068617" y="1599420"/>
                <a:ext cx="118382" cy="1129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6367462" y="1868358"/>
                <a:ext cx="118382" cy="1129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6474278" y="1476177"/>
                <a:ext cx="118382" cy="11294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047697" y="1300059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096003" y="1712362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501070" y="1471225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 flipH="1">
              <a:off x="6566126" y="2498650"/>
              <a:ext cx="955222" cy="911036"/>
              <a:chOff x="5878285" y="1234033"/>
              <a:chExt cx="955222" cy="911036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5878285" y="1279655"/>
                <a:ext cx="955222" cy="86541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6068617" y="1599420"/>
                <a:ext cx="118382" cy="1129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6367462" y="1868358"/>
                <a:ext cx="118382" cy="1129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6474278" y="1476177"/>
                <a:ext cx="118382" cy="11294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127808" y="1234033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096003" y="1712362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524282" y="1471225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225" name="Прямая со стрелкой 224"/>
            <p:cNvCxnSpPr/>
            <p:nvPr/>
          </p:nvCxnSpPr>
          <p:spPr>
            <a:xfrm flipV="1">
              <a:off x="6042678" y="2776861"/>
              <a:ext cx="690227" cy="2224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Группа 246"/>
          <p:cNvGrpSpPr/>
          <p:nvPr/>
        </p:nvGrpSpPr>
        <p:grpSpPr>
          <a:xfrm>
            <a:off x="6153286" y="3033136"/>
            <a:ext cx="2845906" cy="1403665"/>
            <a:chOff x="5903749" y="3365117"/>
            <a:chExt cx="2845906" cy="1403665"/>
          </a:xfrm>
        </p:grpSpPr>
        <p:sp>
          <p:nvSpPr>
            <p:cNvPr id="10" name="TextBox 9"/>
            <p:cNvSpPr txBox="1"/>
            <p:nvPr/>
          </p:nvSpPr>
          <p:spPr>
            <a:xfrm>
              <a:off x="7121236" y="3900307"/>
              <a:ext cx="1628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N-cluster 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5903749" y="3572212"/>
              <a:ext cx="718117" cy="741964"/>
              <a:chOff x="5899483" y="1230087"/>
              <a:chExt cx="955222" cy="932398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5899483" y="1297071"/>
                <a:ext cx="955222" cy="86541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6068617" y="1599420"/>
                <a:ext cx="118382" cy="1129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6367462" y="1868358"/>
                <a:ext cx="118382" cy="1129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6474278" y="1476177"/>
                <a:ext cx="118382" cy="11294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030620" y="1230087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987491" y="1642392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485844" y="1414754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 flipH="1">
              <a:off x="6593677" y="3365117"/>
              <a:ext cx="718117" cy="725457"/>
              <a:chOff x="5899483" y="1250831"/>
              <a:chExt cx="955222" cy="911654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5899483" y="1297071"/>
                <a:ext cx="955222" cy="86541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 flipH="1" flipV="1">
                <a:off x="6230847" y="1896137"/>
                <a:ext cx="119148" cy="1089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6053702" y="1629127"/>
                <a:ext cx="118382" cy="11294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6528534" y="1465380"/>
                <a:ext cx="118382" cy="11294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082293" y="1623582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227880" y="1250831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516872" y="1475674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6463467" y="3978694"/>
              <a:ext cx="718117" cy="790088"/>
              <a:chOff x="5899483" y="1169612"/>
              <a:chExt cx="955222" cy="992874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5899483" y="1297072"/>
                <a:ext cx="955222" cy="86541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6510463" y="1507451"/>
                <a:ext cx="118382" cy="1129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6096175" y="1725004"/>
                <a:ext cx="118382" cy="11294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6690350" y="1755416"/>
                <a:ext cx="118382" cy="11294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63505" y="1169612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028795" y="1670112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57571" y="1517834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97" name="Прямая со стрелкой 96"/>
            <p:cNvCxnSpPr/>
            <p:nvPr/>
          </p:nvCxnSpPr>
          <p:spPr>
            <a:xfrm flipV="1">
              <a:off x="6461308" y="3635723"/>
              <a:ext cx="248438" cy="14473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 flipV="1">
              <a:off x="6968027" y="3984318"/>
              <a:ext cx="42366" cy="24701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 flipH="1" flipV="1">
              <a:off x="6352525" y="4178980"/>
              <a:ext cx="248855" cy="238031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7039629" y="1400419"/>
            <a:ext cx="208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220.5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8" name="Группа 247"/>
          <p:cNvGrpSpPr/>
          <p:nvPr/>
        </p:nvGrpSpPr>
        <p:grpSpPr>
          <a:xfrm>
            <a:off x="5371042" y="4393272"/>
            <a:ext cx="3683424" cy="902429"/>
            <a:chOff x="5142323" y="4859246"/>
            <a:chExt cx="3683424" cy="902429"/>
          </a:xfrm>
        </p:grpSpPr>
        <p:grpSp>
          <p:nvGrpSpPr>
            <p:cNvPr id="237" name="Группа 236"/>
            <p:cNvGrpSpPr/>
            <p:nvPr/>
          </p:nvGrpSpPr>
          <p:grpSpPr>
            <a:xfrm>
              <a:off x="5142323" y="4859246"/>
              <a:ext cx="1015436" cy="902429"/>
              <a:chOff x="5456802" y="4856865"/>
              <a:chExt cx="1015436" cy="902429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5456802" y="4893880"/>
                <a:ext cx="1015436" cy="865414"/>
                <a:chOff x="5818071" y="1279655"/>
                <a:chExt cx="1015436" cy="865414"/>
              </a:xfrm>
            </p:grpSpPr>
            <p:sp>
              <p:nvSpPr>
                <p:cNvPr id="107" name="Овал 106"/>
                <p:cNvSpPr/>
                <p:nvPr/>
              </p:nvSpPr>
              <p:spPr>
                <a:xfrm>
                  <a:off x="5878285" y="1279655"/>
                  <a:ext cx="955222" cy="86541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Овал 107"/>
                <p:cNvSpPr/>
                <p:nvPr/>
              </p:nvSpPr>
              <p:spPr>
                <a:xfrm>
                  <a:off x="6034774" y="1784086"/>
                  <a:ext cx="118382" cy="1129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Овал 108"/>
                <p:cNvSpPr/>
                <p:nvPr/>
              </p:nvSpPr>
              <p:spPr>
                <a:xfrm>
                  <a:off x="6367462" y="1868358"/>
                  <a:ext cx="118382" cy="11294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Овал 109"/>
                <p:cNvSpPr/>
                <p:nvPr/>
              </p:nvSpPr>
              <p:spPr>
                <a:xfrm>
                  <a:off x="6641391" y="1709270"/>
                  <a:ext cx="118382" cy="11294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818071" y="1476177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q</a:t>
                  </a:r>
                  <a:endParaRPr lang="ru-RU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6096003" y="1712362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B050"/>
                      </a:solidFill>
                    </a:rPr>
                    <a:t>q</a:t>
                  </a:r>
                  <a:endParaRPr lang="ru-RU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6441865" y="1693120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70C0"/>
                      </a:solidFill>
                    </a:rPr>
                    <a:t>q</a:t>
                  </a:r>
                  <a:endParaRPr lang="ru-RU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5601718" y="4869200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5847006" y="5033931"/>
                <a:ext cx="118382" cy="1129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6137184" y="5006065"/>
                <a:ext cx="118382" cy="1129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6" name="Группа 235"/>
              <p:cNvGrpSpPr/>
              <p:nvPr/>
            </p:nvGrpSpPr>
            <p:grpSpPr>
              <a:xfrm>
                <a:off x="5954228" y="4856865"/>
                <a:ext cx="283550" cy="562343"/>
                <a:chOff x="5888138" y="4813054"/>
                <a:chExt cx="283550" cy="562343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5888138" y="5006065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7030A0"/>
                      </a:solidFill>
                    </a:rPr>
                    <a:t>q</a:t>
                  </a:r>
                  <a:endParaRPr lang="ru-RU" b="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5902267" y="4813054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rgbClr val="7030A0"/>
                      </a:solidFill>
                    </a:rPr>
                    <a:t>_</a:t>
                  </a:r>
                </a:p>
              </p:txBody>
            </p:sp>
          </p:grpSp>
        </p:grpSp>
        <p:sp>
          <p:nvSpPr>
            <p:cNvPr id="120" name="TextBox 119"/>
            <p:cNvSpPr txBox="1"/>
            <p:nvPr/>
          </p:nvSpPr>
          <p:spPr>
            <a:xfrm>
              <a:off x="6220251" y="4890978"/>
              <a:ext cx="26054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Q-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uasmon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М≈11·Тс≈2.4 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GeV 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6" name="Группа 245"/>
          <p:cNvGrpSpPr/>
          <p:nvPr/>
        </p:nvGrpSpPr>
        <p:grpSpPr>
          <a:xfrm>
            <a:off x="4873312" y="5208269"/>
            <a:ext cx="2803448" cy="1229423"/>
            <a:chOff x="4983464" y="5570832"/>
            <a:chExt cx="2803448" cy="1229423"/>
          </a:xfrm>
        </p:grpSpPr>
        <p:grpSp>
          <p:nvGrpSpPr>
            <p:cNvPr id="245" name="Группа 244"/>
            <p:cNvGrpSpPr/>
            <p:nvPr/>
          </p:nvGrpSpPr>
          <p:grpSpPr>
            <a:xfrm>
              <a:off x="4983464" y="5813778"/>
              <a:ext cx="2803448" cy="986477"/>
              <a:chOff x="5219181" y="5849060"/>
              <a:chExt cx="2803448" cy="986477"/>
            </a:xfrm>
          </p:grpSpPr>
          <p:grpSp>
            <p:nvGrpSpPr>
              <p:cNvPr id="122" name="Группа 121"/>
              <p:cNvGrpSpPr/>
              <p:nvPr/>
            </p:nvGrpSpPr>
            <p:grpSpPr>
              <a:xfrm>
                <a:off x="5219181" y="5909088"/>
                <a:ext cx="1015436" cy="902429"/>
                <a:chOff x="5456802" y="4856865"/>
                <a:chExt cx="1015436" cy="902429"/>
              </a:xfrm>
            </p:grpSpPr>
            <p:grpSp>
              <p:nvGrpSpPr>
                <p:cNvPr id="123" name="Группа 122"/>
                <p:cNvGrpSpPr/>
                <p:nvPr/>
              </p:nvGrpSpPr>
              <p:grpSpPr>
                <a:xfrm>
                  <a:off x="5456802" y="4893880"/>
                  <a:ext cx="1015436" cy="865414"/>
                  <a:chOff x="5818071" y="1279655"/>
                  <a:chExt cx="1015436" cy="865414"/>
                </a:xfrm>
              </p:grpSpPr>
              <p:sp>
                <p:nvSpPr>
                  <p:cNvPr id="130" name="Овал 129"/>
                  <p:cNvSpPr/>
                  <p:nvPr/>
                </p:nvSpPr>
                <p:spPr>
                  <a:xfrm>
                    <a:off x="5878285" y="1279655"/>
                    <a:ext cx="955222" cy="865414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1" name="Овал 130"/>
                  <p:cNvSpPr/>
                  <p:nvPr/>
                </p:nvSpPr>
                <p:spPr>
                  <a:xfrm>
                    <a:off x="6034774" y="1784086"/>
                    <a:ext cx="118382" cy="1129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" name="Овал 131"/>
                  <p:cNvSpPr/>
                  <p:nvPr/>
                </p:nvSpPr>
                <p:spPr>
                  <a:xfrm>
                    <a:off x="6367462" y="1868358"/>
                    <a:ext cx="118382" cy="11294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3" name="Овал 132"/>
                  <p:cNvSpPr/>
                  <p:nvPr/>
                </p:nvSpPr>
                <p:spPr>
                  <a:xfrm>
                    <a:off x="6641391" y="1709270"/>
                    <a:ext cx="118382" cy="112942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5818071" y="1476177"/>
                    <a:ext cx="2694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q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096003" y="1712362"/>
                    <a:ext cx="2694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00B050"/>
                        </a:solidFill>
                      </a:rPr>
                      <a:t>q</a:t>
                    </a:r>
                    <a:endParaRPr lang="ru-RU" b="1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6441865" y="1693120"/>
                    <a:ext cx="2694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q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sp>
              <p:nvSpPr>
                <p:cNvPr id="124" name="TextBox 123"/>
                <p:cNvSpPr txBox="1"/>
                <p:nvPr/>
              </p:nvSpPr>
              <p:spPr>
                <a:xfrm>
                  <a:off x="5601718" y="4869200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B050"/>
                      </a:solidFill>
                    </a:rPr>
                    <a:t>q</a:t>
                  </a:r>
                  <a:endParaRPr lang="ru-RU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25" name="Овал 124"/>
                <p:cNvSpPr/>
                <p:nvPr/>
              </p:nvSpPr>
              <p:spPr>
                <a:xfrm>
                  <a:off x="5847006" y="5033931"/>
                  <a:ext cx="118382" cy="11294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Овал 125"/>
                <p:cNvSpPr/>
                <p:nvPr/>
              </p:nvSpPr>
              <p:spPr>
                <a:xfrm>
                  <a:off x="6137184" y="5006065"/>
                  <a:ext cx="118382" cy="11294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7" name="Группа 126"/>
                <p:cNvGrpSpPr/>
                <p:nvPr/>
              </p:nvGrpSpPr>
              <p:grpSpPr>
                <a:xfrm>
                  <a:off x="5954228" y="4856865"/>
                  <a:ext cx="283550" cy="562343"/>
                  <a:chOff x="5888138" y="4813054"/>
                  <a:chExt cx="283550" cy="562343"/>
                </a:xfrm>
              </p:grpSpPr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5888138" y="5006065"/>
                    <a:ext cx="2694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7030A0"/>
                        </a:solidFill>
                      </a:rPr>
                      <a:t>q</a:t>
                    </a:r>
                    <a:endParaRPr lang="ru-RU" b="1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5902267" y="4813054"/>
                    <a:ext cx="2694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b="1" dirty="0">
                        <a:solidFill>
                          <a:srgbClr val="7030A0"/>
                        </a:solidFill>
                      </a:rPr>
                      <a:t>_</a:t>
                    </a:r>
                  </a:p>
                </p:txBody>
              </p:sp>
            </p:grpSp>
          </p:grpSp>
          <p:grpSp>
            <p:nvGrpSpPr>
              <p:cNvPr id="137" name="Группа 136"/>
              <p:cNvGrpSpPr/>
              <p:nvPr/>
            </p:nvGrpSpPr>
            <p:grpSpPr>
              <a:xfrm flipH="1">
                <a:off x="6427580" y="5970123"/>
                <a:ext cx="955222" cy="865414"/>
                <a:chOff x="5878285" y="1279655"/>
                <a:chExt cx="955222" cy="865414"/>
              </a:xfrm>
            </p:grpSpPr>
            <p:sp>
              <p:nvSpPr>
                <p:cNvPr id="138" name="Овал 137"/>
                <p:cNvSpPr/>
                <p:nvPr/>
              </p:nvSpPr>
              <p:spPr>
                <a:xfrm>
                  <a:off x="5878285" y="1279655"/>
                  <a:ext cx="955222" cy="86541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Овал 138"/>
                <p:cNvSpPr/>
                <p:nvPr/>
              </p:nvSpPr>
              <p:spPr>
                <a:xfrm>
                  <a:off x="6158909" y="1439538"/>
                  <a:ext cx="118382" cy="1129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Овал 139"/>
                <p:cNvSpPr/>
                <p:nvPr/>
              </p:nvSpPr>
              <p:spPr>
                <a:xfrm>
                  <a:off x="6243193" y="1925490"/>
                  <a:ext cx="118382" cy="11294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6640907" y="1581417"/>
                  <a:ext cx="118382" cy="11294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5962276" y="1325027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q</a:t>
                  </a:r>
                  <a:endParaRPr lang="ru-RU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6061465" y="1664108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B050"/>
                      </a:solidFill>
                    </a:rPr>
                    <a:t>q</a:t>
                  </a:r>
                  <a:endParaRPr lang="ru-RU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6447433" y="1359597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70C0"/>
                      </a:solidFill>
                    </a:rPr>
                    <a:t>q</a:t>
                  </a:r>
                  <a:endParaRPr lang="ru-RU" b="1" dirty="0">
                    <a:solidFill>
                      <a:srgbClr val="0070C0"/>
                    </a:solidFill>
                  </a:endParaRPr>
                </a:p>
              </p:txBody>
            </p:sp>
          </p:grpSp>
          <p:cxnSp>
            <p:nvCxnSpPr>
              <p:cNvPr id="145" name="Прямая со стрелкой 144"/>
              <p:cNvCxnSpPr/>
              <p:nvPr/>
            </p:nvCxnSpPr>
            <p:spPr>
              <a:xfrm>
                <a:off x="6122347" y="6437004"/>
                <a:ext cx="703862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 стрелкой 146"/>
              <p:cNvCxnSpPr/>
              <p:nvPr/>
            </p:nvCxnSpPr>
            <p:spPr>
              <a:xfrm>
                <a:off x="6286062" y="6333506"/>
                <a:ext cx="288133" cy="2039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/>
              <p:cNvSpPr txBox="1"/>
              <p:nvPr/>
            </p:nvSpPr>
            <p:spPr>
              <a:xfrm flipH="1">
                <a:off x="6231387" y="5849060"/>
                <a:ext cx="269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</a:rPr>
                  <a:t>ξ</a:t>
                </a:r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 flipH="1">
                <a:off x="6464711" y="6359548"/>
                <a:ext cx="269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k</a:t>
                </a:r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53" name="Прямая со стрелкой 152"/>
              <p:cNvCxnSpPr/>
              <p:nvPr/>
            </p:nvCxnSpPr>
            <p:spPr>
              <a:xfrm flipH="1">
                <a:off x="7382802" y="6375718"/>
                <a:ext cx="473826" cy="3493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TextBox 243"/>
              <p:cNvSpPr txBox="1"/>
              <p:nvPr/>
            </p:nvSpPr>
            <p:spPr>
              <a:xfrm>
                <a:off x="7268897" y="6419397"/>
                <a:ext cx="7537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(</a:t>
                </a:r>
                <a:r>
                  <a:rPr lang="en-US" sz="2000" b="1" dirty="0" err="1" smtClean="0"/>
                  <a:t>E,p</a:t>
                </a:r>
                <a:r>
                  <a:rPr lang="en-US" sz="2000" b="1" dirty="0" smtClean="0"/>
                  <a:t>)</a:t>
                </a:r>
                <a:endParaRPr lang="ru-RU" sz="2000" b="1" dirty="0"/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6438702" y="5570832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M</a:t>
              </a:r>
              <a:r>
                <a:rPr lang="en-US" sz="2000" b="1" baseline="-25000" dirty="0" smtClean="0">
                  <a:solidFill>
                    <a:srgbClr val="7030A0"/>
                  </a:solidFill>
                </a:rPr>
                <a:t>N</a:t>
              </a:r>
              <a:endParaRPr lang="ru-RU" sz="2000" b="1" baseline="-25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7299894" y="6305639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k</a:t>
            </a:r>
            <a:r>
              <a:rPr lang="en-US" sz="2400" b="1" dirty="0" smtClean="0"/>
              <a:t>=(</a:t>
            </a:r>
            <a:r>
              <a:rPr lang="en-US" sz="2400" b="1" dirty="0" err="1" smtClean="0">
                <a:solidFill>
                  <a:srgbClr val="C00000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kin</a:t>
            </a:r>
            <a:r>
              <a:rPr lang="en-US" sz="2400" b="1" dirty="0" err="1" smtClean="0"/>
              <a:t>+</a:t>
            </a:r>
            <a:r>
              <a:rPr lang="en-US" sz="2400" b="1" dirty="0" err="1" smtClean="0">
                <a:solidFill>
                  <a:srgbClr val="C00000"/>
                </a:solidFill>
              </a:rPr>
              <a:t>p</a:t>
            </a:r>
            <a:r>
              <a:rPr lang="en-US" sz="2400" b="1" dirty="0" smtClean="0"/>
              <a:t>)/2</a:t>
            </a:r>
            <a:endParaRPr lang="ru-RU" sz="24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7914899" y="6003560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T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kin</a:t>
            </a:r>
            <a:r>
              <a:rPr lang="en-US" sz="2000" b="1" dirty="0" smtClean="0"/>
              <a:t>=</a:t>
            </a:r>
            <a:r>
              <a:rPr lang="en-US" sz="2000" b="1" dirty="0" smtClean="0">
                <a:solidFill>
                  <a:srgbClr val="7030A0"/>
                </a:solidFill>
              </a:rPr>
              <a:t>E</a:t>
            </a:r>
            <a:r>
              <a:rPr lang="en-US" sz="2000" b="1" dirty="0" smtClean="0"/>
              <a:t>-</a:t>
            </a:r>
            <a:r>
              <a:rPr lang="en-US" sz="2000" b="1" dirty="0" smtClean="0">
                <a:solidFill>
                  <a:srgbClr val="7030A0"/>
                </a:solidFill>
              </a:rPr>
              <a:t>M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N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602499" y="6114535"/>
            <a:ext cx="268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k=(</a:t>
            </a:r>
            <a:r>
              <a:rPr lang="en-US" sz="3600" b="1" dirty="0" err="1" smtClean="0">
                <a:solidFill>
                  <a:srgbClr val="C00000"/>
                </a:solidFill>
              </a:rPr>
              <a:t>T</a:t>
            </a:r>
            <a:r>
              <a:rPr lang="en-US" sz="3600" b="1" baseline="-25000" dirty="0" err="1" smtClean="0">
                <a:solidFill>
                  <a:srgbClr val="C00000"/>
                </a:solidFill>
              </a:rPr>
              <a:t>kin</a:t>
            </a:r>
            <a:r>
              <a:rPr lang="en-US" sz="3600" b="1" dirty="0" err="1" smtClean="0">
                <a:solidFill>
                  <a:srgbClr val="C00000"/>
                </a:solidFill>
              </a:rPr>
              <a:t>+p</a:t>
            </a:r>
            <a:r>
              <a:rPr lang="en-US" sz="3600" b="1" dirty="0" smtClean="0">
                <a:solidFill>
                  <a:srgbClr val="C00000"/>
                </a:solidFill>
              </a:rPr>
              <a:t>)/2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514736" y="5169276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</a:t>
            </a:r>
            <a:r>
              <a:rPr lang="en-US" sz="2400" b="1" dirty="0" smtClean="0"/>
              <a:t>+</a:t>
            </a:r>
            <a:r>
              <a:rPr lang="el-GR" sz="2400" b="1" dirty="0" smtClean="0">
                <a:solidFill>
                  <a:srgbClr val="7030A0"/>
                </a:solidFill>
              </a:rPr>
              <a:t>ξ</a:t>
            </a:r>
            <a:r>
              <a:rPr lang="en-US" sz="2400" b="1" dirty="0" smtClean="0"/>
              <a:t>=</a:t>
            </a:r>
            <a:r>
              <a:rPr lang="en-US" sz="2400" b="1" dirty="0" err="1" smtClean="0">
                <a:solidFill>
                  <a:srgbClr val="7030A0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7030A0"/>
                </a:solidFill>
              </a:rPr>
              <a:t>N</a:t>
            </a:r>
            <a:r>
              <a:rPr lang="en-US" sz="2400" b="1" dirty="0" err="1" smtClean="0"/>
              <a:t>+</a:t>
            </a:r>
            <a:r>
              <a:rPr lang="en-US" sz="2400" b="1" dirty="0" err="1" smtClean="0">
                <a:solidFill>
                  <a:srgbClr val="C00000"/>
                </a:solidFill>
              </a:rPr>
              <a:t>k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617283" y="5530137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</a:t>
            </a:r>
            <a:r>
              <a:rPr lang="en-US" sz="2400" b="1" dirty="0" smtClean="0"/>
              <a:t>-</a:t>
            </a:r>
            <a:r>
              <a:rPr lang="el-GR" sz="2400" b="1" dirty="0" smtClean="0">
                <a:solidFill>
                  <a:srgbClr val="7030A0"/>
                </a:solidFill>
              </a:rPr>
              <a:t>ξ</a:t>
            </a:r>
            <a:r>
              <a:rPr lang="en-US" sz="2400" b="1" dirty="0" smtClean="0"/>
              <a:t>=</a:t>
            </a:r>
            <a:r>
              <a:rPr lang="en-US" sz="2400" b="1" dirty="0" smtClean="0">
                <a:solidFill>
                  <a:srgbClr val="C00000"/>
                </a:solidFill>
              </a:rPr>
              <a:t>k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320696" y="4921850"/>
            <a:ext cx="466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{</a:t>
            </a:r>
            <a:endParaRPr lang="ru-RU" sz="6600" dirty="0"/>
          </a:p>
        </p:txBody>
      </p:sp>
      <p:sp>
        <p:nvSpPr>
          <p:cNvPr id="249" name="TextBox 248"/>
          <p:cNvSpPr txBox="1"/>
          <p:nvPr/>
        </p:nvSpPr>
        <p:spPr>
          <a:xfrm>
            <a:off x="7498930" y="874104"/>
            <a:ext cx="164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Nonperturbative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vacuum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956251" y="2638517"/>
            <a:ext cx="1099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Quark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4" name="Прямая со стрелкой 223"/>
          <p:cNvCxnSpPr/>
          <p:nvPr/>
        </p:nvCxnSpPr>
        <p:spPr>
          <a:xfrm flipH="1">
            <a:off x="4284833" y="6534540"/>
            <a:ext cx="2987608" cy="294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Группа 252"/>
          <p:cNvGrpSpPr/>
          <p:nvPr/>
        </p:nvGrpSpPr>
        <p:grpSpPr>
          <a:xfrm>
            <a:off x="4929994" y="2275105"/>
            <a:ext cx="1098048" cy="937579"/>
            <a:chOff x="4982109" y="2183415"/>
            <a:chExt cx="1098048" cy="937579"/>
          </a:xfrm>
        </p:grpSpPr>
        <p:grpSp>
          <p:nvGrpSpPr>
            <p:cNvPr id="235" name="Группа 234"/>
            <p:cNvGrpSpPr/>
            <p:nvPr/>
          </p:nvGrpSpPr>
          <p:grpSpPr>
            <a:xfrm>
              <a:off x="4982109" y="2209620"/>
              <a:ext cx="370441" cy="909233"/>
              <a:chOff x="4982109" y="2209620"/>
              <a:chExt cx="370441" cy="909233"/>
            </a:xfrm>
          </p:grpSpPr>
          <p:cxnSp>
            <p:nvCxnSpPr>
              <p:cNvPr id="226" name="Прямая соединительная линия 225"/>
              <p:cNvCxnSpPr/>
              <p:nvPr/>
            </p:nvCxnSpPr>
            <p:spPr>
              <a:xfrm>
                <a:off x="4982109" y="2209620"/>
                <a:ext cx="258557" cy="357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Полилиния 231"/>
              <p:cNvSpPr/>
              <p:nvPr/>
            </p:nvSpPr>
            <p:spPr>
              <a:xfrm>
                <a:off x="5231106" y="2554497"/>
                <a:ext cx="121444" cy="564356"/>
              </a:xfrm>
              <a:custGeom>
                <a:avLst/>
                <a:gdLst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40481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6680 w 121444"/>
                  <a:gd name="connsiteY9" fmla="*/ 447674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47650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444" h="564356">
                    <a:moveTo>
                      <a:pt x="0" y="0"/>
                    </a:moveTo>
                    <a:cubicBezTo>
                      <a:pt x="13295" y="20042"/>
                      <a:pt x="18653" y="25400"/>
                      <a:pt x="26194" y="38100"/>
                    </a:cubicBezTo>
                    <a:cubicBezTo>
                      <a:pt x="33735" y="50800"/>
                      <a:pt x="39291" y="62706"/>
                      <a:pt x="45244" y="76200"/>
                    </a:cubicBezTo>
                    <a:cubicBezTo>
                      <a:pt x="51197" y="89694"/>
                      <a:pt x="57943" y="106363"/>
                      <a:pt x="61912" y="119063"/>
                    </a:cubicBezTo>
                    <a:cubicBezTo>
                      <a:pt x="65881" y="131763"/>
                      <a:pt x="66278" y="140493"/>
                      <a:pt x="69056" y="152399"/>
                    </a:cubicBezTo>
                    <a:cubicBezTo>
                      <a:pt x="71834" y="164305"/>
                      <a:pt x="75010" y="174625"/>
                      <a:pt x="78582" y="190500"/>
                    </a:cubicBezTo>
                    <a:cubicBezTo>
                      <a:pt x="82154" y="206375"/>
                      <a:pt x="86915" y="228203"/>
                      <a:pt x="90487" y="247650"/>
                    </a:cubicBezTo>
                    <a:cubicBezTo>
                      <a:pt x="94059" y="267097"/>
                      <a:pt x="97235" y="287336"/>
                      <a:pt x="100013" y="307180"/>
                    </a:cubicBezTo>
                    <a:cubicBezTo>
                      <a:pt x="102791" y="327024"/>
                      <a:pt x="104775" y="342106"/>
                      <a:pt x="107156" y="366712"/>
                    </a:cubicBezTo>
                    <a:cubicBezTo>
                      <a:pt x="109537" y="391318"/>
                      <a:pt x="112711" y="430211"/>
                      <a:pt x="114299" y="454817"/>
                    </a:cubicBezTo>
                    <a:cubicBezTo>
                      <a:pt x="115887" y="479423"/>
                      <a:pt x="115491" y="496094"/>
                      <a:pt x="116682" y="514350"/>
                    </a:cubicBezTo>
                    <a:cubicBezTo>
                      <a:pt x="117873" y="532606"/>
                      <a:pt x="121047" y="549473"/>
                      <a:pt x="121444" y="56435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34" name="Прямая соединительная линия 233"/>
            <p:cNvCxnSpPr/>
            <p:nvPr/>
          </p:nvCxnSpPr>
          <p:spPr>
            <a:xfrm>
              <a:off x="5377042" y="2189224"/>
              <a:ext cx="0" cy="93125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5681179" y="2183415"/>
              <a:ext cx="0" cy="93125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Группа 149"/>
            <p:cNvGrpSpPr/>
            <p:nvPr/>
          </p:nvGrpSpPr>
          <p:grpSpPr>
            <a:xfrm>
              <a:off x="5286485" y="2208083"/>
              <a:ext cx="370441" cy="909233"/>
              <a:chOff x="4982109" y="2209620"/>
              <a:chExt cx="370441" cy="909233"/>
            </a:xfrm>
          </p:grpSpPr>
          <p:cxnSp>
            <p:nvCxnSpPr>
              <p:cNvPr id="154" name="Прямая соединительная линия 153"/>
              <p:cNvCxnSpPr/>
              <p:nvPr/>
            </p:nvCxnSpPr>
            <p:spPr>
              <a:xfrm>
                <a:off x="4982109" y="2209620"/>
                <a:ext cx="258557" cy="35711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Полилиния 154"/>
              <p:cNvSpPr/>
              <p:nvPr/>
            </p:nvSpPr>
            <p:spPr>
              <a:xfrm>
                <a:off x="5231106" y="2554497"/>
                <a:ext cx="121444" cy="564356"/>
              </a:xfrm>
              <a:custGeom>
                <a:avLst/>
                <a:gdLst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40481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6680 w 121444"/>
                  <a:gd name="connsiteY9" fmla="*/ 447674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47650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444" h="564356">
                    <a:moveTo>
                      <a:pt x="0" y="0"/>
                    </a:moveTo>
                    <a:cubicBezTo>
                      <a:pt x="13295" y="20042"/>
                      <a:pt x="18653" y="25400"/>
                      <a:pt x="26194" y="38100"/>
                    </a:cubicBezTo>
                    <a:cubicBezTo>
                      <a:pt x="33735" y="50800"/>
                      <a:pt x="39291" y="62706"/>
                      <a:pt x="45244" y="76200"/>
                    </a:cubicBezTo>
                    <a:cubicBezTo>
                      <a:pt x="51197" y="89694"/>
                      <a:pt x="57943" y="106363"/>
                      <a:pt x="61912" y="119063"/>
                    </a:cubicBezTo>
                    <a:cubicBezTo>
                      <a:pt x="65881" y="131763"/>
                      <a:pt x="66278" y="140493"/>
                      <a:pt x="69056" y="152399"/>
                    </a:cubicBezTo>
                    <a:cubicBezTo>
                      <a:pt x="71834" y="164305"/>
                      <a:pt x="75010" y="174625"/>
                      <a:pt x="78582" y="190500"/>
                    </a:cubicBezTo>
                    <a:cubicBezTo>
                      <a:pt x="82154" y="206375"/>
                      <a:pt x="86915" y="228203"/>
                      <a:pt x="90487" y="247650"/>
                    </a:cubicBezTo>
                    <a:cubicBezTo>
                      <a:pt x="94059" y="267097"/>
                      <a:pt x="97235" y="287336"/>
                      <a:pt x="100013" y="307180"/>
                    </a:cubicBezTo>
                    <a:cubicBezTo>
                      <a:pt x="102791" y="327024"/>
                      <a:pt x="104775" y="342106"/>
                      <a:pt x="107156" y="366712"/>
                    </a:cubicBezTo>
                    <a:cubicBezTo>
                      <a:pt x="109537" y="391318"/>
                      <a:pt x="112711" y="430211"/>
                      <a:pt x="114299" y="454817"/>
                    </a:cubicBezTo>
                    <a:cubicBezTo>
                      <a:pt x="115887" y="479423"/>
                      <a:pt x="115491" y="496094"/>
                      <a:pt x="116682" y="514350"/>
                    </a:cubicBezTo>
                    <a:cubicBezTo>
                      <a:pt x="117873" y="532606"/>
                      <a:pt x="121047" y="549473"/>
                      <a:pt x="121444" y="56435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6" name="Группа 155"/>
            <p:cNvGrpSpPr/>
            <p:nvPr/>
          </p:nvGrpSpPr>
          <p:grpSpPr>
            <a:xfrm flipH="1">
              <a:off x="5407874" y="2211761"/>
              <a:ext cx="370441" cy="909233"/>
              <a:chOff x="4982109" y="2209620"/>
              <a:chExt cx="370441" cy="909233"/>
            </a:xfrm>
          </p:grpSpPr>
          <p:cxnSp>
            <p:nvCxnSpPr>
              <p:cNvPr id="157" name="Прямая соединительная линия 156"/>
              <p:cNvCxnSpPr/>
              <p:nvPr/>
            </p:nvCxnSpPr>
            <p:spPr>
              <a:xfrm>
                <a:off x="4982109" y="2209620"/>
                <a:ext cx="258557" cy="35711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Полилиния 157"/>
              <p:cNvSpPr/>
              <p:nvPr/>
            </p:nvSpPr>
            <p:spPr>
              <a:xfrm>
                <a:off x="5231106" y="2554497"/>
                <a:ext cx="121444" cy="564356"/>
              </a:xfrm>
              <a:custGeom>
                <a:avLst/>
                <a:gdLst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40481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6680 w 121444"/>
                  <a:gd name="connsiteY9" fmla="*/ 447674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47650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444" h="564356">
                    <a:moveTo>
                      <a:pt x="0" y="0"/>
                    </a:moveTo>
                    <a:cubicBezTo>
                      <a:pt x="13295" y="20042"/>
                      <a:pt x="18653" y="25400"/>
                      <a:pt x="26194" y="38100"/>
                    </a:cubicBezTo>
                    <a:cubicBezTo>
                      <a:pt x="33735" y="50800"/>
                      <a:pt x="39291" y="62706"/>
                      <a:pt x="45244" y="76200"/>
                    </a:cubicBezTo>
                    <a:cubicBezTo>
                      <a:pt x="51197" y="89694"/>
                      <a:pt x="57943" y="106363"/>
                      <a:pt x="61912" y="119063"/>
                    </a:cubicBezTo>
                    <a:cubicBezTo>
                      <a:pt x="65881" y="131763"/>
                      <a:pt x="66278" y="140493"/>
                      <a:pt x="69056" y="152399"/>
                    </a:cubicBezTo>
                    <a:cubicBezTo>
                      <a:pt x="71834" y="164305"/>
                      <a:pt x="75010" y="174625"/>
                      <a:pt x="78582" y="190500"/>
                    </a:cubicBezTo>
                    <a:cubicBezTo>
                      <a:pt x="82154" y="206375"/>
                      <a:pt x="86915" y="228203"/>
                      <a:pt x="90487" y="247650"/>
                    </a:cubicBezTo>
                    <a:cubicBezTo>
                      <a:pt x="94059" y="267097"/>
                      <a:pt x="97235" y="287336"/>
                      <a:pt x="100013" y="307180"/>
                    </a:cubicBezTo>
                    <a:cubicBezTo>
                      <a:pt x="102791" y="327024"/>
                      <a:pt x="104775" y="342106"/>
                      <a:pt x="107156" y="366712"/>
                    </a:cubicBezTo>
                    <a:cubicBezTo>
                      <a:pt x="109537" y="391318"/>
                      <a:pt x="112711" y="430211"/>
                      <a:pt x="114299" y="454817"/>
                    </a:cubicBezTo>
                    <a:cubicBezTo>
                      <a:pt x="115887" y="479423"/>
                      <a:pt x="115491" y="496094"/>
                      <a:pt x="116682" y="514350"/>
                    </a:cubicBezTo>
                    <a:cubicBezTo>
                      <a:pt x="117873" y="532606"/>
                      <a:pt x="121047" y="549473"/>
                      <a:pt x="121444" y="56435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3" name="Группа 162"/>
            <p:cNvGrpSpPr/>
            <p:nvPr/>
          </p:nvGrpSpPr>
          <p:grpSpPr>
            <a:xfrm flipH="1">
              <a:off x="5709716" y="2205505"/>
              <a:ext cx="370441" cy="909233"/>
              <a:chOff x="4982109" y="2209620"/>
              <a:chExt cx="370441" cy="909233"/>
            </a:xfrm>
          </p:grpSpPr>
          <p:cxnSp>
            <p:nvCxnSpPr>
              <p:cNvPr id="164" name="Прямая соединительная линия 163"/>
              <p:cNvCxnSpPr/>
              <p:nvPr/>
            </p:nvCxnSpPr>
            <p:spPr>
              <a:xfrm>
                <a:off x="4982109" y="2209620"/>
                <a:ext cx="258557" cy="357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Полилиния 164"/>
              <p:cNvSpPr/>
              <p:nvPr/>
            </p:nvSpPr>
            <p:spPr>
              <a:xfrm>
                <a:off x="5231106" y="2554497"/>
                <a:ext cx="121444" cy="564356"/>
              </a:xfrm>
              <a:custGeom>
                <a:avLst/>
                <a:gdLst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40481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6680 w 121444"/>
                  <a:gd name="connsiteY9" fmla="*/ 447674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47650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444" h="564356">
                    <a:moveTo>
                      <a:pt x="0" y="0"/>
                    </a:moveTo>
                    <a:cubicBezTo>
                      <a:pt x="13295" y="20042"/>
                      <a:pt x="18653" y="25400"/>
                      <a:pt x="26194" y="38100"/>
                    </a:cubicBezTo>
                    <a:cubicBezTo>
                      <a:pt x="33735" y="50800"/>
                      <a:pt x="39291" y="62706"/>
                      <a:pt x="45244" y="76200"/>
                    </a:cubicBezTo>
                    <a:cubicBezTo>
                      <a:pt x="51197" y="89694"/>
                      <a:pt x="57943" y="106363"/>
                      <a:pt x="61912" y="119063"/>
                    </a:cubicBezTo>
                    <a:cubicBezTo>
                      <a:pt x="65881" y="131763"/>
                      <a:pt x="66278" y="140493"/>
                      <a:pt x="69056" y="152399"/>
                    </a:cubicBezTo>
                    <a:cubicBezTo>
                      <a:pt x="71834" y="164305"/>
                      <a:pt x="75010" y="174625"/>
                      <a:pt x="78582" y="190500"/>
                    </a:cubicBezTo>
                    <a:cubicBezTo>
                      <a:pt x="82154" y="206375"/>
                      <a:pt x="86915" y="228203"/>
                      <a:pt x="90487" y="247650"/>
                    </a:cubicBezTo>
                    <a:cubicBezTo>
                      <a:pt x="94059" y="267097"/>
                      <a:pt x="97235" y="287336"/>
                      <a:pt x="100013" y="307180"/>
                    </a:cubicBezTo>
                    <a:cubicBezTo>
                      <a:pt x="102791" y="327024"/>
                      <a:pt x="104775" y="342106"/>
                      <a:pt x="107156" y="366712"/>
                    </a:cubicBezTo>
                    <a:cubicBezTo>
                      <a:pt x="109537" y="391318"/>
                      <a:pt x="112711" y="430211"/>
                      <a:pt x="114299" y="454817"/>
                    </a:cubicBezTo>
                    <a:cubicBezTo>
                      <a:pt x="115887" y="479423"/>
                      <a:pt x="115491" y="496094"/>
                      <a:pt x="116682" y="514350"/>
                    </a:cubicBezTo>
                    <a:cubicBezTo>
                      <a:pt x="117873" y="532606"/>
                      <a:pt x="121047" y="549473"/>
                      <a:pt x="121444" y="56435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9" name="Овал 168"/>
            <p:cNvSpPr/>
            <p:nvPr/>
          </p:nvSpPr>
          <p:spPr>
            <a:xfrm>
              <a:off x="5287595" y="2585225"/>
              <a:ext cx="88997" cy="898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5694078" y="2540288"/>
              <a:ext cx="88997" cy="898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5386499" y="2558570"/>
              <a:ext cx="88997" cy="8987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5589304" y="2558085"/>
              <a:ext cx="88997" cy="8987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5690739" y="2587683"/>
              <a:ext cx="88997" cy="898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5286814" y="2535116"/>
              <a:ext cx="88997" cy="898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5" name="Прямая со стрелкой 174"/>
            <p:cNvCxnSpPr/>
            <p:nvPr/>
          </p:nvCxnSpPr>
          <p:spPr>
            <a:xfrm flipV="1">
              <a:off x="5450296" y="2777239"/>
              <a:ext cx="16258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Box 175"/>
          <p:cNvSpPr txBox="1"/>
          <p:nvPr/>
        </p:nvSpPr>
        <p:spPr>
          <a:xfrm>
            <a:off x="4976847" y="519203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</a:t>
            </a:r>
            <a:endParaRPr lang="ru-RU" sz="2400" b="1" baseline="-25000" dirty="0"/>
          </a:p>
        </p:txBody>
      </p:sp>
      <p:sp>
        <p:nvSpPr>
          <p:cNvPr id="177" name="TextBox 176"/>
          <p:cNvSpPr txBox="1"/>
          <p:nvPr/>
        </p:nvSpPr>
        <p:spPr>
          <a:xfrm>
            <a:off x="106496" y="6121284"/>
            <a:ext cx="149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hadronization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9" name="Группа 228"/>
          <p:cNvGrpSpPr/>
          <p:nvPr/>
        </p:nvGrpSpPr>
        <p:grpSpPr>
          <a:xfrm>
            <a:off x="4929178" y="3318548"/>
            <a:ext cx="1187666" cy="1098583"/>
            <a:chOff x="4929178" y="3318548"/>
            <a:chExt cx="1187666" cy="1098583"/>
          </a:xfrm>
        </p:grpSpPr>
        <p:sp>
          <p:nvSpPr>
            <p:cNvPr id="12" name="Овал 11"/>
            <p:cNvSpPr/>
            <p:nvPr/>
          </p:nvSpPr>
          <p:spPr>
            <a:xfrm>
              <a:off x="4929178" y="3318548"/>
              <a:ext cx="1187666" cy="1098583"/>
            </a:xfrm>
            <a:prstGeom prst="ellipse">
              <a:avLst/>
            </a:prstGeom>
            <a:noFill/>
            <a:ln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/>
            <p:nvPr/>
          </p:nvSpPr>
          <p:spPr>
            <a:xfrm>
              <a:off x="5141779" y="3514554"/>
              <a:ext cx="754770" cy="688193"/>
            </a:xfrm>
            <a:prstGeom prst="ellipse">
              <a:avLst/>
            </a:prstGeom>
            <a:noFill/>
            <a:ln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>
              <a:off x="5599678" y="3971323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5599508" y="3748785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5549882" y="4210459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/>
            <p:cNvSpPr/>
            <p:nvPr/>
          </p:nvSpPr>
          <p:spPr>
            <a:xfrm>
              <a:off x="5126703" y="4119190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4966469" y="3653008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/>
            <p:nvPr/>
          </p:nvSpPr>
          <p:spPr>
            <a:xfrm>
              <a:off x="5203545" y="3635273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5343848" y="3534148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5328261" y="3639665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5154722" y="3845982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5918163" y="3681645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5698041" y="3758727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5377115" y="3905357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5350128" y="3983306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5460625" y="3320659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5578044" y="3526895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38" y="3741094"/>
            <a:ext cx="3672962" cy="26239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/>
          <a:stretch/>
        </p:blipFill>
        <p:spPr>
          <a:xfrm>
            <a:off x="5455403" y="1081595"/>
            <a:ext cx="3643136" cy="2723761"/>
          </a:xfrm>
          <a:prstGeom prst="rect">
            <a:avLst/>
          </a:prstGeom>
        </p:spPr>
      </p:pic>
      <p:sp>
        <p:nvSpPr>
          <p:cNvPr id="230" name="TextShape 1"/>
          <p:cNvSpPr txBox="1"/>
          <p:nvPr/>
        </p:nvSpPr>
        <p:spPr>
          <a:xfrm>
            <a:off x="208839" y="1057956"/>
            <a:ext cx="5436390" cy="24331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000" b="1" spc="-1" dirty="0" smtClean="0">
                <a:solidFill>
                  <a:srgbClr val="333333"/>
                </a:solidFill>
                <a:latin typeface="Arial"/>
                <a:ea typeface="Arial"/>
              </a:rPr>
              <a:t>Pion multiplicity</a:t>
            </a:r>
            <a:r>
              <a:rPr lang="ru-RU" sz="2000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Arial"/>
                <a:ea typeface="Arial"/>
              </a:rPr>
              <a:t>in</a:t>
            </a:r>
            <a:r>
              <a:rPr lang="ru-RU" sz="2000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Arial"/>
                <a:ea typeface="Arial"/>
              </a:rPr>
              <a:t>the proton</a:t>
            </a:r>
            <a:r>
              <a:rPr lang="ru-RU" sz="2000" spc="-1" dirty="0" smtClean="0">
                <a:solidFill>
                  <a:srgbClr val="333333"/>
                </a:solidFill>
                <a:latin typeface="Arial"/>
                <a:ea typeface="Arial"/>
              </a:rPr>
              <a:t>-</a:t>
            </a:r>
            <a:r>
              <a:rPr lang="en-US" sz="2000" spc="-1" dirty="0" smtClean="0">
                <a:solidFill>
                  <a:srgbClr val="333333"/>
                </a:solidFill>
                <a:latin typeface="Arial"/>
                <a:ea typeface="Arial"/>
              </a:rPr>
              <a:t>antiproton and</a:t>
            </a:r>
            <a:r>
              <a:rPr lang="ru-RU" sz="2000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Arial"/>
                <a:ea typeface="Arial"/>
              </a:rPr>
              <a:t>electron-positron</a:t>
            </a:r>
            <a:r>
              <a:rPr lang="ru-RU" sz="2000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en-US" sz="2000" b="1" spc="-1" dirty="0" smtClean="0">
                <a:solidFill>
                  <a:srgbClr val="0070C0"/>
                </a:solidFill>
                <a:latin typeface="Arial"/>
                <a:ea typeface="Arial"/>
              </a:rPr>
              <a:t>annihilation</a:t>
            </a:r>
            <a:endParaRPr lang="ru-RU" sz="2000" b="1" strike="noStrike" spc="-1" dirty="0" smtClean="0">
              <a:solidFill>
                <a:srgbClr val="0070C0"/>
              </a:solidFill>
              <a:latin typeface="Arial"/>
              <a:ea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333333"/>
                </a:solidFill>
                <a:latin typeface="Arial"/>
              </a:rPr>
              <a:t>Neutron spectra in </a:t>
            </a:r>
            <a:r>
              <a:rPr lang="en-US" sz="2000" b="1" spc="-1" dirty="0" smtClean="0">
                <a:solidFill>
                  <a:srgbClr val="0070C0"/>
                </a:solidFill>
                <a:latin typeface="Arial"/>
              </a:rPr>
              <a:t>pion capture </a:t>
            </a:r>
            <a:r>
              <a:rPr lang="en-US" sz="2000" spc="-1" dirty="0" smtClean="0">
                <a:solidFill>
                  <a:srgbClr val="333333"/>
                </a:solidFill>
                <a:latin typeface="Arial"/>
              </a:rPr>
              <a:t>at rest</a:t>
            </a:r>
            <a:endParaRPr lang="ru-RU" sz="2000" spc="-1" dirty="0" smtClean="0">
              <a:solidFill>
                <a:srgbClr val="333333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000" b="1" spc="-1" dirty="0" smtClean="0">
                <a:solidFill>
                  <a:srgbClr val="0070C0"/>
                </a:solidFill>
                <a:latin typeface="Arial"/>
              </a:rPr>
              <a:t>Anisotropy </a:t>
            </a:r>
            <a:r>
              <a:rPr lang="en-US" sz="2000" b="1" spc="-1" dirty="0" smtClean="0">
                <a:solidFill>
                  <a:srgbClr val="333333"/>
                </a:solidFill>
                <a:latin typeface="Arial"/>
              </a:rPr>
              <a:t>of</a:t>
            </a:r>
            <a:r>
              <a:rPr lang="ru-RU" sz="2000" b="1" strike="noStrike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2000" b="1" strike="noStrike" spc="-1" dirty="0" smtClean="0">
                <a:solidFill>
                  <a:srgbClr val="333333"/>
                </a:solidFill>
                <a:latin typeface="Arial"/>
              </a:rPr>
              <a:t>the proton spectra</a:t>
            </a:r>
            <a:r>
              <a:rPr lang="ru-RU" sz="2000" b="1" strike="noStrike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Arial"/>
              </a:rPr>
              <a:t>in low energy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2000" spc="-1" dirty="0" smtClean="0">
                <a:solidFill>
                  <a:srgbClr val="333333"/>
                </a:solidFill>
                <a:latin typeface="Arial"/>
              </a:rPr>
              <a:t>p</a:t>
            </a:r>
            <a:r>
              <a:rPr lang="en-US" sz="2000" b="0" strike="noStrike" spc="-1" dirty="0" smtClean="0">
                <a:solidFill>
                  <a:srgbClr val="333333"/>
                </a:solidFill>
                <a:latin typeface="Arial"/>
              </a:rPr>
              <a:t>hotonuclear reactions at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2000" b="1" spc="-1" dirty="0" smtClean="0">
                <a:solidFill>
                  <a:srgbClr val="333333"/>
                </a:solidFill>
                <a:latin typeface="Arial"/>
              </a:rPr>
              <a:t>60 MeV</a:t>
            </a:r>
            <a:endParaRPr lang="ru-RU" sz="2000" b="1" spc="-1" dirty="0" smtClean="0">
              <a:solidFill>
                <a:srgbClr val="333333"/>
              </a:solidFill>
              <a:latin typeface="Arial"/>
            </a:endParaRPr>
          </a:p>
          <a:p>
            <a:pPr marL="285840" indent="-285480"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000" spc="-1" dirty="0">
                <a:solidFill>
                  <a:srgbClr val="333333"/>
                </a:solidFill>
              </a:rPr>
              <a:t>Neutron spectra in </a:t>
            </a:r>
            <a:r>
              <a:rPr lang="en-US" sz="2000" b="1" spc="-1" dirty="0" smtClean="0">
                <a:solidFill>
                  <a:srgbClr val="0070C0"/>
                </a:solidFill>
              </a:rPr>
              <a:t>muon </a:t>
            </a:r>
            <a:r>
              <a:rPr lang="en-US" sz="2000" b="1" spc="-1" dirty="0">
                <a:solidFill>
                  <a:srgbClr val="0070C0"/>
                </a:solidFill>
              </a:rPr>
              <a:t>capture </a:t>
            </a:r>
            <a:r>
              <a:rPr lang="en-US" sz="2000" spc="-1" dirty="0">
                <a:solidFill>
                  <a:srgbClr val="333333"/>
                </a:solidFill>
              </a:rPr>
              <a:t>at </a:t>
            </a:r>
            <a:r>
              <a:rPr lang="en-US" sz="2000" spc="-1" dirty="0" smtClean="0">
                <a:solidFill>
                  <a:srgbClr val="333333"/>
                </a:solidFill>
              </a:rPr>
              <a:t>rest</a:t>
            </a:r>
            <a:endParaRPr lang="en-US" sz="2000" spc="-1" dirty="0">
              <a:solidFill>
                <a:srgbClr val="333333"/>
              </a:solidFill>
            </a:endParaRPr>
          </a:p>
          <a:p>
            <a:pPr marL="285840" indent="-285480"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en-US" b="1" i="1" spc="-1" dirty="0" smtClean="0"/>
              <a:t>Vacuum </a:t>
            </a:r>
            <a:r>
              <a:rPr lang="en-US" b="1" i="1" spc="-1" dirty="0" smtClean="0"/>
              <a:t>temperature</a:t>
            </a:r>
            <a:r>
              <a:rPr lang="ru-RU" b="1" i="1" spc="-1" dirty="0" smtClean="0"/>
              <a:t> Т</a:t>
            </a:r>
            <a:r>
              <a:rPr lang="ru-RU" b="1" i="1" spc="-1" baseline="-25000" dirty="0" smtClean="0"/>
              <a:t>с</a:t>
            </a:r>
            <a:r>
              <a:rPr lang="ru-RU" b="1" i="1" spc="-1" dirty="0" smtClean="0"/>
              <a:t> </a:t>
            </a:r>
            <a:r>
              <a:rPr lang="en-US" b="1" i="1" spc="-1" dirty="0" smtClean="0"/>
              <a:t>and</a:t>
            </a:r>
            <a:r>
              <a:rPr lang="en-US" b="1" i="1" spc="-1" dirty="0" smtClean="0">
                <a:solidFill>
                  <a:srgbClr val="C00000"/>
                </a:solidFill>
              </a:rPr>
              <a:t> </a:t>
            </a:r>
            <a:r>
              <a:rPr lang="en-US" b="1" i="1" spc="-1" dirty="0" smtClean="0">
                <a:solidFill>
                  <a:srgbClr val="0070C0"/>
                </a:solidFill>
              </a:rPr>
              <a:t>1s hadron </a:t>
            </a:r>
            <a:r>
              <a:rPr lang="en-US" b="1" i="1" spc="-1" dirty="0" smtClean="0">
                <a:solidFill>
                  <a:srgbClr val="0070C0"/>
                </a:solidFill>
              </a:rPr>
              <a:t>masses</a:t>
            </a:r>
            <a:endParaRPr lang="ru-RU" b="1" i="1" spc="-1" dirty="0">
              <a:solidFill>
                <a:srgbClr val="0070C0"/>
              </a:solidFill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endParaRPr lang="ru-RU" sz="20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511228" y="132275"/>
            <a:ext cx="6818760" cy="94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spc="-1" dirty="0" smtClean="0">
                <a:solidFill>
                  <a:srgbClr val="000000"/>
                </a:solidFill>
                <a:latin typeface="Arial"/>
                <a:ea typeface="Arial"/>
              </a:rPr>
              <a:t>The most emphatic</a:t>
            </a:r>
            <a:r>
              <a:rPr lang="ru-RU" sz="32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quark-level effects</a:t>
            </a:r>
            <a:r>
              <a:rPr lang="ru-RU" sz="32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in nuclear reactions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/>
          <a:stretch/>
        </p:blipFill>
        <p:spPr>
          <a:xfrm>
            <a:off x="3492773" y="3741094"/>
            <a:ext cx="2023203" cy="300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9"/>
          <a:stretch/>
        </p:blipFill>
        <p:spPr>
          <a:xfrm>
            <a:off x="0" y="3613351"/>
            <a:ext cx="3507670" cy="2483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4856" y="2856399"/>
            <a:ext cx="288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 multiplicity increase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annihilation energy increasing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9865" y="2494924"/>
            <a:ext cx="184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220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0841" y="1694621"/>
            <a:ext cx="208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Thermometer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443" y="4114017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4979" y="3913962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2229" y="4048874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4701" y="5446653"/>
            <a:ext cx="67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5342" y="5105158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4553" y="5105158"/>
            <a:ext cx="67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058916" y="4586705"/>
            <a:ext cx="11047" cy="591031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12511" y="4652968"/>
            <a:ext cx="45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2204" y="4114017"/>
            <a:ext cx="57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6211" y="4836971"/>
            <a:ext cx="720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2928" y="5489009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3464" y="5337373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86419" y="4793770"/>
            <a:ext cx="1003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3800" y="5150372"/>
            <a:ext cx="138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+p=n+</a:t>
            </a:r>
            <a:r>
              <a:rPr lang="el-G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 MeV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8556" y="5738700"/>
            <a:ext cx="141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baseline="30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Са(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,р)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456" y="6048105"/>
            <a:ext cx="365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deep inelastic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quark-level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neutron evaporation.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heavy nuclear fragments.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425" y="3711037"/>
            <a:ext cx="215884" cy="3552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9005" y="3555565"/>
            <a:ext cx="1237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evaporation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8218" y="4188318"/>
            <a:ext cx="6516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inelastic</a:t>
            </a:r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08198" y="3983534"/>
            <a:ext cx="937732" cy="267260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03575" y="4157582"/>
            <a:ext cx="937732" cy="26726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37693" y="5308728"/>
            <a:ext cx="937732" cy="26726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16638" y="4373968"/>
            <a:ext cx="803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sz="16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78540" y="4066912"/>
            <a:ext cx="842061" cy="34467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521169" y="5264763"/>
            <a:ext cx="842061" cy="34467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77743" y="5368293"/>
            <a:ext cx="842061" cy="34467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29268" y="3817078"/>
            <a:ext cx="155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 capture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95348" y="3994423"/>
            <a:ext cx="166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capture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0842" y="1399467"/>
            <a:ext cx="1636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Annihilation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515976" y="6303072"/>
            <a:ext cx="3672961" cy="553998"/>
            <a:chOff x="5515976" y="6303072"/>
            <a:chExt cx="3672961" cy="553998"/>
          </a:xfrm>
        </p:grpSpPr>
        <p:sp>
          <p:nvSpPr>
            <p:cNvPr id="30" name="TextBox 29"/>
            <p:cNvSpPr txBox="1"/>
            <p:nvPr/>
          </p:nvSpPr>
          <p:spPr>
            <a:xfrm>
              <a:off x="5515976" y="6303072"/>
              <a:ext cx="3672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additional quark-level CHIPS processes: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ru-RU" sz="1600" b="1" baseline="30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u→d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l-GR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l-GR" sz="1600" b="1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/2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el-GR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ru-RU" sz="1600" b="1" baseline="30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d+u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l-GR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l-GR" sz="1600" b="1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7930647" y="6627534"/>
              <a:ext cx="9144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249193" y="4993825"/>
            <a:ext cx="543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441" y="395061"/>
            <a:ext cx="8671302" cy="492480"/>
          </a:xfrm>
        </p:spPr>
        <p:txBody>
          <a:bodyPr/>
          <a:lstStyle/>
          <a:p>
            <a:r>
              <a:rPr lang="en-US" sz="3200" b="1" spc="-1" dirty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Vacuum temperature 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in annihilation</a:t>
            </a:r>
            <a:endParaRPr lang="ru-RU" sz="3200" b="1" spc="-1" dirty="0">
              <a:solidFill>
                <a:srgbClr val="000000"/>
              </a:solidFill>
              <a:latin typeface="Arial"/>
              <a:ea typeface="Arial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/>
          <a:stretch/>
        </p:blipFill>
        <p:spPr>
          <a:xfrm>
            <a:off x="116238" y="944753"/>
            <a:ext cx="7896386" cy="5903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8338" y="2123741"/>
            <a:ext cx="4175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multiplicity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annihilation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increasing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8076" y="2764846"/>
            <a:ext cx="247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220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636" y="1682038"/>
            <a:ext cx="518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Annihilation 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Thermometer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391" y="4929859"/>
            <a:ext cx="675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V.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Degtyarenko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V.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Kossov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H.-P.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Wellisch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"CHIPS event generator I: Nucleon-antinucleon annihilation at rest",   Eur. Phys. J. A 8, 217 (2000)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625885" y="3896587"/>
            <a:ext cx="1673817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145078" y="3861716"/>
            <a:ext cx="77492" cy="697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183824" y="4065419"/>
            <a:ext cx="866384" cy="2886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81915" y="3852304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3537" y="4026922"/>
            <a:ext cx="77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0690" y="3656627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4171" y="3655487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2640" y="3442032"/>
            <a:ext cx="282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5831283" y="3479689"/>
            <a:ext cx="269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1216" y="3546782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542378" y="4189848"/>
            <a:ext cx="2572730" cy="1015663"/>
            <a:chOff x="4409339" y="4013114"/>
            <a:chExt cx="2572730" cy="1015663"/>
          </a:xfrm>
        </p:grpSpPr>
        <p:sp>
          <p:nvSpPr>
            <p:cNvPr id="23" name="TextBox 22"/>
            <p:cNvSpPr txBox="1"/>
            <p:nvPr/>
          </p:nvSpPr>
          <p:spPr>
            <a:xfrm>
              <a:off x="4409339" y="4013114"/>
              <a:ext cx="12165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E=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k+</a:t>
              </a:r>
              <a:r>
                <a:rPr lang="en-US" sz="2000" b="1" dirty="0" err="1" smtClean="0">
                  <a:solidFill>
                    <a:srgbClr val="7030A0"/>
                  </a:solidFill>
                </a:rPr>
                <a:t>ξ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p=k-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ξ →</a:t>
              </a:r>
              <a:endParaRPr lang="ru-RU" sz="2000" b="1" dirty="0">
                <a:solidFill>
                  <a:srgbClr val="7030A0"/>
                </a:solidFill>
              </a:endParaRPr>
            </a:p>
            <a:p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07561" y="4314312"/>
              <a:ext cx="1574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=½(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E+p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67618" y="3279634"/>
            <a:ext cx="1764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≈T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0636" y="3611568"/>
            <a:ext cx="21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T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n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l-G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5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60" y="319897"/>
            <a:ext cx="8150240" cy="492480"/>
          </a:xfrm>
        </p:spPr>
        <p:txBody>
          <a:bodyPr/>
          <a:lstStyle/>
          <a:p>
            <a:r>
              <a:rPr lang="en-US" sz="3200" b="1" spc="-1" dirty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P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ion capture fragmentation spectra</a:t>
            </a:r>
            <a:endParaRPr lang="ru-RU" sz="3200" b="1" spc="-1" dirty="0">
              <a:solidFill>
                <a:srgbClr val="000000"/>
              </a:solidFill>
              <a:latin typeface="Arial"/>
              <a:ea typeface="Arial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7032"/>
          <a:stretch/>
        </p:blipFill>
        <p:spPr>
          <a:xfrm>
            <a:off x="93442" y="874217"/>
            <a:ext cx="8384261" cy="59837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98370" y="2422578"/>
            <a:ext cx="328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9862" y="1871105"/>
            <a:ext cx="328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2788" y="2286031"/>
            <a:ext cx="328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8112" y="5432129"/>
            <a:ext cx="67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0906" y="4925803"/>
            <a:ext cx="328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2788" y="4987986"/>
            <a:ext cx="67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074952" y="1006232"/>
            <a:ext cx="544621" cy="9515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18525" y="902243"/>
            <a:ext cx="3753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Evaporation nonrelativistic PS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6545" y="2473209"/>
            <a:ext cx="210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q-inelastic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ultra-relativistic PS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386373" y="1799153"/>
            <a:ext cx="2263478" cy="533342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87279" y="1597986"/>
            <a:ext cx="328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 pion capture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340404" y="1917844"/>
            <a:ext cx="2095653" cy="821633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367816" y="2201008"/>
            <a:ext cx="2263478" cy="533342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624616" y="5695943"/>
            <a:ext cx="1018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725194" y="4925803"/>
            <a:ext cx="2263478" cy="533342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937920" y="5072161"/>
            <a:ext cx="2095653" cy="821633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995042" y="4808001"/>
            <a:ext cx="2095653" cy="821633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827714" y="4421780"/>
            <a:ext cx="138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kinematic limit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9053" y="4320415"/>
            <a:ext cx="3812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V. </a:t>
            </a:r>
            <a:r>
              <a:rPr lang="en-US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Degtyarenko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V. </a:t>
            </a:r>
            <a:r>
              <a:rPr lang="en-US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Kossov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H.-P. </a:t>
            </a:r>
            <a:r>
              <a:rPr lang="en-US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Wellisch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"CHIPS 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:</a:t>
            </a:r>
            <a:r>
              <a:rPr lang="el-G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-capture &amp; </a:t>
            </a:r>
            <a:r>
              <a:rPr lang="el-G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A", EPJ A9,411, 2000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0326" y="4775250"/>
            <a:ext cx="727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8233618" y="4580130"/>
            <a:ext cx="12611" cy="16996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4817107" y="3655774"/>
            <a:ext cx="11921" cy="944231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4800600" y="4572000"/>
            <a:ext cx="1030361" cy="1895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65394" y="3548585"/>
            <a:ext cx="57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lnW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25234" y="4246457"/>
            <a:ext cx="57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16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4872211" y="3970004"/>
            <a:ext cx="689862" cy="42023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001768" y="4462272"/>
            <a:ext cx="0" cy="113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184648" y="4458144"/>
            <a:ext cx="0" cy="113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367528" y="4462272"/>
            <a:ext cx="0" cy="113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550408" y="4462272"/>
            <a:ext cx="0" cy="113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157216" y="4133088"/>
            <a:ext cx="5153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340096" y="4242816"/>
            <a:ext cx="5153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536307" y="4352544"/>
            <a:ext cx="5153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974336" y="390448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4858047" y="4521896"/>
            <a:ext cx="25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8344" y="4526280"/>
            <a:ext cx="25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20331" y="4521934"/>
            <a:ext cx="25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04104" y="4526280"/>
            <a:ext cx="25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>
            <a:stCxn id="20" idx="1"/>
            <a:endCxn id="62" idx="1"/>
          </p:cNvCxnSpPr>
          <p:nvPr/>
        </p:nvCxnSpPr>
        <p:spPr>
          <a:xfrm flipH="1" flipV="1">
            <a:off x="4981031" y="3911183"/>
            <a:ext cx="183732" cy="2286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997195" y="3782470"/>
            <a:ext cx="106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uasi-free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17542" y="3588141"/>
            <a:ext cx="246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Blokhintsev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clusterization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4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60" y="319897"/>
            <a:ext cx="7106300" cy="492480"/>
          </a:xfrm>
        </p:spPr>
        <p:txBody>
          <a:bodyPr/>
          <a:lstStyle/>
          <a:p>
            <a:r>
              <a:rPr lang="en-US" sz="3200" b="1" spc="-1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Photonuclear reactions below </a:t>
            </a:r>
            <a:r>
              <a:rPr lang="el-GR" sz="3200" b="1" spc="-1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Δ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(3,3)</a:t>
            </a:r>
            <a:endParaRPr lang="ru-RU" sz="3200" b="1" spc="-1" dirty="0">
              <a:solidFill>
                <a:srgbClr val="000000"/>
              </a:solidFill>
              <a:latin typeface="Arial"/>
              <a:ea typeface="Arial"/>
              <a:cs typeface="+mn-c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/>
          <a:stretch/>
        </p:blipFill>
        <p:spPr>
          <a:xfrm>
            <a:off x="15034" y="928536"/>
            <a:ext cx="3916680" cy="5823445"/>
          </a:xfrm>
          <a:prstGeom prst="rect">
            <a:avLst/>
          </a:prstGeom>
        </p:spPr>
      </p:pic>
      <p:cxnSp>
        <p:nvCxnSpPr>
          <p:cNvPr id="50" name="Прямая со стрелкой 49"/>
          <p:cNvCxnSpPr/>
          <p:nvPr/>
        </p:nvCxnSpPr>
        <p:spPr>
          <a:xfrm>
            <a:off x="3695733" y="2894340"/>
            <a:ext cx="0" cy="1029540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26521" y="3297626"/>
            <a:ext cx="45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13149" y="2343764"/>
            <a:ext cx="57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73374" y="2940095"/>
            <a:ext cx="720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89114" y="1585906"/>
            <a:ext cx="141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baseline="30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Са(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,р)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623333" y="1866585"/>
            <a:ext cx="2078182" cy="102775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494863" y="1972383"/>
            <a:ext cx="2153752" cy="136782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261429" y="1846731"/>
            <a:ext cx="2440086" cy="211089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30981" y="864613"/>
            <a:ext cx="4937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V.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Degtyarenko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V.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Kossov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H.-P.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Wellisch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"CHIPS event generator III: Photo-nuclear reactions below 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 Eur. Phys. J. A 9, 421 (2000)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5146" y="2836746"/>
            <a:ext cx="57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490225" y="5454553"/>
            <a:ext cx="909670" cy="45719"/>
            <a:chOff x="1571802" y="5336079"/>
            <a:chExt cx="909670" cy="45719"/>
          </a:xfrm>
        </p:grpSpPr>
        <p:sp>
          <p:nvSpPr>
            <p:cNvPr id="83" name="Овал 82"/>
            <p:cNvSpPr/>
            <p:nvPr/>
          </p:nvSpPr>
          <p:spPr>
            <a:xfrm>
              <a:off x="1571802" y="5336079"/>
              <a:ext cx="51531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1623333" y="5353814"/>
              <a:ext cx="858139" cy="11100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85"/>
          <p:cNvGrpSpPr/>
          <p:nvPr/>
        </p:nvGrpSpPr>
        <p:grpSpPr>
          <a:xfrm>
            <a:off x="1423741" y="5454553"/>
            <a:ext cx="476370" cy="45719"/>
            <a:chOff x="1571802" y="5336079"/>
            <a:chExt cx="476370" cy="45719"/>
          </a:xfrm>
        </p:grpSpPr>
        <p:sp>
          <p:nvSpPr>
            <p:cNvPr id="87" name="Овал 86"/>
            <p:cNvSpPr/>
            <p:nvPr/>
          </p:nvSpPr>
          <p:spPr>
            <a:xfrm>
              <a:off x="1571802" y="5336079"/>
              <a:ext cx="51531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1623333" y="5364063"/>
              <a:ext cx="424839" cy="852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Группа 117"/>
          <p:cNvGrpSpPr/>
          <p:nvPr/>
        </p:nvGrpSpPr>
        <p:grpSpPr>
          <a:xfrm>
            <a:off x="986087" y="5403039"/>
            <a:ext cx="437654" cy="138497"/>
            <a:chOff x="4432018" y="2632070"/>
            <a:chExt cx="3190775" cy="1346686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4432018" y="2653205"/>
              <a:ext cx="1599406" cy="1325551"/>
              <a:chOff x="4617721" y="2331720"/>
              <a:chExt cx="2466369" cy="1696550"/>
            </a:xfrm>
          </p:grpSpPr>
          <p:grpSp>
            <p:nvGrpSpPr>
              <p:cNvPr id="94" name="Группа 93"/>
              <p:cNvGrpSpPr/>
              <p:nvPr/>
            </p:nvGrpSpPr>
            <p:grpSpPr>
              <a:xfrm>
                <a:off x="4617721" y="2331720"/>
                <a:ext cx="1234393" cy="1696550"/>
                <a:chOff x="4641742" y="2343764"/>
                <a:chExt cx="2278126" cy="1696550"/>
              </a:xfrm>
            </p:grpSpPr>
            <p:grpSp>
              <p:nvGrpSpPr>
                <p:cNvPr id="90" name="Группа 89"/>
                <p:cNvGrpSpPr/>
                <p:nvPr/>
              </p:nvGrpSpPr>
              <p:grpSpPr>
                <a:xfrm>
                  <a:off x="4641742" y="2380462"/>
                  <a:ext cx="1148284" cy="1659852"/>
                  <a:chOff x="4641742" y="2380462"/>
                  <a:chExt cx="1148284" cy="1659852"/>
                </a:xfrm>
              </p:grpSpPr>
              <p:sp>
                <p:nvSpPr>
                  <p:cNvPr id="42" name="Дуга 41"/>
                  <p:cNvSpPr/>
                  <p:nvPr/>
                </p:nvSpPr>
                <p:spPr>
                  <a:xfrm>
                    <a:off x="4641742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9" name="Дуга 88"/>
                  <p:cNvSpPr/>
                  <p:nvPr/>
                </p:nvSpPr>
                <p:spPr>
                  <a:xfrm flipH="1">
                    <a:off x="4650900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1" name="Группа 90"/>
                <p:cNvGrpSpPr/>
                <p:nvPr/>
              </p:nvGrpSpPr>
              <p:grpSpPr>
                <a:xfrm flipV="1">
                  <a:off x="5780657" y="2343764"/>
                  <a:ext cx="1139211" cy="1659852"/>
                  <a:chOff x="4650815" y="2380462"/>
                  <a:chExt cx="1139211" cy="1659852"/>
                </a:xfrm>
              </p:grpSpPr>
              <p:sp>
                <p:nvSpPr>
                  <p:cNvPr id="92" name="Дуга 91"/>
                  <p:cNvSpPr/>
                  <p:nvPr/>
                </p:nvSpPr>
                <p:spPr>
                  <a:xfrm>
                    <a:off x="4650815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3" name="Дуга 92"/>
                  <p:cNvSpPr/>
                  <p:nvPr/>
                </p:nvSpPr>
                <p:spPr>
                  <a:xfrm flipH="1">
                    <a:off x="4650900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95" name="Группа 94"/>
              <p:cNvGrpSpPr/>
              <p:nvPr/>
            </p:nvGrpSpPr>
            <p:grpSpPr>
              <a:xfrm>
                <a:off x="5852160" y="2331720"/>
                <a:ext cx="1231930" cy="1696550"/>
                <a:chOff x="4641742" y="2343764"/>
                <a:chExt cx="2278126" cy="1696550"/>
              </a:xfrm>
            </p:grpSpPr>
            <p:grpSp>
              <p:nvGrpSpPr>
                <p:cNvPr id="96" name="Группа 95"/>
                <p:cNvGrpSpPr/>
                <p:nvPr/>
              </p:nvGrpSpPr>
              <p:grpSpPr>
                <a:xfrm>
                  <a:off x="4641742" y="2380462"/>
                  <a:ext cx="1141304" cy="1659852"/>
                  <a:chOff x="4641742" y="2380462"/>
                  <a:chExt cx="1141304" cy="1659852"/>
                </a:xfrm>
              </p:grpSpPr>
              <p:sp>
                <p:nvSpPr>
                  <p:cNvPr id="100" name="Дуга 99"/>
                  <p:cNvSpPr/>
                  <p:nvPr/>
                </p:nvSpPr>
                <p:spPr>
                  <a:xfrm>
                    <a:off x="4641742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1" name="Дуга 100"/>
                  <p:cNvSpPr/>
                  <p:nvPr/>
                </p:nvSpPr>
                <p:spPr>
                  <a:xfrm flipH="1">
                    <a:off x="4643921" y="2380462"/>
                    <a:ext cx="1139125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 flipV="1">
                  <a:off x="5762343" y="2343764"/>
                  <a:ext cx="1157525" cy="1659852"/>
                  <a:chOff x="4632501" y="2380462"/>
                  <a:chExt cx="1157525" cy="1659852"/>
                </a:xfrm>
              </p:grpSpPr>
              <p:sp>
                <p:nvSpPr>
                  <p:cNvPr id="98" name="Дуга 97"/>
                  <p:cNvSpPr/>
                  <p:nvPr/>
                </p:nvSpPr>
                <p:spPr>
                  <a:xfrm>
                    <a:off x="4632501" y="2380462"/>
                    <a:ext cx="1139126" cy="1659852"/>
                  </a:xfrm>
                  <a:prstGeom prst="arc">
                    <a:avLst>
                      <a:gd name="adj1" fmla="val 16200000"/>
                      <a:gd name="adj2" fmla="val 2156216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9" name="Дуга 98"/>
                  <p:cNvSpPr/>
                  <p:nvPr/>
                </p:nvSpPr>
                <p:spPr>
                  <a:xfrm flipH="1">
                    <a:off x="4650900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103" name="Группа 102"/>
            <p:cNvGrpSpPr/>
            <p:nvPr/>
          </p:nvGrpSpPr>
          <p:grpSpPr>
            <a:xfrm>
              <a:off x="6021760" y="2632070"/>
              <a:ext cx="1601033" cy="1325551"/>
              <a:chOff x="4617721" y="2331720"/>
              <a:chExt cx="2468878" cy="1696550"/>
            </a:xfrm>
          </p:grpSpPr>
          <p:grpSp>
            <p:nvGrpSpPr>
              <p:cNvPr id="104" name="Группа 103"/>
              <p:cNvGrpSpPr/>
              <p:nvPr/>
            </p:nvGrpSpPr>
            <p:grpSpPr>
              <a:xfrm>
                <a:off x="4617721" y="2331720"/>
                <a:ext cx="1234393" cy="1696550"/>
                <a:chOff x="4641742" y="2343764"/>
                <a:chExt cx="2278126" cy="1696550"/>
              </a:xfrm>
            </p:grpSpPr>
            <p:grpSp>
              <p:nvGrpSpPr>
                <p:cNvPr id="112" name="Группа 111"/>
                <p:cNvGrpSpPr/>
                <p:nvPr/>
              </p:nvGrpSpPr>
              <p:grpSpPr>
                <a:xfrm>
                  <a:off x="4641742" y="2380462"/>
                  <a:ext cx="1148284" cy="1659852"/>
                  <a:chOff x="4641742" y="2380462"/>
                  <a:chExt cx="1148284" cy="1659852"/>
                </a:xfrm>
              </p:grpSpPr>
              <p:sp>
                <p:nvSpPr>
                  <p:cNvPr id="116" name="Дуга 115"/>
                  <p:cNvSpPr/>
                  <p:nvPr/>
                </p:nvSpPr>
                <p:spPr>
                  <a:xfrm>
                    <a:off x="4641742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7" name="Дуга 116"/>
                  <p:cNvSpPr/>
                  <p:nvPr/>
                </p:nvSpPr>
                <p:spPr>
                  <a:xfrm flipH="1">
                    <a:off x="4650900" y="2380462"/>
                    <a:ext cx="1139126" cy="1659852"/>
                  </a:xfrm>
                  <a:prstGeom prst="arc">
                    <a:avLst>
                      <a:gd name="adj1" fmla="val 16200000"/>
                      <a:gd name="adj2" fmla="val 21565983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13" name="Группа 112"/>
                <p:cNvGrpSpPr/>
                <p:nvPr/>
              </p:nvGrpSpPr>
              <p:grpSpPr>
                <a:xfrm flipV="1">
                  <a:off x="5778514" y="2343764"/>
                  <a:ext cx="1141354" cy="1659852"/>
                  <a:chOff x="4648672" y="2380462"/>
                  <a:chExt cx="1141354" cy="1659852"/>
                </a:xfrm>
              </p:grpSpPr>
              <p:sp>
                <p:nvSpPr>
                  <p:cNvPr id="114" name="Дуга 113"/>
                  <p:cNvSpPr/>
                  <p:nvPr/>
                </p:nvSpPr>
                <p:spPr>
                  <a:xfrm>
                    <a:off x="4648672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5" name="Дуга 114"/>
                  <p:cNvSpPr/>
                  <p:nvPr/>
                </p:nvSpPr>
                <p:spPr>
                  <a:xfrm flipH="1">
                    <a:off x="4650900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5850836" y="2331720"/>
                <a:ext cx="1235763" cy="1696550"/>
                <a:chOff x="4639295" y="2343764"/>
                <a:chExt cx="2285215" cy="1696550"/>
              </a:xfrm>
            </p:grpSpPr>
            <p:grpSp>
              <p:nvGrpSpPr>
                <p:cNvPr id="106" name="Группа 105"/>
                <p:cNvGrpSpPr/>
                <p:nvPr/>
              </p:nvGrpSpPr>
              <p:grpSpPr>
                <a:xfrm>
                  <a:off x="4639295" y="2380462"/>
                  <a:ext cx="1141573" cy="1659852"/>
                  <a:chOff x="4639295" y="2380462"/>
                  <a:chExt cx="1141573" cy="1659852"/>
                </a:xfrm>
              </p:grpSpPr>
              <p:sp>
                <p:nvSpPr>
                  <p:cNvPr id="110" name="Дуга 109"/>
                  <p:cNvSpPr/>
                  <p:nvPr/>
                </p:nvSpPr>
                <p:spPr>
                  <a:xfrm>
                    <a:off x="4641742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1" name="Дуга 110"/>
                  <p:cNvSpPr/>
                  <p:nvPr/>
                </p:nvSpPr>
                <p:spPr>
                  <a:xfrm flipH="1">
                    <a:off x="4639295" y="2380462"/>
                    <a:ext cx="1139125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07" name="Группа 106"/>
                <p:cNvGrpSpPr/>
                <p:nvPr/>
              </p:nvGrpSpPr>
              <p:grpSpPr>
                <a:xfrm flipV="1">
                  <a:off x="5780742" y="2343764"/>
                  <a:ext cx="1143768" cy="1659852"/>
                  <a:chOff x="4650900" y="2380462"/>
                  <a:chExt cx="1143768" cy="1659852"/>
                </a:xfrm>
              </p:grpSpPr>
              <p:sp>
                <p:nvSpPr>
                  <p:cNvPr id="108" name="Дуга 107"/>
                  <p:cNvSpPr/>
                  <p:nvPr/>
                </p:nvSpPr>
                <p:spPr>
                  <a:xfrm>
                    <a:off x="4655542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9" name="Дуга 108"/>
                  <p:cNvSpPr/>
                  <p:nvPr/>
                </p:nvSpPr>
                <p:spPr>
                  <a:xfrm flipH="1">
                    <a:off x="4650900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cxnSp>
        <p:nvCxnSpPr>
          <p:cNvPr id="122" name="Прямая соединительная линия 121"/>
          <p:cNvCxnSpPr/>
          <p:nvPr/>
        </p:nvCxnSpPr>
        <p:spPr>
          <a:xfrm flipV="1">
            <a:off x="1992370" y="5473765"/>
            <a:ext cx="424839" cy="8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086270" y="5454553"/>
            <a:ext cx="26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496919" y="5454553"/>
            <a:ext cx="51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714316" y="5454553"/>
            <a:ext cx="51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3"/>
          <a:srcRect t="772"/>
          <a:stretch/>
        </p:blipFill>
        <p:spPr>
          <a:xfrm>
            <a:off x="3934949" y="1800496"/>
            <a:ext cx="3114434" cy="5062942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7049383" y="1939849"/>
            <a:ext cx="20946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unpublished paper of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P.D.Harty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cited in PRC 49, 2704 (1994). Nobody could believe that 100 MeV gamma can accelerate the carbon nucleus so much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boost of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massless quarks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Even the nucleon-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quasmon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can't move so fast.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absorption of </a:t>
            </a:r>
            <a:r>
              <a:rPr lang="el-G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nucleon quark solves the problem.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86087" y="4937832"/>
            <a:ext cx="2413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 absorption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054233" y="5745513"/>
            <a:ext cx="241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Quarks are massless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5" y="5960957"/>
            <a:ext cx="136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D.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Harty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84052" y="5745513"/>
            <a:ext cx="1018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2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833" r="541"/>
          <a:stretch/>
        </p:blipFill>
        <p:spPr>
          <a:xfrm>
            <a:off x="0" y="891539"/>
            <a:ext cx="8978621" cy="59664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60" y="319897"/>
            <a:ext cx="7106300" cy="492480"/>
          </a:xfrm>
        </p:spPr>
        <p:txBody>
          <a:bodyPr/>
          <a:lstStyle/>
          <a:p>
            <a:r>
              <a:rPr lang="en-US" sz="3200" b="1" spc="-1" dirty="0" smtClean="0">
                <a:solidFill>
                  <a:srgbClr val="000000"/>
                </a:solidFill>
                <a:ea typeface="Arial"/>
              </a:rPr>
              <a:t>Muon </a:t>
            </a:r>
            <a:r>
              <a:rPr lang="en-US" sz="3200" b="1" spc="-1" dirty="0">
                <a:solidFill>
                  <a:srgbClr val="000000"/>
                </a:solidFill>
                <a:ea typeface="Arial"/>
              </a:rPr>
              <a:t>capture fragmentation spectra</a:t>
            </a:r>
            <a:endParaRPr lang="ru-RU" sz="3200" b="1" spc="-1" dirty="0">
              <a:solidFill>
                <a:srgbClr val="000000"/>
              </a:solidFill>
              <a:latin typeface="Arial"/>
              <a:ea typeface="Arial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9287" y="3518851"/>
            <a:ext cx="68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1682" y="2867056"/>
            <a:ext cx="68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67007" y="5104183"/>
            <a:ext cx="985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61607" y="1472213"/>
            <a:ext cx="287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+p=n+</a:t>
            </a:r>
            <a:r>
              <a:rPr lang="el-G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 MeV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560" y="1066800"/>
            <a:ext cx="400700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784341" y="4226873"/>
            <a:ext cx="13445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7260" y="3270145"/>
            <a:ext cx="24486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additional quark-level CHIPS processes: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u→d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d+u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27848" y="3383280"/>
            <a:ext cx="96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15053" y="4367126"/>
            <a:ext cx="1451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beyond the kinematic limit (?)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88228" y="4662219"/>
            <a:ext cx="2796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Kossov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,"CHIPS event generator: Nuclear muon capture at rest",  Eur. Phys. J. A 33, 7 (2007)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61722" y="1819518"/>
            <a:ext cx="310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T.E.O. Ericson's idea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.,PRL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69, 161, 1977)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μ→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νπ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172055" y="3458722"/>
            <a:ext cx="90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228" y="5792683"/>
            <a:ext cx="282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fragments too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088094" y="5613621"/>
            <a:ext cx="64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34393" y="5297041"/>
            <a:ext cx="987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9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7" y="327397"/>
            <a:ext cx="7574847" cy="492480"/>
          </a:xfrm>
        </p:spPr>
        <p:txBody>
          <a:bodyPr/>
          <a:lstStyle/>
          <a:p>
            <a:r>
              <a:rPr lang="en-US" sz="3200" b="1" spc="-1" dirty="0" smtClean="0">
                <a:solidFill>
                  <a:srgbClr val="000000"/>
                </a:solidFill>
                <a:ea typeface="Arial"/>
              </a:rPr>
              <a:t>CHIPS simulation of ion-ion interaction</a:t>
            </a:r>
            <a:endParaRPr lang="ru-RU" sz="3200" b="1" spc="-1" dirty="0">
              <a:solidFill>
                <a:srgbClr val="000000"/>
              </a:solidFill>
              <a:latin typeface="Arial"/>
              <a:ea typeface="Arial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2606" y="983672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2606" y="2451934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34291" y="1421978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31142" y="2927083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65279" y="1574378"/>
            <a:ext cx="117134" cy="103282"/>
          </a:xfrm>
          <a:prstGeom prst="ellipse">
            <a:avLst/>
          </a:prstGeom>
          <a:solidFill>
            <a:srgbClr val="CC00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65279" y="2980615"/>
            <a:ext cx="117134" cy="103282"/>
          </a:xfrm>
          <a:prstGeom prst="ellipse">
            <a:avLst/>
          </a:prstGeom>
          <a:solidFill>
            <a:srgbClr val="CC00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31142" y="1564305"/>
            <a:ext cx="385408" cy="1519592"/>
            <a:chOff x="4881838" y="1421977"/>
            <a:chExt cx="385408" cy="132185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881838" y="1421978"/>
              <a:ext cx="385408" cy="1321851"/>
              <a:chOff x="4881838" y="1421978"/>
              <a:chExt cx="385408" cy="1321851"/>
            </a:xfrm>
          </p:grpSpPr>
          <p:sp>
            <p:nvSpPr>
              <p:cNvPr id="6" name="Дуга 5"/>
              <p:cNvSpPr/>
              <p:nvPr/>
            </p:nvSpPr>
            <p:spPr>
              <a:xfrm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Дуга 26"/>
              <p:cNvSpPr/>
              <p:nvPr/>
            </p:nvSpPr>
            <p:spPr>
              <a:xfrm flipV="1"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 flipH="1">
              <a:off x="4881838" y="1421977"/>
              <a:ext cx="385408" cy="1321851"/>
              <a:chOff x="4881838" y="1421978"/>
              <a:chExt cx="385408" cy="1321851"/>
            </a:xfrm>
          </p:grpSpPr>
          <p:sp>
            <p:nvSpPr>
              <p:cNvPr id="30" name="Дуга 29"/>
              <p:cNvSpPr/>
              <p:nvPr/>
            </p:nvSpPr>
            <p:spPr>
              <a:xfrm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Дуга 30"/>
              <p:cNvSpPr/>
              <p:nvPr/>
            </p:nvSpPr>
            <p:spPr>
              <a:xfrm flipV="1"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169689" y="750772"/>
            <a:ext cx="105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nucleus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6494" y="1113262"/>
            <a:ext cx="107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nucleon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4062" y="1695132"/>
            <a:ext cx="8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quark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792" y="2164311"/>
            <a:ext cx="73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QGS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778817" y="3877657"/>
            <a:ext cx="22672" cy="184876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277451" y="2018207"/>
            <a:ext cx="105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rapidity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242300" y="1355122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855145" y="911555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923253" y="1355122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2437284" y="1538586"/>
            <a:ext cx="433493" cy="11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4346900" y="907232"/>
            <a:ext cx="1456767" cy="1346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377438" y="1361362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076214" y="1384855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 rot="5400000">
            <a:off x="5104189" y="509172"/>
            <a:ext cx="563620" cy="2078199"/>
            <a:chOff x="4881838" y="1421977"/>
            <a:chExt cx="385408" cy="1321852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4881838" y="1421978"/>
              <a:ext cx="385408" cy="1321851"/>
              <a:chOff x="4881838" y="1421978"/>
              <a:chExt cx="385408" cy="1321851"/>
            </a:xfrm>
          </p:grpSpPr>
          <p:sp>
            <p:nvSpPr>
              <p:cNvPr id="54" name="Дуга 53"/>
              <p:cNvSpPr/>
              <p:nvPr/>
            </p:nvSpPr>
            <p:spPr>
              <a:xfrm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Дуга 54"/>
              <p:cNvSpPr/>
              <p:nvPr/>
            </p:nvSpPr>
            <p:spPr>
              <a:xfrm flipV="1"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 flipH="1">
              <a:off x="4881838" y="1421977"/>
              <a:ext cx="385408" cy="1321851"/>
              <a:chOff x="4881838" y="1421978"/>
              <a:chExt cx="385408" cy="1321851"/>
            </a:xfrm>
          </p:grpSpPr>
          <p:sp>
            <p:nvSpPr>
              <p:cNvPr id="52" name="Дуга 51"/>
              <p:cNvSpPr/>
              <p:nvPr/>
            </p:nvSpPr>
            <p:spPr>
              <a:xfrm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Дуга 52"/>
              <p:cNvSpPr/>
              <p:nvPr/>
            </p:nvSpPr>
            <p:spPr>
              <a:xfrm flipV="1"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6" name="Овал 55"/>
          <p:cNvSpPr/>
          <p:nvPr/>
        </p:nvSpPr>
        <p:spPr>
          <a:xfrm>
            <a:off x="4356985" y="1272970"/>
            <a:ext cx="1437946" cy="548524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726244" y="891627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6397845" y="4511614"/>
            <a:ext cx="495678" cy="475149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6779143" y="978457"/>
            <a:ext cx="121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quasmon</a:t>
            </a:r>
            <a:endParaRPr lang="ru-RU" b="1" dirty="0">
              <a:solidFill>
                <a:schemeClr val="accent2"/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8100526" y="1175498"/>
            <a:ext cx="419740" cy="124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5795500" y="1270964"/>
            <a:ext cx="630168" cy="5485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8103247" y="1395432"/>
            <a:ext cx="424324" cy="43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8103247" y="1590519"/>
            <a:ext cx="424324" cy="43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8103247" y="1728637"/>
            <a:ext cx="419740" cy="124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291174" y="2283938"/>
            <a:ext cx="665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err="1" smtClean="0">
                <a:solidFill>
                  <a:srgbClr val="0070C0"/>
                </a:solidFill>
              </a:rPr>
              <a:t>Niedermaier</a:t>
            </a:r>
            <a:r>
              <a:rPr lang="en-US" b="1" dirty="0" smtClean="0">
                <a:solidFill>
                  <a:srgbClr val="0070C0"/>
                </a:solidFill>
              </a:rPr>
              <a:t> string </a:t>
            </a:r>
            <a:r>
              <a:rPr lang="en-US" b="1" dirty="0" smtClean="0"/>
              <a:t>is split in </a:t>
            </a:r>
            <a:r>
              <a:rPr lang="en-US" b="1" dirty="0" smtClean="0">
                <a:solidFill>
                  <a:schemeClr val="accent2"/>
                </a:solidFill>
              </a:rPr>
              <a:t>nuclear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and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vacuum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parts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434665" y="4518357"/>
            <a:ext cx="39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Q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92648" y="660187"/>
            <a:ext cx="969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</a:t>
            </a:r>
            <a:r>
              <a:rPr lang="en-US" sz="3200" b="1" dirty="0" smtClean="0"/>
              <a:t>A</a:t>
            </a:r>
            <a:endParaRPr lang="ru-RU" sz="3200" b="1" dirty="0"/>
          </a:p>
        </p:txBody>
      </p:sp>
      <p:sp>
        <p:nvSpPr>
          <p:cNvPr id="79" name="Овал 78"/>
          <p:cNvSpPr/>
          <p:nvPr/>
        </p:nvSpPr>
        <p:spPr>
          <a:xfrm>
            <a:off x="526486" y="4605155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432607" y="4150389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919405" y="4608457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 стрелкой 81"/>
          <p:cNvCxnSpPr/>
          <p:nvPr/>
        </p:nvCxnSpPr>
        <p:spPr>
          <a:xfrm flipV="1">
            <a:off x="719025" y="5415969"/>
            <a:ext cx="345059" cy="2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33629" y="3690669"/>
            <a:ext cx="969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</a:t>
            </a:r>
            <a:r>
              <a:rPr lang="en-US" sz="3200" b="1" dirty="0" smtClean="0"/>
              <a:t>A</a:t>
            </a:r>
            <a:endParaRPr lang="ru-RU" sz="3200" b="1" dirty="0"/>
          </a:p>
        </p:txBody>
      </p:sp>
      <p:sp>
        <p:nvSpPr>
          <p:cNvPr id="84" name="Овал 83"/>
          <p:cNvSpPr/>
          <p:nvPr/>
        </p:nvSpPr>
        <p:spPr>
          <a:xfrm>
            <a:off x="42822" y="4130068"/>
            <a:ext cx="1322480" cy="128469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2834735" y="4142932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507597" y="4159694"/>
            <a:ext cx="1322480" cy="128469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3207289" y="4644235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031033" y="4636913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Группа 88"/>
          <p:cNvGrpSpPr/>
          <p:nvPr/>
        </p:nvGrpSpPr>
        <p:grpSpPr>
          <a:xfrm rot="5400000">
            <a:off x="4020826" y="3715773"/>
            <a:ext cx="563620" cy="2190695"/>
            <a:chOff x="4881838" y="1421977"/>
            <a:chExt cx="385408" cy="1321852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4881838" y="1421978"/>
              <a:ext cx="385408" cy="1321851"/>
              <a:chOff x="4881838" y="1421978"/>
              <a:chExt cx="385408" cy="1321851"/>
            </a:xfrm>
          </p:grpSpPr>
          <p:sp>
            <p:nvSpPr>
              <p:cNvPr id="94" name="Дуга 93"/>
              <p:cNvSpPr/>
              <p:nvPr/>
            </p:nvSpPr>
            <p:spPr>
              <a:xfrm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Дуга 94"/>
              <p:cNvSpPr/>
              <p:nvPr/>
            </p:nvSpPr>
            <p:spPr>
              <a:xfrm flipV="1"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1" name="Группа 90"/>
            <p:cNvGrpSpPr/>
            <p:nvPr/>
          </p:nvGrpSpPr>
          <p:grpSpPr>
            <a:xfrm flipH="1">
              <a:off x="4881838" y="1421977"/>
              <a:ext cx="385408" cy="1321851"/>
              <a:chOff x="4881838" y="1421978"/>
              <a:chExt cx="385408" cy="1321851"/>
            </a:xfrm>
          </p:grpSpPr>
          <p:sp>
            <p:nvSpPr>
              <p:cNvPr id="92" name="Дуга 91"/>
              <p:cNvSpPr/>
              <p:nvPr/>
            </p:nvSpPr>
            <p:spPr>
              <a:xfrm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Дуга 92"/>
              <p:cNvSpPr/>
              <p:nvPr/>
            </p:nvSpPr>
            <p:spPr>
              <a:xfrm flipV="1"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6" name="Овал 95"/>
          <p:cNvSpPr/>
          <p:nvPr/>
        </p:nvSpPr>
        <p:spPr>
          <a:xfrm>
            <a:off x="3221351" y="4514785"/>
            <a:ext cx="942288" cy="548524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501225" y="4527780"/>
            <a:ext cx="879780" cy="548524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4154973" y="4514785"/>
            <a:ext cx="345163" cy="5485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909725" y="4129693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7773257" y="4132995"/>
            <a:ext cx="1322480" cy="128469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 flipV="1">
            <a:off x="5854740" y="3860894"/>
            <a:ext cx="22672" cy="184876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V="1">
            <a:off x="2040397" y="1311153"/>
            <a:ext cx="6995" cy="2323776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V="1">
            <a:off x="5207387" y="5448899"/>
            <a:ext cx="345059" cy="2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flipH="1" flipV="1">
            <a:off x="3199731" y="5425091"/>
            <a:ext cx="345059" cy="2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H="1" flipV="1">
            <a:off x="1775708" y="5441853"/>
            <a:ext cx="345059" cy="2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Овал 122"/>
          <p:cNvSpPr/>
          <p:nvPr/>
        </p:nvSpPr>
        <p:spPr>
          <a:xfrm>
            <a:off x="8166069" y="4511614"/>
            <a:ext cx="495678" cy="475149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/>
          <p:cNvSpPr txBox="1"/>
          <p:nvPr/>
        </p:nvSpPr>
        <p:spPr>
          <a:xfrm>
            <a:off x="8202889" y="4518357"/>
            <a:ext cx="39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Q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cxnSp>
        <p:nvCxnSpPr>
          <p:cNvPr id="125" name="Прямая со стрелкой 124"/>
          <p:cNvCxnSpPr/>
          <p:nvPr/>
        </p:nvCxnSpPr>
        <p:spPr>
          <a:xfrm flipV="1">
            <a:off x="8398214" y="5411852"/>
            <a:ext cx="345059" cy="2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H="1" flipV="1">
            <a:off x="6284931" y="5400432"/>
            <a:ext cx="345059" cy="2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 rot="16200000">
            <a:off x="7290569" y="3891877"/>
            <a:ext cx="424324" cy="643464"/>
            <a:chOff x="7353516" y="2594139"/>
            <a:chExt cx="424324" cy="643464"/>
          </a:xfrm>
        </p:grpSpPr>
        <p:cxnSp>
          <p:nvCxnSpPr>
            <p:cNvPr id="127" name="Прямая со стрелкой 126"/>
            <p:cNvCxnSpPr/>
            <p:nvPr/>
          </p:nvCxnSpPr>
          <p:spPr>
            <a:xfrm flipV="1">
              <a:off x="7353516" y="2594139"/>
              <a:ext cx="419740" cy="124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 стрелкой 127"/>
            <p:cNvCxnSpPr/>
            <p:nvPr/>
          </p:nvCxnSpPr>
          <p:spPr>
            <a:xfrm flipV="1">
              <a:off x="7353516" y="2800624"/>
              <a:ext cx="424324" cy="432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>
              <a:off x="7353516" y="2987876"/>
              <a:ext cx="424324" cy="432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/>
            <p:nvPr/>
          </p:nvCxnSpPr>
          <p:spPr>
            <a:xfrm>
              <a:off x="7353516" y="3112652"/>
              <a:ext cx="419740" cy="124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Группа 130"/>
          <p:cNvGrpSpPr/>
          <p:nvPr/>
        </p:nvGrpSpPr>
        <p:grpSpPr>
          <a:xfrm rot="5400000" flipV="1">
            <a:off x="7301117" y="4983361"/>
            <a:ext cx="424324" cy="643464"/>
            <a:chOff x="7353516" y="2594139"/>
            <a:chExt cx="424324" cy="643464"/>
          </a:xfrm>
        </p:grpSpPr>
        <p:cxnSp>
          <p:nvCxnSpPr>
            <p:cNvPr id="132" name="Прямая со стрелкой 131"/>
            <p:cNvCxnSpPr/>
            <p:nvPr/>
          </p:nvCxnSpPr>
          <p:spPr>
            <a:xfrm flipV="1">
              <a:off x="7353516" y="2594139"/>
              <a:ext cx="419740" cy="124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/>
            <p:nvPr/>
          </p:nvCxnSpPr>
          <p:spPr>
            <a:xfrm flipV="1">
              <a:off x="7353516" y="2800624"/>
              <a:ext cx="424324" cy="432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/>
            <p:nvPr/>
          </p:nvCxnSpPr>
          <p:spPr>
            <a:xfrm>
              <a:off x="7353516" y="2987876"/>
              <a:ext cx="424324" cy="432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>
              <a:off x="7353516" y="3112652"/>
              <a:ext cx="419740" cy="124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Овал 136"/>
          <p:cNvSpPr/>
          <p:nvPr/>
        </p:nvSpPr>
        <p:spPr>
          <a:xfrm>
            <a:off x="7197786" y="1278262"/>
            <a:ext cx="495678" cy="475149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TextBox 137"/>
          <p:cNvSpPr txBox="1"/>
          <p:nvPr/>
        </p:nvSpPr>
        <p:spPr>
          <a:xfrm>
            <a:off x="7234606" y="1285005"/>
            <a:ext cx="39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Q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49167" y="1346992"/>
            <a:ext cx="120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 GeV/</a:t>
            </a:r>
            <a:r>
              <a:rPr lang="en-US" b="1" dirty="0" err="1" smtClean="0">
                <a:solidFill>
                  <a:srgbClr val="0070C0"/>
                </a:solidFill>
              </a:rPr>
              <a:t>fm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 flipV="1">
            <a:off x="4252718" y="799516"/>
            <a:ext cx="18443" cy="144631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V="1">
            <a:off x="6567055" y="802945"/>
            <a:ext cx="18443" cy="144631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2268289" y="2701225"/>
            <a:ext cx="663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the ion-ion interactions </a:t>
            </a: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Niedermaier</a:t>
            </a:r>
            <a:r>
              <a:rPr lang="en-US" b="1" dirty="0" smtClean="0">
                <a:solidFill>
                  <a:srgbClr val="0070C0"/>
                </a:solidFill>
              </a:rPr>
              <a:t> string </a:t>
            </a:r>
            <a:r>
              <a:rPr lang="en-US" b="1" dirty="0" smtClean="0"/>
              <a:t>is split in </a:t>
            </a:r>
            <a:r>
              <a:rPr lang="en-US" b="1" dirty="0" smtClean="0">
                <a:solidFill>
                  <a:schemeClr val="accent2"/>
                </a:solidFill>
              </a:rPr>
              <a:t>the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two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nuclear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parts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and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vacuum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part in-between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smtClean="0"/>
              <a:t>There can be a few </a:t>
            </a:r>
            <a:r>
              <a:rPr lang="en-US" b="1" dirty="0" err="1" smtClean="0">
                <a:solidFill>
                  <a:schemeClr val="accent2"/>
                </a:solidFill>
              </a:rPr>
              <a:t>quasmon</a:t>
            </a:r>
            <a:r>
              <a:rPr lang="en-US" b="1" dirty="0" smtClean="0">
                <a:solidFill>
                  <a:schemeClr val="accent2"/>
                </a:solidFill>
              </a:rPr>
              <a:t>-pairs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creation in the collision.</a:t>
            </a:r>
          </a:p>
          <a:p>
            <a:r>
              <a:rPr lang="en-US" b="1" dirty="0" smtClean="0"/>
              <a:t>The multi-</a:t>
            </a:r>
            <a:r>
              <a:rPr lang="en-US" b="1" dirty="0" err="1" smtClean="0"/>
              <a:t>quasmon</a:t>
            </a:r>
            <a:r>
              <a:rPr lang="en-US" b="1" dirty="0" smtClean="0"/>
              <a:t> fragmentation algorithm is verified.</a:t>
            </a:r>
            <a:endParaRPr lang="ru-RU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227407" y="5678732"/>
            <a:ext cx="873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CHIPS ion-ion algorithm is a </a:t>
            </a:r>
            <a:r>
              <a:rPr lang="en-US" b="1" dirty="0" smtClean="0">
                <a:solidFill>
                  <a:srgbClr val="C00000"/>
                </a:solidFill>
              </a:rPr>
              <a:t>decay-algorithm</a:t>
            </a:r>
            <a:r>
              <a:rPr lang="en-US" b="1" dirty="0" smtClean="0"/>
              <a:t>. It is much faster than the </a:t>
            </a:r>
            <a:r>
              <a:rPr lang="en-US" b="1" dirty="0" smtClean="0">
                <a:solidFill>
                  <a:srgbClr val="0070C0"/>
                </a:solidFill>
              </a:rPr>
              <a:t>cascade-algorithms</a:t>
            </a:r>
            <a:r>
              <a:rPr lang="en-US" b="1" dirty="0" smtClean="0"/>
              <a:t> of the</a:t>
            </a:r>
            <a:r>
              <a:rPr lang="ru-RU" b="1" dirty="0" smtClean="0"/>
              <a:t> </a:t>
            </a:r>
            <a:r>
              <a:rPr lang="en-US" b="1" dirty="0" smtClean="0"/>
              <a:t>other models (DPMJET, </a:t>
            </a:r>
            <a:r>
              <a:rPr lang="en-US" b="1" dirty="0" err="1" smtClean="0"/>
              <a:t>UrQMD</a:t>
            </a:r>
            <a:r>
              <a:rPr lang="en-US" b="1" dirty="0" smtClean="0"/>
              <a:t>, FRITIOF, VENUS).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0311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10453</TotalTime>
  <Words>3073</Words>
  <Application>Microsoft Office PowerPoint</Application>
  <PresentationFormat>Экран (4:3)</PresentationFormat>
  <Paragraphs>275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SimSun</vt:lpstr>
      <vt:lpstr>Arial</vt:lpstr>
      <vt:lpstr>BankGothic Md BT</vt:lpstr>
      <vt:lpstr>Bookman Old Style</vt:lpstr>
      <vt:lpstr>Calibri</vt:lpstr>
      <vt:lpstr>Century Gothic</vt:lpstr>
      <vt:lpstr>DejaVu Sans</vt:lpstr>
      <vt:lpstr>Rosatom Light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Vacuum temperature in annihilation</vt:lpstr>
      <vt:lpstr>Pion capture fragmentation spectra</vt:lpstr>
      <vt:lpstr>Photonuclear reactions below Δ(3,3)</vt:lpstr>
      <vt:lpstr>Muon capture fragmentation spectra</vt:lpstr>
      <vt:lpstr>CHIPS simulation of ion-ion interaction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Анна Хомякова</dc:creator>
  <dc:description/>
  <cp:lastModifiedBy>Косов Михаил Владимирович</cp:lastModifiedBy>
  <cp:revision>484</cp:revision>
  <dcterms:created xsi:type="dcterms:W3CDTF">2019-09-24T12:47:23Z</dcterms:created>
  <dcterms:modified xsi:type="dcterms:W3CDTF">2024-06-27T14:36:00Z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Экран (4:3)</vt:lpwstr>
  </property>
  <property fmtid="{D5CDD505-2E9C-101B-9397-08002B2CF9AE}" pid="4" name="Slides">
    <vt:i4>22</vt:i4>
  </property>
</Properties>
</file>