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5" r:id="rId7"/>
    <p:sldId id="259" r:id="rId8"/>
    <p:sldId id="260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6" autoAdjust="0"/>
    <p:restoredTop sz="94660"/>
  </p:normalViewPr>
  <p:slideViewPr>
    <p:cSldViewPr snapToGrid="0">
      <p:cViewPr varScale="1">
        <p:scale>
          <a:sx n="153" d="100"/>
          <a:sy n="153" d="100"/>
        </p:scale>
        <p:origin x="6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6363EA-27B8-CA13-7E05-77B07724A7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EBA621C-0423-7DBB-E37D-EF02A5956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9CAE27-8F54-F8D5-E513-B9904967C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9C6A-62B6-45D5-94D5-00C765EFB423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6A4642-0087-9D71-6A88-9014364D5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7419A3-1152-6530-4AF8-045BCAD91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890C-0BCF-460D-BD9B-F7F7519C80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951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530F9E-4BD3-2008-57E9-AF4CFE86A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917710-EFA3-6FE2-4B18-CE359EF7D2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AFE8A0-0101-6569-39B5-86376E73B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9C6A-62B6-45D5-94D5-00C765EFB423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16518F-0E75-53E2-91B9-F7FE8C819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23EF4B-92FC-89C4-866C-5CF088423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890C-0BCF-460D-BD9B-F7F7519C80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077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98CD8AF-48AE-D6E8-6E14-2E8A184BA5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560FA1-B064-94F6-E946-35C50FBB8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217CBE-D102-EEC7-9B4E-29E90F62E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9C6A-62B6-45D5-94D5-00C765EFB423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A40006-0CEA-6333-7E08-F97C55C4F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E10EC8-5B9F-EE2D-2811-F1D6EC53C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890C-0BCF-460D-BD9B-F7F7519C80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085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EB9A38-CB24-FC85-F4F3-0DCEC0D05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3E2AF7-C92E-3D40-AC75-8441BC362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C93038-FFCB-39F4-84FA-E56AD71C1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9C6A-62B6-45D5-94D5-00C765EFB423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528C14-6136-5DE3-DFE4-F7F1CAE44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4F16AD-8155-92FA-2151-86B83778A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890C-0BCF-460D-BD9B-F7F7519C80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982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3D4AC6-B621-439D-BDFD-EB9BF614E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0CBA68-1727-B2FC-ADC9-FA9ADF114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FD4F89-6453-4D98-770F-4FA63644B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9C6A-62B6-45D5-94D5-00C765EFB423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5DFAE0-9BB5-F5C9-6A32-298EC8AAA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AE4FEE-8DB7-3835-8437-0481D1CE1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890C-0BCF-460D-BD9B-F7F7519C80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63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1BD729-667F-CB34-00B8-E1E15C1A2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AD8CC2-1F21-65CF-114D-9860B56CE1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729A2C-9CDF-1AB8-3CCB-1AA384E339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F77ECE-E93F-FB7C-E3AE-20A11C52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9C6A-62B6-45D5-94D5-00C765EFB423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FB2FC6-0718-B930-6C63-833546D64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F42D2B-4CF3-23B6-76B5-8DF8A45B0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890C-0BCF-460D-BD9B-F7F7519C80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540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AE9887-1724-567C-E3A8-E3C739000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E90CCB-40D6-3997-C392-E9DD8DFE1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FFC754-F6A2-6608-1AD9-1C1E65E2F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2D3A47A-008E-2AF7-7226-CEBB9E8DE4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989BCB8-6FE5-AA2E-EC61-2DA51BC472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FC94E41-3936-1D82-708A-98CD83F39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9C6A-62B6-45D5-94D5-00C765EFB423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AE80469-1E81-DAAF-B78F-C63AA3B26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94C08C0-931D-7768-7F08-6CD69AFC1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890C-0BCF-460D-BD9B-F7F7519C80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720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40EBB9-24B3-B3E9-DE7E-ED3724DBC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71CCC20-407B-51F1-B244-65C87AF52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9C6A-62B6-45D5-94D5-00C765EFB423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EB21742-4052-87AF-21BF-A722DD20F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7412B8D-DE7C-91EF-8CFD-C4CC0694E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890C-0BCF-460D-BD9B-F7F7519C80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776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0CF13C0-ED1A-EE29-7F35-9EDAC12D2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9C6A-62B6-45D5-94D5-00C765EFB423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DF9A404-D963-B133-6281-9DA7BCEF8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D63FDA2-D097-BFD5-9680-DDDDAFB22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890C-0BCF-460D-BD9B-F7F7519C80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71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2E125C-568F-9F2D-A0D7-C698E989A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7B02ED-B180-F610-B357-29522DDB2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8D2C72-E49D-0117-420F-A36FD0141C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B21122-87CD-CB95-B4DE-2EE5D2C89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9C6A-62B6-45D5-94D5-00C765EFB423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B281F0-1064-F9A0-16D5-789142AAD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41E920-D928-2B81-3152-A9971A753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890C-0BCF-460D-BD9B-F7F7519C80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192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3B2540-74C9-CB08-F38F-043116ECC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E693D0-C3BA-6727-82F5-050238E4E6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D1EDCB-96DB-B426-C995-EE49E2C2C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308385-C2F2-51C9-AB23-01E0A2D88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9C6A-62B6-45D5-94D5-00C765EFB423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F42ED7-94B0-42EC-539D-FA3AE5A22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384DD6-A809-2492-0727-08978BAF3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890C-0BCF-460D-BD9B-F7F7519C80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660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CF537B-55E0-815F-A089-939B76E38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1E99FE-9B1F-AF02-0E0B-313D59957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A0EEFB-B13C-5637-4FA5-9B103AC8BA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FE9C6A-62B6-45D5-94D5-00C765EFB423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13A21D-A16C-97CA-45C3-AC5E2B6F2B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9551B9-7778-3D38-7EFA-0B2F1C1BD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82890C-0BCF-460D-BD9B-F7F7519C80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23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B37336-1E17-2E1C-B0A6-403A0BE5B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105"/>
            <a:ext cx="11993526" cy="676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885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128D121-4B03-B215-6EE5-234C39E22B04}"/>
              </a:ext>
            </a:extLst>
          </p:cNvPr>
          <p:cNvSpPr txBox="1"/>
          <p:nvPr/>
        </p:nvSpPr>
        <p:spPr>
          <a:xfrm>
            <a:off x="693" y="0"/>
            <a:ext cx="8835735" cy="3042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 rtl="0">
              <a:lnSpc>
                <a:spcPct val="107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Проверка собранных секций на герметичность по гелиевому течеискателю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Проверка работоспособности вакуумного оборудования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Прогрев секций при температуре 220 ÷ 250</a:t>
            </a:r>
            <a:r>
              <a:rPr lang="ru-RU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в течение 3 ÷ 4 суток.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Обезгаживание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включение вакуумного оборудования 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Проверка станций на герметичность в пакете с гелием по течеискателю или анализатору остаточных газов (при наличии, в комплект поставки не входит)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Снятие спектра остаточных газов (при наличии анализатора остаточных газов)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Получение проектного вакуума 3Е-11 Торр по датчикам давления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Проведение эксперимента по снижению парциального давления аргона для секции 2ВЧ2+ВЧ1 "Низ»</a:t>
            </a:r>
          </a:p>
        </p:txBody>
      </p:sp>
    </p:spTree>
    <p:extLst>
      <p:ext uri="{BB962C8B-B14F-4D97-AF65-F5344CB8AC3E}">
        <p14:creationId xmlns:p14="http://schemas.microsoft.com/office/powerpoint/2010/main" val="946312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5F79A2-795E-B7EB-DA11-1C930E56C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335" y="0"/>
            <a:ext cx="6632748" cy="2855875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диаграмма, зарисовка, План&#10;&#10;Автоматически созданное описание">
            <a:extLst>
              <a:ext uri="{FF2B5EF4-FFF2-40B4-BE49-F238E27FC236}">
                <a16:creationId xmlns:a16="http://schemas.microsoft.com/office/drawing/2014/main" id="{AB7B01A9-A5F1-FB02-7C45-727BDC79D2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93365" y="2025845"/>
            <a:ext cx="4008376" cy="566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422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диаграмма, текст, Технический чертеж, План&#10;&#10;Автоматически созданное описание">
            <a:extLst>
              <a:ext uri="{FF2B5EF4-FFF2-40B4-BE49-F238E27FC236}">
                <a16:creationId xmlns:a16="http://schemas.microsoft.com/office/drawing/2014/main" id="{00E3E869-A1AC-B429-CF94-E3F8FA770F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44200" y="-808333"/>
            <a:ext cx="3903600" cy="5520266"/>
          </a:xfrm>
          <a:prstGeom prst="rect">
            <a:avLst/>
          </a:prstGeom>
        </p:spPr>
      </p:pic>
      <p:pic>
        <p:nvPicPr>
          <p:cNvPr id="7" name="Рисунок 6" descr="Изображение выглядит как диаграмма, текст, Технический чертеж, План&#10;&#10;Автоматически созданное описание">
            <a:extLst>
              <a:ext uri="{FF2B5EF4-FFF2-40B4-BE49-F238E27FC236}">
                <a16:creationId xmlns:a16="http://schemas.microsoft.com/office/drawing/2014/main" id="{B3246DD6-AF32-4EAA-B88B-218FE4CC3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39994" y="2300208"/>
            <a:ext cx="3712012" cy="524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86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BD4FDD-9AF2-0AEF-50B0-499022AD2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271" y="910165"/>
            <a:ext cx="5493396" cy="459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555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A45B8488-1ECF-A383-B86F-F83BE6C97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060377"/>
              </p:ext>
            </p:extLst>
          </p:nvPr>
        </p:nvGraphicFramePr>
        <p:xfrm>
          <a:off x="1062567" y="0"/>
          <a:ext cx="10066866" cy="6857999"/>
        </p:xfrm>
        <a:graphic>
          <a:graphicData uri="http://schemas.openxmlformats.org/drawingml/2006/table">
            <a:tbl>
              <a:tblPr firstRow="1" firstCol="1" bandRow="1"/>
              <a:tblGrid>
                <a:gridCol w="1585607">
                  <a:extLst>
                    <a:ext uri="{9D8B030D-6E8A-4147-A177-3AD203B41FA5}">
                      <a16:colId xmlns:a16="http://schemas.microsoft.com/office/drawing/2014/main" val="1120836376"/>
                    </a:ext>
                  </a:extLst>
                </a:gridCol>
                <a:gridCol w="1590097">
                  <a:extLst>
                    <a:ext uri="{9D8B030D-6E8A-4147-A177-3AD203B41FA5}">
                      <a16:colId xmlns:a16="http://schemas.microsoft.com/office/drawing/2014/main" val="2526910487"/>
                    </a:ext>
                  </a:extLst>
                </a:gridCol>
                <a:gridCol w="852839">
                  <a:extLst>
                    <a:ext uri="{9D8B030D-6E8A-4147-A177-3AD203B41FA5}">
                      <a16:colId xmlns:a16="http://schemas.microsoft.com/office/drawing/2014/main" val="2539542260"/>
                    </a:ext>
                  </a:extLst>
                </a:gridCol>
                <a:gridCol w="954954">
                  <a:extLst>
                    <a:ext uri="{9D8B030D-6E8A-4147-A177-3AD203B41FA5}">
                      <a16:colId xmlns:a16="http://schemas.microsoft.com/office/drawing/2014/main" val="3087016412"/>
                    </a:ext>
                  </a:extLst>
                </a:gridCol>
                <a:gridCol w="953833">
                  <a:extLst>
                    <a:ext uri="{9D8B030D-6E8A-4147-A177-3AD203B41FA5}">
                      <a16:colId xmlns:a16="http://schemas.microsoft.com/office/drawing/2014/main" val="2070076259"/>
                    </a:ext>
                  </a:extLst>
                </a:gridCol>
                <a:gridCol w="1750564">
                  <a:extLst>
                    <a:ext uri="{9D8B030D-6E8A-4147-A177-3AD203B41FA5}">
                      <a16:colId xmlns:a16="http://schemas.microsoft.com/office/drawing/2014/main" val="1459326224"/>
                    </a:ext>
                  </a:extLst>
                </a:gridCol>
                <a:gridCol w="2378972">
                  <a:extLst>
                    <a:ext uri="{9D8B030D-6E8A-4147-A177-3AD203B41FA5}">
                      <a16:colId xmlns:a16="http://schemas.microsoft.com/office/drawing/2014/main" val="1133857496"/>
                    </a:ext>
                  </a:extLst>
                </a:gridCol>
              </a:tblGrid>
              <a:tr h="112111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Наименование секции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Вакуумное оборудование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Вакуумные испытания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Показания давления, Торр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Уровень полного натекания по гелию, мбар*л/с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 Замечания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2700867"/>
                  </a:ext>
                </a:extLst>
              </a:tr>
              <a:tr h="12524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PM1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IKR070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IMR430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754852"/>
                  </a:ext>
                </a:extLst>
              </a:tr>
              <a:tr h="2259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ВЧ2+ВЧ1 Низ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OK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OK</a:t>
                      </a: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2Е-11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5E-11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</a:t>
                      </a: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1Е-10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Герметиком залита течь по материалу сильфона привода тюнера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8337121"/>
                  </a:ext>
                </a:extLst>
              </a:tr>
              <a:tr h="7418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ВЧ2 Низ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OK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OK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Е</a:t>
                      </a: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3.5</a:t>
                      </a: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Е</a:t>
                      </a: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</a:t>
                      </a: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1Е-10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6530024"/>
                  </a:ext>
                </a:extLst>
              </a:tr>
              <a:tr h="7418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ВЧ2+ВЧ1 Верх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OK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OK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2.7E-11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2.8E-11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</a:t>
                      </a: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1Е-10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0285083"/>
                  </a:ext>
                </a:extLst>
              </a:tr>
              <a:tr h="7418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ВЧ2 Верх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OK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OK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2E-11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4.5E-11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</a:t>
                      </a: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1Е-10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0622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7041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3">
            <a:extLst>
              <a:ext uri="{FF2B5EF4-FFF2-40B4-BE49-F238E27FC236}">
                <a16:creationId xmlns:a16="http://schemas.microsoft.com/office/drawing/2014/main" id="{74A81AB7-4C81-44A6-C85F-FF65EC79A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3"/>
            <a:ext cx="593725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5">
            <a:extLst>
              <a:ext uri="{FF2B5EF4-FFF2-40B4-BE49-F238E27FC236}">
                <a16:creationId xmlns:a16="http://schemas.microsoft.com/office/drawing/2014/main" id="{4A6D7165-7848-AFC6-0388-565FF34FD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9953"/>
            <a:ext cx="5937250" cy="342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AA24A7-6162-4100-F786-5940F377D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967" y="125937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DF1B7E-6BE6-8376-A5FF-CA682696A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47" y="17081"/>
            <a:ext cx="519545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Спектр остаточных газов секции 2ВЧ2+ВЧ1 «Низ» до устранения течи по сильфону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ECBF1D-53ED-8318-27E3-E61F1193B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967" y="891112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Рис.4 Спектр остаточных газов секции 2ВЧ2+ВЧ1 «Низ» до устранения течи по сильфону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2557076-770C-AABF-BB8A-D2510EC755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7250" y="0"/>
            <a:ext cx="5940425" cy="32264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6B6F3A-25A7-55B2-2E4B-A1EDF3FB6257}"/>
              </a:ext>
            </a:extLst>
          </p:cNvPr>
          <p:cNvSpPr txBox="1"/>
          <p:nvPr/>
        </p:nvSpPr>
        <p:spPr>
          <a:xfrm>
            <a:off x="5937251" y="61123"/>
            <a:ext cx="6254750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Спектр остаточных газов секции 2ВЧ2+ВЧ1 «Низ» после устранения течи по сильфону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7E4A8A4-B857-C859-53F1-BCE0FB5D46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7250" y="3226435"/>
            <a:ext cx="6254750" cy="36231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90DD6F7-F155-E40E-C3C6-5E40A92C819C}"/>
              </a:ext>
            </a:extLst>
          </p:cNvPr>
          <p:cNvSpPr txBox="1"/>
          <p:nvPr/>
        </p:nvSpPr>
        <p:spPr>
          <a:xfrm>
            <a:off x="6296615" y="3282305"/>
            <a:ext cx="4792563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Зависимость парциального давления аргона от открытия/закрытия ТМН</a:t>
            </a:r>
          </a:p>
        </p:txBody>
      </p:sp>
    </p:spTree>
    <p:extLst>
      <p:ext uri="{BB962C8B-B14F-4D97-AF65-F5344CB8AC3E}">
        <p14:creationId xmlns:p14="http://schemas.microsoft.com/office/powerpoint/2010/main" val="2911240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A07BB2-C503-5B14-FFF1-A309045C0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850" y="766234"/>
            <a:ext cx="8126300" cy="47237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6A621F-CB4E-D82F-7B41-22D752D30346}"/>
              </a:ext>
            </a:extLst>
          </p:cNvPr>
          <p:cNvSpPr txBox="1"/>
          <p:nvPr/>
        </p:nvSpPr>
        <p:spPr>
          <a:xfrm>
            <a:off x="3219451" y="152400"/>
            <a:ext cx="625475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Спектр остаточных газов секции 2ВЧ2+ВЧ1 «верх»</a:t>
            </a:r>
          </a:p>
        </p:txBody>
      </p:sp>
    </p:spTree>
    <p:extLst>
      <p:ext uri="{BB962C8B-B14F-4D97-AF65-F5344CB8AC3E}">
        <p14:creationId xmlns:p14="http://schemas.microsoft.com/office/powerpoint/2010/main" val="4174069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20FE0C-4FA3-D3FF-B229-9176B4E92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0BA3E2-D0B0-1EB4-CEE1-24AF6DC3F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Согласовано изготовление сильфонного компенсатора в замен дефектного. Решение о замене принимается ОИЯИ. План работ и порядок действий согласуется с ИЯФ. Возможно приедет их специалист.</a:t>
            </a:r>
          </a:p>
          <a:p>
            <a:r>
              <a:rPr lang="ru-RU" dirty="0"/>
              <a:t>Проверка фоновых показаний масс-спектрометра на стенде 203а. Перерасчет снятых масс-спектров. </a:t>
            </a:r>
          </a:p>
          <a:p>
            <a:r>
              <a:rPr lang="ru-RU" dirty="0"/>
              <a:t>Закупка комплектующих для прогрева последующих ВЧ сборок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1906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</TotalTime>
  <Words>287</Words>
  <Application>Microsoft Office PowerPoint</Application>
  <PresentationFormat>Широкоэкранный</PresentationFormat>
  <Paragraphs>55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VD</dc:creator>
  <cp:lastModifiedBy>VD</cp:lastModifiedBy>
  <cp:revision>4</cp:revision>
  <dcterms:created xsi:type="dcterms:W3CDTF">2024-04-16T13:07:43Z</dcterms:created>
  <dcterms:modified xsi:type="dcterms:W3CDTF">2024-04-17T09:19:29Z</dcterms:modified>
</cp:coreProperties>
</file>