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9" r:id="rId4"/>
    <p:sldId id="260" r:id="rId5"/>
    <p:sldId id="271" r:id="rId6"/>
    <p:sldId id="270" r:id="rId7"/>
    <p:sldId id="261" r:id="rId8"/>
    <p:sldId id="262" r:id="rId9"/>
    <p:sldId id="263" r:id="rId10"/>
    <p:sldId id="264" r:id="rId11"/>
    <p:sldId id="266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4660"/>
  </p:normalViewPr>
  <p:slideViewPr>
    <p:cSldViewPr snapToGrid="0">
      <p:cViewPr>
        <p:scale>
          <a:sx n="125" d="100"/>
          <a:sy n="125" d="100"/>
        </p:scale>
        <p:origin x="1872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61B5C-90EE-AB98-6C7E-7ED0E193B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71FC9D-4984-BC02-0AD3-84454ADCB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C7239E-27F2-0F2C-6E7E-CDC3FD838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03D5B5-E15E-EF31-F9F5-BF4DFB0B8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4BE1B0-9574-A80D-A0BA-CFABCBB6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D98C07-CECE-FBC1-38FA-13440A71D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76494C-68D1-AC8C-F5A8-64DD0AFD9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6BA972-048A-ACB8-626D-AF63952E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E77EF0-F292-4017-866F-5E91C38D8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5321E4-604A-8D6A-0AFA-53700760F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26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10AA63-2881-5CE7-9B6E-78FB296D70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DEDF5B-0773-9FC6-7550-5E43CA6E4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2DBCCF-829B-E92D-9839-FAE966DF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0BA606-04A1-2938-03FD-6A8DAB86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3B547-6FAA-F256-7490-3B688337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62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03F09-FB31-EA10-CC48-433E951C4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9BBF67-B9E0-D259-422D-9634DD416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9ABCB5-12DD-9721-36BE-F1DCB622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2C3DE0-1CAE-F25C-F141-C5531EAC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C589C-8110-2D07-4C22-413E9C40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51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B8BC9-0D15-7FC3-EDFC-81E3849F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5B2B84-8346-32DC-0E85-993CF5379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41412A-6AEE-BD98-1CA9-DE25705A2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F5D01-6F65-D7E2-487F-63737181F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E78B7E-E587-2BF2-02E4-3C6085F6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34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9D579-3A8B-7831-C159-3A04C554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0A7E99-4984-14DD-EAA6-EC3480A74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9D512F-CF1F-B1B4-8975-6D5D395B3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7A4640-5A82-D71A-4545-D5F959EE3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C73CC2-E1B8-BD85-D922-08FF0993E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C16504-EFAA-8600-69C1-CE9957A9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04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604D8-CD99-CA51-9F37-65BFFA9D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8DB85F-1469-2B6C-3DEC-8AE72C375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1C9973-630B-0C1E-8278-25266CE42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91D286-DC40-8CB4-974E-7946E3992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A0B242-CECF-77A0-2750-CBEAC72B6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6B17132-A613-F296-5936-3BF543BC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FF3436-C33E-5FB6-0A1B-A3B514BAA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EBD7F2-1EB6-64D4-006D-2C1CA5A8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68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27129-3211-72CF-58FC-62727D541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A58EE5-9C61-9F8E-5C00-74D477CA2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70780A-D21B-A674-A4C4-1D5B85A3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2C9DBA-51D5-383A-4878-0F54E2993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6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8C040C8-5DB9-E370-549C-5797BF4F7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277A0C-612D-D294-2242-91421D53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3B9514-556A-1501-A86B-F1D222304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453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8AAB3-3ED2-7647-CEB4-94C08C38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084FC-E0BE-1EF0-21F2-CBEA5A7E4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581932-8FAD-E82A-7545-F49E0AD73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F2DA50-AFF6-672C-2E05-7369912D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71C0A8-FDA2-7034-AEC6-7D1572E2F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6D4D0-F052-C991-4460-FF30787B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4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45EC7-18DE-E7DC-34A1-C792FE926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0164B8-D8E4-A333-1B7C-57EB92362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033AB-F64F-DBA0-AF34-298F92680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0A0BCD-E224-D54F-B888-F6CA8F62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73A03-7644-D658-5989-C3F5BE699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53101B-C29C-FD64-BBD2-A531D156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0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19711-8192-9E13-AA27-D72F3F22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F0886F-AA0D-B881-BCBB-56E8612C2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5179D-7711-5C80-0928-96DFF9206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2BDD6-6294-4067-ACA5-13095D7CEF40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15B67-F551-C0A5-C003-49BDD16E6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678DBF-C779-7579-72FB-DEE2D3ACC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8C61D-C8D2-449E-9FFC-87E48C8F9E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8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48B745-1F60-7D10-8B63-D1C17DB1A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>
              <a:spcAft>
                <a:spcPts val="800"/>
              </a:spcAft>
            </a:pPr>
            <a:r>
              <a:rPr lang="ru-RU" sz="4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монтажу кабельных трасс коллайдера.</a:t>
            </a:r>
            <a:endParaRPr lang="ru-RU" sz="4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4D14EB97-32C7-AD67-57A0-E6901AE8A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6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5714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B76C9-A0DC-A57F-E40C-9BB8D4C7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5448299" cy="1800526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 кабельных трасс, размещение стоек управления внутри помещений коллайдера.</a:t>
            </a:r>
            <a:br>
              <a:rPr lang="ru-RU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(Отв. Пономарев)</a:t>
            </a:r>
            <a:br>
              <a:rPr lang="ru-RU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1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CBDFC1-D50C-A0E1-815E-5EC1C7201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pPr marL="240030" indent="0">
              <a:buNone/>
            </a:pPr>
            <a:r>
              <a:rPr lang="ru-RU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ТЗ на проектирование кабельных трасс внутри помещений согласовано и подписано.  С фирмой «Искра» подписывается договор </a:t>
            </a: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создание проекта и осуществление монтажа кабельных трасс внутри помещений коллайдера.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проектированию начаты.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процедуры согласования в СЭД на закупку материала (Составление сметы, согласование).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процедура согласования в СЭД для договора на монтаж кабельной трассы (Составление сметы, согласование). </a:t>
            </a:r>
          </a:p>
          <a:p>
            <a:pPr marL="540385" indent="0">
              <a:spcAft>
                <a:spcPts val="800"/>
              </a:spcAft>
              <a:buNone/>
            </a:pP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 примерно </a:t>
            </a:r>
            <a:r>
              <a:rPr lang="ru-RU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3-4 </a:t>
            </a:r>
            <a:r>
              <a: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месяца.</a:t>
            </a:r>
          </a:p>
          <a:p>
            <a:endParaRPr lang="ru-RU" sz="11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6A167-A7FB-A4AB-74AE-282EE5D9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262" y="643234"/>
            <a:ext cx="4690995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5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B02AE-6DD2-93D4-A26C-D4B47E65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ru-RU" sz="31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Прокладка кабелей по кабельным трассам коллайдера</a:t>
            </a:r>
            <a:br>
              <a:rPr lang="ru-RU" sz="3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E1DEFF-1BEC-BDBF-228D-03FAF293F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240030" indent="0">
              <a:buNone/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Трассы прокладки кабелей спроектированы.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тем, что нужно срочно прокладывать кабели в западной арке и до начала июня должны быть проложены большая часть кабелей, есть предложение привлечь на кабельные работы фирму УТС. Предварительно с ними уже провел переговоры и они не против. Далее нужно обсудить процедуры финансирования. Если мы согласны то после праздников я могу с ними встретиться, провести осмотр работ и составить примерную смету на работы. Они предложили делать эту работу во вторую смену.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Фирма УТС делали такие работы и не раз и хорошо знакомы с инженерными сетями на коллайдере.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Прокладка кабелей по кабельным трассам может составить от 3 до 5 месяцев после заключения договора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процедуры согласования сметы по монтажу кабелей.</a:t>
            </a:r>
          </a:p>
          <a:p>
            <a:pPr marL="457200" indent="0">
              <a:spcAft>
                <a:spcPts val="800"/>
              </a:spcAft>
              <a:buNone/>
            </a:pP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 примерно </a:t>
            </a: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4-5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месяцев.</a:t>
            </a:r>
          </a:p>
          <a:p>
            <a:endParaRPr lang="ru-RU" sz="1100" dirty="0"/>
          </a:p>
        </p:txBody>
      </p:sp>
      <p:pic>
        <p:nvPicPr>
          <p:cNvPr id="22" name="Picture 14" descr="Документ с графиком и ручкой">
            <a:extLst>
              <a:ext uri="{FF2B5EF4-FFF2-40B4-BE49-F238E27FC236}">
                <a16:creationId xmlns:a16="http://schemas.microsoft.com/office/drawing/2014/main" id="{B5C759C1-23DD-22ED-4599-9C974E235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2" r="1412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804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876AC-9852-99E1-DBB1-698FAF99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10658476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Спасибо за внимание</a:t>
            </a:r>
            <a:br>
              <a:rPr lang="ru-RU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Вопросы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предложения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4514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D7317-BF68-633D-297B-363FBB87C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ru-RU" sz="4000" b="1" dirty="0"/>
              <a:t>Закладные трубы в коллайдере</a:t>
            </a:r>
          </a:p>
        </p:txBody>
      </p:sp>
      <p:pic>
        <p:nvPicPr>
          <p:cNvPr id="7" name="Рисунок 6" descr="Изображение выглядит как калькулятор, счеты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E9E2BB5-E3C1-5B22-6E32-EA562BFE5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4" b="31707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9CFA32B-79D3-FFD9-FEE7-E9BD63435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6946955" cy="1299943"/>
          </a:xfrm>
        </p:spPr>
        <p:txBody>
          <a:bodyPr>
            <a:normAutofit/>
          </a:bodyPr>
          <a:lstStyle/>
          <a:p>
            <a:r>
              <a:rPr lang="ru-RU" sz="2000" dirty="0"/>
              <a:t>Закладные трубы в коллайдере смонтированы, кроме участков где будут делаться дополнительные проходки в стенах коллайдера. </a:t>
            </a:r>
            <a:endParaRPr lang="en-US" sz="2000" dirty="0"/>
          </a:p>
        </p:txBody>
      </p:sp>
      <p:pic>
        <p:nvPicPr>
          <p:cNvPr id="9" name="Рисунок 8" descr="Изображение выглядит как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D17BD673-2876-CD28-EB47-78ADEE2A8B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0" b="3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Объект 4" descr="Изображение выглядит как бутылка, в помещении, пол&#10;&#10;Автоматически созданное описание">
            <a:extLst>
              <a:ext uri="{FF2B5EF4-FFF2-40B4-BE49-F238E27FC236}">
                <a16:creationId xmlns:a16="http://schemas.microsoft.com/office/drawing/2014/main" id="{5E334347-5A89-8F38-3B0C-6623ED3ED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9075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251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8972E-C81D-C0EA-918D-C0AD4407A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ru-RU" sz="3100" b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Прямолинейные участки центрального канала </a:t>
            </a:r>
            <a:br>
              <a:rPr lang="ru-RU" sz="31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100"/>
          </a:p>
        </p:txBody>
      </p:sp>
      <p:pic>
        <p:nvPicPr>
          <p:cNvPr id="21" name="Picture 4" descr="Календарь на столе">
            <a:extLst>
              <a:ext uri="{FF2B5EF4-FFF2-40B4-BE49-F238E27FC236}">
                <a16:creationId xmlns:a16="http://schemas.microsoft.com/office/drawing/2014/main" id="{5856BA69-5958-AEDD-C9F0-FA186C68B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9" r="37316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2" name="Объект 2">
            <a:extLst>
              <a:ext uri="{FF2B5EF4-FFF2-40B4-BE49-F238E27FC236}">
                <a16:creationId xmlns:a16="http://schemas.microsoft.com/office/drawing/2014/main" id="{051E9399-A6CE-378C-6669-3BC04A384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закуплены, все договоры подписаны.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14.05.2024 начинается монтаж кабельных трасс на прямолинейных участках коллайдера.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Порядок монтажа прошу согласовать</a:t>
            </a:r>
          </a:p>
          <a:p>
            <a:pPr marL="0" lvl="0" indent="0">
              <a:buNone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3.1  Участок МПД восточный период</a:t>
            </a:r>
          </a:p>
          <a:p>
            <a:pPr marL="0" lvl="0" indent="0">
              <a:buNone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3.2  Участок СПД восточный период</a:t>
            </a:r>
          </a:p>
          <a:p>
            <a:pPr marL="0" lvl="0" indent="0">
              <a:buNone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3.3. Участок СПД западный период</a:t>
            </a:r>
          </a:p>
          <a:p>
            <a:pPr marL="0" lvl="0" indent="0">
              <a:buNone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3.4  Участок МПД западный период</a:t>
            </a:r>
          </a:p>
          <a:p>
            <a:pPr marL="0" indent="0">
              <a:buNone/>
            </a:pPr>
            <a:r>
              <a:rPr lang="ru-R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Сроки 3-4 месяца (могут измениться). </a:t>
            </a:r>
          </a:p>
          <a:p>
            <a:pPr marL="0" indent="0">
              <a:buNone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ли проводить монтажные работы (пыльные работы)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33230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72780-88B0-9617-DD2C-D973150EB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122733"/>
            <a:ext cx="6125964" cy="1906863"/>
          </a:xfrm>
        </p:spPr>
        <p:txBody>
          <a:bodyPr anchor="b">
            <a:normAutofit/>
          </a:bodyPr>
          <a:lstStyle/>
          <a:p>
            <a:r>
              <a:rPr lang="ru-RU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Кабельные трассы под коллайдером </a:t>
            </a:r>
            <a:b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859E1-9B16-68AB-0FEE-7D70A8693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1872343"/>
            <a:ext cx="4114801" cy="4304620"/>
          </a:xfrm>
        </p:spPr>
        <p:txBody>
          <a:bodyPr>
            <a:normAutofit/>
          </a:bodyPr>
          <a:lstStyle/>
          <a:p>
            <a:pPr indent="0"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Арки коллайдера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Работы в арках коллайдера закончены</a:t>
            </a:r>
          </a:p>
          <a:p>
            <a:pPr marL="468630" indent="0">
              <a:buNone/>
            </a:pPr>
            <a:r>
              <a:rPr lang="ru-RU" sz="1800" b="1" dirty="0">
                <a:latin typeface="Calibri" panose="020F0502020204030204" pitchFamily="34" charset="0"/>
                <a:cs typeface="Times New Roman" panose="02020603050405020304" pitchFamily="18" charset="0"/>
              </a:rPr>
              <a:t>Прямолинейные участки</a:t>
            </a:r>
          </a:p>
          <a:p>
            <a:pPr marL="697230">
              <a:spcAft>
                <a:spcPts val="800"/>
              </a:spcAft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Кабельные трассы на участках ВЧ в процессе монтажа.</a:t>
            </a:r>
          </a:p>
          <a:p>
            <a:pPr marL="697230"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Монтаж кабельных трасс будет осуществляться по месту. 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pic>
        <p:nvPicPr>
          <p:cNvPr id="10" name="Рисунок 9" descr="Изображение выглядит как машина, инжиниринг, стальной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7A3CE5B6-4209-FF07-09BD-9CCD6A9F8B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r="18777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06B503-554D-09A9-D3D2-FD271CA1B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1952" b="4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машина, инжиниринг, в помещении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id="{3F10B7CF-FAE1-CB1E-BF51-8EF5609005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r="12418" b="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DB91942C-2F0E-4C8B-4FB6-A41275F58B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08343A46-1449-79DB-752B-3829BF48AD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92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 descr="Изображение выглядит как строительство, Алюминий, металл, Композитный материал&#10;&#10;Автоматически созданное описание">
            <a:extLst>
              <a:ext uri="{FF2B5EF4-FFF2-40B4-BE49-F238E27FC236}">
                <a16:creationId xmlns:a16="http://schemas.microsoft.com/office/drawing/2014/main" id="{9F739EDC-D556-8FAB-E68D-8A8421F4A1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4573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омпозитный материал, посудомоечная машина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35AFD85-0742-7FB7-E4DF-7585D3FA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" r="5" b="9383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омпозитный материал, стальной, посудомоечная машина, ручная тележка&#10;&#10;Автоматически созданное описание">
            <a:extLst>
              <a:ext uri="{FF2B5EF4-FFF2-40B4-BE49-F238E27FC236}">
                <a16:creationId xmlns:a16="http://schemas.microsoft.com/office/drawing/2014/main" id="{DD1018D7-F5C8-E15D-135A-8585E1A2A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омпозитный материал, стальной, строительств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6D176310-B97B-0BA3-5E12-C2F14F950F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альной, Композитный материал, лестница, инжиниринг&#10;&#10;Автоматически созданное описание">
            <a:extLst>
              <a:ext uri="{FF2B5EF4-FFF2-40B4-BE49-F238E27FC236}">
                <a16:creationId xmlns:a16="http://schemas.microsoft.com/office/drawing/2014/main" id="{8CD3C1C1-9974-6515-A844-135977E31B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9" r="-1" b="40451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55205-EB34-5EEA-78FE-09368699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ru-RU" sz="1800" b="1">
                <a:solidFill>
                  <a:srgbClr val="FFFFFF"/>
                </a:solidFill>
              </a:rPr>
              <a:t>Кабельные переходы с центральных каналов коллайдера к кабельным трассам под коллайдером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228017-9E5E-48CF-4E0F-D75482B13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r>
              <a:rPr lang="ru-RU" sz="1700" dirty="0">
                <a:solidFill>
                  <a:srgbClr val="FFFFFF"/>
                </a:solidFill>
                <a:latin typeface="Calibri" panose="020F0502020204030204" pitchFamily="34" charset="0"/>
                <a:cs typeface="Angsana New" panose="020B0502040204020203" pitchFamily="18" charset="-34"/>
              </a:rPr>
              <a:t>В арках коллайдера переходы сделаны.</a:t>
            </a:r>
          </a:p>
          <a:p>
            <a:r>
              <a:rPr lang="ru-RU" sz="1700" dirty="0">
                <a:solidFill>
                  <a:srgbClr val="FFFFFF"/>
                </a:solidFill>
                <a:latin typeface="Calibri" panose="020F0502020204030204" pitchFamily="34" charset="0"/>
                <a:cs typeface="Angsana New" panose="020B0502040204020203" pitchFamily="18" charset="-34"/>
              </a:rPr>
              <a:t>На прямолинейных участках в процессе монтажа так как не везде сделана трасса под коллайдером. </a:t>
            </a:r>
          </a:p>
          <a:p>
            <a:r>
              <a:rPr lang="ru-RU" sz="1700" dirty="0">
                <a:solidFill>
                  <a:srgbClr val="FFFFFF"/>
                </a:solidFill>
                <a:latin typeface="Calibri" panose="020F0502020204030204" pitchFamily="34" charset="0"/>
                <a:cs typeface="Angsana New" panose="020B0502040204020203" pitchFamily="18" charset="-34"/>
              </a:rPr>
              <a:t>Задержка происходит из-за того, что на прямолинейных участках стоят не то оборудование которое должно идти по проекту.</a:t>
            </a:r>
          </a:p>
          <a:p>
            <a:pPr marL="0" indent="0">
              <a:buNone/>
            </a:pPr>
            <a:endParaRPr lang="ru-RU" sz="1700" dirty="0">
              <a:solidFill>
                <a:srgbClr val="FFFFFF"/>
              </a:solidFill>
              <a:latin typeface="Calibri" panose="020F0502020204030204" pitchFamily="34" charset="0"/>
              <a:cs typeface="Angsana New" panose="020B0502040204020203" pitchFamily="18" charset="-34"/>
            </a:endParaRPr>
          </a:p>
          <a:p>
            <a:pPr marL="0" indent="0">
              <a:buNone/>
            </a:pPr>
            <a:endParaRPr lang="ru-RU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18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95153-2C25-7BF5-17E1-E9CF42B8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2328177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b="1" dirty="0"/>
              <a:t>Проектирование т</a:t>
            </a:r>
            <a:r>
              <a:rPr lang="en-US" sz="3600" b="1" dirty="0"/>
              <a:t>расс в </a:t>
            </a:r>
            <a:r>
              <a:rPr lang="en-US" sz="3600" b="1" dirty="0" err="1"/>
              <a:t>гензалах</a:t>
            </a:r>
            <a:r>
              <a:rPr lang="en-US" sz="3600" b="1" dirty="0"/>
              <a:t> ВЧ</a:t>
            </a:r>
            <a:br>
              <a:rPr lang="ru-RU" b="1" dirty="0"/>
            </a:br>
            <a:endParaRPr lang="en-US" b="1" dirty="0"/>
          </a:p>
        </p:txBody>
      </p:sp>
      <p:pic>
        <p:nvPicPr>
          <p:cNvPr id="4" name="Picture 4" descr="Рулоны чертежей">
            <a:extLst>
              <a:ext uri="{FF2B5EF4-FFF2-40B4-BE49-F238E27FC236}">
                <a16:creationId xmlns:a16="http://schemas.microsoft.com/office/drawing/2014/main" id="{C876422F-BCF2-02BE-6500-DD7FD7CD6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7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FAC284E-6026-4C0E-6960-8B2E38E55B2A}"/>
              </a:ext>
            </a:extLst>
          </p:cNvPr>
          <p:cNvSpPr txBox="1">
            <a:spLocks/>
          </p:cNvSpPr>
          <p:nvPr/>
        </p:nvSpPr>
        <p:spPr>
          <a:xfrm>
            <a:off x="5211650" y="2194660"/>
            <a:ext cx="5998840" cy="396647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AutoNum type="arabicPeriod"/>
            </a:pPr>
            <a:r>
              <a:rPr lang="ru-RU" sz="2200" b="1" dirty="0"/>
              <a:t>Выполнен монтаж кабельных трасс внутри помещений гензалов ВЧ, помещений 182 и 141.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endParaRPr lang="ru-RU" sz="2200" b="1" dirty="0"/>
          </a:p>
          <a:p>
            <a:pPr marL="342900" indent="-342900">
              <a:buAutoNum type="arabicPeriod"/>
            </a:pPr>
            <a:r>
              <a:rPr lang="ru-RU" sz="2200" b="1" dirty="0"/>
              <a:t>Кабели внутри помещений прокинуты.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endParaRPr lang="ru-RU" sz="2200" b="1" dirty="0"/>
          </a:p>
          <a:p>
            <a:pPr marL="342900" indent="-342900">
              <a:buAutoNum type="arabicPeriod"/>
            </a:pPr>
            <a:r>
              <a:rPr lang="ru-RU" sz="2200" b="1" dirty="0"/>
              <a:t>Продолжение работ по прокладке кабелей в тоннель коллайдера будет продолжено после монтажа кабельной трассы на прямолинейном участке.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endParaRPr lang="ru-RU" sz="2200" b="1" dirty="0"/>
          </a:p>
          <a:p>
            <a:pPr marL="342900" indent="-342900">
              <a:buAutoNum type="arabicPeriod"/>
            </a:pPr>
            <a:r>
              <a:rPr lang="ru-RU" sz="2200" b="1" dirty="0"/>
              <a:t>Срок выполнения окончательного монтажа 2 недели.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endParaRPr lang="ru-RU" sz="2200" b="1" dirty="0"/>
          </a:p>
          <a:p>
            <a:pPr marL="342900" indent="-342900">
              <a:buAutoNum type="arabicPeriod"/>
            </a:pPr>
            <a:r>
              <a:rPr lang="ru-RU" sz="2200" b="1" dirty="0"/>
              <a:t>Готовится исполнительная документация по прокладке кабелей ВЧ.</a:t>
            </a:r>
          </a:p>
          <a:p>
            <a:br>
              <a:rPr lang="ru-RU" sz="1800" b="1" dirty="0"/>
            </a:b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53447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3C008-3535-B426-C1E7-7AF60601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 кабельных трасс для защиты от срыва сверхпроводимости и ССО (Заказчик Иванов Е. В. и Горелышев И.В)</a:t>
            </a:r>
            <a:b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/>
          </a:p>
        </p:txBody>
      </p:sp>
      <p:pic>
        <p:nvPicPr>
          <p:cNvPr id="5" name="Picture 4" descr="Рулоны чертежей">
            <a:extLst>
              <a:ext uri="{FF2B5EF4-FFF2-40B4-BE49-F238E27FC236}">
                <a16:creationId xmlns:a16="http://schemas.microsoft.com/office/drawing/2014/main" id="{484CC3C5-B053-8EAF-6AD9-FB8E71016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7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B3BF49-C5C2-51CC-B1A6-8BEC5D919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по трассам готов, подписан, утвержден.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Фирмой смета </a:t>
            </a: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посчитана и предоставлена, однако, руководством было принято решение согласовать смету 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ОКСе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Сейчас сумма договора после расчетов в </a:t>
            </a:r>
            <a:r>
              <a:rPr lang="ru-RU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ОКСе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замечаниями составляет 24 млн. В </a:t>
            </a:r>
            <a:r>
              <a:rPr lang="ru-RU" sz="15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ОКСе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обещали к 20 мая будет предоставлена окончательная сумма договора по работам.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мы согласуем </a:t>
            </a:r>
            <a:r>
              <a:rPr lang="ru-RU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эту сумму, то с 1.06 фирма готова начать предварительные работы по монтажу кабельной трассы.</a:t>
            </a: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Монтаж кабельных трасс (сроки зависят от подрядных организаций коллайдера, так как монтаж будет осуществляться частично по существующим кабельным трассам и через новые дополнительные проходки в стенах коллайдера.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 нужно написать гарантийное письмо на начало досрочных работ.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ru-RU" sz="1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монтаж и прокладку кабеля срок 4 месяца (могут измениться). </a:t>
            </a:r>
          </a:p>
          <a:p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1934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2FD25C-FF78-AA70-C897-FB986499E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239F71-162E-CC33-C7D4-F183CC37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проходки в стенах коллайдера. </a:t>
            </a:r>
            <a:br>
              <a:rPr lang="ru-RU" sz="1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(Заказчик Захаров) Ответственный: </a:t>
            </a:r>
            <a:r>
              <a:rPr lang="ru-RU" sz="19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Негей</a:t>
            </a:r>
            <a:r>
              <a:rPr lang="ru-RU" sz="1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Е.А.</a:t>
            </a:r>
            <a:br>
              <a:rPr lang="ru-RU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9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CBC397-61B7-FCAC-7D53-706B52202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77500" lnSpcReduction="20000"/>
          </a:bodyPr>
          <a:lstStyle/>
          <a:p>
            <a:pPr marL="457200" indent="0">
              <a:buNone/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проходки в помещениях коллайдера сделаны. Однако, после проектирования кабельных трасс нужно еще сделать проходки в комнате 124. ТЗ на проектирование готово, сейчас документы отправлены в ОКС.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еще  одно сложное место: прокладка кабельной трассы и кабелей из помещения 116 в помещение 117. Сейчас находится на согласовании у Кометы.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процедуры заключения договора, монтажные работы.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2 месяца после заключения договора.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6335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04D06-5153-40C8-EB46-043ED95E1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 трасс системы питания магнитов и линз (Заказчик Карпинский В.Н)</a:t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5" name="Picture 4" descr="Рулоны чертежей">
            <a:extLst>
              <a:ext uri="{FF2B5EF4-FFF2-40B4-BE49-F238E27FC236}">
                <a16:creationId xmlns:a16="http://schemas.microsoft.com/office/drawing/2014/main" id="{18A1FAF8-020E-2B25-E6FA-85AD4705E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56" r="-1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877BA72-BE01-9294-61C6-041E77BA5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pPr marL="240030" indent="0">
              <a:buNone/>
            </a:pP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ТЗ на проектирование готово, согласовано.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Сейчас фирмой ЭППТ готовится проект по прокладке кабельных трасс. Сроки проектирования 3-4 месяца.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процедура согласования сметы на проект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процедуры согласования сметы на монтажные работы после получения проекта.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монтажные работы. Выполнять работы планирует фирма ЭППТ.</a:t>
            </a:r>
          </a:p>
          <a:p>
            <a:pPr marL="468630">
              <a:spcAft>
                <a:spcPts val="800"/>
              </a:spcAft>
            </a:pP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 примерно </a:t>
            </a:r>
            <a:r>
              <a:rPr lang="ru-RU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ru-RU" sz="1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месяцев. </a:t>
            </a:r>
          </a:p>
          <a:p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0227152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784</Words>
  <Application>Microsoft Office PowerPoint</Application>
  <PresentationFormat>Широкоэкранный</PresentationFormat>
  <Paragraphs>69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Работы по монтажу кабельных трасс коллайдера.</vt:lpstr>
      <vt:lpstr>Закладные трубы в коллайдере</vt:lpstr>
      <vt:lpstr>Прямолинейные участки центрального канала  </vt:lpstr>
      <vt:lpstr>Кабельные трассы под коллайдером  </vt:lpstr>
      <vt:lpstr>Кабельные переходы с центральных каналов коллайдера к кабельным трассам под коллайдером </vt:lpstr>
      <vt:lpstr>Проектирование трасс в гензалах ВЧ </vt:lpstr>
      <vt:lpstr>Проектирование кабельных трасс для защиты от срыва сверхпроводимости и ССО (Заказчик Иванов Е. В. и Горелышев И.В) </vt:lpstr>
      <vt:lpstr>Дополнительные проходки в стенах коллайдера.  (Заказчик Захаров) Ответственный: Негей Е.А. </vt:lpstr>
      <vt:lpstr>Проектирование трасс системы питания магнитов и линз (Заказчик Карпинский В.Н) </vt:lpstr>
      <vt:lpstr>Проектирование кабельных трасс, размещение стоек управления внутри помещений коллайдера.  (Отв. Пономарев) </vt:lpstr>
      <vt:lpstr>Прокладка кабелей по кабельным трассам коллайдера </vt:lpstr>
      <vt:lpstr>Спасибо за внимание Вопросы и предложения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работ по прокладке кабельной трасс коллайдера.</dc:title>
  <dc:creator>Андрей Зах</dc:creator>
  <cp:lastModifiedBy>Андрей Зах</cp:lastModifiedBy>
  <cp:revision>42</cp:revision>
  <dcterms:created xsi:type="dcterms:W3CDTF">2023-09-27T07:20:37Z</dcterms:created>
  <dcterms:modified xsi:type="dcterms:W3CDTF">2024-05-08T10:30:42Z</dcterms:modified>
</cp:coreProperties>
</file>