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60" r:id="rId2"/>
    <p:sldId id="290" r:id="rId3"/>
    <p:sldId id="292" r:id="rId4"/>
    <p:sldId id="309" r:id="rId5"/>
    <p:sldId id="305" r:id="rId6"/>
    <p:sldId id="295" r:id="rId7"/>
    <p:sldId id="28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ric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80" autoAdjust="0"/>
  </p:normalViewPr>
  <p:slideViewPr>
    <p:cSldViewPr snapToGrid="0">
      <p:cViewPr varScale="1">
        <p:scale>
          <a:sx n="109" d="100"/>
          <a:sy n="109" d="100"/>
        </p:scale>
        <p:origin x="67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57FE36-D627-4F70-A9C7-82955E2566A3}" type="datetimeFigureOut">
              <a:rPr lang="en-US" smtClean="0"/>
              <a:t>5/22/2024</a:t>
            </a:fld>
            <a:endParaRPr lang="en-US"/>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3DC738-6217-4077-A5AD-397343E92065}" type="slidenum">
              <a:rPr lang="en-US" smtClean="0"/>
              <a:t>‹#›</a:t>
            </a:fld>
            <a:endParaRPr lang="en-US"/>
          </a:p>
        </p:txBody>
      </p:sp>
    </p:spTree>
    <p:extLst>
      <p:ext uri="{BB962C8B-B14F-4D97-AF65-F5344CB8AC3E}">
        <p14:creationId xmlns:p14="http://schemas.microsoft.com/office/powerpoint/2010/main" val="42216795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2835E-299B-4446-9F0A-0EF0E71C7E2E}" type="datetimeFigureOut">
              <a:rPr lang="en-US" smtClean="0"/>
              <a:t>5/22/2024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C81E7-7D68-42C6-B859-D60EB037F57C}" type="slidenum">
              <a:rPr lang="en-US" smtClean="0"/>
              <a:t>‹#›</a:t>
            </a:fld>
            <a:endParaRPr lang="en-US"/>
          </a:p>
        </p:txBody>
      </p:sp>
    </p:spTree>
    <p:extLst>
      <p:ext uri="{BB962C8B-B14F-4D97-AF65-F5344CB8AC3E}">
        <p14:creationId xmlns:p14="http://schemas.microsoft.com/office/powerpoint/2010/main" val="33950482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A78C81E7-7D68-42C6-B859-D60EB037F57C}" type="slidenum">
              <a:rPr lang="en-US" smtClean="0"/>
              <a:t>1</a:t>
            </a:fld>
            <a:endParaRPr lang="en-US"/>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100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433A-8005-4310-B13D-704015C31A75}" type="slidenum">
              <a:rPr lang="it-IT" smtClean="0"/>
              <a:pPr/>
              <a:t>2</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899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433A-8005-4310-B13D-704015C31A75}" type="slidenum">
              <a:rPr lang="it-IT" smtClean="0"/>
              <a:pPr/>
              <a:t>3</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87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433A-8005-4310-B13D-704015C31A75}" type="slidenum">
              <a:rPr lang="it-IT" smtClean="0"/>
              <a:pPr/>
              <a:t>4</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314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433A-8005-4310-B13D-704015C31A75}" type="slidenum">
              <a:rPr lang="it-IT" smtClean="0"/>
              <a:pPr/>
              <a:t>5</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650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433A-8005-4310-B13D-704015C31A75}" type="slidenum">
              <a:rPr lang="it-IT" smtClean="0"/>
              <a:pPr/>
              <a:t>6</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7578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433A-8005-4310-B13D-704015C31A75}" type="slidenum">
              <a:rPr lang="it-IT" smtClean="0"/>
              <a:pPr/>
              <a:t>7</a:t>
            </a:fld>
            <a:endParaRPr lang="it-IT"/>
          </a:p>
        </p:txBody>
      </p:sp>
      <p:sp>
        <p:nvSpPr>
          <p:cNvPr id="5" name="Segnaposto piè di pagina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423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F5BE6DC6-E85D-496E-9952-F46F0A760F9E}" type="datetime1">
              <a:rPr lang="ru-RU" smtClean="0"/>
              <a:t>22.05.2024</a:t>
            </a:fld>
            <a:endParaRPr lang="en-US"/>
          </a:p>
        </p:txBody>
      </p:sp>
      <p:sp>
        <p:nvSpPr>
          <p:cNvPr id="5" name="Segnaposto piè di pagina 4"/>
          <p:cNvSpPr>
            <a:spLocks noGrp="1"/>
          </p:cNvSpPr>
          <p:nvPr>
            <p:ph type="ftr" sz="quarter" idx="11"/>
          </p:nvPr>
        </p:nvSpPr>
        <p:spPr/>
        <p:txBody>
          <a:bodyPr/>
          <a:lstStyle/>
          <a:p>
            <a:r>
              <a:rPr lang="en-US"/>
              <a:t>template</a:t>
            </a:r>
          </a:p>
        </p:txBody>
      </p:sp>
      <p:sp>
        <p:nvSpPr>
          <p:cNvPr id="6" name="Segnaposto numero diapositiva 5"/>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382359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DA2CA3F0-D188-4758-9A4F-B2541FBB4109}" type="datetime1">
              <a:rPr lang="ru-RU" smtClean="0"/>
              <a:t>22.05.2024</a:t>
            </a:fld>
            <a:endParaRPr lang="en-US"/>
          </a:p>
        </p:txBody>
      </p:sp>
      <p:sp>
        <p:nvSpPr>
          <p:cNvPr id="5" name="Segnaposto piè di pagina 4"/>
          <p:cNvSpPr>
            <a:spLocks noGrp="1"/>
          </p:cNvSpPr>
          <p:nvPr>
            <p:ph type="ftr" sz="quarter" idx="11"/>
          </p:nvPr>
        </p:nvSpPr>
        <p:spPr/>
        <p:txBody>
          <a:bodyPr/>
          <a:lstStyle/>
          <a:p>
            <a:r>
              <a:rPr lang="en-US"/>
              <a:t>template</a:t>
            </a:r>
          </a:p>
        </p:txBody>
      </p:sp>
      <p:sp>
        <p:nvSpPr>
          <p:cNvPr id="6" name="Segnaposto numero diapositiva 5"/>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19887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57709527-1285-4ED0-95C2-F843168A458E}" type="datetime1">
              <a:rPr lang="ru-RU" smtClean="0"/>
              <a:t>22.05.2024</a:t>
            </a:fld>
            <a:endParaRPr lang="en-US"/>
          </a:p>
        </p:txBody>
      </p:sp>
      <p:sp>
        <p:nvSpPr>
          <p:cNvPr id="5" name="Segnaposto piè di pagina 4"/>
          <p:cNvSpPr>
            <a:spLocks noGrp="1"/>
          </p:cNvSpPr>
          <p:nvPr>
            <p:ph type="ftr" sz="quarter" idx="11"/>
          </p:nvPr>
        </p:nvSpPr>
        <p:spPr/>
        <p:txBody>
          <a:bodyPr/>
          <a:lstStyle/>
          <a:p>
            <a:r>
              <a:rPr lang="en-US"/>
              <a:t>template</a:t>
            </a:r>
          </a:p>
        </p:txBody>
      </p:sp>
      <p:sp>
        <p:nvSpPr>
          <p:cNvPr id="6" name="Segnaposto numero diapositiva 5"/>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174053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9B09E9-2BF4-4A53-A82E-F6BB1F74BB5B}" type="datetime1">
              <a:rPr lang="ru-RU" smtClean="0"/>
              <a:t>22.05.2024</a:t>
            </a:fld>
            <a:endParaRPr lang="en-US"/>
          </a:p>
        </p:txBody>
      </p:sp>
      <p:sp>
        <p:nvSpPr>
          <p:cNvPr id="5" name="Segnaposto piè di pagina 4"/>
          <p:cNvSpPr>
            <a:spLocks noGrp="1"/>
          </p:cNvSpPr>
          <p:nvPr>
            <p:ph type="ftr" sz="quarter" idx="11"/>
          </p:nvPr>
        </p:nvSpPr>
        <p:spPr/>
        <p:txBody>
          <a:bodyPr/>
          <a:lstStyle/>
          <a:p>
            <a:r>
              <a:rPr lang="en-US"/>
              <a:t>template</a:t>
            </a:r>
          </a:p>
        </p:txBody>
      </p:sp>
      <p:sp>
        <p:nvSpPr>
          <p:cNvPr id="6" name="Segnaposto numero diapositiva 5"/>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36529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61CAA4-4CBA-4C19-8F46-87871498EAD7}" type="datetime1">
              <a:rPr lang="ru-RU" smtClean="0"/>
              <a:t>22.05.2024</a:t>
            </a:fld>
            <a:endParaRPr lang="en-US"/>
          </a:p>
        </p:txBody>
      </p:sp>
      <p:sp>
        <p:nvSpPr>
          <p:cNvPr id="5" name="Segnaposto piè di pagina 4"/>
          <p:cNvSpPr>
            <a:spLocks noGrp="1"/>
          </p:cNvSpPr>
          <p:nvPr>
            <p:ph type="ftr" sz="quarter" idx="11"/>
          </p:nvPr>
        </p:nvSpPr>
        <p:spPr/>
        <p:txBody>
          <a:bodyPr/>
          <a:lstStyle/>
          <a:p>
            <a:r>
              <a:rPr lang="en-US"/>
              <a:t>template</a:t>
            </a:r>
          </a:p>
        </p:txBody>
      </p:sp>
      <p:sp>
        <p:nvSpPr>
          <p:cNvPr id="6" name="Segnaposto numero diapositiva 5"/>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134588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DE246012-C5BC-40CF-91F2-810637D7244F}" type="datetime1">
              <a:rPr lang="ru-RU" smtClean="0"/>
              <a:t>22.05.2024</a:t>
            </a:fld>
            <a:endParaRPr lang="en-US"/>
          </a:p>
        </p:txBody>
      </p:sp>
      <p:sp>
        <p:nvSpPr>
          <p:cNvPr id="6" name="Segnaposto piè di pagina 5"/>
          <p:cNvSpPr>
            <a:spLocks noGrp="1"/>
          </p:cNvSpPr>
          <p:nvPr>
            <p:ph type="ftr" sz="quarter" idx="11"/>
          </p:nvPr>
        </p:nvSpPr>
        <p:spPr/>
        <p:txBody>
          <a:bodyPr/>
          <a:lstStyle/>
          <a:p>
            <a:r>
              <a:rPr lang="en-US"/>
              <a:t>template</a:t>
            </a:r>
          </a:p>
        </p:txBody>
      </p:sp>
      <p:sp>
        <p:nvSpPr>
          <p:cNvPr id="7" name="Segnaposto numero diapositiva 6"/>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290722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CDA7FFC8-05A2-40C0-B135-7900AE7601F2}" type="datetime1">
              <a:rPr lang="ru-RU" smtClean="0"/>
              <a:t>22.05.2024</a:t>
            </a:fld>
            <a:endParaRPr lang="en-US"/>
          </a:p>
        </p:txBody>
      </p:sp>
      <p:sp>
        <p:nvSpPr>
          <p:cNvPr id="8" name="Segnaposto piè di pagina 7"/>
          <p:cNvSpPr>
            <a:spLocks noGrp="1"/>
          </p:cNvSpPr>
          <p:nvPr>
            <p:ph type="ftr" sz="quarter" idx="11"/>
          </p:nvPr>
        </p:nvSpPr>
        <p:spPr/>
        <p:txBody>
          <a:bodyPr/>
          <a:lstStyle/>
          <a:p>
            <a:r>
              <a:rPr lang="en-US"/>
              <a:t>template</a:t>
            </a:r>
          </a:p>
        </p:txBody>
      </p:sp>
      <p:sp>
        <p:nvSpPr>
          <p:cNvPr id="9" name="Segnaposto numero diapositiva 8"/>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233094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C879F0DA-397F-4535-BB31-9C7842BBFA19}" type="datetime1">
              <a:rPr lang="ru-RU" smtClean="0"/>
              <a:t>22.05.2024</a:t>
            </a:fld>
            <a:endParaRPr lang="en-US"/>
          </a:p>
        </p:txBody>
      </p:sp>
      <p:sp>
        <p:nvSpPr>
          <p:cNvPr id="4" name="Segnaposto piè di pagina 3"/>
          <p:cNvSpPr>
            <a:spLocks noGrp="1"/>
          </p:cNvSpPr>
          <p:nvPr>
            <p:ph type="ftr" sz="quarter" idx="11"/>
          </p:nvPr>
        </p:nvSpPr>
        <p:spPr/>
        <p:txBody>
          <a:bodyPr/>
          <a:lstStyle/>
          <a:p>
            <a:r>
              <a:rPr lang="en-US"/>
              <a:t>template</a:t>
            </a:r>
          </a:p>
        </p:txBody>
      </p:sp>
      <p:sp>
        <p:nvSpPr>
          <p:cNvPr id="5" name="Segnaposto numero diapositiva 4"/>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37380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6CFBEBF-14CC-48BD-B5BF-58B73CE4AB87}" type="datetime1">
              <a:rPr lang="ru-RU" smtClean="0"/>
              <a:t>22.05.2024</a:t>
            </a:fld>
            <a:endParaRPr lang="en-US"/>
          </a:p>
        </p:txBody>
      </p:sp>
      <p:sp>
        <p:nvSpPr>
          <p:cNvPr id="3" name="Segnaposto piè di pagina 2"/>
          <p:cNvSpPr>
            <a:spLocks noGrp="1"/>
          </p:cNvSpPr>
          <p:nvPr>
            <p:ph type="ftr" sz="quarter" idx="11"/>
          </p:nvPr>
        </p:nvSpPr>
        <p:spPr/>
        <p:txBody>
          <a:bodyPr/>
          <a:lstStyle/>
          <a:p>
            <a:r>
              <a:rPr lang="en-US"/>
              <a:t>template</a:t>
            </a:r>
          </a:p>
        </p:txBody>
      </p:sp>
      <p:sp>
        <p:nvSpPr>
          <p:cNvPr id="4" name="Segnaposto numero diapositiva 3"/>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336118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8F75062-BC0E-4A52-8BB5-3A18A03DDD12}" type="datetime1">
              <a:rPr lang="ru-RU" smtClean="0"/>
              <a:t>22.05.2024</a:t>
            </a:fld>
            <a:endParaRPr lang="en-US"/>
          </a:p>
        </p:txBody>
      </p:sp>
      <p:sp>
        <p:nvSpPr>
          <p:cNvPr id="6" name="Segnaposto piè di pagina 5"/>
          <p:cNvSpPr>
            <a:spLocks noGrp="1"/>
          </p:cNvSpPr>
          <p:nvPr>
            <p:ph type="ftr" sz="quarter" idx="11"/>
          </p:nvPr>
        </p:nvSpPr>
        <p:spPr/>
        <p:txBody>
          <a:bodyPr/>
          <a:lstStyle/>
          <a:p>
            <a:r>
              <a:rPr lang="en-US"/>
              <a:t>template</a:t>
            </a:r>
          </a:p>
        </p:txBody>
      </p:sp>
      <p:sp>
        <p:nvSpPr>
          <p:cNvPr id="7" name="Segnaposto numero diapositiva 6"/>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229829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3D3823D-991E-4A7B-909B-CE0751588956}" type="datetime1">
              <a:rPr lang="ru-RU" smtClean="0"/>
              <a:t>22.05.2024</a:t>
            </a:fld>
            <a:endParaRPr lang="en-US"/>
          </a:p>
        </p:txBody>
      </p:sp>
      <p:sp>
        <p:nvSpPr>
          <p:cNvPr id="6" name="Segnaposto piè di pagina 5"/>
          <p:cNvSpPr>
            <a:spLocks noGrp="1"/>
          </p:cNvSpPr>
          <p:nvPr>
            <p:ph type="ftr" sz="quarter" idx="11"/>
          </p:nvPr>
        </p:nvSpPr>
        <p:spPr/>
        <p:txBody>
          <a:bodyPr/>
          <a:lstStyle/>
          <a:p>
            <a:r>
              <a:rPr lang="en-US"/>
              <a:t>template</a:t>
            </a:r>
          </a:p>
        </p:txBody>
      </p:sp>
      <p:sp>
        <p:nvSpPr>
          <p:cNvPr id="7" name="Segnaposto numero diapositiva 6"/>
          <p:cNvSpPr>
            <a:spLocks noGrp="1"/>
          </p:cNvSpPr>
          <p:nvPr>
            <p:ph type="sldNum" sz="quarter" idx="12"/>
          </p:nvPr>
        </p:nvSpPr>
        <p:spPr/>
        <p:txBody>
          <a:bodyPr/>
          <a:lstStyle/>
          <a:p>
            <a:fld id="{71F29DC4-B0AE-4A3D-A364-00B4E69EED63}" type="slidenum">
              <a:rPr lang="en-US" smtClean="0"/>
              <a:t>‹#›</a:t>
            </a:fld>
            <a:endParaRPr lang="en-US"/>
          </a:p>
        </p:txBody>
      </p:sp>
    </p:spTree>
    <p:extLst>
      <p:ext uri="{BB962C8B-B14F-4D97-AF65-F5344CB8AC3E}">
        <p14:creationId xmlns:p14="http://schemas.microsoft.com/office/powerpoint/2010/main" val="187608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B3EDE-B0B9-48CA-BA6C-6BDD21EA155F}" type="datetime1">
              <a:rPr lang="ru-RU" smtClean="0"/>
              <a:t>22.05.2024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template</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29DC4-B0AE-4A3D-A364-00B4E69EED63}" type="slidenum">
              <a:rPr lang="en-US" smtClean="0"/>
              <a:t>‹#›</a:t>
            </a:fld>
            <a:endParaRPr lang="en-US"/>
          </a:p>
        </p:txBody>
      </p:sp>
    </p:spTree>
    <p:extLst>
      <p:ext uri="{BB962C8B-B14F-4D97-AF65-F5344CB8AC3E}">
        <p14:creationId xmlns:p14="http://schemas.microsoft.com/office/powerpoint/2010/main" val="134822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jpeg"/><Relationship Id="rId7"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4820" y="410393"/>
            <a:ext cx="2864811" cy="1499114"/>
          </a:xfrm>
          <a:prstGeom prst="rect">
            <a:avLst/>
          </a:prstGeom>
        </p:spPr>
      </p:pic>
      <p:sp>
        <p:nvSpPr>
          <p:cNvPr id="11" name="Titolo 1"/>
          <p:cNvSpPr>
            <a:spLocks noGrp="1"/>
          </p:cNvSpPr>
          <p:nvPr>
            <p:ph type="ctrTitle"/>
          </p:nvPr>
        </p:nvSpPr>
        <p:spPr>
          <a:xfrm>
            <a:off x="1206500" y="1489282"/>
            <a:ext cx="9182600" cy="1902073"/>
          </a:xfrm>
        </p:spPr>
        <p:txBody>
          <a:bodyPr>
            <a:normAutofit/>
          </a:bodyPr>
          <a:lstStyle/>
          <a:p>
            <a:r>
              <a:rPr lang="en-US" sz="4000" dirty="0">
                <a:latin typeface="Times New Roman" panose="02020603050405020304" pitchFamily="18" charset="0"/>
                <a:cs typeface="Times New Roman" panose="02020603050405020304" pitchFamily="18" charset="0"/>
              </a:rPr>
              <a:t>Stochastic cooling system @ NICA</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state of affairs, May 2024 </a:t>
            </a:r>
            <a:endParaRPr lang="it-IT" sz="3600" dirty="0">
              <a:latin typeface="Times New Roman" panose="02020603050405020304" pitchFamily="18" charset="0"/>
              <a:cs typeface="Times New Roman" panose="02020603050405020304" pitchFamily="18" charset="0"/>
            </a:endParaRPr>
          </a:p>
        </p:txBody>
      </p:sp>
      <p:sp>
        <p:nvSpPr>
          <p:cNvPr id="5" name="Rettangolo 4"/>
          <p:cNvSpPr/>
          <p:nvPr/>
        </p:nvSpPr>
        <p:spPr>
          <a:xfrm>
            <a:off x="2468228" y="5959531"/>
            <a:ext cx="7219048" cy="738664"/>
          </a:xfrm>
          <a:prstGeom prst="rect">
            <a:avLst/>
          </a:prstGeom>
        </p:spPr>
        <p:txBody>
          <a:bodyPr wrap="square">
            <a:spAutoFit/>
          </a:bodyPr>
          <a:lstStyle/>
          <a:p>
            <a:pPr algn="ctr"/>
            <a:endParaRPr lang="en-US" sz="2800" dirty="0">
              <a:solidFill>
                <a:schemeClr val="bg1">
                  <a:lumMod val="50000"/>
                </a:schemeClr>
              </a:solidFill>
              <a:latin typeface="Arial" pitchFamily="34" charset="0"/>
              <a:cs typeface="Arial" pitchFamily="34" charset="0"/>
            </a:endParaRPr>
          </a:p>
          <a:p>
            <a:pPr algn="ctr"/>
            <a:r>
              <a:rPr lang="en-US" sz="1400" dirty="0">
                <a:solidFill>
                  <a:schemeClr val="bg1">
                    <a:lumMod val="50000"/>
                  </a:schemeClr>
                </a:solidFill>
                <a:latin typeface="Arial" pitchFamily="34" charset="0"/>
                <a:cs typeface="Arial" pitchFamily="34" charset="0"/>
              </a:rPr>
              <a:t>template</a:t>
            </a:r>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687276" y="41436"/>
            <a:ext cx="2094044" cy="2094044"/>
          </a:xfrm>
          <a:prstGeom prst="rect">
            <a:avLst/>
          </a:prstGeom>
        </p:spPr>
      </p:pic>
      <p:sp>
        <p:nvSpPr>
          <p:cNvPr id="6" name="CasellaDiTesto 5"/>
          <p:cNvSpPr txBox="1"/>
          <p:nvPr/>
        </p:nvSpPr>
        <p:spPr>
          <a:xfrm>
            <a:off x="544820" y="3845974"/>
            <a:ext cx="3807453" cy="769441"/>
          </a:xfrm>
          <a:prstGeom prst="rect">
            <a:avLst/>
          </a:prstGeom>
          <a:noFill/>
        </p:spPr>
        <p:txBody>
          <a:bodyPr wrap="none" rtlCol="0">
            <a:spAutoFit/>
          </a:bodyPr>
          <a:lstStyle/>
          <a:p>
            <a:r>
              <a:rPr lang="en-US" sz="2200" b="1" dirty="0">
                <a:latin typeface="Times New Roman" panose="02020603050405020304" pitchFamily="18" charset="0"/>
                <a:cs typeface="Times New Roman" panose="02020603050405020304" pitchFamily="18" charset="0"/>
              </a:rPr>
              <a:t>template author(JINR LHEP)</a:t>
            </a:r>
          </a:p>
          <a:p>
            <a:r>
              <a:rPr lang="en-US" sz="2200" i="1" dirty="0" err="1">
                <a:latin typeface="Times New Roman" panose="02020603050405020304" pitchFamily="18" charset="0"/>
                <a:cs typeface="Times New Roman" panose="02020603050405020304" pitchFamily="18" charset="0"/>
              </a:rPr>
              <a:t>e-mail:shpakov@jinr.ru</a:t>
            </a:r>
            <a:endParaRPr lang="en-US" sz="2200" i="1"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3686308" y="4839201"/>
            <a:ext cx="5155386"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on behalf of JINR LHEP collaboration</a:t>
            </a:r>
          </a:p>
        </p:txBody>
      </p:sp>
    </p:spTree>
    <p:extLst>
      <p:ext uri="{BB962C8B-B14F-4D97-AF65-F5344CB8AC3E}">
        <p14:creationId xmlns:p14="http://schemas.microsoft.com/office/powerpoint/2010/main" val="120173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5612152" y="343430"/>
            <a:ext cx="1518410" cy="400110"/>
          </a:xfrm>
          <a:prstGeom prst="rect">
            <a:avLst/>
          </a:prstGeom>
          <a:noFill/>
        </p:spPr>
        <p:txBody>
          <a:bodyPr wrap="square" rtlCol="0">
            <a:spAutoFit/>
          </a:bodyPr>
          <a:lstStyle/>
          <a:p>
            <a:r>
              <a:rPr lang="en-US" sz="2000" b="1" i="1" dirty="0">
                <a:solidFill>
                  <a:prstClr val="black"/>
                </a:solidFill>
                <a:latin typeface="Times New Roman"/>
                <a:cs typeface="Arial" pitchFamily="34" charset="0"/>
              </a:rPr>
              <a:t>Introduction</a:t>
            </a:r>
          </a:p>
        </p:txBody>
      </p:sp>
      <p:grpSp>
        <p:nvGrpSpPr>
          <p:cNvPr id="30" name="Gruppo 29"/>
          <p:cNvGrpSpPr/>
          <p:nvPr/>
        </p:nvGrpSpPr>
        <p:grpSpPr>
          <a:xfrm>
            <a:off x="838201" y="373895"/>
            <a:ext cx="9098924" cy="753202"/>
            <a:chOff x="228601" y="96783"/>
            <a:chExt cx="9098924" cy="753202"/>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1" y="96783"/>
              <a:ext cx="1439372" cy="753202"/>
            </a:xfrm>
            <a:prstGeom prst="rect">
              <a:avLst/>
            </a:prstGeom>
          </p:spPr>
        </p:pic>
        <p:cxnSp>
          <p:nvCxnSpPr>
            <p:cNvPr id="26" name="Connettore 1 25"/>
            <p:cNvCxnSpPr/>
            <p:nvPr/>
          </p:nvCxnSpPr>
          <p:spPr>
            <a:xfrm flipV="1">
              <a:off x="2293860" y="473384"/>
              <a:ext cx="7033665" cy="2"/>
            </a:xfrm>
            <a:prstGeom prst="line">
              <a:avLst/>
            </a:prstGeom>
            <a:ln w="12700" cap="sq">
              <a:solidFill>
                <a:srgbClr val="0070C0"/>
              </a:solidFill>
              <a:round/>
            </a:ln>
          </p:spPr>
          <p:style>
            <a:lnRef idx="1">
              <a:schemeClr val="accent1"/>
            </a:lnRef>
            <a:fillRef idx="0">
              <a:schemeClr val="accent1"/>
            </a:fillRef>
            <a:effectRef idx="0">
              <a:schemeClr val="accent1"/>
            </a:effectRef>
            <a:fontRef idx="minor">
              <a:schemeClr val="tx1"/>
            </a:fontRef>
          </p:style>
        </p:cxnSp>
      </p:grpSp>
      <p:sp>
        <p:nvSpPr>
          <p:cNvPr id="2" name="Segnaposto numero diapositiva 1"/>
          <p:cNvSpPr>
            <a:spLocks noGrp="1"/>
          </p:cNvSpPr>
          <p:nvPr>
            <p:ph type="sldNum" sz="quarter" idx="12"/>
          </p:nvPr>
        </p:nvSpPr>
        <p:spPr/>
        <p:txBody>
          <a:bodyPr/>
          <a:lstStyle/>
          <a:p>
            <a:fld id="{71F29DC4-B0AE-4A3D-A364-00B4E69EED63}" type="slidenum">
              <a:rPr lang="en-US" smtClean="0"/>
              <a:t>2</a:t>
            </a:fld>
            <a:endParaRPr lang="en-US"/>
          </a:p>
        </p:txBody>
      </p:sp>
      <p:sp>
        <p:nvSpPr>
          <p:cNvPr id="6" name="Segnaposto piè di pagina 5"/>
          <p:cNvSpPr>
            <a:spLocks noGrp="1"/>
          </p:cNvSpPr>
          <p:nvPr>
            <p:ph type="ftr" sz="quarter" idx="11"/>
          </p:nvPr>
        </p:nvSpPr>
        <p:spPr/>
        <p:txBody>
          <a:bodyPr/>
          <a:lstStyle/>
          <a:p>
            <a:r>
              <a:rPr lang="en-US" dirty="0"/>
              <a:t>template</a:t>
            </a:r>
          </a:p>
        </p:txBody>
      </p:sp>
      <p:sp>
        <p:nvSpPr>
          <p:cNvPr id="7" name="Segnaposto data 6"/>
          <p:cNvSpPr>
            <a:spLocks noGrp="1"/>
          </p:cNvSpPr>
          <p:nvPr>
            <p:ph type="dt" sz="half" idx="10"/>
          </p:nvPr>
        </p:nvSpPr>
        <p:spPr/>
        <p:txBody>
          <a:bodyPr/>
          <a:lstStyle/>
          <a:p>
            <a:fld id="{3EDFD356-C3C4-402D-8AAB-AC28F5922BD2}" type="datetime1">
              <a:rPr lang="ru-RU" smtClean="0"/>
              <a:t>22.05.2024</a:t>
            </a:fld>
            <a:endParaRPr lang="en-US"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75362" y="78470"/>
            <a:ext cx="1344052" cy="1344052"/>
          </a:xfrm>
          <a:prstGeom prst="rect">
            <a:avLst/>
          </a:prstGeom>
        </p:spPr>
      </p:pic>
      <p:sp>
        <p:nvSpPr>
          <p:cNvPr id="10" name="CasellaDiTesto 9"/>
          <p:cNvSpPr txBox="1"/>
          <p:nvPr/>
        </p:nvSpPr>
        <p:spPr>
          <a:xfrm>
            <a:off x="780856" y="1246217"/>
            <a:ext cx="11164960"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This is a brief summary about the development progress of the Stochastic Cooling System (SCS) for the NICA collider. The main intention of the summary is to provide all involved parties with general overview of the SCS state as of May 2024.</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54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4EAA7B-8A01-4137-8C4E-B95493D3B417}"/>
              </a:ext>
            </a:extLst>
          </p:cNvPr>
          <p:cNvPicPr>
            <a:picLocks noChangeAspect="1" noChangeArrowheads="1"/>
          </p:cNvPicPr>
          <p:nvPr/>
        </p:nvPicPr>
        <p:blipFill>
          <a:blip r:embed="rId3" cstate="print"/>
          <a:srcRect l="16925" t="9401" r="15780" b="5600"/>
          <a:stretch>
            <a:fillRect/>
          </a:stretch>
        </p:blipFill>
        <p:spPr bwMode="auto">
          <a:xfrm>
            <a:off x="4544261" y="1468206"/>
            <a:ext cx="3546024" cy="2519388"/>
          </a:xfrm>
          <a:prstGeom prst="rect">
            <a:avLst/>
          </a:prstGeom>
          <a:noFill/>
          <a:ln w="9525">
            <a:noFill/>
            <a:miter lim="800000"/>
            <a:headEnd/>
            <a:tailEnd/>
          </a:ln>
        </p:spPr>
      </p:pic>
      <p:sp>
        <p:nvSpPr>
          <p:cNvPr id="24" name="CasellaDiTesto 23"/>
          <p:cNvSpPr txBox="1"/>
          <p:nvPr/>
        </p:nvSpPr>
        <p:spPr>
          <a:xfrm>
            <a:off x="4756639" y="343430"/>
            <a:ext cx="3121269" cy="400110"/>
          </a:xfrm>
          <a:prstGeom prst="rect">
            <a:avLst/>
          </a:prstGeom>
          <a:noFill/>
        </p:spPr>
        <p:txBody>
          <a:bodyPr wrap="square" rtlCol="0">
            <a:spAutoFit/>
          </a:bodyPr>
          <a:lstStyle/>
          <a:p>
            <a:r>
              <a:rPr lang="en-US" sz="2000" b="1" i="1" dirty="0">
                <a:solidFill>
                  <a:prstClr val="black"/>
                </a:solidFill>
                <a:latin typeface="Times New Roman"/>
                <a:cs typeface="Arial" pitchFamily="34" charset="0"/>
              </a:rPr>
              <a:t>Mechanical / Vacuum block</a:t>
            </a:r>
          </a:p>
        </p:txBody>
      </p:sp>
      <p:grpSp>
        <p:nvGrpSpPr>
          <p:cNvPr id="30" name="Gruppo 29"/>
          <p:cNvGrpSpPr/>
          <p:nvPr/>
        </p:nvGrpSpPr>
        <p:grpSpPr>
          <a:xfrm>
            <a:off x="838201" y="373895"/>
            <a:ext cx="9098924" cy="753202"/>
            <a:chOff x="228601" y="96783"/>
            <a:chExt cx="9098924" cy="753202"/>
          </a:xfrm>
        </p:grpSpPr>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1" y="96783"/>
              <a:ext cx="1439372" cy="753202"/>
            </a:xfrm>
            <a:prstGeom prst="rect">
              <a:avLst/>
            </a:prstGeom>
          </p:spPr>
        </p:pic>
        <p:cxnSp>
          <p:nvCxnSpPr>
            <p:cNvPr id="26" name="Connettore 1 25"/>
            <p:cNvCxnSpPr/>
            <p:nvPr/>
          </p:nvCxnSpPr>
          <p:spPr>
            <a:xfrm flipV="1">
              <a:off x="2293860" y="473384"/>
              <a:ext cx="7033665" cy="2"/>
            </a:xfrm>
            <a:prstGeom prst="line">
              <a:avLst/>
            </a:prstGeom>
            <a:ln w="12700" cap="sq">
              <a:solidFill>
                <a:srgbClr val="0070C0"/>
              </a:solidFill>
              <a:round/>
            </a:ln>
          </p:spPr>
          <p:style>
            <a:lnRef idx="1">
              <a:schemeClr val="accent1"/>
            </a:lnRef>
            <a:fillRef idx="0">
              <a:schemeClr val="accent1"/>
            </a:fillRef>
            <a:effectRef idx="0">
              <a:schemeClr val="accent1"/>
            </a:effectRef>
            <a:fontRef idx="minor">
              <a:schemeClr val="tx1"/>
            </a:fontRef>
          </p:style>
        </p:cxnSp>
      </p:grpSp>
      <p:sp>
        <p:nvSpPr>
          <p:cNvPr id="2" name="Segnaposto numero diapositiva 1"/>
          <p:cNvSpPr>
            <a:spLocks noGrp="1"/>
          </p:cNvSpPr>
          <p:nvPr>
            <p:ph type="sldNum" sz="quarter" idx="12"/>
          </p:nvPr>
        </p:nvSpPr>
        <p:spPr/>
        <p:txBody>
          <a:bodyPr/>
          <a:lstStyle/>
          <a:p>
            <a:fld id="{71F29DC4-B0AE-4A3D-A364-00B4E69EED63}" type="slidenum">
              <a:rPr lang="en-US" smtClean="0"/>
              <a:t>3</a:t>
            </a:fld>
            <a:endParaRPr lang="en-US"/>
          </a:p>
        </p:txBody>
      </p:sp>
      <p:sp>
        <p:nvSpPr>
          <p:cNvPr id="6" name="Segnaposto piè di pagina 5"/>
          <p:cNvSpPr>
            <a:spLocks noGrp="1"/>
          </p:cNvSpPr>
          <p:nvPr>
            <p:ph type="ftr" sz="quarter" idx="11"/>
          </p:nvPr>
        </p:nvSpPr>
        <p:spPr/>
        <p:txBody>
          <a:bodyPr/>
          <a:lstStyle/>
          <a:p>
            <a:r>
              <a:rPr lang="en-US" dirty="0"/>
              <a:t>template</a:t>
            </a:r>
          </a:p>
        </p:txBody>
      </p:sp>
      <p:sp>
        <p:nvSpPr>
          <p:cNvPr id="7" name="Segnaposto data 6"/>
          <p:cNvSpPr>
            <a:spLocks noGrp="1"/>
          </p:cNvSpPr>
          <p:nvPr>
            <p:ph type="dt" sz="half" idx="10"/>
          </p:nvPr>
        </p:nvSpPr>
        <p:spPr/>
        <p:txBody>
          <a:bodyPr/>
          <a:lstStyle/>
          <a:p>
            <a:fld id="{3EDFD356-C3C4-402D-8AAB-AC28F5922BD2}" type="datetime1">
              <a:rPr lang="ru-RU" smtClean="0"/>
              <a:t>22.05.2024</a:t>
            </a:fld>
            <a:endParaRPr lang="en-US" dirty="0"/>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75362" y="78470"/>
            <a:ext cx="1344052" cy="1344052"/>
          </a:xfrm>
          <a:prstGeom prst="rect">
            <a:avLst/>
          </a:prstGeom>
        </p:spPr>
      </p:pic>
      <p:sp>
        <p:nvSpPr>
          <p:cNvPr id="12" name="TextBox 11">
            <a:extLst>
              <a:ext uri="{FF2B5EF4-FFF2-40B4-BE49-F238E27FC236}">
                <a16:creationId xmlns:a16="http://schemas.microsoft.com/office/drawing/2014/main" id="{4D849A32-CA49-431E-8201-08A9FF9BEEB7}"/>
              </a:ext>
            </a:extLst>
          </p:cNvPr>
          <p:cNvSpPr txBox="1"/>
          <p:nvPr/>
        </p:nvSpPr>
        <p:spPr>
          <a:xfrm>
            <a:off x="369407" y="4308765"/>
            <a:ext cx="3231291" cy="1600438"/>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prototype is in production, final stages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we plan to begin the acquisition procedure for 30 units next week, after receiving the confirmation from the producer that our design at least can be assembled </a:t>
            </a:r>
          </a:p>
        </p:txBody>
      </p:sp>
      <p:sp>
        <p:nvSpPr>
          <p:cNvPr id="40" name="TextBox 39">
            <a:extLst>
              <a:ext uri="{FF2B5EF4-FFF2-40B4-BE49-F238E27FC236}">
                <a16:creationId xmlns:a16="http://schemas.microsoft.com/office/drawing/2014/main" id="{4B2B5A76-B61B-48C1-81CA-C7A20CAF6C97}"/>
              </a:ext>
            </a:extLst>
          </p:cNvPr>
          <p:cNvSpPr txBox="1"/>
          <p:nvPr/>
        </p:nvSpPr>
        <p:spPr>
          <a:xfrm>
            <a:off x="5475484" y="1161922"/>
            <a:ext cx="1148071"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Ceramic tube</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C80BF5ED-993A-45C1-BCDE-3888BC4837E9}"/>
              </a:ext>
            </a:extLst>
          </p:cNvPr>
          <p:cNvSpPr txBox="1"/>
          <p:nvPr/>
        </p:nvSpPr>
        <p:spPr>
          <a:xfrm>
            <a:off x="5072450" y="4316620"/>
            <a:ext cx="3080950" cy="1600438"/>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supplier have resolved the issues with the payment</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tubes are in production as we speak. The production end is expected at 15</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September</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delivery time is unclear as of now </a:t>
            </a:r>
          </a:p>
        </p:txBody>
      </p:sp>
      <p:sp>
        <p:nvSpPr>
          <p:cNvPr id="39" name="TextBox 38">
            <a:extLst>
              <a:ext uri="{FF2B5EF4-FFF2-40B4-BE49-F238E27FC236}">
                <a16:creationId xmlns:a16="http://schemas.microsoft.com/office/drawing/2014/main" id="{85403A73-B39E-453A-9074-D469D0737E9D}"/>
              </a:ext>
            </a:extLst>
          </p:cNvPr>
          <p:cNvSpPr txBox="1"/>
          <p:nvPr/>
        </p:nvSpPr>
        <p:spPr>
          <a:xfrm>
            <a:off x="1201648" y="1160429"/>
            <a:ext cx="2379177"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Supports for the ceramic tubes</a:t>
            </a: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8523BF41-93C4-4BA4-9512-68AB1330FB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4148" y="2512060"/>
            <a:ext cx="2410697" cy="1713388"/>
          </a:xfrm>
          <a:prstGeom prst="rect">
            <a:avLst/>
          </a:prstGeom>
        </p:spPr>
      </p:pic>
      <p:pic>
        <p:nvPicPr>
          <p:cNvPr id="31" name="Picture 30">
            <a:extLst>
              <a:ext uri="{FF2B5EF4-FFF2-40B4-BE49-F238E27FC236}">
                <a16:creationId xmlns:a16="http://schemas.microsoft.com/office/drawing/2014/main" id="{B52081B0-A2E8-40FD-AAAA-7B41AA73B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3392" y="1607094"/>
            <a:ext cx="1678903" cy="1527412"/>
          </a:xfrm>
          <a:prstGeom prst="rect">
            <a:avLst/>
          </a:prstGeom>
        </p:spPr>
      </p:pic>
      <p:sp>
        <p:nvSpPr>
          <p:cNvPr id="32" name="TextBox 31">
            <a:extLst>
              <a:ext uri="{FF2B5EF4-FFF2-40B4-BE49-F238E27FC236}">
                <a16:creationId xmlns:a16="http://schemas.microsoft.com/office/drawing/2014/main" id="{4432E99D-BB46-4C28-B657-53414FA7C9C8}"/>
              </a:ext>
            </a:extLst>
          </p:cNvPr>
          <p:cNvSpPr txBox="1"/>
          <p:nvPr/>
        </p:nvSpPr>
        <p:spPr>
          <a:xfrm>
            <a:off x="9363089" y="1160428"/>
            <a:ext cx="1687641"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Vacuum components</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E05024B-1298-4040-983C-D56098560D33}"/>
              </a:ext>
            </a:extLst>
          </p:cNvPr>
          <p:cNvSpPr txBox="1"/>
          <p:nvPr/>
        </p:nvSpPr>
        <p:spPr>
          <a:xfrm>
            <a:off x="8591304" y="4306774"/>
            <a:ext cx="3080950" cy="1384995"/>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all the designs were finalized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order has not been placed yet</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there is a real  possibility that we will have to replace the ceramic cameras with the metallic ones across the board</a:t>
            </a:r>
          </a:p>
        </p:txBody>
      </p:sp>
      <p:pic>
        <p:nvPicPr>
          <p:cNvPr id="10" name="Picture 9">
            <a:extLst>
              <a:ext uri="{FF2B5EF4-FFF2-40B4-BE49-F238E27FC236}">
                <a16:creationId xmlns:a16="http://schemas.microsoft.com/office/drawing/2014/main" id="{68411C43-7271-4243-9AD0-3FA2F45A4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99" y="1469629"/>
            <a:ext cx="2546060" cy="1145727"/>
          </a:xfrm>
          <a:prstGeom prst="rect">
            <a:avLst/>
          </a:prstGeom>
        </p:spPr>
      </p:pic>
      <p:pic>
        <p:nvPicPr>
          <p:cNvPr id="16" name="Picture 15">
            <a:extLst>
              <a:ext uri="{FF2B5EF4-FFF2-40B4-BE49-F238E27FC236}">
                <a16:creationId xmlns:a16="http://schemas.microsoft.com/office/drawing/2014/main" id="{7F3C5204-3390-418E-88F9-B77F19D753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224" y="2731893"/>
            <a:ext cx="2556460" cy="1150407"/>
          </a:xfrm>
          <a:prstGeom prst="rect">
            <a:avLst/>
          </a:prstGeom>
        </p:spPr>
      </p:pic>
      <p:pic>
        <p:nvPicPr>
          <p:cNvPr id="18" name="Picture 17">
            <a:extLst>
              <a:ext uri="{FF2B5EF4-FFF2-40B4-BE49-F238E27FC236}">
                <a16:creationId xmlns:a16="http://schemas.microsoft.com/office/drawing/2014/main" id="{A1344A44-B119-40E7-9EB9-CE14697AFA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4637" y="1830855"/>
            <a:ext cx="2546060" cy="1149705"/>
          </a:xfrm>
          <a:prstGeom prst="rect">
            <a:avLst/>
          </a:prstGeom>
        </p:spPr>
      </p:pic>
      <p:pic>
        <p:nvPicPr>
          <p:cNvPr id="20" name="Picture 19">
            <a:extLst>
              <a:ext uri="{FF2B5EF4-FFF2-40B4-BE49-F238E27FC236}">
                <a16:creationId xmlns:a16="http://schemas.microsoft.com/office/drawing/2014/main" id="{95EBB1E4-476A-4354-B4C5-196E87CCE1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736089" y="3185596"/>
            <a:ext cx="2556460" cy="1154402"/>
          </a:xfrm>
          <a:prstGeom prst="rect">
            <a:avLst/>
          </a:prstGeom>
        </p:spPr>
      </p:pic>
    </p:spTree>
    <p:extLst>
      <p:ext uri="{BB962C8B-B14F-4D97-AF65-F5344CB8AC3E}">
        <p14:creationId xmlns:p14="http://schemas.microsoft.com/office/powerpoint/2010/main" val="404852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4756639" y="343430"/>
            <a:ext cx="3121269" cy="400110"/>
          </a:xfrm>
          <a:prstGeom prst="rect">
            <a:avLst/>
          </a:prstGeom>
          <a:noFill/>
        </p:spPr>
        <p:txBody>
          <a:bodyPr wrap="square" rtlCol="0">
            <a:spAutoFit/>
          </a:bodyPr>
          <a:lstStyle/>
          <a:p>
            <a:r>
              <a:rPr lang="en-US" sz="2000" b="1" i="1" dirty="0">
                <a:solidFill>
                  <a:prstClr val="black"/>
                </a:solidFill>
                <a:latin typeface="Times New Roman"/>
                <a:cs typeface="Arial" pitchFamily="34" charset="0"/>
              </a:rPr>
              <a:t>Mechanical / Vacuum block</a:t>
            </a:r>
          </a:p>
        </p:txBody>
      </p:sp>
      <p:grpSp>
        <p:nvGrpSpPr>
          <p:cNvPr id="30" name="Gruppo 29"/>
          <p:cNvGrpSpPr/>
          <p:nvPr/>
        </p:nvGrpSpPr>
        <p:grpSpPr>
          <a:xfrm>
            <a:off x="838201" y="373895"/>
            <a:ext cx="9098924" cy="753202"/>
            <a:chOff x="228601" y="96783"/>
            <a:chExt cx="9098924" cy="753202"/>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1" y="96783"/>
              <a:ext cx="1439372" cy="753202"/>
            </a:xfrm>
            <a:prstGeom prst="rect">
              <a:avLst/>
            </a:prstGeom>
          </p:spPr>
        </p:pic>
        <p:cxnSp>
          <p:nvCxnSpPr>
            <p:cNvPr id="26" name="Connettore 1 25"/>
            <p:cNvCxnSpPr/>
            <p:nvPr/>
          </p:nvCxnSpPr>
          <p:spPr>
            <a:xfrm flipV="1">
              <a:off x="2293860" y="473384"/>
              <a:ext cx="7033665" cy="2"/>
            </a:xfrm>
            <a:prstGeom prst="line">
              <a:avLst/>
            </a:prstGeom>
            <a:ln w="12700" cap="sq">
              <a:solidFill>
                <a:srgbClr val="0070C0"/>
              </a:solidFill>
              <a:round/>
            </a:ln>
          </p:spPr>
          <p:style>
            <a:lnRef idx="1">
              <a:schemeClr val="accent1"/>
            </a:lnRef>
            <a:fillRef idx="0">
              <a:schemeClr val="accent1"/>
            </a:fillRef>
            <a:effectRef idx="0">
              <a:schemeClr val="accent1"/>
            </a:effectRef>
            <a:fontRef idx="minor">
              <a:schemeClr val="tx1"/>
            </a:fontRef>
          </p:style>
        </p:cxnSp>
      </p:grpSp>
      <p:sp>
        <p:nvSpPr>
          <p:cNvPr id="2" name="Segnaposto numero diapositiva 1"/>
          <p:cNvSpPr>
            <a:spLocks noGrp="1"/>
          </p:cNvSpPr>
          <p:nvPr>
            <p:ph type="sldNum" sz="quarter" idx="12"/>
          </p:nvPr>
        </p:nvSpPr>
        <p:spPr/>
        <p:txBody>
          <a:bodyPr/>
          <a:lstStyle/>
          <a:p>
            <a:fld id="{71F29DC4-B0AE-4A3D-A364-00B4E69EED63}" type="slidenum">
              <a:rPr lang="en-US" smtClean="0"/>
              <a:t>4</a:t>
            </a:fld>
            <a:endParaRPr lang="en-US"/>
          </a:p>
        </p:txBody>
      </p:sp>
      <p:sp>
        <p:nvSpPr>
          <p:cNvPr id="6" name="Segnaposto piè di pagina 5"/>
          <p:cNvSpPr>
            <a:spLocks noGrp="1"/>
          </p:cNvSpPr>
          <p:nvPr>
            <p:ph type="ftr" sz="quarter" idx="11"/>
          </p:nvPr>
        </p:nvSpPr>
        <p:spPr/>
        <p:txBody>
          <a:bodyPr/>
          <a:lstStyle/>
          <a:p>
            <a:r>
              <a:rPr lang="en-US" dirty="0"/>
              <a:t>template</a:t>
            </a:r>
          </a:p>
        </p:txBody>
      </p:sp>
      <p:sp>
        <p:nvSpPr>
          <p:cNvPr id="7" name="Segnaposto data 6"/>
          <p:cNvSpPr>
            <a:spLocks noGrp="1"/>
          </p:cNvSpPr>
          <p:nvPr>
            <p:ph type="dt" sz="half" idx="10"/>
          </p:nvPr>
        </p:nvSpPr>
        <p:spPr/>
        <p:txBody>
          <a:bodyPr/>
          <a:lstStyle/>
          <a:p>
            <a:fld id="{3EDFD356-C3C4-402D-8AAB-AC28F5922BD2}" type="datetime1">
              <a:rPr lang="ru-RU" smtClean="0"/>
              <a:t>22.05.2024</a:t>
            </a:fld>
            <a:endParaRPr lang="en-US"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75362" y="78470"/>
            <a:ext cx="1344052" cy="1344052"/>
          </a:xfrm>
          <a:prstGeom prst="rect">
            <a:avLst/>
          </a:prstGeom>
        </p:spPr>
      </p:pic>
      <p:sp>
        <p:nvSpPr>
          <p:cNvPr id="33" name="TextBox 32">
            <a:extLst>
              <a:ext uri="{FF2B5EF4-FFF2-40B4-BE49-F238E27FC236}">
                <a16:creationId xmlns:a16="http://schemas.microsoft.com/office/drawing/2014/main" id="{8E05024B-1298-4040-983C-D56098560D33}"/>
              </a:ext>
            </a:extLst>
          </p:cNvPr>
          <p:cNvSpPr txBox="1"/>
          <p:nvPr/>
        </p:nvSpPr>
        <p:spPr>
          <a:xfrm>
            <a:off x="8439665" y="1475931"/>
            <a:ext cx="3663412" cy="332398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We have begun placing the s-Cooling system components into the collider general layout.</a:t>
            </a:r>
          </a:p>
          <a:p>
            <a:r>
              <a:rPr lang="en-US" sz="1400" dirty="0">
                <a:latin typeface="Times New Roman" panose="02020603050405020304" pitchFamily="18" charset="0"/>
                <a:cs typeface="Times New Roman" panose="02020603050405020304" pitchFamily="18" charset="0"/>
              </a:rPr>
              <a:t>A couple of important points:  </a:t>
            </a:r>
            <a:endParaRPr lang="ru-RU"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under no circumstances the s-Cooling system will be moved from this moment onward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integration follows a simple logic: if we have to connect to already finalized elements, then the connector elements are our problem. Otherwise we leave our flange open, and connecting elements are not our problem.</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we plan to finish preparations for the supports inside the building </a:t>
            </a:r>
            <a:r>
              <a:rPr lang="ru-RU"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17 by the end of the summer (August</a:t>
            </a:r>
            <a:r>
              <a:rPr lang="ru-RU" sz="1400" dirty="0">
                <a:latin typeface="Times New Roman" panose="02020603050405020304" pitchFamily="18" charset="0"/>
                <a:cs typeface="Times New Roman" panose="02020603050405020304" pitchFamily="18" charset="0"/>
              </a:rPr>
              <a:t> 2024</a:t>
            </a:r>
            <a:r>
              <a:rPr lang="en-US" sz="14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84B27A21-DB2D-460D-B608-57456C79A7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586" y="1299222"/>
            <a:ext cx="7889183" cy="3914617"/>
          </a:xfrm>
          <a:prstGeom prst="rect">
            <a:avLst/>
          </a:prstGeom>
        </p:spPr>
      </p:pic>
    </p:spTree>
    <p:extLst>
      <p:ext uri="{BB962C8B-B14F-4D97-AF65-F5344CB8AC3E}">
        <p14:creationId xmlns:p14="http://schemas.microsoft.com/office/powerpoint/2010/main" val="377478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838201" y="373895"/>
            <a:ext cx="9098924" cy="753202"/>
            <a:chOff x="228601" y="96783"/>
            <a:chExt cx="9098924" cy="753202"/>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1" y="96783"/>
              <a:ext cx="1439372" cy="753202"/>
            </a:xfrm>
            <a:prstGeom prst="rect">
              <a:avLst/>
            </a:prstGeom>
          </p:spPr>
        </p:pic>
        <p:cxnSp>
          <p:nvCxnSpPr>
            <p:cNvPr id="26" name="Connettore 1 25"/>
            <p:cNvCxnSpPr/>
            <p:nvPr/>
          </p:nvCxnSpPr>
          <p:spPr>
            <a:xfrm flipV="1">
              <a:off x="2293860" y="473384"/>
              <a:ext cx="7033665" cy="2"/>
            </a:xfrm>
            <a:prstGeom prst="line">
              <a:avLst/>
            </a:prstGeom>
            <a:ln w="12700" cap="sq">
              <a:solidFill>
                <a:srgbClr val="0070C0"/>
              </a:solidFill>
              <a:round/>
            </a:ln>
          </p:spPr>
          <p:style>
            <a:lnRef idx="1">
              <a:schemeClr val="accent1"/>
            </a:lnRef>
            <a:fillRef idx="0">
              <a:schemeClr val="accent1"/>
            </a:fillRef>
            <a:effectRef idx="0">
              <a:schemeClr val="accent1"/>
            </a:effectRef>
            <a:fontRef idx="minor">
              <a:schemeClr val="tx1"/>
            </a:fontRef>
          </p:style>
        </p:cxnSp>
      </p:grpSp>
      <p:sp>
        <p:nvSpPr>
          <p:cNvPr id="2" name="Segnaposto numero diapositiva 1"/>
          <p:cNvSpPr>
            <a:spLocks noGrp="1"/>
          </p:cNvSpPr>
          <p:nvPr>
            <p:ph type="sldNum" sz="quarter" idx="12"/>
          </p:nvPr>
        </p:nvSpPr>
        <p:spPr/>
        <p:txBody>
          <a:bodyPr/>
          <a:lstStyle/>
          <a:p>
            <a:fld id="{71F29DC4-B0AE-4A3D-A364-00B4E69EED63}" type="slidenum">
              <a:rPr lang="en-US" smtClean="0"/>
              <a:t>5</a:t>
            </a:fld>
            <a:endParaRPr lang="en-US"/>
          </a:p>
        </p:txBody>
      </p:sp>
      <p:sp>
        <p:nvSpPr>
          <p:cNvPr id="6" name="Segnaposto piè di pagina 5"/>
          <p:cNvSpPr>
            <a:spLocks noGrp="1"/>
          </p:cNvSpPr>
          <p:nvPr>
            <p:ph type="ftr" sz="quarter" idx="11"/>
          </p:nvPr>
        </p:nvSpPr>
        <p:spPr/>
        <p:txBody>
          <a:bodyPr/>
          <a:lstStyle/>
          <a:p>
            <a:r>
              <a:rPr lang="en-US" dirty="0"/>
              <a:t>template</a:t>
            </a:r>
          </a:p>
        </p:txBody>
      </p:sp>
      <p:sp>
        <p:nvSpPr>
          <p:cNvPr id="7" name="Segnaposto data 6"/>
          <p:cNvSpPr>
            <a:spLocks noGrp="1"/>
          </p:cNvSpPr>
          <p:nvPr>
            <p:ph type="dt" sz="half" idx="10"/>
          </p:nvPr>
        </p:nvSpPr>
        <p:spPr/>
        <p:txBody>
          <a:bodyPr/>
          <a:lstStyle/>
          <a:p>
            <a:fld id="{3EDFD356-C3C4-402D-8AAB-AC28F5922BD2}" type="datetime1">
              <a:rPr lang="ru-RU" smtClean="0"/>
              <a:t>22.05.2024</a:t>
            </a:fld>
            <a:endParaRPr lang="en-US"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75362" y="78470"/>
            <a:ext cx="1344052" cy="1344052"/>
          </a:xfrm>
          <a:prstGeom prst="rect">
            <a:avLst/>
          </a:prstGeom>
        </p:spPr>
      </p:pic>
      <p:sp>
        <p:nvSpPr>
          <p:cNvPr id="46" name="CasellaDiTesto 23">
            <a:extLst>
              <a:ext uri="{FF2B5EF4-FFF2-40B4-BE49-F238E27FC236}">
                <a16:creationId xmlns:a16="http://schemas.microsoft.com/office/drawing/2014/main" id="{5C5EE9AE-C88E-4FED-90A6-1F1DBA497266}"/>
              </a:ext>
            </a:extLst>
          </p:cNvPr>
          <p:cNvSpPr txBox="1"/>
          <p:nvPr/>
        </p:nvSpPr>
        <p:spPr>
          <a:xfrm>
            <a:off x="4038600" y="343430"/>
            <a:ext cx="4406067" cy="400110"/>
          </a:xfrm>
          <a:prstGeom prst="rect">
            <a:avLst/>
          </a:prstGeom>
          <a:noFill/>
        </p:spPr>
        <p:txBody>
          <a:bodyPr wrap="square" rtlCol="0">
            <a:spAutoFit/>
          </a:bodyPr>
          <a:lstStyle/>
          <a:p>
            <a:r>
              <a:rPr lang="en-US" sz="2000" b="1" i="1" dirty="0">
                <a:solidFill>
                  <a:prstClr val="black"/>
                </a:solidFill>
                <a:latin typeface="Times New Roman"/>
                <a:cs typeface="Arial" pitchFamily="34" charset="0"/>
              </a:rPr>
              <a:t>Electronics production and development</a:t>
            </a:r>
          </a:p>
        </p:txBody>
      </p:sp>
      <p:sp>
        <p:nvSpPr>
          <p:cNvPr id="48" name="TextBox 47">
            <a:extLst>
              <a:ext uri="{FF2B5EF4-FFF2-40B4-BE49-F238E27FC236}">
                <a16:creationId xmlns:a16="http://schemas.microsoft.com/office/drawing/2014/main" id="{84AB4C90-0B2E-4B85-8D4F-D6F3C3C27841}"/>
              </a:ext>
            </a:extLst>
          </p:cNvPr>
          <p:cNvSpPr txBox="1"/>
          <p:nvPr/>
        </p:nvSpPr>
        <p:spPr>
          <a:xfrm>
            <a:off x="595860" y="4310876"/>
            <a:ext cx="5500140" cy="1384995"/>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we have managed to get our first electronics component to a final (assembled) state. Although, we have not tested it yet.</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main goal here is to streamline our electronics development process, which seems more or less OK on each step, except for the last one – the assembly</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next step – the RF components</a:t>
            </a:r>
          </a:p>
        </p:txBody>
      </p:sp>
      <p:sp>
        <p:nvSpPr>
          <p:cNvPr id="51" name="TextBox 50">
            <a:extLst>
              <a:ext uri="{FF2B5EF4-FFF2-40B4-BE49-F238E27FC236}">
                <a16:creationId xmlns:a16="http://schemas.microsoft.com/office/drawing/2014/main" id="{31582B60-3920-40FA-9370-4AB817D4E160}"/>
              </a:ext>
            </a:extLst>
          </p:cNvPr>
          <p:cNvSpPr txBox="1"/>
          <p:nvPr/>
        </p:nvSpPr>
        <p:spPr>
          <a:xfrm>
            <a:off x="1392265" y="1140231"/>
            <a:ext cx="3397084"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Booster Schottky monitor pickup electronics</a:t>
            </a: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61FCC920-82EF-4614-8D19-4E7C588EF2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674" y="1639182"/>
            <a:ext cx="3015490" cy="2282081"/>
          </a:xfrm>
          <a:prstGeom prst="rect">
            <a:avLst/>
          </a:prstGeom>
        </p:spPr>
      </p:pic>
      <p:pic>
        <p:nvPicPr>
          <p:cNvPr id="16" name="Picture 15">
            <a:extLst>
              <a:ext uri="{FF2B5EF4-FFF2-40B4-BE49-F238E27FC236}">
                <a16:creationId xmlns:a16="http://schemas.microsoft.com/office/drawing/2014/main" id="{F02FDE91-6FA1-4507-9647-0DD30FCF0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137" y="1639183"/>
            <a:ext cx="2540642" cy="2282081"/>
          </a:xfrm>
          <a:prstGeom prst="rect">
            <a:avLst/>
          </a:prstGeom>
        </p:spPr>
      </p:pic>
      <p:pic>
        <p:nvPicPr>
          <p:cNvPr id="19" name="Picture 18">
            <a:extLst>
              <a:ext uri="{FF2B5EF4-FFF2-40B4-BE49-F238E27FC236}">
                <a16:creationId xmlns:a16="http://schemas.microsoft.com/office/drawing/2014/main" id="{8853FDB1-76BF-4E86-8210-71E7EA1E02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654623"/>
            <a:ext cx="3629656" cy="3174189"/>
          </a:xfrm>
          <a:prstGeom prst="rect">
            <a:avLst/>
          </a:prstGeom>
        </p:spPr>
      </p:pic>
      <p:sp>
        <p:nvSpPr>
          <p:cNvPr id="55" name="TextBox 54">
            <a:extLst>
              <a:ext uri="{FF2B5EF4-FFF2-40B4-BE49-F238E27FC236}">
                <a16:creationId xmlns:a16="http://schemas.microsoft.com/office/drawing/2014/main" id="{9A0ADA69-33FA-474B-8DD3-2E3C2DD454A5}"/>
              </a:ext>
            </a:extLst>
          </p:cNvPr>
          <p:cNvSpPr txBox="1"/>
          <p:nvPr/>
        </p:nvSpPr>
        <p:spPr>
          <a:xfrm>
            <a:off x="7537468" y="1140231"/>
            <a:ext cx="3010761"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Prototype for the rack mounted module</a:t>
            </a: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5FCC2943-DEFD-4B20-B700-3C8E22D784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4667" y="4513406"/>
            <a:ext cx="3694405" cy="1972379"/>
          </a:xfrm>
          <a:prstGeom prst="rect">
            <a:avLst/>
          </a:prstGeom>
        </p:spPr>
      </p:pic>
      <p:pic>
        <p:nvPicPr>
          <p:cNvPr id="23" name="Picture 22">
            <a:extLst>
              <a:ext uri="{FF2B5EF4-FFF2-40B4-BE49-F238E27FC236}">
                <a16:creationId xmlns:a16="http://schemas.microsoft.com/office/drawing/2014/main" id="{72827807-E2F3-4C3A-8AA9-17591DC392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86987" y="2664386"/>
            <a:ext cx="1782728" cy="1403523"/>
          </a:xfrm>
          <a:prstGeom prst="rect">
            <a:avLst/>
          </a:prstGeom>
        </p:spPr>
      </p:pic>
      <p:sp>
        <p:nvSpPr>
          <p:cNvPr id="59" name="TextBox 58">
            <a:extLst>
              <a:ext uri="{FF2B5EF4-FFF2-40B4-BE49-F238E27FC236}">
                <a16:creationId xmlns:a16="http://schemas.microsoft.com/office/drawing/2014/main" id="{A0B89B0A-45EB-44B5-940E-9483959646BB}"/>
              </a:ext>
            </a:extLst>
          </p:cNvPr>
          <p:cNvSpPr txBox="1"/>
          <p:nvPr/>
        </p:nvSpPr>
        <p:spPr>
          <a:xfrm>
            <a:off x="10170616" y="2093306"/>
            <a:ext cx="1505381" cy="523220"/>
          </a:xfrm>
          <a:prstGeom prst="rect">
            <a:avLst/>
          </a:prstGeom>
          <a:solidFill>
            <a:schemeClr val="bg1"/>
          </a:solid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Single RF block (1-4 divider)</a:t>
            </a:r>
            <a:endParaRPr lang="ru-RU" sz="14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5F3DE4A5-720F-48ED-A98E-5EA5D5822785}"/>
              </a:ext>
            </a:extLst>
          </p:cNvPr>
          <p:cNvSpPr txBox="1"/>
          <p:nvPr/>
        </p:nvSpPr>
        <p:spPr>
          <a:xfrm>
            <a:off x="6648019" y="5503912"/>
            <a:ext cx="1505381" cy="523220"/>
          </a:xfrm>
          <a:prstGeom prst="rect">
            <a:avLst/>
          </a:prstGeom>
          <a:solidFill>
            <a:schemeClr val="bg1"/>
          </a:solid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Full RF block assembly concept</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76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4580792" y="343430"/>
            <a:ext cx="3202353" cy="400110"/>
          </a:xfrm>
          <a:prstGeom prst="rect">
            <a:avLst/>
          </a:prstGeom>
          <a:noFill/>
        </p:spPr>
        <p:txBody>
          <a:bodyPr wrap="square" rtlCol="0">
            <a:spAutoFit/>
          </a:bodyPr>
          <a:lstStyle/>
          <a:p>
            <a:r>
              <a:rPr lang="en-US" sz="2000" b="1" i="1">
                <a:solidFill>
                  <a:prstClr val="black"/>
                </a:solidFill>
                <a:latin typeface="Times New Roman"/>
                <a:cs typeface="Arial" pitchFamily="34" charset="0"/>
              </a:rPr>
              <a:t>PickUps/</a:t>
            </a:r>
            <a:r>
              <a:rPr lang="en-US" sz="2000" b="1" i="1" dirty="0">
                <a:solidFill>
                  <a:prstClr val="black"/>
                </a:solidFill>
                <a:latin typeface="Times New Roman"/>
                <a:cs typeface="Arial" pitchFamily="34" charset="0"/>
              </a:rPr>
              <a:t>Kickers &amp; Software</a:t>
            </a:r>
          </a:p>
        </p:txBody>
      </p:sp>
      <p:grpSp>
        <p:nvGrpSpPr>
          <p:cNvPr id="30" name="Gruppo 29"/>
          <p:cNvGrpSpPr/>
          <p:nvPr/>
        </p:nvGrpSpPr>
        <p:grpSpPr>
          <a:xfrm>
            <a:off x="838201" y="373895"/>
            <a:ext cx="9098924" cy="753202"/>
            <a:chOff x="228601" y="96783"/>
            <a:chExt cx="9098924" cy="753202"/>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1" y="96783"/>
              <a:ext cx="1439372" cy="753202"/>
            </a:xfrm>
            <a:prstGeom prst="rect">
              <a:avLst/>
            </a:prstGeom>
          </p:spPr>
        </p:pic>
        <p:cxnSp>
          <p:nvCxnSpPr>
            <p:cNvPr id="26" name="Connettore 1 25"/>
            <p:cNvCxnSpPr/>
            <p:nvPr/>
          </p:nvCxnSpPr>
          <p:spPr>
            <a:xfrm flipV="1">
              <a:off x="2293860" y="473384"/>
              <a:ext cx="7033665" cy="2"/>
            </a:xfrm>
            <a:prstGeom prst="line">
              <a:avLst/>
            </a:prstGeom>
            <a:ln w="12700" cap="sq">
              <a:solidFill>
                <a:srgbClr val="0070C0"/>
              </a:solidFill>
              <a:round/>
            </a:ln>
          </p:spPr>
          <p:style>
            <a:lnRef idx="1">
              <a:schemeClr val="accent1"/>
            </a:lnRef>
            <a:fillRef idx="0">
              <a:schemeClr val="accent1"/>
            </a:fillRef>
            <a:effectRef idx="0">
              <a:schemeClr val="accent1"/>
            </a:effectRef>
            <a:fontRef idx="minor">
              <a:schemeClr val="tx1"/>
            </a:fontRef>
          </p:style>
        </p:cxnSp>
      </p:grpSp>
      <p:sp>
        <p:nvSpPr>
          <p:cNvPr id="2" name="Segnaposto numero diapositiva 1"/>
          <p:cNvSpPr>
            <a:spLocks noGrp="1"/>
          </p:cNvSpPr>
          <p:nvPr>
            <p:ph type="sldNum" sz="quarter" idx="12"/>
          </p:nvPr>
        </p:nvSpPr>
        <p:spPr/>
        <p:txBody>
          <a:bodyPr/>
          <a:lstStyle/>
          <a:p>
            <a:fld id="{71F29DC4-B0AE-4A3D-A364-00B4E69EED63}" type="slidenum">
              <a:rPr lang="en-US" smtClean="0"/>
              <a:t>6</a:t>
            </a:fld>
            <a:endParaRPr lang="en-US"/>
          </a:p>
        </p:txBody>
      </p:sp>
      <p:sp>
        <p:nvSpPr>
          <p:cNvPr id="6" name="Segnaposto piè di pagina 5"/>
          <p:cNvSpPr>
            <a:spLocks noGrp="1"/>
          </p:cNvSpPr>
          <p:nvPr>
            <p:ph type="ftr" sz="quarter" idx="11"/>
          </p:nvPr>
        </p:nvSpPr>
        <p:spPr/>
        <p:txBody>
          <a:bodyPr/>
          <a:lstStyle/>
          <a:p>
            <a:r>
              <a:rPr lang="en-US" dirty="0"/>
              <a:t>template</a:t>
            </a:r>
          </a:p>
        </p:txBody>
      </p:sp>
      <p:sp>
        <p:nvSpPr>
          <p:cNvPr id="7" name="Segnaposto data 6"/>
          <p:cNvSpPr>
            <a:spLocks noGrp="1"/>
          </p:cNvSpPr>
          <p:nvPr>
            <p:ph type="dt" sz="half" idx="10"/>
          </p:nvPr>
        </p:nvSpPr>
        <p:spPr/>
        <p:txBody>
          <a:bodyPr/>
          <a:lstStyle/>
          <a:p>
            <a:fld id="{3EDFD356-C3C4-402D-8AAB-AC28F5922BD2}" type="datetime1">
              <a:rPr lang="ru-RU" smtClean="0"/>
              <a:t>22.05.2024</a:t>
            </a:fld>
            <a:endParaRPr lang="en-US"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75362" y="78470"/>
            <a:ext cx="1344052" cy="1344052"/>
          </a:xfrm>
          <a:prstGeom prst="rect">
            <a:avLst/>
          </a:prstGeom>
        </p:spPr>
      </p:pic>
      <p:cxnSp>
        <p:nvCxnSpPr>
          <p:cNvPr id="15" name="Straight Connector 14">
            <a:extLst>
              <a:ext uri="{FF2B5EF4-FFF2-40B4-BE49-F238E27FC236}">
                <a16:creationId xmlns:a16="http://schemas.microsoft.com/office/drawing/2014/main" id="{B1382955-5197-4473-993C-792CE2D9F1B3}"/>
              </a:ext>
            </a:extLst>
          </p:cNvPr>
          <p:cNvCxnSpPr/>
          <p:nvPr/>
        </p:nvCxnSpPr>
        <p:spPr>
          <a:xfrm>
            <a:off x="6096000" y="977900"/>
            <a:ext cx="0" cy="525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9A6B82B-1B91-4032-B04D-C06F515D562E}"/>
              </a:ext>
            </a:extLst>
          </p:cNvPr>
          <p:cNvSpPr txBox="1"/>
          <p:nvPr/>
        </p:nvSpPr>
        <p:spPr>
          <a:xfrm>
            <a:off x="511719" y="4880687"/>
            <a:ext cx="5027369" cy="1169551"/>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given the experience with the </a:t>
            </a:r>
            <a:r>
              <a:rPr lang="en-US" sz="1400" dirty="0" err="1">
                <a:latin typeface="Times New Roman" panose="02020603050405020304" pitchFamily="18" charset="0"/>
                <a:cs typeface="Times New Roman" panose="02020603050405020304" pitchFamily="18" charset="0"/>
              </a:rPr>
              <a:t>PickUp</a:t>
            </a:r>
            <a:r>
              <a:rPr lang="en-US" sz="1400" dirty="0">
                <a:latin typeface="Times New Roman" panose="02020603050405020304" pitchFamily="18" charset="0"/>
                <a:cs typeface="Times New Roman" panose="02020603050405020304" pitchFamily="18" charset="0"/>
              </a:rPr>
              <a:t> installed at Nuclotron the design was updated specifically to minimize the number of separate components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we plan to send the new pickup design into production next week at the latest</a:t>
            </a:r>
          </a:p>
        </p:txBody>
      </p:sp>
      <p:sp>
        <p:nvSpPr>
          <p:cNvPr id="23" name="TextBox 22">
            <a:extLst>
              <a:ext uri="{FF2B5EF4-FFF2-40B4-BE49-F238E27FC236}">
                <a16:creationId xmlns:a16="http://schemas.microsoft.com/office/drawing/2014/main" id="{5E52F296-4C05-4D8E-8590-FA70DC4BED36}"/>
              </a:ext>
            </a:extLst>
          </p:cNvPr>
          <p:cNvSpPr txBox="1"/>
          <p:nvPr/>
        </p:nvSpPr>
        <p:spPr>
          <a:xfrm>
            <a:off x="2304606" y="1169004"/>
            <a:ext cx="1846980"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the new </a:t>
            </a:r>
            <a:r>
              <a:rPr lang="en-US" sz="1400" dirty="0" err="1">
                <a:solidFill>
                  <a:srgbClr val="FF0000"/>
                </a:solidFill>
                <a:latin typeface="Times New Roman" panose="02020603050405020304" pitchFamily="18" charset="0"/>
                <a:cs typeface="Times New Roman" panose="02020603050405020304" pitchFamily="18" charset="0"/>
              </a:rPr>
              <a:t>PickUp</a:t>
            </a:r>
            <a:r>
              <a:rPr lang="en-US" sz="1400" dirty="0">
                <a:solidFill>
                  <a:srgbClr val="FF0000"/>
                </a:solidFill>
                <a:latin typeface="Times New Roman" panose="02020603050405020304" pitchFamily="18" charset="0"/>
                <a:cs typeface="Times New Roman" panose="02020603050405020304" pitchFamily="18" charset="0"/>
              </a:rPr>
              <a:t> design</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90D002B-8E57-4A54-83D3-27DFC0112983}"/>
              </a:ext>
            </a:extLst>
          </p:cNvPr>
          <p:cNvSpPr txBox="1"/>
          <p:nvPr/>
        </p:nvSpPr>
        <p:spPr>
          <a:xfrm>
            <a:off x="8051449" y="844878"/>
            <a:ext cx="1237839" cy="307777"/>
          </a:xfrm>
          <a:prstGeom prst="rect">
            <a:avLst/>
          </a:prstGeom>
          <a:solidFill>
            <a:schemeClr val="bg1"/>
          </a:solid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Software issue</a:t>
            </a: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77384E7D-83C4-42DE-AD1E-D524372932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4442" y="1582888"/>
            <a:ext cx="4360874" cy="3050185"/>
          </a:xfrm>
          <a:prstGeom prst="rect">
            <a:avLst/>
          </a:prstGeom>
        </p:spPr>
      </p:pic>
      <p:sp>
        <p:nvSpPr>
          <p:cNvPr id="25" name="Oval 24">
            <a:extLst>
              <a:ext uri="{FF2B5EF4-FFF2-40B4-BE49-F238E27FC236}">
                <a16:creationId xmlns:a16="http://schemas.microsoft.com/office/drawing/2014/main" id="{5CB27F6D-2253-4286-A133-F94A86BD7091}"/>
              </a:ext>
            </a:extLst>
          </p:cNvPr>
          <p:cNvSpPr/>
          <p:nvPr/>
        </p:nvSpPr>
        <p:spPr>
          <a:xfrm>
            <a:off x="10583591" y="1952109"/>
            <a:ext cx="1323048" cy="482349"/>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United rack client</a:t>
            </a:r>
            <a:endParaRPr lang="ru-RU" sz="1100" dirty="0">
              <a:ln w="0"/>
              <a:solidFill>
                <a:schemeClr val="tx1"/>
              </a:solidFill>
              <a:effectLst>
                <a:outerShdw blurRad="38100" dist="19050" dir="2700000" algn="tl" rotWithShape="0">
                  <a:schemeClr val="dk1">
                    <a:alpha val="40000"/>
                  </a:schemeClr>
                </a:outerShdw>
              </a:effectLst>
            </a:endParaRPr>
          </a:p>
        </p:txBody>
      </p:sp>
      <p:pic>
        <p:nvPicPr>
          <p:cNvPr id="27" name="Рисунок 1">
            <a:extLst>
              <a:ext uri="{FF2B5EF4-FFF2-40B4-BE49-F238E27FC236}">
                <a16:creationId xmlns:a16="http://schemas.microsoft.com/office/drawing/2014/main" id="{F014E0BC-364D-47A3-BC52-EDC54B1F243B}"/>
              </a:ext>
            </a:extLst>
          </p:cNvPr>
          <p:cNvPicPr>
            <a:picLocks noChangeAspect="1"/>
          </p:cNvPicPr>
          <p:nvPr/>
        </p:nvPicPr>
        <p:blipFill>
          <a:blip r:embed="rId6"/>
          <a:stretch>
            <a:fillRect/>
          </a:stretch>
        </p:blipFill>
        <p:spPr>
          <a:xfrm>
            <a:off x="6349067" y="1227233"/>
            <a:ext cx="4298405" cy="4129415"/>
          </a:xfrm>
          <a:prstGeom prst="rect">
            <a:avLst/>
          </a:prstGeom>
        </p:spPr>
      </p:pic>
      <p:sp>
        <p:nvSpPr>
          <p:cNvPr id="28" name="Oval 27">
            <a:extLst>
              <a:ext uri="{FF2B5EF4-FFF2-40B4-BE49-F238E27FC236}">
                <a16:creationId xmlns:a16="http://schemas.microsoft.com/office/drawing/2014/main" id="{304E5C03-1EE9-4793-8E0A-214054258C4B}"/>
              </a:ext>
            </a:extLst>
          </p:cNvPr>
          <p:cNvSpPr/>
          <p:nvPr/>
        </p:nvSpPr>
        <p:spPr>
          <a:xfrm>
            <a:off x="7163286" y="3150391"/>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TD1</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35" name="Oval 34">
            <a:extLst>
              <a:ext uri="{FF2B5EF4-FFF2-40B4-BE49-F238E27FC236}">
                <a16:creationId xmlns:a16="http://schemas.microsoft.com/office/drawing/2014/main" id="{51485670-7BBC-403E-8396-A805DC3F060D}"/>
              </a:ext>
            </a:extLst>
          </p:cNvPr>
          <p:cNvSpPr/>
          <p:nvPr/>
        </p:nvSpPr>
        <p:spPr>
          <a:xfrm>
            <a:off x="7540871" y="3357852"/>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TD2</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36" name="Oval 35">
            <a:extLst>
              <a:ext uri="{FF2B5EF4-FFF2-40B4-BE49-F238E27FC236}">
                <a16:creationId xmlns:a16="http://schemas.microsoft.com/office/drawing/2014/main" id="{6B31759F-B7AC-4798-BF61-298759792F47}"/>
              </a:ext>
            </a:extLst>
          </p:cNvPr>
          <p:cNvSpPr/>
          <p:nvPr/>
        </p:nvSpPr>
        <p:spPr>
          <a:xfrm>
            <a:off x="7980594" y="3009976"/>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TD3</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37" name="Oval 36">
            <a:extLst>
              <a:ext uri="{FF2B5EF4-FFF2-40B4-BE49-F238E27FC236}">
                <a16:creationId xmlns:a16="http://schemas.microsoft.com/office/drawing/2014/main" id="{43ABA83E-4D35-4895-A9AF-4549D7766D39}"/>
              </a:ext>
            </a:extLst>
          </p:cNvPr>
          <p:cNvSpPr/>
          <p:nvPr/>
        </p:nvSpPr>
        <p:spPr>
          <a:xfrm>
            <a:off x="8436004" y="3244261"/>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TD4</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38" name="Oval 37">
            <a:extLst>
              <a:ext uri="{FF2B5EF4-FFF2-40B4-BE49-F238E27FC236}">
                <a16:creationId xmlns:a16="http://schemas.microsoft.com/office/drawing/2014/main" id="{A94329F6-22E3-495B-B058-5F1C22935571}"/>
              </a:ext>
            </a:extLst>
          </p:cNvPr>
          <p:cNvSpPr/>
          <p:nvPr/>
        </p:nvSpPr>
        <p:spPr>
          <a:xfrm>
            <a:off x="8903869" y="3030653"/>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TD5</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39" name="Oval 38">
            <a:extLst>
              <a:ext uri="{FF2B5EF4-FFF2-40B4-BE49-F238E27FC236}">
                <a16:creationId xmlns:a16="http://schemas.microsoft.com/office/drawing/2014/main" id="{1722B16E-B017-4945-9C5D-4E16EA4242DC}"/>
              </a:ext>
            </a:extLst>
          </p:cNvPr>
          <p:cNvSpPr/>
          <p:nvPr/>
        </p:nvSpPr>
        <p:spPr>
          <a:xfrm>
            <a:off x="9349212" y="3181274"/>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TD6</a:t>
            </a:r>
            <a:endParaRPr lang="ru-RU" sz="1100" dirty="0">
              <a:ln w="0"/>
              <a:solidFill>
                <a:schemeClr val="tx1"/>
              </a:solidFill>
              <a:effectLst>
                <a:outerShdw blurRad="38100" dist="19050" dir="2700000" algn="tl" rotWithShape="0">
                  <a:schemeClr val="dk1">
                    <a:alpha val="40000"/>
                  </a:schemeClr>
                </a:outerShdw>
              </a:effectLst>
            </a:endParaRPr>
          </a:p>
        </p:txBody>
      </p:sp>
      <p:sp>
        <p:nvSpPr>
          <p:cNvPr id="40" name="Oval 39">
            <a:extLst>
              <a:ext uri="{FF2B5EF4-FFF2-40B4-BE49-F238E27FC236}">
                <a16:creationId xmlns:a16="http://schemas.microsoft.com/office/drawing/2014/main" id="{D387520F-9D94-4A4E-8296-8381D5CAA623}"/>
              </a:ext>
            </a:extLst>
          </p:cNvPr>
          <p:cNvSpPr/>
          <p:nvPr/>
        </p:nvSpPr>
        <p:spPr>
          <a:xfrm>
            <a:off x="8355090" y="3866346"/>
            <a:ext cx="617576" cy="28982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TD7</a:t>
            </a:r>
            <a:endParaRPr lang="ru-RU" sz="1100" dirty="0">
              <a:ln w="0"/>
              <a:solidFill>
                <a:schemeClr val="tx1"/>
              </a:solidFill>
              <a:effectLst>
                <a:outerShdw blurRad="38100" dist="19050" dir="2700000" algn="tl" rotWithShape="0">
                  <a:schemeClr val="dk1">
                    <a:alpha val="40000"/>
                  </a:schemeClr>
                </a:outerShdw>
              </a:effectLst>
            </a:endParaRPr>
          </a:p>
        </p:txBody>
      </p:sp>
      <p:cxnSp>
        <p:nvCxnSpPr>
          <p:cNvPr id="41" name="Straight Arrow Connector 40">
            <a:extLst>
              <a:ext uri="{FF2B5EF4-FFF2-40B4-BE49-F238E27FC236}">
                <a16:creationId xmlns:a16="http://schemas.microsoft.com/office/drawing/2014/main" id="{1F73F8F8-8054-45FF-89C3-5B9E5A579779}"/>
              </a:ext>
            </a:extLst>
          </p:cNvPr>
          <p:cNvCxnSpPr>
            <a:cxnSpLocks/>
            <a:stCxn id="28" idx="0"/>
          </p:cNvCxnSpPr>
          <p:nvPr/>
        </p:nvCxnSpPr>
        <p:spPr>
          <a:xfrm flipV="1">
            <a:off x="7472074" y="2105877"/>
            <a:ext cx="3079447" cy="104451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6DD1982-B7DF-433E-A484-F8419818D53C}"/>
              </a:ext>
            </a:extLst>
          </p:cNvPr>
          <p:cNvCxnSpPr>
            <a:cxnSpLocks/>
            <a:stCxn id="35" idx="0"/>
          </p:cNvCxnSpPr>
          <p:nvPr/>
        </p:nvCxnSpPr>
        <p:spPr>
          <a:xfrm flipV="1">
            <a:off x="7849659" y="2183207"/>
            <a:ext cx="2625703" cy="117464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2EF72F8-E4FB-4699-BA38-2DAF4BB4F842}"/>
              </a:ext>
            </a:extLst>
          </p:cNvPr>
          <p:cNvCxnSpPr>
            <a:cxnSpLocks/>
            <a:stCxn id="36" idx="0"/>
          </p:cNvCxnSpPr>
          <p:nvPr/>
        </p:nvCxnSpPr>
        <p:spPr>
          <a:xfrm flipV="1">
            <a:off x="8289382" y="2228325"/>
            <a:ext cx="2259633" cy="781651"/>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87F2268-0FFA-4452-9158-09564DCA23EB}"/>
              </a:ext>
            </a:extLst>
          </p:cNvPr>
          <p:cNvCxnSpPr>
            <a:cxnSpLocks/>
            <a:stCxn id="37" idx="0"/>
          </p:cNvCxnSpPr>
          <p:nvPr/>
        </p:nvCxnSpPr>
        <p:spPr>
          <a:xfrm flipV="1">
            <a:off x="8744792" y="2306897"/>
            <a:ext cx="1836293" cy="93736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1279D7-62D4-490D-8F71-86CF42EC0A93}"/>
              </a:ext>
            </a:extLst>
          </p:cNvPr>
          <p:cNvCxnSpPr>
            <a:cxnSpLocks/>
            <a:stCxn id="38" idx="0"/>
          </p:cNvCxnSpPr>
          <p:nvPr/>
        </p:nvCxnSpPr>
        <p:spPr>
          <a:xfrm flipV="1">
            <a:off x="9212657" y="2391291"/>
            <a:ext cx="1379428" cy="6393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E99F9AA-BC26-4E46-ACEA-31A9A6D3247A}"/>
              </a:ext>
            </a:extLst>
          </p:cNvPr>
          <p:cNvCxnSpPr>
            <a:cxnSpLocks/>
            <a:stCxn id="39" idx="0"/>
          </p:cNvCxnSpPr>
          <p:nvPr/>
        </p:nvCxnSpPr>
        <p:spPr>
          <a:xfrm flipV="1">
            <a:off x="9658000" y="2386047"/>
            <a:ext cx="1069707" cy="79522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1E06BD1-E8FF-44F0-B31E-58239D516ED1}"/>
              </a:ext>
            </a:extLst>
          </p:cNvPr>
          <p:cNvCxnSpPr>
            <a:cxnSpLocks/>
            <a:stCxn id="40" idx="6"/>
          </p:cNvCxnSpPr>
          <p:nvPr/>
        </p:nvCxnSpPr>
        <p:spPr>
          <a:xfrm flipV="1">
            <a:off x="8972666" y="2488948"/>
            <a:ext cx="2114529" cy="152231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6B74137-05C1-480B-BA4C-0D509C57066A}"/>
              </a:ext>
            </a:extLst>
          </p:cNvPr>
          <p:cNvSpPr txBox="1"/>
          <p:nvPr/>
        </p:nvSpPr>
        <p:spPr>
          <a:xfrm>
            <a:off x="6280270" y="5361892"/>
            <a:ext cx="5027369" cy="954107"/>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 far we have a little overload with components that should be controlled one way or another</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we are looking into the options to streamline that process as well</a:t>
            </a:r>
          </a:p>
        </p:txBody>
      </p:sp>
    </p:spTree>
    <p:extLst>
      <p:ext uri="{BB962C8B-B14F-4D97-AF65-F5344CB8AC3E}">
        <p14:creationId xmlns:p14="http://schemas.microsoft.com/office/powerpoint/2010/main" val="366259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p:cNvSpPr txBox="1"/>
          <p:nvPr/>
        </p:nvSpPr>
        <p:spPr>
          <a:xfrm>
            <a:off x="5867128" y="343430"/>
            <a:ext cx="1106330" cy="400110"/>
          </a:xfrm>
          <a:prstGeom prst="rect">
            <a:avLst/>
          </a:prstGeom>
          <a:noFill/>
        </p:spPr>
        <p:txBody>
          <a:bodyPr wrap="square" rtlCol="0">
            <a:spAutoFit/>
          </a:bodyPr>
          <a:lstStyle/>
          <a:p>
            <a:r>
              <a:rPr lang="en-US" sz="2000" b="1" i="1" dirty="0">
                <a:solidFill>
                  <a:prstClr val="black"/>
                </a:solidFill>
                <a:latin typeface="Times New Roman"/>
                <a:cs typeface="Arial" pitchFamily="34" charset="0"/>
              </a:rPr>
              <a:t>The end</a:t>
            </a:r>
          </a:p>
        </p:txBody>
      </p:sp>
      <p:grpSp>
        <p:nvGrpSpPr>
          <p:cNvPr id="30" name="Gruppo 29"/>
          <p:cNvGrpSpPr/>
          <p:nvPr/>
        </p:nvGrpSpPr>
        <p:grpSpPr>
          <a:xfrm>
            <a:off x="838201" y="373895"/>
            <a:ext cx="9098924" cy="753202"/>
            <a:chOff x="228601" y="96783"/>
            <a:chExt cx="9098924" cy="753202"/>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1" y="96783"/>
              <a:ext cx="1439372" cy="753202"/>
            </a:xfrm>
            <a:prstGeom prst="rect">
              <a:avLst/>
            </a:prstGeom>
          </p:spPr>
        </p:pic>
        <p:cxnSp>
          <p:nvCxnSpPr>
            <p:cNvPr id="26" name="Connettore 1 25"/>
            <p:cNvCxnSpPr/>
            <p:nvPr/>
          </p:nvCxnSpPr>
          <p:spPr>
            <a:xfrm flipV="1">
              <a:off x="2293860" y="473384"/>
              <a:ext cx="7033665" cy="2"/>
            </a:xfrm>
            <a:prstGeom prst="line">
              <a:avLst/>
            </a:prstGeom>
            <a:ln w="12700" cap="sq">
              <a:solidFill>
                <a:srgbClr val="0070C0"/>
              </a:solidFill>
              <a:round/>
            </a:ln>
          </p:spPr>
          <p:style>
            <a:lnRef idx="1">
              <a:schemeClr val="accent1"/>
            </a:lnRef>
            <a:fillRef idx="0">
              <a:schemeClr val="accent1"/>
            </a:fillRef>
            <a:effectRef idx="0">
              <a:schemeClr val="accent1"/>
            </a:effectRef>
            <a:fontRef idx="minor">
              <a:schemeClr val="tx1"/>
            </a:fontRef>
          </p:style>
        </p:cxnSp>
      </p:grpSp>
      <p:sp>
        <p:nvSpPr>
          <p:cNvPr id="2" name="Segnaposto numero diapositiva 1"/>
          <p:cNvSpPr>
            <a:spLocks noGrp="1"/>
          </p:cNvSpPr>
          <p:nvPr>
            <p:ph type="sldNum" sz="quarter" idx="12"/>
          </p:nvPr>
        </p:nvSpPr>
        <p:spPr/>
        <p:txBody>
          <a:bodyPr/>
          <a:lstStyle/>
          <a:p>
            <a:fld id="{71F29DC4-B0AE-4A3D-A364-00B4E69EED63}" type="slidenum">
              <a:rPr lang="en-US" smtClean="0"/>
              <a:t>7</a:t>
            </a:fld>
            <a:endParaRPr lang="en-US"/>
          </a:p>
        </p:txBody>
      </p:sp>
      <p:sp>
        <p:nvSpPr>
          <p:cNvPr id="6" name="Segnaposto piè di pagina 5"/>
          <p:cNvSpPr>
            <a:spLocks noGrp="1"/>
          </p:cNvSpPr>
          <p:nvPr>
            <p:ph type="ftr" sz="quarter" idx="11"/>
          </p:nvPr>
        </p:nvSpPr>
        <p:spPr/>
        <p:txBody>
          <a:bodyPr/>
          <a:lstStyle/>
          <a:p>
            <a:r>
              <a:rPr lang="en-US" dirty="0"/>
              <a:t>template</a:t>
            </a:r>
          </a:p>
        </p:txBody>
      </p:sp>
      <p:sp>
        <p:nvSpPr>
          <p:cNvPr id="7" name="Segnaposto data 6"/>
          <p:cNvSpPr>
            <a:spLocks noGrp="1"/>
          </p:cNvSpPr>
          <p:nvPr>
            <p:ph type="dt" sz="half" idx="10"/>
          </p:nvPr>
        </p:nvSpPr>
        <p:spPr/>
        <p:txBody>
          <a:bodyPr/>
          <a:lstStyle/>
          <a:p>
            <a:fld id="{3EDFD356-C3C4-402D-8AAB-AC28F5922BD2}" type="datetime1">
              <a:rPr lang="ru-RU" smtClean="0"/>
              <a:t>22.05.2024</a:t>
            </a:fld>
            <a:endParaRPr lang="en-US"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75362" y="78470"/>
            <a:ext cx="1344052" cy="1344052"/>
          </a:xfrm>
          <a:prstGeom prst="rect">
            <a:avLst/>
          </a:prstGeom>
        </p:spPr>
      </p:pic>
      <p:sp>
        <p:nvSpPr>
          <p:cNvPr id="10" name="CasellaDiTesto 9"/>
          <p:cNvSpPr txBox="1"/>
          <p:nvPr/>
        </p:nvSpPr>
        <p:spPr>
          <a:xfrm>
            <a:off x="4913240" y="2934495"/>
            <a:ext cx="2365519"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125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27889</TotalTime>
  <Words>499</Words>
  <Application>Microsoft Office PowerPoint</Application>
  <PresentationFormat>Widescreen</PresentationFormat>
  <Paragraphs>76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Tema di Office</vt:lpstr>
      <vt:lpstr>Stochastic cooling system @ NICA state of affairs, May 2024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Vladimir Shpakov</dc:creator>
  <cp:lastModifiedBy>GrPc85</cp:lastModifiedBy>
  <cp:revision>310</cp:revision>
  <dcterms:created xsi:type="dcterms:W3CDTF">2016-02-21T12:12:22Z</dcterms:created>
  <dcterms:modified xsi:type="dcterms:W3CDTF">2024-05-22T09:47:47Z</dcterms:modified>
</cp:coreProperties>
</file>