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71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18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461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E2B91-1B32-4BA1-BD43-199014B1CB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5205A3-07CD-4305-8512-B1573606E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F4A5A3-8A74-4F91-AC4F-2B63A1492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64E9-1F68-46D7-A36F-A981C5407BB1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932D17-859F-4374-9589-BB1A02CDD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1143D6-9835-4E88-A1F7-1A28D509C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75C44-8EB6-4085-9137-B5FE2DF88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203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EF75A-4577-4037-9D0A-667214A4F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5EAC05-361B-4B1A-B607-C059F24A8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27B25F-8F6F-4EC7-9D64-9FEAE5A9A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64E9-1F68-46D7-A36F-A981C5407BB1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5BDD07-440B-4886-AC1F-67E26435D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90971C-7FB2-4EBB-91F9-B29C0E4FD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75C44-8EB6-4085-9137-B5FE2DF88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902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B5EB614-1322-498F-A1C3-FDEB0EBDE9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B60D22E-A0A6-40C9-9ED1-B4BEDAD9CD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5E2DF2-91AE-4A44-ABE3-E40042FDA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64E9-1F68-46D7-A36F-A981C5407BB1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34DB1C-A300-4890-849D-972D91A4B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7DB3AC-7562-472C-9C18-D91B78549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75C44-8EB6-4085-9137-B5FE2DF88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839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C8ED6-3F6D-4333-BD1C-BA3629A64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9B0CDD-94B0-4F1B-A669-1699C6EE8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FC353F-4CF4-44EC-81E7-C01EDFE10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64E9-1F68-46D7-A36F-A981C5407BB1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D8B29-BABF-4F6D-968F-4E14706D3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D56825-E548-410D-B278-7FC847253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75C44-8EB6-4085-9137-B5FE2DF88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550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4856D5-75EE-4FD8-ACDA-CC22B15DF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BFAF7A-F22B-41B1-A0B0-51987EE49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947C2-3A92-4A05-AA0C-3960E75BD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64E9-1F68-46D7-A36F-A981C5407BB1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C40770-4D4B-44C9-A92C-B1DCB9911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11BD9F-A215-452B-8F50-43203079B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75C44-8EB6-4085-9137-B5FE2DF88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33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CB6312-47D5-4E74-B844-60DD75253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D976BC-91D0-4CC6-9AB9-4CFFFA8A81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39A51F-5E4B-4709-86E4-D23B58434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FBE1AA-2F48-4A13-A022-DE4285D7D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64E9-1F68-46D7-A36F-A981C5407BB1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E415E0-AD50-4299-A7D9-D4E050F1D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486D69-536A-43B7-B6FB-16D743BA1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75C44-8EB6-4085-9137-B5FE2DF88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869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314ACA-26E0-4B83-8E6A-AA22892AD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185BF7-6550-4D70-A17D-570A00438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0B06EC-B163-4BCC-A617-8B697D34A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DDC81A7-CE5F-43F1-A169-B0DBD354D2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BE9DAEF-A1B7-405A-BAAE-DEB2B392FF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787DE4-F676-436D-A65C-6C379A523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64E9-1F68-46D7-A36F-A981C5407BB1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3DE611-6F4E-4558-8C0E-EB38260F6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FE2BD8B-8AED-4B60-97AA-515275175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75C44-8EB6-4085-9137-B5FE2DF88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987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A682DB-D2E9-44D5-9DD5-BD508EC7E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F432191-815A-482E-BA48-254800606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64E9-1F68-46D7-A36F-A981C5407BB1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44E16-94D3-48CB-B022-7AE72789F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42F06CC-AB12-45C5-AD1E-9074C08CD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75C44-8EB6-4085-9137-B5FE2DF88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71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CB42937-575F-4025-81CD-2869594F8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64E9-1F68-46D7-A36F-A981C5407BB1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B070038-4428-43FD-B795-72A5D360D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428175-E382-4408-A108-9C778A4F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75C44-8EB6-4085-9137-B5FE2DF88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001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1909C-03BB-4E66-A8E1-BB4859BE2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394F3B-0CF4-4A54-AF85-ABA738BCA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ECDFFB-CC81-4AE8-8927-CFED0AD03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6104B8-4A46-4F21-809E-168E3C4B8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64E9-1F68-46D7-A36F-A981C5407BB1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3854E9-85A8-4C98-BA63-9C317AF05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5AA09E-373A-4150-96A0-D2728EC4A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75C44-8EB6-4085-9137-B5FE2DF88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755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628EE-567B-42A4-84B5-F588E3459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4F9EE42-42A1-42AE-A921-C1CED0F82B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B48029-D4AA-4C80-A2C2-53805B8E54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B8F17C-3A8F-4F53-A673-71116706D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64E9-1F68-46D7-A36F-A981C5407BB1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E57E6B-8BEF-460C-8D51-5092DD57F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D677D-0827-4F5C-A47B-DBD1DFE6F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75C44-8EB6-4085-9137-B5FE2DF88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270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0A7AAE-5DD4-4C53-8F04-8ADCFF673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30D0A7-476A-45E9-A209-DA35B6845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F82B39-9470-4ABD-86D4-CCD4E20472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564E9-1F68-46D7-A36F-A981C5407BB1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FA46CE-AF31-41B2-B773-461F3ED72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3051DC-A662-415E-8C58-3822D3C8A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75C44-8EB6-4085-9137-B5FE2DF88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30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7A54AFA-5E32-404A-A971-1035994B36E5}"/>
              </a:ext>
            </a:extLst>
          </p:cNvPr>
          <p:cNvSpPr/>
          <p:nvPr/>
        </p:nvSpPr>
        <p:spPr>
          <a:xfrm>
            <a:off x="0" y="2131498"/>
            <a:ext cx="12192000" cy="1860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D2FB51-5ACD-420F-B10F-EEADE9C7A3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3368" y="1530514"/>
            <a:ext cx="9144000" cy="23876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Ввод в эксплуатацию объектов ускорительного комплекс</a:t>
            </a: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NICA</a:t>
            </a: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получения </a:t>
            </a:r>
            <a:r>
              <a:rPr lang="ru-RU" sz="4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СЭЗов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22E518-928B-412D-89CF-BBBF240F9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3368" y="4194822"/>
            <a:ext cx="9144000" cy="686183"/>
          </a:xfrm>
        </p:spPr>
        <p:txBody>
          <a:bodyPr/>
          <a:lstStyle/>
          <a:p>
            <a:r>
              <a:rPr lang="ru-RU" dirty="0">
                <a:solidFill>
                  <a:srgbClr val="031885"/>
                </a:solidFill>
              </a:rPr>
              <a:t>А.С. </a:t>
            </a:r>
            <a:r>
              <a:rPr lang="ru-RU" dirty="0" err="1">
                <a:solidFill>
                  <a:srgbClr val="031885"/>
                </a:solidFill>
              </a:rPr>
              <a:t>Станкус</a:t>
            </a:r>
            <a:endParaRPr lang="ru-RU" dirty="0">
              <a:solidFill>
                <a:srgbClr val="031885"/>
              </a:solidFill>
            </a:endParaRPr>
          </a:p>
        </p:txBody>
      </p:sp>
      <p:pic>
        <p:nvPicPr>
          <p:cNvPr id="1026" name="Picture 2" descr="Фото | Объединенный институт ядерных исследований">
            <a:extLst>
              <a:ext uri="{FF2B5EF4-FFF2-40B4-BE49-F238E27FC236}">
                <a16:creationId xmlns:a16="http://schemas.microsoft.com/office/drawing/2014/main" id="{315F5FEF-2EFC-4ADF-9DF6-579888EA6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599" y="6066992"/>
            <a:ext cx="1295401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882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8B3883-0098-4509-90F0-100815CE5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31885"/>
                </a:solidFill>
                <a:latin typeface="+mn-lt"/>
              </a:rPr>
              <a:t>Контролирующие органы</a:t>
            </a:r>
          </a:p>
        </p:txBody>
      </p:sp>
      <p:pic>
        <p:nvPicPr>
          <p:cNvPr id="4" name="Picture 2" descr="Фото | Объединенный институт ядерных исследований">
            <a:extLst>
              <a:ext uri="{FF2B5EF4-FFF2-40B4-BE49-F238E27FC236}">
                <a16:creationId xmlns:a16="http://schemas.microsoft.com/office/drawing/2014/main" id="{6C79CF27-4AE1-4433-B320-70698A8DF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599" y="6066992"/>
            <a:ext cx="1295401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F219225-D84C-4D95-8141-46380C321551}"/>
              </a:ext>
            </a:extLst>
          </p:cNvPr>
          <p:cNvSpPr/>
          <p:nvPr/>
        </p:nvSpPr>
        <p:spPr>
          <a:xfrm>
            <a:off x="0" y="353291"/>
            <a:ext cx="12192000" cy="568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569ABA67-CCD1-4BB0-AF26-CCDE674A0A69}"/>
              </a:ext>
            </a:extLst>
          </p:cNvPr>
          <p:cNvSpPr txBox="1">
            <a:spLocks/>
          </p:cNvSpPr>
          <p:nvPr/>
        </p:nvSpPr>
        <p:spPr>
          <a:xfrm>
            <a:off x="0" y="365125"/>
            <a:ext cx="121920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Основные моменты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A79BFCB-8177-42D9-8F89-22AFDAC48242}"/>
              </a:ext>
            </a:extLst>
          </p:cNvPr>
          <p:cNvCxnSpPr/>
          <p:nvPr/>
        </p:nvCxnSpPr>
        <p:spPr>
          <a:xfrm>
            <a:off x="288218" y="5591908"/>
            <a:ext cx="11574808" cy="0"/>
          </a:xfrm>
          <a:prstGeom prst="line">
            <a:avLst/>
          </a:prstGeom>
          <a:ln w="28575">
            <a:solidFill>
              <a:srgbClr val="031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671ECC9-A559-9CEB-7ABD-986C621404F0}"/>
              </a:ext>
            </a:extLst>
          </p:cNvPr>
          <p:cNvSpPr txBox="1"/>
          <p:nvPr/>
        </p:nvSpPr>
        <p:spPr>
          <a:xfrm>
            <a:off x="573865" y="1330610"/>
            <a:ext cx="55221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Цель ввода в эксплуатацию установок</a:t>
            </a:r>
          </a:p>
          <a:p>
            <a:pPr algn="ctr"/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Соблюдение П5-2021 (Положение о порядке создания и эксплуатации экспериментальных установок в Объединенном институте ядерных исследований)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Постановка на балансовый учет экспериментальных установок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8E0B84-A540-F862-923F-9109C95B536E}"/>
              </a:ext>
            </a:extLst>
          </p:cNvPr>
          <p:cNvSpPr txBox="1"/>
          <p:nvPr/>
        </p:nvSpPr>
        <p:spPr>
          <a:xfrm>
            <a:off x="6172200" y="1331041"/>
            <a:ext cx="55983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Цель получения </a:t>
            </a:r>
            <a:r>
              <a:rPr lang="ru-RU" b="1" dirty="0" err="1"/>
              <a:t>СЭЗов</a:t>
            </a:r>
            <a:endParaRPr lang="ru-RU" b="1" dirty="0"/>
          </a:p>
          <a:p>
            <a:pPr algn="ctr"/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Соблюдение требований Основных санитарных правил обеспечения радиационной безопасности СП 2.6.1.2612-10 (ОСПОРБ 99/2010)</a:t>
            </a:r>
          </a:p>
          <a:p>
            <a:endParaRPr lang="ru-RU" dirty="0"/>
          </a:p>
        </p:txBody>
      </p:sp>
      <p:pic>
        <p:nvPicPr>
          <p:cNvPr id="17" name="Picture 2" descr="Федеральное медико-биологическое агентство — Википедия">
            <a:extLst>
              <a:ext uri="{FF2B5EF4-FFF2-40B4-BE49-F238E27FC236}">
                <a16:creationId xmlns:a16="http://schemas.microsoft.com/office/drawing/2014/main" id="{0542F7B5-126E-2485-B4E7-7F455FBAF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097" y="3123397"/>
            <a:ext cx="1445202" cy="163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319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3444C8C-913A-474B-8608-909736F2DF15}"/>
              </a:ext>
            </a:extLst>
          </p:cNvPr>
          <p:cNvSpPr/>
          <p:nvPr/>
        </p:nvSpPr>
        <p:spPr>
          <a:xfrm>
            <a:off x="0" y="353291"/>
            <a:ext cx="12192000" cy="568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3C8DFD5-5795-4392-AF19-8698F2B7E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Процесс получения СЭЗ</a:t>
            </a:r>
          </a:p>
        </p:txBody>
      </p:sp>
      <p:pic>
        <p:nvPicPr>
          <p:cNvPr id="10" name="Picture 2" descr="Фото | Объединенный институт ядерных исследований">
            <a:extLst>
              <a:ext uri="{FF2B5EF4-FFF2-40B4-BE49-F238E27FC236}">
                <a16:creationId xmlns:a16="http://schemas.microsoft.com/office/drawing/2014/main" id="{87725EFE-43B6-4F87-A7E6-6421BA724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599" y="6066992"/>
            <a:ext cx="1295401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81FA823-6898-4801-98A9-C518D0F75980}"/>
              </a:ext>
            </a:extLst>
          </p:cNvPr>
          <p:cNvSpPr/>
          <p:nvPr/>
        </p:nvSpPr>
        <p:spPr>
          <a:xfrm>
            <a:off x="281679" y="1172953"/>
            <a:ext cx="2575033" cy="7756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Создание и подготовка проектных документов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F68831EA-BDB2-4B2C-9DD9-6F6DA07D3672}"/>
              </a:ext>
            </a:extLst>
          </p:cNvPr>
          <p:cNvSpPr/>
          <p:nvPr/>
        </p:nvSpPr>
        <p:spPr>
          <a:xfrm>
            <a:off x="2763169" y="2030598"/>
            <a:ext cx="2324888" cy="7756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Ввод в эксплуатацию согласно П.5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BE470500-204C-4F83-9960-DD140E7128E6}"/>
              </a:ext>
            </a:extLst>
          </p:cNvPr>
          <p:cNvSpPr/>
          <p:nvPr/>
        </p:nvSpPr>
        <p:spPr>
          <a:xfrm>
            <a:off x="7258444" y="3733277"/>
            <a:ext cx="2629687" cy="7756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Получение экспертного заключения 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82FD8BC-D288-4A75-B897-33DBDCFC9EA3}"/>
              </a:ext>
            </a:extLst>
          </p:cNvPr>
          <p:cNvSpPr/>
          <p:nvPr/>
        </p:nvSpPr>
        <p:spPr>
          <a:xfrm>
            <a:off x="9818237" y="4578316"/>
            <a:ext cx="2156723" cy="7756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Получение СЭЗ от ФМБА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176065B-48D5-407A-A3A1-87B9A46019D8}"/>
              </a:ext>
            </a:extLst>
          </p:cNvPr>
          <p:cNvSpPr/>
          <p:nvPr/>
        </p:nvSpPr>
        <p:spPr>
          <a:xfrm>
            <a:off x="5015537" y="2888243"/>
            <a:ext cx="2324888" cy="7756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Подготовка необходимого пакета документов</a:t>
            </a:r>
          </a:p>
        </p:txBody>
      </p:sp>
      <p:cxnSp>
        <p:nvCxnSpPr>
          <p:cNvPr id="17" name="Соединитель: изогнутый 16">
            <a:extLst>
              <a:ext uri="{FF2B5EF4-FFF2-40B4-BE49-F238E27FC236}">
                <a16:creationId xmlns:a16="http://schemas.microsoft.com/office/drawing/2014/main" id="{375D6CE9-2EC4-483E-A1F9-60AB41383A9E}"/>
              </a:ext>
            </a:extLst>
          </p:cNvPr>
          <p:cNvCxnSpPr>
            <a:cxnSpLocks/>
            <a:stCxn id="9" idx="3"/>
            <a:endCxn id="14" idx="0"/>
          </p:cNvCxnSpPr>
          <p:nvPr/>
        </p:nvCxnSpPr>
        <p:spPr>
          <a:xfrm>
            <a:off x="5088057" y="2418430"/>
            <a:ext cx="1089924" cy="469813"/>
          </a:xfrm>
          <a:prstGeom prst="curvedConnector2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: изогнутый 23">
            <a:extLst>
              <a:ext uri="{FF2B5EF4-FFF2-40B4-BE49-F238E27FC236}">
                <a16:creationId xmlns:a16="http://schemas.microsoft.com/office/drawing/2014/main" id="{01F5C77F-40A6-4D71-A89A-D5014CAFFEC4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2856712" y="1560784"/>
            <a:ext cx="1068901" cy="469814"/>
          </a:xfrm>
          <a:prstGeom prst="curvedConnector2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: изогнутый 24">
            <a:extLst>
              <a:ext uri="{FF2B5EF4-FFF2-40B4-BE49-F238E27FC236}">
                <a16:creationId xmlns:a16="http://schemas.microsoft.com/office/drawing/2014/main" id="{E185DD18-E444-4468-A7F0-74DA616BB49D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7340425" y="3240438"/>
            <a:ext cx="1232863" cy="492839"/>
          </a:xfrm>
          <a:prstGeom prst="curvedConnector2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: изогнутый 26">
            <a:extLst>
              <a:ext uri="{FF2B5EF4-FFF2-40B4-BE49-F238E27FC236}">
                <a16:creationId xmlns:a16="http://schemas.microsoft.com/office/drawing/2014/main" id="{C42FB56E-90F7-47EF-A96B-FA91AA80C39F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9888131" y="4121108"/>
            <a:ext cx="1008468" cy="457208"/>
          </a:xfrm>
          <a:prstGeom prst="curvedConnector2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120C396-5E0E-4579-BEF4-45FFDA986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79" y="3020589"/>
            <a:ext cx="2611270" cy="374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95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9EB691F-8142-466A-A909-AD514F95F437}"/>
              </a:ext>
            </a:extLst>
          </p:cNvPr>
          <p:cNvSpPr/>
          <p:nvPr/>
        </p:nvSpPr>
        <p:spPr>
          <a:xfrm>
            <a:off x="0" y="353291"/>
            <a:ext cx="12192000" cy="568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FCFF73A-B948-4645-A01A-BC59958D6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Объекты подлежащие вводу в эксплуатацию</a:t>
            </a:r>
          </a:p>
        </p:txBody>
      </p:sp>
      <p:pic>
        <p:nvPicPr>
          <p:cNvPr id="12" name="Picture 2" descr="Фото | Объединенный институт ядерных исследований">
            <a:extLst>
              <a:ext uri="{FF2B5EF4-FFF2-40B4-BE49-F238E27FC236}">
                <a16:creationId xmlns:a16="http://schemas.microsoft.com/office/drawing/2014/main" id="{06A1C6EF-B6C2-4222-9A98-AC23578BC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599" y="6066992"/>
            <a:ext cx="1295401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F6A2E0-BD78-59EA-1E6B-56E3DF3ED877}"/>
              </a:ext>
            </a:extLst>
          </p:cNvPr>
          <p:cNvSpPr txBox="1"/>
          <p:nvPr/>
        </p:nvSpPr>
        <p:spPr>
          <a:xfrm>
            <a:off x="618008" y="1311691"/>
            <a:ext cx="5108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Бустер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F0D46B-B588-646A-132C-A654D8ADB5DE}"/>
              </a:ext>
            </a:extLst>
          </p:cNvPr>
          <p:cNvSpPr txBox="1"/>
          <p:nvPr/>
        </p:nvSpPr>
        <p:spPr>
          <a:xfrm>
            <a:off x="6313566" y="1311691"/>
            <a:ext cx="5108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Коллайдер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AA10A06-2F20-12E5-E24F-E32BE43FA9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308199"/>
              </p:ext>
            </p:extLst>
          </p:nvPr>
        </p:nvGraphicFramePr>
        <p:xfrm>
          <a:off x="360857" y="1839251"/>
          <a:ext cx="4354485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256">
                  <a:extLst>
                    <a:ext uri="{9D8B030D-6E8A-4147-A177-3AD203B41FA5}">
                      <a16:colId xmlns:a16="http://schemas.microsoft.com/office/drawing/2014/main" val="3283324459"/>
                    </a:ext>
                  </a:extLst>
                </a:gridCol>
                <a:gridCol w="2654913">
                  <a:extLst>
                    <a:ext uri="{9D8B030D-6E8A-4147-A177-3AD203B41FA5}">
                      <a16:colId xmlns:a16="http://schemas.microsoft.com/office/drawing/2014/main" val="2488163267"/>
                    </a:ext>
                  </a:extLst>
                </a:gridCol>
                <a:gridCol w="1234316">
                  <a:extLst>
                    <a:ext uri="{9D8B030D-6E8A-4147-A177-3AD203B41FA5}">
                      <a16:colId xmlns:a16="http://schemas.microsoft.com/office/drawing/2014/main" val="28402245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Подсистема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Статус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014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МКС (магнитно-</a:t>
                      </a:r>
                      <a:r>
                        <a:rPr lang="ru-RU" sz="1600" dirty="0" err="1"/>
                        <a:t>криостатная</a:t>
                      </a:r>
                      <a:r>
                        <a:rPr lang="ru-RU" sz="1600" dirty="0"/>
                        <a:t> система)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31885"/>
                          </a:solidFill>
                          <a:highlight>
                            <a:srgbClr val="FF0000"/>
                          </a:highlight>
                        </a:rPr>
                        <a:t>Не введена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750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СЭО (система электронного охлаждения пучка)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Введена</a:t>
                      </a:r>
                    </a:p>
                    <a:p>
                      <a:r>
                        <a:rPr lang="ru-RU" sz="1600" dirty="0"/>
                        <a:t>10.03.2023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412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Система инжекции из Бустера в Нуклотрон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31885"/>
                          </a:solidFill>
                          <a:highlight>
                            <a:srgbClr val="FF0000"/>
                          </a:highlight>
                        </a:rPr>
                        <a:t>Не введена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2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Система инжекции из ЛУТИ в Бустера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31885"/>
                          </a:solidFill>
                          <a:highlight>
                            <a:srgbClr val="FF0000"/>
                          </a:highlight>
                        </a:rPr>
                        <a:t>Не введена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175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Система электропитания магнитов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Введена</a:t>
                      </a:r>
                    </a:p>
                    <a:p>
                      <a:r>
                        <a:rPr lang="ru-RU" sz="1600" dirty="0"/>
                        <a:t>09.06.2022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803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ВЧ система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Введена</a:t>
                      </a:r>
                    </a:p>
                    <a:p>
                      <a:r>
                        <a:rPr lang="ru-RU" sz="1600" dirty="0"/>
                        <a:t>26.12.2023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1046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456157D5-133E-6CF5-B2D3-CFF57D64F0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716800"/>
              </p:ext>
            </p:extLst>
          </p:nvPr>
        </p:nvGraphicFramePr>
        <p:xfrm>
          <a:off x="6542114" y="1819222"/>
          <a:ext cx="4354485" cy="388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256">
                  <a:extLst>
                    <a:ext uri="{9D8B030D-6E8A-4147-A177-3AD203B41FA5}">
                      <a16:colId xmlns:a16="http://schemas.microsoft.com/office/drawing/2014/main" val="3283324459"/>
                    </a:ext>
                  </a:extLst>
                </a:gridCol>
                <a:gridCol w="2654913">
                  <a:extLst>
                    <a:ext uri="{9D8B030D-6E8A-4147-A177-3AD203B41FA5}">
                      <a16:colId xmlns:a16="http://schemas.microsoft.com/office/drawing/2014/main" val="2488163267"/>
                    </a:ext>
                  </a:extLst>
                </a:gridCol>
                <a:gridCol w="1234316">
                  <a:extLst>
                    <a:ext uri="{9D8B030D-6E8A-4147-A177-3AD203B41FA5}">
                      <a16:colId xmlns:a16="http://schemas.microsoft.com/office/drawing/2014/main" val="28402245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Подсистема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Статус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014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МКС (магнитно-</a:t>
                      </a:r>
                      <a:r>
                        <a:rPr lang="ru-RU" sz="1600" dirty="0" err="1"/>
                        <a:t>криостатная</a:t>
                      </a:r>
                      <a:r>
                        <a:rPr lang="ru-RU" sz="1600" dirty="0"/>
                        <a:t> система)</a:t>
                      </a: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endParaRPr lang="ru-RU" sz="1600" dirty="0"/>
                    </a:p>
                    <a:p>
                      <a:endParaRPr lang="ru-RU" sz="1600" dirty="0"/>
                    </a:p>
                    <a:p>
                      <a:endParaRPr lang="ru-RU" sz="1600" dirty="0"/>
                    </a:p>
                    <a:p>
                      <a:endParaRPr lang="ru-RU" sz="1600" dirty="0"/>
                    </a:p>
                    <a:p>
                      <a:endParaRPr lang="ru-RU" sz="1600" dirty="0"/>
                    </a:p>
                    <a:p>
                      <a:r>
                        <a:rPr lang="ru-RU" sz="1600" dirty="0"/>
                        <a:t>Работы не начаты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750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СЭО (система электронного охлаждения пучка)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412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ССО (система стохастического охлаждения пучка)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870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Система инжекции из Нуклотрона в Коллайдер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2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Система электропитания магнитов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803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ВЧ система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104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F2C404F2-4972-BC31-CB88-B8F5FDAD73C4}"/>
              </a:ext>
            </a:extLst>
          </p:cNvPr>
          <p:cNvSpPr txBox="1"/>
          <p:nvPr/>
        </p:nvSpPr>
        <p:spPr>
          <a:xfrm>
            <a:off x="3172022" y="5971509"/>
            <a:ext cx="4551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00"/>
                </a:highlight>
              </a:rPr>
              <a:t>BM@N</a:t>
            </a:r>
            <a:r>
              <a:rPr lang="ru-RU" dirty="0">
                <a:highlight>
                  <a:srgbClr val="00FF00"/>
                </a:highlight>
              </a:rPr>
              <a:t> введен в эксплуатацию – 22.12.2021</a:t>
            </a:r>
          </a:p>
        </p:txBody>
      </p:sp>
    </p:spTree>
    <p:extLst>
      <p:ext uri="{BB962C8B-B14F-4D97-AF65-F5344CB8AC3E}">
        <p14:creationId xmlns:p14="http://schemas.microsoft.com/office/powerpoint/2010/main" val="358395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3444C8C-913A-474B-8608-909736F2DF15}"/>
              </a:ext>
            </a:extLst>
          </p:cNvPr>
          <p:cNvSpPr/>
          <p:nvPr/>
        </p:nvSpPr>
        <p:spPr>
          <a:xfrm>
            <a:off x="0" y="113513"/>
            <a:ext cx="12192000" cy="1103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3C8DFD5-5795-4392-AF19-8698F2B7E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345"/>
            <a:ext cx="10515600" cy="115475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Объекты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NICA</a:t>
            </a:r>
            <a:r>
              <a:rPr lang="ru-RU" b="1" dirty="0">
                <a:solidFill>
                  <a:schemeClr val="bg1"/>
                </a:solidFill>
                <a:latin typeface="+mn-lt"/>
              </a:rPr>
              <a:t> на которые необходимо получить </a:t>
            </a:r>
            <a:r>
              <a:rPr lang="ru-RU" b="1" dirty="0" err="1">
                <a:solidFill>
                  <a:schemeClr val="bg1"/>
                </a:solidFill>
                <a:latin typeface="+mn-lt"/>
              </a:rPr>
              <a:t>СЭЗы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Picture 2" descr="Фото | Объединенный институт ядерных исследований">
            <a:extLst>
              <a:ext uri="{FF2B5EF4-FFF2-40B4-BE49-F238E27FC236}">
                <a16:creationId xmlns:a16="http://schemas.microsoft.com/office/drawing/2014/main" id="{87725EFE-43B6-4F87-A7E6-6421BA724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599" y="6066992"/>
            <a:ext cx="1295401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A9C35D0-7E60-26E8-9578-8F92DF182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13101"/>
              </p:ext>
            </p:extLst>
          </p:nvPr>
        </p:nvGraphicFramePr>
        <p:xfrm>
          <a:off x="1462514" y="1787845"/>
          <a:ext cx="813309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851">
                  <a:extLst>
                    <a:ext uri="{9D8B030D-6E8A-4147-A177-3AD203B41FA5}">
                      <a16:colId xmlns:a16="http://schemas.microsoft.com/office/drawing/2014/main" val="792046637"/>
                    </a:ext>
                  </a:extLst>
                </a:gridCol>
                <a:gridCol w="4568745">
                  <a:extLst>
                    <a:ext uri="{9D8B030D-6E8A-4147-A177-3AD203B41FA5}">
                      <a16:colId xmlns:a16="http://schemas.microsoft.com/office/drawing/2014/main" val="484264867"/>
                    </a:ext>
                  </a:extLst>
                </a:gridCol>
                <a:gridCol w="3018494">
                  <a:extLst>
                    <a:ext uri="{9D8B030D-6E8A-4147-A177-3AD203B41FA5}">
                      <a16:colId xmlns:a16="http://schemas.microsoft.com/office/drawing/2014/main" val="489479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Действующий СЭЗ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038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ЛУТИ включая источник частиц КРИОН-6Т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Есть. До 13.11.2024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738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ЛУ-20 включая источник частиц </a:t>
                      </a:r>
                      <a:r>
                        <a:rPr lang="en-US" dirty="0"/>
                        <a:t>SPI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highlight>
                            <a:srgbClr val="FF0000"/>
                          </a:highlight>
                        </a:rPr>
                        <a:t>Нет. Закончился в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876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Бустер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Есть. До 13.11.2024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465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Нуклотрон + канал ВП-1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highlight>
                            <a:srgbClr val="FF0000"/>
                          </a:highlight>
                        </a:rPr>
                        <a:t>Нет. Закончился в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0847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8614598-2BDD-A175-42B9-957D3A63CF8D}"/>
              </a:ext>
            </a:extLst>
          </p:cNvPr>
          <p:cNvSpPr txBox="1"/>
          <p:nvPr/>
        </p:nvSpPr>
        <p:spPr>
          <a:xfrm>
            <a:off x="1462514" y="4168403"/>
            <a:ext cx="81859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Для запуска Коллайдера у нас должны быть действующие </a:t>
            </a:r>
            <a:r>
              <a:rPr lang="ru-RU" sz="3200" dirty="0" err="1">
                <a:solidFill>
                  <a:srgbClr val="FF0000"/>
                </a:solidFill>
              </a:rPr>
              <a:t>СЭЗы</a:t>
            </a:r>
            <a:r>
              <a:rPr lang="ru-RU" sz="3200" dirty="0">
                <a:solidFill>
                  <a:srgbClr val="FF0000"/>
                </a:solidFill>
              </a:rPr>
              <a:t> на данные установки!</a:t>
            </a:r>
          </a:p>
        </p:txBody>
      </p:sp>
    </p:spTree>
    <p:extLst>
      <p:ext uri="{BB962C8B-B14F-4D97-AF65-F5344CB8AC3E}">
        <p14:creationId xmlns:p14="http://schemas.microsoft.com/office/powerpoint/2010/main" val="906089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3444C8C-913A-474B-8608-909736F2DF15}"/>
              </a:ext>
            </a:extLst>
          </p:cNvPr>
          <p:cNvSpPr/>
          <p:nvPr/>
        </p:nvSpPr>
        <p:spPr>
          <a:xfrm>
            <a:off x="0" y="353291"/>
            <a:ext cx="12192000" cy="568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3C8DFD5-5795-4392-AF19-8698F2B7E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Перечень документов для получения СЭЗ</a:t>
            </a:r>
          </a:p>
        </p:txBody>
      </p:sp>
      <p:pic>
        <p:nvPicPr>
          <p:cNvPr id="10" name="Picture 2" descr="Фото | Объединенный институт ядерных исследований">
            <a:extLst>
              <a:ext uri="{FF2B5EF4-FFF2-40B4-BE49-F238E27FC236}">
                <a16:creationId xmlns:a16="http://schemas.microsoft.com/office/drawing/2014/main" id="{87725EFE-43B6-4F87-A7E6-6421BA724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599" y="6066992"/>
            <a:ext cx="1295401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id="{D1CD0F2F-8DA3-4C91-9F7A-677383CDB8AC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501625715"/>
              </p:ext>
            </p:extLst>
          </p:nvPr>
        </p:nvGraphicFramePr>
        <p:xfrm>
          <a:off x="142240" y="1009129"/>
          <a:ext cx="10754359" cy="573738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4640">
                  <a:extLst>
                    <a:ext uri="{9D8B030D-6E8A-4147-A177-3AD203B41FA5}">
                      <a16:colId xmlns:a16="http://schemas.microsoft.com/office/drawing/2014/main" val="1501621334"/>
                    </a:ext>
                  </a:extLst>
                </a:gridCol>
                <a:gridCol w="10459719">
                  <a:extLst>
                    <a:ext uri="{9D8B030D-6E8A-4147-A177-3AD203B41FA5}">
                      <a16:colId xmlns:a16="http://schemas.microsoft.com/office/drawing/2014/main" val="2942764780"/>
                    </a:ext>
                  </a:extLst>
                </a:gridCol>
              </a:tblGrid>
              <a:tr h="226291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Лицензия  на  использование  источников ионизирующего излучения(копия)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9197446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Утвержденная санитарно-защитная зона              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2224807"/>
                  </a:ext>
                </a:extLst>
              </a:tr>
              <a:tr h="310545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Здание(сооружение):  дата постройки, проект(типовой, приспособленный), описание здания  и инженерных  коммуникаций,   материал  постройки, перечень и назначение   помещений,   назначенный срок эксплуатации  по  проекту.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4418745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План-схемы  помещений    с указанием   площадей   и список размещения  оборудования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55570328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Перечень   выполняемых  работ(технологическая  карта)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358409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Данные лабораторного контроля(протоколы) на: рабочих местах, производственной площадке, границе санитарно-защитной зоны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779562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Приказ на ответственное лицо за организацию и проведение производственного контроля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60960717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Данные  радиационного   контроля (ч. 3.13  ОСПОРБ)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9344248"/>
                  </a:ext>
                </a:extLst>
              </a:tr>
              <a:tr h="27178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Категория  радиационной опасности объекта  согласованная с органами ФМБА( п. 3.1.6 ОСПОРБ)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46959452"/>
                  </a:ext>
                </a:extLst>
              </a:tr>
              <a:tr h="23368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контрольный уровень,  согласованный с ФМБА (п. 3.13.9  ОСПОРБ-99/2010)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423578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План мероприятий при радиационной аварии, согласованный с ФМБА(  п.6.4 ОСПОРБ 99/2010)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42927757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План   радиационного контроля согласованнный с   госсаннадзором   (п. 5.2 МУ 2.6.5.008-2016.)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4633826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Инструкции по  радиационной безопасности согласованные с  ФМБА  (п.2.5.1.  3.4.12   ОСПОРБ 99/2010)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4000972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схема размещения И.И.И. и рабочих мест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5833482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Схема   расположения   датчиков  АСРК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4796476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Схема   блокировок   и   сигнализации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96568711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Акты   проверок сигнализации и блокировок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88211557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схема защиты от И.И.И  (биологическая, физическая,  индивидуальная,  блокировки,  сигнализация п.3.7.8; 3.7.9;   раздел 3.14    ОСПОРБ)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11942762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протоколы дозиметрических измерений И.И.И. (рабочие места, места хранения, на поверхности источника  в   соответствии с </a:t>
                      </a:r>
                      <a:r>
                        <a:rPr lang="ru-RU" sz="1100" b="1" i="0" u="none" strike="noStrike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п.п</a:t>
                      </a:r>
                      <a:r>
                        <a:rPr lang="ru-RU" sz="11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. 3.7-3.8  ОСПОРБ    99/10)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86495252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на ускорителях  замеры      ЭМП     и  СВЧ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710024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приказ   на  ответственное лицо  за  радиационную  безопасность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11768580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данные   медицинских осмотров за  год  гр. А( п.3.4.11 ОСПОРБ)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29333913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максимальная  годовая  доза среди группы  «А»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436949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копия приказа(распоряжения) на  персонал гр. А   и  гр.  Б   п.3.4.11 ОСПОРБ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9377141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Протоколы  подготовки  по  РБ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67594960"/>
                  </a:ext>
                </a:extLst>
              </a:tr>
              <a:tr h="242469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Программа ПНР Бустера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25331269"/>
                  </a:ext>
                </a:extLst>
              </a:tr>
              <a:tr h="310545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Расписание на Бустер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55191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98644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603</Words>
  <Application>Microsoft Office PowerPoint</Application>
  <PresentationFormat>Широкоэкранный</PresentationFormat>
  <Paragraphs>139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Ввод в эксплуатацию объектов ускорительного комплекса NICA и получения СЭЗов</vt:lpstr>
      <vt:lpstr>Контролирующие органы</vt:lpstr>
      <vt:lpstr>Процесс получения СЭЗ</vt:lpstr>
      <vt:lpstr>Объекты подлежащие вводу в эксплуатацию</vt:lpstr>
      <vt:lpstr>Объекты NICA на которые необходимо получить СЭЗы</vt:lpstr>
      <vt:lpstr>Перечень документов для получения СЭЗ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Вопросы обеспечения радиационной безопасности на ускорительном комплексе ЛФВЭ</dc:title>
  <dc:creator>Alexey Stankus</dc:creator>
  <cp:lastModifiedBy>Alexey Stankus</cp:lastModifiedBy>
  <cp:revision>18</cp:revision>
  <dcterms:created xsi:type="dcterms:W3CDTF">2021-10-10T12:24:35Z</dcterms:created>
  <dcterms:modified xsi:type="dcterms:W3CDTF">2024-06-26T09:36:04Z</dcterms:modified>
</cp:coreProperties>
</file>