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7" r:id="rId3"/>
    <p:sldId id="272" r:id="rId4"/>
    <p:sldId id="259" r:id="rId5"/>
    <p:sldId id="260" r:id="rId6"/>
    <p:sldId id="271" r:id="rId7"/>
    <p:sldId id="270" r:id="rId8"/>
    <p:sldId id="264" r:id="rId9"/>
    <p:sldId id="274" r:id="rId10"/>
    <p:sldId id="261" r:id="rId11"/>
    <p:sldId id="263" r:id="rId12"/>
    <p:sldId id="275" r:id="rId13"/>
    <p:sldId id="266"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5" autoAdjust="0"/>
    <p:restoredTop sz="94660"/>
  </p:normalViewPr>
  <p:slideViewPr>
    <p:cSldViewPr snapToGrid="0">
      <p:cViewPr>
        <p:scale>
          <a:sx n="125" d="100"/>
          <a:sy n="125" d="100"/>
        </p:scale>
        <p:origin x="4188" y="88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ED2BDD6-6294-4067-ACA5-13095D7CEF40}" type="datetimeFigureOut">
              <a:rPr lang="ru-RU" smtClean="0"/>
              <a:t>17.07.2024</a:t>
            </a:fld>
            <a:endParaRPr lang="ru-RU"/>
          </a:p>
        </p:txBody>
      </p:sp>
      <p:sp>
        <p:nvSpPr>
          <p:cNvPr id="5" name="Footer Placeholder 4"/>
          <p:cNvSpPr>
            <a:spLocks noGrp="1"/>
          </p:cNvSpPr>
          <p:nvPr>
            <p:ph type="ftr" sz="quarter" idx="11"/>
          </p:nvPr>
        </p:nvSpPr>
        <p:spPr>
          <a:xfrm>
            <a:off x="1876424" y="5410201"/>
            <a:ext cx="5124886" cy="365125"/>
          </a:xfrm>
        </p:spPr>
        <p:txBody>
          <a:bodyPr/>
          <a:lstStyle/>
          <a:p>
            <a:endParaRPr lang="ru-RU"/>
          </a:p>
        </p:txBody>
      </p:sp>
      <p:sp>
        <p:nvSpPr>
          <p:cNvPr id="6" name="Slide Number Placeholder 5"/>
          <p:cNvSpPr>
            <a:spLocks noGrp="1"/>
          </p:cNvSpPr>
          <p:nvPr>
            <p:ph type="sldNum" sz="quarter" idx="12"/>
          </p:nvPr>
        </p:nvSpPr>
        <p:spPr>
          <a:xfrm>
            <a:off x="9896911" y="5410199"/>
            <a:ext cx="771089" cy="365125"/>
          </a:xfrm>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3356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23905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3043703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2561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64131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ED2BDD6-6294-4067-ACA5-13095D7CEF40}" type="datetimeFigureOut">
              <a:rPr lang="ru-RU" smtClean="0"/>
              <a:t>17.07.2024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209701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DED2BDD6-6294-4067-ACA5-13095D7CEF40}" type="datetimeFigureOut">
              <a:rPr lang="ru-RU" smtClean="0"/>
              <a:t>17.07.2024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561804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D2BDD6-6294-4067-ACA5-13095D7CEF40}" type="datetimeFigureOut">
              <a:rPr lang="ru-RU" smtClean="0"/>
              <a:t>17.07.2024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0600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D2BDD6-6294-4067-ACA5-13095D7CEF40}" type="datetimeFigureOut">
              <a:rPr lang="ru-RU" smtClean="0"/>
              <a:t>17.07.2024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70773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ED2BDD6-6294-4067-ACA5-13095D7CEF40}" type="datetimeFigureOut">
              <a:rPr lang="ru-RU" smtClean="0"/>
              <a:t>17.07.2024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0249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ED2BDD6-6294-4067-ACA5-13095D7CEF40}" type="datetimeFigureOut">
              <a:rPr lang="ru-RU" smtClean="0"/>
              <a:t>17.07.2024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298808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16645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0" y="3073397"/>
            <a:ext cx="4878391"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073397"/>
            <a:ext cx="4875210"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ED2BDD6-6294-4067-ACA5-13095D7CEF40}" type="datetimeFigureOut">
              <a:rPr lang="ru-RU" smtClean="0"/>
              <a:t>17.07.2024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54277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ED2BDD6-6294-4067-ACA5-13095D7CEF40}" type="datetimeFigureOut">
              <a:rPr lang="ru-RU" smtClean="0"/>
              <a:t>17.07.2024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360120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D2BDD6-6294-4067-ACA5-13095D7CEF40}" type="datetimeFigureOut">
              <a:rPr lang="ru-RU" smtClean="0"/>
              <a:t>17.07.2024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218878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423495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ED2BDD6-6294-4067-ACA5-13095D7CEF40}" type="datetimeFigureOut">
              <a:rPr lang="ru-RU" smtClean="0"/>
              <a:t>17.07.2024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438C61D-C8D2-449E-9FFC-87E48C8F9E9C}" type="slidenum">
              <a:rPr lang="ru-RU" smtClean="0"/>
              <a:t>‹#›</a:t>
            </a:fld>
            <a:endParaRPr lang="ru-RU"/>
          </a:p>
        </p:txBody>
      </p:sp>
    </p:spTree>
    <p:extLst>
      <p:ext uri="{BB962C8B-B14F-4D97-AF65-F5344CB8AC3E}">
        <p14:creationId xmlns:p14="http://schemas.microsoft.com/office/powerpoint/2010/main" val="1765853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D2BDD6-6294-4067-ACA5-13095D7CEF40}" type="datetimeFigureOut">
              <a:rPr lang="ru-RU" smtClean="0"/>
              <a:t>17.07.2024</a:t>
            </a:fld>
            <a:endParaRPr lang="ru-R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438C61D-C8D2-449E-9FFC-87E48C8F9E9C}" type="slidenum">
              <a:rPr lang="ru-RU" smtClean="0"/>
              <a:t>‹#›</a:t>
            </a:fld>
            <a:endParaRPr lang="ru-RU"/>
          </a:p>
        </p:txBody>
      </p:sp>
    </p:spTree>
    <p:extLst>
      <p:ext uri="{BB962C8B-B14F-4D97-AF65-F5344CB8AC3E}">
        <p14:creationId xmlns:p14="http://schemas.microsoft.com/office/powerpoint/2010/main" val="393065504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4.jpg"/><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s://photos.google.com/photo/AF1QipMK_zcb_WTLCGyQIzBb62HShn5FmThj55al_15Y"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2.xml"/><Relationship Id="rId4" Type="http://schemas.openxmlformats.org/officeDocument/2006/relationships/image" Target="../media/image8.jfif"/></Relationships>
</file>

<file path=ppt/slides/_rels/slide4.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fif"/><Relationship Id="rId1" Type="http://schemas.openxmlformats.org/officeDocument/2006/relationships/slideLayout" Target="../slideLayouts/slideLayout2.xml"/><Relationship Id="rId4" Type="http://schemas.openxmlformats.org/officeDocument/2006/relationships/image" Target="../media/image11.jfi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48B745-1F60-7D10-8B63-D1C17DB1A5AF}"/>
              </a:ext>
            </a:extLst>
          </p:cNvPr>
          <p:cNvSpPr>
            <a:spLocks noGrp="1"/>
          </p:cNvSpPr>
          <p:nvPr>
            <p:ph type="ctrTitle"/>
          </p:nvPr>
        </p:nvSpPr>
        <p:spPr>
          <a:xfrm>
            <a:off x="890338" y="640080"/>
            <a:ext cx="9594782" cy="3566160"/>
          </a:xfrm>
        </p:spPr>
        <p:txBody>
          <a:bodyPr anchor="b">
            <a:normAutofit/>
          </a:bodyPr>
          <a:lstStyle/>
          <a:p>
            <a:pPr algn="l">
              <a:spcAft>
                <a:spcPts val="800"/>
              </a:spcAft>
            </a:pPr>
            <a:r>
              <a:rPr lang="ru-RU" sz="4600" b="1" dirty="0">
                <a:effectLst/>
                <a:latin typeface="Calibri" panose="020F0502020204030204" pitchFamily="34" charset="0"/>
                <a:ea typeface="Calibri" panose="020F0502020204030204" pitchFamily="34" charset="0"/>
                <a:cs typeface="Times New Roman" panose="02020603050405020304" pitchFamily="18" charset="0"/>
              </a:rPr>
              <a:t>Работы по монтажу кабельных трасс коллайдера.</a:t>
            </a:r>
            <a:endParaRPr lang="ru-RU" sz="4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714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A3C008-3535-B426-C1E7-7AF606014F72}"/>
              </a:ext>
            </a:extLst>
          </p:cNvPr>
          <p:cNvSpPr>
            <a:spLocks noGrp="1"/>
          </p:cNvSpPr>
          <p:nvPr>
            <p:ph type="title"/>
          </p:nvPr>
        </p:nvSpPr>
        <p:spPr>
          <a:xfrm>
            <a:off x="5297762" y="329184"/>
            <a:ext cx="6251110" cy="1783080"/>
          </a:xfrm>
        </p:spPr>
        <p:txBody>
          <a:bodyPr anchor="b">
            <a:normAutofit/>
          </a:bodyPr>
          <a:lstStyle/>
          <a:p>
            <a:r>
              <a:rPr lang="ru-RU" sz="2200" b="1" dirty="0">
                <a:effectLst/>
                <a:latin typeface="Calibri" panose="020F0502020204030204" pitchFamily="34" charset="0"/>
                <a:ea typeface="Calibri" panose="020F0502020204030204" pitchFamily="34" charset="0"/>
                <a:cs typeface="Times New Roman" panose="02020603050405020304" pitchFamily="18" charset="0"/>
              </a:rPr>
              <a:t>Проектирование кабельных трасс для защиты от срыва сверхпроводимости и ССО (Заказчик Иванов Е. В. и Горелышев И.В)</a:t>
            </a:r>
            <a:br>
              <a:rPr lang="ru-RU" sz="2200" dirty="0">
                <a:effectLst/>
                <a:latin typeface="Calibri" panose="020F0502020204030204" pitchFamily="34" charset="0"/>
                <a:ea typeface="Calibri" panose="020F0502020204030204" pitchFamily="34" charset="0"/>
                <a:cs typeface="Times New Roman" panose="02020603050405020304" pitchFamily="18" charset="0"/>
              </a:rPr>
            </a:br>
            <a:endParaRPr lang="ru-RU" sz="2200" dirty="0"/>
          </a:p>
        </p:txBody>
      </p:sp>
      <p:sp>
        <p:nvSpPr>
          <p:cNvPr id="3" name="Объект 2">
            <a:extLst>
              <a:ext uri="{FF2B5EF4-FFF2-40B4-BE49-F238E27FC236}">
                <a16:creationId xmlns:a16="http://schemas.microsoft.com/office/drawing/2014/main" id="{24B3BF49-C5C2-51CC-B1A6-8BEC5D919D88}"/>
              </a:ext>
            </a:extLst>
          </p:cNvPr>
          <p:cNvSpPr>
            <a:spLocks noGrp="1"/>
          </p:cNvSpPr>
          <p:nvPr>
            <p:ph idx="1"/>
          </p:nvPr>
        </p:nvSpPr>
        <p:spPr>
          <a:xfrm>
            <a:off x="5297762" y="2706624"/>
            <a:ext cx="6251110" cy="3483864"/>
          </a:xfrm>
        </p:spPr>
        <p:txBody>
          <a:bodyPr>
            <a:normAutofit/>
          </a:bodyPr>
          <a:lstStyle/>
          <a:p>
            <a:pPr marL="342900" lvl="0" indent="-342900">
              <a:buFont typeface="+mj-lt"/>
              <a:buAutoNum type="arabicPeriod"/>
            </a:pPr>
            <a:r>
              <a:rPr lang="ru-RU" sz="1500" dirty="0">
                <a:effectLst/>
                <a:latin typeface="Calibri" panose="020F0502020204030204" pitchFamily="34" charset="0"/>
                <a:ea typeface="Calibri" panose="020F0502020204030204" pitchFamily="34" charset="0"/>
                <a:cs typeface="Times New Roman" panose="02020603050405020304" pitchFamily="18" charset="0"/>
              </a:rPr>
              <a:t>Проекты по трассам готов, подписан, утвержден.</a:t>
            </a:r>
          </a:p>
          <a:p>
            <a:pPr marL="342900" lvl="0" indent="-342900">
              <a:buFont typeface="+mj-lt"/>
              <a:buAutoNum type="arabicPeriod"/>
            </a:pPr>
            <a:r>
              <a:rPr lang="ru-RU" sz="1500" dirty="0">
                <a:effectLst/>
                <a:latin typeface="Calibri" panose="020F0502020204030204" pitchFamily="34" charset="0"/>
                <a:ea typeface="Calibri" panose="020F0502020204030204" pitchFamily="34" charset="0"/>
                <a:cs typeface="Times New Roman" panose="02020603050405020304" pitchFamily="18" charset="0"/>
              </a:rPr>
              <a:t>Сейчас до сих пор еще нет договора на монтажные работы.</a:t>
            </a:r>
          </a:p>
          <a:p>
            <a:pPr marL="342900" lvl="0" indent="-342900">
              <a:buFont typeface="+mj-lt"/>
              <a:buAutoNum type="arabicPeriod"/>
            </a:pPr>
            <a:r>
              <a:rPr lang="ru-RU" sz="1500" dirty="0">
                <a:latin typeface="Calibri" panose="020F0502020204030204" pitchFamily="34" charset="0"/>
                <a:ea typeface="Calibri" panose="020F0502020204030204" pitchFamily="34" charset="0"/>
                <a:cs typeface="Times New Roman" panose="02020603050405020304" pitchFamily="18" charset="0"/>
              </a:rPr>
              <a:t>В </a:t>
            </a:r>
            <a:r>
              <a:rPr lang="ru-RU" sz="1500" dirty="0" err="1">
                <a:latin typeface="Calibri" panose="020F0502020204030204" pitchFamily="34" charset="0"/>
                <a:ea typeface="Calibri" panose="020F0502020204030204" pitchFamily="34" charset="0"/>
                <a:cs typeface="Times New Roman" panose="02020603050405020304" pitchFamily="18" charset="0"/>
              </a:rPr>
              <a:t>СЭДе</a:t>
            </a:r>
            <a:r>
              <a:rPr lang="ru-RU" sz="1500" dirty="0">
                <a:latin typeface="Calibri" panose="020F0502020204030204" pitchFamily="34" charset="0"/>
                <a:ea typeface="Calibri" panose="020F0502020204030204" pitchFamily="34" charset="0"/>
                <a:cs typeface="Times New Roman" panose="02020603050405020304" pitchFamily="18" charset="0"/>
              </a:rPr>
              <a:t> находится с 26.04.24. </a:t>
            </a:r>
            <a:endParaRPr lang="ru-RU"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500" dirty="0">
                <a:effectLst/>
                <a:latin typeface="Calibri" panose="020F0502020204030204" pitchFamily="34" charset="0"/>
                <a:ea typeface="Calibri" panose="020F0502020204030204" pitchFamily="34" charset="0"/>
                <a:cs typeface="Times New Roman" panose="02020603050405020304" pitchFamily="18" charset="0"/>
              </a:rPr>
              <a:t>Если мы хотим начать работы, то нужно написать гарантийное письмо на начало досрочных работ.</a:t>
            </a:r>
          </a:p>
          <a:p>
            <a:pPr marL="342900" lvl="0" indent="-342900">
              <a:spcAft>
                <a:spcPts val="800"/>
              </a:spcAft>
              <a:buFont typeface="+mj-lt"/>
              <a:buAutoNum type="arabicPeriod"/>
            </a:pPr>
            <a:r>
              <a:rPr lang="ru-RU" sz="1500" dirty="0">
                <a:effectLst/>
                <a:latin typeface="Calibri" panose="020F0502020204030204" pitchFamily="34" charset="0"/>
                <a:ea typeface="Calibri" panose="020F0502020204030204" pitchFamily="34" charset="0"/>
                <a:cs typeface="Times New Roman" panose="02020603050405020304" pitchFamily="18" charset="0"/>
              </a:rPr>
              <a:t>На монтаж и прокладку кабеля срок 4 месяца (могут измениться). </a:t>
            </a:r>
          </a:p>
          <a:p>
            <a:endParaRPr lang="ru-RU" sz="1500" dirty="0"/>
          </a:p>
        </p:txBody>
      </p:sp>
      <p:pic>
        <p:nvPicPr>
          <p:cNvPr id="5" name="Picture 4" descr="Рулоны чертежей">
            <a:extLst>
              <a:ext uri="{FF2B5EF4-FFF2-40B4-BE49-F238E27FC236}">
                <a16:creationId xmlns:a16="http://schemas.microsoft.com/office/drawing/2014/main" id="{484CC3C5-B053-8EAF-6AD9-FB8E710163CD}"/>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19343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A04D06-5153-40C8-EB46-043ED95E1BA2}"/>
              </a:ext>
            </a:extLst>
          </p:cNvPr>
          <p:cNvSpPr>
            <a:spLocks noGrp="1"/>
          </p:cNvSpPr>
          <p:nvPr>
            <p:ph type="title"/>
          </p:nvPr>
        </p:nvSpPr>
        <p:spPr>
          <a:xfrm>
            <a:off x="4553733" y="548464"/>
            <a:ext cx="6798541" cy="1675623"/>
          </a:xfrm>
        </p:spPr>
        <p:txBody>
          <a:bodyPr anchor="b">
            <a:normAutofit/>
          </a:bodyPr>
          <a:lstStyle/>
          <a:p>
            <a:r>
              <a:rPr lang="ru-RU" sz="2800" b="1" dirty="0">
                <a:latin typeface="Calibri" panose="020F0502020204030204" pitchFamily="34" charset="0"/>
                <a:ea typeface="Calibri" panose="020F0502020204030204" pitchFamily="34" charset="0"/>
                <a:cs typeface="Times New Roman" panose="02020603050405020304" pitchFamily="18" charset="0"/>
              </a:rPr>
              <a:t>Проектирование трасс системы питания магнитов и линз (Заказчик Карпинский В.Н)</a:t>
            </a:r>
            <a:br>
              <a:rPr lang="ru-RU" sz="2800" dirty="0">
                <a:effectLst/>
                <a:latin typeface="Calibri" panose="020F0502020204030204" pitchFamily="34" charset="0"/>
                <a:ea typeface="Calibri" panose="020F0502020204030204" pitchFamily="34" charset="0"/>
                <a:cs typeface="Times New Roman" panose="02020603050405020304" pitchFamily="18" charset="0"/>
              </a:rPr>
            </a:br>
            <a:endParaRPr lang="ru-RU" sz="2800" dirty="0"/>
          </a:p>
        </p:txBody>
      </p:sp>
      <p:sp>
        <p:nvSpPr>
          <p:cNvPr id="3" name="Объект 2">
            <a:extLst>
              <a:ext uri="{FF2B5EF4-FFF2-40B4-BE49-F238E27FC236}">
                <a16:creationId xmlns:a16="http://schemas.microsoft.com/office/drawing/2014/main" id="{0877BA72-BE01-9294-61C6-041E77BA5145}"/>
              </a:ext>
            </a:extLst>
          </p:cNvPr>
          <p:cNvSpPr>
            <a:spLocks noGrp="1"/>
          </p:cNvSpPr>
          <p:nvPr>
            <p:ph idx="1"/>
          </p:nvPr>
        </p:nvSpPr>
        <p:spPr>
          <a:xfrm>
            <a:off x="4553734" y="2409830"/>
            <a:ext cx="6798539" cy="3705217"/>
          </a:xfrm>
        </p:spPr>
        <p:txBody>
          <a:bodyPr>
            <a:normAutofit fontScale="85000" lnSpcReduction="10000"/>
          </a:bodyPr>
          <a:lstStyle/>
          <a:p>
            <a:pPr marL="240030" indent="0">
              <a:buNone/>
            </a:pPr>
            <a:r>
              <a:rPr lang="ru-RU" sz="17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ТЗ на проектирование готово, согласовано. </a:t>
            </a:r>
          </a:p>
          <a:p>
            <a:pPr marL="342900" lvl="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Сейчас фирмой ЭППТ готовится проект по прокладке кабельных трасс. Сроки проектирования 3-4 месяца. </a:t>
            </a:r>
          </a:p>
          <a:p>
            <a:pPr marL="342900" lvl="0" indent="-342900">
              <a:buFont typeface="+mj-lt"/>
              <a:buAutoNum type="arabicPeriod"/>
            </a:pPr>
            <a:r>
              <a:rPr lang="ru-RU" sz="1700" dirty="0">
                <a:latin typeface="Calibri" panose="020F0502020204030204" pitchFamily="34" charset="0"/>
                <a:ea typeface="Calibri" panose="020F0502020204030204" pitchFamily="34" charset="0"/>
                <a:cs typeface="Times New Roman" panose="02020603050405020304" pitchFamily="18" charset="0"/>
              </a:rPr>
              <a:t>В процесс проектирования возникает много вопросов требующих доработок и согласования с заказчиком.</a:t>
            </a:r>
          </a:p>
          <a:p>
            <a:pPr marL="342900" lvl="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Далее процедура согласования сметы на проект</a:t>
            </a:r>
          </a:p>
          <a:p>
            <a:pPr marL="342900" lvl="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Далее процедуры согласования сметы на монтажные работы после получения проекта.</a:t>
            </a:r>
          </a:p>
          <a:p>
            <a:pPr marL="342900" lvl="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Далее монтажные работы. Выполнять работы планирует фирма ЭППТ.</a:t>
            </a:r>
          </a:p>
          <a:p>
            <a:pPr marL="468630">
              <a:spcAft>
                <a:spcPts val="800"/>
              </a:spcAft>
            </a:pPr>
            <a:r>
              <a:rPr lang="ru-RU" sz="1700" dirty="0">
                <a:effectLst/>
                <a:latin typeface="Calibri" panose="020F0502020204030204" pitchFamily="34" charset="0"/>
                <a:ea typeface="Calibri" panose="020F0502020204030204" pitchFamily="34" charset="0"/>
                <a:cs typeface="Times New Roman" panose="02020603050405020304" pitchFamily="18" charset="0"/>
              </a:rPr>
              <a:t>Итого примерно </a:t>
            </a:r>
            <a:r>
              <a:rPr lang="ru-RU" sz="1700" b="1" dirty="0">
                <a:effectLst/>
                <a:latin typeface="Calibri" panose="020F0502020204030204" pitchFamily="34" charset="0"/>
                <a:ea typeface="Calibri" panose="020F0502020204030204" pitchFamily="34" charset="0"/>
                <a:cs typeface="Times New Roman" panose="02020603050405020304" pitchFamily="18" charset="0"/>
              </a:rPr>
              <a:t>6 </a:t>
            </a:r>
            <a:r>
              <a:rPr lang="ru-RU" sz="1700" dirty="0">
                <a:effectLst/>
                <a:latin typeface="Calibri" panose="020F0502020204030204" pitchFamily="34" charset="0"/>
                <a:ea typeface="Calibri" panose="020F0502020204030204" pitchFamily="34" charset="0"/>
                <a:cs typeface="Times New Roman" panose="02020603050405020304" pitchFamily="18" charset="0"/>
              </a:rPr>
              <a:t>месяцев. </a:t>
            </a:r>
          </a:p>
          <a:p>
            <a:endParaRPr lang="ru-RU" sz="1700" dirty="0"/>
          </a:p>
        </p:txBody>
      </p:sp>
      <p:pic>
        <p:nvPicPr>
          <p:cNvPr id="5" name="Picture 4" descr="Рулоны чертежей">
            <a:extLst>
              <a:ext uri="{FF2B5EF4-FFF2-40B4-BE49-F238E27FC236}">
                <a16:creationId xmlns:a16="http://schemas.microsoft.com/office/drawing/2014/main" id="{18A1FAF8-020E-2B25-E6FA-85AD4705E0E3}"/>
              </a:ext>
            </a:extLst>
          </p:cNvPr>
          <p:cNvPicPr>
            <a:picLocks noChangeAspect="1"/>
          </p:cNvPicPr>
          <p:nvPr/>
        </p:nvPicPr>
        <p:blipFill rotWithShape="1">
          <a:blip r:embed="rId2"/>
          <a:srcRect l="59156" r="-1" b="-1"/>
          <a:stretch/>
        </p:blipFill>
        <p:spPr>
          <a:xfrm>
            <a:off x="1" y="10"/>
            <a:ext cx="4196496" cy="6857990"/>
          </a:xfrm>
          <a:prstGeom prst="rect">
            <a:avLst/>
          </a:prstGeom>
          <a:effectLst/>
        </p:spPr>
      </p:pic>
    </p:spTree>
    <p:extLst>
      <p:ext uri="{BB962C8B-B14F-4D97-AF65-F5344CB8AC3E}">
        <p14:creationId xmlns:p14="http://schemas.microsoft.com/office/powerpoint/2010/main" val="2022715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Объект 8">
            <a:extLst>
              <a:ext uri="{FF2B5EF4-FFF2-40B4-BE49-F238E27FC236}">
                <a16:creationId xmlns:a16="http://schemas.microsoft.com/office/drawing/2014/main" id="{BEE02E45-DC8A-6A5C-A097-2AD359C1077B}"/>
              </a:ext>
            </a:extLst>
          </p:cNvPr>
          <p:cNvPicPr>
            <a:picLocks noGrp="1" noChangeAspect="1"/>
          </p:cNvPicPr>
          <p:nvPr>
            <p:ph idx="1"/>
          </p:nvPr>
        </p:nvPicPr>
        <p:blipFill>
          <a:blip r:embed="rId2"/>
          <a:stretch>
            <a:fillRect/>
          </a:stretch>
        </p:blipFill>
        <p:spPr>
          <a:xfrm>
            <a:off x="1402743" y="3024188"/>
            <a:ext cx="2736566" cy="3541712"/>
          </a:xfrm>
        </p:spPr>
      </p:pic>
      <p:pic>
        <p:nvPicPr>
          <p:cNvPr id="11" name="Рисунок 10">
            <a:extLst>
              <a:ext uri="{FF2B5EF4-FFF2-40B4-BE49-F238E27FC236}">
                <a16:creationId xmlns:a16="http://schemas.microsoft.com/office/drawing/2014/main" id="{48D3DB3F-B7A3-1A93-8E96-11A9435B71B8}"/>
              </a:ext>
            </a:extLst>
          </p:cNvPr>
          <p:cNvPicPr>
            <a:picLocks noChangeAspect="1"/>
          </p:cNvPicPr>
          <p:nvPr/>
        </p:nvPicPr>
        <p:blipFill>
          <a:blip r:embed="rId3"/>
          <a:stretch>
            <a:fillRect/>
          </a:stretch>
        </p:blipFill>
        <p:spPr>
          <a:xfrm>
            <a:off x="4264522" y="3024188"/>
            <a:ext cx="2731944" cy="3541712"/>
          </a:xfrm>
          <a:prstGeom prst="rect">
            <a:avLst/>
          </a:prstGeom>
        </p:spPr>
      </p:pic>
      <p:sp>
        <p:nvSpPr>
          <p:cNvPr id="12" name="Объект 2">
            <a:extLst>
              <a:ext uri="{FF2B5EF4-FFF2-40B4-BE49-F238E27FC236}">
                <a16:creationId xmlns:a16="http://schemas.microsoft.com/office/drawing/2014/main" id="{ECC0C242-C982-3DF0-2439-5799CA98A79D}"/>
              </a:ext>
            </a:extLst>
          </p:cNvPr>
          <p:cNvSpPr txBox="1">
            <a:spLocks/>
          </p:cNvSpPr>
          <p:nvPr/>
        </p:nvSpPr>
        <p:spPr>
          <a:xfrm>
            <a:off x="1937534" y="0"/>
            <a:ext cx="9111466" cy="4572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240030" indent="0">
              <a:buFont typeface="Arial" panose="020B0604020202020204" pitchFamily="34" charset="0"/>
              <a:buNone/>
            </a:pPr>
            <a:r>
              <a:rPr lang="ru-RU" sz="1700" dirty="0">
                <a:effectLst/>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mj-lt"/>
              <a:buAutoNum type="arabicPeriod"/>
            </a:pPr>
            <a:r>
              <a:rPr lang="ru-RU" sz="1700" dirty="0">
                <a:effectLst/>
                <a:latin typeface="Calibri" panose="020F0502020204030204" pitchFamily="34" charset="0"/>
                <a:ea typeface="Calibri" panose="020F0502020204030204" pitchFamily="34" charset="0"/>
                <a:cs typeface="Times New Roman" panose="02020603050405020304" pitchFamily="18" charset="0"/>
              </a:rPr>
              <a:t>В ходе проектирования кабельных трасс обнаружилось, что нужно делать перемычки между каналами. На рисунках они показаны розовым цветом. Скорее всего для прокладки кабельных трасс придется немного подрезать балку крана. Так как кабелей очень много и в узкие лотки они просто не помещаются.</a:t>
            </a:r>
          </a:p>
          <a:p>
            <a:r>
              <a:rPr lang="ru-RU" sz="1700" dirty="0"/>
              <a:t>Размер перемычек составляет: 1. 2400х1200х500, 2. 2000х1200х500.</a:t>
            </a:r>
          </a:p>
          <a:p>
            <a:r>
              <a:rPr lang="ru-RU" sz="1700" dirty="0"/>
              <a:t>Прошу согласовать это решение.</a:t>
            </a:r>
          </a:p>
        </p:txBody>
      </p:sp>
      <p:sp>
        <p:nvSpPr>
          <p:cNvPr id="3" name="TextBox 2">
            <a:extLst>
              <a:ext uri="{FF2B5EF4-FFF2-40B4-BE49-F238E27FC236}">
                <a16:creationId xmlns:a16="http://schemas.microsoft.com/office/drawing/2014/main" id="{6A8E0D27-D88E-288D-540B-73E21E3B060C}"/>
              </a:ext>
            </a:extLst>
          </p:cNvPr>
          <p:cNvSpPr txBox="1"/>
          <p:nvPr/>
        </p:nvSpPr>
        <p:spPr>
          <a:xfrm>
            <a:off x="3039035" y="3245828"/>
            <a:ext cx="6101976" cy="369332"/>
          </a:xfrm>
          <a:prstGeom prst="rect">
            <a:avLst/>
          </a:prstGeom>
          <a:noFill/>
        </p:spPr>
        <p:txBody>
          <a:bodyPr wrap="square">
            <a:spAutoFit/>
          </a:bodyPr>
          <a:lstStyle/>
          <a:p>
            <a:endParaRPr lang="ru-RU" dirty="0">
              <a:effectLst/>
              <a:hlinkClick r:id="rId4"/>
            </a:endParaRPr>
          </a:p>
        </p:txBody>
      </p:sp>
      <p:pic>
        <p:nvPicPr>
          <p:cNvPr id="7" name="Рисунок 6" descr="Изображение выглядит как корабль, стальной, лодка, на открытом воздухе&#10;&#10;Автоматически созданное описание">
            <a:extLst>
              <a:ext uri="{FF2B5EF4-FFF2-40B4-BE49-F238E27FC236}">
                <a16:creationId xmlns:a16="http://schemas.microsoft.com/office/drawing/2014/main" id="{7CC6C328-1DD5-4F11-4D0D-08E9EED09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67191" y="3527399"/>
            <a:ext cx="1391471" cy="3092426"/>
          </a:xfrm>
          <a:prstGeom prst="rect">
            <a:avLst/>
          </a:prstGeom>
        </p:spPr>
      </p:pic>
      <p:pic>
        <p:nvPicPr>
          <p:cNvPr id="10" name="Рисунок 9" descr="Изображение выглядит как инжиниринг, промышленность, стальной, труба&#10;&#10;Автоматически созданное описание">
            <a:extLst>
              <a:ext uri="{FF2B5EF4-FFF2-40B4-BE49-F238E27FC236}">
                <a16:creationId xmlns:a16="http://schemas.microsoft.com/office/drawing/2014/main" id="{51615FB4-2E95-62E2-20DB-0F941D6FF4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246893" y="3528035"/>
            <a:ext cx="1391471" cy="3092426"/>
          </a:xfrm>
          <a:prstGeom prst="rect">
            <a:avLst/>
          </a:prstGeom>
        </p:spPr>
      </p:pic>
      <p:pic>
        <p:nvPicPr>
          <p:cNvPr id="14" name="Рисунок 13" descr="Изображение выглядит как текст, стена, Параллельный, в помещении&#10;&#10;Автоматически созданное описание">
            <a:extLst>
              <a:ext uri="{FF2B5EF4-FFF2-40B4-BE49-F238E27FC236}">
                <a16:creationId xmlns:a16="http://schemas.microsoft.com/office/drawing/2014/main" id="{BF24300E-F366-8571-3078-443365A96E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246893" y="2199624"/>
            <a:ext cx="2731945" cy="1229375"/>
          </a:xfrm>
          <a:prstGeom prst="rect">
            <a:avLst/>
          </a:prstGeom>
        </p:spPr>
      </p:pic>
    </p:spTree>
    <p:extLst>
      <p:ext uri="{BB962C8B-B14F-4D97-AF65-F5344CB8AC3E}">
        <p14:creationId xmlns:p14="http://schemas.microsoft.com/office/powerpoint/2010/main" val="2485264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6B02AE-6DD2-93D4-A26C-D4B47E65E163}"/>
              </a:ext>
            </a:extLst>
          </p:cNvPr>
          <p:cNvSpPr>
            <a:spLocks noGrp="1"/>
          </p:cNvSpPr>
          <p:nvPr>
            <p:ph type="title"/>
          </p:nvPr>
        </p:nvSpPr>
        <p:spPr>
          <a:xfrm>
            <a:off x="838201" y="365125"/>
            <a:ext cx="5251316" cy="1807305"/>
          </a:xfrm>
        </p:spPr>
        <p:txBody>
          <a:bodyPr>
            <a:normAutofit/>
          </a:bodyPr>
          <a:lstStyle/>
          <a:p>
            <a:r>
              <a:rPr lang="ru-RU" sz="3100" b="1">
                <a:latin typeface="Calibri" panose="020F0502020204030204" pitchFamily="34" charset="0"/>
                <a:ea typeface="Calibri" panose="020F0502020204030204" pitchFamily="34" charset="0"/>
                <a:cs typeface="Times New Roman" panose="02020603050405020304" pitchFamily="18" charset="0"/>
              </a:rPr>
              <a:t>Прокладка кабелей по кабельным трассам коллайдера</a:t>
            </a:r>
            <a:br>
              <a:rPr lang="ru-RU" sz="3100">
                <a:latin typeface="Calibri" panose="020F0502020204030204" pitchFamily="34" charset="0"/>
                <a:ea typeface="Calibri" panose="020F0502020204030204" pitchFamily="34" charset="0"/>
                <a:cs typeface="Times New Roman" panose="02020603050405020304" pitchFamily="18" charset="0"/>
              </a:rPr>
            </a:br>
            <a:endParaRPr lang="ru-RU" sz="3100"/>
          </a:p>
        </p:txBody>
      </p:sp>
      <p:sp>
        <p:nvSpPr>
          <p:cNvPr id="3" name="Объект 2">
            <a:extLst>
              <a:ext uri="{FF2B5EF4-FFF2-40B4-BE49-F238E27FC236}">
                <a16:creationId xmlns:a16="http://schemas.microsoft.com/office/drawing/2014/main" id="{69E1DEFF-1BEC-BDBF-228D-03FAF293F063}"/>
              </a:ext>
            </a:extLst>
          </p:cNvPr>
          <p:cNvSpPr>
            <a:spLocks noGrp="1"/>
          </p:cNvSpPr>
          <p:nvPr>
            <p:ph idx="1"/>
          </p:nvPr>
        </p:nvSpPr>
        <p:spPr>
          <a:xfrm>
            <a:off x="838200" y="2333297"/>
            <a:ext cx="4619621" cy="3843666"/>
          </a:xfrm>
        </p:spPr>
        <p:txBody>
          <a:bodyPr>
            <a:normAutofit/>
          </a:bodyPr>
          <a:lstStyle/>
          <a:p>
            <a:pPr marL="240030" indent="0">
              <a:buNone/>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200" dirty="0">
                <a:effectLst/>
                <a:latin typeface="Calibri" panose="020F0502020204030204" pitchFamily="34" charset="0"/>
                <a:ea typeface="Calibri" panose="020F0502020204030204" pitchFamily="34" charset="0"/>
                <a:cs typeface="Times New Roman" panose="02020603050405020304" pitchFamily="18" charset="0"/>
              </a:rPr>
              <a:t>Трассы прокладки кабелей находятся в стадии проектирования, так как постоянно что-то меняется и приходиться переделывать.</a:t>
            </a:r>
          </a:p>
          <a:p>
            <a:pPr marL="342900" lvl="0" indent="-342900">
              <a:buFont typeface="+mj-lt"/>
              <a:buAutoNum type="arabicPeriod"/>
            </a:pPr>
            <a:r>
              <a:rPr lang="ru-RU" sz="1200" dirty="0">
                <a:effectLst/>
                <a:latin typeface="Calibri" panose="020F0502020204030204" pitchFamily="34" charset="0"/>
                <a:ea typeface="Calibri" panose="020F0502020204030204" pitchFamily="34" charset="0"/>
                <a:cs typeface="Times New Roman" panose="02020603050405020304" pitchFamily="18" charset="0"/>
              </a:rPr>
              <a:t>Прокладка кабелей по кабельным трассам может составить от 3 до 5 месяцев после заключения договора</a:t>
            </a:r>
          </a:p>
          <a:p>
            <a:pPr marL="342900" lvl="0" indent="-342900">
              <a:buFont typeface="+mj-lt"/>
              <a:buAutoNum type="arabicPeriod"/>
            </a:pPr>
            <a:r>
              <a:rPr lang="ru-RU" sz="1200" dirty="0">
                <a:effectLst/>
                <a:latin typeface="Calibri" panose="020F0502020204030204" pitchFamily="34" charset="0"/>
                <a:ea typeface="Calibri" panose="020F0502020204030204" pitchFamily="34" charset="0"/>
                <a:cs typeface="Times New Roman" panose="02020603050405020304" pitchFamily="18" charset="0"/>
              </a:rPr>
              <a:t>Далее процедуры согласования сметы по монтажу кабелей.</a:t>
            </a:r>
          </a:p>
          <a:p>
            <a:pPr marL="457200" indent="0">
              <a:spcAft>
                <a:spcPts val="800"/>
              </a:spcAft>
              <a:buNone/>
            </a:pPr>
            <a:r>
              <a:rPr lang="ru-RU" sz="1200" dirty="0">
                <a:effectLst/>
                <a:latin typeface="Calibri" panose="020F0502020204030204" pitchFamily="34" charset="0"/>
                <a:ea typeface="Calibri" panose="020F0502020204030204" pitchFamily="34" charset="0"/>
                <a:cs typeface="Times New Roman" panose="02020603050405020304" pitchFamily="18" charset="0"/>
              </a:rPr>
              <a:t>Итого примерно </a:t>
            </a:r>
            <a:r>
              <a:rPr lang="ru-RU" sz="1200" b="1" dirty="0">
                <a:effectLst/>
                <a:latin typeface="Calibri" panose="020F0502020204030204" pitchFamily="34" charset="0"/>
                <a:ea typeface="Calibri" panose="020F0502020204030204" pitchFamily="34" charset="0"/>
                <a:cs typeface="Times New Roman" panose="02020603050405020304" pitchFamily="18" charset="0"/>
              </a:rPr>
              <a:t>4-5 </a:t>
            </a:r>
            <a:r>
              <a:rPr lang="ru-RU" sz="1200" dirty="0">
                <a:effectLst/>
                <a:latin typeface="Calibri" panose="020F0502020204030204" pitchFamily="34" charset="0"/>
                <a:ea typeface="Calibri" panose="020F0502020204030204" pitchFamily="34" charset="0"/>
                <a:cs typeface="Times New Roman" panose="02020603050405020304" pitchFamily="18" charset="0"/>
              </a:rPr>
              <a:t>месяцев.</a:t>
            </a:r>
          </a:p>
          <a:p>
            <a:endParaRPr lang="ru-RU" sz="1100" dirty="0"/>
          </a:p>
        </p:txBody>
      </p:sp>
      <p:pic>
        <p:nvPicPr>
          <p:cNvPr id="22" name="Picture 14" descr="Документ с графиком и ручкой">
            <a:extLst>
              <a:ext uri="{FF2B5EF4-FFF2-40B4-BE49-F238E27FC236}">
                <a16:creationId xmlns:a16="http://schemas.microsoft.com/office/drawing/2014/main" id="{B5C759C1-23DD-22ED-4599-9C974E235723}"/>
              </a:ext>
            </a:extLst>
          </p:cNvPr>
          <p:cNvPicPr>
            <a:picLocks noChangeAspect="1"/>
          </p:cNvPicPr>
          <p:nvPr/>
        </p:nvPicPr>
        <p:blipFill rotWithShape="1">
          <a:blip r:embed="rId2"/>
          <a:srcRect l="27842" r="1412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63804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12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28"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9"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ru-RU"/>
            </a:p>
          </p:txBody>
        </p:sp>
        <p:sp>
          <p:nvSpPr>
            <p:cNvPr id="130"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1"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2"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ru-RU"/>
            </a:p>
          </p:txBody>
        </p:sp>
        <p:sp>
          <p:nvSpPr>
            <p:cNvPr id="133"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4"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5"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6"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7"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8"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39"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0"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1"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2"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3"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4"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5"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6"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7"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8"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49"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0"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1"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2"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3"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4"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5"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6"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7"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ru-RU"/>
            </a:p>
          </p:txBody>
        </p:sp>
        <p:sp>
          <p:nvSpPr>
            <p:cNvPr id="158"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59"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0"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1"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2"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3"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4"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5"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6"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7"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8"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69"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ru-RU"/>
            </a:p>
          </p:txBody>
        </p:sp>
        <p:sp>
          <p:nvSpPr>
            <p:cNvPr id="170"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1"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2"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3"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4"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5"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6"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7"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8"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79"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80"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81"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sp>
          <p:nvSpPr>
            <p:cNvPr id="182"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ru-RU"/>
            </a:p>
          </p:txBody>
        </p:sp>
      </p:grpSp>
      <p:grpSp>
        <p:nvGrpSpPr>
          <p:cNvPr id="183" name="Group 6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6" name="Rectangle 6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185"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6" name="Group 7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87"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88"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89"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0"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1"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2"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3"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4"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5"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6"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7"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8"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199"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0"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1"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2"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3"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4"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5"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sp>
          <p:nvSpPr>
            <p:cNvPr id="206"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ru-RU"/>
            </a:p>
          </p:txBody>
        </p:sp>
      </p:grpSp>
      <p:sp>
        <p:nvSpPr>
          <p:cNvPr id="2" name="Заголовок 1">
            <a:extLst>
              <a:ext uri="{FF2B5EF4-FFF2-40B4-BE49-F238E27FC236}">
                <a16:creationId xmlns:a16="http://schemas.microsoft.com/office/drawing/2014/main" id="{9A8876AC-9852-99E1-DBB1-698FAF99F478}"/>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100">
                <a:solidFill>
                  <a:srgbClr val="FFFFFF"/>
                </a:solidFill>
              </a:rPr>
              <a:t>Спасибо за внимание</a:t>
            </a:r>
            <a:br>
              <a:rPr lang="en-US" sz="4100">
                <a:solidFill>
                  <a:srgbClr val="FFFFFF"/>
                </a:solidFill>
              </a:rPr>
            </a:br>
            <a:r>
              <a:rPr lang="en-US" sz="4100">
                <a:solidFill>
                  <a:srgbClr val="FFFFFF"/>
                </a:solidFill>
              </a:rPr>
              <a:t>Вопросы и предложения</a:t>
            </a:r>
          </a:p>
        </p:txBody>
      </p:sp>
    </p:spTree>
    <p:extLst>
      <p:ext uri="{BB962C8B-B14F-4D97-AF65-F5344CB8AC3E}">
        <p14:creationId xmlns:p14="http://schemas.microsoft.com/office/powerpoint/2010/main" val="3054514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9D7317-BF68-633D-297B-363FBB87C9C6}"/>
              </a:ext>
            </a:extLst>
          </p:cNvPr>
          <p:cNvSpPr>
            <a:spLocks noGrp="1"/>
          </p:cNvSpPr>
          <p:nvPr>
            <p:ph type="title"/>
          </p:nvPr>
        </p:nvSpPr>
        <p:spPr>
          <a:xfrm>
            <a:off x="4406846" y="3696269"/>
            <a:ext cx="6003980" cy="1325563"/>
          </a:xfrm>
        </p:spPr>
        <p:txBody>
          <a:bodyPr anchor="b">
            <a:normAutofit/>
          </a:bodyPr>
          <a:lstStyle/>
          <a:p>
            <a:r>
              <a:rPr lang="ru-RU" sz="4000" b="1" dirty="0"/>
              <a:t>Закладные трубы в коллайдере</a:t>
            </a:r>
          </a:p>
        </p:txBody>
      </p:sp>
      <p:sp>
        <p:nvSpPr>
          <p:cNvPr id="13" name="Content Placeholder 12">
            <a:extLst>
              <a:ext uri="{FF2B5EF4-FFF2-40B4-BE49-F238E27FC236}">
                <a16:creationId xmlns:a16="http://schemas.microsoft.com/office/drawing/2014/main" id="{59CFA32B-79D3-FFD9-FEE7-E9BD63435D4E}"/>
              </a:ext>
            </a:extLst>
          </p:cNvPr>
          <p:cNvSpPr>
            <a:spLocks noGrp="1"/>
          </p:cNvSpPr>
          <p:nvPr>
            <p:ph idx="1"/>
          </p:nvPr>
        </p:nvSpPr>
        <p:spPr>
          <a:xfrm>
            <a:off x="4406844" y="5021831"/>
            <a:ext cx="6946955" cy="1299943"/>
          </a:xfrm>
        </p:spPr>
        <p:txBody>
          <a:bodyPr>
            <a:normAutofit/>
          </a:bodyPr>
          <a:lstStyle/>
          <a:p>
            <a:r>
              <a:rPr lang="ru-RU" sz="2000" dirty="0"/>
              <a:t>Закладные трубы в коллайдере смонтированы, кроме участков где будут делаться дополнительные проходки в стенах коллайдера. </a:t>
            </a:r>
          </a:p>
          <a:p>
            <a:endParaRPr lang="en-US" sz="2000" dirty="0"/>
          </a:p>
        </p:txBody>
      </p:sp>
      <p:pic>
        <p:nvPicPr>
          <p:cNvPr id="7" name="Рисунок 6" descr="Изображение выглядит как калькулятор, счеты, стена, в помещении&#10;&#10;Автоматически созданное описание">
            <a:extLst>
              <a:ext uri="{FF2B5EF4-FFF2-40B4-BE49-F238E27FC236}">
                <a16:creationId xmlns:a16="http://schemas.microsoft.com/office/drawing/2014/main" id="{5E9E2BB5-E3C1-5B22-6E32-EA562BFE5839}"/>
              </a:ext>
            </a:extLst>
          </p:cNvPr>
          <p:cNvPicPr>
            <a:picLocks noChangeAspect="1"/>
          </p:cNvPicPr>
          <p:nvPr/>
        </p:nvPicPr>
        <p:blipFill rotWithShape="1">
          <a:blip r:embed="rId2">
            <a:extLst>
              <a:ext uri="{28A0092B-C50C-407E-A947-70E740481C1C}">
                <a14:useLocalDpi xmlns:a14="http://schemas.microsoft.com/office/drawing/2010/main" val="0"/>
              </a:ext>
            </a:extLst>
          </a:blip>
          <a:srcRect t="21404" b="31707"/>
          <a:stretch/>
        </p:blipFill>
        <p:spPr>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p:spPr>
      </p:pic>
      <p:pic>
        <p:nvPicPr>
          <p:cNvPr id="9" name="Рисунок 8" descr="Изображение выглядит как стена, в помещении&#10;&#10;Автоматически созданное описание">
            <a:extLst>
              <a:ext uri="{FF2B5EF4-FFF2-40B4-BE49-F238E27FC236}">
                <a16:creationId xmlns:a16="http://schemas.microsoft.com/office/drawing/2014/main" id="{D17BD673-2876-CD28-EB47-78ADEE2A8B8E}"/>
              </a:ext>
            </a:extLst>
          </p:cNvPr>
          <p:cNvPicPr>
            <a:picLocks noChangeAspect="1"/>
          </p:cNvPicPr>
          <p:nvPr/>
        </p:nvPicPr>
        <p:blipFill rotWithShape="1">
          <a:blip r:embed="rId3">
            <a:extLst>
              <a:ext uri="{28A0092B-C50C-407E-A947-70E740481C1C}">
                <a14:useLocalDpi xmlns:a14="http://schemas.microsoft.com/office/drawing/2010/main" val="0"/>
              </a:ext>
            </a:extLst>
          </a:blip>
          <a:srcRect r="1210" b="3"/>
          <a:stretch/>
        </p:blipFill>
        <p:spPr>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p:spPr>
      </p:pic>
      <p:pic>
        <p:nvPicPr>
          <p:cNvPr id="5" name="Объект 4" descr="Изображение выглядит как бутылка, в помещении, пол&#10;&#10;Автоматически созданное описание">
            <a:extLst>
              <a:ext uri="{FF2B5EF4-FFF2-40B4-BE49-F238E27FC236}">
                <a16:creationId xmlns:a16="http://schemas.microsoft.com/office/drawing/2014/main" id="{5E334347-5A89-8F38-3B0C-6623ED3ED9C8}"/>
              </a:ext>
            </a:extLst>
          </p:cNvPr>
          <p:cNvPicPr>
            <a:picLocks noChangeAspect="1"/>
          </p:cNvPicPr>
          <p:nvPr/>
        </p:nvPicPr>
        <p:blipFill rotWithShape="1">
          <a:blip r:embed="rId4">
            <a:extLst>
              <a:ext uri="{28A0092B-C50C-407E-A947-70E740481C1C}">
                <a14:useLocalDpi xmlns:a14="http://schemas.microsoft.com/office/drawing/2010/main" val="0"/>
              </a:ext>
            </a:extLst>
          </a:blip>
          <a:srcRect r="-4" b="9075"/>
          <a:stretch/>
        </p:blipFill>
        <p:spPr>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p:spPr>
      </p:pic>
    </p:spTree>
    <p:extLst>
      <p:ext uri="{BB962C8B-B14F-4D97-AF65-F5344CB8AC3E}">
        <p14:creationId xmlns:p14="http://schemas.microsoft.com/office/powerpoint/2010/main" val="103251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2F9164-7C1E-732F-6AD7-072365527181}"/>
              </a:ext>
            </a:extLst>
          </p:cNvPr>
          <p:cNvSpPr>
            <a:spLocks noGrp="1"/>
          </p:cNvSpPr>
          <p:nvPr>
            <p:ph type="title"/>
          </p:nvPr>
        </p:nvSpPr>
        <p:spPr>
          <a:xfrm>
            <a:off x="838200" y="365125"/>
            <a:ext cx="10515600" cy="922655"/>
          </a:xfrm>
        </p:spPr>
        <p:txBody>
          <a:bodyPr>
            <a:normAutofit fontScale="90000"/>
          </a:bodyPr>
          <a:lstStyle/>
          <a:p>
            <a:pPr algn="ctr"/>
            <a:r>
              <a:rPr lang="ru-RU" sz="3100" b="1" dirty="0">
                <a:latin typeface="Calibri" panose="020F0502020204030204" pitchFamily="34" charset="0"/>
                <a:cs typeface="Times New Roman" panose="02020603050405020304" pitchFamily="18" charset="0"/>
              </a:rPr>
              <a:t>Закончен монтаж дополнительных проходок в стенах коллайдера 500*300 мм.</a:t>
            </a:r>
          </a:p>
        </p:txBody>
      </p:sp>
      <p:pic>
        <p:nvPicPr>
          <p:cNvPr id="5" name="Объект 4" descr="Изображение выглядит как черный, земля, мышь, кот&#10;&#10;Автоматически созданное описание">
            <a:extLst>
              <a:ext uri="{FF2B5EF4-FFF2-40B4-BE49-F238E27FC236}">
                <a16:creationId xmlns:a16="http://schemas.microsoft.com/office/drawing/2014/main" id="{61E07B3D-2964-9037-714E-08576F7734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90" y="2185654"/>
            <a:ext cx="4735760" cy="2131092"/>
          </a:xfrm>
        </p:spPr>
      </p:pic>
      <p:pic>
        <p:nvPicPr>
          <p:cNvPr id="7" name="Рисунок 6" descr="Изображение выглядит как отверстие&#10;&#10;Автоматически созданное описание со средним доверительным уровнем">
            <a:extLst>
              <a:ext uri="{FF2B5EF4-FFF2-40B4-BE49-F238E27FC236}">
                <a16:creationId xmlns:a16="http://schemas.microsoft.com/office/drawing/2014/main" id="{6297E784-E034-0176-1BB7-EDB4F1D4A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445" y="2139934"/>
            <a:ext cx="4735760" cy="2131092"/>
          </a:xfrm>
          <a:prstGeom prst="rect">
            <a:avLst/>
          </a:prstGeom>
        </p:spPr>
      </p:pic>
      <p:pic>
        <p:nvPicPr>
          <p:cNvPr id="9" name="Рисунок 8" descr="Изображение выглядит как газ, отверстие, природа&#10;&#10;Автоматически созданное описание">
            <a:extLst>
              <a:ext uri="{FF2B5EF4-FFF2-40B4-BE49-F238E27FC236}">
                <a16:creationId xmlns:a16="http://schemas.microsoft.com/office/drawing/2014/main" id="{2CACDC5B-17F9-A1CE-2482-A89546B6B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444" y="4363720"/>
            <a:ext cx="4735759" cy="2131092"/>
          </a:xfrm>
          <a:prstGeom prst="rect">
            <a:avLst/>
          </a:prstGeom>
        </p:spPr>
      </p:pic>
      <p:sp>
        <p:nvSpPr>
          <p:cNvPr id="10" name="Заголовок 1">
            <a:extLst>
              <a:ext uri="{FF2B5EF4-FFF2-40B4-BE49-F238E27FC236}">
                <a16:creationId xmlns:a16="http://schemas.microsoft.com/office/drawing/2014/main" id="{04492DA4-5A4D-5A63-B0C6-8E99C2A4D688}"/>
              </a:ext>
            </a:extLst>
          </p:cNvPr>
          <p:cNvSpPr txBox="1">
            <a:spLocks/>
          </p:cNvSpPr>
          <p:nvPr/>
        </p:nvSpPr>
        <p:spPr>
          <a:xfrm>
            <a:off x="674440" y="1448435"/>
            <a:ext cx="4469060" cy="9226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dirty="0"/>
              <a:t>Помещение №</a:t>
            </a:r>
            <a:r>
              <a:rPr lang="ru-RU" sz="2500" dirty="0"/>
              <a:t>116</a:t>
            </a:r>
          </a:p>
        </p:txBody>
      </p:sp>
      <p:sp>
        <p:nvSpPr>
          <p:cNvPr id="11" name="Заголовок 1">
            <a:extLst>
              <a:ext uri="{FF2B5EF4-FFF2-40B4-BE49-F238E27FC236}">
                <a16:creationId xmlns:a16="http://schemas.microsoft.com/office/drawing/2014/main" id="{CB0B74F7-0176-F6D9-365D-94006E9C3343}"/>
              </a:ext>
            </a:extLst>
          </p:cNvPr>
          <p:cNvSpPr txBox="1">
            <a:spLocks/>
          </p:cNvSpPr>
          <p:nvPr/>
        </p:nvSpPr>
        <p:spPr>
          <a:xfrm>
            <a:off x="6229420" y="1458912"/>
            <a:ext cx="4469060" cy="9226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dirty="0"/>
              <a:t>Помещение №124</a:t>
            </a:r>
          </a:p>
        </p:txBody>
      </p:sp>
    </p:spTree>
    <p:extLst>
      <p:ext uri="{BB962C8B-B14F-4D97-AF65-F5344CB8AC3E}">
        <p14:creationId xmlns:p14="http://schemas.microsoft.com/office/powerpoint/2010/main" val="209719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48972E-C81D-C0EA-918D-C0AD4407A06C}"/>
              </a:ext>
            </a:extLst>
          </p:cNvPr>
          <p:cNvSpPr>
            <a:spLocks noGrp="1"/>
          </p:cNvSpPr>
          <p:nvPr>
            <p:ph type="title"/>
          </p:nvPr>
        </p:nvSpPr>
        <p:spPr>
          <a:xfrm>
            <a:off x="6513788" y="365125"/>
            <a:ext cx="4840010" cy="1807305"/>
          </a:xfrm>
        </p:spPr>
        <p:txBody>
          <a:bodyPr>
            <a:normAutofit/>
          </a:bodyPr>
          <a:lstStyle/>
          <a:p>
            <a:r>
              <a:rPr lang="ru-RU" sz="3100" b="1" dirty="0">
                <a:latin typeface="Calibri" panose="020F0502020204030204" pitchFamily="34" charset="0"/>
                <a:ea typeface="Calibri" panose="020F0502020204030204" pitchFamily="34" charset="0"/>
                <a:cs typeface="Times New Roman" panose="02020603050405020304" pitchFamily="18" charset="0"/>
              </a:rPr>
              <a:t>Прямолинейные участки центрального канала </a:t>
            </a:r>
            <a:br>
              <a:rPr lang="ru-RU" sz="3100" dirty="0">
                <a:latin typeface="Calibri" panose="020F0502020204030204" pitchFamily="34" charset="0"/>
                <a:ea typeface="Calibri" panose="020F0502020204030204" pitchFamily="34" charset="0"/>
                <a:cs typeface="Times New Roman" panose="02020603050405020304" pitchFamily="18" charset="0"/>
              </a:rPr>
            </a:br>
            <a:endParaRPr lang="ru-RU" sz="3100" dirty="0"/>
          </a:p>
        </p:txBody>
      </p:sp>
      <p:sp>
        <p:nvSpPr>
          <p:cNvPr id="22" name="Объект 2">
            <a:extLst>
              <a:ext uri="{FF2B5EF4-FFF2-40B4-BE49-F238E27FC236}">
                <a16:creationId xmlns:a16="http://schemas.microsoft.com/office/drawing/2014/main" id="{051E9399-A6CE-378C-6669-3BC04A38487B}"/>
              </a:ext>
            </a:extLst>
          </p:cNvPr>
          <p:cNvSpPr>
            <a:spLocks noGrp="1"/>
          </p:cNvSpPr>
          <p:nvPr>
            <p:ph idx="1"/>
          </p:nvPr>
        </p:nvSpPr>
        <p:spPr>
          <a:xfrm>
            <a:off x="6513788" y="2333297"/>
            <a:ext cx="4840010" cy="3843666"/>
          </a:xfrm>
        </p:spPr>
        <p:txBody>
          <a:bodyPr>
            <a:normAutofit/>
          </a:bodyPr>
          <a:lstStyle/>
          <a:p>
            <a:pPr marL="342900" lvl="0" indent="-342900">
              <a:buFont typeface="+mj-lt"/>
              <a:buAutoNum type="arabicPeriod"/>
            </a:pPr>
            <a:r>
              <a:rPr lang="ru-RU" sz="1600" b="1" dirty="0">
                <a:latin typeface="Calibri" panose="020F0502020204030204" pitchFamily="34" charset="0"/>
                <a:ea typeface="Calibri" panose="020F0502020204030204" pitchFamily="34" charset="0"/>
                <a:cs typeface="Times New Roman" panose="02020603050405020304" pitchFamily="18" charset="0"/>
              </a:rPr>
              <a:t>Закончены работы по монтажу кабельных трасс на всех прямолинейных участках коллайдера.</a:t>
            </a:r>
          </a:p>
          <a:p>
            <a:pPr marL="342900" lvl="0" indent="-342900">
              <a:buFont typeface="+mj-lt"/>
              <a:buAutoNum type="arabicPeriod"/>
            </a:pPr>
            <a:r>
              <a:rPr lang="ru-RU" sz="1600" b="1" dirty="0">
                <a:latin typeface="Calibri" panose="020F0502020204030204" pitchFamily="34" charset="0"/>
                <a:ea typeface="Calibri" panose="020F0502020204030204" pitchFamily="34" charset="0"/>
                <a:cs typeface="Times New Roman" panose="02020603050405020304" pitchFamily="18" charset="0"/>
              </a:rPr>
              <a:t>Выполнены сложные переходы и кабельные трассы готовы к прокладке кабелей.</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endParaRPr lang="ru-RU" sz="1600" dirty="0"/>
          </a:p>
        </p:txBody>
      </p:sp>
      <p:pic>
        <p:nvPicPr>
          <p:cNvPr id="4" name="Рисунок 3" descr="Изображение выглядит как стальной, лестница, инжиниринг, Композитный материал&#10;&#10;Автоматически созданное описание">
            <a:extLst>
              <a:ext uri="{FF2B5EF4-FFF2-40B4-BE49-F238E27FC236}">
                <a16:creationId xmlns:a16="http://schemas.microsoft.com/office/drawing/2014/main" id="{C44EE63E-EC1C-5418-B56F-D2BD68771D85}"/>
              </a:ext>
            </a:extLst>
          </p:cNvPr>
          <p:cNvPicPr>
            <a:picLocks noChangeAspect="1"/>
          </p:cNvPicPr>
          <p:nvPr/>
        </p:nvPicPr>
        <p:blipFill rotWithShape="1">
          <a:blip r:embed="rId2">
            <a:extLst>
              <a:ext uri="{28A0092B-C50C-407E-A947-70E740481C1C}">
                <a14:useLocalDpi xmlns:a14="http://schemas.microsoft.com/office/drawing/2010/main" val="0"/>
              </a:ext>
            </a:extLst>
          </a:blip>
          <a:srcRect l="19877" b="26481"/>
          <a:stretch/>
        </p:blipFill>
        <p:spPr>
          <a:xfrm>
            <a:off x="534931" y="361622"/>
            <a:ext cx="2575581" cy="3151019"/>
          </a:xfrm>
          <a:prstGeom prst="rect">
            <a:avLst/>
          </a:prstGeom>
        </p:spPr>
      </p:pic>
      <p:pic>
        <p:nvPicPr>
          <p:cNvPr id="6" name="Рисунок 5" descr="Изображение выглядит как инжиниринг, стальной, Композитный материал, Алюминий&#10;&#10;Автоматически созданное описание">
            <a:extLst>
              <a:ext uri="{FF2B5EF4-FFF2-40B4-BE49-F238E27FC236}">
                <a16:creationId xmlns:a16="http://schemas.microsoft.com/office/drawing/2014/main" id="{A0EF3395-0023-3EF6-14C5-FE341666E9EE}"/>
              </a:ext>
            </a:extLst>
          </p:cNvPr>
          <p:cNvPicPr>
            <a:picLocks noChangeAspect="1"/>
          </p:cNvPicPr>
          <p:nvPr/>
        </p:nvPicPr>
        <p:blipFill rotWithShape="1">
          <a:blip r:embed="rId3">
            <a:extLst>
              <a:ext uri="{28A0092B-C50C-407E-A947-70E740481C1C}">
                <a14:useLocalDpi xmlns:a14="http://schemas.microsoft.com/office/drawing/2010/main" val="0"/>
              </a:ext>
            </a:extLst>
          </a:blip>
          <a:srcRect r="28719"/>
          <a:stretch/>
        </p:blipFill>
        <p:spPr>
          <a:xfrm>
            <a:off x="3484156" y="361622"/>
            <a:ext cx="2323305" cy="4345800"/>
          </a:xfrm>
          <a:prstGeom prst="rect">
            <a:avLst/>
          </a:prstGeom>
        </p:spPr>
      </p:pic>
      <p:pic>
        <p:nvPicPr>
          <p:cNvPr id="8" name="Рисунок 7" descr="Изображение выглядит как мебель, в помещении, инструмент&#10;&#10;Автоматически созданное описание">
            <a:extLst>
              <a:ext uri="{FF2B5EF4-FFF2-40B4-BE49-F238E27FC236}">
                <a16:creationId xmlns:a16="http://schemas.microsoft.com/office/drawing/2014/main" id="{AEE27417-A4A1-27FA-8DF0-E9B61610F611}"/>
              </a:ext>
            </a:extLst>
          </p:cNvPr>
          <p:cNvPicPr>
            <a:picLocks noChangeAspect="1"/>
          </p:cNvPicPr>
          <p:nvPr/>
        </p:nvPicPr>
        <p:blipFill rotWithShape="1">
          <a:blip r:embed="rId4">
            <a:extLst>
              <a:ext uri="{28A0092B-C50C-407E-A947-70E740481C1C}">
                <a14:useLocalDpi xmlns:a14="http://schemas.microsoft.com/office/drawing/2010/main" val="0"/>
              </a:ext>
            </a:extLst>
          </a:blip>
          <a:srcRect b="28263"/>
          <a:stretch/>
        </p:blipFill>
        <p:spPr>
          <a:xfrm>
            <a:off x="315534" y="3683000"/>
            <a:ext cx="2941360" cy="2813378"/>
          </a:xfrm>
          <a:prstGeom prst="rect">
            <a:avLst/>
          </a:prstGeom>
        </p:spPr>
      </p:pic>
    </p:spTree>
    <p:extLst>
      <p:ext uri="{BB962C8B-B14F-4D97-AF65-F5344CB8AC3E}">
        <p14:creationId xmlns:p14="http://schemas.microsoft.com/office/powerpoint/2010/main" val="373323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572780-88B0-9617-DD2C-D973150EB757}"/>
              </a:ext>
            </a:extLst>
          </p:cNvPr>
          <p:cNvSpPr>
            <a:spLocks noGrp="1"/>
          </p:cNvSpPr>
          <p:nvPr>
            <p:ph type="title"/>
          </p:nvPr>
        </p:nvSpPr>
        <p:spPr>
          <a:xfrm>
            <a:off x="971368" y="122733"/>
            <a:ext cx="6125964" cy="1906863"/>
          </a:xfrm>
        </p:spPr>
        <p:txBody>
          <a:bodyPr anchor="b">
            <a:normAutofit/>
          </a:bodyPr>
          <a:lstStyle/>
          <a:p>
            <a:r>
              <a:rPr lang="ru-RU" sz="3100" b="1" dirty="0">
                <a:latin typeface="Calibri" panose="020F0502020204030204" pitchFamily="34" charset="0"/>
                <a:cs typeface="Times New Roman" panose="02020603050405020304" pitchFamily="18" charset="0"/>
              </a:rPr>
              <a:t>Кабельные трассы под коллайдером </a:t>
            </a:r>
            <a:br>
              <a:rPr lang="ru-RU"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A3B859E1-9B16-68AB-0FEE-7D70A8693F2E}"/>
              </a:ext>
            </a:extLst>
          </p:cNvPr>
          <p:cNvSpPr>
            <a:spLocks noGrp="1"/>
          </p:cNvSpPr>
          <p:nvPr>
            <p:ph idx="1"/>
          </p:nvPr>
        </p:nvSpPr>
        <p:spPr>
          <a:xfrm>
            <a:off x="971368" y="1872343"/>
            <a:ext cx="4114801" cy="4304620"/>
          </a:xfrm>
        </p:spPr>
        <p:txBody>
          <a:bodyPr>
            <a:normAutofit/>
          </a:bodyPr>
          <a:lstStyle/>
          <a:p>
            <a:pPr indent="0">
              <a:spcAft>
                <a:spcPts val="800"/>
              </a:spcAft>
              <a:buNone/>
            </a:pPr>
            <a:r>
              <a:rPr lang="ru-RU" sz="1800" b="1" dirty="0">
                <a:effectLst/>
                <a:latin typeface="Calibri" panose="020F0502020204030204" pitchFamily="34" charset="0"/>
                <a:ea typeface="Calibri" panose="020F0502020204030204" pitchFamily="34" charset="0"/>
                <a:cs typeface="Times New Roman" panose="02020603050405020304" pitchFamily="18" charset="0"/>
              </a:rPr>
              <a:t>     Арки коллайдера</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        Работы в арках коллайдера закончены</a:t>
            </a:r>
          </a:p>
          <a:p>
            <a:pPr marL="468630" indent="0">
              <a:buNone/>
            </a:pPr>
            <a:r>
              <a:rPr lang="ru-RU" sz="1800" b="1" dirty="0">
                <a:latin typeface="Calibri" panose="020F0502020204030204" pitchFamily="34" charset="0"/>
                <a:cs typeface="Times New Roman" panose="02020603050405020304" pitchFamily="18" charset="0"/>
              </a:rPr>
              <a:t>Прямолинейные участки</a:t>
            </a:r>
          </a:p>
          <a:p>
            <a:pPr marL="697230">
              <a:spcAft>
                <a:spcPts val="800"/>
              </a:spcAft>
            </a:pPr>
            <a:r>
              <a:rPr lang="ru-RU" sz="1800" dirty="0">
                <a:latin typeface="Calibri" panose="020F0502020204030204" pitchFamily="34" charset="0"/>
                <a:ea typeface="Calibri" panose="020F0502020204030204" pitchFamily="34" charset="0"/>
                <a:cs typeface="Times New Roman" panose="02020603050405020304" pitchFamily="18" charset="0"/>
              </a:rPr>
              <a:t>Кабельные трассы на участках ВЧ в процессе монтажа.</a:t>
            </a:r>
          </a:p>
          <a:p>
            <a:pPr marL="697230">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Монтаж кабельных трасс будет осуществляться по месту. </a:t>
            </a:r>
          </a:p>
          <a:p>
            <a:pPr marL="342900" lvl="0" indent="-342900">
              <a:spcAft>
                <a:spcPts val="800"/>
              </a:spcAft>
              <a:buFont typeface="+mj-lt"/>
              <a:buAutoNum type="arabicPeriod"/>
            </a:pP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400" dirty="0"/>
          </a:p>
        </p:txBody>
      </p:sp>
      <p:pic>
        <p:nvPicPr>
          <p:cNvPr id="10" name="Рисунок 9" descr="Изображение выглядит как машина, инжиниринг, стальной, строительство&#10;&#10;Автоматически созданное описание">
            <a:extLst>
              <a:ext uri="{FF2B5EF4-FFF2-40B4-BE49-F238E27FC236}">
                <a16:creationId xmlns:a16="http://schemas.microsoft.com/office/drawing/2014/main" id="{7A3CE5B6-4209-FF07-09BD-9CCD6A9F8BB3}"/>
              </a:ext>
            </a:extLst>
          </p:cNvPr>
          <p:cNvPicPr>
            <a:picLocks noChangeAspect="1"/>
          </p:cNvPicPr>
          <p:nvPr/>
        </p:nvPicPr>
        <p:blipFill rotWithShape="1">
          <a:blip r:embed="rId2">
            <a:extLst>
              <a:ext uri="{28A0092B-C50C-407E-A947-70E740481C1C}">
                <a14:useLocalDpi xmlns:a14="http://schemas.microsoft.com/office/drawing/2010/main" val="0"/>
              </a:ext>
            </a:extLst>
          </a:blip>
          <a:srcRect l="14855" r="18777"/>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1026" name="Picture 2">
            <a:extLst>
              <a:ext uri="{FF2B5EF4-FFF2-40B4-BE49-F238E27FC236}">
                <a16:creationId xmlns:a16="http://schemas.microsoft.com/office/drawing/2014/main" id="{8E06B503-554D-09A9-D3D2-FD271CA1BB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38" r="11952" b="4"/>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8" name="Рисунок 7" descr="Изображение выглядит как машина, инжиниринг, в помещении, стальной&#10;&#10;Автоматически созданное описание">
            <a:extLst>
              <a:ext uri="{FF2B5EF4-FFF2-40B4-BE49-F238E27FC236}">
                <a16:creationId xmlns:a16="http://schemas.microsoft.com/office/drawing/2014/main" id="{3F10B7CF-FAE1-CB1E-BF51-8EF560900559}"/>
              </a:ext>
            </a:extLst>
          </p:cNvPr>
          <p:cNvPicPr>
            <a:picLocks noChangeAspect="1"/>
          </p:cNvPicPr>
          <p:nvPr/>
        </p:nvPicPr>
        <p:blipFill rotWithShape="1">
          <a:blip r:embed="rId4">
            <a:extLst>
              <a:ext uri="{28A0092B-C50C-407E-A947-70E740481C1C}">
                <a14:useLocalDpi xmlns:a14="http://schemas.microsoft.com/office/drawing/2010/main" val="0"/>
              </a:ext>
            </a:extLst>
          </a:blip>
          <a:srcRect l="14737" r="12418" b="1"/>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4" name="AutoShape 4">
            <a:extLst>
              <a:ext uri="{FF2B5EF4-FFF2-40B4-BE49-F238E27FC236}">
                <a16:creationId xmlns:a16="http://schemas.microsoft.com/office/drawing/2014/main" id="{DB91942C-2F0E-4C8B-4FB6-A41275F58B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a:extLst>
              <a:ext uri="{FF2B5EF4-FFF2-40B4-BE49-F238E27FC236}">
                <a16:creationId xmlns:a16="http://schemas.microsoft.com/office/drawing/2014/main" id="{08343A46-1449-79DB-752B-3829BF48ADF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21592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Рисунок 4" descr="Изображение выглядит как стальной, Композитный материал, лестница, инжиниринг&#10;&#10;Автоматически созданное описание">
            <a:extLst>
              <a:ext uri="{FF2B5EF4-FFF2-40B4-BE49-F238E27FC236}">
                <a16:creationId xmlns:a16="http://schemas.microsoft.com/office/drawing/2014/main" id="{8CD3C1C1-9974-6515-A844-135977E31B82}"/>
              </a:ext>
            </a:extLst>
          </p:cNvPr>
          <p:cNvPicPr>
            <a:picLocks noChangeAspect="1"/>
          </p:cNvPicPr>
          <p:nvPr/>
        </p:nvPicPr>
        <p:blipFill rotWithShape="1">
          <a:blip r:embed="rId2">
            <a:extLst>
              <a:ext uri="{28A0092B-C50C-407E-A947-70E740481C1C}">
                <a14:useLocalDpi xmlns:a14="http://schemas.microsoft.com/office/drawing/2010/main" val="0"/>
              </a:ext>
            </a:extLst>
          </a:blip>
          <a:srcRect t="17569" r="-1" b="40451"/>
          <a:stretch/>
        </p:blipFill>
        <p:spPr>
          <a:xfrm>
            <a:off x="-1018" y="3474720"/>
            <a:ext cx="6044438" cy="3383280"/>
          </a:xfrm>
          <a:prstGeom prst="rect">
            <a:avLst/>
          </a:prstGeom>
        </p:spPr>
      </p:pic>
      <p:sp>
        <p:nvSpPr>
          <p:cNvPr id="2" name="Заголовок 1">
            <a:extLst>
              <a:ext uri="{FF2B5EF4-FFF2-40B4-BE49-F238E27FC236}">
                <a16:creationId xmlns:a16="http://schemas.microsoft.com/office/drawing/2014/main" id="{86255205-EB34-5EEA-78FE-093686995EB0}"/>
              </a:ext>
            </a:extLst>
          </p:cNvPr>
          <p:cNvSpPr>
            <a:spLocks noGrp="1"/>
          </p:cNvSpPr>
          <p:nvPr>
            <p:ph type="title"/>
          </p:nvPr>
        </p:nvSpPr>
        <p:spPr>
          <a:xfrm>
            <a:off x="698162" y="274927"/>
            <a:ext cx="9055438" cy="1621809"/>
          </a:xfrm>
        </p:spPr>
        <p:txBody>
          <a:bodyPr>
            <a:normAutofit/>
          </a:bodyPr>
          <a:lstStyle/>
          <a:p>
            <a:r>
              <a:rPr lang="ru-RU" sz="2800" b="1" dirty="0">
                <a:solidFill>
                  <a:schemeClr val="bg1"/>
                </a:solidFill>
                <a:latin typeface="Calibri" panose="020F0502020204030204" pitchFamily="34" charset="0"/>
                <a:cs typeface="Times New Roman" panose="02020603050405020304" pitchFamily="18" charset="0"/>
              </a:rPr>
              <a:t>Кабельные переходы с центральных каналов коллайдера к кабельным трассам под коллайдером </a:t>
            </a:r>
          </a:p>
        </p:txBody>
      </p:sp>
      <p:sp>
        <p:nvSpPr>
          <p:cNvPr id="3" name="Объект 2">
            <a:extLst>
              <a:ext uri="{FF2B5EF4-FFF2-40B4-BE49-F238E27FC236}">
                <a16:creationId xmlns:a16="http://schemas.microsoft.com/office/drawing/2014/main" id="{0F228017-9E5E-48CF-4E0F-D75482B13E9E}"/>
              </a:ext>
            </a:extLst>
          </p:cNvPr>
          <p:cNvSpPr>
            <a:spLocks noGrp="1"/>
          </p:cNvSpPr>
          <p:nvPr>
            <p:ph idx="1"/>
          </p:nvPr>
        </p:nvSpPr>
        <p:spPr>
          <a:xfrm>
            <a:off x="532708" y="1896736"/>
            <a:ext cx="6208873" cy="1758732"/>
          </a:xfrm>
        </p:spPr>
        <p:txBody>
          <a:bodyPr>
            <a:normAutofit/>
          </a:bodyPr>
          <a:lstStyle/>
          <a:p>
            <a:r>
              <a:rPr lang="ru-RU" sz="2400" dirty="0">
                <a:solidFill>
                  <a:schemeClr val="bg1"/>
                </a:solidFill>
                <a:latin typeface="Calibri" panose="020F0502020204030204" pitchFamily="34" charset="0"/>
                <a:cs typeface="Angsana New" panose="020B0502040204020203" pitchFamily="18" charset="-34"/>
              </a:rPr>
              <a:t>Выполнены работы по монтажу переходов</a:t>
            </a:r>
          </a:p>
          <a:p>
            <a:pPr marL="0" indent="0">
              <a:buNone/>
            </a:pPr>
            <a:endParaRPr lang="ru-RU" sz="1700" dirty="0">
              <a:solidFill>
                <a:srgbClr val="FFFFFF"/>
              </a:solidFill>
              <a:latin typeface="Calibri" panose="020F0502020204030204" pitchFamily="34" charset="0"/>
              <a:cs typeface="Angsana New" panose="020B0502040204020203" pitchFamily="18" charset="-34"/>
            </a:endParaRPr>
          </a:p>
          <a:p>
            <a:pPr marL="0" indent="0">
              <a:buNone/>
            </a:pPr>
            <a:endParaRPr lang="ru-RU" sz="1700" dirty="0">
              <a:solidFill>
                <a:srgbClr val="FFFFFF"/>
              </a:solidFill>
            </a:endParaRPr>
          </a:p>
        </p:txBody>
      </p:sp>
      <p:pic>
        <p:nvPicPr>
          <p:cNvPr id="15" name="Рисунок 14" descr="Изображение выглядит как Композитный материал, стальной, строительство, земля&#10;&#10;Автоматически созданное описание">
            <a:extLst>
              <a:ext uri="{FF2B5EF4-FFF2-40B4-BE49-F238E27FC236}">
                <a16:creationId xmlns:a16="http://schemas.microsoft.com/office/drawing/2014/main" id="{6D176310-B97B-0BA3-5E12-C2F14F950FC2}"/>
              </a:ext>
            </a:extLst>
          </p:cNvPr>
          <p:cNvPicPr>
            <a:picLocks noChangeAspect="1"/>
          </p:cNvPicPr>
          <p:nvPr/>
        </p:nvPicPr>
        <p:blipFill rotWithShape="1">
          <a:blip r:embed="rId3">
            <a:extLst>
              <a:ext uri="{28A0092B-C50C-407E-A947-70E740481C1C}">
                <a14:useLocalDpi xmlns:a14="http://schemas.microsoft.com/office/drawing/2010/main" val="0"/>
              </a:ext>
            </a:extLst>
          </a:blip>
          <a:srcRect b="14616"/>
          <a:stretch/>
        </p:blipFill>
        <p:spPr>
          <a:xfrm>
            <a:off x="9291471" y="3429000"/>
            <a:ext cx="2971800" cy="3383268"/>
          </a:xfrm>
          <a:prstGeom prst="rect">
            <a:avLst/>
          </a:prstGeom>
        </p:spPr>
      </p:pic>
      <p:pic>
        <p:nvPicPr>
          <p:cNvPr id="13" name="Рисунок 12" descr="Изображение выглядит как Композитный материал, стальной, посудомоечная машина, ручная тележка&#10;&#10;Автоматически созданное описание">
            <a:extLst>
              <a:ext uri="{FF2B5EF4-FFF2-40B4-BE49-F238E27FC236}">
                <a16:creationId xmlns:a16="http://schemas.microsoft.com/office/drawing/2014/main" id="{DD1018D7-F5C8-E15D-135A-8585E1A2AA3A}"/>
              </a:ext>
            </a:extLst>
          </p:cNvPr>
          <p:cNvPicPr>
            <a:picLocks noChangeAspect="1"/>
          </p:cNvPicPr>
          <p:nvPr/>
        </p:nvPicPr>
        <p:blipFill rotWithShape="1">
          <a:blip r:embed="rId4">
            <a:extLst>
              <a:ext uri="{28A0092B-C50C-407E-A947-70E740481C1C}">
                <a14:useLocalDpi xmlns:a14="http://schemas.microsoft.com/office/drawing/2010/main" val="0"/>
              </a:ext>
            </a:extLst>
          </a:blip>
          <a:srcRect t="14616"/>
          <a:stretch/>
        </p:blipFill>
        <p:spPr>
          <a:xfrm>
            <a:off x="6248400" y="3429000"/>
            <a:ext cx="2971800" cy="3383268"/>
          </a:xfrm>
          <a:prstGeom prst="rect">
            <a:avLst/>
          </a:prstGeom>
        </p:spPr>
      </p:pic>
    </p:spTree>
    <p:extLst>
      <p:ext uri="{BB962C8B-B14F-4D97-AF65-F5344CB8AC3E}">
        <p14:creationId xmlns:p14="http://schemas.microsoft.com/office/powerpoint/2010/main" val="40235180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795153-2C25-7BF5-17E1-E9CF42B835D8}"/>
              </a:ext>
            </a:extLst>
          </p:cNvPr>
          <p:cNvSpPr>
            <a:spLocks noGrp="1"/>
          </p:cNvSpPr>
          <p:nvPr>
            <p:ph type="title"/>
          </p:nvPr>
        </p:nvSpPr>
        <p:spPr>
          <a:xfrm>
            <a:off x="5354955" y="552182"/>
            <a:ext cx="5998840" cy="2328177"/>
          </a:xfrm>
          <a:noFill/>
        </p:spPr>
        <p:txBody>
          <a:bodyPr vert="horz" lIns="91440" tIns="45720" rIns="91440" bIns="45720" rtlCol="0" anchor="b">
            <a:normAutofit fontScale="90000"/>
          </a:bodyPr>
          <a:lstStyle/>
          <a:p>
            <a:r>
              <a:rPr lang="ru-RU" sz="3600" b="1" dirty="0"/>
              <a:t>Проектирование т</a:t>
            </a:r>
            <a:r>
              <a:rPr lang="en-US" sz="3600" b="1" dirty="0"/>
              <a:t>расс в </a:t>
            </a:r>
            <a:r>
              <a:rPr lang="en-US" sz="3600" b="1" dirty="0" err="1"/>
              <a:t>гензалах</a:t>
            </a:r>
            <a:r>
              <a:rPr lang="en-US" sz="3600" b="1" dirty="0"/>
              <a:t> ВЧ</a:t>
            </a:r>
            <a:r>
              <a:rPr lang="ru-RU" sz="3600" b="1" dirty="0"/>
              <a:t> помещений 182 и 141.</a:t>
            </a:r>
            <a:br>
              <a:rPr lang="ru-RU" b="1" dirty="0"/>
            </a:br>
            <a:br>
              <a:rPr lang="ru-RU" b="1" dirty="0"/>
            </a:br>
            <a:endParaRPr lang="en-US" b="1" dirty="0"/>
          </a:p>
        </p:txBody>
      </p:sp>
      <p:pic>
        <p:nvPicPr>
          <p:cNvPr id="4" name="Picture 4" descr="Рулоны чертежей">
            <a:extLst>
              <a:ext uri="{FF2B5EF4-FFF2-40B4-BE49-F238E27FC236}">
                <a16:creationId xmlns:a16="http://schemas.microsoft.com/office/drawing/2014/main" id="{C876422F-BCF2-02BE-6500-DD7FD7CD62F2}"/>
              </a:ext>
            </a:extLst>
          </p:cNvPr>
          <p:cNvPicPr>
            <a:picLocks noChangeAspect="1"/>
          </p:cNvPicPr>
          <p:nvPr/>
        </p:nvPicPr>
        <p:blipFill rotWithShape="1">
          <a:blip r:embed="rId2"/>
          <a:srcRect l="5467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6" name="Заголовок 1">
            <a:extLst>
              <a:ext uri="{FF2B5EF4-FFF2-40B4-BE49-F238E27FC236}">
                <a16:creationId xmlns:a16="http://schemas.microsoft.com/office/drawing/2014/main" id="{CFAC284E-6026-4C0E-6960-8B2E38E55B2A}"/>
              </a:ext>
            </a:extLst>
          </p:cNvPr>
          <p:cNvSpPr txBox="1">
            <a:spLocks/>
          </p:cNvSpPr>
          <p:nvPr/>
        </p:nvSpPr>
        <p:spPr>
          <a:xfrm>
            <a:off x="5423728" y="2555242"/>
            <a:ext cx="5998840" cy="2183496"/>
          </a:xfrm>
          <a:prstGeom prst="rect">
            <a:avLst/>
          </a:prstGeom>
          <a:noFill/>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200" b="1" dirty="0"/>
              <a:t>Работы по прокладке кабельных трасс и по прокладке кабелей завершены. Выполнен монтаж кабельных трасс внутри помещений гензалов ВЧ, кабели внутри помещений прокинуты.</a:t>
            </a:r>
          </a:p>
          <a:p>
            <a:pPr marL="342900" lvl="0" indent="-342900" algn="just">
              <a:lnSpc>
                <a:spcPct val="107000"/>
              </a:lnSpc>
              <a:buFont typeface="+mj-lt"/>
              <a:buAutoNum type="arabicPeriod"/>
            </a:pPr>
            <a:endParaRPr lang="ru-RU" sz="2200" b="1" dirty="0"/>
          </a:p>
          <a:p>
            <a:br>
              <a:rPr lang="ru-RU" sz="1800" b="1" dirty="0"/>
            </a:br>
            <a:endParaRPr lang="en-US" sz="1800" b="1" dirty="0"/>
          </a:p>
        </p:txBody>
      </p:sp>
    </p:spTree>
    <p:extLst>
      <p:ext uri="{BB962C8B-B14F-4D97-AF65-F5344CB8AC3E}">
        <p14:creationId xmlns:p14="http://schemas.microsoft.com/office/powerpoint/2010/main" val="2534479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B76C9-A0DC-A57F-E40C-9BB8D4C71A63}"/>
              </a:ext>
            </a:extLst>
          </p:cNvPr>
          <p:cNvSpPr>
            <a:spLocks noGrp="1"/>
          </p:cNvSpPr>
          <p:nvPr>
            <p:ph type="title"/>
          </p:nvPr>
        </p:nvSpPr>
        <p:spPr>
          <a:xfrm>
            <a:off x="838200" y="643467"/>
            <a:ext cx="5448299" cy="1800526"/>
          </a:xfrm>
        </p:spPr>
        <p:txBody>
          <a:bodyPr>
            <a:normAutofit fontScale="90000"/>
          </a:bodyPr>
          <a:lstStyle/>
          <a:p>
            <a:r>
              <a:rPr lang="ru-RU" sz="3100" b="1" dirty="0">
                <a:latin typeface="Calibri" panose="020F0502020204030204" pitchFamily="34" charset="0"/>
                <a:ea typeface="Calibri" panose="020F0502020204030204" pitchFamily="34" charset="0"/>
                <a:cs typeface="Times New Roman" panose="02020603050405020304" pitchFamily="18" charset="0"/>
              </a:rPr>
              <a:t>Проектирование кабельных трасс, размещение стоек управления внутри помещений коллайдера.</a:t>
            </a:r>
            <a:br>
              <a:rPr lang="ru-RU" sz="3100" b="1" dirty="0">
                <a:latin typeface="Calibri" panose="020F0502020204030204" pitchFamily="34" charset="0"/>
                <a:ea typeface="Calibri" panose="020F0502020204030204" pitchFamily="34" charset="0"/>
                <a:cs typeface="Times New Roman" panose="02020603050405020304" pitchFamily="18" charset="0"/>
              </a:rPr>
            </a:br>
            <a:br>
              <a:rPr lang="ru-RU" sz="3100" dirty="0">
                <a:latin typeface="Calibri" panose="020F0502020204030204" pitchFamily="34" charset="0"/>
                <a:ea typeface="Calibri" panose="020F0502020204030204" pitchFamily="34" charset="0"/>
                <a:cs typeface="Times New Roman" panose="02020603050405020304" pitchFamily="18" charset="0"/>
              </a:rPr>
            </a:br>
            <a:endParaRPr lang="ru-RU" sz="3100" dirty="0"/>
          </a:p>
        </p:txBody>
      </p:sp>
      <p:sp>
        <p:nvSpPr>
          <p:cNvPr id="3" name="Объект 2">
            <a:extLst>
              <a:ext uri="{FF2B5EF4-FFF2-40B4-BE49-F238E27FC236}">
                <a16:creationId xmlns:a16="http://schemas.microsoft.com/office/drawing/2014/main" id="{5ACBDFC1-D50C-A0E1-815E-5EC1C72015A1}"/>
              </a:ext>
            </a:extLst>
          </p:cNvPr>
          <p:cNvSpPr>
            <a:spLocks noGrp="1"/>
          </p:cNvSpPr>
          <p:nvPr>
            <p:ph idx="1"/>
          </p:nvPr>
        </p:nvSpPr>
        <p:spPr>
          <a:xfrm>
            <a:off x="838201" y="2623381"/>
            <a:ext cx="3888528" cy="3553581"/>
          </a:xfrm>
        </p:spPr>
        <p:txBody>
          <a:bodyPr>
            <a:normAutofit lnSpcReduction="10000"/>
          </a:bodyPr>
          <a:lstStyle/>
          <a:p>
            <a:pPr marL="240030" indent="0">
              <a:buNone/>
            </a:pPr>
            <a:r>
              <a:rPr lang="ru-RU"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Проекты по помещениям коллайдера завершены. Сейчас идет стадия согласования с заказчиком.</a:t>
            </a:r>
          </a:p>
          <a:p>
            <a:pPr marL="342900" lvl="0" indent="-342900">
              <a:buFont typeface="+mj-lt"/>
              <a:buAutoNum type="arabicPeriod"/>
            </a:pPr>
            <a:r>
              <a:rPr lang="ru-RU" sz="1100" dirty="0">
                <a:effectLst/>
                <a:latin typeface="Calibri" panose="020F0502020204030204" pitchFamily="34" charset="0"/>
                <a:ea typeface="Calibri" panose="020F0502020204030204" pitchFamily="34" charset="0"/>
                <a:cs typeface="Times New Roman" panose="02020603050405020304" pitchFamily="18" charset="0"/>
              </a:rPr>
              <a:t>Уточняется вопрос по поводу того в какой комнате нужно делать фальшпо</a:t>
            </a:r>
            <a:r>
              <a:rPr lang="ru-RU" sz="1100" dirty="0">
                <a:latin typeface="Calibri" panose="020F0502020204030204" pitchFamily="34" charset="0"/>
                <a:ea typeface="Calibri" panose="020F0502020204030204" pitchFamily="34" charset="0"/>
                <a:cs typeface="Times New Roman" panose="02020603050405020304" pitchFamily="18" charset="0"/>
              </a:rPr>
              <a:t>л а в какой нет.</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Проекты разосланы всем заказчикам помещений.</a:t>
            </a:r>
          </a:p>
          <a:p>
            <a:pPr marL="342900" lvl="0" indent="-342900">
              <a:buFont typeface="+mj-lt"/>
              <a:buAutoNum type="arabicPeriod"/>
            </a:pPr>
            <a:r>
              <a:rPr lang="ru-RU" sz="1100" dirty="0">
                <a:effectLst/>
                <a:latin typeface="Calibri" panose="020F0502020204030204" pitchFamily="34" charset="0"/>
                <a:ea typeface="Calibri" panose="020F0502020204030204" pitchFamily="34" charset="0"/>
                <a:cs typeface="Times New Roman" panose="02020603050405020304" pitchFamily="18" charset="0"/>
              </a:rPr>
              <a:t>Далее подписываем документы и запускаем в производство.</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Закупка материала, выбор фирмы для выполнения работы, сметы и </a:t>
            </a:r>
            <a:r>
              <a:rPr lang="ru-RU" sz="1100" dirty="0" err="1">
                <a:latin typeface="Calibri" panose="020F0502020204030204" pitchFamily="34" charset="0"/>
                <a:ea typeface="Calibri" panose="020F0502020204030204" pitchFamily="34" charset="0"/>
                <a:cs typeface="Times New Roman" panose="02020603050405020304" pitchFamily="18" charset="0"/>
              </a:rPr>
              <a:t>т.д</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100" dirty="0">
                <a:effectLst/>
                <a:latin typeface="Calibri" panose="020F0502020204030204" pitchFamily="34" charset="0"/>
                <a:ea typeface="Calibri" panose="020F0502020204030204" pitchFamily="34" charset="0"/>
                <a:cs typeface="Times New Roman" panose="02020603050405020304" pitchFamily="18" charset="0"/>
              </a:rPr>
              <a:t>Нужно подготавливать комнаты к монтажу. Есть предложение нача</a:t>
            </a:r>
            <a:r>
              <a:rPr lang="ru-RU" sz="1100" dirty="0">
                <a:latin typeface="Calibri" panose="020F0502020204030204" pitchFamily="34" charset="0"/>
                <a:ea typeface="Calibri" panose="020F0502020204030204" pitchFamily="34" charset="0"/>
                <a:cs typeface="Times New Roman" panose="02020603050405020304" pitchFamily="18" charset="0"/>
              </a:rPr>
              <a:t>ть с западной арки коллайдера.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0">
              <a:spcAft>
                <a:spcPts val="800"/>
              </a:spcAft>
              <a:buNone/>
            </a:pPr>
            <a:r>
              <a:rPr lang="ru-RU" sz="1100" dirty="0">
                <a:effectLst/>
                <a:latin typeface="Calibri" panose="020F0502020204030204" pitchFamily="34" charset="0"/>
                <a:ea typeface="Calibri" panose="020F0502020204030204" pitchFamily="34" charset="0"/>
                <a:cs typeface="Times New Roman" panose="02020603050405020304" pitchFamily="18" charset="0"/>
              </a:rPr>
              <a:t>Итого примерно </a:t>
            </a:r>
            <a:r>
              <a:rPr lang="ru-RU" sz="1100" b="1" dirty="0">
                <a:effectLst/>
                <a:latin typeface="Calibri" panose="020F0502020204030204" pitchFamily="34" charset="0"/>
                <a:ea typeface="Calibri" panose="020F0502020204030204" pitchFamily="34" charset="0"/>
                <a:cs typeface="Times New Roman" panose="02020603050405020304" pitchFamily="18" charset="0"/>
              </a:rPr>
              <a:t>3-4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месяца.</a:t>
            </a:r>
          </a:p>
          <a:p>
            <a:endParaRPr lang="ru-RU" sz="1100" dirty="0"/>
          </a:p>
        </p:txBody>
      </p:sp>
      <p:pic>
        <p:nvPicPr>
          <p:cNvPr id="5" name="Рисунок 4">
            <a:extLst>
              <a:ext uri="{FF2B5EF4-FFF2-40B4-BE49-F238E27FC236}">
                <a16:creationId xmlns:a16="http://schemas.microsoft.com/office/drawing/2014/main" id="{A906A167-A7FB-A4AB-74AE-282EE5D980FC}"/>
              </a:ext>
            </a:extLst>
          </p:cNvPr>
          <p:cNvPicPr>
            <a:picLocks noChangeAspect="1"/>
          </p:cNvPicPr>
          <p:nvPr/>
        </p:nvPicPr>
        <p:blipFill>
          <a:blip r:embed="rId2"/>
          <a:stretch>
            <a:fillRect/>
          </a:stretch>
        </p:blipFill>
        <p:spPr>
          <a:xfrm>
            <a:off x="6829262" y="643234"/>
            <a:ext cx="4690995" cy="5599876"/>
          </a:xfrm>
          <a:prstGeom prst="rect">
            <a:avLst/>
          </a:prstGeom>
        </p:spPr>
      </p:pic>
    </p:spTree>
    <p:extLst>
      <p:ext uri="{BB962C8B-B14F-4D97-AF65-F5344CB8AC3E}">
        <p14:creationId xmlns:p14="http://schemas.microsoft.com/office/powerpoint/2010/main" val="136885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B76C9-A0DC-A57F-E40C-9BB8D4C71A63}"/>
              </a:ext>
            </a:extLst>
          </p:cNvPr>
          <p:cNvSpPr>
            <a:spLocks noGrp="1"/>
          </p:cNvSpPr>
          <p:nvPr>
            <p:ph type="title"/>
          </p:nvPr>
        </p:nvSpPr>
        <p:spPr>
          <a:xfrm>
            <a:off x="838200" y="643467"/>
            <a:ext cx="9722224" cy="1800526"/>
          </a:xfrm>
        </p:spPr>
        <p:txBody>
          <a:bodyPr>
            <a:normAutofit fontScale="90000"/>
          </a:bodyPr>
          <a:lstStyle/>
          <a:p>
            <a:r>
              <a:rPr lang="ru-RU" sz="3100" b="1" dirty="0">
                <a:latin typeface="Calibri" panose="020F0502020204030204" pitchFamily="34" charset="0"/>
                <a:ea typeface="Calibri" panose="020F0502020204030204" pitchFamily="34" charset="0"/>
                <a:cs typeface="Times New Roman" panose="02020603050405020304" pitchFamily="18" charset="0"/>
              </a:rPr>
              <a:t>Монтаж кабельных трасс в пом.120/1 и прокладка кабелей из помещения в тоннель коллайдера к магнитам и линзам, в качестве примера</a:t>
            </a:r>
            <a:br>
              <a:rPr lang="ru-RU" sz="3100" b="1" dirty="0">
                <a:latin typeface="Calibri" panose="020F0502020204030204" pitchFamily="34" charset="0"/>
                <a:ea typeface="Calibri" panose="020F0502020204030204" pitchFamily="34" charset="0"/>
                <a:cs typeface="Times New Roman" panose="02020603050405020304" pitchFamily="18" charset="0"/>
              </a:rPr>
            </a:br>
            <a:br>
              <a:rPr lang="ru-RU" sz="3100" dirty="0">
                <a:latin typeface="Calibri" panose="020F0502020204030204" pitchFamily="34" charset="0"/>
                <a:ea typeface="Calibri" panose="020F0502020204030204" pitchFamily="34" charset="0"/>
                <a:cs typeface="Times New Roman" panose="02020603050405020304" pitchFamily="18" charset="0"/>
              </a:rPr>
            </a:br>
            <a:endParaRPr lang="ru-RU" sz="3100" dirty="0"/>
          </a:p>
        </p:txBody>
      </p:sp>
      <p:sp>
        <p:nvSpPr>
          <p:cNvPr id="3" name="Объект 2">
            <a:extLst>
              <a:ext uri="{FF2B5EF4-FFF2-40B4-BE49-F238E27FC236}">
                <a16:creationId xmlns:a16="http://schemas.microsoft.com/office/drawing/2014/main" id="{5ACBDFC1-D50C-A0E1-815E-5EC1C72015A1}"/>
              </a:ext>
            </a:extLst>
          </p:cNvPr>
          <p:cNvSpPr>
            <a:spLocks noGrp="1"/>
          </p:cNvSpPr>
          <p:nvPr>
            <p:ph idx="1"/>
          </p:nvPr>
        </p:nvSpPr>
        <p:spPr>
          <a:xfrm>
            <a:off x="838201" y="2623381"/>
            <a:ext cx="3888528" cy="3553581"/>
          </a:xfrm>
        </p:spPr>
        <p:txBody>
          <a:bodyPr>
            <a:normAutofit lnSpcReduction="10000"/>
          </a:bodyPr>
          <a:lstStyle/>
          <a:p>
            <a:pPr marL="240030" indent="0">
              <a:buNone/>
            </a:pPr>
            <a:r>
              <a:rPr lang="ru-RU"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Сделал ТЗ и отослал нескольким исполнителям для получения КП и сметы на монтаж.</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Т.к кабельный журнал еще «сырой» вносятся постоянно дополнения, я не могу сделать окончательное ТЗ.</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Жду КП от исполнителей. Предварительный расчет.</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Далее выбираем фирму кто будет выполнять эту работу и запускаем в СЭД.</a:t>
            </a:r>
          </a:p>
          <a:p>
            <a:pPr marL="342900" lvl="0" indent="-342900">
              <a:buFont typeface="+mj-lt"/>
              <a:buAutoNum type="arabicPeriod"/>
            </a:pPr>
            <a:r>
              <a:rPr lang="ru-RU" sz="1100" dirty="0">
                <a:latin typeface="Calibri" panose="020F0502020204030204" pitchFamily="34" charset="0"/>
                <a:ea typeface="Calibri" panose="020F0502020204030204" pitchFamily="34" charset="0"/>
                <a:cs typeface="Times New Roman" panose="02020603050405020304" pitchFamily="18" charset="0"/>
              </a:rPr>
              <a:t>Возможно по результатам работы мы наймем эту фирму на все остальные комнаты как единственного поставщика, чтобы не затягивать время.</a:t>
            </a:r>
          </a:p>
          <a:p>
            <a:pPr marL="540385" indent="0">
              <a:spcAft>
                <a:spcPts val="800"/>
              </a:spcAft>
              <a:buNone/>
            </a:pPr>
            <a:r>
              <a:rPr lang="ru-RU" sz="1100" dirty="0">
                <a:effectLst/>
                <a:latin typeface="Calibri" panose="020F0502020204030204" pitchFamily="34" charset="0"/>
                <a:ea typeface="Calibri" panose="020F0502020204030204" pitchFamily="34" charset="0"/>
                <a:cs typeface="Times New Roman" panose="02020603050405020304" pitchFamily="18" charset="0"/>
              </a:rPr>
              <a:t>Итого примерно </a:t>
            </a:r>
            <a:r>
              <a:rPr lang="ru-RU" sz="1100" b="1" dirty="0">
                <a:effectLst/>
                <a:latin typeface="Calibri" panose="020F0502020204030204" pitchFamily="34" charset="0"/>
                <a:ea typeface="Calibri" panose="020F0502020204030204" pitchFamily="34" charset="0"/>
                <a:cs typeface="Times New Roman" panose="02020603050405020304" pitchFamily="18" charset="0"/>
              </a:rPr>
              <a:t>3-4 </a:t>
            </a:r>
            <a:r>
              <a:rPr lang="ru-RU" sz="1100" dirty="0">
                <a:effectLst/>
                <a:latin typeface="Calibri" panose="020F0502020204030204" pitchFamily="34" charset="0"/>
                <a:ea typeface="Calibri" panose="020F0502020204030204" pitchFamily="34" charset="0"/>
                <a:cs typeface="Times New Roman" panose="02020603050405020304" pitchFamily="18" charset="0"/>
              </a:rPr>
              <a:t>месяца.</a:t>
            </a:r>
          </a:p>
          <a:p>
            <a:endParaRPr lang="ru-RU" sz="1100" dirty="0"/>
          </a:p>
        </p:txBody>
      </p:sp>
    </p:spTree>
    <p:extLst>
      <p:ext uri="{BB962C8B-B14F-4D97-AF65-F5344CB8AC3E}">
        <p14:creationId xmlns:p14="http://schemas.microsoft.com/office/powerpoint/2010/main" val="4160107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TM04033919[[fn=Контур]]</Template>
  <TotalTime>1845</TotalTime>
  <Words>642</Words>
  <Application>Microsoft Office PowerPoint</Application>
  <PresentationFormat>Широкоэкранный</PresentationFormat>
  <Paragraphs>64</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Tw Cen MT</vt:lpstr>
      <vt:lpstr>Контур</vt:lpstr>
      <vt:lpstr>Работы по монтажу кабельных трасс коллайдера.</vt:lpstr>
      <vt:lpstr>Закладные трубы в коллайдере</vt:lpstr>
      <vt:lpstr>Закончен монтаж дополнительных проходок в стенах коллайдера 500*300 мм.</vt:lpstr>
      <vt:lpstr>Прямолинейные участки центрального канала  </vt:lpstr>
      <vt:lpstr>Кабельные трассы под коллайдером  </vt:lpstr>
      <vt:lpstr>Кабельные переходы с центральных каналов коллайдера к кабельным трассам под коллайдером </vt:lpstr>
      <vt:lpstr>Проектирование трасс в гензалах ВЧ помещений 182 и 141.  </vt:lpstr>
      <vt:lpstr>Проектирование кабельных трасс, размещение стоек управления внутри помещений коллайдера.  </vt:lpstr>
      <vt:lpstr>Монтаж кабельных трасс в пом.120/1 и прокладка кабелей из помещения в тоннель коллайдера к магнитам и линзам, в качестве примера  </vt:lpstr>
      <vt:lpstr>Проектирование кабельных трасс для защиты от срыва сверхпроводимости и ССО (Заказчик Иванов Е. В. и Горелышев И.В) </vt:lpstr>
      <vt:lpstr>Проектирование трасс системы питания магнитов и линз (Заказчик Карпинский В.Н) </vt:lpstr>
      <vt:lpstr>Презентация PowerPoint</vt:lpstr>
      <vt:lpstr>Прокладка кабелей по кабельным трассам коллайдера </vt:lpstr>
      <vt:lpstr>Спасибо за внимание Вопросы и предложения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 работ по прокладке кабельной трасс коллайдера.</dc:title>
  <dc:creator>Андрей Зах</dc:creator>
  <cp:lastModifiedBy>Андрей Зах</cp:lastModifiedBy>
  <cp:revision>49</cp:revision>
  <dcterms:created xsi:type="dcterms:W3CDTF">2023-09-27T07:20:37Z</dcterms:created>
  <dcterms:modified xsi:type="dcterms:W3CDTF">2024-07-17T09:37:42Z</dcterms:modified>
</cp:coreProperties>
</file>