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08F1-EEAD-A7D4-EDD9-59A3A535D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7D067-5EC4-CB82-7535-35A1D391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97525-3E49-201B-1A73-71F2CE0A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B9E18-D2CB-FA00-95B0-A34E3FED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7655C-7C55-EE59-AC67-D3FEE31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0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7E738-E886-6200-2258-9B5FB126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B93366-2D38-C249-4EEA-C7DDBE723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E942B-A0A1-129B-AD93-E03675CF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95893-F154-DD3A-3628-9D788B6E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BFFB9-B2FD-821A-42BA-6CC8CBCE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5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CB4E70-EBFF-6246-679A-4C5DA88AB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95B64E-071D-A011-8D2E-472F979D3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3543F-69F1-77F6-CC1C-C0A9420F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99C0D-424C-5DB1-C4D4-0ECAD092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DC9EBD-6585-DE06-7B27-FE4CA2E4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1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07C3A-730A-2C77-1BDC-DE12F89A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9798D-B43F-520E-DE1D-F45585026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17DB-D5F7-B504-7FBF-9A491C58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E0B8C-5AEE-0605-A00E-8B693F9C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05285-D793-8F98-0764-1527D398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6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89B10-4183-B6DC-63C7-A34571EC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B41536-6A1F-7EF8-6135-88C14B03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EF33D-01C2-59A3-F690-47E491B2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10EDC-6B53-E0EC-208D-1DCB7BD2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8A9BD-A31D-6273-4873-30317C8F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0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396D1-3E20-DDE9-8327-ED60A29A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CC08C-0FF0-B847-D3EB-CAD0761A4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15C052-EB47-BD37-84ED-214A6BF6B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C078F-4E15-0902-E081-F8DAE123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98404-7206-E1AF-EF02-7167436D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914478-0B49-E3C6-2DB4-9BCEA414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A912F-6D36-FAC7-BD40-00B2B2DE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3513F0-1010-CB52-79DF-679DD4F62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4434D3-A54A-C5C4-A1D6-39F7B402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0891A8-6E91-45ED-388C-FF9317851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32876D-7341-395B-4FEF-28DAAD177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291CFF-8F48-8FD9-3768-CC4A28E2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645D4B-2D5E-B34E-8EB7-66055C70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910C36-5098-864E-954F-1FF69332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3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0AEE5-6425-AACB-EBF4-A20B82C0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D9AB1-91D8-1A74-941D-C950D959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1602AE-B18C-935A-FD59-145053B2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68A37B-56BF-6C7D-5851-E2877E33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7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E8F3C6-14FC-2328-4821-FBF6E437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18D72C-CFAA-F570-DB29-CE60A654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69FCE7-A8C7-5F92-DE1D-7B24B3F0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4ADEB-DD5A-4DF1-37C6-055E7CD5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CD5CD-3D24-52E9-76E6-C682C657B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207CB-E4AD-FBCA-B5B6-7E1D6860A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4CA22-E2D0-F703-E223-D227ED01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AC23BE-523A-5AAD-AB7F-F08FFCB3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346155-4899-5F17-AAF3-0C20821E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7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8D72F-0E25-666F-8BCF-D4B2C8BC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FFE113-9AE1-8500-3F19-2258DBC92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726D02-C816-2CD7-8782-311AB36C1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8087D6-75DC-9E47-E450-DFC46B4B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303C36-03CE-00DE-44D1-E297B929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AA42C-B7F9-B996-1A49-0899060F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1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579FD-6D54-0A2F-824A-75C9D2F9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ADF3E-8436-27F2-E004-4A2C34673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66028-2610-4CCA-7D5C-2F0093B6A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DC1E-9F04-4328-A35F-C9F19B8EFE3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383DC0-8BB4-4A1F-5FF1-524F79869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40897-AE23-CD8C-7173-7D41196EF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1A77-F9A9-4F4F-8562-A7946FA46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9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9ABB5-AED3-7679-489D-05001365F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6425"/>
            <a:ext cx="9144000" cy="129353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Система термометрии Коллайдера. План по её вводу в эксплуатацию</a:t>
            </a:r>
            <a:r>
              <a:rPr lang="en-US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7126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4608EC2-4570-1017-D69D-3D4A5AFC3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08616"/>
              </p:ext>
            </p:extLst>
          </p:nvPr>
        </p:nvGraphicFramePr>
        <p:xfrm>
          <a:off x="983975" y="465191"/>
          <a:ext cx="9969122" cy="6392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8641">
                  <a:extLst>
                    <a:ext uri="{9D8B030D-6E8A-4147-A177-3AD203B41FA5}">
                      <a16:colId xmlns:a16="http://schemas.microsoft.com/office/drawing/2014/main" val="3582663254"/>
                    </a:ext>
                  </a:extLst>
                </a:gridCol>
                <a:gridCol w="1391042">
                  <a:extLst>
                    <a:ext uri="{9D8B030D-6E8A-4147-A177-3AD203B41FA5}">
                      <a16:colId xmlns:a16="http://schemas.microsoft.com/office/drawing/2014/main" val="3186503943"/>
                    </a:ext>
                  </a:extLst>
                </a:gridCol>
                <a:gridCol w="792119">
                  <a:extLst>
                    <a:ext uri="{9D8B030D-6E8A-4147-A177-3AD203B41FA5}">
                      <a16:colId xmlns:a16="http://schemas.microsoft.com/office/drawing/2014/main" val="2850733762"/>
                    </a:ext>
                  </a:extLst>
                </a:gridCol>
                <a:gridCol w="1468320">
                  <a:extLst>
                    <a:ext uri="{9D8B030D-6E8A-4147-A177-3AD203B41FA5}">
                      <a16:colId xmlns:a16="http://schemas.microsoft.com/office/drawing/2014/main" val="2873606823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1840167845"/>
                    </a:ext>
                  </a:extLst>
                </a:gridCol>
              </a:tblGrid>
              <a:tr h="5177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Серия (тип модуля)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Кол-во на 1 модуль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Кол-во модулей на кольце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Общее кол-во термометров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318951"/>
                  </a:ext>
                </a:extLst>
              </a:tr>
              <a:tr h="74292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Pt100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29566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Дипольные магниты арок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9007909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Линзы арок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4290175730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Блоки линз (прям. секция)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4097496836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Линза ФФ №1 (0.95м)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4237961214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>
                          <a:effectLst/>
                        </a:rPr>
                        <a:t>Линзы ФФ №2 (1.415 м)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572161842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>
                          <a:effectLst/>
                        </a:rPr>
                        <a:t>Линза ФФ №3 (с МПК)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719410661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Магниты </a:t>
                      </a:r>
                      <a:r>
                        <a:rPr lang="ru-RU" sz="1800" u="none" strike="noStrike" dirty="0" err="1">
                          <a:effectLst/>
                        </a:rPr>
                        <a:t>свед</a:t>
                      </a:r>
                      <a:r>
                        <a:rPr lang="ru-RU" sz="1800" u="none" strike="noStrike" dirty="0">
                          <a:effectLst/>
                        </a:rPr>
                        <a:t>./</a:t>
                      </a:r>
                      <a:r>
                        <a:rPr lang="ru-RU" sz="1800" u="none" strike="noStrike" dirty="0" err="1">
                          <a:effectLst/>
                        </a:rPr>
                        <a:t>развед</a:t>
                      </a:r>
                      <a:r>
                        <a:rPr lang="ru-RU" sz="1800" u="none" strike="noStrike" dirty="0">
                          <a:effectLst/>
                        </a:rPr>
                        <a:t>. (1 ап.)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720829612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>
                          <a:effectLst/>
                        </a:rPr>
                        <a:t>Магниты свед./развед. (2 ап.)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481603380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Криогенный ввод Вост.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91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1697682721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Криогенный ввод 3ап.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169224090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>
                          <a:effectLst/>
                        </a:rPr>
                        <a:t>Измерительный магнит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1197225740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Прямолинейный промежуток С-З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1628344495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Прямолинейный промежуток С-В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689058102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>
                          <a:effectLst/>
                        </a:rPr>
                        <a:t>Прямолинейный промежуток Ю-З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1869931316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>
                          <a:effectLst/>
                        </a:rPr>
                        <a:t>Прямолинейный промежуток Ю-В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4092145882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u="none" strike="noStrike" dirty="0">
                          <a:effectLst/>
                        </a:rPr>
                        <a:t>Экраны блоков линз, арки, ЛФФ, BV2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351476"/>
                  </a:ext>
                </a:extLst>
              </a:tr>
              <a:tr h="26553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65958532"/>
                  </a:ext>
                </a:extLst>
              </a:tr>
              <a:tr h="29752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984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10952239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88170BE-1CC1-DB2E-7A66-CDA833EF4AA3}"/>
              </a:ext>
            </a:extLst>
          </p:cNvPr>
          <p:cNvSpPr txBox="1"/>
          <p:nvPr/>
        </p:nvSpPr>
        <p:spPr>
          <a:xfrm>
            <a:off x="4615058" y="0"/>
            <a:ext cx="2958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Техническое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2733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E2644-F5D2-55F6-48BB-4167DA9D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764"/>
            <a:ext cx="12192000" cy="593106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B3DEAA7-F297-9D4B-2947-3815116CC4EE}"/>
              </a:ext>
            </a:extLst>
          </p:cNvPr>
          <p:cNvSpPr/>
          <p:nvPr/>
        </p:nvSpPr>
        <p:spPr>
          <a:xfrm>
            <a:off x="349089" y="3300140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7E34E3-CF6D-6F91-4A48-1D12FCB8161E}"/>
              </a:ext>
            </a:extLst>
          </p:cNvPr>
          <p:cNvSpPr/>
          <p:nvPr/>
        </p:nvSpPr>
        <p:spPr>
          <a:xfrm>
            <a:off x="4702428" y="1073775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2B1E6C5-0966-6444-6798-4C01BB680331}"/>
              </a:ext>
            </a:extLst>
          </p:cNvPr>
          <p:cNvSpPr/>
          <p:nvPr/>
        </p:nvSpPr>
        <p:spPr>
          <a:xfrm>
            <a:off x="2568829" y="1073774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7F8DC04-68C5-E0DC-A46F-8E53E106744A}"/>
              </a:ext>
            </a:extLst>
          </p:cNvPr>
          <p:cNvSpPr/>
          <p:nvPr/>
        </p:nvSpPr>
        <p:spPr>
          <a:xfrm>
            <a:off x="2111628" y="5784226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E0B28CE-6795-5404-18EA-C7F143A7D5A4}"/>
              </a:ext>
            </a:extLst>
          </p:cNvPr>
          <p:cNvSpPr/>
          <p:nvPr/>
        </p:nvSpPr>
        <p:spPr>
          <a:xfrm>
            <a:off x="8075106" y="5877688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6DB4281-4EAF-0546-10C1-41CEB447C6DC}"/>
              </a:ext>
            </a:extLst>
          </p:cNvPr>
          <p:cNvSpPr/>
          <p:nvPr/>
        </p:nvSpPr>
        <p:spPr>
          <a:xfrm>
            <a:off x="10063458" y="5659201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54E6B47-D78C-6DF7-3C8D-1C38A47DC2D6}"/>
              </a:ext>
            </a:extLst>
          </p:cNvPr>
          <p:cNvSpPr/>
          <p:nvPr/>
        </p:nvSpPr>
        <p:spPr>
          <a:xfrm>
            <a:off x="10897819" y="2140575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1B5C966-7F80-5574-EF20-E091CCC46456}"/>
              </a:ext>
            </a:extLst>
          </p:cNvPr>
          <p:cNvSpPr/>
          <p:nvPr/>
        </p:nvSpPr>
        <p:spPr>
          <a:xfrm>
            <a:off x="7021559" y="1782767"/>
            <a:ext cx="657727" cy="4369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DB62AC0A-427E-5426-FA93-3EC3169EB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84353"/>
              </p:ext>
            </p:extLst>
          </p:nvPr>
        </p:nvGraphicFramePr>
        <p:xfrm>
          <a:off x="2456812" y="2140976"/>
          <a:ext cx="1687805" cy="231832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87805">
                  <a:extLst>
                    <a:ext uri="{9D8B030D-6E8A-4147-A177-3AD203B41FA5}">
                      <a16:colId xmlns:a16="http://schemas.microsoft.com/office/drawing/2014/main" val="2343507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>
                          <a:effectLst/>
                        </a:rPr>
                        <a:t>Помещения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8536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 dirty="0">
                          <a:effectLst/>
                        </a:rPr>
                        <a:t>110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938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493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 dirty="0">
                          <a:effectLst/>
                        </a:rPr>
                        <a:t>120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6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>
                          <a:effectLst/>
                        </a:rPr>
                        <a:t>124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54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>
                          <a:effectLst/>
                        </a:rPr>
                        <a:t>143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631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>
                          <a:effectLst/>
                        </a:rPr>
                        <a:t>156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18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>
                          <a:effectLst/>
                        </a:rPr>
                        <a:t>237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646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 dirty="0">
                          <a:effectLst/>
                        </a:rPr>
                        <a:t>181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661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 dirty="0">
                          <a:effectLst/>
                        </a:rPr>
                        <a:t>109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  (</a:t>
                      </a:r>
                      <a:r>
                        <a:rPr lang="ru-RU" sz="1200" dirty="0">
                          <a:effectLst/>
                        </a:rPr>
                        <a:t>изм. период)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268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ru-RU" sz="1200" dirty="0">
                          <a:effectLst/>
                        </a:rPr>
                        <a:t>247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3 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изм. период)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773090"/>
                  </a:ext>
                </a:extLst>
              </a:tr>
            </a:tbl>
          </a:graphicData>
        </a:graphic>
      </p:graphicFrame>
      <p:sp>
        <p:nvSpPr>
          <p:cNvPr id="29" name="Овал 28">
            <a:extLst>
              <a:ext uri="{FF2B5EF4-FFF2-40B4-BE49-F238E27FC236}">
                <a16:creationId xmlns:a16="http://schemas.microsoft.com/office/drawing/2014/main" id="{71286F39-A0E5-B259-54A5-A7EE319101A6}"/>
              </a:ext>
            </a:extLst>
          </p:cNvPr>
          <p:cNvSpPr/>
          <p:nvPr/>
        </p:nvSpPr>
        <p:spPr>
          <a:xfrm>
            <a:off x="5126148" y="2121057"/>
            <a:ext cx="468014" cy="33829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075A9F0-449F-EE3B-0C5E-B84E7B7F0C5D}"/>
              </a:ext>
            </a:extLst>
          </p:cNvPr>
          <p:cNvSpPr/>
          <p:nvPr/>
        </p:nvSpPr>
        <p:spPr>
          <a:xfrm>
            <a:off x="8498826" y="2121057"/>
            <a:ext cx="468014" cy="33829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FA9E02-4108-01A7-07DE-58846D421B98}"/>
              </a:ext>
            </a:extLst>
          </p:cNvPr>
          <p:cNvSpPr txBox="1"/>
          <p:nvPr/>
        </p:nvSpPr>
        <p:spPr>
          <a:xfrm>
            <a:off x="4615058" y="0"/>
            <a:ext cx="273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Размещение в к. 17</a:t>
            </a:r>
          </a:p>
        </p:txBody>
      </p:sp>
    </p:spTree>
    <p:extLst>
      <p:ext uri="{BB962C8B-B14F-4D97-AF65-F5344CB8AC3E}">
        <p14:creationId xmlns:p14="http://schemas.microsoft.com/office/powerpoint/2010/main" val="41601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7F25D1-CA98-84EE-DF67-DD913A1C9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3226"/>
              </p:ext>
            </p:extLst>
          </p:nvPr>
        </p:nvGraphicFramePr>
        <p:xfrm>
          <a:off x="705852" y="1184931"/>
          <a:ext cx="10515425" cy="4344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289">
                  <a:extLst>
                    <a:ext uri="{9D8B030D-6E8A-4147-A177-3AD203B41FA5}">
                      <a16:colId xmlns:a16="http://schemas.microsoft.com/office/drawing/2014/main" val="1608935668"/>
                    </a:ext>
                  </a:extLst>
                </a:gridCol>
                <a:gridCol w="6189137">
                  <a:extLst>
                    <a:ext uri="{9D8B030D-6E8A-4147-A177-3AD203B41FA5}">
                      <a16:colId xmlns:a16="http://schemas.microsoft.com/office/drawing/2014/main" val="2356928990"/>
                    </a:ext>
                  </a:extLst>
                </a:gridCol>
                <a:gridCol w="1697557">
                  <a:extLst>
                    <a:ext uri="{9D8B030D-6E8A-4147-A177-3AD203B41FA5}">
                      <a16:colId xmlns:a16="http://schemas.microsoft.com/office/drawing/2014/main" val="1738670676"/>
                    </a:ext>
                  </a:extLst>
                </a:gridCol>
                <a:gridCol w="1815442">
                  <a:extLst>
                    <a:ext uri="{9D8B030D-6E8A-4147-A177-3AD203B41FA5}">
                      <a16:colId xmlns:a16="http://schemas.microsoft.com/office/drawing/2014/main" val="3835701958"/>
                    </a:ext>
                  </a:extLst>
                </a:gridCol>
              </a:tblGrid>
              <a:tr h="553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аппаратуры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</a:t>
                      </a: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ru-RU" sz="1600" dirty="0">
                          <a:effectLst/>
                        </a:rPr>
                        <a:t>во на 02.09.2024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план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559962"/>
                  </a:ext>
                </a:extLst>
              </a:tr>
              <a:tr h="23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74520" algn="r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Стойка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19’’ 42U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3390" algn="l"/>
                          <a:tab pos="539115" algn="ctr"/>
                        </a:tabLs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24180" algn="l"/>
                          <a:tab pos="453390" algn="l"/>
                          <a:tab pos="539115" algn="ctr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985451"/>
                  </a:ext>
                </a:extLst>
              </a:tr>
              <a:tr h="23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Крейт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 PXIe-1084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слотов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2750" algn="l"/>
                          <a:tab pos="468630" algn="ctr"/>
                        </a:tabLs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7500" algn="l"/>
                          <a:tab pos="388620" algn="ctr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161733"/>
                  </a:ext>
                </a:extLst>
              </a:tr>
              <a:tr h="23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Контроллер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PXIe-8840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Контроллер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AdLink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PXIe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-3937 (Тайвань, аналог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77566"/>
                  </a:ext>
                </a:extLst>
              </a:tr>
              <a:tr h="48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53465" algn="l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Измерение температур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PXIe-4357, 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каналов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53465" algn="l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Аналоговый ввод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JYTEK PXIe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-6301 (Корея, аналог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82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(1200 каналов)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225720"/>
                  </a:ext>
                </a:extLst>
              </a:tr>
              <a:tr h="48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53465" algn="l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Кабель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Tasker C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316,  16 экранированных пар в общем экране, или аналог (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Suteer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MUCC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 </a:t>
                      </a:r>
                      <a:r>
                        <a:rPr lang="ru-RU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Спецкабель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КАСГЭфЭфВнг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(А)-LS 16х2х0,60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4км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254258"/>
                  </a:ext>
                </a:extLst>
              </a:tr>
              <a:tr h="48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53465" algn="l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Источники тока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(60 каналов)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9816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A9C1E4-7B12-1FA7-47BD-14F0AD996CCE}"/>
              </a:ext>
            </a:extLst>
          </p:cNvPr>
          <p:cNvSpPr txBox="1"/>
          <p:nvPr/>
        </p:nvSpPr>
        <p:spPr>
          <a:xfrm>
            <a:off x="4615058" y="0"/>
            <a:ext cx="30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Состав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7415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5E1678-65B2-87DD-988D-C705C36D9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97283"/>
              </p:ext>
            </p:extLst>
          </p:nvPr>
        </p:nvGraphicFramePr>
        <p:xfrm>
          <a:off x="248477" y="805069"/>
          <a:ext cx="11678479" cy="5406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437">
                  <a:extLst>
                    <a:ext uri="{9D8B030D-6E8A-4147-A177-3AD203B41FA5}">
                      <a16:colId xmlns:a16="http://schemas.microsoft.com/office/drawing/2014/main" val="213956060"/>
                    </a:ext>
                  </a:extLst>
                </a:gridCol>
                <a:gridCol w="1255915">
                  <a:extLst>
                    <a:ext uri="{9D8B030D-6E8A-4147-A177-3AD203B41FA5}">
                      <a16:colId xmlns:a16="http://schemas.microsoft.com/office/drawing/2014/main" val="765081663"/>
                    </a:ext>
                  </a:extLst>
                </a:gridCol>
                <a:gridCol w="827066">
                  <a:extLst>
                    <a:ext uri="{9D8B030D-6E8A-4147-A177-3AD203B41FA5}">
                      <a16:colId xmlns:a16="http://schemas.microsoft.com/office/drawing/2014/main" val="794848861"/>
                    </a:ext>
                  </a:extLst>
                </a:gridCol>
                <a:gridCol w="1480550">
                  <a:extLst>
                    <a:ext uri="{9D8B030D-6E8A-4147-A177-3AD203B41FA5}">
                      <a16:colId xmlns:a16="http://schemas.microsoft.com/office/drawing/2014/main" val="3651621637"/>
                    </a:ext>
                  </a:extLst>
                </a:gridCol>
                <a:gridCol w="1041491">
                  <a:extLst>
                    <a:ext uri="{9D8B030D-6E8A-4147-A177-3AD203B41FA5}">
                      <a16:colId xmlns:a16="http://schemas.microsoft.com/office/drawing/2014/main" val="1154298968"/>
                    </a:ext>
                  </a:extLst>
                </a:gridCol>
                <a:gridCol w="837277">
                  <a:extLst>
                    <a:ext uri="{9D8B030D-6E8A-4147-A177-3AD203B41FA5}">
                      <a16:colId xmlns:a16="http://schemas.microsoft.com/office/drawing/2014/main" val="3677719133"/>
                    </a:ext>
                  </a:extLst>
                </a:gridCol>
                <a:gridCol w="1125729">
                  <a:extLst>
                    <a:ext uri="{9D8B030D-6E8A-4147-A177-3AD203B41FA5}">
                      <a16:colId xmlns:a16="http://schemas.microsoft.com/office/drawing/2014/main" val="3795328659"/>
                    </a:ext>
                  </a:extLst>
                </a:gridCol>
                <a:gridCol w="1830265">
                  <a:extLst>
                    <a:ext uri="{9D8B030D-6E8A-4147-A177-3AD203B41FA5}">
                      <a16:colId xmlns:a16="http://schemas.microsoft.com/office/drawing/2014/main" val="3712712089"/>
                    </a:ext>
                  </a:extLst>
                </a:gridCol>
                <a:gridCol w="574352">
                  <a:extLst>
                    <a:ext uri="{9D8B030D-6E8A-4147-A177-3AD203B41FA5}">
                      <a16:colId xmlns:a16="http://schemas.microsoft.com/office/drawing/2014/main" val="2561764070"/>
                    </a:ext>
                  </a:extLst>
                </a:gridCol>
                <a:gridCol w="551377">
                  <a:extLst>
                    <a:ext uri="{9D8B030D-6E8A-4147-A177-3AD203B41FA5}">
                      <a16:colId xmlns:a16="http://schemas.microsoft.com/office/drawing/2014/main" val="636717421"/>
                    </a:ext>
                  </a:extLst>
                </a:gridCol>
                <a:gridCol w="1164020">
                  <a:extLst>
                    <a:ext uri="{9D8B030D-6E8A-4147-A177-3AD203B41FA5}">
                      <a16:colId xmlns:a16="http://schemas.microsoft.com/office/drawing/2014/main" val="4225386662"/>
                    </a:ext>
                  </a:extLst>
                </a:gridCol>
              </a:tblGrid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2732 / 1433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M25W2,Q20W2,M24W2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3781469681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2733 / 1434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M23W2,Q19W2,M22W2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3768427992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2734 / 1435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M21W2,Q18W2,M20W2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1865647260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2735 / 1436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M19W2,Q17W2,M18W2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3755446257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2736 / 1437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M17W2,Q16W2,M16W2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3012507803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2737 / 1438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M15W2,Q15W2,M14W2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2272164810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2738 / 1439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наконечник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M13W2,Q14W2,M12W2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2429306372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2739 / 1440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M11W2,Q13W2,M10W2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3505743984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2740 / 1441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M9W2,Q12W2,M8W2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термометрия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174633195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Стойка C04:R03 PXIe-1082 термо.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2741 / 1442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C04:R03/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наконечник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M7W2,Q11W2,M6W2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4+5+4+3 ток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слаботочный, </a:t>
                      </a:r>
                      <a:r>
                        <a:rPr lang="en-US" sz="1000" u="none" strike="noStrike">
                          <a:effectLst/>
                        </a:rPr>
                        <a:t>DC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Tasker C316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16x2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61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термометрия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25506187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569C26-7D88-46D2-99C9-F61EEFCFE8D3}"/>
              </a:ext>
            </a:extLst>
          </p:cNvPr>
          <p:cNvSpPr txBox="1"/>
          <p:nvPr/>
        </p:nvSpPr>
        <p:spPr>
          <a:xfrm>
            <a:off x="4615058" y="0"/>
            <a:ext cx="269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Кабельный журнал</a:t>
            </a:r>
          </a:p>
        </p:txBody>
      </p:sp>
    </p:spTree>
    <p:extLst>
      <p:ext uri="{BB962C8B-B14F-4D97-AF65-F5344CB8AC3E}">
        <p14:creationId xmlns:p14="http://schemas.microsoft.com/office/powerpoint/2010/main" val="265573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0B48C4-D6C5-E5C0-6CD9-2FE0ED39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1" y="483826"/>
            <a:ext cx="8525541" cy="6374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36990A-EEFA-840F-CC7E-A78E8827456E}"/>
              </a:ext>
            </a:extLst>
          </p:cNvPr>
          <p:cNvSpPr txBox="1"/>
          <p:nvPr/>
        </p:nvSpPr>
        <p:spPr>
          <a:xfrm>
            <a:off x="3879562" y="0"/>
            <a:ext cx="346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Состояние на  02.10.2024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520C7-5EF4-701B-20C0-A30D9C8C2215}"/>
              </a:ext>
            </a:extLst>
          </p:cNvPr>
          <p:cNvSpPr txBox="1"/>
          <p:nvPr/>
        </p:nvSpPr>
        <p:spPr>
          <a:xfrm>
            <a:off x="86127" y="3440080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Пом. 120</a:t>
            </a:r>
            <a:r>
              <a:rPr lang="en-US" sz="2400" dirty="0"/>
              <a:t>/1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842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36990A-EEFA-840F-CC7E-A78E8827456E}"/>
              </a:ext>
            </a:extLst>
          </p:cNvPr>
          <p:cNvSpPr txBox="1"/>
          <p:nvPr/>
        </p:nvSpPr>
        <p:spPr>
          <a:xfrm>
            <a:off x="3743204" y="144379"/>
            <a:ext cx="4178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План по вводу в эксплуатацию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24F69-A358-A603-0D5F-BF3B12A8141D}"/>
              </a:ext>
            </a:extLst>
          </p:cNvPr>
          <p:cNvSpPr txBox="1"/>
          <p:nvPr/>
        </p:nvSpPr>
        <p:spPr>
          <a:xfrm>
            <a:off x="1997331" y="2237874"/>
            <a:ext cx="7557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20 недель от момента готовности помещений (2 недели </a:t>
            </a:r>
            <a:r>
              <a:rPr lang="en-US" sz="2000" dirty="0"/>
              <a:t>/</a:t>
            </a:r>
            <a:r>
              <a:rPr lang="ru-RU" sz="2000" dirty="0"/>
              <a:t> шкаф</a:t>
            </a:r>
            <a:r>
              <a:rPr lang="en-US" sz="20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Для подготовки к охлаждению полукольца – 10 недель </a:t>
            </a:r>
          </a:p>
        </p:txBody>
      </p:sp>
    </p:spTree>
    <p:extLst>
      <p:ext uri="{BB962C8B-B14F-4D97-AF65-F5344CB8AC3E}">
        <p14:creationId xmlns:p14="http://schemas.microsoft.com/office/powerpoint/2010/main" val="2827101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680</Words>
  <Application>Microsoft Office PowerPoint</Application>
  <PresentationFormat>Широкоэкранный</PresentationFormat>
  <Paragraphs>252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Система термометрии Коллайдера. План по её вводу в эксплуатацию.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gorbe</dc:creator>
  <cp:lastModifiedBy>gorbe</cp:lastModifiedBy>
  <cp:revision>5</cp:revision>
  <dcterms:created xsi:type="dcterms:W3CDTF">2024-10-02T07:43:56Z</dcterms:created>
  <dcterms:modified xsi:type="dcterms:W3CDTF">2024-10-02T10:00:05Z</dcterms:modified>
</cp:coreProperties>
</file>