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8" r:id="rId4"/>
    <p:sldId id="266" r:id="rId5"/>
    <p:sldId id="267"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4660"/>
  </p:normalViewPr>
  <p:slideViewPr>
    <p:cSldViewPr snapToGrid="0">
      <p:cViewPr>
        <p:scale>
          <a:sx n="100" d="100"/>
          <a:sy n="100" d="100"/>
        </p:scale>
        <p:origin x="5148" y="142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961B5C-90EE-AB98-6C7E-7ED0E193B15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D71FC9D-4984-BC02-0AD3-84454ADCB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5C7239E-27F2-0F2C-6E7E-CDC3FD8380A0}"/>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5" name="Нижний колонтитул 4">
            <a:extLst>
              <a:ext uri="{FF2B5EF4-FFF2-40B4-BE49-F238E27FC236}">
                <a16:creationId xmlns:a16="http://schemas.microsoft.com/office/drawing/2014/main" id="{2603D5B5-E15E-EF31-F9F5-BF4DFB0B81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4BE1B0-9574-A80D-A0BA-CFABCBB6A4E2}"/>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6284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D98C07-CECE-FBC1-38FA-13440A71D09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776494C-68D1-AC8C-F5A8-64DD0AFD98D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6BA972-048A-ACB8-626D-AF63952E3FE0}"/>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5" name="Нижний колонтитул 4">
            <a:extLst>
              <a:ext uri="{FF2B5EF4-FFF2-40B4-BE49-F238E27FC236}">
                <a16:creationId xmlns:a16="http://schemas.microsoft.com/office/drawing/2014/main" id="{10E77EF0-F292-4017-866F-5E91C38D8E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B5321E4-604A-8D6A-0AFA-53700760F972}"/>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71026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410AA63-2881-5CE7-9B6E-78FB296D705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9DEDF5B-0773-9FC6-7550-5E43CA6E401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2DBCCF-829B-E92D-9839-FAE966DFB5D2}"/>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5" name="Нижний колонтитул 4">
            <a:extLst>
              <a:ext uri="{FF2B5EF4-FFF2-40B4-BE49-F238E27FC236}">
                <a16:creationId xmlns:a16="http://schemas.microsoft.com/office/drawing/2014/main" id="{BC0BA606-04A1-2938-03FD-6A8DAB8631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173B547-6FAA-F256-7490-3B6883378719}"/>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47662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B03F09-FB31-EA10-CC48-433E951C40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59BBF67-B9E0-D259-422D-9634DD41676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9ABCB5-12DD-9721-36BE-F1DCB6221A04}"/>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5" name="Нижний колонтитул 4">
            <a:extLst>
              <a:ext uri="{FF2B5EF4-FFF2-40B4-BE49-F238E27FC236}">
                <a16:creationId xmlns:a16="http://schemas.microsoft.com/office/drawing/2014/main" id="{AE2C3DE0-1CAE-F25C-F141-C5531EAC42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5C589C-8110-2D07-4C22-413E9C408DE2}"/>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08751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BB8BC9-0D15-7FC3-EDFC-81E3849F85F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D5B2B84-8346-32DC-0E85-993CF5379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241412A-6AEE-BD98-1CA9-DE25705A20CF}"/>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5" name="Нижний колонтитул 4">
            <a:extLst>
              <a:ext uri="{FF2B5EF4-FFF2-40B4-BE49-F238E27FC236}">
                <a16:creationId xmlns:a16="http://schemas.microsoft.com/office/drawing/2014/main" id="{A3AF5D01-6F65-D7E2-487F-63737181FB3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E78B7E-E587-2BF2-02E4-3C6085F6671E}"/>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55134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19D579-3A8B-7831-C159-3A04C554D07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20A7E99-4984-14DD-EAA6-EC3480A7497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C9D512F-CF1F-B1B4-8975-6D5D395B349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27A4640-5A82-D71A-4545-D5F959EE3BA5}"/>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6" name="Нижний колонтитул 5">
            <a:extLst>
              <a:ext uri="{FF2B5EF4-FFF2-40B4-BE49-F238E27FC236}">
                <a16:creationId xmlns:a16="http://schemas.microsoft.com/office/drawing/2014/main" id="{96C73CC2-E1B8-BD85-D922-08FF0993E82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8C16504-EFAA-8600-69C1-CE9957A983B3}"/>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44704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4604D8-CD99-CA51-9F37-65BFFA9D787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78DB85F-1469-2B6C-3DEC-8AE72C375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91C9973-630B-0C1E-8278-25266CE4289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991D286-DC40-8CB4-974E-7946E3992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0A0B242-CECF-77A0-2750-CBEAC72B688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6B17132-A613-F296-5936-3BF543BCAFF7}"/>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8" name="Нижний колонтитул 7">
            <a:extLst>
              <a:ext uri="{FF2B5EF4-FFF2-40B4-BE49-F238E27FC236}">
                <a16:creationId xmlns:a16="http://schemas.microsoft.com/office/drawing/2014/main" id="{39FF3436-C33E-5FB6-0A1B-A3B514BAA0A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5EBD7F2-1EB6-64D4-006D-2C1CA5A87029}"/>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85846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F27129-3211-72CF-58FC-62727D54181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CA58EE5-9C61-9F8E-5C00-74D477CA28A6}"/>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4" name="Нижний колонтитул 3">
            <a:extLst>
              <a:ext uri="{FF2B5EF4-FFF2-40B4-BE49-F238E27FC236}">
                <a16:creationId xmlns:a16="http://schemas.microsoft.com/office/drawing/2014/main" id="{0670780A-D21B-A674-A4C4-1D5B85A30C6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02C9DBA-51D5-383A-4878-0F54E2993ED5}"/>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1856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8C040C8-5DB9-E370-549C-5797BF4F7E58}"/>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3" name="Нижний колонтитул 2">
            <a:extLst>
              <a:ext uri="{FF2B5EF4-FFF2-40B4-BE49-F238E27FC236}">
                <a16:creationId xmlns:a16="http://schemas.microsoft.com/office/drawing/2014/main" id="{57277A0C-612D-D294-2242-91421D53A8A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33B9514-556A-1501-A86B-F1D2223047C4}"/>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04445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88AAB3-3ED2-7647-CEB4-94C08C38FC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04084FC-E0BE-1EF0-21F2-CBEA5A7E4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2581932-8FAD-E82A-7545-F49E0AD73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EF2DA50-AFF6-672C-2E05-7369912D4F22}"/>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6" name="Нижний колонтитул 5">
            <a:extLst>
              <a:ext uri="{FF2B5EF4-FFF2-40B4-BE49-F238E27FC236}">
                <a16:creationId xmlns:a16="http://schemas.microsoft.com/office/drawing/2014/main" id="{7D71C0A8-FDA2-7034-AEC6-7D1572E2F6C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C6D4D0-F052-C991-4460-FF30787BEF2E}"/>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69541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645EC7-18DE-E7DC-34A1-C792FE9266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F0164B8-D8E4-A333-1B7C-57EB92362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5D033AB-F64F-DBA0-AF34-298F92680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A0A0BCD-E224-D54F-B888-F6CA8F62209B}"/>
              </a:ext>
            </a:extLst>
          </p:cNvPr>
          <p:cNvSpPr>
            <a:spLocks noGrp="1"/>
          </p:cNvSpPr>
          <p:nvPr>
            <p:ph type="dt" sz="half" idx="10"/>
          </p:nvPr>
        </p:nvSpPr>
        <p:spPr/>
        <p:txBody>
          <a:bodyPr/>
          <a:lstStyle/>
          <a:p>
            <a:fld id="{DED2BDD6-6294-4067-ACA5-13095D7CEF40}" type="datetimeFigureOut">
              <a:rPr lang="ru-RU" smtClean="0"/>
              <a:t>02.10.2024</a:t>
            </a:fld>
            <a:endParaRPr lang="ru-RU"/>
          </a:p>
        </p:txBody>
      </p:sp>
      <p:sp>
        <p:nvSpPr>
          <p:cNvPr id="6" name="Нижний колонтитул 5">
            <a:extLst>
              <a:ext uri="{FF2B5EF4-FFF2-40B4-BE49-F238E27FC236}">
                <a16:creationId xmlns:a16="http://schemas.microsoft.com/office/drawing/2014/main" id="{FE173A03-7644-D658-5989-C3F5BE69934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C53101B-C29C-FD64-BBD2-A531D1564A1A}"/>
              </a:ext>
            </a:extLst>
          </p:cNvPr>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84210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219711-8192-9E13-AA27-D72F3F22C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3F0886F-AA0D-B881-BCBB-56E8612C2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BA5179D-7711-5C80-0928-96DFF9206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BDD6-6294-4067-ACA5-13095D7CEF40}" type="datetimeFigureOut">
              <a:rPr lang="ru-RU" smtClean="0"/>
              <a:t>02.10.2024</a:t>
            </a:fld>
            <a:endParaRPr lang="ru-RU"/>
          </a:p>
        </p:txBody>
      </p:sp>
      <p:sp>
        <p:nvSpPr>
          <p:cNvPr id="5" name="Нижний колонтитул 4">
            <a:extLst>
              <a:ext uri="{FF2B5EF4-FFF2-40B4-BE49-F238E27FC236}">
                <a16:creationId xmlns:a16="http://schemas.microsoft.com/office/drawing/2014/main" id="{66115B67-F551-C0A5-C003-49BDD16E6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2678DBF-C779-7579-72FB-DEE2D3ACC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8C61D-C8D2-449E-9FFC-87E48C8F9E9C}" type="slidenum">
              <a:rPr lang="ru-RU" smtClean="0"/>
              <a:t>‹#›</a:t>
            </a:fld>
            <a:endParaRPr lang="ru-RU"/>
          </a:p>
        </p:txBody>
      </p:sp>
    </p:spTree>
    <p:extLst>
      <p:ext uri="{BB962C8B-B14F-4D97-AF65-F5344CB8AC3E}">
        <p14:creationId xmlns:p14="http://schemas.microsoft.com/office/powerpoint/2010/main" val="102180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048B745-1F60-7D10-8B63-D1C17DB1A5AF}"/>
              </a:ext>
            </a:extLst>
          </p:cNvPr>
          <p:cNvSpPr>
            <a:spLocks noGrp="1"/>
          </p:cNvSpPr>
          <p:nvPr>
            <p:ph type="ctrTitle"/>
          </p:nvPr>
        </p:nvSpPr>
        <p:spPr>
          <a:xfrm>
            <a:off x="890338" y="640080"/>
            <a:ext cx="3734014" cy="3566160"/>
          </a:xfrm>
        </p:spPr>
        <p:txBody>
          <a:bodyPr anchor="b">
            <a:normAutofit/>
          </a:bodyPr>
          <a:lstStyle/>
          <a:p>
            <a:pPr algn="l">
              <a:spcAft>
                <a:spcPts val="800"/>
              </a:spcAft>
            </a:pPr>
            <a:r>
              <a:rPr lang="ru-RU" sz="4600" b="1" dirty="0">
                <a:effectLst/>
                <a:latin typeface="Calibri" panose="020F0502020204030204" pitchFamily="34" charset="0"/>
                <a:ea typeface="Calibri" panose="020F0502020204030204" pitchFamily="34" charset="0"/>
                <a:cs typeface="Times New Roman" panose="02020603050405020304" pitchFamily="18" charset="0"/>
              </a:rPr>
              <a:t>Работы по монтажу кабельных трасс коллайдера.</a:t>
            </a:r>
            <a:endParaRPr lang="ru-RU" sz="4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4D14EB97-32C7-AD67-57A0-E6901AE8A6F8}"/>
              </a:ext>
            </a:extLst>
          </p:cNvPr>
          <p:cNvPicPr>
            <a:picLocks noChangeAspect="1"/>
          </p:cNvPicPr>
          <p:nvPr/>
        </p:nvPicPr>
        <p:blipFill rotWithShape="1">
          <a:blip r:embed="rId2"/>
          <a:srcRect l="3756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8571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C7C937-E086-560E-58DA-E8D8AA14F88E}"/>
              </a:ext>
            </a:extLst>
          </p:cNvPr>
          <p:cNvSpPr>
            <a:spLocks noGrp="1"/>
          </p:cNvSpPr>
          <p:nvPr>
            <p:ph type="title"/>
          </p:nvPr>
        </p:nvSpPr>
        <p:spPr>
          <a:xfrm>
            <a:off x="838200" y="365126"/>
            <a:ext cx="10515600" cy="315912"/>
          </a:xfrm>
        </p:spPr>
        <p:txBody>
          <a:bodyPr>
            <a:normAutofit/>
          </a:bodyPr>
          <a:lstStyle/>
          <a:p>
            <a:pPr algn="ctr"/>
            <a:r>
              <a:rPr lang="ru-RU" sz="1600" b="1" dirty="0"/>
              <a:t>Кабельные трассы в помещении 120/1 коллайдера</a:t>
            </a:r>
          </a:p>
        </p:txBody>
      </p:sp>
      <p:pic>
        <p:nvPicPr>
          <p:cNvPr id="5" name="Рисунок 4">
            <a:extLst>
              <a:ext uri="{FF2B5EF4-FFF2-40B4-BE49-F238E27FC236}">
                <a16:creationId xmlns:a16="http://schemas.microsoft.com/office/drawing/2014/main" id="{3B45A3B5-F82E-A6A8-5970-6864F7481888}"/>
              </a:ext>
            </a:extLst>
          </p:cNvPr>
          <p:cNvPicPr>
            <a:picLocks noChangeAspect="1"/>
          </p:cNvPicPr>
          <p:nvPr/>
        </p:nvPicPr>
        <p:blipFill>
          <a:blip r:embed="rId2"/>
          <a:srcRect l="75072" t="37453" r="315" b="13690"/>
          <a:stretch/>
        </p:blipFill>
        <p:spPr>
          <a:xfrm>
            <a:off x="327211" y="824753"/>
            <a:ext cx="5633146" cy="1837765"/>
          </a:xfrm>
          <a:prstGeom prst="rect">
            <a:avLst/>
          </a:prstGeom>
        </p:spPr>
      </p:pic>
      <p:pic>
        <p:nvPicPr>
          <p:cNvPr id="7" name="Рисунок 6">
            <a:extLst>
              <a:ext uri="{FF2B5EF4-FFF2-40B4-BE49-F238E27FC236}">
                <a16:creationId xmlns:a16="http://schemas.microsoft.com/office/drawing/2014/main" id="{49C4DA1C-D711-ECA9-188C-5CBD786071B4}"/>
              </a:ext>
            </a:extLst>
          </p:cNvPr>
          <p:cNvPicPr>
            <a:picLocks noChangeAspect="1"/>
          </p:cNvPicPr>
          <p:nvPr/>
        </p:nvPicPr>
        <p:blipFill>
          <a:blip r:embed="rId3"/>
          <a:srcRect l="74559" t="37453" b="9358"/>
          <a:stretch/>
        </p:blipFill>
        <p:spPr>
          <a:xfrm>
            <a:off x="6215360" y="824754"/>
            <a:ext cx="5633146" cy="1981200"/>
          </a:xfrm>
          <a:prstGeom prst="rect">
            <a:avLst/>
          </a:prstGeom>
        </p:spPr>
      </p:pic>
      <p:pic>
        <p:nvPicPr>
          <p:cNvPr id="10" name="Рисунок 9" descr="Изображение выглядит как стальной, в помещении, промышленность, инжиниринг&#10;&#10;Автоматически созданное описание">
            <a:extLst>
              <a:ext uri="{FF2B5EF4-FFF2-40B4-BE49-F238E27FC236}">
                <a16:creationId xmlns:a16="http://schemas.microsoft.com/office/drawing/2014/main" id="{F398AEC8-E48C-6D4E-31A5-CCE86EEF6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721" y="2805954"/>
            <a:ext cx="2514599" cy="3352799"/>
          </a:xfrm>
          <a:prstGeom prst="rect">
            <a:avLst/>
          </a:prstGeom>
        </p:spPr>
      </p:pic>
      <p:pic>
        <p:nvPicPr>
          <p:cNvPr id="14" name="Рисунок 13" descr="Изображение выглядит как в помещении, Бытовая техника, машина, стена&#10;&#10;Автоматически созданное описание">
            <a:extLst>
              <a:ext uri="{FF2B5EF4-FFF2-40B4-BE49-F238E27FC236}">
                <a16:creationId xmlns:a16="http://schemas.microsoft.com/office/drawing/2014/main" id="{9DEA7B93-6835-559F-1074-67A04BB1C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430" y="2805954"/>
            <a:ext cx="2514599" cy="3352799"/>
          </a:xfrm>
          <a:prstGeom prst="rect">
            <a:avLst/>
          </a:prstGeom>
        </p:spPr>
      </p:pic>
      <p:sp>
        <p:nvSpPr>
          <p:cNvPr id="15" name="TextBox 14">
            <a:extLst>
              <a:ext uri="{FF2B5EF4-FFF2-40B4-BE49-F238E27FC236}">
                <a16:creationId xmlns:a16="http://schemas.microsoft.com/office/drawing/2014/main" id="{A68EE302-B64E-DCBA-227A-7B1F3746D65F}"/>
              </a:ext>
            </a:extLst>
          </p:cNvPr>
          <p:cNvSpPr txBox="1"/>
          <p:nvPr/>
        </p:nvSpPr>
        <p:spPr>
          <a:xfrm>
            <a:off x="7561475" y="2897885"/>
            <a:ext cx="4148332" cy="3416320"/>
          </a:xfrm>
          <a:prstGeom prst="rect">
            <a:avLst/>
          </a:prstGeom>
          <a:noFill/>
        </p:spPr>
        <p:txBody>
          <a:bodyPr wrap="square" rtlCol="0">
            <a:spAutoFit/>
          </a:bodyPr>
          <a:lstStyle/>
          <a:p>
            <a:r>
              <a:rPr lang="ru-RU" sz="1200" dirty="0"/>
              <a:t>1. Работы в помещении 120/1 по установке шкафов и прокладке кабельных трасс закончены.</a:t>
            </a:r>
          </a:p>
          <a:p>
            <a:r>
              <a:rPr lang="ru-RU" sz="1200" dirty="0"/>
              <a:t>2. Кабели на корректора, термометрию подготовлены к прокладке.</a:t>
            </a:r>
          </a:p>
          <a:p>
            <a:r>
              <a:rPr lang="ru-RU" sz="1200" dirty="0"/>
              <a:t>3. Вакуумные кабели не готовы, т.к большей части их нет в наличии.</a:t>
            </a:r>
          </a:p>
          <a:p>
            <a:r>
              <a:rPr lang="ru-RU" sz="1200" dirty="0"/>
              <a:t>4. Так как внутри коллайдера ведутся работы в области прокладки кабеля нам перенесли сроки на следующую неделю.</a:t>
            </a:r>
          </a:p>
          <a:p>
            <a:r>
              <a:rPr lang="ru-RU" sz="1200" dirty="0"/>
              <a:t>5. Прокладка кабелей из комнаты до коллайдера займет около недели (необходимо поднять 60м пола рифленки1 лист 120 кг. внутри коллайдера, проложить кабель а потом закрыть (фото)</a:t>
            </a:r>
          </a:p>
          <a:p>
            <a:endParaRPr lang="ru-RU" sz="1200" dirty="0"/>
          </a:p>
          <a:p>
            <a:r>
              <a:rPr lang="ru-RU" sz="1200" dirty="0"/>
              <a:t>Предложения</a:t>
            </a:r>
          </a:p>
          <a:p>
            <a:r>
              <a:rPr lang="ru-RU" sz="1200" dirty="0"/>
              <a:t>1. Нужно согласовывать временные рамки для подобных работ, планировать заранее время и не допускать простоев по работе.</a:t>
            </a:r>
          </a:p>
        </p:txBody>
      </p:sp>
      <p:pic>
        <p:nvPicPr>
          <p:cNvPr id="17" name="Рисунок 16" descr="Изображение выглядит как стальной, инжиниринг, машина, одежда&#10;&#10;Автоматически созданное описание">
            <a:extLst>
              <a:ext uri="{FF2B5EF4-FFF2-40B4-BE49-F238E27FC236}">
                <a16:creationId xmlns:a16="http://schemas.microsoft.com/office/drawing/2014/main" id="{0B202A63-E842-E962-3C66-8E350C990CC2}"/>
              </a:ext>
            </a:extLst>
          </p:cNvPr>
          <p:cNvPicPr>
            <a:picLocks noChangeAspect="1"/>
          </p:cNvPicPr>
          <p:nvPr/>
        </p:nvPicPr>
        <p:blipFill>
          <a:blip r:embed="rId6">
            <a:extLst>
              <a:ext uri="{28A0092B-C50C-407E-A947-70E740481C1C}">
                <a14:useLocalDpi xmlns:a14="http://schemas.microsoft.com/office/drawing/2010/main" val="0"/>
              </a:ext>
            </a:extLst>
          </a:blip>
          <a:srcRect l="29608" t="10196" r="24379" b="27974"/>
          <a:stretch/>
        </p:blipFill>
        <p:spPr>
          <a:xfrm>
            <a:off x="5575012" y="2805954"/>
            <a:ext cx="1847764" cy="3310577"/>
          </a:xfrm>
          <a:prstGeom prst="rect">
            <a:avLst/>
          </a:prstGeom>
        </p:spPr>
      </p:pic>
    </p:spTree>
    <p:extLst>
      <p:ext uri="{BB962C8B-B14F-4D97-AF65-F5344CB8AC3E}">
        <p14:creationId xmlns:p14="http://schemas.microsoft.com/office/powerpoint/2010/main" val="413073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EB938-310A-754E-B26A-1CF1CA2BD204}"/>
              </a:ext>
            </a:extLst>
          </p:cNvPr>
          <p:cNvSpPr>
            <a:spLocks noGrp="1"/>
          </p:cNvSpPr>
          <p:nvPr>
            <p:ph type="title"/>
          </p:nvPr>
        </p:nvSpPr>
        <p:spPr>
          <a:xfrm>
            <a:off x="676275" y="4143375"/>
            <a:ext cx="10515600" cy="1325563"/>
          </a:xfrm>
        </p:spPr>
        <p:txBody>
          <a:bodyPr>
            <a:normAutofit fontScale="90000"/>
          </a:bodyPr>
          <a:lstStyle/>
          <a:p>
            <a:br>
              <a:rPr lang="ru-RU" sz="2000" dirty="0"/>
            </a:br>
            <a:r>
              <a:rPr lang="ru-RU" sz="2200" dirty="0">
                <a:latin typeface="+mn-lt"/>
                <a:ea typeface="+mn-ea"/>
                <a:cs typeface="+mn-cs"/>
              </a:rPr>
              <a:t>Что касается кабельных трасс из помещений коллайдера</a:t>
            </a:r>
            <a:br>
              <a:rPr lang="ru-RU" sz="2200" dirty="0">
                <a:latin typeface="+mn-lt"/>
                <a:ea typeface="+mn-ea"/>
                <a:cs typeface="+mn-cs"/>
              </a:rPr>
            </a:br>
            <a:br>
              <a:rPr lang="ru-RU" sz="2200" dirty="0">
                <a:latin typeface="+mn-lt"/>
                <a:ea typeface="+mn-ea"/>
                <a:cs typeface="+mn-cs"/>
              </a:rPr>
            </a:br>
            <a:r>
              <a:rPr lang="ru-RU" sz="2200" dirty="0">
                <a:latin typeface="+mn-lt"/>
                <a:ea typeface="+mn-ea"/>
                <a:cs typeface="+mn-cs"/>
              </a:rPr>
              <a:t>1. На рис. ниже показаны области прокладки кабеля из каждого помещения коллайдера</a:t>
            </a:r>
            <a:br>
              <a:rPr lang="ru-RU" sz="2200" dirty="0">
                <a:latin typeface="+mn-lt"/>
                <a:ea typeface="+mn-ea"/>
                <a:cs typeface="+mn-cs"/>
              </a:rPr>
            </a:br>
            <a:r>
              <a:rPr lang="ru-RU" sz="2200" dirty="0">
                <a:latin typeface="+mn-lt"/>
                <a:ea typeface="+mn-ea"/>
                <a:cs typeface="+mn-cs"/>
              </a:rPr>
              <a:t>2. Как видите нужно поднимать очень большое количество пола для прокладки кабелей.</a:t>
            </a:r>
            <a:br>
              <a:rPr lang="ru-RU" sz="2200" dirty="0">
                <a:latin typeface="+mn-lt"/>
                <a:ea typeface="+mn-ea"/>
                <a:cs typeface="+mn-cs"/>
              </a:rPr>
            </a:br>
            <a:r>
              <a:rPr lang="ru-RU" sz="2200" dirty="0">
                <a:latin typeface="+mn-lt"/>
                <a:ea typeface="+mn-ea"/>
                <a:cs typeface="+mn-cs"/>
              </a:rPr>
              <a:t>3. Проекты на каждое помещение коллайдера выполнены, но в связи с нашими пожеланиями (фальшпола, расположения, функционирования кабельных трасс) часть комнат находиться на стадии </a:t>
            </a:r>
            <a:r>
              <a:rPr lang="ru-RU" sz="2200" dirty="0" err="1">
                <a:latin typeface="+mn-lt"/>
                <a:ea typeface="+mn-ea"/>
                <a:cs typeface="+mn-cs"/>
              </a:rPr>
              <a:t>допроектирования</a:t>
            </a:r>
            <a:r>
              <a:rPr lang="ru-RU" sz="2200" dirty="0">
                <a:latin typeface="+mn-lt"/>
                <a:ea typeface="+mn-ea"/>
                <a:cs typeface="+mn-cs"/>
              </a:rPr>
              <a:t>.</a:t>
            </a:r>
            <a:br>
              <a:rPr lang="ru-RU" sz="2200" dirty="0">
                <a:latin typeface="+mn-lt"/>
                <a:ea typeface="+mn-ea"/>
                <a:cs typeface="+mn-cs"/>
              </a:rPr>
            </a:br>
            <a:r>
              <a:rPr lang="ru-RU" sz="2200" dirty="0">
                <a:latin typeface="+mn-lt"/>
                <a:ea typeface="+mn-ea"/>
                <a:cs typeface="+mn-cs"/>
              </a:rPr>
              <a:t>4. Далее эти проекты нужно будет согласовать и сделать сметы на каждую комнату.</a:t>
            </a:r>
            <a:br>
              <a:rPr lang="ru-RU" sz="2200" dirty="0">
                <a:latin typeface="+mn-lt"/>
                <a:ea typeface="+mn-ea"/>
                <a:cs typeface="+mn-cs"/>
              </a:rPr>
            </a:br>
            <a:r>
              <a:rPr lang="ru-RU" sz="2200" dirty="0">
                <a:latin typeface="+mn-lt"/>
                <a:ea typeface="+mn-ea"/>
                <a:cs typeface="+mn-cs"/>
              </a:rPr>
              <a:t>5. Закупить необходимый материал и соответственно сделать ТЗ.</a:t>
            </a:r>
            <a:br>
              <a:rPr lang="ru-RU" sz="2200" dirty="0">
                <a:latin typeface="+mn-lt"/>
                <a:ea typeface="+mn-ea"/>
                <a:cs typeface="+mn-cs"/>
              </a:rPr>
            </a:br>
            <a:r>
              <a:rPr lang="ru-RU" sz="2200" dirty="0">
                <a:latin typeface="+mn-lt"/>
                <a:ea typeface="+mn-ea"/>
                <a:cs typeface="+mn-cs"/>
              </a:rPr>
              <a:t>6. Пригласить фирму на выполнение работ по монтажу и прокладке кабельных трасс.</a:t>
            </a:r>
            <a:br>
              <a:rPr lang="ru-RU" sz="2200" dirty="0">
                <a:latin typeface="+mn-lt"/>
                <a:ea typeface="+mn-ea"/>
                <a:cs typeface="+mn-cs"/>
              </a:rPr>
            </a:br>
            <a:r>
              <a:rPr lang="ru-RU" sz="2200" dirty="0">
                <a:latin typeface="+mn-lt"/>
                <a:ea typeface="+mn-ea"/>
                <a:cs typeface="+mn-cs"/>
              </a:rPr>
              <a:t>7. На данный момент у меня есть две фирмы, точно, которые могут выполнить эту работу. (ДССЕ и Искра, может быть придется привлечь ЭППТ)</a:t>
            </a:r>
            <a:br>
              <a:rPr lang="ru-RU" sz="2200" dirty="0">
                <a:latin typeface="+mn-lt"/>
                <a:ea typeface="+mn-ea"/>
                <a:cs typeface="+mn-cs"/>
              </a:rPr>
            </a:br>
            <a:r>
              <a:rPr lang="ru-RU" sz="2200" dirty="0">
                <a:latin typeface="+mn-lt"/>
                <a:ea typeface="+mn-ea"/>
                <a:cs typeface="+mn-cs"/>
              </a:rPr>
              <a:t>8. Есть предложение поделить прокладку кабелей между фирмами на западную и восточную сторону.</a:t>
            </a:r>
            <a:br>
              <a:rPr lang="ru-RU" sz="2200" dirty="0">
                <a:latin typeface="+mn-lt"/>
                <a:ea typeface="+mn-ea"/>
                <a:cs typeface="+mn-cs"/>
              </a:rPr>
            </a:br>
            <a:r>
              <a:rPr lang="ru-RU" sz="2200" dirty="0">
                <a:latin typeface="+mn-lt"/>
                <a:ea typeface="+mn-ea"/>
                <a:cs typeface="+mn-cs"/>
              </a:rPr>
              <a:t>Однако, по договору у нас сумма здесь не должна превышать 2 млн. А получается как показал расчет сметы на помещение 120/1 сумма составила 1,6 млн. . Т.е. договоров таких может быть не меньше 10.</a:t>
            </a:r>
            <a:br>
              <a:rPr lang="ru-RU" sz="2200" dirty="0">
                <a:latin typeface="+mn-lt"/>
                <a:ea typeface="+mn-ea"/>
                <a:cs typeface="+mn-cs"/>
              </a:rPr>
            </a:br>
            <a:r>
              <a:rPr lang="ru-RU" sz="2200" dirty="0">
                <a:latin typeface="+mn-lt"/>
                <a:ea typeface="+mn-ea"/>
                <a:cs typeface="+mn-cs"/>
              </a:rPr>
              <a:t>9. Кабельный журнал по всем помещениям готов, однако я сейчас пересчитываю длины кабелей уже по проекту помещений и окончательной расстановки шкафов. Практически, в каждой комнате кабелей не меньше 200 шт. Таких комнат более 40 шт. Все это делается вручную.</a:t>
            </a:r>
            <a:br>
              <a:rPr lang="ru-RU" sz="2000" dirty="0"/>
            </a:br>
            <a:br>
              <a:rPr lang="ru-RU" sz="2000" dirty="0"/>
            </a:br>
            <a:br>
              <a:rPr lang="ru-RU" sz="2000" dirty="0"/>
            </a:br>
            <a:br>
              <a:rPr lang="ru-RU" sz="2000" dirty="0"/>
            </a:br>
            <a:br>
              <a:rPr lang="ru-RU" sz="2000" dirty="0"/>
            </a:br>
            <a:br>
              <a:rPr lang="ru-RU" sz="2000" dirty="0"/>
            </a:br>
            <a:br>
              <a:rPr lang="ru-RU" sz="2000" dirty="0"/>
            </a:br>
            <a:br>
              <a:rPr lang="ru-RU" dirty="0"/>
            </a:br>
            <a:br>
              <a:rPr lang="ru-RU" dirty="0"/>
            </a:br>
            <a:endParaRPr lang="ru-RU" dirty="0"/>
          </a:p>
        </p:txBody>
      </p:sp>
    </p:spTree>
    <p:extLst>
      <p:ext uri="{BB962C8B-B14F-4D97-AF65-F5344CB8AC3E}">
        <p14:creationId xmlns:p14="http://schemas.microsoft.com/office/powerpoint/2010/main" val="97100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Изображение выглядит как текст, снимок экрана, диаграмма, программное обеспечение&#10;&#10;Автоматически созданное описание">
            <a:extLst>
              <a:ext uri="{FF2B5EF4-FFF2-40B4-BE49-F238E27FC236}">
                <a16:creationId xmlns:a16="http://schemas.microsoft.com/office/drawing/2014/main" id="{D483AA17-771D-0839-066A-9E8D15AA289B}"/>
              </a:ext>
            </a:extLst>
          </p:cNvPr>
          <p:cNvPicPr>
            <a:picLocks noChangeAspect="1"/>
          </p:cNvPicPr>
          <p:nvPr/>
        </p:nvPicPr>
        <p:blipFill>
          <a:blip r:embed="rId2">
            <a:extLst>
              <a:ext uri="{28A0092B-C50C-407E-A947-70E740481C1C}">
                <a14:useLocalDpi xmlns:a14="http://schemas.microsoft.com/office/drawing/2010/main" val="0"/>
              </a:ext>
            </a:extLst>
          </a:blip>
          <a:srcRect l="31544" t="12824" r="31691" b="10269"/>
          <a:stretch/>
        </p:blipFill>
        <p:spPr>
          <a:xfrm>
            <a:off x="251011" y="179293"/>
            <a:ext cx="5782235" cy="6614877"/>
          </a:xfrm>
          <a:prstGeom prst="rect">
            <a:avLst/>
          </a:prstGeom>
        </p:spPr>
      </p:pic>
      <p:pic>
        <p:nvPicPr>
          <p:cNvPr id="13" name="Рисунок 12" descr="Изображение выглядит как текст, снимок экрана, диаграмма&#10;&#10;Автоматически созданное описание">
            <a:extLst>
              <a:ext uri="{FF2B5EF4-FFF2-40B4-BE49-F238E27FC236}">
                <a16:creationId xmlns:a16="http://schemas.microsoft.com/office/drawing/2014/main" id="{7A81EE5F-87DD-06C8-2ED1-9CC440DE16B3}"/>
              </a:ext>
            </a:extLst>
          </p:cNvPr>
          <p:cNvPicPr>
            <a:picLocks noChangeAspect="1"/>
          </p:cNvPicPr>
          <p:nvPr/>
        </p:nvPicPr>
        <p:blipFill>
          <a:blip r:embed="rId3">
            <a:extLst>
              <a:ext uri="{28A0092B-C50C-407E-A947-70E740481C1C}">
                <a14:useLocalDpi xmlns:a14="http://schemas.microsoft.com/office/drawing/2010/main" val="0"/>
              </a:ext>
            </a:extLst>
          </a:blip>
          <a:srcRect l="38750" t="12714" r="38906" b="35286"/>
          <a:stretch/>
        </p:blipFill>
        <p:spPr>
          <a:xfrm>
            <a:off x="6033246" y="289254"/>
            <a:ext cx="5111004" cy="6504916"/>
          </a:xfrm>
          <a:prstGeom prst="rect">
            <a:avLst/>
          </a:prstGeom>
        </p:spPr>
      </p:pic>
    </p:spTree>
    <p:extLst>
      <p:ext uri="{BB962C8B-B14F-4D97-AF65-F5344CB8AC3E}">
        <p14:creationId xmlns:p14="http://schemas.microsoft.com/office/powerpoint/2010/main" val="191024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4D0DFC-1088-E59B-C551-E1CECD15971A}"/>
              </a:ext>
            </a:extLst>
          </p:cNvPr>
          <p:cNvSpPr>
            <a:spLocks noGrp="1"/>
          </p:cNvSpPr>
          <p:nvPr>
            <p:ph type="title"/>
          </p:nvPr>
        </p:nvSpPr>
        <p:spPr>
          <a:xfrm>
            <a:off x="838200" y="365126"/>
            <a:ext cx="10515600" cy="444500"/>
          </a:xfrm>
        </p:spPr>
        <p:txBody>
          <a:bodyPr>
            <a:normAutofit/>
          </a:bodyPr>
          <a:lstStyle/>
          <a:p>
            <a:pPr algn="ctr"/>
            <a:r>
              <a:rPr lang="ru-RU" sz="2400" dirty="0"/>
              <a:t>Кабельные трассы защиты от срыва сверхпроводимости</a:t>
            </a:r>
          </a:p>
        </p:txBody>
      </p:sp>
      <p:sp>
        <p:nvSpPr>
          <p:cNvPr id="3" name="Объект 2">
            <a:extLst>
              <a:ext uri="{FF2B5EF4-FFF2-40B4-BE49-F238E27FC236}">
                <a16:creationId xmlns:a16="http://schemas.microsoft.com/office/drawing/2014/main" id="{91752DBD-4D56-F5CB-B61F-5A95F94FBB09}"/>
              </a:ext>
            </a:extLst>
          </p:cNvPr>
          <p:cNvSpPr>
            <a:spLocks noGrp="1"/>
          </p:cNvSpPr>
          <p:nvPr>
            <p:ph idx="1"/>
          </p:nvPr>
        </p:nvSpPr>
        <p:spPr>
          <a:xfrm>
            <a:off x="838200" y="1162050"/>
            <a:ext cx="10515600" cy="5172075"/>
          </a:xfrm>
        </p:spPr>
        <p:txBody>
          <a:bodyPr>
            <a:normAutofit fontScale="47500" lnSpcReduction="20000"/>
          </a:bodyPr>
          <a:lstStyle/>
          <a:p>
            <a:r>
              <a:rPr lang="ru-RU" sz="3800" dirty="0"/>
              <a:t>1. Договор заключен, Все разрешения на работы получены. Прошу заметить, чтобы получить все разрешения на работы мне вместе с представителем Искры понадобилось около месяца. Что вообще не входит в мои обязанности.</a:t>
            </a:r>
          </a:p>
          <a:p>
            <a:r>
              <a:rPr lang="ru-RU" sz="3800" dirty="0"/>
              <a:t>2. Договор заключали больше чем полгода. Ну это так между прочим, лирика.</a:t>
            </a:r>
          </a:p>
          <a:p>
            <a:r>
              <a:rPr lang="ru-RU" sz="3800" dirty="0"/>
              <a:t>По работам.</a:t>
            </a:r>
          </a:p>
          <a:p>
            <a:r>
              <a:rPr lang="ru-RU" sz="3800" dirty="0"/>
              <a:t>1. Отверстия для подготовки кабельных трасс в основном все сделаны. </a:t>
            </a:r>
          </a:p>
          <a:p>
            <a:r>
              <a:rPr lang="ru-RU" sz="3800" dirty="0"/>
              <a:t>2. Кабельные трассы определены, материал заказан, ДКС обещали, что на следующей неделе материал будет.</a:t>
            </a:r>
          </a:p>
          <a:p>
            <a:r>
              <a:rPr lang="ru-RU" sz="3800" dirty="0"/>
              <a:t>3. Основные проходки сделаны и сейчас идут земельные работы про прокладке закладных труб между северной и южной частью коллайдера.</a:t>
            </a:r>
          </a:p>
          <a:p>
            <a:r>
              <a:rPr lang="ru-RU" sz="3800" dirty="0"/>
              <a:t>4. На следующей неделе планируется подготовка кабелей к прокладке по кабельным трассам (нарезка, маркировка и </a:t>
            </a:r>
            <a:r>
              <a:rPr lang="ru-RU" sz="3800" dirty="0" err="1"/>
              <a:t>т.д</a:t>
            </a:r>
            <a:r>
              <a:rPr lang="ru-RU" sz="3800" dirty="0"/>
              <a:t>)</a:t>
            </a:r>
          </a:p>
          <a:p>
            <a:r>
              <a:rPr lang="ru-RU" sz="3800" dirty="0"/>
              <a:t>5. Как только материал приедет работы начнутся в полную силу. Однако, опять нужно будет поднимать полы в коллайдере для прокладки кабеля и это будет уже не 40 метров а порядка 100м.</a:t>
            </a:r>
          </a:p>
          <a:p>
            <a:r>
              <a:rPr lang="ru-RU" sz="3800" dirty="0"/>
              <a:t>6. Нужно будет организовывать расписание по прокладке кабеля внутри коллайдера.</a:t>
            </a:r>
          </a:p>
          <a:p>
            <a:r>
              <a:rPr lang="ru-RU" sz="3800" dirty="0"/>
              <a:t>7. Нужно будет установить и прокинуть кабели от шкафов коммутации до датчиков на коллайдере. Михаил Петров сейчас готовит ТЗ на эту работу.</a:t>
            </a:r>
          </a:p>
          <a:p>
            <a:r>
              <a:rPr lang="ru-RU" sz="3800" dirty="0"/>
              <a:t>Все работы в этом проекте выполняет фирма Искра Технологии.</a:t>
            </a:r>
          </a:p>
          <a:p>
            <a:r>
              <a:rPr lang="ru-RU" dirty="0"/>
              <a:t> </a:t>
            </a:r>
          </a:p>
        </p:txBody>
      </p:sp>
    </p:spTree>
    <p:extLst>
      <p:ext uri="{BB962C8B-B14F-4D97-AF65-F5344CB8AC3E}">
        <p14:creationId xmlns:p14="http://schemas.microsoft.com/office/powerpoint/2010/main" val="32548541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605</Words>
  <Application>Microsoft Office PowerPoint</Application>
  <PresentationFormat>Широкоэкранный</PresentationFormat>
  <Paragraphs>24</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Calibri</vt:lpstr>
      <vt:lpstr>Calibri Light</vt:lpstr>
      <vt:lpstr>Тема Office</vt:lpstr>
      <vt:lpstr>Работы по монтажу кабельных трасс коллайдера.</vt:lpstr>
      <vt:lpstr>Кабельные трассы в помещении 120/1 коллайдера</vt:lpstr>
      <vt:lpstr> Что касается кабельных трасс из помещений коллайдера  1. На рис. ниже показаны области прокладки кабеля из каждого помещения коллайдера 2. Как видите нужно поднимать очень большое количество пола для прокладки кабелей. 3. Проекты на каждое помещение коллайдера выполнены, но в связи с нашими пожеланиями (фальшпола, расположения, функционирования кабельных трасс) часть комнат находиться на стадии допроектирования. 4. Далее эти проекты нужно будет согласовать и сделать сметы на каждую комнату. 5. Закупить необходимый материал и соответственно сделать ТЗ. 6. Пригласить фирму на выполнение работ по монтажу и прокладке кабельных трасс. 7. На данный момент у меня есть две фирмы, точно, которые могут выполнить эту работу. (ДССЕ и Искра, может быть придется привлечь ЭППТ) 8. Есть предложение поделить прокладку кабелей между фирмами на западную и восточную сторону. Однако, по договору у нас сумма здесь не должна превышать 2 млн. А получается как показал расчет сметы на помещение 120/1 сумма составила 1,6 млн. . Т.е. договоров таких может быть не меньше 10. 9. Кабельный журнал по всем помещениям готов, однако я сейчас пересчитываю длины кабелей уже по проекту помещений и окончательной расстановки шкафов. Практически, в каждой комнате кабелей не меньше 200 шт. Таких комнат более 40 шт. Все это делается вручную.         </vt:lpstr>
      <vt:lpstr>Презентация PowerPoint</vt:lpstr>
      <vt:lpstr>Кабельные трассы защиты от срыва сверхпроводимости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 работ по прокладке кабельной трасс коллайдера.</dc:title>
  <dc:creator>Андрей Зах</dc:creator>
  <cp:lastModifiedBy>Андрей Зах</cp:lastModifiedBy>
  <cp:revision>51</cp:revision>
  <dcterms:created xsi:type="dcterms:W3CDTF">2023-09-27T07:20:37Z</dcterms:created>
  <dcterms:modified xsi:type="dcterms:W3CDTF">2024-10-02T10:55:52Z</dcterms:modified>
</cp:coreProperties>
</file>