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4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9A88"/>
    <a:srgbClr val="BBD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2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BE53-6226-4DF1-B26B-5DD1FB412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A67149-C24B-49C2-951D-D9424D5BB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DEB9B-8236-4EB2-8394-690B4E74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71A9-5D15-462A-9DDF-212412542A3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62B3DE-EA7F-48BD-9308-F650E756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702A8C-2A83-480B-A8B2-0717559B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43A-F017-484E-8FD9-7E68A0BB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8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22891-642F-4799-AE2E-B302414E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42DCB0-DD13-47C4-A76B-6EF9C2FDB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F6EBD3-96F6-4F9A-B37C-4181913E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71A9-5D15-462A-9DDF-212412542A3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8808D-F269-466B-B617-B058B5C2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3CB6F-C9F5-4488-AD44-0F2211EB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43A-F017-484E-8FD9-7E68A0BB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1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28B92C-D590-4F1E-B773-5080D4D9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6F53-4F87-47FA-8F40-DBFB685DF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B414A2-C3BD-4C7B-BEB4-535E21C0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71A9-5D15-462A-9DDF-212412542A3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1BB68-E59A-4A69-A07E-8D6A5F9C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10D478-C276-4277-B445-966876E3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43A-F017-484E-8FD9-7E68A0BB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FDAB1-F900-4C0A-8B5D-CC295285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93D54-4BB9-4D32-B4F4-FD1F4BDFE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BFA39-714C-4E2B-8C5C-4F117212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71A9-5D15-462A-9DDF-212412542A3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19D753-4A5F-4C7C-BD04-7BCBEDC2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D25F8-29A5-46A9-8290-AD01AFCA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43A-F017-484E-8FD9-7E68A0BB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6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49CCE-823B-46E5-B995-54007D9D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25529E-491B-453D-B931-A5CA5C028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E3C55-3629-4E71-B03C-EA37C1FF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71A9-5D15-462A-9DDF-212412542A3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0B9C5A-5E29-4A80-9605-71B54388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245BDD-49CA-4708-98FB-907F3034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43A-F017-484E-8FD9-7E68A0BB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0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FDBF4-A8C6-4CAE-A447-D13B589B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AF3A0-34C9-4F7D-9792-CB94AF0B7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CD0075-4A62-4F2D-8546-1C8D3ACC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6B263-2046-412B-8163-2701986F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71A9-5D15-462A-9DDF-212412542A3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4E1638-BF5C-40C2-81D3-5DBC93ED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40EF45-3DF4-43D7-B961-325ADFAC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43A-F017-484E-8FD9-7E68A0BB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1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1916C-EBA1-4509-BDD9-EF0C9B8E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768DA-9561-4589-B63D-F4F00045A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6DCF07-0F4E-475B-A9E7-E813B6563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F38103-724E-4E47-85AB-14BB92F3A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BEB73F-7D9D-47BF-9F0B-EC3094CA3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B9BEC1-F951-4503-AA72-589C73AD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71A9-5D15-462A-9DDF-212412542A3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355083-BC82-4801-9AC0-8CE082DB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786419-3DFB-48BB-BA79-FE1A3E2A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43A-F017-484E-8FD9-7E68A0BB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0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38866-DBD3-4FD7-839D-F09EC307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8B86AC-DC5D-485E-80F0-57EFE3F7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71A9-5D15-462A-9DDF-212412542A3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FC7B5-4566-4602-979D-874C857CC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B049D7-E777-4E4A-80F3-A0502312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43A-F017-484E-8FD9-7E68A0BB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0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41BADF-AAD8-44BF-8DED-ED30147E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71A9-5D15-462A-9DDF-212412542A3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7CEFF0-EFC9-4FC6-A043-23E91E51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459B9-E0EE-4197-A578-0237C65A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43A-F017-484E-8FD9-7E68A0BB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6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0D60B-72F9-49B5-868B-1E7C4796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00C7B-708A-4401-B5E2-C2E92752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C77EEC-4B8C-431E-A92C-7D38C776A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919475-E396-4AC7-8BC6-369C889D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71A9-5D15-462A-9DDF-212412542A3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DDC174-F498-4742-AF9A-67A42AEB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76D131-C907-43FE-AB80-AB7DA678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43A-F017-484E-8FD9-7E68A0BB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28348-BA76-4536-8A75-98AFAA40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62D3C2-A768-4AFB-AADB-30954EBE9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FF4642-4F94-49EC-9A00-1344D34ED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EA588-14E0-4332-BDA5-4D75FFAF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71A9-5D15-462A-9DDF-212412542A3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254A86-CBAA-4166-BE89-EF7AB1E4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7ACC4F-418B-4792-BFBE-65F093D6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43A-F017-484E-8FD9-7E68A0BB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E239B-19CD-4C22-A13A-28C3F459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00A2A4-A0EE-4F70-8DCA-891107F32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CF0AF5-86D3-40F9-90A0-5072F5D8F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271A9-5D15-462A-9DDF-212412542A36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5C6C0B-0F55-4F5F-A3E6-AC5709A9B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41B99-0090-4BF9-A9C7-245FBE5D9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243A-F017-484E-8FD9-7E68A0BB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8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B14B0A-B811-4F68-A1F7-DF78154BC6BF}"/>
              </a:ext>
            </a:extLst>
          </p:cNvPr>
          <p:cNvSpPr/>
          <p:nvPr/>
        </p:nvSpPr>
        <p:spPr>
          <a:xfrm>
            <a:off x="0" y="0"/>
            <a:ext cx="12192000" cy="1332411"/>
          </a:xfrm>
          <a:prstGeom prst="rect">
            <a:avLst/>
          </a:prstGeom>
          <a:solidFill>
            <a:srgbClr val="AA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365C3A-6897-4753-8177-24D537174F84}"/>
              </a:ext>
            </a:extLst>
          </p:cNvPr>
          <p:cNvSpPr/>
          <p:nvPr/>
        </p:nvSpPr>
        <p:spPr>
          <a:xfrm>
            <a:off x="0" y="1332411"/>
            <a:ext cx="12192000" cy="5525589"/>
          </a:xfrm>
          <a:prstGeom prst="rect">
            <a:avLst/>
          </a:prstGeom>
          <a:solidFill>
            <a:srgbClr val="BBD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0FE6626-30A7-4FD7-9CC7-2D2BE2682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4" b="97884" l="3209" r="98649">
                        <a14:foregroundMark x1="67399" y1="62906" x2="67399" y2="62906"/>
                        <a14:foregroundMark x1="85473" y1="65585" x2="85473" y2="65585"/>
                        <a14:foregroundMark x1="98649" y1="84485" x2="98649" y2="84485"/>
                        <a14:foregroundMark x1="95101" y1="96615" x2="95101" y2="96615"/>
                        <a14:foregroundMark x1="86824" y1="98307" x2="86824" y2="98307"/>
                        <a14:foregroundMark x1="3547" y1="38505" x2="3547" y2="38505"/>
                        <a14:foregroundMark x1="50169" y1="7334" x2="50169" y2="7334"/>
                        <a14:foregroundMark x1="50000" y1="3244" x2="50000" y2="3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05"/>
          <a:stretch/>
        </p:blipFill>
        <p:spPr bwMode="auto">
          <a:xfrm>
            <a:off x="47625" y="44148"/>
            <a:ext cx="1035211" cy="12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4437C-EE2F-407D-94EC-F306DD5770D9}"/>
              </a:ext>
            </a:extLst>
          </p:cNvPr>
          <p:cNvSpPr txBox="1"/>
          <p:nvPr/>
        </p:nvSpPr>
        <p:spPr>
          <a:xfrm>
            <a:off x="1294725" y="158157"/>
            <a:ext cx="1084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ЛЮМИНОФОРЫ					Договор №100-02594 до 06 декабря 2024г.</a:t>
            </a:r>
          </a:p>
          <a:p>
            <a:r>
              <a:rPr lang="ru-RU" sz="2000" dirty="0">
                <a:solidFill>
                  <a:schemeClr val="bg1"/>
                </a:solidFill>
              </a:rPr>
              <a:t>						</a:t>
            </a:r>
            <a:r>
              <a:rPr lang="ru-RU" sz="2000" dirty="0" err="1">
                <a:solidFill>
                  <a:schemeClr val="bg1"/>
                </a:solidFill>
              </a:rPr>
              <a:t>Доп.соглашение</a:t>
            </a:r>
            <a:r>
              <a:rPr lang="ru-RU" sz="2000" dirty="0">
                <a:solidFill>
                  <a:schemeClr val="bg1"/>
                </a:solidFill>
              </a:rPr>
              <a:t> до 25 января 2025г.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Мешков Олег			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4E4B6-3B82-4928-9690-3338507C4B95}"/>
              </a:ext>
            </a:extLst>
          </p:cNvPr>
          <p:cNvSpPr txBox="1"/>
          <p:nvPr/>
        </p:nvSpPr>
        <p:spPr>
          <a:xfrm>
            <a:off x="314377" y="1624463"/>
            <a:ext cx="111520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Стешов</a:t>
            </a:r>
            <a:r>
              <a:rPr lang="ru-RU" dirty="0"/>
              <a:t> Андрей</a:t>
            </a:r>
          </a:p>
          <a:p>
            <a:r>
              <a:rPr lang="ru-RU" dirty="0"/>
              <a:t>	В работе, 560 часов в остатке.</a:t>
            </a:r>
          </a:p>
          <a:p>
            <a:r>
              <a:rPr lang="ru-RU" dirty="0"/>
              <a:t>	До НГ сделают.</a:t>
            </a:r>
          </a:p>
          <a:p>
            <a:endParaRPr lang="ru-RU" dirty="0"/>
          </a:p>
          <a:p>
            <a:endParaRPr lang="ru-RU" dirty="0"/>
          </a:p>
          <a:p>
            <a:pPr algn="l"/>
            <a:r>
              <a:rPr lang="ru-RU" dirty="0"/>
              <a:t>Мешков Олег 2024-07-04</a:t>
            </a:r>
          </a:p>
          <a:p>
            <a:pPr algn="l"/>
            <a:r>
              <a:rPr lang="ru-RU" dirty="0"/>
              <a:t>	Оптическое оборудование (камеры, объективы) закуплено</a:t>
            </a:r>
          </a:p>
          <a:p>
            <a:pPr algn="l"/>
            <a:r>
              <a:rPr lang="ru-RU" dirty="0"/>
              <a:t>	Вакуумные компоненты – поставка из Китая ожидается в октябре</a:t>
            </a:r>
          </a:p>
          <a:p>
            <a:pPr algn="l"/>
            <a:r>
              <a:rPr lang="ru-RU" dirty="0"/>
              <a:t>	</a:t>
            </a:r>
            <a:r>
              <a:rPr lang="ru-RU" dirty="0" err="1"/>
              <a:t>Актуаторы</a:t>
            </a:r>
            <a:r>
              <a:rPr lang="ru-RU" dirty="0"/>
              <a:t> – поставка из Китая ожидается в октябре</a:t>
            </a:r>
          </a:p>
          <a:p>
            <a:pPr algn="l"/>
            <a:r>
              <a:rPr lang="ru-RU" dirty="0"/>
              <a:t>	Контроллеры шаговых двигателей – срок поставки требует уточнения</a:t>
            </a:r>
          </a:p>
          <a:p>
            <a:pPr algn="l"/>
            <a:r>
              <a:rPr lang="ru-RU" dirty="0"/>
              <a:t>	Компоненты местного производства готовы.</a:t>
            </a:r>
          </a:p>
          <a:p>
            <a:pPr algn="l"/>
            <a:r>
              <a:rPr lang="ru-RU" dirty="0"/>
              <a:t>	По приходу оборудования планируется провести тестовую сборку в ИЯФ</a:t>
            </a:r>
          </a:p>
          <a:p>
            <a:pPr algn="l"/>
            <a:r>
              <a:rPr lang="ru-RU" dirty="0"/>
              <a:t>	Отправка в Дубну в конце ноября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62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B14B0A-B811-4F68-A1F7-DF78154BC6BF}"/>
              </a:ext>
            </a:extLst>
          </p:cNvPr>
          <p:cNvSpPr/>
          <p:nvPr/>
        </p:nvSpPr>
        <p:spPr>
          <a:xfrm>
            <a:off x="0" y="0"/>
            <a:ext cx="12192000" cy="1332411"/>
          </a:xfrm>
          <a:prstGeom prst="rect">
            <a:avLst/>
          </a:prstGeom>
          <a:solidFill>
            <a:srgbClr val="AA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365C3A-6897-4753-8177-24D537174F84}"/>
              </a:ext>
            </a:extLst>
          </p:cNvPr>
          <p:cNvSpPr/>
          <p:nvPr/>
        </p:nvSpPr>
        <p:spPr>
          <a:xfrm>
            <a:off x="0" y="1332411"/>
            <a:ext cx="12192000" cy="5525589"/>
          </a:xfrm>
          <a:prstGeom prst="rect">
            <a:avLst/>
          </a:prstGeom>
          <a:solidFill>
            <a:srgbClr val="BBD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0FE6626-30A7-4FD7-9CC7-2D2BE2682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4" b="97884" l="3209" r="98649">
                        <a14:foregroundMark x1="67399" y1="62906" x2="67399" y2="62906"/>
                        <a14:foregroundMark x1="85473" y1="65585" x2="85473" y2="65585"/>
                        <a14:foregroundMark x1="98649" y1="84485" x2="98649" y2="84485"/>
                        <a14:foregroundMark x1="95101" y1="96615" x2="95101" y2="96615"/>
                        <a14:foregroundMark x1="86824" y1="98307" x2="86824" y2="98307"/>
                        <a14:foregroundMark x1="3547" y1="38505" x2="3547" y2="38505"/>
                        <a14:foregroundMark x1="50169" y1="7334" x2="50169" y2="7334"/>
                        <a14:foregroundMark x1="50000" y1="3244" x2="50000" y2="3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05"/>
          <a:stretch/>
        </p:blipFill>
        <p:spPr bwMode="auto">
          <a:xfrm>
            <a:off x="47625" y="44148"/>
            <a:ext cx="1035211" cy="12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4437C-EE2F-407D-94EC-F306DD5770D9}"/>
              </a:ext>
            </a:extLst>
          </p:cNvPr>
          <p:cNvSpPr txBox="1"/>
          <p:nvPr/>
        </p:nvSpPr>
        <p:spPr>
          <a:xfrm>
            <a:off x="1294725" y="158157"/>
            <a:ext cx="1084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КОРРЕКТОРА					Заявка на закупку?</a:t>
            </a:r>
          </a:p>
          <a:p>
            <a:r>
              <a:rPr lang="ru-RU" sz="2000" dirty="0">
                <a:solidFill>
                  <a:schemeClr val="bg1"/>
                </a:solidFill>
              </a:rPr>
              <a:t>					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Беркаев</a:t>
            </a:r>
            <a:r>
              <a:rPr lang="ru-RU" sz="2000" dirty="0">
                <a:solidFill>
                  <a:schemeClr val="bg1"/>
                </a:solidFill>
              </a:rPr>
              <a:t> Дмитрий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4E4B6-3B82-4928-9690-3338507C4B95}"/>
              </a:ext>
            </a:extLst>
          </p:cNvPr>
          <p:cNvSpPr txBox="1"/>
          <p:nvPr/>
        </p:nvSpPr>
        <p:spPr>
          <a:xfrm>
            <a:off x="314377" y="1624463"/>
            <a:ext cx="11152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Беркаев</a:t>
            </a:r>
            <a:r>
              <a:rPr lang="ru-RU" dirty="0"/>
              <a:t> Дмитрий</a:t>
            </a:r>
          </a:p>
          <a:p>
            <a:r>
              <a:rPr lang="ru-RU" dirty="0"/>
              <a:t>	С ценой определились.</a:t>
            </a:r>
          </a:p>
          <a:p>
            <a:r>
              <a:rPr lang="ru-RU" dirty="0"/>
              <a:t>	Сегодня (10.10.2024) должны принести КП из договорного отдела. Сразу отправит в Дубну.</a:t>
            </a:r>
          </a:p>
          <a:p>
            <a:r>
              <a:rPr lang="ru-RU" dirty="0"/>
              <a:t>	(Не прислал)</a:t>
            </a:r>
          </a:p>
        </p:txBody>
      </p:sp>
    </p:spTree>
    <p:extLst>
      <p:ext uri="{BB962C8B-B14F-4D97-AF65-F5344CB8AC3E}">
        <p14:creationId xmlns:p14="http://schemas.microsoft.com/office/powerpoint/2010/main" val="222397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B14B0A-B811-4F68-A1F7-DF78154BC6BF}"/>
              </a:ext>
            </a:extLst>
          </p:cNvPr>
          <p:cNvSpPr/>
          <p:nvPr/>
        </p:nvSpPr>
        <p:spPr>
          <a:xfrm>
            <a:off x="0" y="0"/>
            <a:ext cx="12192000" cy="1332411"/>
          </a:xfrm>
          <a:prstGeom prst="rect">
            <a:avLst/>
          </a:prstGeom>
          <a:solidFill>
            <a:srgbClr val="AA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365C3A-6897-4753-8177-24D537174F84}"/>
              </a:ext>
            </a:extLst>
          </p:cNvPr>
          <p:cNvSpPr/>
          <p:nvPr/>
        </p:nvSpPr>
        <p:spPr>
          <a:xfrm>
            <a:off x="0" y="1332411"/>
            <a:ext cx="12192000" cy="5525589"/>
          </a:xfrm>
          <a:prstGeom prst="rect">
            <a:avLst/>
          </a:prstGeom>
          <a:solidFill>
            <a:srgbClr val="BBD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0FE6626-30A7-4FD7-9CC7-2D2BE2682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4" b="97884" l="3209" r="98649">
                        <a14:foregroundMark x1="67399" y1="62906" x2="67399" y2="62906"/>
                        <a14:foregroundMark x1="85473" y1="65585" x2="85473" y2="65585"/>
                        <a14:foregroundMark x1="98649" y1="84485" x2="98649" y2="84485"/>
                        <a14:foregroundMark x1="95101" y1="96615" x2="95101" y2="96615"/>
                        <a14:foregroundMark x1="86824" y1="98307" x2="86824" y2="98307"/>
                        <a14:foregroundMark x1="3547" y1="38505" x2="3547" y2="38505"/>
                        <a14:foregroundMark x1="50169" y1="7334" x2="50169" y2="7334"/>
                        <a14:foregroundMark x1="50000" y1="3244" x2="50000" y2="3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05"/>
          <a:stretch/>
        </p:blipFill>
        <p:spPr bwMode="auto">
          <a:xfrm>
            <a:off x="47625" y="44148"/>
            <a:ext cx="1035211" cy="12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4437C-EE2F-407D-94EC-F306DD5770D9}"/>
              </a:ext>
            </a:extLst>
          </p:cNvPr>
          <p:cNvSpPr txBox="1"/>
          <p:nvPr/>
        </p:nvSpPr>
        <p:spPr>
          <a:xfrm>
            <a:off x="1294725" y="158157"/>
            <a:ext cx="1084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КИКЕРЫ+СЕПТУМЫ				Договор №100-02512</a:t>
            </a:r>
          </a:p>
          <a:p>
            <a:r>
              <a:rPr lang="ru-RU" sz="2000" dirty="0">
                <a:solidFill>
                  <a:schemeClr val="bg1"/>
                </a:solidFill>
              </a:rPr>
              <a:t>						</a:t>
            </a:r>
            <a:r>
              <a:rPr lang="ru-RU" sz="2000" dirty="0" err="1">
                <a:solidFill>
                  <a:schemeClr val="bg1"/>
                </a:solidFill>
              </a:rPr>
              <a:t>Доп.соглашение</a:t>
            </a:r>
            <a:r>
              <a:rPr lang="ru-RU" sz="2000" dirty="0">
                <a:solidFill>
                  <a:schemeClr val="bg1"/>
                </a:solidFill>
              </a:rPr>
              <a:t> до 25 ноября 2024г.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Драничников</a:t>
            </a:r>
            <a:r>
              <a:rPr lang="ru-RU" sz="2000" dirty="0">
                <a:solidFill>
                  <a:schemeClr val="bg1"/>
                </a:solidFill>
              </a:rPr>
              <a:t> Александр		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4E4B6-3B82-4928-9690-3338507C4B95}"/>
              </a:ext>
            </a:extLst>
          </p:cNvPr>
          <p:cNvSpPr txBox="1"/>
          <p:nvPr/>
        </p:nvSpPr>
        <p:spPr>
          <a:xfrm>
            <a:off x="314377" y="1624463"/>
            <a:ext cx="11152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Драничников</a:t>
            </a:r>
            <a:r>
              <a:rPr lang="ru-RU" dirty="0"/>
              <a:t> Александр</a:t>
            </a:r>
          </a:p>
          <a:p>
            <a:r>
              <a:rPr lang="ru-RU" dirty="0"/>
              <a:t>	Пилят лапы, сегодня закончат. (Выполнено)</a:t>
            </a:r>
          </a:p>
          <a:p>
            <a:r>
              <a:rPr lang="ru-RU" dirty="0"/>
              <a:t>	Завтра пилят фланцы. (Нет информации, станок был на ремонте)</a:t>
            </a:r>
          </a:p>
          <a:p>
            <a:r>
              <a:rPr lang="ru-RU" dirty="0"/>
              <a:t>	На 1 кикере надо переварить фланец. </a:t>
            </a:r>
          </a:p>
          <a:p>
            <a:r>
              <a:rPr lang="ru-RU" dirty="0"/>
              <a:t>	Производство фланцев после отрезания, чтобы точно попасть в размер.</a:t>
            </a:r>
          </a:p>
          <a:p>
            <a:endParaRPr lang="ru-RU" dirty="0"/>
          </a:p>
          <a:p>
            <a:r>
              <a:rPr lang="ru-RU" dirty="0" err="1"/>
              <a:t>Стешов</a:t>
            </a:r>
            <a:r>
              <a:rPr lang="ru-RU" dirty="0"/>
              <a:t> Андрей</a:t>
            </a:r>
          </a:p>
          <a:p>
            <a:r>
              <a:rPr lang="ru-RU" dirty="0"/>
              <a:t>	Сроки подтверждают.</a:t>
            </a:r>
          </a:p>
          <a:p>
            <a:r>
              <a:rPr lang="ru-RU" dirty="0"/>
              <a:t>	Станок на ремонте.</a:t>
            </a:r>
          </a:p>
        </p:txBody>
      </p:sp>
    </p:spTree>
    <p:extLst>
      <p:ext uri="{BB962C8B-B14F-4D97-AF65-F5344CB8AC3E}">
        <p14:creationId xmlns:p14="http://schemas.microsoft.com/office/powerpoint/2010/main" val="405376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B14B0A-B811-4F68-A1F7-DF78154BC6BF}"/>
              </a:ext>
            </a:extLst>
          </p:cNvPr>
          <p:cNvSpPr/>
          <p:nvPr/>
        </p:nvSpPr>
        <p:spPr>
          <a:xfrm>
            <a:off x="0" y="0"/>
            <a:ext cx="12192000" cy="1332411"/>
          </a:xfrm>
          <a:prstGeom prst="rect">
            <a:avLst/>
          </a:prstGeom>
          <a:solidFill>
            <a:srgbClr val="AA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365C3A-6897-4753-8177-24D537174F84}"/>
              </a:ext>
            </a:extLst>
          </p:cNvPr>
          <p:cNvSpPr/>
          <p:nvPr/>
        </p:nvSpPr>
        <p:spPr>
          <a:xfrm>
            <a:off x="0" y="1332411"/>
            <a:ext cx="12192000" cy="5525589"/>
          </a:xfrm>
          <a:prstGeom prst="rect">
            <a:avLst/>
          </a:prstGeom>
          <a:solidFill>
            <a:srgbClr val="BBD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0FE6626-30A7-4FD7-9CC7-2D2BE2682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4" b="97884" l="3209" r="98649">
                        <a14:foregroundMark x1="67399" y1="62906" x2="67399" y2="62906"/>
                        <a14:foregroundMark x1="85473" y1="65585" x2="85473" y2="65585"/>
                        <a14:foregroundMark x1="98649" y1="84485" x2="98649" y2="84485"/>
                        <a14:foregroundMark x1="95101" y1="96615" x2="95101" y2="96615"/>
                        <a14:foregroundMark x1="86824" y1="98307" x2="86824" y2="98307"/>
                        <a14:foregroundMark x1="3547" y1="38505" x2="3547" y2="38505"/>
                        <a14:foregroundMark x1="50169" y1="7334" x2="50169" y2="7334"/>
                        <a14:foregroundMark x1="50000" y1="3244" x2="50000" y2="3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05"/>
          <a:stretch/>
        </p:blipFill>
        <p:spPr bwMode="auto">
          <a:xfrm>
            <a:off x="47625" y="44148"/>
            <a:ext cx="1035211" cy="12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4437C-EE2F-407D-94EC-F306DD5770D9}"/>
              </a:ext>
            </a:extLst>
          </p:cNvPr>
          <p:cNvSpPr txBox="1"/>
          <p:nvPr/>
        </p:nvSpPr>
        <p:spPr>
          <a:xfrm>
            <a:off x="1294725" y="158157"/>
            <a:ext cx="1084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ВЧ						Договор №100-534</a:t>
            </a:r>
          </a:p>
          <a:p>
            <a:r>
              <a:rPr lang="ru-RU" sz="2000" dirty="0">
                <a:solidFill>
                  <a:schemeClr val="bg1"/>
                </a:solidFill>
              </a:rPr>
              <a:t>						</a:t>
            </a:r>
            <a:r>
              <a:rPr lang="ru-RU" sz="2000" dirty="0" err="1">
                <a:solidFill>
                  <a:schemeClr val="bg1"/>
                </a:solidFill>
              </a:rPr>
              <a:t>Доп.соглашение</a:t>
            </a:r>
            <a:r>
              <a:rPr lang="ru-RU" sz="2000" dirty="0">
                <a:solidFill>
                  <a:schemeClr val="bg1"/>
                </a:solidFill>
              </a:rPr>
              <a:t> до 30 ноября 2024г.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Ротов</a:t>
            </a:r>
            <a:r>
              <a:rPr lang="ru-RU" sz="2000" dirty="0">
                <a:solidFill>
                  <a:schemeClr val="bg1"/>
                </a:solidFill>
              </a:rPr>
              <a:t> Евгений		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4E4B6-3B82-4928-9690-3338507C4B95}"/>
              </a:ext>
            </a:extLst>
          </p:cNvPr>
          <p:cNvSpPr txBox="1"/>
          <p:nvPr/>
        </p:nvSpPr>
        <p:spPr>
          <a:xfrm>
            <a:off x="314377" y="1624463"/>
            <a:ext cx="111520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Ротов</a:t>
            </a:r>
            <a:r>
              <a:rPr lang="ru-RU" dirty="0"/>
              <a:t> Евгений</a:t>
            </a:r>
          </a:p>
          <a:p>
            <a:r>
              <a:rPr lang="ru-RU" dirty="0"/>
              <a:t>	Начинают тренировку второго резонатора.</a:t>
            </a:r>
          </a:p>
          <a:p>
            <a:r>
              <a:rPr lang="ru-RU" dirty="0"/>
              <a:t>	Отправка оборудования на следующей неделе (для монтажа ВЧ1 и ВЧ2).</a:t>
            </a:r>
          </a:p>
          <a:p>
            <a:r>
              <a:rPr lang="ru-RU" dirty="0"/>
              <a:t>	Приезд на монтаж 27.10. </a:t>
            </a:r>
          </a:p>
          <a:p>
            <a:r>
              <a:rPr lang="ru-RU" dirty="0" err="1"/>
              <a:t>Мурасев</a:t>
            </a:r>
            <a:r>
              <a:rPr lang="ru-RU" dirty="0"/>
              <a:t> Анатолий - ответственный за сети и управление a.a.murasev@inp.rsk.su</a:t>
            </a:r>
          </a:p>
          <a:p>
            <a:r>
              <a:rPr lang="ru-RU" dirty="0"/>
              <a:t>	Нужно реализовать передачу показаний вакуумметров в систему ВЧ в цифровом виде. Данные будут 	встроены в программу управления ВЧ и использоваться в процессе тренировки резонаторов.</a:t>
            </a:r>
          </a:p>
          <a:p>
            <a:r>
              <a:rPr lang="ru-RU" dirty="0"/>
              <a:t>	Необходима блокировка резонаторов по вакууму на основе тока 	насосов или вакуумметров?</a:t>
            </a:r>
          </a:p>
          <a:p>
            <a:r>
              <a:rPr lang="ru-RU" dirty="0"/>
              <a:t>	Нужна возможность удаленного подключения (из ИЯФ) к модулям для диагностики.</a:t>
            </a:r>
          </a:p>
          <a:p>
            <a:r>
              <a:rPr lang="ru-RU" dirty="0"/>
              <a:t>	Для запуска сервер конфигураций должен быть одной подсети с модулями.</a:t>
            </a:r>
          </a:p>
          <a:p>
            <a:r>
              <a:rPr lang="ru-RU" dirty="0"/>
              <a:t>	На пусконаладку возможность подключить дополнительный ПК в подсети + выход в интернет.</a:t>
            </a:r>
          </a:p>
          <a:p>
            <a:r>
              <a:rPr lang="ru-RU" dirty="0"/>
              <a:t>	Усилители Триада умеют в SNMP, нужно ли поставить на мониторинг?</a:t>
            </a:r>
          </a:p>
          <a:p>
            <a:r>
              <a:rPr lang="ru-RU" dirty="0"/>
              <a:t>	Выдать диапазон сетевых адресов технологической сети.</a:t>
            </a:r>
          </a:p>
          <a:p>
            <a:r>
              <a:rPr lang="ru-RU" dirty="0" err="1"/>
              <a:t>Стешов</a:t>
            </a:r>
            <a:r>
              <a:rPr lang="ru-RU" dirty="0"/>
              <a:t> Андрей</a:t>
            </a:r>
          </a:p>
          <a:p>
            <a:r>
              <a:rPr lang="ru-RU" dirty="0"/>
              <a:t>	Мастерские заняты </a:t>
            </a:r>
            <a:r>
              <a:rPr lang="ru-RU" dirty="0" err="1"/>
              <a:t>СКИФом</a:t>
            </a:r>
            <a:r>
              <a:rPr lang="ru-RU" dirty="0"/>
              <a:t> до апреля, с апреля производство остальных резонаторов.</a:t>
            </a:r>
          </a:p>
          <a:p>
            <a:r>
              <a:rPr lang="ru-RU" dirty="0"/>
              <a:t>	Последний резонатор выдадут в октябре 25.</a:t>
            </a:r>
          </a:p>
          <a:p>
            <a:r>
              <a:rPr lang="ru-RU" dirty="0"/>
              <a:t>Дубна 	21 октября </a:t>
            </a:r>
            <a:r>
              <a:rPr lang="ru-RU" dirty="0" err="1"/>
              <a:t>Ротов</a:t>
            </a:r>
            <a:r>
              <a:rPr lang="ru-RU" dirty="0"/>
              <a:t> приезжает. Пом.182 вода и кабельные трассы готовы. Вентиляцию закрыли 	фильтрами. На след неделе продуют. Проходки на 2 этаж зальют. Свет есть. Клининг?</a:t>
            </a:r>
          </a:p>
        </p:txBody>
      </p:sp>
    </p:spTree>
    <p:extLst>
      <p:ext uri="{BB962C8B-B14F-4D97-AF65-F5344CB8AC3E}">
        <p14:creationId xmlns:p14="http://schemas.microsoft.com/office/powerpoint/2010/main" val="368583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B14B0A-B811-4F68-A1F7-DF78154BC6BF}"/>
              </a:ext>
            </a:extLst>
          </p:cNvPr>
          <p:cNvSpPr/>
          <p:nvPr/>
        </p:nvSpPr>
        <p:spPr>
          <a:xfrm>
            <a:off x="0" y="0"/>
            <a:ext cx="12192000" cy="1332411"/>
          </a:xfrm>
          <a:prstGeom prst="rect">
            <a:avLst/>
          </a:prstGeom>
          <a:solidFill>
            <a:srgbClr val="AA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365C3A-6897-4753-8177-24D537174F84}"/>
              </a:ext>
            </a:extLst>
          </p:cNvPr>
          <p:cNvSpPr/>
          <p:nvPr/>
        </p:nvSpPr>
        <p:spPr>
          <a:xfrm>
            <a:off x="0" y="1332411"/>
            <a:ext cx="12192000" cy="5525589"/>
          </a:xfrm>
          <a:prstGeom prst="rect">
            <a:avLst/>
          </a:prstGeom>
          <a:solidFill>
            <a:srgbClr val="BBD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0FE6626-30A7-4FD7-9CC7-2D2BE2682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4" b="97884" l="3209" r="98649">
                        <a14:foregroundMark x1="67399" y1="62906" x2="67399" y2="62906"/>
                        <a14:foregroundMark x1="85473" y1="65585" x2="85473" y2="65585"/>
                        <a14:foregroundMark x1="98649" y1="84485" x2="98649" y2="84485"/>
                        <a14:foregroundMark x1="95101" y1="96615" x2="95101" y2="96615"/>
                        <a14:foregroundMark x1="86824" y1="98307" x2="86824" y2="98307"/>
                        <a14:foregroundMark x1="3547" y1="38505" x2="3547" y2="38505"/>
                        <a14:foregroundMark x1="50169" y1="7334" x2="50169" y2="7334"/>
                        <a14:foregroundMark x1="50000" y1="3244" x2="50000" y2="3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05"/>
          <a:stretch/>
        </p:blipFill>
        <p:spPr bwMode="auto">
          <a:xfrm>
            <a:off x="47625" y="44148"/>
            <a:ext cx="1035211" cy="12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4437C-EE2F-407D-94EC-F306DD5770D9}"/>
              </a:ext>
            </a:extLst>
          </p:cNvPr>
          <p:cNvSpPr txBox="1"/>
          <p:nvPr/>
        </p:nvSpPr>
        <p:spPr>
          <a:xfrm>
            <a:off x="1294725" y="158157"/>
            <a:ext cx="1084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ВЧ						Договор №100-534</a:t>
            </a:r>
          </a:p>
          <a:p>
            <a:r>
              <a:rPr lang="ru-RU" sz="2000" dirty="0">
                <a:solidFill>
                  <a:schemeClr val="bg1"/>
                </a:solidFill>
              </a:rPr>
              <a:t>						</a:t>
            </a:r>
            <a:r>
              <a:rPr lang="ru-RU" sz="2000" dirty="0" err="1">
                <a:solidFill>
                  <a:schemeClr val="bg1"/>
                </a:solidFill>
              </a:rPr>
              <a:t>Доп.соглашение</a:t>
            </a:r>
            <a:r>
              <a:rPr lang="ru-RU" sz="2000" dirty="0">
                <a:solidFill>
                  <a:schemeClr val="bg1"/>
                </a:solidFill>
              </a:rPr>
              <a:t> до 30 ноября 2024г.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Ротов</a:t>
            </a:r>
            <a:r>
              <a:rPr lang="ru-RU" sz="2000" dirty="0">
                <a:solidFill>
                  <a:schemeClr val="bg1"/>
                </a:solidFill>
              </a:rPr>
              <a:t> Евгений				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E88C74-E23E-4503-807E-2807CD0C5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318" y="3068515"/>
            <a:ext cx="3148098" cy="13524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E9EDC2-5F0C-4572-8A2D-B502E717B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169" y="1331977"/>
            <a:ext cx="4585831" cy="55260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7A9D6C-8835-4975-B133-11867729D5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907"/>
          <a:stretch/>
        </p:blipFill>
        <p:spPr>
          <a:xfrm>
            <a:off x="218486" y="1868374"/>
            <a:ext cx="3497456" cy="428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1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B14B0A-B811-4F68-A1F7-DF78154BC6BF}"/>
              </a:ext>
            </a:extLst>
          </p:cNvPr>
          <p:cNvSpPr/>
          <p:nvPr/>
        </p:nvSpPr>
        <p:spPr>
          <a:xfrm>
            <a:off x="0" y="0"/>
            <a:ext cx="12192000" cy="1332411"/>
          </a:xfrm>
          <a:prstGeom prst="rect">
            <a:avLst/>
          </a:prstGeom>
          <a:solidFill>
            <a:srgbClr val="AA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365C3A-6897-4753-8177-24D537174F84}"/>
              </a:ext>
            </a:extLst>
          </p:cNvPr>
          <p:cNvSpPr/>
          <p:nvPr/>
        </p:nvSpPr>
        <p:spPr>
          <a:xfrm>
            <a:off x="0" y="1332411"/>
            <a:ext cx="12192000" cy="5525589"/>
          </a:xfrm>
          <a:prstGeom prst="rect">
            <a:avLst/>
          </a:prstGeom>
          <a:solidFill>
            <a:srgbClr val="BBD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0FE6626-30A7-4FD7-9CC7-2D2BE2682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4" b="97884" l="3209" r="98649">
                        <a14:foregroundMark x1="67399" y1="62906" x2="67399" y2="62906"/>
                        <a14:foregroundMark x1="85473" y1="65585" x2="85473" y2="65585"/>
                        <a14:foregroundMark x1="98649" y1="84485" x2="98649" y2="84485"/>
                        <a14:foregroundMark x1="95101" y1="96615" x2="95101" y2="96615"/>
                        <a14:foregroundMark x1="86824" y1="98307" x2="86824" y2="98307"/>
                        <a14:foregroundMark x1="3547" y1="38505" x2="3547" y2="38505"/>
                        <a14:foregroundMark x1="50169" y1="7334" x2="50169" y2="7334"/>
                        <a14:foregroundMark x1="50000" y1="3244" x2="50000" y2="3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05"/>
          <a:stretch/>
        </p:blipFill>
        <p:spPr bwMode="auto">
          <a:xfrm>
            <a:off x="47625" y="44148"/>
            <a:ext cx="1035211" cy="12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4437C-EE2F-407D-94EC-F306DD5770D9}"/>
              </a:ext>
            </a:extLst>
          </p:cNvPr>
          <p:cNvSpPr txBox="1"/>
          <p:nvPr/>
        </p:nvSpPr>
        <p:spPr>
          <a:xfrm>
            <a:off x="1294725" y="158157"/>
            <a:ext cx="1084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Трубы гелиевые					Договор №100-02166</a:t>
            </a:r>
          </a:p>
          <a:p>
            <a:r>
              <a:rPr lang="ru-RU" sz="2000" dirty="0">
                <a:solidFill>
                  <a:schemeClr val="bg1"/>
                </a:solidFill>
              </a:rPr>
              <a:t>						до  01 августа 2024г.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Пята Евгений		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4E4B6-3B82-4928-9690-3338507C4B95}"/>
              </a:ext>
            </a:extLst>
          </p:cNvPr>
          <p:cNvSpPr txBox="1"/>
          <p:nvPr/>
        </p:nvSpPr>
        <p:spPr>
          <a:xfrm>
            <a:off x="314377" y="1624463"/>
            <a:ext cx="111520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Пята Евгений</a:t>
            </a:r>
          </a:p>
          <a:p>
            <a:r>
              <a:rPr lang="ru-RU" dirty="0"/>
              <a:t>	Все чертежи по арке W отправлены в </a:t>
            </a:r>
            <a:r>
              <a:rPr lang="ru-RU" dirty="0" err="1"/>
              <a:t>Криосервис</a:t>
            </a:r>
            <a:r>
              <a:rPr lang="ru-RU" dirty="0"/>
              <a:t>.</a:t>
            </a:r>
          </a:p>
          <a:p>
            <a:r>
              <a:rPr lang="ru-RU" dirty="0"/>
              <a:t>	Трубы на заводе с 3.10. Во вторник забирает часть. Договор по 30.10.2024 (не забрал, может завтра)</a:t>
            </a:r>
          </a:p>
          <a:p>
            <a:r>
              <a:rPr lang="ru-RU" dirty="0"/>
              <a:t>	Чертежи на фланцы готовы. </a:t>
            </a:r>
          </a:p>
          <a:p>
            <a:r>
              <a:rPr lang="ru-RU" dirty="0"/>
              <a:t>	Фланцы изготовит ИЯФ к 20.10.</a:t>
            </a:r>
          </a:p>
          <a:p>
            <a:r>
              <a:rPr lang="ru-RU" dirty="0"/>
              <a:t>	</a:t>
            </a:r>
            <a:r>
              <a:rPr lang="ru-RU" dirty="0" err="1"/>
              <a:t>Металлорукова</a:t>
            </a:r>
            <a:r>
              <a:rPr lang="ru-RU" dirty="0"/>
              <a:t> </a:t>
            </a:r>
            <a:r>
              <a:rPr lang="ru-RU" dirty="0" err="1"/>
              <a:t>мпд</a:t>
            </a:r>
            <a:r>
              <a:rPr lang="ru-RU" dirty="0"/>
              <a:t> 4 - 10.11 поставка. </a:t>
            </a:r>
          </a:p>
          <a:p>
            <a:r>
              <a:rPr lang="ru-RU" dirty="0"/>
              <a:t>	На след. неделе варить азотную трубу и обматывать. </a:t>
            </a:r>
          </a:p>
          <a:p>
            <a:r>
              <a:rPr lang="ru-RU" dirty="0"/>
              <a:t>	</a:t>
            </a:r>
            <a:r>
              <a:rPr lang="ru-RU" dirty="0" err="1"/>
              <a:t>Стэфы</a:t>
            </a:r>
            <a:r>
              <a:rPr lang="ru-RU" dirty="0"/>
              <a:t> на следующей или через неделю.</a:t>
            </a:r>
          </a:p>
          <a:p>
            <a:r>
              <a:rPr lang="ru-RU" dirty="0"/>
              <a:t>	Сильфоны в наличии.</a:t>
            </a:r>
          </a:p>
          <a:p>
            <a:r>
              <a:rPr lang="ru-RU" dirty="0"/>
              <a:t>	В первую очередь будут изготавливаться модули 7-15 для </a:t>
            </a:r>
            <a:r>
              <a:rPr lang="ru-RU" dirty="0" err="1"/>
              <a:t>Криомонтажа</a:t>
            </a:r>
            <a:r>
              <a:rPr lang="ru-RU" dirty="0"/>
              <a:t> </a:t>
            </a:r>
          </a:p>
          <a:p>
            <a:r>
              <a:rPr lang="ru-RU" dirty="0"/>
              <a:t>	04.11 испытания.</a:t>
            </a:r>
          </a:p>
          <a:p>
            <a:r>
              <a:rPr lang="ru-RU" dirty="0"/>
              <a:t>	Далее отправка модулей 7-15, либо половины.</a:t>
            </a:r>
          </a:p>
          <a:p>
            <a:r>
              <a:rPr lang="ru-RU" dirty="0"/>
              <a:t>	Изготовление модулей 17-24 с 05.11 по 30.11</a:t>
            </a:r>
          </a:p>
          <a:p>
            <a:r>
              <a:rPr lang="ru-RU" dirty="0"/>
              <a:t>	Приезд на монтаж в Дубну 02.12</a:t>
            </a:r>
          </a:p>
          <a:p>
            <a:r>
              <a:rPr lang="ru-RU" dirty="0"/>
              <a:t>	Пята приезжает по графику </a:t>
            </a:r>
            <a:r>
              <a:rPr lang="ru-RU" dirty="0" err="1"/>
              <a:t>пн-чт</a:t>
            </a:r>
            <a:r>
              <a:rPr lang="ru-RU" dirty="0"/>
              <a:t> в ИЯФ, </a:t>
            </a:r>
            <a:r>
              <a:rPr lang="ru-RU" dirty="0" err="1"/>
              <a:t>пт-вс</a:t>
            </a:r>
            <a:r>
              <a:rPr lang="ru-RU" dirty="0"/>
              <a:t> в ОИЯИ</a:t>
            </a:r>
          </a:p>
          <a:p>
            <a:r>
              <a:rPr lang="ru-RU" dirty="0"/>
              <a:t>	Есть ли заглушки у </a:t>
            </a:r>
            <a:r>
              <a:rPr lang="ru-RU" dirty="0" err="1"/>
              <a:t>Криомонтажа</a:t>
            </a:r>
            <a:r>
              <a:rPr lang="ru-RU" dirty="0"/>
              <a:t> для проверки?</a:t>
            </a:r>
          </a:p>
        </p:txBody>
      </p:sp>
    </p:spTree>
    <p:extLst>
      <p:ext uri="{BB962C8B-B14F-4D97-AF65-F5344CB8AC3E}">
        <p14:creationId xmlns:p14="http://schemas.microsoft.com/office/powerpoint/2010/main" val="154589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B14B0A-B811-4F68-A1F7-DF78154BC6BF}"/>
              </a:ext>
            </a:extLst>
          </p:cNvPr>
          <p:cNvSpPr/>
          <p:nvPr/>
        </p:nvSpPr>
        <p:spPr>
          <a:xfrm>
            <a:off x="0" y="0"/>
            <a:ext cx="12192000" cy="1332411"/>
          </a:xfrm>
          <a:prstGeom prst="rect">
            <a:avLst/>
          </a:prstGeom>
          <a:solidFill>
            <a:srgbClr val="AA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365C3A-6897-4753-8177-24D537174F84}"/>
              </a:ext>
            </a:extLst>
          </p:cNvPr>
          <p:cNvSpPr/>
          <p:nvPr/>
        </p:nvSpPr>
        <p:spPr>
          <a:xfrm>
            <a:off x="0" y="1332411"/>
            <a:ext cx="12192000" cy="5525589"/>
          </a:xfrm>
          <a:prstGeom prst="rect">
            <a:avLst/>
          </a:prstGeom>
          <a:solidFill>
            <a:srgbClr val="BBD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0FE6626-30A7-4FD7-9CC7-2D2BE2682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4" b="97884" l="3209" r="98649">
                        <a14:foregroundMark x1="67399" y1="62906" x2="67399" y2="62906"/>
                        <a14:foregroundMark x1="85473" y1="65585" x2="85473" y2="65585"/>
                        <a14:foregroundMark x1="98649" y1="84485" x2="98649" y2="84485"/>
                        <a14:foregroundMark x1="95101" y1="96615" x2="95101" y2="96615"/>
                        <a14:foregroundMark x1="86824" y1="98307" x2="86824" y2="98307"/>
                        <a14:foregroundMark x1="3547" y1="38505" x2="3547" y2="38505"/>
                        <a14:foregroundMark x1="50169" y1="7334" x2="50169" y2="7334"/>
                        <a14:foregroundMark x1="50000" y1="3244" x2="50000" y2="3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05"/>
          <a:stretch/>
        </p:blipFill>
        <p:spPr bwMode="auto">
          <a:xfrm>
            <a:off x="47625" y="44148"/>
            <a:ext cx="1035211" cy="12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4437C-EE2F-407D-94EC-F306DD5770D9}"/>
              </a:ext>
            </a:extLst>
          </p:cNvPr>
          <p:cNvSpPr txBox="1"/>
          <p:nvPr/>
        </p:nvSpPr>
        <p:spPr>
          <a:xfrm>
            <a:off x="1294725" y="158157"/>
            <a:ext cx="1084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СЭО						Договор № 100-464 									</a:t>
            </a:r>
            <a:r>
              <a:rPr lang="ru-RU" sz="2000" dirty="0" err="1">
                <a:solidFill>
                  <a:schemeClr val="bg1"/>
                </a:solidFill>
              </a:rPr>
              <a:t>Доп.соглашение</a:t>
            </a:r>
            <a:r>
              <a:rPr lang="ru-RU" sz="2000" dirty="0">
                <a:solidFill>
                  <a:schemeClr val="bg1"/>
                </a:solidFill>
              </a:rPr>
              <a:t> по декабрь 2025г.</a:t>
            </a:r>
          </a:p>
          <a:p>
            <a:r>
              <a:rPr lang="ru-RU" sz="2000" dirty="0">
                <a:solidFill>
                  <a:schemeClr val="bg1"/>
                </a:solidFill>
              </a:rPr>
              <a:t>Рева Владимир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4E4B6-3B82-4928-9690-3338507C4B95}"/>
              </a:ext>
            </a:extLst>
          </p:cNvPr>
          <p:cNvSpPr txBox="1"/>
          <p:nvPr/>
        </p:nvSpPr>
        <p:spPr>
          <a:xfrm>
            <a:off x="314377" y="1624463"/>
            <a:ext cx="11152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Рева Владимир</a:t>
            </a:r>
          </a:p>
          <a:p>
            <a:r>
              <a:rPr lang="ru-RU" dirty="0"/>
              <a:t>	Ближайшая поставка оборудования в ноябре.</a:t>
            </a:r>
          </a:p>
          <a:p>
            <a:r>
              <a:rPr lang="ru-RU" dirty="0"/>
              <a:t>	Состав поставки трубы-заглушки будет позже</a:t>
            </a:r>
          </a:p>
          <a:p>
            <a:r>
              <a:rPr lang="ru-RU" dirty="0"/>
              <a:t>	Состав основной поставки ближе к отправке</a:t>
            </a:r>
          </a:p>
          <a:p>
            <a:r>
              <a:rPr lang="ru-RU" dirty="0"/>
              <a:t>	Обсудить подключение вакуумных приборов, для определения длины.</a:t>
            </a:r>
          </a:p>
          <a:p>
            <a:r>
              <a:rPr lang="ru-RU" dirty="0"/>
              <a:t>	Жариков по блокировкам.</a:t>
            </a:r>
          </a:p>
          <a:p>
            <a:r>
              <a:rPr lang="ru-RU" dirty="0"/>
              <a:t>	</a:t>
            </a:r>
            <a:r>
              <a:rPr lang="ru-RU" dirty="0" err="1"/>
              <a:t>Маслостанция</a:t>
            </a:r>
            <a:r>
              <a:rPr lang="ru-RU" dirty="0"/>
              <a:t> - в работе в мастерских. </a:t>
            </a:r>
          </a:p>
          <a:p>
            <a:r>
              <a:rPr lang="ru-RU" dirty="0"/>
              <a:t>	О какой трубке речь про </a:t>
            </a:r>
            <a:r>
              <a:rPr lang="ru-RU" dirty="0" err="1"/>
              <a:t>Мялковского</a:t>
            </a:r>
            <a:r>
              <a:rPr lang="ru-RU" dirty="0"/>
              <a:t> для </a:t>
            </a:r>
            <a:r>
              <a:rPr lang="ru-RU" dirty="0" err="1"/>
              <a:t>линака</a:t>
            </a:r>
            <a:r>
              <a:rPr lang="ru-RU" dirty="0"/>
              <a:t> или СЭО? </a:t>
            </a:r>
          </a:p>
          <a:p>
            <a:r>
              <a:rPr lang="ru-RU" dirty="0"/>
              <a:t>	Обсудить устройство компьютерной сети с Сергеевым Антоном.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1B15C-868C-4F80-AF75-F66F4F693199}"/>
              </a:ext>
            </a:extLst>
          </p:cNvPr>
          <p:cNvSpPr txBox="1"/>
          <p:nvPr/>
        </p:nvSpPr>
        <p:spPr>
          <a:xfrm>
            <a:off x="3048674" y="3246357"/>
            <a:ext cx="609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100-464</a:t>
            </a:r>
          </a:p>
        </p:txBody>
      </p:sp>
    </p:spTree>
    <p:extLst>
      <p:ext uri="{BB962C8B-B14F-4D97-AF65-F5344CB8AC3E}">
        <p14:creationId xmlns:p14="http://schemas.microsoft.com/office/powerpoint/2010/main" val="198532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B14B0A-B811-4F68-A1F7-DF78154BC6BF}"/>
              </a:ext>
            </a:extLst>
          </p:cNvPr>
          <p:cNvSpPr/>
          <p:nvPr/>
        </p:nvSpPr>
        <p:spPr>
          <a:xfrm>
            <a:off x="0" y="0"/>
            <a:ext cx="12192000" cy="1332411"/>
          </a:xfrm>
          <a:prstGeom prst="rect">
            <a:avLst/>
          </a:prstGeom>
          <a:solidFill>
            <a:srgbClr val="AA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365C3A-6897-4753-8177-24D537174F84}"/>
              </a:ext>
            </a:extLst>
          </p:cNvPr>
          <p:cNvSpPr/>
          <p:nvPr/>
        </p:nvSpPr>
        <p:spPr>
          <a:xfrm>
            <a:off x="0" y="1332411"/>
            <a:ext cx="12192000" cy="5525589"/>
          </a:xfrm>
          <a:prstGeom prst="rect">
            <a:avLst/>
          </a:prstGeom>
          <a:solidFill>
            <a:srgbClr val="BBD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0FE6626-30A7-4FD7-9CC7-2D2BE2682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4" b="97884" l="3209" r="98649">
                        <a14:foregroundMark x1="67399" y1="62906" x2="67399" y2="62906"/>
                        <a14:foregroundMark x1="85473" y1="65585" x2="85473" y2="65585"/>
                        <a14:foregroundMark x1="98649" y1="84485" x2="98649" y2="84485"/>
                        <a14:foregroundMark x1="95101" y1="96615" x2="95101" y2="96615"/>
                        <a14:foregroundMark x1="86824" y1="98307" x2="86824" y2="98307"/>
                        <a14:foregroundMark x1="3547" y1="38505" x2="3547" y2="38505"/>
                        <a14:foregroundMark x1="50169" y1="7334" x2="50169" y2="7334"/>
                        <a14:foregroundMark x1="50000" y1="3244" x2="50000" y2="3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05"/>
          <a:stretch/>
        </p:blipFill>
        <p:spPr bwMode="auto">
          <a:xfrm>
            <a:off x="47625" y="44148"/>
            <a:ext cx="1035211" cy="12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4437C-EE2F-407D-94EC-F306DD5770D9}"/>
              </a:ext>
            </a:extLst>
          </p:cNvPr>
          <p:cNvSpPr txBox="1"/>
          <p:nvPr/>
        </p:nvSpPr>
        <p:spPr>
          <a:xfrm>
            <a:off x="1294725" y="158157"/>
            <a:ext cx="1084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ПОЛЕ МПД						Договор № 100-464 									</a:t>
            </a:r>
            <a:r>
              <a:rPr lang="ru-RU" sz="2000" dirty="0" err="1">
                <a:solidFill>
                  <a:schemeClr val="bg1"/>
                </a:solidFill>
              </a:rPr>
              <a:t>Доп.соглашение</a:t>
            </a:r>
            <a:r>
              <a:rPr lang="ru-RU" sz="2000" dirty="0">
                <a:solidFill>
                  <a:schemeClr val="bg1"/>
                </a:solidFill>
              </a:rPr>
              <a:t> по декабрь 2025г.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Антохин</a:t>
            </a:r>
            <a:r>
              <a:rPr lang="ru-RU" sz="2000" dirty="0">
                <a:solidFill>
                  <a:schemeClr val="bg1"/>
                </a:solidFill>
              </a:rPr>
              <a:t> Евгений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4E4B6-3B82-4928-9690-3338507C4B95}"/>
              </a:ext>
            </a:extLst>
          </p:cNvPr>
          <p:cNvSpPr txBox="1"/>
          <p:nvPr/>
        </p:nvSpPr>
        <p:spPr>
          <a:xfrm>
            <a:off x="314377" y="1624463"/>
            <a:ext cx="111520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Антохин</a:t>
            </a:r>
            <a:r>
              <a:rPr lang="ru-RU" dirty="0"/>
              <a:t> Евгений</a:t>
            </a:r>
          </a:p>
          <a:p>
            <a:r>
              <a:rPr lang="ru-RU" dirty="0"/>
              <a:t>	С-профиль с первого раза не получился.</a:t>
            </a:r>
          </a:p>
          <a:p>
            <a:r>
              <a:rPr lang="ru-RU" dirty="0"/>
              <a:t>	Клеили новую. Вчера получили 3 заготовки. Обработка будет одной в ИЯФ, одной во внешней фирме, 	одна в запас.</a:t>
            </a:r>
          </a:p>
          <a:p>
            <a:r>
              <a:rPr lang="ru-RU" dirty="0"/>
              <a:t>	После изготовления отправка на фирму для склейки с основным профилем.</a:t>
            </a:r>
          </a:p>
          <a:p>
            <a:r>
              <a:rPr lang="ru-RU" dirty="0"/>
              <a:t>	Написали претензию по сроку изготовления подшипника.</a:t>
            </a:r>
          </a:p>
          <a:p>
            <a:r>
              <a:rPr lang="ru-RU" dirty="0"/>
              <a:t>	Батраков (начальник лаборатории электроники) задерживает электронику на пару недель.</a:t>
            </a:r>
          </a:p>
          <a:p>
            <a:r>
              <a:rPr lang="ru-RU" dirty="0"/>
              <a:t>	Стационарное измерение - сегодня было совещание, в понедельник будет еще. Дирекция не уверена, 	что Батраков обеспечит измерительную часть. Будут искать альтернативу или отказываться от 	контракта.</a:t>
            </a:r>
          </a:p>
        </p:txBody>
      </p:sp>
    </p:spTree>
    <p:extLst>
      <p:ext uri="{BB962C8B-B14F-4D97-AF65-F5344CB8AC3E}">
        <p14:creationId xmlns:p14="http://schemas.microsoft.com/office/powerpoint/2010/main" val="54128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B14B0A-B811-4F68-A1F7-DF78154BC6BF}"/>
              </a:ext>
            </a:extLst>
          </p:cNvPr>
          <p:cNvSpPr/>
          <p:nvPr/>
        </p:nvSpPr>
        <p:spPr>
          <a:xfrm>
            <a:off x="0" y="0"/>
            <a:ext cx="12192000" cy="1332411"/>
          </a:xfrm>
          <a:prstGeom prst="rect">
            <a:avLst/>
          </a:prstGeom>
          <a:solidFill>
            <a:srgbClr val="AA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365C3A-6897-4753-8177-24D537174F84}"/>
              </a:ext>
            </a:extLst>
          </p:cNvPr>
          <p:cNvSpPr/>
          <p:nvPr/>
        </p:nvSpPr>
        <p:spPr>
          <a:xfrm>
            <a:off x="0" y="1332411"/>
            <a:ext cx="12192000" cy="5525589"/>
          </a:xfrm>
          <a:prstGeom prst="rect">
            <a:avLst/>
          </a:prstGeom>
          <a:solidFill>
            <a:srgbClr val="BBD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0FE6626-30A7-4FD7-9CC7-2D2BE2682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4" b="97884" l="3209" r="98649">
                        <a14:foregroundMark x1="67399" y1="62906" x2="67399" y2="62906"/>
                        <a14:foregroundMark x1="85473" y1="65585" x2="85473" y2="65585"/>
                        <a14:foregroundMark x1="98649" y1="84485" x2="98649" y2="84485"/>
                        <a14:foregroundMark x1="95101" y1="96615" x2="95101" y2="96615"/>
                        <a14:foregroundMark x1="86824" y1="98307" x2="86824" y2="98307"/>
                        <a14:foregroundMark x1="3547" y1="38505" x2="3547" y2="38505"/>
                        <a14:foregroundMark x1="50169" y1="7334" x2="50169" y2="7334"/>
                        <a14:foregroundMark x1="50000" y1="3244" x2="50000" y2="3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05"/>
          <a:stretch/>
        </p:blipFill>
        <p:spPr bwMode="auto">
          <a:xfrm>
            <a:off x="47625" y="44148"/>
            <a:ext cx="1035211" cy="12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4437C-EE2F-407D-94EC-F306DD5770D9}"/>
              </a:ext>
            </a:extLst>
          </p:cNvPr>
          <p:cNvSpPr txBox="1"/>
          <p:nvPr/>
        </p:nvSpPr>
        <p:spPr>
          <a:xfrm>
            <a:off x="1294725" y="158157"/>
            <a:ext cx="1084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ПОЛЕ МПД						Договор № 100-464 									</a:t>
            </a:r>
            <a:r>
              <a:rPr lang="ru-RU" sz="2000" dirty="0" err="1">
                <a:solidFill>
                  <a:schemeClr val="bg1"/>
                </a:solidFill>
              </a:rPr>
              <a:t>Доп.соглашение</a:t>
            </a:r>
            <a:r>
              <a:rPr lang="ru-RU" sz="2000" dirty="0">
                <a:solidFill>
                  <a:schemeClr val="bg1"/>
                </a:solidFill>
              </a:rPr>
              <a:t> по декабрь 2025г.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Антохин</a:t>
            </a:r>
            <a:r>
              <a:rPr lang="ru-RU" sz="2000" dirty="0">
                <a:solidFill>
                  <a:schemeClr val="bg1"/>
                </a:solidFill>
              </a:rPr>
              <a:t> Евгений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6213E1-6582-466E-B40C-6D09717EF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84" y="1390854"/>
            <a:ext cx="7194748" cy="54178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0881A9-306D-463E-83BD-BB87A56A8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2" y="1396213"/>
            <a:ext cx="3672014" cy="53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97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935</Words>
  <Application>Microsoft Office PowerPoint</Application>
  <PresentationFormat>Широкоэкранный</PresentationFormat>
  <Paragraphs>99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pivin</dc:creator>
  <cp:lastModifiedBy>pivin</cp:lastModifiedBy>
  <cp:revision>17</cp:revision>
  <dcterms:created xsi:type="dcterms:W3CDTF">2024-10-16T05:56:01Z</dcterms:created>
  <dcterms:modified xsi:type="dcterms:W3CDTF">2024-10-16T11:20:12Z</dcterms:modified>
</cp:coreProperties>
</file>